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3" r:id="rId2"/>
  </p:sldMasterIdLst>
  <p:notesMasterIdLst>
    <p:notesMasterId r:id="rId509"/>
  </p:notesMasterIdLst>
  <p:sldIdLst>
    <p:sldId id="256" r:id="rId3"/>
    <p:sldId id="257" r:id="rId4"/>
    <p:sldId id="258" r:id="rId5"/>
    <p:sldId id="259" r:id="rId6"/>
    <p:sldId id="260" r:id="rId7"/>
    <p:sldId id="261" r:id="rId8"/>
    <p:sldId id="262" r:id="rId9"/>
    <p:sldId id="263" r:id="rId10"/>
    <p:sldId id="264" r:id="rId11"/>
    <p:sldId id="372" r:id="rId12"/>
    <p:sldId id="373" r:id="rId13"/>
    <p:sldId id="418" r:id="rId14"/>
    <p:sldId id="419" r:id="rId15"/>
    <p:sldId id="420" r:id="rId16"/>
    <p:sldId id="421" r:id="rId17"/>
    <p:sldId id="422" r:id="rId18"/>
    <p:sldId id="423" r:id="rId19"/>
    <p:sldId id="424" r:id="rId20"/>
    <p:sldId id="425" r:id="rId21"/>
    <p:sldId id="426" r:id="rId22"/>
    <p:sldId id="427" r:id="rId23"/>
    <p:sldId id="428" r:id="rId24"/>
    <p:sldId id="429" r:id="rId25"/>
    <p:sldId id="430" r:id="rId26"/>
    <p:sldId id="431" r:id="rId27"/>
    <p:sldId id="432" r:id="rId28"/>
    <p:sldId id="433" r:id="rId29"/>
    <p:sldId id="455" r:id="rId30"/>
    <p:sldId id="436" r:id="rId31"/>
    <p:sldId id="437" r:id="rId32"/>
    <p:sldId id="438" r:id="rId33"/>
    <p:sldId id="439" r:id="rId34"/>
    <p:sldId id="440" r:id="rId35"/>
    <p:sldId id="441" r:id="rId36"/>
    <p:sldId id="442" r:id="rId37"/>
    <p:sldId id="443" r:id="rId38"/>
    <p:sldId id="444" r:id="rId39"/>
    <p:sldId id="445" r:id="rId40"/>
    <p:sldId id="456" r:id="rId41"/>
    <p:sldId id="454" r:id="rId42"/>
    <p:sldId id="447" r:id="rId43"/>
    <p:sldId id="448" r:id="rId44"/>
    <p:sldId id="449" r:id="rId45"/>
    <p:sldId id="450" r:id="rId46"/>
    <p:sldId id="451" r:id="rId47"/>
    <p:sldId id="452" r:id="rId48"/>
    <p:sldId id="457" r:id="rId49"/>
    <p:sldId id="337" r:id="rId50"/>
    <p:sldId id="459" r:id="rId51"/>
    <p:sldId id="460" r:id="rId52"/>
    <p:sldId id="339" r:id="rId53"/>
    <p:sldId id="340" r:id="rId54"/>
    <p:sldId id="341" r:id="rId55"/>
    <p:sldId id="342" r:id="rId56"/>
    <p:sldId id="343" r:id="rId57"/>
    <p:sldId id="344" r:id="rId58"/>
    <p:sldId id="345" r:id="rId59"/>
    <p:sldId id="346" r:id="rId60"/>
    <p:sldId id="347" r:id="rId61"/>
    <p:sldId id="348" r:id="rId62"/>
    <p:sldId id="349" r:id="rId63"/>
    <p:sldId id="350" r:id="rId64"/>
    <p:sldId id="351" r:id="rId65"/>
    <p:sldId id="352" r:id="rId66"/>
    <p:sldId id="353" r:id="rId67"/>
    <p:sldId id="354" r:id="rId68"/>
    <p:sldId id="355" r:id="rId69"/>
    <p:sldId id="356" r:id="rId70"/>
    <p:sldId id="357" r:id="rId71"/>
    <p:sldId id="358" r:id="rId72"/>
    <p:sldId id="359" r:id="rId73"/>
    <p:sldId id="360" r:id="rId74"/>
    <p:sldId id="361" r:id="rId75"/>
    <p:sldId id="362" r:id="rId76"/>
    <p:sldId id="363" r:id="rId77"/>
    <p:sldId id="364" r:id="rId78"/>
    <p:sldId id="365" r:id="rId79"/>
    <p:sldId id="366" r:id="rId80"/>
    <p:sldId id="367" r:id="rId81"/>
    <p:sldId id="368" r:id="rId82"/>
    <p:sldId id="369" r:id="rId83"/>
    <p:sldId id="370" r:id="rId84"/>
    <p:sldId id="371" r:id="rId85"/>
    <p:sldId id="461" r:id="rId86"/>
    <p:sldId id="374" r:id="rId87"/>
    <p:sldId id="375" r:id="rId88"/>
    <p:sldId id="376" r:id="rId89"/>
    <p:sldId id="377" r:id="rId90"/>
    <p:sldId id="378" r:id="rId91"/>
    <p:sldId id="379" r:id="rId92"/>
    <p:sldId id="380" r:id="rId93"/>
    <p:sldId id="381" r:id="rId94"/>
    <p:sldId id="382" r:id="rId95"/>
    <p:sldId id="383" r:id="rId96"/>
    <p:sldId id="384" r:id="rId97"/>
    <p:sldId id="385" r:id="rId98"/>
    <p:sldId id="386" r:id="rId99"/>
    <p:sldId id="387" r:id="rId100"/>
    <p:sldId id="462" r:id="rId101"/>
    <p:sldId id="463" r:id="rId102"/>
    <p:sldId id="464" r:id="rId103"/>
    <p:sldId id="465" r:id="rId104"/>
    <p:sldId id="466" r:id="rId105"/>
    <p:sldId id="467" r:id="rId106"/>
    <p:sldId id="468" r:id="rId107"/>
    <p:sldId id="469" r:id="rId108"/>
    <p:sldId id="470" r:id="rId109"/>
    <p:sldId id="434" r:id="rId110"/>
    <p:sldId id="435" r:id="rId111"/>
    <p:sldId id="471" r:id="rId112"/>
    <p:sldId id="472" r:id="rId113"/>
    <p:sldId id="473" r:id="rId114"/>
    <p:sldId id="474" r:id="rId115"/>
    <p:sldId id="475" r:id="rId116"/>
    <p:sldId id="476" r:id="rId117"/>
    <p:sldId id="477" r:id="rId118"/>
    <p:sldId id="478" r:id="rId119"/>
    <p:sldId id="479" r:id="rId120"/>
    <p:sldId id="480" r:id="rId121"/>
    <p:sldId id="446" r:id="rId122"/>
    <p:sldId id="481" r:id="rId123"/>
    <p:sldId id="482" r:id="rId124"/>
    <p:sldId id="483" r:id="rId125"/>
    <p:sldId id="484" r:id="rId126"/>
    <p:sldId id="485" r:id="rId127"/>
    <p:sldId id="486" r:id="rId128"/>
    <p:sldId id="453" r:id="rId129"/>
    <p:sldId id="487" r:id="rId130"/>
    <p:sldId id="488" r:id="rId131"/>
    <p:sldId id="489" r:id="rId132"/>
    <p:sldId id="336" r:id="rId133"/>
    <p:sldId id="490" r:id="rId134"/>
    <p:sldId id="338" r:id="rId135"/>
    <p:sldId id="491" r:id="rId136"/>
    <p:sldId id="492" r:id="rId137"/>
    <p:sldId id="493" r:id="rId138"/>
    <p:sldId id="494" r:id="rId139"/>
    <p:sldId id="495" r:id="rId140"/>
    <p:sldId id="496" r:id="rId141"/>
    <p:sldId id="497" r:id="rId142"/>
    <p:sldId id="498" r:id="rId143"/>
    <p:sldId id="499" r:id="rId144"/>
    <p:sldId id="500" r:id="rId145"/>
    <p:sldId id="501" r:id="rId146"/>
    <p:sldId id="502" r:id="rId147"/>
    <p:sldId id="503" r:id="rId148"/>
    <p:sldId id="504" r:id="rId149"/>
    <p:sldId id="505" r:id="rId150"/>
    <p:sldId id="506" r:id="rId151"/>
    <p:sldId id="400" r:id="rId152"/>
    <p:sldId id="507" r:id="rId153"/>
    <p:sldId id="508" r:id="rId154"/>
    <p:sldId id="509" r:id="rId155"/>
    <p:sldId id="510" r:id="rId156"/>
    <p:sldId id="403" r:id="rId157"/>
    <p:sldId id="511" r:id="rId158"/>
    <p:sldId id="512" r:id="rId159"/>
    <p:sldId id="513" r:id="rId160"/>
    <p:sldId id="514" r:id="rId161"/>
    <p:sldId id="515" r:id="rId162"/>
    <p:sldId id="516" r:id="rId163"/>
    <p:sldId id="517" r:id="rId164"/>
    <p:sldId id="404" r:id="rId165"/>
    <p:sldId id="518" r:id="rId166"/>
    <p:sldId id="519" r:id="rId167"/>
    <p:sldId id="402" r:id="rId168"/>
    <p:sldId id="520" r:id="rId169"/>
    <p:sldId id="521" r:id="rId170"/>
    <p:sldId id="522" r:id="rId171"/>
    <p:sldId id="523" r:id="rId172"/>
    <p:sldId id="524" r:id="rId173"/>
    <p:sldId id="525" r:id="rId174"/>
    <p:sldId id="526" r:id="rId175"/>
    <p:sldId id="527" r:id="rId176"/>
    <p:sldId id="528" r:id="rId177"/>
    <p:sldId id="529" r:id="rId178"/>
    <p:sldId id="530" r:id="rId179"/>
    <p:sldId id="531" r:id="rId180"/>
    <p:sldId id="532" r:id="rId181"/>
    <p:sldId id="533" r:id="rId182"/>
    <p:sldId id="534" r:id="rId183"/>
    <p:sldId id="388" r:id="rId184"/>
    <p:sldId id="389" r:id="rId185"/>
    <p:sldId id="390" r:id="rId186"/>
    <p:sldId id="391" r:id="rId187"/>
    <p:sldId id="392" r:id="rId188"/>
    <p:sldId id="393" r:id="rId189"/>
    <p:sldId id="394" r:id="rId190"/>
    <p:sldId id="395" r:id="rId191"/>
    <p:sldId id="396" r:id="rId192"/>
    <p:sldId id="535" r:id="rId193"/>
    <p:sldId id="536" r:id="rId194"/>
    <p:sldId id="537" r:id="rId195"/>
    <p:sldId id="538" r:id="rId196"/>
    <p:sldId id="539" r:id="rId197"/>
    <p:sldId id="540" r:id="rId198"/>
    <p:sldId id="541" r:id="rId199"/>
    <p:sldId id="542" r:id="rId200"/>
    <p:sldId id="543" r:id="rId201"/>
    <p:sldId id="544" r:id="rId202"/>
    <p:sldId id="545" r:id="rId203"/>
    <p:sldId id="546" r:id="rId204"/>
    <p:sldId id="547" r:id="rId205"/>
    <p:sldId id="548" r:id="rId206"/>
    <p:sldId id="549" r:id="rId207"/>
    <p:sldId id="550" r:id="rId208"/>
    <p:sldId id="551" r:id="rId209"/>
    <p:sldId id="552" r:id="rId210"/>
    <p:sldId id="553" r:id="rId211"/>
    <p:sldId id="458" r:id="rId212"/>
    <p:sldId id="554" r:id="rId213"/>
    <p:sldId id="555" r:id="rId214"/>
    <p:sldId id="556" r:id="rId215"/>
    <p:sldId id="557" r:id="rId216"/>
    <p:sldId id="558" r:id="rId217"/>
    <p:sldId id="559" r:id="rId218"/>
    <p:sldId id="560" r:id="rId219"/>
    <p:sldId id="561" r:id="rId220"/>
    <p:sldId id="562" r:id="rId221"/>
    <p:sldId id="563" r:id="rId222"/>
    <p:sldId id="564" r:id="rId223"/>
    <p:sldId id="565" r:id="rId224"/>
    <p:sldId id="566" r:id="rId225"/>
    <p:sldId id="567" r:id="rId226"/>
    <p:sldId id="568" r:id="rId227"/>
    <p:sldId id="569" r:id="rId228"/>
    <p:sldId id="570" r:id="rId229"/>
    <p:sldId id="571" r:id="rId230"/>
    <p:sldId id="572" r:id="rId231"/>
    <p:sldId id="573" r:id="rId232"/>
    <p:sldId id="574" r:id="rId233"/>
    <p:sldId id="575" r:id="rId234"/>
    <p:sldId id="576" r:id="rId235"/>
    <p:sldId id="577" r:id="rId236"/>
    <p:sldId id="578" r:id="rId237"/>
    <p:sldId id="579" r:id="rId238"/>
    <p:sldId id="580" r:id="rId239"/>
    <p:sldId id="581" r:id="rId240"/>
    <p:sldId id="582" r:id="rId241"/>
    <p:sldId id="583" r:id="rId242"/>
    <p:sldId id="584" r:id="rId243"/>
    <p:sldId id="585" r:id="rId244"/>
    <p:sldId id="586" r:id="rId245"/>
    <p:sldId id="587" r:id="rId246"/>
    <p:sldId id="588" r:id="rId247"/>
    <p:sldId id="589" r:id="rId248"/>
    <p:sldId id="590" r:id="rId249"/>
    <p:sldId id="591" r:id="rId250"/>
    <p:sldId id="592" r:id="rId251"/>
    <p:sldId id="593" r:id="rId252"/>
    <p:sldId id="594" r:id="rId253"/>
    <p:sldId id="595" r:id="rId254"/>
    <p:sldId id="596" r:id="rId255"/>
    <p:sldId id="597" r:id="rId256"/>
    <p:sldId id="598" r:id="rId257"/>
    <p:sldId id="599" r:id="rId258"/>
    <p:sldId id="600" r:id="rId259"/>
    <p:sldId id="601" r:id="rId260"/>
    <p:sldId id="602" r:id="rId261"/>
    <p:sldId id="603" r:id="rId262"/>
    <p:sldId id="604" r:id="rId263"/>
    <p:sldId id="605" r:id="rId264"/>
    <p:sldId id="606" r:id="rId265"/>
    <p:sldId id="607" r:id="rId266"/>
    <p:sldId id="608" r:id="rId267"/>
    <p:sldId id="609" r:id="rId268"/>
    <p:sldId id="610" r:id="rId269"/>
    <p:sldId id="611" r:id="rId270"/>
    <p:sldId id="612" r:id="rId271"/>
    <p:sldId id="613" r:id="rId272"/>
    <p:sldId id="614" r:id="rId273"/>
    <p:sldId id="615" r:id="rId274"/>
    <p:sldId id="616" r:id="rId275"/>
    <p:sldId id="617" r:id="rId276"/>
    <p:sldId id="618" r:id="rId277"/>
    <p:sldId id="619" r:id="rId278"/>
    <p:sldId id="620" r:id="rId279"/>
    <p:sldId id="621" r:id="rId280"/>
    <p:sldId id="622" r:id="rId281"/>
    <p:sldId id="623" r:id="rId282"/>
    <p:sldId id="405" r:id="rId283"/>
    <p:sldId id="624" r:id="rId284"/>
    <p:sldId id="625" r:id="rId285"/>
    <p:sldId id="626" r:id="rId286"/>
    <p:sldId id="627" r:id="rId287"/>
    <p:sldId id="628" r:id="rId288"/>
    <p:sldId id="397" r:id="rId289"/>
    <p:sldId id="629" r:id="rId290"/>
    <p:sldId id="399" r:id="rId291"/>
    <p:sldId id="630" r:id="rId292"/>
    <p:sldId id="631" r:id="rId293"/>
    <p:sldId id="401" r:id="rId294"/>
    <p:sldId id="632" r:id="rId295"/>
    <p:sldId id="633" r:id="rId296"/>
    <p:sldId id="634" r:id="rId297"/>
    <p:sldId id="635" r:id="rId298"/>
    <p:sldId id="636" r:id="rId299"/>
    <p:sldId id="637" r:id="rId300"/>
    <p:sldId id="638" r:id="rId301"/>
    <p:sldId id="639" r:id="rId302"/>
    <p:sldId id="640" r:id="rId303"/>
    <p:sldId id="641" r:id="rId304"/>
    <p:sldId id="642" r:id="rId305"/>
    <p:sldId id="643" r:id="rId306"/>
    <p:sldId id="644" r:id="rId307"/>
    <p:sldId id="645" r:id="rId308"/>
    <p:sldId id="646" r:id="rId309"/>
    <p:sldId id="647" r:id="rId310"/>
    <p:sldId id="648" r:id="rId311"/>
    <p:sldId id="649" r:id="rId312"/>
    <p:sldId id="650" r:id="rId313"/>
    <p:sldId id="651" r:id="rId314"/>
    <p:sldId id="652" r:id="rId315"/>
    <p:sldId id="653" r:id="rId316"/>
    <p:sldId id="654" r:id="rId317"/>
    <p:sldId id="655" r:id="rId318"/>
    <p:sldId id="656" r:id="rId319"/>
    <p:sldId id="657" r:id="rId320"/>
    <p:sldId id="658" r:id="rId321"/>
    <p:sldId id="659" r:id="rId322"/>
    <p:sldId id="660" r:id="rId323"/>
    <p:sldId id="661" r:id="rId324"/>
    <p:sldId id="662" r:id="rId325"/>
    <p:sldId id="663" r:id="rId326"/>
    <p:sldId id="664" r:id="rId327"/>
    <p:sldId id="665" r:id="rId328"/>
    <p:sldId id="666" r:id="rId329"/>
    <p:sldId id="667" r:id="rId330"/>
    <p:sldId id="668" r:id="rId331"/>
    <p:sldId id="669" r:id="rId332"/>
    <p:sldId id="670" r:id="rId333"/>
    <p:sldId id="671" r:id="rId334"/>
    <p:sldId id="672" r:id="rId335"/>
    <p:sldId id="673" r:id="rId336"/>
    <p:sldId id="674" r:id="rId337"/>
    <p:sldId id="675" r:id="rId338"/>
    <p:sldId id="676" r:id="rId339"/>
    <p:sldId id="677" r:id="rId340"/>
    <p:sldId id="678" r:id="rId341"/>
    <p:sldId id="679" r:id="rId342"/>
    <p:sldId id="680" r:id="rId343"/>
    <p:sldId id="681" r:id="rId344"/>
    <p:sldId id="682" r:id="rId345"/>
    <p:sldId id="683" r:id="rId346"/>
    <p:sldId id="684" r:id="rId347"/>
    <p:sldId id="685" r:id="rId348"/>
    <p:sldId id="686" r:id="rId349"/>
    <p:sldId id="320" r:id="rId350"/>
    <p:sldId id="687" r:id="rId351"/>
    <p:sldId id="688" r:id="rId352"/>
    <p:sldId id="689" r:id="rId353"/>
    <p:sldId id="690" r:id="rId354"/>
    <p:sldId id="691" r:id="rId355"/>
    <p:sldId id="692" r:id="rId356"/>
    <p:sldId id="693" r:id="rId357"/>
    <p:sldId id="694" r:id="rId358"/>
    <p:sldId id="265" r:id="rId359"/>
    <p:sldId id="266" r:id="rId360"/>
    <p:sldId id="267" r:id="rId361"/>
    <p:sldId id="695" r:id="rId362"/>
    <p:sldId id="268" r:id="rId363"/>
    <p:sldId id="269" r:id="rId364"/>
    <p:sldId id="270" r:id="rId365"/>
    <p:sldId id="696" r:id="rId366"/>
    <p:sldId id="271" r:id="rId367"/>
    <p:sldId id="272" r:id="rId368"/>
    <p:sldId id="273" r:id="rId369"/>
    <p:sldId id="325" r:id="rId370"/>
    <p:sldId id="274" r:id="rId371"/>
    <p:sldId id="275" r:id="rId372"/>
    <p:sldId id="276" r:id="rId373"/>
    <p:sldId id="697" r:id="rId374"/>
    <p:sldId id="703" r:id="rId375"/>
    <p:sldId id="704" r:id="rId376"/>
    <p:sldId id="705" r:id="rId377"/>
    <p:sldId id="706" r:id="rId378"/>
    <p:sldId id="707" r:id="rId379"/>
    <p:sldId id="708" r:id="rId380"/>
    <p:sldId id="709" r:id="rId381"/>
    <p:sldId id="710" r:id="rId382"/>
    <p:sldId id="711" r:id="rId383"/>
    <p:sldId id="712" r:id="rId384"/>
    <p:sldId id="713" r:id="rId385"/>
    <p:sldId id="714" r:id="rId386"/>
    <p:sldId id="715" r:id="rId387"/>
    <p:sldId id="716" r:id="rId388"/>
    <p:sldId id="717" r:id="rId389"/>
    <p:sldId id="718" r:id="rId390"/>
    <p:sldId id="719" r:id="rId391"/>
    <p:sldId id="720" r:id="rId392"/>
    <p:sldId id="721" r:id="rId393"/>
    <p:sldId id="722" r:id="rId394"/>
    <p:sldId id="723" r:id="rId395"/>
    <p:sldId id="277" r:id="rId396"/>
    <p:sldId id="278" r:id="rId397"/>
    <p:sldId id="279" r:id="rId398"/>
    <p:sldId id="280" r:id="rId399"/>
    <p:sldId id="281" r:id="rId400"/>
    <p:sldId id="282" r:id="rId401"/>
    <p:sldId id="283" r:id="rId402"/>
    <p:sldId id="284" r:id="rId403"/>
    <p:sldId id="698" r:id="rId404"/>
    <p:sldId id="724" r:id="rId405"/>
    <p:sldId id="725" r:id="rId406"/>
    <p:sldId id="726" r:id="rId407"/>
    <p:sldId id="727" r:id="rId408"/>
    <p:sldId id="728" r:id="rId409"/>
    <p:sldId id="729" r:id="rId410"/>
    <p:sldId id="730" r:id="rId411"/>
    <p:sldId id="731" r:id="rId412"/>
    <p:sldId id="732" r:id="rId413"/>
    <p:sldId id="733" r:id="rId414"/>
    <p:sldId id="734" r:id="rId415"/>
    <p:sldId id="735" r:id="rId416"/>
    <p:sldId id="736" r:id="rId417"/>
    <p:sldId id="737" r:id="rId418"/>
    <p:sldId id="738" r:id="rId419"/>
    <p:sldId id="739" r:id="rId420"/>
    <p:sldId id="740" r:id="rId421"/>
    <p:sldId id="741" r:id="rId422"/>
    <p:sldId id="742" r:id="rId423"/>
    <p:sldId id="743" r:id="rId424"/>
    <p:sldId id="744" r:id="rId425"/>
    <p:sldId id="745" r:id="rId426"/>
    <p:sldId id="746" r:id="rId427"/>
    <p:sldId id="747" r:id="rId428"/>
    <p:sldId id="748" r:id="rId429"/>
    <p:sldId id="749" r:id="rId430"/>
    <p:sldId id="750" r:id="rId431"/>
    <p:sldId id="751" r:id="rId432"/>
    <p:sldId id="752" r:id="rId433"/>
    <p:sldId id="285" r:id="rId434"/>
    <p:sldId id="286" r:id="rId435"/>
    <p:sldId id="287" r:id="rId436"/>
    <p:sldId id="288" r:id="rId437"/>
    <p:sldId id="289" r:id="rId438"/>
    <p:sldId id="290" r:id="rId439"/>
    <p:sldId id="291" r:id="rId440"/>
    <p:sldId id="292" r:id="rId441"/>
    <p:sldId id="293" r:id="rId442"/>
    <p:sldId id="294" r:id="rId443"/>
    <p:sldId id="295" r:id="rId444"/>
    <p:sldId id="296" r:id="rId445"/>
    <p:sldId id="297" r:id="rId446"/>
    <p:sldId id="298" r:id="rId447"/>
    <p:sldId id="299" r:id="rId448"/>
    <p:sldId id="300" r:id="rId449"/>
    <p:sldId id="301" r:id="rId450"/>
    <p:sldId id="302" r:id="rId451"/>
    <p:sldId id="303" r:id="rId452"/>
    <p:sldId id="304" r:id="rId453"/>
    <p:sldId id="305" r:id="rId454"/>
    <p:sldId id="306" r:id="rId455"/>
    <p:sldId id="307" r:id="rId456"/>
    <p:sldId id="308" r:id="rId457"/>
    <p:sldId id="309" r:id="rId458"/>
    <p:sldId id="310" r:id="rId459"/>
    <p:sldId id="311" r:id="rId460"/>
    <p:sldId id="312" r:id="rId461"/>
    <p:sldId id="313" r:id="rId462"/>
    <p:sldId id="753" r:id="rId463"/>
    <p:sldId id="756" r:id="rId464"/>
    <p:sldId id="757" r:id="rId465"/>
    <p:sldId id="758" r:id="rId466"/>
    <p:sldId id="759" r:id="rId467"/>
    <p:sldId id="760" r:id="rId468"/>
    <p:sldId id="761" r:id="rId469"/>
    <p:sldId id="762" r:id="rId470"/>
    <p:sldId id="763" r:id="rId471"/>
    <p:sldId id="764" r:id="rId472"/>
    <p:sldId id="765" r:id="rId473"/>
    <p:sldId id="766" r:id="rId474"/>
    <p:sldId id="767" r:id="rId475"/>
    <p:sldId id="768" r:id="rId476"/>
    <p:sldId id="769" r:id="rId477"/>
    <p:sldId id="770" r:id="rId478"/>
    <p:sldId id="771" r:id="rId479"/>
    <p:sldId id="772" r:id="rId480"/>
    <p:sldId id="773" r:id="rId481"/>
    <p:sldId id="774" r:id="rId482"/>
    <p:sldId id="775" r:id="rId483"/>
    <p:sldId id="776" r:id="rId484"/>
    <p:sldId id="777" r:id="rId485"/>
    <p:sldId id="778" r:id="rId486"/>
    <p:sldId id="779" r:id="rId487"/>
    <p:sldId id="780" r:id="rId488"/>
    <p:sldId id="781" r:id="rId489"/>
    <p:sldId id="782" r:id="rId490"/>
    <p:sldId id="783" r:id="rId491"/>
    <p:sldId id="784" r:id="rId492"/>
    <p:sldId id="785" r:id="rId493"/>
    <p:sldId id="786" r:id="rId494"/>
    <p:sldId id="787" r:id="rId495"/>
    <p:sldId id="788" r:id="rId496"/>
    <p:sldId id="789" r:id="rId497"/>
    <p:sldId id="790" r:id="rId498"/>
    <p:sldId id="791" r:id="rId499"/>
    <p:sldId id="792" r:id="rId500"/>
    <p:sldId id="754" r:id="rId501"/>
    <p:sldId id="794" r:id="rId502"/>
    <p:sldId id="795" r:id="rId503"/>
    <p:sldId id="796" r:id="rId504"/>
    <p:sldId id="797" r:id="rId505"/>
    <p:sldId id="798" r:id="rId506"/>
    <p:sldId id="799" r:id="rId507"/>
    <p:sldId id="702" r:id="rId5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hammad Rony" initials="MR" lastIdx="1" clrIdx="0">
    <p:extLst>
      <p:ext uri="{19B8F6BF-5375-455C-9EA6-DF929625EA0E}">
        <p15:presenceInfo xmlns:p15="http://schemas.microsoft.com/office/powerpoint/2012/main" userId="b3676522b69ed15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4660"/>
  </p:normalViewPr>
  <p:slideViewPr>
    <p:cSldViewPr snapToGrid="0">
      <p:cViewPr varScale="1">
        <p:scale>
          <a:sx n="81" d="100"/>
          <a:sy n="81" d="100"/>
        </p:scale>
        <p:origin x="88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63" Type="http://schemas.openxmlformats.org/officeDocument/2006/relationships/slide" Target="slides/slide61.xml"/><Relationship Id="rId159" Type="http://schemas.openxmlformats.org/officeDocument/2006/relationships/slide" Target="slides/slide157.xml"/><Relationship Id="rId324" Type="http://schemas.openxmlformats.org/officeDocument/2006/relationships/slide" Target="slides/slide322.xml"/><Relationship Id="rId366" Type="http://schemas.openxmlformats.org/officeDocument/2006/relationships/slide" Target="slides/slide364.xml"/><Relationship Id="rId170" Type="http://schemas.openxmlformats.org/officeDocument/2006/relationships/slide" Target="slides/slide168.xml"/><Relationship Id="rId226" Type="http://schemas.openxmlformats.org/officeDocument/2006/relationships/slide" Target="slides/slide224.xml"/><Relationship Id="rId433" Type="http://schemas.openxmlformats.org/officeDocument/2006/relationships/slide" Target="slides/slide431.xml"/><Relationship Id="rId268" Type="http://schemas.openxmlformats.org/officeDocument/2006/relationships/slide" Target="slides/slide266.xml"/><Relationship Id="rId475" Type="http://schemas.openxmlformats.org/officeDocument/2006/relationships/slide" Target="slides/slide473.xml"/><Relationship Id="rId32" Type="http://schemas.openxmlformats.org/officeDocument/2006/relationships/slide" Target="slides/slide30.xml"/><Relationship Id="rId74" Type="http://schemas.openxmlformats.org/officeDocument/2006/relationships/slide" Target="slides/slide72.xml"/><Relationship Id="rId128" Type="http://schemas.openxmlformats.org/officeDocument/2006/relationships/slide" Target="slides/slide126.xml"/><Relationship Id="rId335" Type="http://schemas.openxmlformats.org/officeDocument/2006/relationships/slide" Target="slides/slide333.xml"/><Relationship Id="rId377" Type="http://schemas.openxmlformats.org/officeDocument/2006/relationships/slide" Target="slides/slide375.xml"/><Relationship Id="rId500" Type="http://schemas.openxmlformats.org/officeDocument/2006/relationships/slide" Target="slides/slide498.xml"/><Relationship Id="rId5" Type="http://schemas.openxmlformats.org/officeDocument/2006/relationships/slide" Target="slides/slide3.xml"/><Relationship Id="rId181" Type="http://schemas.openxmlformats.org/officeDocument/2006/relationships/slide" Target="slides/slide179.xml"/><Relationship Id="rId237" Type="http://schemas.openxmlformats.org/officeDocument/2006/relationships/slide" Target="slides/slide235.xml"/><Relationship Id="rId402" Type="http://schemas.openxmlformats.org/officeDocument/2006/relationships/slide" Target="slides/slide400.xml"/><Relationship Id="rId279" Type="http://schemas.openxmlformats.org/officeDocument/2006/relationships/slide" Target="slides/slide277.xml"/><Relationship Id="rId444" Type="http://schemas.openxmlformats.org/officeDocument/2006/relationships/slide" Target="slides/slide442.xml"/><Relationship Id="rId486" Type="http://schemas.openxmlformats.org/officeDocument/2006/relationships/slide" Target="slides/slide484.xml"/><Relationship Id="rId43" Type="http://schemas.openxmlformats.org/officeDocument/2006/relationships/slide" Target="slides/slide41.xml"/><Relationship Id="rId139" Type="http://schemas.openxmlformats.org/officeDocument/2006/relationships/slide" Target="slides/slide137.xml"/><Relationship Id="rId290" Type="http://schemas.openxmlformats.org/officeDocument/2006/relationships/slide" Target="slides/slide288.xml"/><Relationship Id="rId304" Type="http://schemas.openxmlformats.org/officeDocument/2006/relationships/slide" Target="slides/slide302.xml"/><Relationship Id="rId346" Type="http://schemas.openxmlformats.org/officeDocument/2006/relationships/slide" Target="slides/slide344.xml"/><Relationship Id="rId388" Type="http://schemas.openxmlformats.org/officeDocument/2006/relationships/slide" Target="slides/slide386.xml"/><Relationship Id="rId511" Type="http://schemas.openxmlformats.org/officeDocument/2006/relationships/presProps" Target="presProps.xml"/><Relationship Id="rId85" Type="http://schemas.openxmlformats.org/officeDocument/2006/relationships/slide" Target="slides/slide83.xml"/><Relationship Id="rId150" Type="http://schemas.openxmlformats.org/officeDocument/2006/relationships/slide" Target="slides/slide148.xml"/><Relationship Id="rId192" Type="http://schemas.openxmlformats.org/officeDocument/2006/relationships/slide" Target="slides/slide190.xml"/><Relationship Id="rId206" Type="http://schemas.openxmlformats.org/officeDocument/2006/relationships/slide" Target="slides/slide204.xml"/><Relationship Id="rId413" Type="http://schemas.openxmlformats.org/officeDocument/2006/relationships/slide" Target="slides/slide411.xml"/><Relationship Id="rId248" Type="http://schemas.openxmlformats.org/officeDocument/2006/relationships/slide" Target="slides/slide246.xml"/><Relationship Id="rId455" Type="http://schemas.openxmlformats.org/officeDocument/2006/relationships/slide" Target="slides/slide453.xml"/><Relationship Id="rId497" Type="http://schemas.openxmlformats.org/officeDocument/2006/relationships/slide" Target="slides/slide495.xml"/><Relationship Id="rId12" Type="http://schemas.openxmlformats.org/officeDocument/2006/relationships/slide" Target="slides/slide10.xml"/><Relationship Id="rId108" Type="http://schemas.openxmlformats.org/officeDocument/2006/relationships/slide" Target="slides/slide106.xml"/><Relationship Id="rId315" Type="http://schemas.openxmlformats.org/officeDocument/2006/relationships/slide" Target="slides/slide313.xml"/><Relationship Id="rId357" Type="http://schemas.openxmlformats.org/officeDocument/2006/relationships/slide" Target="slides/slide355.xml"/><Relationship Id="rId54" Type="http://schemas.openxmlformats.org/officeDocument/2006/relationships/slide" Target="slides/slide52.xml"/><Relationship Id="rId96" Type="http://schemas.openxmlformats.org/officeDocument/2006/relationships/slide" Target="slides/slide94.xml"/><Relationship Id="rId161" Type="http://schemas.openxmlformats.org/officeDocument/2006/relationships/slide" Target="slides/slide159.xml"/><Relationship Id="rId217" Type="http://schemas.openxmlformats.org/officeDocument/2006/relationships/slide" Target="slides/slide215.xml"/><Relationship Id="rId399" Type="http://schemas.openxmlformats.org/officeDocument/2006/relationships/slide" Target="slides/slide397.xml"/><Relationship Id="rId259" Type="http://schemas.openxmlformats.org/officeDocument/2006/relationships/slide" Target="slides/slide257.xml"/><Relationship Id="rId424" Type="http://schemas.openxmlformats.org/officeDocument/2006/relationships/slide" Target="slides/slide422.xml"/><Relationship Id="rId466" Type="http://schemas.openxmlformats.org/officeDocument/2006/relationships/slide" Target="slides/slide464.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326" Type="http://schemas.openxmlformats.org/officeDocument/2006/relationships/slide" Target="slides/slide324.xml"/><Relationship Id="rId65" Type="http://schemas.openxmlformats.org/officeDocument/2006/relationships/slide" Target="slides/slide63.xml"/><Relationship Id="rId130" Type="http://schemas.openxmlformats.org/officeDocument/2006/relationships/slide" Target="slides/slide128.xml"/><Relationship Id="rId368" Type="http://schemas.openxmlformats.org/officeDocument/2006/relationships/slide" Target="slides/slide366.xml"/><Relationship Id="rId172" Type="http://schemas.openxmlformats.org/officeDocument/2006/relationships/slide" Target="slides/slide170.xml"/><Relationship Id="rId228" Type="http://schemas.openxmlformats.org/officeDocument/2006/relationships/slide" Target="slides/slide226.xml"/><Relationship Id="rId435" Type="http://schemas.openxmlformats.org/officeDocument/2006/relationships/slide" Target="slides/slide433.xml"/><Relationship Id="rId477" Type="http://schemas.openxmlformats.org/officeDocument/2006/relationships/slide" Target="slides/slide475.xml"/><Relationship Id="rId281" Type="http://schemas.openxmlformats.org/officeDocument/2006/relationships/slide" Target="slides/slide279.xml"/><Relationship Id="rId337" Type="http://schemas.openxmlformats.org/officeDocument/2006/relationships/slide" Target="slides/slide335.xml"/><Relationship Id="rId502" Type="http://schemas.openxmlformats.org/officeDocument/2006/relationships/slide" Target="slides/slide500.xml"/><Relationship Id="rId34" Type="http://schemas.openxmlformats.org/officeDocument/2006/relationships/slide" Target="slides/slide32.xml"/><Relationship Id="rId76" Type="http://schemas.openxmlformats.org/officeDocument/2006/relationships/slide" Target="slides/slide74.xml"/><Relationship Id="rId141" Type="http://schemas.openxmlformats.org/officeDocument/2006/relationships/slide" Target="slides/slide139.xml"/><Relationship Id="rId379" Type="http://schemas.openxmlformats.org/officeDocument/2006/relationships/slide" Target="slides/slide377.xml"/><Relationship Id="rId7" Type="http://schemas.openxmlformats.org/officeDocument/2006/relationships/slide" Target="slides/slide5.xml"/><Relationship Id="rId183" Type="http://schemas.openxmlformats.org/officeDocument/2006/relationships/slide" Target="slides/slide181.xml"/><Relationship Id="rId239" Type="http://schemas.openxmlformats.org/officeDocument/2006/relationships/slide" Target="slides/slide237.xml"/><Relationship Id="rId390" Type="http://schemas.openxmlformats.org/officeDocument/2006/relationships/slide" Target="slides/slide388.xml"/><Relationship Id="rId404" Type="http://schemas.openxmlformats.org/officeDocument/2006/relationships/slide" Target="slides/slide402.xml"/><Relationship Id="rId446" Type="http://schemas.openxmlformats.org/officeDocument/2006/relationships/slide" Target="slides/slide444.xml"/><Relationship Id="rId250" Type="http://schemas.openxmlformats.org/officeDocument/2006/relationships/slide" Target="slides/slide248.xml"/><Relationship Id="rId292" Type="http://schemas.openxmlformats.org/officeDocument/2006/relationships/slide" Target="slides/slide290.xml"/><Relationship Id="rId306" Type="http://schemas.openxmlformats.org/officeDocument/2006/relationships/slide" Target="slides/slide304.xml"/><Relationship Id="rId488" Type="http://schemas.openxmlformats.org/officeDocument/2006/relationships/slide" Target="slides/slide486.xml"/><Relationship Id="rId45" Type="http://schemas.openxmlformats.org/officeDocument/2006/relationships/slide" Target="slides/slide43.xml"/><Relationship Id="rId87" Type="http://schemas.openxmlformats.org/officeDocument/2006/relationships/slide" Target="slides/slide85.xml"/><Relationship Id="rId110" Type="http://schemas.openxmlformats.org/officeDocument/2006/relationships/slide" Target="slides/slide108.xml"/><Relationship Id="rId348" Type="http://schemas.openxmlformats.org/officeDocument/2006/relationships/slide" Target="slides/slide346.xml"/><Relationship Id="rId513" Type="http://schemas.openxmlformats.org/officeDocument/2006/relationships/theme" Target="theme/theme1.xml"/><Relationship Id="rId152" Type="http://schemas.openxmlformats.org/officeDocument/2006/relationships/slide" Target="slides/slide150.xml"/><Relationship Id="rId194" Type="http://schemas.openxmlformats.org/officeDocument/2006/relationships/slide" Target="slides/slide192.xml"/><Relationship Id="rId208" Type="http://schemas.openxmlformats.org/officeDocument/2006/relationships/slide" Target="slides/slide206.xml"/><Relationship Id="rId415" Type="http://schemas.openxmlformats.org/officeDocument/2006/relationships/slide" Target="slides/slide413.xml"/><Relationship Id="rId457" Type="http://schemas.openxmlformats.org/officeDocument/2006/relationships/slide" Target="slides/slide455.xml"/><Relationship Id="rId261" Type="http://schemas.openxmlformats.org/officeDocument/2006/relationships/slide" Target="slides/slide259.xml"/><Relationship Id="rId499" Type="http://schemas.openxmlformats.org/officeDocument/2006/relationships/slide" Target="slides/slide497.xml"/><Relationship Id="rId14" Type="http://schemas.openxmlformats.org/officeDocument/2006/relationships/slide" Target="slides/slide12.xml"/><Relationship Id="rId56" Type="http://schemas.openxmlformats.org/officeDocument/2006/relationships/slide" Target="slides/slide54.xml"/><Relationship Id="rId317" Type="http://schemas.openxmlformats.org/officeDocument/2006/relationships/slide" Target="slides/slide315.xml"/><Relationship Id="rId359" Type="http://schemas.openxmlformats.org/officeDocument/2006/relationships/slide" Target="slides/slide357.xml"/><Relationship Id="rId98" Type="http://schemas.openxmlformats.org/officeDocument/2006/relationships/slide" Target="slides/slide96.xml"/><Relationship Id="rId121" Type="http://schemas.openxmlformats.org/officeDocument/2006/relationships/slide" Target="slides/slide119.xml"/><Relationship Id="rId163" Type="http://schemas.openxmlformats.org/officeDocument/2006/relationships/slide" Target="slides/slide161.xml"/><Relationship Id="rId219" Type="http://schemas.openxmlformats.org/officeDocument/2006/relationships/slide" Target="slides/slide217.xml"/><Relationship Id="rId370" Type="http://schemas.openxmlformats.org/officeDocument/2006/relationships/slide" Target="slides/slide368.xml"/><Relationship Id="rId426" Type="http://schemas.openxmlformats.org/officeDocument/2006/relationships/slide" Target="slides/slide424.xml"/><Relationship Id="rId230" Type="http://schemas.openxmlformats.org/officeDocument/2006/relationships/slide" Target="slides/slide228.xml"/><Relationship Id="rId468" Type="http://schemas.openxmlformats.org/officeDocument/2006/relationships/slide" Target="slides/slide466.xml"/><Relationship Id="rId25" Type="http://schemas.openxmlformats.org/officeDocument/2006/relationships/slide" Target="slides/slide23.xml"/><Relationship Id="rId67" Type="http://schemas.openxmlformats.org/officeDocument/2006/relationships/slide" Target="slides/slide65.xml"/><Relationship Id="rId272" Type="http://schemas.openxmlformats.org/officeDocument/2006/relationships/slide" Target="slides/slide270.xml"/><Relationship Id="rId328" Type="http://schemas.openxmlformats.org/officeDocument/2006/relationships/slide" Target="slides/slide326.xml"/><Relationship Id="rId132" Type="http://schemas.openxmlformats.org/officeDocument/2006/relationships/slide" Target="slides/slide130.xml"/><Relationship Id="rId174" Type="http://schemas.openxmlformats.org/officeDocument/2006/relationships/slide" Target="slides/slide172.xml"/><Relationship Id="rId381" Type="http://schemas.openxmlformats.org/officeDocument/2006/relationships/slide" Target="slides/slide379.xml"/><Relationship Id="rId241" Type="http://schemas.openxmlformats.org/officeDocument/2006/relationships/slide" Target="slides/slide239.xml"/><Relationship Id="rId437" Type="http://schemas.openxmlformats.org/officeDocument/2006/relationships/slide" Target="slides/slide435.xml"/><Relationship Id="rId479" Type="http://schemas.openxmlformats.org/officeDocument/2006/relationships/slide" Target="slides/slide477.xml"/><Relationship Id="rId36" Type="http://schemas.openxmlformats.org/officeDocument/2006/relationships/slide" Target="slides/slide34.xml"/><Relationship Id="rId283" Type="http://schemas.openxmlformats.org/officeDocument/2006/relationships/slide" Target="slides/slide281.xml"/><Relationship Id="rId339" Type="http://schemas.openxmlformats.org/officeDocument/2006/relationships/slide" Target="slides/slide337.xml"/><Relationship Id="rId490" Type="http://schemas.openxmlformats.org/officeDocument/2006/relationships/slide" Target="slides/slide488.xml"/><Relationship Id="rId504" Type="http://schemas.openxmlformats.org/officeDocument/2006/relationships/slide" Target="slides/slide502.xml"/><Relationship Id="rId78" Type="http://schemas.openxmlformats.org/officeDocument/2006/relationships/slide" Target="slides/slide76.xml"/><Relationship Id="rId101" Type="http://schemas.openxmlformats.org/officeDocument/2006/relationships/slide" Target="slides/slide99.xml"/><Relationship Id="rId143" Type="http://schemas.openxmlformats.org/officeDocument/2006/relationships/slide" Target="slides/slide141.xml"/><Relationship Id="rId185" Type="http://schemas.openxmlformats.org/officeDocument/2006/relationships/slide" Target="slides/slide183.xml"/><Relationship Id="rId350" Type="http://schemas.openxmlformats.org/officeDocument/2006/relationships/slide" Target="slides/slide348.xml"/><Relationship Id="rId406" Type="http://schemas.openxmlformats.org/officeDocument/2006/relationships/slide" Target="slides/slide404.xml"/><Relationship Id="rId9" Type="http://schemas.openxmlformats.org/officeDocument/2006/relationships/slide" Target="slides/slide7.xml"/><Relationship Id="rId210" Type="http://schemas.openxmlformats.org/officeDocument/2006/relationships/slide" Target="slides/slide208.xml"/><Relationship Id="rId392" Type="http://schemas.openxmlformats.org/officeDocument/2006/relationships/slide" Target="slides/slide390.xml"/><Relationship Id="rId448" Type="http://schemas.openxmlformats.org/officeDocument/2006/relationships/slide" Target="slides/slide446.xml"/><Relationship Id="rId252" Type="http://schemas.openxmlformats.org/officeDocument/2006/relationships/slide" Target="slides/slide250.xml"/><Relationship Id="rId294" Type="http://schemas.openxmlformats.org/officeDocument/2006/relationships/slide" Target="slides/slide292.xml"/><Relationship Id="rId308" Type="http://schemas.openxmlformats.org/officeDocument/2006/relationships/slide" Target="slides/slide306.xml"/><Relationship Id="rId47" Type="http://schemas.openxmlformats.org/officeDocument/2006/relationships/slide" Target="slides/slide45.xml"/><Relationship Id="rId89" Type="http://schemas.openxmlformats.org/officeDocument/2006/relationships/slide" Target="slides/slide87.xml"/><Relationship Id="rId112" Type="http://schemas.openxmlformats.org/officeDocument/2006/relationships/slide" Target="slides/slide110.xml"/><Relationship Id="rId154" Type="http://schemas.openxmlformats.org/officeDocument/2006/relationships/slide" Target="slides/slide152.xml"/><Relationship Id="rId361" Type="http://schemas.openxmlformats.org/officeDocument/2006/relationships/slide" Target="slides/slide359.xml"/><Relationship Id="rId196" Type="http://schemas.openxmlformats.org/officeDocument/2006/relationships/slide" Target="slides/slide194.xml"/><Relationship Id="rId417" Type="http://schemas.openxmlformats.org/officeDocument/2006/relationships/slide" Target="slides/slide415.xml"/><Relationship Id="rId459" Type="http://schemas.openxmlformats.org/officeDocument/2006/relationships/slide" Target="slides/slide457.xml"/><Relationship Id="rId16" Type="http://schemas.openxmlformats.org/officeDocument/2006/relationships/slide" Target="slides/slide14.xml"/><Relationship Id="rId221" Type="http://schemas.openxmlformats.org/officeDocument/2006/relationships/slide" Target="slides/slide219.xml"/><Relationship Id="rId263" Type="http://schemas.openxmlformats.org/officeDocument/2006/relationships/slide" Target="slides/slide261.xml"/><Relationship Id="rId319" Type="http://schemas.openxmlformats.org/officeDocument/2006/relationships/slide" Target="slides/slide317.xml"/><Relationship Id="rId470" Type="http://schemas.openxmlformats.org/officeDocument/2006/relationships/slide" Target="slides/slide468.xml"/><Relationship Id="rId58" Type="http://schemas.openxmlformats.org/officeDocument/2006/relationships/slide" Target="slides/slide56.xml"/><Relationship Id="rId123" Type="http://schemas.openxmlformats.org/officeDocument/2006/relationships/slide" Target="slides/slide121.xml"/><Relationship Id="rId330" Type="http://schemas.openxmlformats.org/officeDocument/2006/relationships/slide" Target="slides/slide328.xml"/><Relationship Id="rId165" Type="http://schemas.openxmlformats.org/officeDocument/2006/relationships/slide" Target="slides/slide163.xml"/><Relationship Id="rId372" Type="http://schemas.openxmlformats.org/officeDocument/2006/relationships/slide" Target="slides/slide370.xml"/><Relationship Id="rId428" Type="http://schemas.openxmlformats.org/officeDocument/2006/relationships/slide" Target="slides/slide426.xml"/><Relationship Id="rId232" Type="http://schemas.openxmlformats.org/officeDocument/2006/relationships/slide" Target="slides/slide230.xml"/><Relationship Id="rId274" Type="http://schemas.openxmlformats.org/officeDocument/2006/relationships/slide" Target="slides/slide272.xml"/><Relationship Id="rId481" Type="http://schemas.openxmlformats.org/officeDocument/2006/relationships/slide" Target="slides/slide479.xml"/><Relationship Id="rId27" Type="http://schemas.openxmlformats.org/officeDocument/2006/relationships/slide" Target="slides/slide25.xml"/><Relationship Id="rId69" Type="http://schemas.openxmlformats.org/officeDocument/2006/relationships/slide" Target="slides/slide67.xml"/><Relationship Id="rId134" Type="http://schemas.openxmlformats.org/officeDocument/2006/relationships/slide" Target="slides/slide132.xml"/><Relationship Id="rId80" Type="http://schemas.openxmlformats.org/officeDocument/2006/relationships/slide" Target="slides/slide78.xml"/><Relationship Id="rId176" Type="http://schemas.openxmlformats.org/officeDocument/2006/relationships/slide" Target="slides/slide174.xml"/><Relationship Id="rId341" Type="http://schemas.openxmlformats.org/officeDocument/2006/relationships/slide" Target="slides/slide339.xml"/><Relationship Id="rId383" Type="http://schemas.openxmlformats.org/officeDocument/2006/relationships/slide" Target="slides/slide381.xml"/><Relationship Id="rId439" Type="http://schemas.openxmlformats.org/officeDocument/2006/relationships/slide" Target="slides/slide437.xml"/><Relationship Id="rId201" Type="http://schemas.openxmlformats.org/officeDocument/2006/relationships/slide" Target="slides/slide199.xml"/><Relationship Id="rId243" Type="http://schemas.openxmlformats.org/officeDocument/2006/relationships/slide" Target="slides/slide241.xml"/><Relationship Id="rId285" Type="http://schemas.openxmlformats.org/officeDocument/2006/relationships/slide" Target="slides/slide283.xml"/><Relationship Id="rId450" Type="http://schemas.openxmlformats.org/officeDocument/2006/relationships/slide" Target="slides/slide448.xml"/><Relationship Id="rId506" Type="http://schemas.openxmlformats.org/officeDocument/2006/relationships/slide" Target="slides/slide504.xml"/><Relationship Id="rId38" Type="http://schemas.openxmlformats.org/officeDocument/2006/relationships/slide" Target="slides/slide36.xml"/><Relationship Id="rId103" Type="http://schemas.openxmlformats.org/officeDocument/2006/relationships/slide" Target="slides/slide101.xml"/><Relationship Id="rId310" Type="http://schemas.openxmlformats.org/officeDocument/2006/relationships/slide" Target="slides/slide308.xml"/><Relationship Id="rId492" Type="http://schemas.openxmlformats.org/officeDocument/2006/relationships/slide" Target="slides/slide490.xml"/><Relationship Id="rId91" Type="http://schemas.openxmlformats.org/officeDocument/2006/relationships/slide" Target="slides/slide89.xml"/><Relationship Id="rId145" Type="http://schemas.openxmlformats.org/officeDocument/2006/relationships/slide" Target="slides/slide143.xml"/><Relationship Id="rId187" Type="http://schemas.openxmlformats.org/officeDocument/2006/relationships/slide" Target="slides/slide185.xml"/><Relationship Id="rId352" Type="http://schemas.openxmlformats.org/officeDocument/2006/relationships/slide" Target="slides/slide350.xml"/><Relationship Id="rId394" Type="http://schemas.openxmlformats.org/officeDocument/2006/relationships/slide" Target="slides/slide392.xml"/><Relationship Id="rId408" Type="http://schemas.openxmlformats.org/officeDocument/2006/relationships/slide" Target="slides/slide406.xml"/><Relationship Id="rId212" Type="http://schemas.openxmlformats.org/officeDocument/2006/relationships/slide" Target="slides/slide210.xml"/><Relationship Id="rId254" Type="http://schemas.openxmlformats.org/officeDocument/2006/relationships/slide" Target="slides/slide252.xml"/><Relationship Id="rId49" Type="http://schemas.openxmlformats.org/officeDocument/2006/relationships/slide" Target="slides/slide47.xml"/><Relationship Id="rId114" Type="http://schemas.openxmlformats.org/officeDocument/2006/relationships/slide" Target="slides/slide112.xml"/><Relationship Id="rId296" Type="http://schemas.openxmlformats.org/officeDocument/2006/relationships/slide" Target="slides/slide294.xml"/><Relationship Id="rId461" Type="http://schemas.openxmlformats.org/officeDocument/2006/relationships/slide" Target="slides/slide459.xml"/><Relationship Id="rId60" Type="http://schemas.openxmlformats.org/officeDocument/2006/relationships/slide" Target="slides/slide58.xml"/><Relationship Id="rId156" Type="http://schemas.openxmlformats.org/officeDocument/2006/relationships/slide" Target="slides/slide154.xml"/><Relationship Id="rId198" Type="http://schemas.openxmlformats.org/officeDocument/2006/relationships/slide" Target="slides/slide196.xml"/><Relationship Id="rId321" Type="http://schemas.openxmlformats.org/officeDocument/2006/relationships/slide" Target="slides/slide319.xml"/><Relationship Id="rId363" Type="http://schemas.openxmlformats.org/officeDocument/2006/relationships/slide" Target="slides/slide361.xml"/><Relationship Id="rId419" Type="http://schemas.openxmlformats.org/officeDocument/2006/relationships/slide" Target="slides/slide417.xml"/><Relationship Id="rId223" Type="http://schemas.openxmlformats.org/officeDocument/2006/relationships/slide" Target="slides/slide221.xml"/><Relationship Id="rId430" Type="http://schemas.openxmlformats.org/officeDocument/2006/relationships/slide" Target="slides/slide428.xml"/><Relationship Id="rId18" Type="http://schemas.openxmlformats.org/officeDocument/2006/relationships/slide" Target="slides/slide16.xml"/><Relationship Id="rId265" Type="http://schemas.openxmlformats.org/officeDocument/2006/relationships/slide" Target="slides/slide263.xml"/><Relationship Id="rId472" Type="http://schemas.openxmlformats.org/officeDocument/2006/relationships/slide" Target="slides/slide470.xml"/><Relationship Id="rId125" Type="http://schemas.openxmlformats.org/officeDocument/2006/relationships/slide" Target="slides/slide123.xml"/><Relationship Id="rId167" Type="http://schemas.openxmlformats.org/officeDocument/2006/relationships/slide" Target="slides/slide165.xml"/><Relationship Id="rId332" Type="http://schemas.openxmlformats.org/officeDocument/2006/relationships/slide" Target="slides/slide330.xml"/><Relationship Id="rId374" Type="http://schemas.openxmlformats.org/officeDocument/2006/relationships/slide" Target="slides/slide372.xml"/><Relationship Id="rId71" Type="http://schemas.openxmlformats.org/officeDocument/2006/relationships/slide" Target="slides/slide69.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76" Type="http://schemas.openxmlformats.org/officeDocument/2006/relationships/slide" Target="slides/slide274.xml"/><Relationship Id="rId441" Type="http://schemas.openxmlformats.org/officeDocument/2006/relationships/slide" Target="slides/slide439.xml"/><Relationship Id="rId483" Type="http://schemas.openxmlformats.org/officeDocument/2006/relationships/slide" Target="slides/slide481.xml"/><Relationship Id="rId40" Type="http://schemas.openxmlformats.org/officeDocument/2006/relationships/slide" Target="slides/slide38.xml"/><Relationship Id="rId136" Type="http://schemas.openxmlformats.org/officeDocument/2006/relationships/slide" Target="slides/slide134.xml"/><Relationship Id="rId178" Type="http://schemas.openxmlformats.org/officeDocument/2006/relationships/slide" Target="slides/slide176.xml"/><Relationship Id="rId301" Type="http://schemas.openxmlformats.org/officeDocument/2006/relationships/slide" Target="slides/slide299.xml"/><Relationship Id="rId343" Type="http://schemas.openxmlformats.org/officeDocument/2006/relationships/slide" Target="slides/slide341.xml"/><Relationship Id="rId82" Type="http://schemas.openxmlformats.org/officeDocument/2006/relationships/slide" Target="slides/slide80.xml"/><Relationship Id="rId203" Type="http://schemas.openxmlformats.org/officeDocument/2006/relationships/slide" Target="slides/slide201.xml"/><Relationship Id="rId385" Type="http://schemas.openxmlformats.org/officeDocument/2006/relationships/slide" Target="slides/slide383.xml"/><Relationship Id="rId245" Type="http://schemas.openxmlformats.org/officeDocument/2006/relationships/slide" Target="slides/slide243.xml"/><Relationship Id="rId287" Type="http://schemas.openxmlformats.org/officeDocument/2006/relationships/slide" Target="slides/slide285.xml"/><Relationship Id="rId410" Type="http://schemas.openxmlformats.org/officeDocument/2006/relationships/slide" Target="slides/slide408.xml"/><Relationship Id="rId452" Type="http://schemas.openxmlformats.org/officeDocument/2006/relationships/slide" Target="slides/slide450.xml"/><Relationship Id="rId494" Type="http://schemas.openxmlformats.org/officeDocument/2006/relationships/slide" Target="slides/slide492.xml"/><Relationship Id="rId508" Type="http://schemas.openxmlformats.org/officeDocument/2006/relationships/slide" Target="slides/slide506.xml"/><Relationship Id="rId105" Type="http://schemas.openxmlformats.org/officeDocument/2006/relationships/slide" Target="slides/slide103.xml"/><Relationship Id="rId147" Type="http://schemas.openxmlformats.org/officeDocument/2006/relationships/slide" Target="slides/slide145.xml"/><Relationship Id="rId312" Type="http://schemas.openxmlformats.org/officeDocument/2006/relationships/slide" Target="slides/slide310.xml"/><Relationship Id="rId354" Type="http://schemas.openxmlformats.org/officeDocument/2006/relationships/slide" Target="slides/slide352.xml"/><Relationship Id="rId51" Type="http://schemas.openxmlformats.org/officeDocument/2006/relationships/slide" Target="slides/slide49.xml"/><Relationship Id="rId93" Type="http://schemas.openxmlformats.org/officeDocument/2006/relationships/slide" Target="slides/slide91.xml"/><Relationship Id="rId189" Type="http://schemas.openxmlformats.org/officeDocument/2006/relationships/slide" Target="slides/slide187.xml"/><Relationship Id="rId396" Type="http://schemas.openxmlformats.org/officeDocument/2006/relationships/slide" Target="slides/slide394.xml"/><Relationship Id="rId214" Type="http://schemas.openxmlformats.org/officeDocument/2006/relationships/slide" Target="slides/slide212.xml"/><Relationship Id="rId256" Type="http://schemas.openxmlformats.org/officeDocument/2006/relationships/slide" Target="slides/slide254.xml"/><Relationship Id="rId298" Type="http://schemas.openxmlformats.org/officeDocument/2006/relationships/slide" Target="slides/slide296.xml"/><Relationship Id="rId421" Type="http://schemas.openxmlformats.org/officeDocument/2006/relationships/slide" Target="slides/slide419.xml"/><Relationship Id="rId463" Type="http://schemas.openxmlformats.org/officeDocument/2006/relationships/slide" Target="slides/slide461.xml"/><Relationship Id="rId116" Type="http://schemas.openxmlformats.org/officeDocument/2006/relationships/slide" Target="slides/slide114.xml"/><Relationship Id="rId158" Type="http://schemas.openxmlformats.org/officeDocument/2006/relationships/slide" Target="slides/slide156.xml"/><Relationship Id="rId323" Type="http://schemas.openxmlformats.org/officeDocument/2006/relationships/slide" Target="slides/slide321.xml"/><Relationship Id="rId20" Type="http://schemas.openxmlformats.org/officeDocument/2006/relationships/slide" Target="slides/slide18.xml"/><Relationship Id="rId62" Type="http://schemas.openxmlformats.org/officeDocument/2006/relationships/slide" Target="slides/slide60.xml"/><Relationship Id="rId365" Type="http://schemas.openxmlformats.org/officeDocument/2006/relationships/slide" Target="slides/slide363.xml"/><Relationship Id="rId225" Type="http://schemas.openxmlformats.org/officeDocument/2006/relationships/slide" Target="slides/slide223.xml"/><Relationship Id="rId267" Type="http://schemas.openxmlformats.org/officeDocument/2006/relationships/slide" Target="slides/slide265.xml"/><Relationship Id="rId432" Type="http://schemas.openxmlformats.org/officeDocument/2006/relationships/slide" Target="slides/slide430.xml"/><Relationship Id="rId474" Type="http://schemas.openxmlformats.org/officeDocument/2006/relationships/slide" Target="slides/slide472.xml"/><Relationship Id="rId127" Type="http://schemas.openxmlformats.org/officeDocument/2006/relationships/slide" Target="slides/slide125.xml"/><Relationship Id="rId31" Type="http://schemas.openxmlformats.org/officeDocument/2006/relationships/slide" Target="slides/slide29.xml"/><Relationship Id="rId73" Type="http://schemas.openxmlformats.org/officeDocument/2006/relationships/slide" Target="slides/slide71.xml"/><Relationship Id="rId169" Type="http://schemas.openxmlformats.org/officeDocument/2006/relationships/slide" Target="slides/slide167.xml"/><Relationship Id="rId334" Type="http://schemas.openxmlformats.org/officeDocument/2006/relationships/slide" Target="slides/slide332.xml"/><Relationship Id="rId376" Type="http://schemas.openxmlformats.org/officeDocument/2006/relationships/slide" Target="slides/slide374.xml"/><Relationship Id="rId4" Type="http://schemas.openxmlformats.org/officeDocument/2006/relationships/slide" Target="slides/slide2.xml"/><Relationship Id="rId180" Type="http://schemas.openxmlformats.org/officeDocument/2006/relationships/slide" Target="slides/slide178.xml"/><Relationship Id="rId236" Type="http://schemas.openxmlformats.org/officeDocument/2006/relationships/slide" Target="slides/slide234.xml"/><Relationship Id="rId278" Type="http://schemas.openxmlformats.org/officeDocument/2006/relationships/slide" Target="slides/slide276.xml"/><Relationship Id="rId401" Type="http://schemas.openxmlformats.org/officeDocument/2006/relationships/slide" Target="slides/slide399.xml"/><Relationship Id="rId443" Type="http://schemas.openxmlformats.org/officeDocument/2006/relationships/slide" Target="slides/slide441.xml"/><Relationship Id="rId303" Type="http://schemas.openxmlformats.org/officeDocument/2006/relationships/slide" Target="slides/slide301.xml"/><Relationship Id="rId485" Type="http://schemas.openxmlformats.org/officeDocument/2006/relationships/slide" Target="slides/slide483.xml"/><Relationship Id="rId42" Type="http://schemas.openxmlformats.org/officeDocument/2006/relationships/slide" Target="slides/slide40.xml"/><Relationship Id="rId84" Type="http://schemas.openxmlformats.org/officeDocument/2006/relationships/slide" Target="slides/slide82.xml"/><Relationship Id="rId138" Type="http://schemas.openxmlformats.org/officeDocument/2006/relationships/slide" Target="slides/slide136.xml"/><Relationship Id="rId345" Type="http://schemas.openxmlformats.org/officeDocument/2006/relationships/slide" Target="slides/slide343.xml"/><Relationship Id="rId387" Type="http://schemas.openxmlformats.org/officeDocument/2006/relationships/slide" Target="slides/slide385.xml"/><Relationship Id="rId510" Type="http://schemas.openxmlformats.org/officeDocument/2006/relationships/commentAuthors" Target="commentAuthors.xml"/><Relationship Id="rId191" Type="http://schemas.openxmlformats.org/officeDocument/2006/relationships/slide" Target="slides/slide189.xml"/><Relationship Id="rId205" Type="http://schemas.openxmlformats.org/officeDocument/2006/relationships/slide" Target="slides/slide203.xml"/><Relationship Id="rId247" Type="http://schemas.openxmlformats.org/officeDocument/2006/relationships/slide" Target="slides/slide245.xml"/><Relationship Id="rId412" Type="http://schemas.openxmlformats.org/officeDocument/2006/relationships/slide" Target="slides/slide410.xml"/><Relationship Id="rId107" Type="http://schemas.openxmlformats.org/officeDocument/2006/relationships/slide" Target="slides/slide105.xml"/><Relationship Id="rId289" Type="http://schemas.openxmlformats.org/officeDocument/2006/relationships/slide" Target="slides/slide287.xml"/><Relationship Id="rId454" Type="http://schemas.openxmlformats.org/officeDocument/2006/relationships/slide" Target="slides/slide452.xml"/><Relationship Id="rId496" Type="http://schemas.openxmlformats.org/officeDocument/2006/relationships/slide" Target="slides/slide494.xml"/><Relationship Id="rId11" Type="http://schemas.openxmlformats.org/officeDocument/2006/relationships/slide" Target="slides/slide9.xml"/><Relationship Id="rId53" Type="http://schemas.openxmlformats.org/officeDocument/2006/relationships/slide" Target="slides/slide51.xml"/><Relationship Id="rId149" Type="http://schemas.openxmlformats.org/officeDocument/2006/relationships/slide" Target="slides/slide147.xml"/><Relationship Id="rId314" Type="http://schemas.openxmlformats.org/officeDocument/2006/relationships/slide" Target="slides/slide312.xml"/><Relationship Id="rId356" Type="http://schemas.openxmlformats.org/officeDocument/2006/relationships/slide" Target="slides/slide354.xml"/><Relationship Id="rId398" Type="http://schemas.openxmlformats.org/officeDocument/2006/relationships/slide" Target="slides/slide396.xml"/><Relationship Id="rId95" Type="http://schemas.openxmlformats.org/officeDocument/2006/relationships/slide" Target="slides/slide93.xml"/><Relationship Id="rId160" Type="http://schemas.openxmlformats.org/officeDocument/2006/relationships/slide" Target="slides/slide158.xml"/><Relationship Id="rId216" Type="http://schemas.openxmlformats.org/officeDocument/2006/relationships/slide" Target="slides/slide214.xml"/><Relationship Id="rId423" Type="http://schemas.openxmlformats.org/officeDocument/2006/relationships/slide" Target="slides/slide421.xml"/><Relationship Id="rId258" Type="http://schemas.openxmlformats.org/officeDocument/2006/relationships/slide" Target="slides/slide256.xml"/><Relationship Id="rId465" Type="http://schemas.openxmlformats.org/officeDocument/2006/relationships/slide" Target="slides/slide463.xml"/><Relationship Id="rId22" Type="http://schemas.openxmlformats.org/officeDocument/2006/relationships/slide" Target="slides/slide20.xml"/><Relationship Id="rId64" Type="http://schemas.openxmlformats.org/officeDocument/2006/relationships/slide" Target="slides/slide62.xml"/><Relationship Id="rId118" Type="http://schemas.openxmlformats.org/officeDocument/2006/relationships/slide" Target="slides/slide116.xml"/><Relationship Id="rId325" Type="http://schemas.openxmlformats.org/officeDocument/2006/relationships/slide" Target="slides/slide323.xml"/><Relationship Id="rId367" Type="http://schemas.openxmlformats.org/officeDocument/2006/relationships/slide" Target="slides/slide365.xml"/><Relationship Id="rId171" Type="http://schemas.openxmlformats.org/officeDocument/2006/relationships/slide" Target="slides/slide169.xml"/><Relationship Id="rId227" Type="http://schemas.openxmlformats.org/officeDocument/2006/relationships/slide" Target="slides/slide225.xml"/><Relationship Id="rId269" Type="http://schemas.openxmlformats.org/officeDocument/2006/relationships/slide" Target="slides/slide267.xml"/><Relationship Id="rId434" Type="http://schemas.openxmlformats.org/officeDocument/2006/relationships/slide" Target="slides/slide432.xml"/><Relationship Id="rId476" Type="http://schemas.openxmlformats.org/officeDocument/2006/relationships/slide" Target="slides/slide474.xml"/><Relationship Id="rId33" Type="http://schemas.openxmlformats.org/officeDocument/2006/relationships/slide" Target="slides/slide31.xml"/><Relationship Id="rId129" Type="http://schemas.openxmlformats.org/officeDocument/2006/relationships/slide" Target="slides/slide127.xml"/><Relationship Id="rId280" Type="http://schemas.openxmlformats.org/officeDocument/2006/relationships/slide" Target="slides/slide278.xml"/><Relationship Id="rId336" Type="http://schemas.openxmlformats.org/officeDocument/2006/relationships/slide" Target="slides/slide334.xml"/><Relationship Id="rId501" Type="http://schemas.openxmlformats.org/officeDocument/2006/relationships/slide" Target="slides/slide499.xml"/><Relationship Id="rId75" Type="http://schemas.openxmlformats.org/officeDocument/2006/relationships/slide" Target="slides/slide73.xml"/><Relationship Id="rId140" Type="http://schemas.openxmlformats.org/officeDocument/2006/relationships/slide" Target="slides/slide138.xml"/><Relationship Id="rId182" Type="http://schemas.openxmlformats.org/officeDocument/2006/relationships/slide" Target="slides/slide180.xml"/><Relationship Id="rId378" Type="http://schemas.openxmlformats.org/officeDocument/2006/relationships/slide" Target="slides/slide376.xml"/><Relationship Id="rId403" Type="http://schemas.openxmlformats.org/officeDocument/2006/relationships/slide" Target="slides/slide401.xml"/><Relationship Id="rId6" Type="http://schemas.openxmlformats.org/officeDocument/2006/relationships/slide" Target="slides/slide4.xml"/><Relationship Id="rId238" Type="http://schemas.openxmlformats.org/officeDocument/2006/relationships/slide" Target="slides/slide236.xml"/><Relationship Id="rId445" Type="http://schemas.openxmlformats.org/officeDocument/2006/relationships/slide" Target="slides/slide443.xml"/><Relationship Id="rId487" Type="http://schemas.openxmlformats.org/officeDocument/2006/relationships/slide" Target="slides/slide485.xml"/><Relationship Id="rId291" Type="http://schemas.openxmlformats.org/officeDocument/2006/relationships/slide" Target="slides/slide289.xml"/><Relationship Id="rId305" Type="http://schemas.openxmlformats.org/officeDocument/2006/relationships/slide" Target="slides/slide303.xml"/><Relationship Id="rId347" Type="http://schemas.openxmlformats.org/officeDocument/2006/relationships/slide" Target="slides/slide345.xml"/><Relationship Id="rId512" Type="http://schemas.openxmlformats.org/officeDocument/2006/relationships/viewProps" Target="viewProps.xml"/><Relationship Id="rId44" Type="http://schemas.openxmlformats.org/officeDocument/2006/relationships/slide" Target="slides/slide42.xml"/><Relationship Id="rId86" Type="http://schemas.openxmlformats.org/officeDocument/2006/relationships/slide" Target="slides/slide84.xml"/><Relationship Id="rId151" Type="http://schemas.openxmlformats.org/officeDocument/2006/relationships/slide" Target="slides/slide149.xml"/><Relationship Id="rId389" Type="http://schemas.openxmlformats.org/officeDocument/2006/relationships/slide" Target="slides/slide387.xml"/><Relationship Id="rId193" Type="http://schemas.openxmlformats.org/officeDocument/2006/relationships/slide" Target="slides/slide191.xml"/><Relationship Id="rId207" Type="http://schemas.openxmlformats.org/officeDocument/2006/relationships/slide" Target="slides/slide205.xml"/><Relationship Id="rId249" Type="http://schemas.openxmlformats.org/officeDocument/2006/relationships/slide" Target="slides/slide247.xml"/><Relationship Id="rId414" Type="http://schemas.openxmlformats.org/officeDocument/2006/relationships/slide" Target="slides/slide412.xml"/><Relationship Id="rId456" Type="http://schemas.openxmlformats.org/officeDocument/2006/relationships/slide" Target="slides/slide454.xml"/><Relationship Id="rId498" Type="http://schemas.openxmlformats.org/officeDocument/2006/relationships/slide" Target="slides/slide496.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316" Type="http://schemas.openxmlformats.org/officeDocument/2006/relationships/slide" Target="slides/slide314.xml"/><Relationship Id="rId55" Type="http://schemas.openxmlformats.org/officeDocument/2006/relationships/slide" Target="slides/slide53.xml"/><Relationship Id="rId97" Type="http://schemas.openxmlformats.org/officeDocument/2006/relationships/slide" Target="slides/slide95.xml"/><Relationship Id="rId120" Type="http://schemas.openxmlformats.org/officeDocument/2006/relationships/slide" Target="slides/slide118.xml"/><Relationship Id="rId358" Type="http://schemas.openxmlformats.org/officeDocument/2006/relationships/slide" Target="slides/slide356.xml"/><Relationship Id="rId162" Type="http://schemas.openxmlformats.org/officeDocument/2006/relationships/slide" Target="slides/slide160.xml"/><Relationship Id="rId218" Type="http://schemas.openxmlformats.org/officeDocument/2006/relationships/slide" Target="slides/slide216.xml"/><Relationship Id="rId425" Type="http://schemas.openxmlformats.org/officeDocument/2006/relationships/slide" Target="slides/slide423.xml"/><Relationship Id="rId467" Type="http://schemas.openxmlformats.org/officeDocument/2006/relationships/slide" Target="slides/slide465.xml"/><Relationship Id="rId271" Type="http://schemas.openxmlformats.org/officeDocument/2006/relationships/slide" Target="slides/slide269.xml"/><Relationship Id="rId24" Type="http://schemas.openxmlformats.org/officeDocument/2006/relationships/slide" Target="slides/slide22.xml"/><Relationship Id="rId66" Type="http://schemas.openxmlformats.org/officeDocument/2006/relationships/slide" Target="slides/slide64.xml"/><Relationship Id="rId131" Type="http://schemas.openxmlformats.org/officeDocument/2006/relationships/slide" Target="slides/slide129.xml"/><Relationship Id="rId327" Type="http://schemas.openxmlformats.org/officeDocument/2006/relationships/slide" Target="slides/slide325.xml"/><Relationship Id="rId369" Type="http://schemas.openxmlformats.org/officeDocument/2006/relationships/slide" Target="slides/slide367.xml"/><Relationship Id="rId173" Type="http://schemas.openxmlformats.org/officeDocument/2006/relationships/slide" Target="slides/slide171.xml"/><Relationship Id="rId229" Type="http://schemas.openxmlformats.org/officeDocument/2006/relationships/slide" Target="slides/slide227.xml"/><Relationship Id="rId380" Type="http://schemas.openxmlformats.org/officeDocument/2006/relationships/slide" Target="slides/slide378.xml"/><Relationship Id="rId436" Type="http://schemas.openxmlformats.org/officeDocument/2006/relationships/slide" Target="slides/slide434.xml"/><Relationship Id="rId240" Type="http://schemas.openxmlformats.org/officeDocument/2006/relationships/slide" Target="slides/slide238.xml"/><Relationship Id="rId478" Type="http://schemas.openxmlformats.org/officeDocument/2006/relationships/slide" Target="slides/slide476.xml"/><Relationship Id="rId35" Type="http://schemas.openxmlformats.org/officeDocument/2006/relationships/slide" Target="slides/slide33.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slide" Target="slides/slide280.xml"/><Relationship Id="rId338" Type="http://schemas.openxmlformats.org/officeDocument/2006/relationships/slide" Target="slides/slide336.xml"/><Relationship Id="rId503" Type="http://schemas.openxmlformats.org/officeDocument/2006/relationships/slide" Target="slides/slide501.xml"/><Relationship Id="rId8" Type="http://schemas.openxmlformats.org/officeDocument/2006/relationships/slide" Target="slides/slide6.xml"/><Relationship Id="rId142" Type="http://schemas.openxmlformats.org/officeDocument/2006/relationships/slide" Target="slides/slide140.xml"/><Relationship Id="rId184" Type="http://schemas.openxmlformats.org/officeDocument/2006/relationships/slide" Target="slides/slide182.xml"/><Relationship Id="rId391" Type="http://schemas.openxmlformats.org/officeDocument/2006/relationships/slide" Target="slides/slide389.xml"/><Relationship Id="rId405" Type="http://schemas.openxmlformats.org/officeDocument/2006/relationships/slide" Target="slides/slide403.xml"/><Relationship Id="rId447" Type="http://schemas.openxmlformats.org/officeDocument/2006/relationships/slide" Target="slides/slide445.xml"/><Relationship Id="rId251" Type="http://schemas.openxmlformats.org/officeDocument/2006/relationships/slide" Target="slides/slide249.xml"/><Relationship Id="rId489" Type="http://schemas.openxmlformats.org/officeDocument/2006/relationships/slide" Target="slides/slide487.xml"/><Relationship Id="rId46" Type="http://schemas.openxmlformats.org/officeDocument/2006/relationships/slide" Target="slides/slide44.xml"/><Relationship Id="rId293" Type="http://schemas.openxmlformats.org/officeDocument/2006/relationships/slide" Target="slides/slide291.xml"/><Relationship Id="rId307" Type="http://schemas.openxmlformats.org/officeDocument/2006/relationships/slide" Target="slides/slide305.xml"/><Relationship Id="rId349" Type="http://schemas.openxmlformats.org/officeDocument/2006/relationships/slide" Target="slides/slide347.xml"/><Relationship Id="rId514" Type="http://schemas.openxmlformats.org/officeDocument/2006/relationships/tableStyles" Target="tableStyles.xml"/><Relationship Id="rId88" Type="http://schemas.openxmlformats.org/officeDocument/2006/relationships/slide" Target="slides/slide86.xml"/><Relationship Id="rId111" Type="http://schemas.openxmlformats.org/officeDocument/2006/relationships/slide" Target="slides/slide109.xml"/><Relationship Id="rId153" Type="http://schemas.openxmlformats.org/officeDocument/2006/relationships/slide" Target="slides/slide151.xml"/><Relationship Id="rId195" Type="http://schemas.openxmlformats.org/officeDocument/2006/relationships/slide" Target="slides/slide193.xml"/><Relationship Id="rId209" Type="http://schemas.openxmlformats.org/officeDocument/2006/relationships/slide" Target="slides/slide207.xml"/><Relationship Id="rId360" Type="http://schemas.openxmlformats.org/officeDocument/2006/relationships/slide" Target="slides/slide358.xml"/><Relationship Id="rId416" Type="http://schemas.openxmlformats.org/officeDocument/2006/relationships/slide" Target="slides/slide414.xml"/><Relationship Id="rId220" Type="http://schemas.openxmlformats.org/officeDocument/2006/relationships/slide" Target="slides/slide218.xml"/><Relationship Id="rId458" Type="http://schemas.openxmlformats.org/officeDocument/2006/relationships/slide" Target="slides/slide456.xml"/><Relationship Id="rId15" Type="http://schemas.openxmlformats.org/officeDocument/2006/relationships/slide" Target="slides/slide13.xml"/><Relationship Id="rId57" Type="http://schemas.openxmlformats.org/officeDocument/2006/relationships/slide" Target="slides/slide55.xml"/><Relationship Id="rId262" Type="http://schemas.openxmlformats.org/officeDocument/2006/relationships/slide" Target="slides/slide260.xml"/><Relationship Id="rId318" Type="http://schemas.openxmlformats.org/officeDocument/2006/relationships/slide" Target="slides/slide316.xml"/><Relationship Id="rId99" Type="http://schemas.openxmlformats.org/officeDocument/2006/relationships/slide" Target="slides/slide97.xml"/><Relationship Id="rId122" Type="http://schemas.openxmlformats.org/officeDocument/2006/relationships/slide" Target="slides/slide120.xml"/><Relationship Id="rId164" Type="http://schemas.openxmlformats.org/officeDocument/2006/relationships/slide" Target="slides/slide162.xml"/><Relationship Id="rId371" Type="http://schemas.openxmlformats.org/officeDocument/2006/relationships/slide" Target="slides/slide369.xml"/><Relationship Id="rId427" Type="http://schemas.openxmlformats.org/officeDocument/2006/relationships/slide" Target="slides/slide425.xml"/><Relationship Id="rId469" Type="http://schemas.openxmlformats.org/officeDocument/2006/relationships/slide" Target="slides/slide467.xml"/><Relationship Id="rId26" Type="http://schemas.openxmlformats.org/officeDocument/2006/relationships/slide" Target="slides/slide24.xml"/><Relationship Id="rId231" Type="http://schemas.openxmlformats.org/officeDocument/2006/relationships/slide" Target="slides/slide229.xml"/><Relationship Id="rId273" Type="http://schemas.openxmlformats.org/officeDocument/2006/relationships/slide" Target="slides/slide271.xml"/><Relationship Id="rId329" Type="http://schemas.openxmlformats.org/officeDocument/2006/relationships/slide" Target="slides/slide327.xml"/><Relationship Id="rId480" Type="http://schemas.openxmlformats.org/officeDocument/2006/relationships/slide" Target="slides/slide478.xml"/><Relationship Id="rId68" Type="http://schemas.openxmlformats.org/officeDocument/2006/relationships/slide" Target="slides/slide66.xml"/><Relationship Id="rId133" Type="http://schemas.openxmlformats.org/officeDocument/2006/relationships/slide" Target="slides/slide131.xml"/><Relationship Id="rId175" Type="http://schemas.openxmlformats.org/officeDocument/2006/relationships/slide" Target="slides/slide173.xml"/><Relationship Id="rId340" Type="http://schemas.openxmlformats.org/officeDocument/2006/relationships/slide" Target="slides/slide338.xml"/><Relationship Id="rId200" Type="http://schemas.openxmlformats.org/officeDocument/2006/relationships/slide" Target="slides/slide198.xml"/><Relationship Id="rId382" Type="http://schemas.openxmlformats.org/officeDocument/2006/relationships/slide" Target="slides/slide380.xml"/><Relationship Id="rId438" Type="http://schemas.openxmlformats.org/officeDocument/2006/relationships/slide" Target="slides/slide436.xml"/><Relationship Id="rId242" Type="http://schemas.openxmlformats.org/officeDocument/2006/relationships/slide" Target="slides/slide240.xml"/><Relationship Id="rId284" Type="http://schemas.openxmlformats.org/officeDocument/2006/relationships/slide" Target="slides/slide282.xml"/><Relationship Id="rId491" Type="http://schemas.openxmlformats.org/officeDocument/2006/relationships/slide" Target="slides/slide489.xml"/><Relationship Id="rId505" Type="http://schemas.openxmlformats.org/officeDocument/2006/relationships/slide" Target="slides/slide503.xml"/><Relationship Id="rId37" Type="http://schemas.openxmlformats.org/officeDocument/2006/relationships/slide" Target="slides/slide35.xml"/><Relationship Id="rId79" Type="http://schemas.openxmlformats.org/officeDocument/2006/relationships/slide" Target="slides/slide77.xml"/><Relationship Id="rId102" Type="http://schemas.openxmlformats.org/officeDocument/2006/relationships/slide" Target="slides/slide100.xml"/><Relationship Id="rId144" Type="http://schemas.openxmlformats.org/officeDocument/2006/relationships/slide" Target="slides/slide142.xml"/><Relationship Id="rId90" Type="http://schemas.openxmlformats.org/officeDocument/2006/relationships/slide" Target="slides/slide88.xml"/><Relationship Id="rId186" Type="http://schemas.openxmlformats.org/officeDocument/2006/relationships/slide" Target="slides/slide184.xml"/><Relationship Id="rId351" Type="http://schemas.openxmlformats.org/officeDocument/2006/relationships/slide" Target="slides/slide349.xml"/><Relationship Id="rId393" Type="http://schemas.openxmlformats.org/officeDocument/2006/relationships/slide" Target="slides/slide391.xml"/><Relationship Id="rId407" Type="http://schemas.openxmlformats.org/officeDocument/2006/relationships/slide" Target="slides/slide405.xml"/><Relationship Id="rId449" Type="http://schemas.openxmlformats.org/officeDocument/2006/relationships/slide" Target="slides/slide447.xml"/><Relationship Id="rId211" Type="http://schemas.openxmlformats.org/officeDocument/2006/relationships/slide" Target="slides/slide209.xml"/><Relationship Id="rId253" Type="http://schemas.openxmlformats.org/officeDocument/2006/relationships/slide" Target="slides/slide251.xml"/><Relationship Id="rId295" Type="http://schemas.openxmlformats.org/officeDocument/2006/relationships/slide" Target="slides/slide293.xml"/><Relationship Id="rId309" Type="http://schemas.openxmlformats.org/officeDocument/2006/relationships/slide" Target="slides/slide307.xml"/><Relationship Id="rId460" Type="http://schemas.openxmlformats.org/officeDocument/2006/relationships/slide" Target="slides/slide458.xml"/><Relationship Id="rId48" Type="http://schemas.openxmlformats.org/officeDocument/2006/relationships/slide" Target="slides/slide46.xml"/><Relationship Id="rId113" Type="http://schemas.openxmlformats.org/officeDocument/2006/relationships/slide" Target="slides/slide111.xml"/><Relationship Id="rId320" Type="http://schemas.openxmlformats.org/officeDocument/2006/relationships/slide" Target="slides/slide318.xml"/><Relationship Id="rId155" Type="http://schemas.openxmlformats.org/officeDocument/2006/relationships/slide" Target="slides/slide153.xml"/><Relationship Id="rId197" Type="http://schemas.openxmlformats.org/officeDocument/2006/relationships/slide" Target="slides/slide195.xml"/><Relationship Id="rId362" Type="http://schemas.openxmlformats.org/officeDocument/2006/relationships/slide" Target="slides/slide360.xml"/><Relationship Id="rId418" Type="http://schemas.openxmlformats.org/officeDocument/2006/relationships/slide" Target="slides/slide416.xml"/><Relationship Id="rId222" Type="http://schemas.openxmlformats.org/officeDocument/2006/relationships/slide" Target="slides/slide220.xml"/><Relationship Id="rId264" Type="http://schemas.openxmlformats.org/officeDocument/2006/relationships/slide" Target="slides/slide262.xml"/><Relationship Id="rId471" Type="http://schemas.openxmlformats.org/officeDocument/2006/relationships/slide" Target="slides/slide469.xml"/><Relationship Id="rId17" Type="http://schemas.openxmlformats.org/officeDocument/2006/relationships/slide" Target="slides/slide15.xml"/><Relationship Id="rId59" Type="http://schemas.openxmlformats.org/officeDocument/2006/relationships/slide" Target="slides/slide57.xml"/><Relationship Id="rId124" Type="http://schemas.openxmlformats.org/officeDocument/2006/relationships/slide" Target="slides/slide122.xml"/><Relationship Id="rId70" Type="http://schemas.openxmlformats.org/officeDocument/2006/relationships/slide" Target="slides/slide68.xml"/><Relationship Id="rId166" Type="http://schemas.openxmlformats.org/officeDocument/2006/relationships/slide" Target="slides/slide164.xml"/><Relationship Id="rId331" Type="http://schemas.openxmlformats.org/officeDocument/2006/relationships/slide" Target="slides/slide329.xml"/><Relationship Id="rId373" Type="http://schemas.openxmlformats.org/officeDocument/2006/relationships/slide" Target="slides/slide371.xml"/><Relationship Id="rId429" Type="http://schemas.openxmlformats.org/officeDocument/2006/relationships/slide" Target="slides/slide427.xml"/><Relationship Id="rId1" Type="http://schemas.openxmlformats.org/officeDocument/2006/relationships/slideMaster" Target="slideMasters/slideMaster1.xml"/><Relationship Id="rId233" Type="http://schemas.openxmlformats.org/officeDocument/2006/relationships/slide" Target="slides/slide231.xml"/><Relationship Id="rId440" Type="http://schemas.openxmlformats.org/officeDocument/2006/relationships/slide" Target="slides/slide438.xml"/><Relationship Id="rId28" Type="http://schemas.openxmlformats.org/officeDocument/2006/relationships/slide" Target="slides/slide26.xml"/><Relationship Id="rId275" Type="http://schemas.openxmlformats.org/officeDocument/2006/relationships/slide" Target="slides/slide273.xml"/><Relationship Id="rId300" Type="http://schemas.openxmlformats.org/officeDocument/2006/relationships/slide" Target="slides/slide298.xml"/><Relationship Id="rId482" Type="http://schemas.openxmlformats.org/officeDocument/2006/relationships/slide" Target="slides/slide480.xml"/><Relationship Id="rId81" Type="http://schemas.openxmlformats.org/officeDocument/2006/relationships/slide" Target="slides/slide79.xml"/><Relationship Id="rId135" Type="http://schemas.openxmlformats.org/officeDocument/2006/relationships/slide" Target="slides/slide133.xml"/><Relationship Id="rId177" Type="http://schemas.openxmlformats.org/officeDocument/2006/relationships/slide" Target="slides/slide175.xml"/><Relationship Id="rId342" Type="http://schemas.openxmlformats.org/officeDocument/2006/relationships/slide" Target="slides/slide340.xml"/><Relationship Id="rId384" Type="http://schemas.openxmlformats.org/officeDocument/2006/relationships/slide" Target="slides/slide382.xml"/><Relationship Id="rId202" Type="http://schemas.openxmlformats.org/officeDocument/2006/relationships/slide" Target="slides/slide200.xml"/><Relationship Id="rId244" Type="http://schemas.openxmlformats.org/officeDocument/2006/relationships/slide" Target="slides/slide242.xml"/><Relationship Id="rId39" Type="http://schemas.openxmlformats.org/officeDocument/2006/relationships/slide" Target="slides/slide37.xml"/><Relationship Id="rId286" Type="http://schemas.openxmlformats.org/officeDocument/2006/relationships/slide" Target="slides/slide284.xml"/><Relationship Id="rId451" Type="http://schemas.openxmlformats.org/officeDocument/2006/relationships/slide" Target="slides/slide449.xml"/><Relationship Id="rId493" Type="http://schemas.openxmlformats.org/officeDocument/2006/relationships/slide" Target="slides/slide491.xml"/><Relationship Id="rId507" Type="http://schemas.openxmlformats.org/officeDocument/2006/relationships/slide" Target="slides/slide505.xml"/><Relationship Id="rId50" Type="http://schemas.openxmlformats.org/officeDocument/2006/relationships/slide" Target="slides/slide48.xml"/><Relationship Id="rId104" Type="http://schemas.openxmlformats.org/officeDocument/2006/relationships/slide" Target="slides/slide102.xml"/><Relationship Id="rId146" Type="http://schemas.openxmlformats.org/officeDocument/2006/relationships/slide" Target="slides/slide144.xml"/><Relationship Id="rId188" Type="http://schemas.openxmlformats.org/officeDocument/2006/relationships/slide" Target="slides/slide186.xml"/><Relationship Id="rId311" Type="http://schemas.openxmlformats.org/officeDocument/2006/relationships/slide" Target="slides/slide309.xml"/><Relationship Id="rId353" Type="http://schemas.openxmlformats.org/officeDocument/2006/relationships/slide" Target="slides/slide351.xml"/><Relationship Id="rId395" Type="http://schemas.openxmlformats.org/officeDocument/2006/relationships/slide" Target="slides/slide393.xml"/><Relationship Id="rId409" Type="http://schemas.openxmlformats.org/officeDocument/2006/relationships/slide" Target="slides/slide407.xml"/><Relationship Id="rId92" Type="http://schemas.openxmlformats.org/officeDocument/2006/relationships/slide" Target="slides/slide90.xml"/><Relationship Id="rId213" Type="http://schemas.openxmlformats.org/officeDocument/2006/relationships/slide" Target="slides/slide211.xml"/><Relationship Id="rId420" Type="http://schemas.openxmlformats.org/officeDocument/2006/relationships/slide" Target="slides/slide418.xml"/><Relationship Id="rId255" Type="http://schemas.openxmlformats.org/officeDocument/2006/relationships/slide" Target="slides/slide253.xml"/><Relationship Id="rId297" Type="http://schemas.openxmlformats.org/officeDocument/2006/relationships/slide" Target="slides/slide295.xml"/><Relationship Id="rId462" Type="http://schemas.openxmlformats.org/officeDocument/2006/relationships/slide" Target="slides/slide460.xml"/><Relationship Id="rId115" Type="http://schemas.openxmlformats.org/officeDocument/2006/relationships/slide" Target="slides/slide113.xml"/><Relationship Id="rId157" Type="http://schemas.openxmlformats.org/officeDocument/2006/relationships/slide" Target="slides/slide155.xml"/><Relationship Id="rId322" Type="http://schemas.openxmlformats.org/officeDocument/2006/relationships/slide" Target="slides/slide320.xml"/><Relationship Id="rId364" Type="http://schemas.openxmlformats.org/officeDocument/2006/relationships/slide" Target="slides/slide362.xml"/><Relationship Id="rId61" Type="http://schemas.openxmlformats.org/officeDocument/2006/relationships/slide" Target="slides/slide59.xml"/><Relationship Id="rId199" Type="http://schemas.openxmlformats.org/officeDocument/2006/relationships/slide" Target="slides/slide197.xml"/><Relationship Id="rId19" Type="http://schemas.openxmlformats.org/officeDocument/2006/relationships/slide" Target="slides/slide17.xml"/><Relationship Id="rId224" Type="http://schemas.openxmlformats.org/officeDocument/2006/relationships/slide" Target="slides/slide222.xml"/><Relationship Id="rId266" Type="http://schemas.openxmlformats.org/officeDocument/2006/relationships/slide" Target="slides/slide264.xml"/><Relationship Id="rId431" Type="http://schemas.openxmlformats.org/officeDocument/2006/relationships/slide" Target="slides/slide429.xml"/><Relationship Id="rId473" Type="http://schemas.openxmlformats.org/officeDocument/2006/relationships/slide" Target="slides/slide471.xml"/><Relationship Id="rId30" Type="http://schemas.openxmlformats.org/officeDocument/2006/relationships/slide" Target="slides/slide28.xml"/><Relationship Id="rId126" Type="http://schemas.openxmlformats.org/officeDocument/2006/relationships/slide" Target="slides/slide124.xml"/><Relationship Id="rId168" Type="http://schemas.openxmlformats.org/officeDocument/2006/relationships/slide" Target="slides/slide166.xml"/><Relationship Id="rId333" Type="http://schemas.openxmlformats.org/officeDocument/2006/relationships/slide" Target="slides/slide331.xml"/><Relationship Id="rId72" Type="http://schemas.openxmlformats.org/officeDocument/2006/relationships/slide" Target="slides/slide70.xml"/><Relationship Id="rId375" Type="http://schemas.openxmlformats.org/officeDocument/2006/relationships/slide" Target="slides/slide373.xml"/><Relationship Id="rId3" Type="http://schemas.openxmlformats.org/officeDocument/2006/relationships/slide" Target="slides/slide1.xml"/><Relationship Id="rId235" Type="http://schemas.openxmlformats.org/officeDocument/2006/relationships/slide" Target="slides/slide233.xml"/><Relationship Id="rId277" Type="http://schemas.openxmlformats.org/officeDocument/2006/relationships/slide" Target="slides/slide275.xml"/><Relationship Id="rId400" Type="http://schemas.openxmlformats.org/officeDocument/2006/relationships/slide" Target="slides/slide398.xml"/><Relationship Id="rId442" Type="http://schemas.openxmlformats.org/officeDocument/2006/relationships/slide" Target="slides/slide440.xml"/><Relationship Id="rId484" Type="http://schemas.openxmlformats.org/officeDocument/2006/relationships/slide" Target="slides/slide482.xml"/><Relationship Id="rId137" Type="http://schemas.openxmlformats.org/officeDocument/2006/relationships/slide" Target="slides/slide135.xml"/><Relationship Id="rId302" Type="http://schemas.openxmlformats.org/officeDocument/2006/relationships/slide" Target="slides/slide300.xml"/><Relationship Id="rId344" Type="http://schemas.openxmlformats.org/officeDocument/2006/relationships/slide" Target="slides/slide342.xml"/><Relationship Id="rId41" Type="http://schemas.openxmlformats.org/officeDocument/2006/relationships/slide" Target="slides/slide39.xml"/><Relationship Id="rId83" Type="http://schemas.openxmlformats.org/officeDocument/2006/relationships/slide" Target="slides/slide81.xml"/><Relationship Id="rId179" Type="http://schemas.openxmlformats.org/officeDocument/2006/relationships/slide" Target="slides/slide177.xml"/><Relationship Id="rId386" Type="http://schemas.openxmlformats.org/officeDocument/2006/relationships/slide" Target="slides/slide384.xml"/><Relationship Id="rId190" Type="http://schemas.openxmlformats.org/officeDocument/2006/relationships/slide" Target="slides/slide188.xml"/><Relationship Id="rId204" Type="http://schemas.openxmlformats.org/officeDocument/2006/relationships/slide" Target="slides/slide202.xml"/><Relationship Id="rId246" Type="http://schemas.openxmlformats.org/officeDocument/2006/relationships/slide" Target="slides/slide244.xml"/><Relationship Id="rId288" Type="http://schemas.openxmlformats.org/officeDocument/2006/relationships/slide" Target="slides/slide286.xml"/><Relationship Id="rId411" Type="http://schemas.openxmlformats.org/officeDocument/2006/relationships/slide" Target="slides/slide409.xml"/><Relationship Id="rId453" Type="http://schemas.openxmlformats.org/officeDocument/2006/relationships/slide" Target="slides/slide451.xml"/><Relationship Id="rId509" Type="http://schemas.openxmlformats.org/officeDocument/2006/relationships/notesMaster" Target="notesMasters/notesMaster1.xml"/><Relationship Id="rId106" Type="http://schemas.openxmlformats.org/officeDocument/2006/relationships/slide" Target="slides/slide104.xml"/><Relationship Id="rId313" Type="http://schemas.openxmlformats.org/officeDocument/2006/relationships/slide" Target="slides/slide311.xml"/><Relationship Id="rId495" Type="http://schemas.openxmlformats.org/officeDocument/2006/relationships/slide" Target="slides/slide493.xml"/><Relationship Id="rId10" Type="http://schemas.openxmlformats.org/officeDocument/2006/relationships/slide" Target="slides/slide8.xml"/><Relationship Id="rId52" Type="http://schemas.openxmlformats.org/officeDocument/2006/relationships/slide" Target="slides/slide50.xml"/><Relationship Id="rId94" Type="http://schemas.openxmlformats.org/officeDocument/2006/relationships/slide" Target="slides/slide92.xml"/><Relationship Id="rId148" Type="http://schemas.openxmlformats.org/officeDocument/2006/relationships/slide" Target="slides/slide146.xml"/><Relationship Id="rId355" Type="http://schemas.openxmlformats.org/officeDocument/2006/relationships/slide" Target="slides/slide353.xml"/><Relationship Id="rId397" Type="http://schemas.openxmlformats.org/officeDocument/2006/relationships/slide" Target="slides/slide395.xml"/><Relationship Id="rId215" Type="http://schemas.openxmlformats.org/officeDocument/2006/relationships/slide" Target="slides/slide213.xml"/><Relationship Id="rId257" Type="http://schemas.openxmlformats.org/officeDocument/2006/relationships/slide" Target="slides/slide255.xml"/><Relationship Id="rId422" Type="http://schemas.openxmlformats.org/officeDocument/2006/relationships/slide" Target="slides/slide420.xml"/><Relationship Id="rId464" Type="http://schemas.openxmlformats.org/officeDocument/2006/relationships/slide" Target="slides/slide462.xml"/><Relationship Id="rId299" Type="http://schemas.openxmlformats.org/officeDocument/2006/relationships/slide" Target="slides/slide29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3B86B7-F342-41B7-9D78-6CF25AAAD1F1}" type="datetimeFigureOut">
              <a:rPr lang="en-GB" smtClean="0"/>
              <a:t>20/01/2025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8929B9-4D1B-4E61-ADCB-A16F3F8FDB12}" type="slidenum">
              <a:rPr lang="en-GB" smtClean="0"/>
              <a:t>‹#›</a:t>
            </a:fld>
            <a:endParaRPr lang="en-GB"/>
          </a:p>
        </p:txBody>
      </p:sp>
    </p:spTree>
    <p:extLst>
      <p:ext uri="{BB962C8B-B14F-4D97-AF65-F5344CB8AC3E}">
        <p14:creationId xmlns:p14="http://schemas.microsoft.com/office/powerpoint/2010/main" val="4166129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463.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466.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4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468.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469.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470.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472.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473.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474.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475.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476.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477.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4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479.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480.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481.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482.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485.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486.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487.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49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787">
              <a:defRPr sz="1600">
                <a:solidFill>
                  <a:schemeClr val="tx1"/>
                </a:solidFill>
                <a:latin typeface="Helvetica" panose="020B0604020202020204" pitchFamily="34" charset="0"/>
                <a:ea typeface="MS PGothic" panose="020B0600070205080204" pitchFamily="34" charset="-128"/>
              </a:defRPr>
            </a:lvl1pPr>
            <a:lvl2pPr marL="741761" indent="-285293" defTabSz="928787">
              <a:defRPr sz="1600">
                <a:solidFill>
                  <a:schemeClr val="tx1"/>
                </a:solidFill>
                <a:latin typeface="Helvetica" panose="020B0604020202020204" pitchFamily="34" charset="0"/>
                <a:ea typeface="MS PGothic" panose="020B0600070205080204" pitchFamily="34" charset="-128"/>
              </a:defRPr>
            </a:lvl2pPr>
            <a:lvl3pPr marL="1141171" indent="-228234" defTabSz="928787">
              <a:defRPr sz="1600">
                <a:solidFill>
                  <a:schemeClr val="tx1"/>
                </a:solidFill>
                <a:latin typeface="Helvetica" panose="020B0604020202020204" pitchFamily="34" charset="0"/>
                <a:ea typeface="MS PGothic" panose="020B0600070205080204" pitchFamily="34" charset="-128"/>
              </a:defRPr>
            </a:lvl3pPr>
            <a:lvl4pPr marL="1597640" indent="-228234" defTabSz="928787">
              <a:defRPr sz="1600">
                <a:solidFill>
                  <a:schemeClr val="tx1"/>
                </a:solidFill>
                <a:latin typeface="Helvetica" panose="020B0604020202020204" pitchFamily="34" charset="0"/>
                <a:ea typeface="MS PGothic" panose="020B0600070205080204" pitchFamily="34" charset="-128"/>
              </a:defRPr>
            </a:lvl4pPr>
            <a:lvl5pPr marL="2054108" indent="-228234" defTabSz="928787">
              <a:defRPr sz="1600">
                <a:solidFill>
                  <a:schemeClr val="tx1"/>
                </a:solidFill>
                <a:latin typeface="Helvetica" panose="020B0604020202020204" pitchFamily="34" charset="0"/>
                <a:ea typeface="MS PGothic" panose="020B0600070205080204" pitchFamily="34" charset="-128"/>
              </a:defRPr>
            </a:lvl5pPr>
            <a:lvl6pPr marL="2510577"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67045"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3514"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79982"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marL="0" marR="0" lvl="0" indent="0" algn="r" defTabSz="928787" rtl="0" eaLnBrk="0" fontAlgn="base" latinLnBrk="0" hangingPunct="0">
              <a:lnSpc>
                <a:spcPct val="100000"/>
              </a:lnSpc>
              <a:spcBef>
                <a:spcPct val="0"/>
              </a:spcBef>
              <a:spcAft>
                <a:spcPct val="0"/>
              </a:spcAft>
              <a:buClrTx/>
              <a:buSzTx/>
              <a:buFontTx/>
              <a:buNone/>
              <a:tabLst/>
              <a:defRPr/>
            </a:pPr>
            <a:fld id="{07174961-0CF3-42A6-8222-18520414FAD4}"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787"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8194" name="Rectangle 2"/>
          <p:cNvSpPr>
            <a:spLocks noGrp="1" noRot="1" noChangeAspect="1" noChangeArrowheads="1" noTextEdit="1"/>
          </p:cNvSpPr>
          <p:nvPr>
            <p:ph type="sldImg"/>
          </p:nvPr>
        </p:nvSpPr>
        <p:spPr>
          <a:xfrm>
            <a:off x="404813" y="695325"/>
            <a:ext cx="6188075" cy="3481388"/>
          </a:xfrm>
          <a:ln/>
        </p:spPr>
      </p:sp>
      <p:sp>
        <p:nvSpPr>
          <p:cNvPr id="8195" name="Rectangle 3"/>
          <p:cNvSpPr>
            <a:spLocks noGrp="1" noChangeArrowheads="1"/>
          </p:cNvSpPr>
          <p:nvPr>
            <p:ph type="body" idx="1"/>
          </p:nvPr>
        </p:nvSpPr>
        <p:spPr>
          <a:xfrm>
            <a:off x="931759" y="4410392"/>
            <a:ext cx="5134182" cy="4177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13133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EAD16834-209D-4E76-8929-855939541692}"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30275" rtl="0" eaLnBrk="0" fontAlgn="base" latinLnBrk="0" hangingPunct="0">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26626" name="Rectangle 2"/>
          <p:cNvSpPr>
            <a:spLocks noGrp="1" noRot="1" noChangeAspect="1" noChangeArrowheads="1" noTextEdit="1"/>
          </p:cNvSpPr>
          <p:nvPr>
            <p:ph type="sldImg"/>
          </p:nvPr>
        </p:nvSpPr>
        <p:spPr>
          <a:xfrm>
            <a:off x="404813" y="696913"/>
            <a:ext cx="6188075" cy="3481387"/>
          </a:xfrm>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78889811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txBox="1">
            <a:spLocks noGrp="1" noChangeArrowheads="1"/>
          </p:cNvSpPr>
          <p:nvPr/>
        </p:nvSpPr>
        <p:spPr bwMode="auto">
          <a:xfrm>
            <a:off x="4011160" y="8896201"/>
            <a:ext cx="3065916" cy="4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909" tIns="46955" rIns="93909" bIns="46955" anchor="b"/>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00DFA9D-6D5B-4797-B1CA-7EEB8BD7226F}"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113</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xfrm>
            <a:off x="941979" y="4448101"/>
            <a:ext cx="5193119" cy="42114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63130867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txBox="1">
            <a:spLocks noGrp="1" noChangeArrowheads="1"/>
          </p:cNvSpPr>
          <p:nvPr/>
        </p:nvSpPr>
        <p:spPr bwMode="auto">
          <a:xfrm>
            <a:off x="4011160" y="8896201"/>
            <a:ext cx="3065916" cy="4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909" tIns="46955" rIns="93909" bIns="46955" anchor="b"/>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CD7BD46-B851-41F6-BDE0-EE3DE5BA6FCC}"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114</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xfrm>
            <a:off x="941979" y="4448101"/>
            <a:ext cx="5193119" cy="42114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51962463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txBox="1">
            <a:spLocks noGrp="1" noChangeArrowheads="1"/>
          </p:cNvSpPr>
          <p:nvPr/>
        </p:nvSpPr>
        <p:spPr bwMode="auto">
          <a:xfrm>
            <a:off x="4011160" y="8896201"/>
            <a:ext cx="3065916" cy="4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909" tIns="46955" rIns="93909" bIns="46955" anchor="b"/>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8506864-7409-4F31-A643-622503D4FBA6}"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115</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xfrm>
            <a:off x="941979" y="4448101"/>
            <a:ext cx="5193119" cy="42114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12213792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4011160" y="8896201"/>
            <a:ext cx="3065916" cy="4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909" tIns="46955" rIns="93909" bIns="46955" anchor="b"/>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DB985E1-F95E-4DDA-9035-000ADC85BF1B}"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116</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xfrm>
            <a:off x="941979" y="4448101"/>
            <a:ext cx="5193119" cy="42114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6394413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txBox="1">
            <a:spLocks noGrp="1" noChangeArrowheads="1"/>
          </p:cNvSpPr>
          <p:nvPr/>
        </p:nvSpPr>
        <p:spPr bwMode="auto">
          <a:xfrm>
            <a:off x="4011160" y="8896201"/>
            <a:ext cx="3065916" cy="4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909" tIns="46955" rIns="93909" bIns="46955" anchor="b"/>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A716B33-9885-4347-A6EC-10A44624E185}"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117</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xfrm>
            <a:off x="941979" y="4448101"/>
            <a:ext cx="5193119" cy="42114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89338082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txBox="1">
            <a:spLocks noGrp="1" noChangeArrowheads="1"/>
          </p:cNvSpPr>
          <p:nvPr/>
        </p:nvSpPr>
        <p:spPr bwMode="auto">
          <a:xfrm>
            <a:off x="4011160" y="8896201"/>
            <a:ext cx="3065916" cy="4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909" tIns="46955" rIns="93909" bIns="46955" anchor="b"/>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ABF513D-38FF-41B0-951F-F069DAE8A50D}"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118</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xfrm>
            <a:off x="941979" y="4448101"/>
            <a:ext cx="5193119" cy="42114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82250379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093">
              <a:defRPr sz="1600">
                <a:solidFill>
                  <a:schemeClr val="tx1"/>
                </a:solidFill>
                <a:latin typeface="Helvetica" panose="020B0604020202020204" pitchFamily="34" charset="0"/>
                <a:ea typeface="ＭＳ Ｐゴシック" panose="020B0600070205080204" pitchFamily="34" charset="-128"/>
              </a:defRPr>
            </a:lvl1pPr>
            <a:lvl2pPr marL="750157" indent="-288522" defTabSz="936093">
              <a:defRPr sz="1600">
                <a:solidFill>
                  <a:schemeClr val="tx1"/>
                </a:solidFill>
                <a:latin typeface="Helvetica" panose="020B0604020202020204" pitchFamily="34" charset="0"/>
                <a:ea typeface="ＭＳ Ｐゴシック" panose="020B0600070205080204" pitchFamily="34" charset="-128"/>
              </a:defRPr>
            </a:lvl2pPr>
            <a:lvl3pPr marL="1154087" indent="-230817" defTabSz="936093">
              <a:defRPr sz="1600">
                <a:solidFill>
                  <a:schemeClr val="tx1"/>
                </a:solidFill>
                <a:latin typeface="Helvetica" panose="020B0604020202020204" pitchFamily="34" charset="0"/>
                <a:ea typeface="ＭＳ Ｐゴシック" panose="020B0600070205080204" pitchFamily="34" charset="-128"/>
              </a:defRPr>
            </a:lvl3pPr>
            <a:lvl4pPr marL="1615722" indent="-230817" defTabSz="936093">
              <a:defRPr sz="1600">
                <a:solidFill>
                  <a:schemeClr val="tx1"/>
                </a:solidFill>
                <a:latin typeface="Helvetica" panose="020B0604020202020204" pitchFamily="34" charset="0"/>
                <a:ea typeface="ＭＳ Ｐゴシック" panose="020B0600070205080204" pitchFamily="34" charset="-128"/>
              </a:defRPr>
            </a:lvl4pPr>
            <a:lvl5pPr marL="2077357" indent="-230817" defTabSz="936093">
              <a:defRPr sz="1600">
                <a:solidFill>
                  <a:schemeClr val="tx1"/>
                </a:solidFill>
                <a:latin typeface="Helvetica" panose="020B0604020202020204" pitchFamily="34" charset="0"/>
                <a:ea typeface="ＭＳ Ｐゴシック" panose="020B0600070205080204" pitchFamily="34" charset="-128"/>
              </a:defRPr>
            </a:lvl5pPr>
            <a:lvl6pPr marL="2538992"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3000626"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62261"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923896"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36093" rtl="0" eaLnBrk="0" fontAlgn="base" latinLnBrk="0" hangingPunct="0">
              <a:lnSpc>
                <a:spcPct val="100000"/>
              </a:lnSpc>
              <a:spcBef>
                <a:spcPct val="0"/>
              </a:spcBef>
              <a:spcAft>
                <a:spcPct val="0"/>
              </a:spcAft>
              <a:buClrTx/>
              <a:buSzTx/>
              <a:buFontTx/>
              <a:buNone/>
              <a:tabLst/>
              <a:defRPr/>
            </a:pPr>
            <a:fld id="{AFAD77A2-2119-4E7C-B11C-A31372FFAE35}"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36093" rtl="0" eaLnBrk="0" fontAlgn="base" latinLnBrk="0" hangingPunct="0">
                <a:lnSpc>
                  <a:spcPct val="100000"/>
                </a:lnSpc>
                <a:spcBef>
                  <a:spcPct val="0"/>
                </a:spcBef>
                <a:spcAft>
                  <a:spcPct val="0"/>
                </a:spcAft>
                <a:buClrTx/>
                <a:buSzTx/>
                <a:buFontTx/>
                <a:buNone/>
                <a:tabLst/>
                <a:defRPr/>
              </a:pPr>
              <a:t>119</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xfrm>
            <a:off x="941979" y="4448101"/>
            <a:ext cx="5193119" cy="42114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95138968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093">
              <a:defRPr sz="1600">
                <a:solidFill>
                  <a:schemeClr val="tx1"/>
                </a:solidFill>
                <a:latin typeface="Helvetica" panose="020B0604020202020204" pitchFamily="34" charset="0"/>
                <a:ea typeface="ＭＳ Ｐゴシック" panose="020B0600070205080204" pitchFamily="34" charset="-128"/>
              </a:defRPr>
            </a:lvl1pPr>
            <a:lvl2pPr marL="750157" indent="-288522" defTabSz="936093">
              <a:defRPr sz="1600">
                <a:solidFill>
                  <a:schemeClr val="tx1"/>
                </a:solidFill>
                <a:latin typeface="Helvetica" panose="020B0604020202020204" pitchFamily="34" charset="0"/>
                <a:ea typeface="ＭＳ Ｐゴシック" panose="020B0600070205080204" pitchFamily="34" charset="-128"/>
              </a:defRPr>
            </a:lvl2pPr>
            <a:lvl3pPr marL="1154087" indent="-230817" defTabSz="936093">
              <a:defRPr sz="1600">
                <a:solidFill>
                  <a:schemeClr val="tx1"/>
                </a:solidFill>
                <a:latin typeface="Helvetica" panose="020B0604020202020204" pitchFamily="34" charset="0"/>
                <a:ea typeface="ＭＳ Ｐゴシック" panose="020B0600070205080204" pitchFamily="34" charset="-128"/>
              </a:defRPr>
            </a:lvl3pPr>
            <a:lvl4pPr marL="1615722" indent="-230817" defTabSz="936093">
              <a:defRPr sz="1600">
                <a:solidFill>
                  <a:schemeClr val="tx1"/>
                </a:solidFill>
                <a:latin typeface="Helvetica" panose="020B0604020202020204" pitchFamily="34" charset="0"/>
                <a:ea typeface="ＭＳ Ｐゴシック" panose="020B0600070205080204" pitchFamily="34" charset="-128"/>
              </a:defRPr>
            </a:lvl4pPr>
            <a:lvl5pPr marL="2077357" indent="-230817" defTabSz="936093">
              <a:defRPr sz="1600">
                <a:solidFill>
                  <a:schemeClr val="tx1"/>
                </a:solidFill>
                <a:latin typeface="Helvetica" panose="020B0604020202020204" pitchFamily="34" charset="0"/>
                <a:ea typeface="ＭＳ Ｐゴシック" panose="020B0600070205080204" pitchFamily="34" charset="-128"/>
              </a:defRPr>
            </a:lvl5pPr>
            <a:lvl6pPr marL="2538992"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3000626"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62261"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923896"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36093" rtl="0" eaLnBrk="0" fontAlgn="base" latinLnBrk="0" hangingPunct="0">
              <a:lnSpc>
                <a:spcPct val="100000"/>
              </a:lnSpc>
              <a:spcBef>
                <a:spcPct val="0"/>
              </a:spcBef>
              <a:spcAft>
                <a:spcPct val="0"/>
              </a:spcAft>
              <a:buClrTx/>
              <a:buSzTx/>
              <a:buFontTx/>
              <a:buNone/>
              <a:tabLst/>
              <a:defRPr/>
            </a:pPr>
            <a:fld id="{4B819C23-332F-464A-B228-80F79B607C9B}"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36093" rtl="0" eaLnBrk="0" fontAlgn="base" latinLnBrk="0" hangingPunct="0">
                <a:lnSpc>
                  <a:spcPct val="100000"/>
                </a:lnSpc>
                <a:spcBef>
                  <a:spcPct val="0"/>
                </a:spcBef>
                <a:spcAft>
                  <a:spcPct val="0"/>
                </a:spcAft>
                <a:buClrTx/>
                <a:buSzTx/>
                <a:buFontTx/>
                <a:buNone/>
                <a:tabLst/>
                <a:defRPr/>
              </a:pPr>
              <a:t>120</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xfrm>
            <a:off x="941979" y="4448101"/>
            <a:ext cx="5193119" cy="42114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06229361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093">
              <a:defRPr sz="1600">
                <a:solidFill>
                  <a:schemeClr val="tx1"/>
                </a:solidFill>
                <a:latin typeface="Helvetica" panose="020B0604020202020204" pitchFamily="34" charset="0"/>
                <a:ea typeface="ＭＳ Ｐゴシック" panose="020B0600070205080204" pitchFamily="34" charset="-128"/>
              </a:defRPr>
            </a:lvl1pPr>
            <a:lvl2pPr marL="750157" indent="-288522" defTabSz="936093">
              <a:defRPr sz="1600">
                <a:solidFill>
                  <a:schemeClr val="tx1"/>
                </a:solidFill>
                <a:latin typeface="Helvetica" panose="020B0604020202020204" pitchFamily="34" charset="0"/>
                <a:ea typeface="ＭＳ Ｐゴシック" panose="020B0600070205080204" pitchFamily="34" charset="-128"/>
              </a:defRPr>
            </a:lvl2pPr>
            <a:lvl3pPr marL="1154087" indent="-230817" defTabSz="936093">
              <a:defRPr sz="1600">
                <a:solidFill>
                  <a:schemeClr val="tx1"/>
                </a:solidFill>
                <a:latin typeface="Helvetica" panose="020B0604020202020204" pitchFamily="34" charset="0"/>
                <a:ea typeface="ＭＳ Ｐゴシック" panose="020B0600070205080204" pitchFamily="34" charset="-128"/>
              </a:defRPr>
            </a:lvl3pPr>
            <a:lvl4pPr marL="1615722" indent="-230817" defTabSz="936093">
              <a:defRPr sz="1600">
                <a:solidFill>
                  <a:schemeClr val="tx1"/>
                </a:solidFill>
                <a:latin typeface="Helvetica" panose="020B0604020202020204" pitchFamily="34" charset="0"/>
                <a:ea typeface="ＭＳ Ｐゴシック" panose="020B0600070205080204" pitchFamily="34" charset="-128"/>
              </a:defRPr>
            </a:lvl4pPr>
            <a:lvl5pPr marL="2077357" indent="-230817" defTabSz="936093">
              <a:defRPr sz="1600">
                <a:solidFill>
                  <a:schemeClr val="tx1"/>
                </a:solidFill>
                <a:latin typeface="Helvetica" panose="020B0604020202020204" pitchFamily="34" charset="0"/>
                <a:ea typeface="ＭＳ Ｐゴシック" panose="020B0600070205080204" pitchFamily="34" charset="-128"/>
              </a:defRPr>
            </a:lvl5pPr>
            <a:lvl6pPr marL="2538992"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3000626"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62261"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923896"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36093" rtl="0" eaLnBrk="0" fontAlgn="base" latinLnBrk="0" hangingPunct="0">
              <a:lnSpc>
                <a:spcPct val="100000"/>
              </a:lnSpc>
              <a:spcBef>
                <a:spcPct val="0"/>
              </a:spcBef>
              <a:spcAft>
                <a:spcPct val="0"/>
              </a:spcAft>
              <a:buClrTx/>
              <a:buSzTx/>
              <a:buFontTx/>
              <a:buNone/>
              <a:tabLst/>
              <a:defRPr/>
            </a:pPr>
            <a:fld id="{51AE7BDE-6BAD-4869-BA94-42F764CB0731}"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36093" rtl="0" eaLnBrk="0" fontAlgn="base" latinLnBrk="0" hangingPunct="0">
                <a:lnSpc>
                  <a:spcPct val="100000"/>
                </a:lnSpc>
                <a:spcBef>
                  <a:spcPct val="0"/>
                </a:spcBef>
                <a:spcAft>
                  <a:spcPct val="0"/>
                </a:spcAft>
                <a:buClrTx/>
                <a:buSzTx/>
                <a:buFontTx/>
                <a:buNone/>
                <a:tabLst/>
                <a:defRPr/>
              </a:pPr>
              <a:t>121</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51896384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093">
              <a:defRPr sz="1600">
                <a:solidFill>
                  <a:schemeClr val="tx1"/>
                </a:solidFill>
                <a:latin typeface="Helvetica" panose="020B0604020202020204" pitchFamily="34" charset="0"/>
                <a:ea typeface="ＭＳ Ｐゴシック" panose="020B0600070205080204" pitchFamily="34" charset="-128"/>
              </a:defRPr>
            </a:lvl1pPr>
            <a:lvl2pPr marL="750157" indent="-288522" defTabSz="936093">
              <a:defRPr sz="1600">
                <a:solidFill>
                  <a:schemeClr val="tx1"/>
                </a:solidFill>
                <a:latin typeface="Helvetica" panose="020B0604020202020204" pitchFamily="34" charset="0"/>
                <a:ea typeface="ＭＳ Ｐゴシック" panose="020B0600070205080204" pitchFamily="34" charset="-128"/>
              </a:defRPr>
            </a:lvl2pPr>
            <a:lvl3pPr marL="1154087" indent="-230817" defTabSz="936093">
              <a:defRPr sz="1600">
                <a:solidFill>
                  <a:schemeClr val="tx1"/>
                </a:solidFill>
                <a:latin typeface="Helvetica" panose="020B0604020202020204" pitchFamily="34" charset="0"/>
                <a:ea typeface="ＭＳ Ｐゴシック" panose="020B0600070205080204" pitchFamily="34" charset="-128"/>
              </a:defRPr>
            </a:lvl3pPr>
            <a:lvl4pPr marL="1615722" indent="-230817" defTabSz="936093">
              <a:defRPr sz="1600">
                <a:solidFill>
                  <a:schemeClr val="tx1"/>
                </a:solidFill>
                <a:latin typeface="Helvetica" panose="020B0604020202020204" pitchFamily="34" charset="0"/>
                <a:ea typeface="ＭＳ Ｐゴシック" panose="020B0600070205080204" pitchFamily="34" charset="-128"/>
              </a:defRPr>
            </a:lvl4pPr>
            <a:lvl5pPr marL="2077357" indent="-230817" defTabSz="936093">
              <a:defRPr sz="1600">
                <a:solidFill>
                  <a:schemeClr val="tx1"/>
                </a:solidFill>
                <a:latin typeface="Helvetica" panose="020B0604020202020204" pitchFamily="34" charset="0"/>
                <a:ea typeface="ＭＳ Ｐゴシック" panose="020B0600070205080204" pitchFamily="34" charset="-128"/>
              </a:defRPr>
            </a:lvl5pPr>
            <a:lvl6pPr marL="2538992"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3000626"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62261"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923896"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36093" rtl="0" eaLnBrk="0" fontAlgn="base" latinLnBrk="0" hangingPunct="0">
              <a:lnSpc>
                <a:spcPct val="100000"/>
              </a:lnSpc>
              <a:spcBef>
                <a:spcPct val="0"/>
              </a:spcBef>
              <a:spcAft>
                <a:spcPct val="0"/>
              </a:spcAft>
              <a:buClrTx/>
              <a:buSzTx/>
              <a:buFontTx/>
              <a:buNone/>
              <a:tabLst/>
              <a:defRPr/>
            </a:pPr>
            <a:fld id="{16B6CF80-A94A-429C-B018-ADC56A3A4F61}"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36093" rtl="0" eaLnBrk="0" fontAlgn="base" latinLnBrk="0" hangingPunct="0">
                <a:lnSpc>
                  <a:spcPct val="100000"/>
                </a:lnSpc>
                <a:spcBef>
                  <a:spcPct val="0"/>
                </a:spcBef>
                <a:spcAft>
                  <a:spcPct val="0"/>
                </a:spcAft>
                <a:buClrTx/>
                <a:buSzTx/>
                <a:buFontTx/>
                <a:buNone/>
                <a:tabLst/>
                <a:defRPr/>
              </a:pPr>
              <a:t>122</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xfrm>
            <a:off x="941979" y="4448101"/>
            <a:ext cx="5193119" cy="42114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094775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7BAA96B3-F44A-462E-9F3B-FC947B143EC7}"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30275" rtl="0" eaLnBrk="0" fontAlgn="base" latinLnBrk="0" hangingPunct="0">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28674" name="Rectangle 2"/>
          <p:cNvSpPr>
            <a:spLocks noGrp="1" noRot="1" noChangeAspect="1" noChangeArrowheads="1" noTextEdit="1"/>
          </p:cNvSpPr>
          <p:nvPr>
            <p:ph type="sldImg"/>
          </p:nvPr>
        </p:nvSpPr>
        <p:spPr>
          <a:xfrm>
            <a:off x="404813" y="696913"/>
            <a:ext cx="6188075" cy="3481387"/>
          </a:xfrm>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4746379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093">
              <a:defRPr sz="1600">
                <a:solidFill>
                  <a:schemeClr val="tx1"/>
                </a:solidFill>
                <a:latin typeface="Helvetica" panose="020B0604020202020204" pitchFamily="34" charset="0"/>
                <a:ea typeface="ＭＳ Ｐゴシック" panose="020B0600070205080204" pitchFamily="34" charset="-128"/>
              </a:defRPr>
            </a:lvl1pPr>
            <a:lvl2pPr marL="750157" indent="-288522" defTabSz="936093">
              <a:defRPr sz="1600">
                <a:solidFill>
                  <a:schemeClr val="tx1"/>
                </a:solidFill>
                <a:latin typeface="Helvetica" panose="020B0604020202020204" pitchFamily="34" charset="0"/>
                <a:ea typeface="ＭＳ Ｐゴシック" panose="020B0600070205080204" pitchFamily="34" charset="-128"/>
              </a:defRPr>
            </a:lvl2pPr>
            <a:lvl3pPr marL="1154087" indent="-230817" defTabSz="936093">
              <a:defRPr sz="1600">
                <a:solidFill>
                  <a:schemeClr val="tx1"/>
                </a:solidFill>
                <a:latin typeface="Helvetica" panose="020B0604020202020204" pitchFamily="34" charset="0"/>
                <a:ea typeface="ＭＳ Ｐゴシック" panose="020B0600070205080204" pitchFamily="34" charset="-128"/>
              </a:defRPr>
            </a:lvl3pPr>
            <a:lvl4pPr marL="1615722" indent="-230817" defTabSz="936093">
              <a:defRPr sz="1600">
                <a:solidFill>
                  <a:schemeClr val="tx1"/>
                </a:solidFill>
                <a:latin typeface="Helvetica" panose="020B0604020202020204" pitchFamily="34" charset="0"/>
                <a:ea typeface="ＭＳ Ｐゴシック" panose="020B0600070205080204" pitchFamily="34" charset="-128"/>
              </a:defRPr>
            </a:lvl4pPr>
            <a:lvl5pPr marL="2077357" indent="-230817" defTabSz="936093">
              <a:defRPr sz="1600">
                <a:solidFill>
                  <a:schemeClr val="tx1"/>
                </a:solidFill>
                <a:latin typeface="Helvetica" panose="020B0604020202020204" pitchFamily="34" charset="0"/>
                <a:ea typeface="ＭＳ Ｐゴシック" panose="020B0600070205080204" pitchFamily="34" charset="-128"/>
              </a:defRPr>
            </a:lvl5pPr>
            <a:lvl6pPr marL="2538992"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3000626"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62261"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923896"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36093" rtl="0" eaLnBrk="0" fontAlgn="base" latinLnBrk="0" hangingPunct="0">
              <a:lnSpc>
                <a:spcPct val="100000"/>
              </a:lnSpc>
              <a:spcBef>
                <a:spcPct val="0"/>
              </a:spcBef>
              <a:spcAft>
                <a:spcPct val="0"/>
              </a:spcAft>
              <a:buClrTx/>
              <a:buSzTx/>
              <a:buFontTx/>
              <a:buNone/>
              <a:tabLst/>
              <a:defRPr/>
            </a:pPr>
            <a:fld id="{3BA03F12-E271-4AB0-B36E-709F00E15421}"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36093" rtl="0" eaLnBrk="0" fontAlgn="base" latinLnBrk="0" hangingPunct="0">
                <a:lnSpc>
                  <a:spcPct val="100000"/>
                </a:lnSpc>
                <a:spcBef>
                  <a:spcPct val="0"/>
                </a:spcBef>
                <a:spcAft>
                  <a:spcPct val="0"/>
                </a:spcAft>
                <a:buClrTx/>
                <a:buSzTx/>
                <a:buFontTx/>
                <a:buNone/>
                <a:tabLst/>
                <a:defRPr/>
              </a:pPr>
              <a:t>123</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06956140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093">
              <a:defRPr sz="1600">
                <a:solidFill>
                  <a:schemeClr val="tx1"/>
                </a:solidFill>
                <a:latin typeface="Helvetica" panose="020B0604020202020204" pitchFamily="34" charset="0"/>
                <a:ea typeface="ＭＳ Ｐゴシック" panose="020B0600070205080204" pitchFamily="34" charset="-128"/>
              </a:defRPr>
            </a:lvl1pPr>
            <a:lvl2pPr marL="750157" indent="-288522" defTabSz="936093">
              <a:defRPr sz="1600">
                <a:solidFill>
                  <a:schemeClr val="tx1"/>
                </a:solidFill>
                <a:latin typeface="Helvetica" panose="020B0604020202020204" pitchFamily="34" charset="0"/>
                <a:ea typeface="ＭＳ Ｐゴシック" panose="020B0600070205080204" pitchFamily="34" charset="-128"/>
              </a:defRPr>
            </a:lvl2pPr>
            <a:lvl3pPr marL="1154087" indent="-230817" defTabSz="936093">
              <a:defRPr sz="1600">
                <a:solidFill>
                  <a:schemeClr val="tx1"/>
                </a:solidFill>
                <a:latin typeface="Helvetica" panose="020B0604020202020204" pitchFamily="34" charset="0"/>
                <a:ea typeface="ＭＳ Ｐゴシック" panose="020B0600070205080204" pitchFamily="34" charset="-128"/>
              </a:defRPr>
            </a:lvl3pPr>
            <a:lvl4pPr marL="1615722" indent="-230817" defTabSz="936093">
              <a:defRPr sz="1600">
                <a:solidFill>
                  <a:schemeClr val="tx1"/>
                </a:solidFill>
                <a:latin typeface="Helvetica" panose="020B0604020202020204" pitchFamily="34" charset="0"/>
                <a:ea typeface="ＭＳ Ｐゴシック" panose="020B0600070205080204" pitchFamily="34" charset="-128"/>
              </a:defRPr>
            </a:lvl4pPr>
            <a:lvl5pPr marL="2077357" indent="-230817" defTabSz="936093">
              <a:defRPr sz="1600">
                <a:solidFill>
                  <a:schemeClr val="tx1"/>
                </a:solidFill>
                <a:latin typeface="Helvetica" panose="020B0604020202020204" pitchFamily="34" charset="0"/>
                <a:ea typeface="ＭＳ Ｐゴシック" panose="020B0600070205080204" pitchFamily="34" charset="-128"/>
              </a:defRPr>
            </a:lvl5pPr>
            <a:lvl6pPr marL="2538992"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3000626"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62261"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923896"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36093" rtl="0" eaLnBrk="0" fontAlgn="base" latinLnBrk="0" hangingPunct="0">
              <a:lnSpc>
                <a:spcPct val="100000"/>
              </a:lnSpc>
              <a:spcBef>
                <a:spcPct val="0"/>
              </a:spcBef>
              <a:spcAft>
                <a:spcPct val="0"/>
              </a:spcAft>
              <a:buClrTx/>
              <a:buSzTx/>
              <a:buFontTx/>
              <a:buNone/>
              <a:tabLst/>
              <a:defRPr/>
            </a:pPr>
            <a:fld id="{46605841-5CB7-4C7A-924F-2C7512868176}"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36093" rtl="0" eaLnBrk="0" fontAlgn="base" latinLnBrk="0" hangingPunct="0">
                <a:lnSpc>
                  <a:spcPct val="100000"/>
                </a:lnSpc>
                <a:spcBef>
                  <a:spcPct val="0"/>
                </a:spcBef>
                <a:spcAft>
                  <a:spcPct val="0"/>
                </a:spcAft>
                <a:buClrTx/>
                <a:buSzTx/>
                <a:buFontTx/>
                <a:buNone/>
                <a:tabLst/>
                <a:defRPr/>
              </a:pPr>
              <a:t>124</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xfrm>
            <a:off x="941979" y="4448101"/>
            <a:ext cx="5193119" cy="42114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57769922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093">
              <a:defRPr sz="1600">
                <a:solidFill>
                  <a:schemeClr val="tx1"/>
                </a:solidFill>
                <a:latin typeface="Helvetica" panose="020B0604020202020204" pitchFamily="34" charset="0"/>
                <a:ea typeface="ＭＳ Ｐゴシック" panose="020B0600070205080204" pitchFamily="34" charset="-128"/>
              </a:defRPr>
            </a:lvl1pPr>
            <a:lvl2pPr marL="750157" indent="-288522" defTabSz="936093">
              <a:defRPr sz="1600">
                <a:solidFill>
                  <a:schemeClr val="tx1"/>
                </a:solidFill>
                <a:latin typeface="Helvetica" panose="020B0604020202020204" pitchFamily="34" charset="0"/>
                <a:ea typeface="ＭＳ Ｐゴシック" panose="020B0600070205080204" pitchFamily="34" charset="-128"/>
              </a:defRPr>
            </a:lvl2pPr>
            <a:lvl3pPr marL="1154087" indent="-230817" defTabSz="936093">
              <a:defRPr sz="1600">
                <a:solidFill>
                  <a:schemeClr val="tx1"/>
                </a:solidFill>
                <a:latin typeface="Helvetica" panose="020B0604020202020204" pitchFamily="34" charset="0"/>
                <a:ea typeface="ＭＳ Ｐゴシック" panose="020B0600070205080204" pitchFamily="34" charset="-128"/>
              </a:defRPr>
            </a:lvl3pPr>
            <a:lvl4pPr marL="1615722" indent="-230817" defTabSz="936093">
              <a:defRPr sz="1600">
                <a:solidFill>
                  <a:schemeClr val="tx1"/>
                </a:solidFill>
                <a:latin typeface="Helvetica" panose="020B0604020202020204" pitchFamily="34" charset="0"/>
                <a:ea typeface="ＭＳ Ｐゴシック" panose="020B0600070205080204" pitchFamily="34" charset="-128"/>
              </a:defRPr>
            </a:lvl4pPr>
            <a:lvl5pPr marL="2077357" indent="-230817" defTabSz="936093">
              <a:defRPr sz="1600">
                <a:solidFill>
                  <a:schemeClr val="tx1"/>
                </a:solidFill>
                <a:latin typeface="Helvetica" panose="020B0604020202020204" pitchFamily="34" charset="0"/>
                <a:ea typeface="ＭＳ Ｐゴシック" panose="020B0600070205080204" pitchFamily="34" charset="-128"/>
              </a:defRPr>
            </a:lvl5pPr>
            <a:lvl6pPr marL="2538992"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3000626"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62261"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923896"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36093" rtl="0" eaLnBrk="0" fontAlgn="base" latinLnBrk="0" hangingPunct="0">
              <a:lnSpc>
                <a:spcPct val="100000"/>
              </a:lnSpc>
              <a:spcBef>
                <a:spcPct val="0"/>
              </a:spcBef>
              <a:spcAft>
                <a:spcPct val="0"/>
              </a:spcAft>
              <a:buClrTx/>
              <a:buSzTx/>
              <a:buFontTx/>
              <a:buNone/>
              <a:tabLst/>
              <a:defRPr/>
            </a:pPr>
            <a:fld id="{0C0CCDE4-0F12-4A8C-B062-A94A0F2D6B2E}"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36093" rtl="0" eaLnBrk="0" fontAlgn="base" latinLnBrk="0" hangingPunct="0">
                <a:lnSpc>
                  <a:spcPct val="100000"/>
                </a:lnSpc>
                <a:spcBef>
                  <a:spcPct val="0"/>
                </a:spcBef>
                <a:spcAft>
                  <a:spcPct val="0"/>
                </a:spcAft>
                <a:buClrTx/>
                <a:buSzTx/>
                <a:buFontTx/>
                <a:buNone/>
                <a:tabLst/>
                <a:defRPr/>
              </a:pPr>
              <a:t>125</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99892405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093">
              <a:defRPr sz="1600">
                <a:solidFill>
                  <a:schemeClr val="tx1"/>
                </a:solidFill>
                <a:latin typeface="Helvetica" panose="020B0604020202020204" pitchFamily="34" charset="0"/>
                <a:ea typeface="ＭＳ Ｐゴシック" panose="020B0600070205080204" pitchFamily="34" charset="-128"/>
              </a:defRPr>
            </a:lvl1pPr>
            <a:lvl2pPr marL="750157" indent="-288522" defTabSz="936093">
              <a:defRPr sz="1600">
                <a:solidFill>
                  <a:schemeClr val="tx1"/>
                </a:solidFill>
                <a:latin typeface="Helvetica" panose="020B0604020202020204" pitchFamily="34" charset="0"/>
                <a:ea typeface="ＭＳ Ｐゴシック" panose="020B0600070205080204" pitchFamily="34" charset="-128"/>
              </a:defRPr>
            </a:lvl2pPr>
            <a:lvl3pPr marL="1154087" indent="-230817" defTabSz="936093">
              <a:defRPr sz="1600">
                <a:solidFill>
                  <a:schemeClr val="tx1"/>
                </a:solidFill>
                <a:latin typeface="Helvetica" panose="020B0604020202020204" pitchFamily="34" charset="0"/>
                <a:ea typeface="ＭＳ Ｐゴシック" panose="020B0600070205080204" pitchFamily="34" charset="-128"/>
              </a:defRPr>
            </a:lvl3pPr>
            <a:lvl4pPr marL="1615722" indent="-230817" defTabSz="936093">
              <a:defRPr sz="1600">
                <a:solidFill>
                  <a:schemeClr val="tx1"/>
                </a:solidFill>
                <a:latin typeface="Helvetica" panose="020B0604020202020204" pitchFamily="34" charset="0"/>
                <a:ea typeface="ＭＳ Ｐゴシック" panose="020B0600070205080204" pitchFamily="34" charset="-128"/>
              </a:defRPr>
            </a:lvl4pPr>
            <a:lvl5pPr marL="2077357" indent="-230817" defTabSz="936093">
              <a:defRPr sz="1600">
                <a:solidFill>
                  <a:schemeClr val="tx1"/>
                </a:solidFill>
                <a:latin typeface="Helvetica" panose="020B0604020202020204" pitchFamily="34" charset="0"/>
                <a:ea typeface="ＭＳ Ｐゴシック" panose="020B0600070205080204" pitchFamily="34" charset="-128"/>
              </a:defRPr>
            </a:lvl5pPr>
            <a:lvl6pPr marL="2538992"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3000626"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62261"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923896"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36093" rtl="0" eaLnBrk="0" fontAlgn="base" latinLnBrk="0" hangingPunct="0">
              <a:lnSpc>
                <a:spcPct val="100000"/>
              </a:lnSpc>
              <a:spcBef>
                <a:spcPct val="0"/>
              </a:spcBef>
              <a:spcAft>
                <a:spcPct val="0"/>
              </a:spcAft>
              <a:buClrTx/>
              <a:buSzTx/>
              <a:buFontTx/>
              <a:buNone/>
              <a:tabLst/>
              <a:defRPr/>
            </a:pPr>
            <a:fld id="{1E4AA371-DF05-42FF-99C9-D54AF61A2C5F}"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36093" rtl="0" eaLnBrk="0" fontAlgn="base" latinLnBrk="0" hangingPunct="0">
                <a:lnSpc>
                  <a:spcPct val="100000"/>
                </a:lnSpc>
                <a:spcBef>
                  <a:spcPct val="0"/>
                </a:spcBef>
                <a:spcAft>
                  <a:spcPct val="0"/>
                </a:spcAft>
                <a:buClrTx/>
                <a:buSzTx/>
                <a:buFontTx/>
                <a:buNone/>
                <a:tabLst/>
                <a:defRPr/>
              </a:pPr>
              <a:t>126</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53584617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093">
              <a:defRPr sz="1600">
                <a:solidFill>
                  <a:schemeClr val="tx1"/>
                </a:solidFill>
                <a:latin typeface="Helvetica" panose="020B0604020202020204" pitchFamily="34" charset="0"/>
                <a:ea typeface="ＭＳ Ｐゴシック" panose="020B0600070205080204" pitchFamily="34" charset="-128"/>
              </a:defRPr>
            </a:lvl1pPr>
            <a:lvl2pPr marL="750157" indent="-288522" defTabSz="936093">
              <a:defRPr sz="1600">
                <a:solidFill>
                  <a:schemeClr val="tx1"/>
                </a:solidFill>
                <a:latin typeface="Helvetica" panose="020B0604020202020204" pitchFamily="34" charset="0"/>
                <a:ea typeface="ＭＳ Ｐゴシック" panose="020B0600070205080204" pitchFamily="34" charset="-128"/>
              </a:defRPr>
            </a:lvl2pPr>
            <a:lvl3pPr marL="1154087" indent="-230817" defTabSz="936093">
              <a:defRPr sz="1600">
                <a:solidFill>
                  <a:schemeClr val="tx1"/>
                </a:solidFill>
                <a:latin typeface="Helvetica" panose="020B0604020202020204" pitchFamily="34" charset="0"/>
                <a:ea typeface="ＭＳ Ｐゴシック" panose="020B0600070205080204" pitchFamily="34" charset="-128"/>
              </a:defRPr>
            </a:lvl3pPr>
            <a:lvl4pPr marL="1615722" indent="-230817" defTabSz="936093">
              <a:defRPr sz="1600">
                <a:solidFill>
                  <a:schemeClr val="tx1"/>
                </a:solidFill>
                <a:latin typeface="Helvetica" panose="020B0604020202020204" pitchFamily="34" charset="0"/>
                <a:ea typeface="ＭＳ Ｐゴシック" panose="020B0600070205080204" pitchFamily="34" charset="-128"/>
              </a:defRPr>
            </a:lvl4pPr>
            <a:lvl5pPr marL="2077357" indent="-230817" defTabSz="936093">
              <a:defRPr sz="1600">
                <a:solidFill>
                  <a:schemeClr val="tx1"/>
                </a:solidFill>
                <a:latin typeface="Helvetica" panose="020B0604020202020204" pitchFamily="34" charset="0"/>
                <a:ea typeface="ＭＳ Ｐゴシック" panose="020B0600070205080204" pitchFamily="34" charset="-128"/>
              </a:defRPr>
            </a:lvl5pPr>
            <a:lvl6pPr marL="2538992"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3000626"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62261"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923896"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36093" rtl="0" eaLnBrk="0" fontAlgn="base" latinLnBrk="0" hangingPunct="0">
              <a:lnSpc>
                <a:spcPct val="100000"/>
              </a:lnSpc>
              <a:spcBef>
                <a:spcPct val="0"/>
              </a:spcBef>
              <a:spcAft>
                <a:spcPct val="0"/>
              </a:spcAft>
              <a:buClrTx/>
              <a:buSzTx/>
              <a:buFontTx/>
              <a:buNone/>
              <a:tabLst/>
              <a:defRPr/>
            </a:pPr>
            <a:fld id="{5D861502-E13A-4E4B-8A3F-EB8172491AE8}"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36093" rtl="0" eaLnBrk="0" fontAlgn="base" latinLnBrk="0" hangingPunct="0">
                <a:lnSpc>
                  <a:spcPct val="100000"/>
                </a:lnSpc>
                <a:spcBef>
                  <a:spcPct val="0"/>
                </a:spcBef>
                <a:spcAft>
                  <a:spcPct val="0"/>
                </a:spcAft>
                <a:buClrTx/>
                <a:buSzTx/>
                <a:buFontTx/>
                <a:buNone/>
                <a:tabLst/>
                <a:defRPr/>
              </a:pPr>
              <a:t>127</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xfrm>
            <a:off x="941979" y="4448101"/>
            <a:ext cx="5193119" cy="42114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8077939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093">
              <a:defRPr sz="1600">
                <a:solidFill>
                  <a:schemeClr val="tx1"/>
                </a:solidFill>
                <a:latin typeface="Helvetica" panose="020B0604020202020204" pitchFamily="34" charset="0"/>
                <a:ea typeface="ＭＳ Ｐゴシック" panose="020B0600070205080204" pitchFamily="34" charset="-128"/>
              </a:defRPr>
            </a:lvl1pPr>
            <a:lvl2pPr marL="750157" indent="-288522" defTabSz="936093">
              <a:defRPr sz="1600">
                <a:solidFill>
                  <a:schemeClr val="tx1"/>
                </a:solidFill>
                <a:latin typeface="Helvetica" panose="020B0604020202020204" pitchFamily="34" charset="0"/>
                <a:ea typeface="ＭＳ Ｐゴシック" panose="020B0600070205080204" pitchFamily="34" charset="-128"/>
              </a:defRPr>
            </a:lvl2pPr>
            <a:lvl3pPr marL="1154087" indent="-230817" defTabSz="936093">
              <a:defRPr sz="1600">
                <a:solidFill>
                  <a:schemeClr val="tx1"/>
                </a:solidFill>
                <a:latin typeface="Helvetica" panose="020B0604020202020204" pitchFamily="34" charset="0"/>
                <a:ea typeface="ＭＳ Ｐゴシック" panose="020B0600070205080204" pitchFamily="34" charset="-128"/>
              </a:defRPr>
            </a:lvl3pPr>
            <a:lvl4pPr marL="1615722" indent="-230817" defTabSz="936093">
              <a:defRPr sz="1600">
                <a:solidFill>
                  <a:schemeClr val="tx1"/>
                </a:solidFill>
                <a:latin typeface="Helvetica" panose="020B0604020202020204" pitchFamily="34" charset="0"/>
                <a:ea typeface="ＭＳ Ｐゴシック" panose="020B0600070205080204" pitchFamily="34" charset="-128"/>
              </a:defRPr>
            </a:lvl4pPr>
            <a:lvl5pPr marL="2077357" indent="-230817" defTabSz="936093">
              <a:defRPr sz="1600">
                <a:solidFill>
                  <a:schemeClr val="tx1"/>
                </a:solidFill>
                <a:latin typeface="Helvetica" panose="020B0604020202020204" pitchFamily="34" charset="0"/>
                <a:ea typeface="ＭＳ Ｐゴシック" panose="020B0600070205080204" pitchFamily="34" charset="-128"/>
              </a:defRPr>
            </a:lvl5pPr>
            <a:lvl6pPr marL="2538992"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3000626"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62261"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923896"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36093" rtl="0" eaLnBrk="0" fontAlgn="base" latinLnBrk="0" hangingPunct="0">
              <a:lnSpc>
                <a:spcPct val="100000"/>
              </a:lnSpc>
              <a:spcBef>
                <a:spcPct val="0"/>
              </a:spcBef>
              <a:spcAft>
                <a:spcPct val="0"/>
              </a:spcAft>
              <a:buClrTx/>
              <a:buSzTx/>
              <a:buFontTx/>
              <a:buNone/>
              <a:tabLst/>
              <a:defRPr/>
            </a:pPr>
            <a:fld id="{4C960A81-80FF-4A23-A638-FC4A7098A3E0}"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36093" rtl="0" eaLnBrk="0" fontAlgn="base" latinLnBrk="0" hangingPunct="0">
                <a:lnSpc>
                  <a:spcPct val="100000"/>
                </a:lnSpc>
                <a:spcBef>
                  <a:spcPct val="0"/>
                </a:spcBef>
                <a:spcAft>
                  <a:spcPct val="0"/>
                </a:spcAft>
                <a:buClrTx/>
                <a:buSzTx/>
                <a:buFontTx/>
                <a:buNone/>
                <a:tabLst/>
                <a:defRPr/>
              </a:pPr>
              <a:t>128</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xfrm>
            <a:off x="941979" y="4448101"/>
            <a:ext cx="5193119" cy="42114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43191561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093">
              <a:defRPr sz="1600">
                <a:solidFill>
                  <a:schemeClr val="tx1"/>
                </a:solidFill>
                <a:latin typeface="Helvetica" panose="020B0604020202020204" pitchFamily="34" charset="0"/>
                <a:ea typeface="ＭＳ Ｐゴシック" panose="020B0600070205080204" pitchFamily="34" charset="-128"/>
              </a:defRPr>
            </a:lvl1pPr>
            <a:lvl2pPr marL="750157" indent="-288522" defTabSz="936093">
              <a:defRPr sz="1600">
                <a:solidFill>
                  <a:schemeClr val="tx1"/>
                </a:solidFill>
                <a:latin typeface="Helvetica" panose="020B0604020202020204" pitchFamily="34" charset="0"/>
                <a:ea typeface="ＭＳ Ｐゴシック" panose="020B0600070205080204" pitchFamily="34" charset="-128"/>
              </a:defRPr>
            </a:lvl2pPr>
            <a:lvl3pPr marL="1154087" indent="-230817" defTabSz="936093">
              <a:defRPr sz="1600">
                <a:solidFill>
                  <a:schemeClr val="tx1"/>
                </a:solidFill>
                <a:latin typeface="Helvetica" panose="020B0604020202020204" pitchFamily="34" charset="0"/>
                <a:ea typeface="ＭＳ Ｐゴシック" panose="020B0600070205080204" pitchFamily="34" charset="-128"/>
              </a:defRPr>
            </a:lvl3pPr>
            <a:lvl4pPr marL="1615722" indent="-230817" defTabSz="936093">
              <a:defRPr sz="1600">
                <a:solidFill>
                  <a:schemeClr val="tx1"/>
                </a:solidFill>
                <a:latin typeface="Helvetica" panose="020B0604020202020204" pitchFamily="34" charset="0"/>
                <a:ea typeface="ＭＳ Ｐゴシック" panose="020B0600070205080204" pitchFamily="34" charset="-128"/>
              </a:defRPr>
            </a:lvl4pPr>
            <a:lvl5pPr marL="2077357" indent="-230817" defTabSz="936093">
              <a:defRPr sz="1600">
                <a:solidFill>
                  <a:schemeClr val="tx1"/>
                </a:solidFill>
                <a:latin typeface="Helvetica" panose="020B0604020202020204" pitchFamily="34" charset="0"/>
                <a:ea typeface="ＭＳ Ｐゴシック" panose="020B0600070205080204" pitchFamily="34" charset="-128"/>
              </a:defRPr>
            </a:lvl5pPr>
            <a:lvl6pPr marL="2538992"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3000626"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62261"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923896"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36093" rtl="0" eaLnBrk="0" fontAlgn="base" latinLnBrk="0" hangingPunct="0">
              <a:lnSpc>
                <a:spcPct val="100000"/>
              </a:lnSpc>
              <a:spcBef>
                <a:spcPct val="0"/>
              </a:spcBef>
              <a:spcAft>
                <a:spcPct val="0"/>
              </a:spcAft>
              <a:buClrTx/>
              <a:buSzTx/>
              <a:buFontTx/>
              <a:buNone/>
              <a:tabLst/>
              <a:defRPr/>
            </a:pPr>
            <a:fld id="{47BADD71-F370-42F0-9F4D-D0E45F2310C4}"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36093" rtl="0" eaLnBrk="0" fontAlgn="base" latinLnBrk="0" hangingPunct="0">
                <a:lnSpc>
                  <a:spcPct val="100000"/>
                </a:lnSpc>
                <a:spcBef>
                  <a:spcPct val="0"/>
                </a:spcBef>
                <a:spcAft>
                  <a:spcPct val="0"/>
                </a:spcAft>
                <a:buClrTx/>
                <a:buSzTx/>
                <a:buFontTx/>
                <a:buNone/>
                <a:tabLst/>
                <a:defRPr/>
              </a:pPr>
              <a:t>129</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xfrm>
            <a:off x="941979" y="4448101"/>
            <a:ext cx="5193119" cy="42114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0551212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A5814F0E-33C5-4FFC-97A8-A1EDBAA0258F}"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131</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72706" name="Rectangle 2"/>
          <p:cNvSpPr>
            <a:spLocks noChangeArrowheads="1"/>
          </p:cNvSpPr>
          <p:nvPr/>
        </p:nvSpPr>
        <p:spPr bwMode="auto">
          <a:xfrm>
            <a:off x="3965991" y="1"/>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86" tIns="45643" rIns="91286" bIns="45643"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72707" name="Rectangle 3"/>
          <p:cNvSpPr>
            <a:spLocks noChangeArrowheads="1"/>
          </p:cNvSpPr>
          <p:nvPr/>
        </p:nvSpPr>
        <p:spPr bwMode="auto">
          <a:xfrm>
            <a:off x="3965991" y="8821402"/>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903" tIns="45146" rIns="91903" bIns="45146" anchor="b"/>
          <a:lstStyle>
            <a:lvl1pPr defTabSz="930275" eaLnBrk="0" hangingPunct="0">
              <a:defRPr sz="2400">
                <a:solidFill>
                  <a:schemeClr val="tx1"/>
                </a:solidFill>
                <a:latin typeface="Helvetica" panose="020B0604020202020204" pitchFamily="34" charset="0"/>
                <a:ea typeface="MS PGothic" panose="020B0600070205080204" pitchFamily="34" charset="-128"/>
              </a:defRPr>
            </a:lvl1pPr>
            <a:lvl2pPr marL="742950" indent="-285750" defTabSz="930275"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defTabSz="930275"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defTabSz="930275"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defTabSz="930275"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rPr>
              <a:t>1</a:t>
            </a:r>
          </a:p>
        </p:txBody>
      </p:sp>
      <p:sp>
        <p:nvSpPr>
          <p:cNvPr id="72708" name="Rectangle 4"/>
          <p:cNvSpPr>
            <a:spLocks noChangeArrowheads="1"/>
          </p:cNvSpPr>
          <p:nvPr/>
        </p:nvSpPr>
        <p:spPr bwMode="auto">
          <a:xfrm>
            <a:off x="0" y="8821402"/>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86" tIns="45643" rIns="91286" bIns="45643"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72709" name="Rectangle 5"/>
          <p:cNvSpPr>
            <a:spLocks noChangeArrowheads="1"/>
          </p:cNvSpPr>
          <p:nvPr/>
        </p:nvSpPr>
        <p:spPr bwMode="auto">
          <a:xfrm>
            <a:off x="0" y="1"/>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86" tIns="45643" rIns="91286" bIns="45643"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72710" name="Rectangle 6"/>
          <p:cNvSpPr>
            <a:spLocks noGrp="1" noRot="1" noChangeAspect="1" noChangeArrowheads="1" noTextEdit="1"/>
          </p:cNvSpPr>
          <p:nvPr>
            <p:ph type="sldImg"/>
          </p:nvPr>
        </p:nvSpPr>
        <p:spPr>
          <a:xfrm>
            <a:off x="417513" y="703263"/>
            <a:ext cx="6162675" cy="3467100"/>
          </a:xfrm>
          <a:ln w="12700" cap="flat"/>
        </p:spPr>
      </p:sp>
      <p:sp>
        <p:nvSpPr>
          <p:cNvPr id="72711" name="Rectangle 7"/>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03" tIns="45146" rIns="91903" bIns="45146" anchor="ctr"/>
          <a:lstStyle/>
          <a:p>
            <a:endParaRPr lang="en-US" altLang="en-US"/>
          </a:p>
        </p:txBody>
      </p:sp>
    </p:spTree>
    <p:extLst>
      <p:ext uri="{BB962C8B-B14F-4D97-AF65-F5344CB8AC3E}">
        <p14:creationId xmlns:p14="http://schemas.microsoft.com/office/powerpoint/2010/main" val="113624037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E3C87EDE-116A-4691-A4DF-061EA00B6C18}"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132</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73730" name="Rectangle 2"/>
          <p:cNvSpPr>
            <a:spLocks noGrp="1" noRot="1" noChangeAspect="1" noChangeArrowheads="1" noTextEdit="1"/>
          </p:cNvSpPr>
          <p:nvPr>
            <p:ph type="sldImg"/>
          </p:nvPr>
        </p:nvSpPr>
        <p:spPr>
          <a:xfrm>
            <a:off x="417513" y="703263"/>
            <a:ext cx="6162675" cy="3467100"/>
          </a:xfrm>
          <a:ln/>
        </p:spPr>
      </p:sp>
      <p:sp>
        <p:nvSpPr>
          <p:cNvPr id="73731" name="Rectangle 3"/>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9925076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79A28225-7E5D-4105-AF50-B66487E7EB00}"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133</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74754" name="Rectangle 2"/>
          <p:cNvSpPr>
            <a:spLocks noGrp="1" noRot="1" noChangeAspect="1" noChangeArrowheads="1" noTextEdit="1"/>
          </p:cNvSpPr>
          <p:nvPr>
            <p:ph type="sldImg"/>
          </p:nvPr>
        </p:nvSpPr>
        <p:spPr>
          <a:xfrm>
            <a:off x="417513" y="703263"/>
            <a:ext cx="6162675" cy="3467100"/>
          </a:xfrm>
          <a:ln/>
        </p:spPr>
      </p:sp>
      <p:sp>
        <p:nvSpPr>
          <p:cNvPr id="74755" name="Rectangle 3"/>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48758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8F9A1746-BC92-49CA-A120-ACAD23E13744}"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30275" rtl="0" eaLnBrk="0" fontAlgn="base" latinLnBrk="0" hangingPunct="0">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18434" name="Rectangle 2"/>
          <p:cNvSpPr>
            <a:spLocks noGrp="1" noRot="1" noChangeAspect="1" noChangeArrowheads="1" noTextEdit="1"/>
          </p:cNvSpPr>
          <p:nvPr>
            <p:ph type="sldImg"/>
          </p:nvPr>
        </p:nvSpPr>
        <p:spPr>
          <a:xfrm>
            <a:off x="404813" y="696913"/>
            <a:ext cx="6188075" cy="3481387"/>
          </a:xfrm>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66695013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79A28225-7E5D-4105-AF50-B66487E7EB00}"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134</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74754" name="Rectangle 2"/>
          <p:cNvSpPr>
            <a:spLocks noGrp="1" noRot="1" noChangeAspect="1" noChangeArrowheads="1" noTextEdit="1"/>
          </p:cNvSpPr>
          <p:nvPr>
            <p:ph type="sldImg"/>
          </p:nvPr>
        </p:nvSpPr>
        <p:spPr>
          <a:xfrm>
            <a:off x="417513" y="703263"/>
            <a:ext cx="6162675" cy="3467100"/>
          </a:xfrm>
          <a:ln/>
        </p:spPr>
      </p:sp>
      <p:sp>
        <p:nvSpPr>
          <p:cNvPr id="74755" name="Rectangle 3"/>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11933833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E20C9E32-697E-489A-B64D-FE4953CC062F}"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135</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75778" name="Rectangle 2"/>
          <p:cNvSpPr>
            <a:spLocks noGrp="1" noRot="1" noChangeAspect="1" noChangeArrowheads="1" noTextEdit="1"/>
          </p:cNvSpPr>
          <p:nvPr>
            <p:ph type="sldImg"/>
          </p:nvPr>
        </p:nvSpPr>
        <p:spPr>
          <a:xfrm>
            <a:off x="417513" y="703263"/>
            <a:ext cx="6162675" cy="3467100"/>
          </a:xfrm>
          <a:ln/>
        </p:spPr>
      </p:sp>
      <p:sp>
        <p:nvSpPr>
          <p:cNvPr id="75779" name="Rectangle 3"/>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59614645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99813B39-7E0E-475A-9EBE-5ED71E411FC7}"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136</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76802" name="Rectangle 2"/>
          <p:cNvSpPr>
            <a:spLocks noGrp="1" noRot="1" noChangeAspect="1" noChangeArrowheads="1" noTextEdit="1"/>
          </p:cNvSpPr>
          <p:nvPr>
            <p:ph type="sldImg"/>
          </p:nvPr>
        </p:nvSpPr>
        <p:spPr>
          <a:xfrm>
            <a:off x="417513" y="703263"/>
            <a:ext cx="6162675" cy="3467100"/>
          </a:xfrm>
          <a:ln/>
        </p:spPr>
      </p:sp>
      <p:sp>
        <p:nvSpPr>
          <p:cNvPr id="76803" name="Rectangle 3"/>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0395855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2C57A01C-1044-4195-A3E2-2CD774BF6255}"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137</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77826" name="Rectangle 2"/>
          <p:cNvSpPr>
            <a:spLocks noGrp="1" noRot="1" noChangeAspect="1" noChangeArrowheads="1" noTextEdit="1"/>
          </p:cNvSpPr>
          <p:nvPr>
            <p:ph type="sldImg"/>
          </p:nvPr>
        </p:nvSpPr>
        <p:spPr>
          <a:xfrm>
            <a:off x="417513" y="703263"/>
            <a:ext cx="6162675" cy="3467100"/>
          </a:xfrm>
          <a:ln/>
        </p:spPr>
      </p:sp>
      <p:sp>
        <p:nvSpPr>
          <p:cNvPr id="77827" name="Rectangle 3"/>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7635000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66A075BA-FDA7-450B-AD36-61344A2A677E}"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138</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78649719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CF20BED2-5EAE-4848-8443-B0063BF5F6F2}"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139</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0447331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63B0D9D7-5294-4E39-8BC0-4C255919E226}"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140</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80898" name="Rectangle 2"/>
          <p:cNvSpPr>
            <a:spLocks noGrp="1" noRot="1" noChangeAspect="1" noChangeArrowheads="1" noTextEdit="1"/>
          </p:cNvSpPr>
          <p:nvPr>
            <p:ph type="sldImg"/>
          </p:nvPr>
        </p:nvSpPr>
        <p:spPr>
          <a:xfrm>
            <a:off x="417513" y="703263"/>
            <a:ext cx="6162675" cy="3467100"/>
          </a:xfrm>
          <a:ln/>
        </p:spPr>
      </p:sp>
      <p:sp>
        <p:nvSpPr>
          <p:cNvPr id="80899" name="Rectangle 3"/>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83945020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1BF508FA-5199-4AA3-8922-94158B684B67}"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141</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81922" name="Rectangle 2"/>
          <p:cNvSpPr>
            <a:spLocks noChangeArrowheads="1"/>
          </p:cNvSpPr>
          <p:nvPr/>
        </p:nvSpPr>
        <p:spPr bwMode="auto">
          <a:xfrm>
            <a:off x="3965991" y="1"/>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86" tIns="45643" rIns="91286" bIns="45643"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81923" name="Rectangle 3"/>
          <p:cNvSpPr>
            <a:spLocks noChangeArrowheads="1"/>
          </p:cNvSpPr>
          <p:nvPr/>
        </p:nvSpPr>
        <p:spPr bwMode="auto">
          <a:xfrm>
            <a:off x="3965991" y="8821402"/>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903" tIns="45146" rIns="91903" bIns="45146" anchor="b"/>
          <a:lstStyle>
            <a:lvl1pPr defTabSz="930275" eaLnBrk="0" hangingPunct="0">
              <a:defRPr sz="2400">
                <a:solidFill>
                  <a:schemeClr val="tx1"/>
                </a:solidFill>
                <a:latin typeface="Helvetica" panose="020B0604020202020204" pitchFamily="34" charset="0"/>
                <a:ea typeface="MS PGothic" panose="020B0600070205080204" pitchFamily="34" charset="-128"/>
              </a:defRPr>
            </a:lvl1pPr>
            <a:lvl2pPr marL="742950" indent="-285750" defTabSz="930275"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defTabSz="930275"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defTabSz="930275"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defTabSz="930275"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rPr>
              <a:t>2</a:t>
            </a:r>
          </a:p>
        </p:txBody>
      </p:sp>
      <p:sp>
        <p:nvSpPr>
          <p:cNvPr id="81924" name="Rectangle 4"/>
          <p:cNvSpPr>
            <a:spLocks noChangeArrowheads="1"/>
          </p:cNvSpPr>
          <p:nvPr/>
        </p:nvSpPr>
        <p:spPr bwMode="auto">
          <a:xfrm>
            <a:off x="0" y="8821402"/>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86" tIns="45643" rIns="91286" bIns="45643"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81925" name="Rectangle 5"/>
          <p:cNvSpPr>
            <a:spLocks noChangeArrowheads="1"/>
          </p:cNvSpPr>
          <p:nvPr/>
        </p:nvSpPr>
        <p:spPr bwMode="auto">
          <a:xfrm>
            <a:off x="0" y="1"/>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86" tIns="45643" rIns="91286" bIns="45643"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81926" name="Rectangle 6"/>
          <p:cNvSpPr>
            <a:spLocks noGrp="1" noRot="1" noChangeAspect="1" noChangeArrowheads="1" noTextEdit="1"/>
          </p:cNvSpPr>
          <p:nvPr>
            <p:ph type="sldImg"/>
          </p:nvPr>
        </p:nvSpPr>
        <p:spPr>
          <a:xfrm>
            <a:off x="417513" y="703263"/>
            <a:ext cx="6162675" cy="3467100"/>
          </a:xfrm>
          <a:ln w="12700" cap="flat"/>
        </p:spPr>
      </p:sp>
      <p:sp>
        <p:nvSpPr>
          <p:cNvPr id="81927" name="Rectangle 7"/>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03" tIns="45146" rIns="91903" bIns="45146" anchor="ctr"/>
          <a:lstStyle/>
          <a:p>
            <a:endParaRPr lang="en-US" altLang="en-US"/>
          </a:p>
        </p:txBody>
      </p:sp>
    </p:spTree>
    <p:extLst>
      <p:ext uri="{BB962C8B-B14F-4D97-AF65-F5344CB8AC3E}">
        <p14:creationId xmlns:p14="http://schemas.microsoft.com/office/powerpoint/2010/main" val="405252580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C0D8CA25-AE75-4191-8B01-FE9755FBC192}"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142</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82946" name="Rectangle 2"/>
          <p:cNvSpPr>
            <a:spLocks noChangeArrowheads="1"/>
          </p:cNvSpPr>
          <p:nvPr/>
        </p:nvSpPr>
        <p:spPr bwMode="auto">
          <a:xfrm>
            <a:off x="3965991" y="1"/>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86" tIns="45643" rIns="91286" bIns="45643"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82947" name="Rectangle 3"/>
          <p:cNvSpPr>
            <a:spLocks noChangeArrowheads="1"/>
          </p:cNvSpPr>
          <p:nvPr/>
        </p:nvSpPr>
        <p:spPr bwMode="auto">
          <a:xfrm>
            <a:off x="3965991" y="8821402"/>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903" tIns="45146" rIns="91903" bIns="45146" anchor="b"/>
          <a:lstStyle>
            <a:lvl1pPr defTabSz="930275" eaLnBrk="0" hangingPunct="0">
              <a:defRPr sz="2400">
                <a:solidFill>
                  <a:schemeClr val="tx1"/>
                </a:solidFill>
                <a:latin typeface="Helvetica" panose="020B0604020202020204" pitchFamily="34" charset="0"/>
                <a:ea typeface="MS PGothic" panose="020B0600070205080204" pitchFamily="34" charset="-128"/>
              </a:defRPr>
            </a:lvl1pPr>
            <a:lvl2pPr marL="742950" indent="-285750" defTabSz="930275"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defTabSz="930275"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defTabSz="930275"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defTabSz="930275"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rPr>
              <a:t>3</a:t>
            </a:r>
          </a:p>
        </p:txBody>
      </p:sp>
      <p:sp>
        <p:nvSpPr>
          <p:cNvPr id="82948" name="Rectangle 4"/>
          <p:cNvSpPr>
            <a:spLocks noChangeArrowheads="1"/>
          </p:cNvSpPr>
          <p:nvPr/>
        </p:nvSpPr>
        <p:spPr bwMode="auto">
          <a:xfrm>
            <a:off x="0" y="8821402"/>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86" tIns="45643" rIns="91286" bIns="45643"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82949" name="Rectangle 5"/>
          <p:cNvSpPr>
            <a:spLocks noChangeArrowheads="1"/>
          </p:cNvSpPr>
          <p:nvPr/>
        </p:nvSpPr>
        <p:spPr bwMode="auto">
          <a:xfrm>
            <a:off x="0" y="1"/>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86" tIns="45643" rIns="91286" bIns="45643"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82950" name="Rectangle 6"/>
          <p:cNvSpPr>
            <a:spLocks noGrp="1" noRot="1" noChangeAspect="1" noChangeArrowheads="1" noTextEdit="1"/>
          </p:cNvSpPr>
          <p:nvPr>
            <p:ph type="sldImg"/>
          </p:nvPr>
        </p:nvSpPr>
        <p:spPr>
          <a:xfrm>
            <a:off x="417513" y="703263"/>
            <a:ext cx="6162675" cy="3467100"/>
          </a:xfrm>
          <a:ln w="12700" cap="flat"/>
        </p:spPr>
      </p:sp>
      <p:sp>
        <p:nvSpPr>
          <p:cNvPr id="82951" name="Rectangle 7"/>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03" tIns="45146" rIns="91903" bIns="45146" anchor="ctr"/>
          <a:lstStyle/>
          <a:p>
            <a:endParaRPr lang="en-US" altLang="en-US"/>
          </a:p>
        </p:txBody>
      </p:sp>
    </p:spTree>
    <p:extLst>
      <p:ext uri="{BB962C8B-B14F-4D97-AF65-F5344CB8AC3E}">
        <p14:creationId xmlns:p14="http://schemas.microsoft.com/office/powerpoint/2010/main" val="304309493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B41C928F-F266-4AE9-9955-5DF263458FBB}"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143</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83970" name="Rectangle 2"/>
          <p:cNvSpPr>
            <a:spLocks noChangeArrowheads="1"/>
          </p:cNvSpPr>
          <p:nvPr/>
        </p:nvSpPr>
        <p:spPr bwMode="auto">
          <a:xfrm>
            <a:off x="3965991" y="1"/>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86" tIns="45643" rIns="91286" bIns="45643"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83971" name="Rectangle 3"/>
          <p:cNvSpPr>
            <a:spLocks noChangeArrowheads="1"/>
          </p:cNvSpPr>
          <p:nvPr/>
        </p:nvSpPr>
        <p:spPr bwMode="auto">
          <a:xfrm>
            <a:off x="3965991" y="8821402"/>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903" tIns="45146" rIns="91903" bIns="45146" anchor="b"/>
          <a:lstStyle>
            <a:lvl1pPr defTabSz="930275" eaLnBrk="0" hangingPunct="0">
              <a:defRPr sz="2400">
                <a:solidFill>
                  <a:schemeClr val="tx1"/>
                </a:solidFill>
                <a:latin typeface="Helvetica" panose="020B0604020202020204" pitchFamily="34" charset="0"/>
                <a:ea typeface="MS PGothic" panose="020B0600070205080204" pitchFamily="34" charset="-128"/>
              </a:defRPr>
            </a:lvl1pPr>
            <a:lvl2pPr marL="742950" indent="-285750" defTabSz="930275"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defTabSz="930275"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defTabSz="930275"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defTabSz="930275"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rPr>
              <a:t>4</a:t>
            </a:r>
          </a:p>
        </p:txBody>
      </p:sp>
      <p:sp>
        <p:nvSpPr>
          <p:cNvPr id="83972" name="Rectangle 4"/>
          <p:cNvSpPr>
            <a:spLocks noChangeArrowheads="1"/>
          </p:cNvSpPr>
          <p:nvPr/>
        </p:nvSpPr>
        <p:spPr bwMode="auto">
          <a:xfrm>
            <a:off x="0" y="8821402"/>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86" tIns="45643" rIns="91286" bIns="45643"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83973" name="Rectangle 5"/>
          <p:cNvSpPr>
            <a:spLocks noChangeArrowheads="1"/>
          </p:cNvSpPr>
          <p:nvPr/>
        </p:nvSpPr>
        <p:spPr bwMode="auto">
          <a:xfrm>
            <a:off x="0" y="1"/>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86" tIns="45643" rIns="91286" bIns="45643"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83974" name="Rectangle 6"/>
          <p:cNvSpPr>
            <a:spLocks noGrp="1" noRot="1" noChangeAspect="1" noChangeArrowheads="1" noTextEdit="1"/>
          </p:cNvSpPr>
          <p:nvPr>
            <p:ph type="sldImg"/>
          </p:nvPr>
        </p:nvSpPr>
        <p:spPr>
          <a:xfrm>
            <a:off x="417513" y="703263"/>
            <a:ext cx="6162675" cy="3467100"/>
          </a:xfrm>
          <a:ln w="12700" cap="flat"/>
        </p:spPr>
      </p:sp>
      <p:sp>
        <p:nvSpPr>
          <p:cNvPr id="83975" name="Rectangle 7"/>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03" tIns="45146" rIns="91903" bIns="45146" anchor="ctr"/>
          <a:lstStyle/>
          <a:p>
            <a:endParaRPr lang="en-US" altLang="en-US"/>
          </a:p>
        </p:txBody>
      </p:sp>
    </p:spTree>
    <p:extLst>
      <p:ext uri="{BB962C8B-B14F-4D97-AF65-F5344CB8AC3E}">
        <p14:creationId xmlns:p14="http://schemas.microsoft.com/office/powerpoint/2010/main" val="3188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FC368658-0DFD-4DB0-8AA5-9E00D9759535}"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30275" rtl="0" eaLnBrk="0" fontAlgn="base" latinLnBrk="0" hangingPunct="0">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20482" name="Rectangle 2"/>
          <p:cNvSpPr>
            <a:spLocks noGrp="1" noRot="1" noChangeAspect="1" noChangeArrowheads="1" noTextEdit="1"/>
          </p:cNvSpPr>
          <p:nvPr>
            <p:ph type="sldImg"/>
          </p:nvPr>
        </p:nvSpPr>
        <p:spPr>
          <a:xfrm>
            <a:off x="404813" y="696913"/>
            <a:ext cx="6188075" cy="3481387"/>
          </a:xfrm>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83294994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5FB4B8FB-1017-465D-AFBF-5BF5BCE81005}"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144</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84994" name="Rectangle 2"/>
          <p:cNvSpPr>
            <a:spLocks noChangeArrowheads="1"/>
          </p:cNvSpPr>
          <p:nvPr/>
        </p:nvSpPr>
        <p:spPr bwMode="auto">
          <a:xfrm>
            <a:off x="3965991" y="1"/>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86" tIns="45643" rIns="91286" bIns="45643"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84995" name="Rectangle 3"/>
          <p:cNvSpPr>
            <a:spLocks noChangeArrowheads="1"/>
          </p:cNvSpPr>
          <p:nvPr/>
        </p:nvSpPr>
        <p:spPr bwMode="auto">
          <a:xfrm>
            <a:off x="3965991" y="8821402"/>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903" tIns="45146" rIns="91903" bIns="45146" anchor="b"/>
          <a:lstStyle>
            <a:lvl1pPr defTabSz="930275" eaLnBrk="0" hangingPunct="0">
              <a:defRPr sz="2400">
                <a:solidFill>
                  <a:schemeClr val="tx1"/>
                </a:solidFill>
                <a:latin typeface="Helvetica" panose="020B0604020202020204" pitchFamily="34" charset="0"/>
                <a:ea typeface="MS PGothic" panose="020B0600070205080204" pitchFamily="34" charset="-128"/>
              </a:defRPr>
            </a:lvl1pPr>
            <a:lvl2pPr marL="742950" indent="-285750" defTabSz="930275"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defTabSz="930275"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defTabSz="930275"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defTabSz="930275"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rPr>
              <a:t>5</a:t>
            </a:r>
          </a:p>
        </p:txBody>
      </p:sp>
      <p:sp>
        <p:nvSpPr>
          <p:cNvPr id="84996" name="Rectangle 4"/>
          <p:cNvSpPr>
            <a:spLocks noChangeArrowheads="1"/>
          </p:cNvSpPr>
          <p:nvPr/>
        </p:nvSpPr>
        <p:spPr bwMode="auto">
          <a:xfrm>
            <a:off x="0" y="8821402"/>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86" tIns="45643" rIns="91286" bIns="45643"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84997" name="Rectangle 5"/>
          <p:cNvSpPr>
            <a:spLocks noChangeArrowheads="1"/>
          </p:cNvSpPr>
          <p:nvPr/>
        </p:nvSpPr>
        <p:spPr bwMode="auto">
          <a:xfrm>
            <a:off x="0" y="1"/>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86" tIns="45643" rIns="91286" bIns="45643"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84998" name="Rectangle 6"/>
          <p:cNvSpPr>
            <a:spLocks noGrp="1" noRot="1" noChangeAspect="1" noChangeArrowheads="1" noTextEdit="1"/>
          </p:cNvSpPr>
          <p:nvPr>
            <p:ph type="sldImg"/>
          </p:nvPr>
        </p:nvSpPr>
        <p:spPr>
          <a:xfrm>
            <a:off x="417513" y="703263"/>
            <a:ext cx="6162675" cy="3467100"/>
          </a:xfrm>
          <a:ln w="12700" cap="flat"/>
        </p:spPr>
      </p:sp>
      <p:sp>
        <p:nvSpPr>
          <p:cNvPr id="84999" name="Rectangle 7"/>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03" tIns="45146" rIns="91903" bIns="45146" anchor="ctr"/>
          <a:lstStyle/>
          <a:p>
            <a:endParaRPr lang="en-US" altLang="en-US"/>
          </a:p>
        </p:txBody>
      </p:sp>
    </p:spTree>
    <p:extLst>
      <p:ext uri="{BB962C8B-B14F-4D97-AF65-F5344CB8AC3E}">
        <p14:creationId xmlns:p14="http://schemas.microsoft.com/office/powerpoint/2010/main" val="329335915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EE7B9E48-CE28-477B-AF14-CB4F875872B7}"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145</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86018" name="Rectangle 2"/>
          <p:cNvSpPr>
            <a:spLocks noChangeArrowheads="1"/>
          </p:cNvSpPr>
          <p:nvPr/>
        </p:nvSpPr>
        <p:spPr bwMode="auto">
          <a:xfrm>
            <a:off x="3965991" y="1"/>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86" tIns="45643" rIns="91286" bIns="45643"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86019" name="Rectangle 3"/>
          <p:cNvSpPr>
            <a:spLocks noChangeArrowheads="1"/>
          </p:cNvSpPr>
          <p:nvPr/>
        </p:nvSpPr>
        <p:spPr bwMode="auto">
          <a:xfrm>
            <a:off x="3965991" y="8821402"/>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903" tIns="45146" rIns="91903" bIns="45146" anchor="b"/>
          <a:lstStyle>
            <a:lvl1pPr defTabSz="930275" eaLnBrk="0" hangingPunct="0">
              <a:defRPr sz="2400">
                <a:solidFill>
                  <a:schemeClr val="tx1"/>
                </a:solidFill>
                <a:latin typeface="Helvetica" panose="020B0604020202020204" pitchFamily="34" charset="0"/>
                <a:ea typeface="MS PGothic" panose="020B0600070205080204" pitchFamily="34" charset="-128"/>
              </a:defRPr>
            </a:lvl1pPr>
            <a:lvl2pPr marL="742950" indent="-285750" defTabSz="930275"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defTabSz="930275"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defTabSz="930275"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defTabSz="930275"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rPr>
              <a:t>5</a:t>
            </a:r>
          </a:p>
        </p:txBody>
      </p:sp>
      <p:sp>
        <p:nvSpPr>
          <p:cNvPr id="86020" name="Rectangle 4"/>
          <p:cNvSpPr>
            <a:spLocks noChangeArrowheads="1"/>
          </p:cNvSpPr>
          <p:nvPr/>
        </p:nvSpPr>
        <p:spPr bwMode="auto">
          <a:xfrm>
            <a:off x="0" y="8821402"/>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86" tIns="45643" rIns="91286" bIns="45643"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86021" name="Rectangle 5"/>
          <p:cNvSpPr>
            <a:spLocks noChangeArrowheads="1"/>
          </p:cNvSpPr>
          <p:nvPr/>
        </p:nvSpPr>
        <p:spPr bwMode="auto">
          <a:xfrm>
            <a:off x="0" y="1"/>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86" tIns="45643" rIns="91286" bIns="45643"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86022" name="Rectangle 6"/>
          <p:cNvSpPr>
            <a:spLocks noGrp="1" noRot="1" noChangeAspect="1" noChangeArrowheads="1" noTextEdit="1"/>
          </p:cNvSpPr>
          <p:nvPr>
            <p:ph type="sldImg"/>
          </p:nvPr>
        </p:nvSpPr>
        <p:spPr>
          <a:xfrm>
            <a:off x="417513" y="703263"/>
            <a:ext cx="6162675" cy="3467100"/>
          </a:xfrm>
          <a:ln w="12700" cap="flat"/>
        </p:spPr>
      </p:sp>
      <p:sp>
        <p:nvSpPr>
          <p:cNvPr id="86023" name="Rectangle 7"/>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03" tIns="45146" rIns="91903" bIns="45146" anchor="ctr"/>
          <a:lstStyle/>
          <a:p>
            <a:endParaRPr lang="en-US" altLang="en-US"/>
          </a:p>
        </p:txBody>
      </p:sp>
    </p:spTree>
    <p:extLst>
      <p:ext uri="{BB962C8B-B14F-4D97-AF65-F5344CB8AC3E}">
        <p14:creationId xmlns:p14="http://schemas.microsoft.com/office/powerpoint/2010/main" val="421140382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9E067567-7C0E-4623-97F7-3AB1CFA84628}"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146</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87042" name="Rectangle 2"/>
          <p:cNvSpPr>
            <a:spLocks noChangeArrowheads="1"/>
          </p:cNvSpPr>
          <p:nvPr/>
        </p:nvSpPr>
        <p:spPr bwMode="auto">
          <a:xfrm>
            <a:off x="3965991" y="1"/>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86" tIns="45643" rIns="91286" bIns="45643"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87043" name="Rectangle 3"/>
          <p:cNvSpPr>
            <a:spLocks noChangeArrowheads="1"/>
          </p:cNvSpPr>
          <p:nvPr/>
        </p:nvSpPr>
        <p:spPr bwMode="auto">
          <a:xfrm>
            <a:off x="3965991" y="8821402"/>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903" tIns="45146" rIns="91903" bIns="45146" anchor="b"/>
          <a:lstStyle>
            <a:lvl1pPr defTabSz="930275" eaLnBrk="0" hangingPunct="0">
              <a:defRPr sz="2400">
                <a:solidFill>
                  <a:schemeClr val="tx1"/>
                </a:solidFill>
                <a:latin typeface="Helvetica" panose="020B0604020202020204" pitchFamily="34" charset="0"/>
                <a:ea typeface="MS PGothic" panose="020B0600070205080204" pitchFamily="34" charset="-128"/>
              </a:defRPr>
            </a:lvl1pPr>
            <a:lvl2pPr marL="742950" indent="-285750" defTabSz="930275"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defTabSz="930275"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defTabSz="930275"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defTabSz="930275"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rPr>
              <a:t>6</a:t>
            </a:r>
          </a:p>
        </p:txBody>
      </p:sp>
      <p:sp>
        <p:nvSpPr>
          <p:cNvPr id="87044" name="Rectangle 4"/>
          <p:cNvSpPr>
            <a:spLocks noChangeArrowheads="1"/>
          </p:cNvSpPr>
          <p:nvPr/>
        </p:nvSpPr>
        <p:spPr bwMode="auto">
          <a:xfrm>
            <a:off x="0" y="8821402"/>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86" tIns="45643" rIns="91286" bIns="45643"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87045" name="Rectangle 5"/>
          <p:cNvSpPr>
            <a:spLocks noChangeArrowheads="1"/>
          </p:cNvSpPr>
          <p:nvPr/>
        </p:nvSpPr>
        <p:spPr bwMode="auto">
          <a:xfrm>
            <a:off x="0" y="1"/>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86" tIns="45643" rIns="91286" bIns="45643"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87046" name="Rectangle 6"/>
          <p:cNvSpPr>
            <a:spLocks noGrp="1" noRot="1" noChangeAspect="1" noChangeArrowheads="1" noTextEdit="1"/>
          </p:cNvSpPr>
          <p:nvPr>
            <p:ph type="sldImg"/>
          </p:nvPr>
        </p:nvSpPr>
        <p:spPr>
          <a:xfrm>
            <a:off x="417513" y="703263"/>
            <a:ext cx="6162675" cy="3467100"/>
          </a:xfrm>
          <a:ln w="12700" cap="flat"/>
        </p:spPr>
      </p:sp>
      <p:sp>
        <p:nvSpPr>
          <p:cNvPr id="87047" name="Rectangle 7"/>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03" tIns="45146" rIns="91903" bIns="45146" anchor="ctr"/>
          <a:lstStyle/>
          <a:p>
            <a:endParaRPr lang="en-US" altLang="en-US"/>
          </a:p>
        </p:txBody>
      </p:sp>
    </p:spTree>
    <p:extLst>
      <p:ext uri="{BB962C8B-B14F-4D97-AF65-F5344CB8AC3E}">
        <p14:creationId xmlns:p14="http://schemas.microsoft.com/office/powerpoint/2010/main" val="85488283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86D0189D-E517-438B-9693-2812E02CF692}"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147</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88066" name="Rectangle 2"/>
          <p:cNvSpPr>
            <a:spLocks noChangeArrowheads="1"/>
          </p:cNvSpPr>
          <p:nvPr/>
        </p:nvSpPr>
        <p:spPr bwMode="auto">
          <a:xfrm>
            <a:off x="3965991" y="1"/>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86" tIns="45643" rIns="91286" bIns="45643"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88067" name="Rectangle 3"/>
          <p:cNvSpPr>
            <a:spLocks noChangeArrowheads="1"/>
          </p:cNvSpPr>
          <p:nvPr/>
        </p:nvSpPr>
        <p:spPr bwMode="auto">
          <a:xfrm>
            <a:off x="3965991" y="8821402"/>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903" tIns="45146" rIns="91903" bIns="45146" anchor="b"/>
          <a:lstStyle>
            <a:lvl1pPr defTabSz="930275" eaLnBrk="0" hangingPunct="0">
              <a:defRPr sz="2400">
                <a:solidFill>
                  <a:schemeClr val="tx1"/>
                </a:solidFill>
                <a:latin typeface="Helvetica" panose="020B0604020202020204" pitchFamily="34" charset="0"/>
                <a:ea typeface="MS PGothic" panose="020B0600070205080204" pitchFamily="34" charset="-128"/>
              </a:defRPr>
            </a:lvl1pPr>
            <a:lvl2pPr marL="742950" indent="-285750" defTabSz="930275"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defTabSz="930275"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defTabSz="930275"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defTabSz="930275"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rPr>
              <a:t>8</a:t>
            </a:r>
          </a:p>
        </p:txBody>
      </p:sp>
      <p:sp>
        <p:nvSpPr>
          <p:cNvPr id="88068" name="Rectangle 4"/>
          <p:cNvSpPr>
            <a:spLocks noChangeArrowheads="1"/>
          </p:cNvSpPr>
          <p:nvPr/>
        </p:nvSpPr>
        <p:spPr bwMode="auto">
          <a:xfrm>
            <a:off x="0" y="8821402"/>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86" tIns="45643" rIns="91286" bIns="45643"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88069" name="Rectangle 5"/>
          <p:cNvSpPr>
            <a:spLocks noChangeArrowheads="1"/>
          </p:cNvSpPr>
          <p:nvPr/>
        </p:nvSpPr>
        <p:spPr bwMode="auto">
          <a:xfrm>
            <a:off x="0" y="1"/>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86" tIns="45643" rIns="91286" bIns="45643"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88070" name="Rectangle 6"/>
          <p:cNvSpPr>
            <a:spLocks noGrp="1" noRot="1" noChangeAspect="1" noChangeArrowheads="1" noTextEdit="1"/>
          </p:cNvSpPr>
          <p:nvPr>
            <p:ph type="sldImg"/>
          </p:nvPr>
        </p:nvSpPr>
        <p:spPr>
          <a:xfrm>
            <a:off x="417513" y="703263"/>
            <a:ext cx="6162675" cy="3467100"/>
          </a:xfrm>
          <a:ln w="12700" cap="flat"/>
        </p:spPr>
      </p:sp>
      <p:sp>
        <p:nvSpPr>
          <p:cNvPr id="88071" name="Rectangle 7"/>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03" tIns="45146" rIns="91903" bIns="45146" anchor="ctr"/>
          <a:lstStyle/>
          <a:p>
            <a:endParaRPr lang="en-US" altLang="en-US"/>
          </a:p>
        </p:txBody>
      </p:sp>
    </p:spTree>
    <p:extLst>
      <p:ext uri="{BB962C8B-B14F-4D97-AF65-F5344CB8AC3E}">
        <p14:creationId xmlns:p14="http://schemas.microsoft.com/office/powerpoint/2010/main" val="232588534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B6B19D27-1D9D-4EFF-A2A6-3367138C3034}"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148</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90114" name="Rectangle 2"/>
          <p:cNvSpPr>
            <a:spLocks noChangeArrowheads="1"/>
          </p:cNvSpPr>
          <p:nvPr/>
        </p:nvSpPr>
        <p:spPr bwMode="auto">
          <a:xfrm>
            <a:off x="3965991" y="1"/>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86" tIns="45643" rIns="91286" bIns="45643"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90115" name="Rectangle 3"/>
          <p:cNvSpPr>
            <a:spLocks noChangeArrowheads="1"/>
          </p:cNvSpPr>
          <p:nvPr/>
        </p:nvSpPr>
        <p:spPr bwMode="auto">
          <a:xfrm>
            <a:off x="3965991" y="8821402"/>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903" tIns="45146" rIns="91903" bIns="45146" anchor="b"/>
          <a:lstStyle>
            <a:lvl1pPr defTabSz="930275" eaLnBrk="0" hangingPunct="0">
              <a:defRPr sz="2400">
                <a:solidFill>
                  <a:schemeClr val="tx1"/>
                </a:solidFill>
                <a:latin typeface="Helvetica" panose="020B0604020202020204" pitchFamily="34" charset="0"/>
                <a:ea typeface="MS PGothic" panose="020B0600070205080204" pitchFamily="34" charset="-128"/>
              </a:defRPr>
            </a:lvl1pPr>
            <a:lvl2pPr marL="742950" indent="-285750" defTabSz="930275"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defTabSz="930275"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defTabSz="930275"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defTabSz="930275"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rPr>
              <a:t>9</a:t>
            </a:r>
          </a:p>
        </p:txBody>
      </p:sp>
      <p:sp>
        <p:nvSpPr>
          <p:cNvPr id="90116" name="Rectangle 4"/>
          <p:cNvSpPr>
            <a:spLocks noChangeArrowheads="1"/>
          </p:cNvSpPr>
          <p:nvPr/>
        </p:nvSpPr>
        <p:spPr bwMode="auto">
          <a:xfrm>
            <a:off x="0" y="8821402"/>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86" tIns="45643" rIns="91286" bIns="45643"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90117" name="Rectangle 5"/>
          <p:cNvSpPr>
            <a:spLocks noChangeArrowheads="1"/>
          </p:cNvSpPr>
          <p:nvPr/>
        </p:nvSpPr>
        <p:spPr bwMode="auto">
          <a:xfrm>
            <a:off x="0" y="1"/>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86" tIns="45643" rIns="91286" bIns="45643"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90118" name="Rectangle 6"/>
          <p:cNvSpPr>
            <a:spLocks noGrp="1" noRot="1" noChangeAspect="1" noChangeArrowheads="1" noTextEdit="1"/>
          </p:cNvSpPr>
          <p:nvPr>
            <p:ph type="sldImg"/>
          </p:nvPr>
        </p:nvSpPr>
        <p:spPr>
          <a:xfrm>
            <a:off x="417513" y="703263"/>
            <a:ext cx="6162675" cy="3467100"/>
          </a:xfrm>
          <a:ln w="12700" cap="flat"/>
        </p:spPr>
      </p:sp>
      <p:sp>
        <p:nvSpPr>
          <p:cNvPr id="90119" name="Rectangle 7"/>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03" tIns="45146" rIns="91903" bIns="45146" anchor="ctr"/>
          <a:lstStyle/>
          <a:p>
            <a:endParaRPr lang="en-US" altLang="en-US"/>
          </a:p>
        </p:txBody>
      </p:sp>
    </p:spTree>
    <p:extLst>
      <p:ext uri="{BB962C8B-B14F-4D97-AF65-F5344CB8AC3E}">
        <p14:creationId xmlns:p14="http://schemas.microsoft.com/office/powerpoint/2010/main" val="332175017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90F971D5-882D-4233-A30D-FAEDE4CA6E84}"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149</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91138" name="Rectangle 2"/>
          <p:cNvSpPr>
            <a:spLocks noChangeArrowheads="1"/>
          </p:cNvSpPr>
          <p:nvPr/>
        </p:nvSpPr>
        <p:spPr bwMode="auto">
          <a:xfrm>
            <a:off x="3965991" y="1"/>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86" tIns="45643" rIns="91286" bIns="45643"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91139" name="Rectangle 3"/>
          <p:cNvSpPr>
            <a:spLocks noChangeArrowheads="1"/>
          </p:cNvSpPr>
          <p:nvPr/>
        </p:nvSpPr>
        <p:spPr bwMode="auto">
          <a:xfrm>
            <a:off x="3965991" y="8821402"/>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903" tIns="45146" rIns="91903" bIns="45146" anchor="b"/>
          <a:lstStyle>
            <a:lvl1pPr defTabSz="930275" eaLnBrk="0" hangingPunct="0">
              <a:defRPr sz="2400">
                <a:solidFill>
                  <a:schemeClr val="tx1"/>
                </a:solidFill>
                <a:latin typeface="Helvetica" panose="020B0604020202020204" pitchFamily="34" charset="0"/>
                <a:ea typeface="MS PGothic" panose="020B0600070205080204" pitchFamily="34" charset="-128"/>
              </a:defRPr>
            </a:lvl1pPr>
            <a:lvl2pPr marL="742950" indent="-285750" defTabSz="930275"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defTabSz="930275"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defTabSz="930275"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defTabSz="930275"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rPr>
              <a:t>9</a:t>
            </a:r>
          </a:p>
        </p:txBody>
      </p:sp>
      <p:sp>
        <p:nvSpPr>
          <p:cNvPr id="91140" name="Rectangle 4"/>
          <p:cNvSpPr>
            <a:spLocks noChangeArrowheads="1"/>
          </p:cNvSpPr>
          <p:nvPr/>
        </p:nvSpPr>
        <p:spPr bwMode="auto">
          <a:xfrm>
            <a:off x="0" y="8821402"/>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86" tIns="45643" rIns="91286" bIns="45643"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91141" name="Rectangle 5"/>
          <p:cNvSpPr>
            <a:spLocks noChangeArrowheads="1"/>
          </p:cNvSpPr>
          <p:nvPr/>
        </p:nvSpPr>
        <p:spPr bwMode="auto">
          <a:xfrm>
            <a:off x="0" y="1"/>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86" tIns="45643" rIns="91286" bIns="45643"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91142" name="Rectangle 6"/>
          <p:cNvSpPr>
            <a:spLocks noGrp="1" noRot="1" noChangeAspect="1" noChangeArrowheads="1" noTextEdit="1"/>
          </p:cNvSpPr>
          <p:nvPr>
            <p:ph type="sldImg"/>
          </p:nvPr>
        </p:nvSpPr>
        <p:spPr>
          <a:xfrm>
            <a:off x="417513" y="703263"/>
            <a:ext cx="6162675" cy="3467100"/>
          </a:xfrm>
          <a:ln w="12700" cap="flat"/>
        </p:spPr>
      </p:sp>
      <p:sp>
        <p:nvSpPr>
          <p:cNvPr id="91143" name="Rectangle 7"/>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03" tIns="45146" rIns="91903" bIns="45146" anchor="ctr"/>
          <a:lstStyle/>
          <a:p>
            <a:endParaRPr lang="en-US" altLang="en-US"/>
          </a:p>
        </p:txBody>
      </p:sp>
    </p:spTree>
    <p:extLst>
      <p:ext uri="{BB962C8B-B14F-4D97-AF65-F5344CB8AC3E}">
        <p14:creationId xmlns:p14="http://schemas.microsoft.com/office/powerpoint/2010/main" val="39279691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90F971D5-882D-4233-A30D-FAEDE4CA6E84}"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150</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91138" name="Rectangle 2"/>
          <p:cNvSpPr>
            <a:spLocks noChangeArrowheads="1"/>
          </p:cNvSpPr>
          <p:nvPr/>
        </p:nvSpPr>
        <p:spPr bwMode="auto">
          <a:xfrm>
            <a:off x="3965991" y="1"/>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86" tIns="45643" rIns="91286" bIns="45643"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91139" name="Rectangle 3"/>
          <p:cNvSpPr>
            <a:spLocks noChangeArrowheads="1"/>
          </p:cNvSpPr>
          <p:nvPr/>
        </p:nvSpPr>
        <p:spPr bwMode="auto">
          <a:xfrm>
            <a:off x="3965991" y="8821402"/>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903" tIns="45146" rIns="91903" bIns="45146" anchor="b"/>
          <a:lstStyle>
            <a:lvl1pPr defTabSz="930275" eaLnBrk="0" hangingPunct="0">
              <a:defRPr sz="2400">
                <a:solidFill>
                  <a:schemeClr val="tx1"/>
                </a:solidFill>
                <a:latin typeface="Helvetica" panose="020B0604020202020204" pitchFamily="34" charset="0"/>
                <a:ea typeface="MS PGothic" panose="020B0600070205080204" pitchFamily="34" charset="-128"/>
              </a:defRPr>
            </a:lvl1pPr>
            <a:lvl2pPr marL="742950" indent="-285750" defTabSz="930275"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defTabSz="930275"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defTabSz="930275"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defTabSz="930275"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rPr>
              <a:t>9</a:t>
            </a:r>
          </a:p>
        </p:txBody>
      </p:sp>
      <p:sp>
        <p:nvSpPr>
          <p:cNvPr id="91140" name="Rectangle 4"/>
          <p:cNvSpPr>
            <a:spLocks noChangeArrowheads="1"/>
          </p:cNvSpPr>
          <p:nvPr/>
        </p:nvSpPr>
        <p:spPr bwMode="auto">
          <a:xfrm>
            <a:off x="0" y="8821402"/>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86" tIns="45643" rIns="91286" bIns="45643"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91141" name="Rectangle 5"/>
          <p:cNvSpPr>
            <a:spLocks noChangeArrowheads="1"/>
          </p:cNvSpPr>
          <p:nvPr/>
        </p:nvSpPr>
        <p:spPr bwMode="auto">
          <a:xfrm>
            <a:off x="0" y="1"/>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86" tIns="45643" rIns="91286" bIns="45643"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91142" name="Rectangle 6"/>
          <p:cNvSpPr>
            <a:spLocks noGrp="1" noRot="1" noChangeAspect="1" noChangeArrowheads="1" noTextEdit="1"/>
          </p:cNvSpPr>
          <p:nvPr>
            <p:ph type="sldImg"/>
          </p:nvPr>
        </p:nvSpPr>
        <p:spPr>
          <a:xfrm>
            <a:off x="417513" y="703263"/>
            <a:ext cx="6162675" cy="3467100"/>
          </a:xfrm>
          <a:ln w="12700" cap="flat"/>
        </p:spPr>
      </p:sp>
      <p:sp>
        <p:nvSpPr>
          <p:cNvPr id="91143" name="Rectangle 7"/>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03" tIns="45146" rIns="91903" bIns="45146" anchor="ctr"/>
          <a:lstStyle/>
          <a:p>
            <a:endParaRPr lang="en-US" altLang="en-US"/>
          </a:p>
        </p:txBody>
      </p:sp>
    </p:spTree>
    <p:extLst>
      <p:ext uri="{BB962C8B-B14F-4D97-AF65-F5344CB8AC3E}">
        <p14:creationId xmlns:p14="http://schemas.microsoft.com/office/powerpoint/2010/main" val="163851840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75B1299F-03B5-4909-AEBA-DE9BE8116957}"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151</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93186" name="Rectangle 2"/>
          <p:cNvSpPr>
            <a:spLocks noGrp="1" noRot="1" noChangeAspect="1" noChangeArrowheads="1" noTextEdit="1"/>
          </p:cNvSpPr>
          <p:nvPr>
            <p:ph type="sldImg"/>
          </p:nvPr>
        </p:nvSpPr>
        <p:spPr>
          <a:xfrm>
            <a:off x="417513" y="703263"/>
            <a:ext cx="6162675" cy="3467100"/>
          </a:xfrm>
          <a:ln/>
        </p:spPr>
      </p:sp>
      <p:sp>
        <p:nvSpPr>
          <p:cNvPr id="93187" name="Rectangle 3"/>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9973652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127041A6-355E-4FC9-8067-194DB47AE9FB}"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152</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94210" name="Rectangle 2"/>
          <p:cNvSpPr>
            <a:spLocks noGrp="1" noRot="1" noChangeAspect="1" noChangeArrowheads="1" noTextEdit="1"/>
          </p:cNvSpPr>
          <p:nvPr>
            <p:ph type="sldImg"/>
          </p:nvPr>
        </p:nvSpPr>
        <p:spPr>
          <a:xfrm>
            <a:off x="417513" y="703263"/>
            <a:ext cx="6162675" cy="3467100"/>
          </a:xfrm>
          <a:ln/>
        </p:spPr>
      </p:sp>
      <p:sp>
        <p:nvSpPr>
          <p:cNvPr id="94211" name="Rectangle 3"/>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0795160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C364CC0D-9515-4095-81D0-8024523D9047}"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153</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95234" name="Rectangle 2"/>
          <p:cNvSpPr>
            <a:spLocks noGrp="1" noRot="1" noChangeAspect="1" noChangeArrowheads="1" noTextEdit="1"/>
          </p:cNvSpPr>
          <p:nvPr>
            <p:ph type="sldImg"/>
          </p:nvPr>
        </p:nvSpPr>
        <p:spPr>
          <a:xfrm>
            <a:off x="417513" y="703263"/>
            <a:ext cx="6162675" cy="3467100"/>
          </a:xfrm>
          <a:ln/>
        </p:spPr>
      </p:sp>
      <p:sp>
        <p:nvSpPr>
          <p:cNvPr id="95235" name="Rectangle 3"/>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1221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A1771A0E-559D-43D5-85C1-2D375155CEF8}"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30275" rtl="0" eaLnBrk="0" fontAlgn="base" latinLnBrk="0" hangingPunct="0">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22530" name="Rectangle 2"/>
          <p:cNvSpPr>
            <a:spLocks noGrp="1" noRot="1" noChangeAspect="1" noChangeArrowheads="1" noTextEdit="1"/>
          </p:cNvSpPr>
          <p:nvPr>
            <p:ph type="sldImg"/>
          </p:nvPr>
        </p:nvSpPr>
        <p:spPr>
          <a:xfrm>
            <a:off x="404813" y="696913"/>
            <a:ext cx="6188075" cy="3481387"/>
          </a:xfrm>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538612454"/>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78E32C01-92A2-42F0-A723-C22E35C9436D}"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154</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96258" name="Rectangle 2"/>
          <p:cNvSpPr>
            <a:spLocks noChangeArrowheads="1"/>
          </p:cNvSpPr>
          <p:nvPr/>
        </p:nvSpPr>
        <p:spPr bwMode="auto">
          <a:xfrm>
            <a:off x="3965991" y="1"/>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86" tIns="45643" rIns="91286" bIns="45643"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96259" name="Rectangle 3"/>
          <p:cNvSpPr>
            <a:spLocks noChangeArrowheads="1"/>
          </p:cNvSpPr>
          <p:nvPr/>
        </p:nvSpPr>
        <p:spPr bwMode="auto">
          <a:xfrm>
            <a:off x="3965991" y="8821402"/>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903" tIns="45146" rIns="91903" bIns="45146" anchor="b"/>
          <a:lstStyle>
            <a:lvl1pPr defTabSz="930275" eaLnBrk="0" hangingPunct="0">
              <a:defRPr sz="2400">
                <a:solidFill>
                  <a:schemeClr val="tx1"/>
                </a:solidFill>
                <a:latin typeface="Helvetica" panose="020B0604020202020204" pitchFamily="34" charset="0"/>
                <a:ea typeface="MS PGothic" panose="020B0600070205080204" pitchFamily="34" charset="-128"/>
              </a:defRPr>
            </a:lvl1pPr>
            <a:lvl2pPr marL="742950" indent="-285750" defTabSz="930275"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defTabSz="930275"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defTabSz="930275"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defTabSz="930275"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rPr>
              <a:t>7</a:t>
            </a:r>
          </a:p>
        </p:txBody>
      </p:sp>
      <p:sp>
        <p:nvSpPr>
          <p:cNvPr id="96260" name="Rectangle 4"/>
          <p:cNvSpPr>
            <a:spLocks noChangeArrowheads="1"/>
          </p:cNvSpPr>
          <p:nvPr/>
        </p:nvSpPr>
        <p:spPr bwMode="auto">
          <a:xfrm>
            <a:off x="0" y="8821402"/>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86" tIns="45643" rIns="91286" bIns="45643"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96261" name="Rectangle 5"/>
          <p:cNvSpPr>
            <a:spLocks noChangeArrowheads="1"/>
          </p:cNvSpPr>
          <p:nvPr/>
        </p:nvSpPr>
        <p:spPr bwMode="auto">
          <a:xfrm>
            <a:off x="0" y="1"/>
            <a:ext cx="3031710" cy="4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86" tIns="45643" rIns="91286" bIns="45643"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96262" name="Rectangle 6"/>
          <p:cNvSpPr>
            <a:spLocks noGrp="1" noRot="1" noChangeAspect="1" noChangeArrowheads="1" noTextEdit="1"/>
          </p:cNvSpPr>
          <p:nvPr>
            <p:ph type="sldImg"/>
          </p:nvPr>
        </p:nvSpPr>
        <p:spPr>
          <a:xfrm>
            <a:off x="417513" y="703263"/>
            <a:ext cx="6162675" cy="3467100"/>
          </a:xfrm>
          <a:ln w="12700" cap="flat"/>
        </p:spPr>
      </p:sp>
      <p:sp>
        <p:nvSpPr>
          <p:cNvPr id="96263" name="Rectangle 7"/>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03" tIns="45146" rIns="91903" bIns="45146" anchor="ctr"/>
          <a:lstStyle/>
          <a:p>
            <a:endParaRPr lang="en-US" altLang="en-US"/>
          </a:p>
        </p:txBody>
      </p:sp>
    </p:spTree>
    <p:extLst>
      <p:ext uri="{BB962C8B-B14F-4D97-AF65-F5344CB8AC3E}">
        <p14:creationId xmlns:p14="http://schemas.microsoft.com/office/powerpoint/2010/main" val="413755095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D7AE236B-D748-4441-B842-77E0AEB2470B}"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155</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101378" name="Rectangle 2"/>
          <p:cNvSpPr>
            <a:spLocks noGrp="1" noRot="1" noChangeAspect="1" noChangeArrowheads="1" noTextEdit="1"/>
          </p:cNvSpPr>
          <p:nvPr>
            <p:ph type="sldImg"/>
          </p:nvPr>
        </p:nvSpPr>
        <p:spPr>
          <a:xfrm>
            <a:off x="417513" y="703263"/>
            <a:ext cx="6162675" cy="3467100"/>
          </a:xfrm>
          <a:ln/>
        </p:spPr>
      </p:sp>
      <p:sp>
        <p:nvSpPr>
          <p:cNvPr id="101379" name="Rectangle 3"/>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10359522"/>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D7AE236B-D748-4441-B842-77E0AEB2470B}"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156</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101378" name="Rectangle 2"/>
          <p:cNvSpPr>
            <a:spLocks noGrp="1" noRot="1" noChangeAspect="1" noChangeArrowheads="1" noTextEdit="1"/>
          </p:cNvSpPr>
          <p:nvPr>
            <p:ph type="sldImg"/>
          </p:nvPr>
        </p:nvSpPr>
        <p:spPr>
          <a:xfrm>
            <a:off x="417513" y="703263"/>
            <a:ext cx="6162675" cy="3467100"/>
          </a:xfrm>
          <a:ln/>
        </p:spPr>
      </p:sp>
      <p:sp>
        <p:nvSpPr>
          <p:cNvPr id="101379" name="Rectangle 3"/>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3622146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C6591C42-4AD5-4528-9EC3-61D5E9BDFCDD}"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157</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102402" name="Rectangle 2"/>
          <p:cNvSpPr>
            <a:spLocks noGrp="1" noRot="1" noChangeAspect="1" noChangeArrowheads="1" noTextEdit="1"/>
          </p:cNvSpPr>
          <p:nvPr>
            <p:ph type="sldImg"/>
          </p:nvPr>
        </p:nvSpPr>
        <p:spPr>
          <a:xfrm>
            <a:off x="417513" y="703263"/>
            <a:ext cx="6162675" cy="3467100"/>
          </a:xfrm>
          <a:ln/>
        </p:spPr>
      </p:sp>
      <p:sp>
        <p:nvSpPr>
          <p:cNvPr id="102403" name="Rectangle 3"/>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2262144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E9DCB16A-F829-4527-A43B-C46817CDE356}"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158</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103426" name="Rectangle 2"/>
          <p:cNvSpPr>
            <a:spLocks noGrp="1" noRot="1" noChangeAspect="1" noChangeArrowheads="1" noTextEdit="1"/>
          </p:cNvSpPr>
          <p:nvPr>
            <p:ph type="sldImg"/>
          </p:nvPr>
        </p:nvSpPr>
        <p:spPr>
          <a:xfrm>
            <a:off x="417513" y="703263"/>
            <a:ext cx="6162675" cy="3467100"/>
          </a:xfrm>
          <a:ln/>
        </p:spPr>
      </p:sp>
      <p:sp>
        <p:nvSpPr>
          <p:cNvPr id="103427" name="Rectangle 3"/>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3793308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6A527C20-D984-443D-9364-8D80E7D14902}"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159</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104450" name="Rectangle 2"/>
          <p:cNvSpPr>
            <a:spLocks noGrp="1" noRot="1" noChangeAspect="1" noChangeArrowheads="1" noTextEdit="1"/>
          </p:cNvSpPr>
          <p:nvPr>
            <p:ph type="sldImg"/>
          </p:nvPr>
        </p:nvSpPr>
        <p:spPr>
          <a:xfrm>
            <a:off x="417513" y="703263"/>
            <a:ext cx="6162675" cy="3467100"/>
          </a:xfrm>
          <a:ln/>
        </p:spPr>
      </p:sp>
      <p:sp>
        <p:nvSpPr>
          <p:cNvPr id="104451" name="Rectangle 3"/>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3482375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643D6E09-C3BD-4C9F-8640-BDE33C2397BD}"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160</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105474" name="Rectangle 2"/>
          <p:cNvSpPr>
            <a:spLocks noGrp="1" noRot="1" noChangeAspect="1" noChangeArrowheads="1" noTextEdit="1"/>
          </p:cNvSpPr>
          <p:nvPr>
            <p:ph type="sldImg"/>
          </p:nvPr>
        </p:nvSpPr>
        <p:spPr>
          <a:xfrm>
            <a:off x="417513" y="703263"/>
            <a:ext cx="6162675" cy="3467100"/>
          </a:xfrm>
          <a:ln/>
        </p:spPr>
      </p:sp>
      <p:sp>
        <p:nvSpPr>
          <p:cNvPr id="105475" name="Rectangle 3"/>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98882306"/>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E8E38463-D7D2-48E0-9845-AEDC12745945}"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161</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106498" name="Rectangle 2"/>
          <p:cNvSpPr>
            <a:spLocks noGrp="1" noRot="1" noChangeAspect="1" noChangeArrowheads="1" noTextEdit="1"/>
          </p:cNvSpPr>
          <p:nvPr>
            <p:ph type="sldImg"/>
          </p:nvPr>
        </p:nvSpPr>
        <p:spPr>
          <a:xfrm>
            <a:off x="417513" y="703263"/>
            <a:ext cx="6162675" cy="3467100"/>
          </a:xfrm>
          <a:ln/>
        </p:spPr>
      </p:sp>
      <p:sp>
        <p:nvSpPr>
          <p:cNvPr id="106499" name="Rectangle 3"/>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165092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6E36DD89-DA79-48DA-B783-0C850F9C3712}"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162</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89810878"/>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179FF149-63CC-4DDD-8621-E03FD326541C}"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163</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108546" name="Rectangle 2"/>
          <p:cNvSpPr>
            <a:spLocks noGrp="1" noRot="1" noChangeAspect="1" noChangeArrowheads="1" noTextEdit="1"/>
          </p:cNvSpPr>
          <p:nvPr>
            <p:ph type="sldImg"/>
          </p:nvPr>
        </p:nvSpPr>
        <p:spPr>
          <a:xfrm>
            <a:off x="417513" y="703263"/>
            <a:ext cx="6162675" cy="3467100"/>
          </a:xfrm>
          <a:ln/>
        </p:spPr>
      </p:sp>
      <p:sp>
        <p:nvSpPr>
          <p:cNvPr id="108547" name="Rectangle 3"/>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796561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A1771A0E-559D-43D5-85C1-2D375155CEF8}"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30275" rtl="0" eaLnBrk="0" fontAlgn="base" latinLnBrk="0" hangingPunct="0">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22530" name="Rectangle 2"/>
          <p:cNvSpPr>
            <a:spLocks noGrp="1" noRot="1" noChangeAspect="1" noChangeArrowheads="1" noTextEdit="1"/>
          </p:cNvSpPr>
          <p:nvPr>
            <p:ph type="sldImg"/>
          </p:nvPr>
        </p:nvSpPr>
        <p:spPr>
          <a:xfrm>
            <a:off x="404813" y="696913"/>
            <a:ext cx="6188075" cy="3481387"/>
          </a:xfrm>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698690126"/>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8619AA53-6FBE-47B1-A5A9-D4F7E2EB9003}"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164</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110594" name="Rectangle 2"/>
          <p:cNvSpPr>
            <a:spLocks noGrp="1" noRot="1" noChangeAspect="1" noChangeArrowheads="1" noTextEdit="1"/>
          </p:cNvSpPr>
          <p:nvPr>
            <p:ph type="sldImg"/>
          </p:nvPr>
        </p:nvSpPr>
        <p:spPr>
          <a:xfrm>
            <a:off x="417513" y="703263"/>
            <a:ext cx="6162675" cy="3467100"/>
          </a:xfrm>
          <a:ln/>
        </p:spPr>
      </p:sp>
      <p:sp>
        <p:nvSpPr>
          <p:cNvPr id="110595" name="Rectangle 3"/>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54071898"/>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0DD8DAD5-EFE6-4531-83B5-A1D07989AD0D}"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165</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111618" name="Rectangle 2"/>
          <p:cNvSpPr>
            <a:spLocks noGrp="1" noRot="1" noChangeAspect="1" noChangeArrowheads="1" noTextEdit="1"/>
          </p:cNvSpPr>
          <p:nvPr>
            <p:ph type="sldImg"/>
          </p:nvPr>
        </p:nvSpPr>
        <p:spPr>
          <a:xfrm>
            <a:off x="417513" y="703263"/>
            <a:ext cx="6162675" cy="3467100"/>
          </a:xfrm>
          <a:ln/>
        </p:spPr>
      </p:sp>
      <p:sp>
        <p:nvSpPr>
          <p:cNvPr id="111619" name="Rectangle 3"/>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97155682"/>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502F3513-D1FE-453A-9D62-AB228D88B68A}"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166</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117762" name="Rectangle 2"/>
          <p:cNvSpPr>
            <a:spLocks noGrp="1" noRot="1" noChangeAspect="1" noChangeArrowheads="1" noTextEdit="1"/>
          </p:cNvSpPr>
          <p:nvPr>
            <p:ph type="sldImg"/>
          </p:nvPr>
        </p:nvSpPr>
        <p:spPr>
          <a:xfrm>
            <a:off x="417513" y="703263"/>
            <a:ext cx="6162675" cy="3467100"/>
          </a:xfrm>
          <a:ln/>
        </p:spPr>
      </p:sp>
      <p:sp>
        <p:nvSpPr>
          <p:cNvPr id="117763" name="Rectangle 3"/>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73004487"/>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DFB0A469-9660-4019-8347-528B1BA28310}"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167</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118786" name="Rectangle 2"/>
          <p:cNvSpPr>
            <a:spLocks noGrp="1" noRot="1" noChangeAspect="1" noChangeArrowheads="1" noTextEdit="1"/>
          </p:cNvSpPr>
          <p:nvPr>
            <p:ph type="sldImg"/>
          </p:nvPr>
        </p:nvSpPr>
        <p:spPr>
          <a:xfrm>
            <a:off x="417513" y="703263"/>
            <a:ext cx="6162675" cy="3467100"/>
          </a:xfrm>
          <a:ln/>
        </p:spPr>
      </p:sp>
      <p:sp>
        <p:nvSpPr>
          <p:cNvPr id="118787" name="Rectangle 3"/>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815894004"/>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0DD8DAD5-EFE6-4531-83B5-A1D07989AD0D}"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168</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111618" name="Rectangle 2"/>
          <p:cNvSpPr>
            <a:spLocks noGrp="1" noRot="1" noChangeAspect="1" noChangeArrowheads="1" noTextEdit="1"/>
          </p:cNvSpPr>
          <p:nvPr>
            <p:ph type="sldImg"/>
          </p:nvPr>
        </p:nvSpPr>
        <p:spPr>
          <a:xfrm>
            <a:off x="417513" y="703263"/>
            <a:ext cx="6162675" cy="3467100"/>
          </a:xfrm>
          <a:ln/>
        </p:spPr>
      </p:sp>
      <p:sp>
        <p:nvSpPr>
          <p:cNvPr id="111619" name="Rectangle 3"/>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404887451"/>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E1EC66B5-496A-4DFA-A4FD-C9C9DB749726}"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169</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119810" name="Rectangle 2"/>
          <p:cNvSpPr>
            <a:spLocks noGrp="1" noRot="1" noChangeAspect="1" noChangeArrowheads="1" noTextEdit="1"/>
          </p:cNvSpPr>
          <p:nvPr>
            <p:ph type="sldImg"/>
          </p:nvPr>
        </p:nvSpPr>
        <p:spPr>
          <a:xfrm>
            <a:off x="417513" y="703263"/>
            <a:ext cx="6162675" cy="3467100"/>
          </a:xfrm>
          <a:ln/>
        </p:spPr>
      </p:sp>
      <p:sp>
        <p:nvSpPr>
          <p:cNvPr id="119811" name="Rectangle 3"/>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47103702"/>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CC28A594-5C4C-4CC5-9AFF-729E174611A7}"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170</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120834" name="Rectangle 2"/>
          <p:cNvSpPr>
            <a:spLocks noGrp="1" noRot="1" noChangeAspect="1" noChangeArrowheads="1" noTextEdit="1"/>
          </p:cNvSpPr>
          <p:nvPr>
            <p:ph type="sldImg"/>
          </p:nvPr>
        </p:nvSpPr>
        <p:spPr>
          <a:xfrm>
            <a:off x="417513" y="703263"/>
            <a:ext cx="6162675" cy="3467100"/>
          </a:xfrm>
          <a:ln/>
        </p:spPr>
      </p:sp>
      <p:sp>
        <p:nvSpPr>
          <p:cNvPr id="120835" name="Rectangle 3"/>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6809359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1587C772-E716-48B1-8B14-2B8B491527E1}"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171</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121858" name="Rectangle 2"/>
          <p:cNvSpPr>
            <a:spLocks noGrp="1" noRot="1" noChangeAspect="1" noChangeArrowheads="1" noTextEdit="1"/>
          </p:cNvSpPr>
          <p:nvPr>
            <p:ph type="sldImg"/>
          </p:nvPr>
        </p:nvSpPr>
        <p:spPr>
          <a:xfrm>
            <a:off x="417513" y="703263"/>
            <a:ext cx="6162675" cy="3467100"/>
          </a:xfrm>
          <a:ln/>
        </p:spPr>
      </p:sp>
      <p:sp>
        <p:nvSpPr>
          <p:cNvPr id="121859" name="Rectangle 3"/>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83444583"/>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DB73D505-32CE-4342-9FBB-4D733E4A306A}"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172</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122882" name="Rectangle 2"/>
          <p:cNvSpPr>
            <a:spLocks noGrp="1" noRot="1" noChangeAspect="1" noChangeArrowheads="1" noTextEdit="1"/>
          </p:cNvSpPr>
          <p:nvPr>
            <p:ph type="sldImg"/>
          </p:nvPr>
        </p:nvSpPr>
        <p:spPr>
          <a:xfrm>
            <a:off x="417513" y="703263"/>
            <a:ext cx="6162675" cy="3467100"/>
          </a:xfrm>
          <a:ln/>
        </p:spPr>
      </p:sp>
      <p:sp>
        <p:nvSpPr>
          <p:cNvPr id="122883" name="Rectangle 3"/>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8644288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09F72C28-435E-48F3-8A89-FA84DE6D50F0}"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173</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123906" name="Rectangle 2"/>
          <p:cNvSpPr>
            <a:spLocks noGrp="1" noRot="1" noChangeAspect="1" noChangeArrowheads="1" noTextEdit="1"/>
          </p:cNvSpPr>
          <p:nvPr>
            <p:ph type="sldImg"/>
          </p:nvPr>
        </p:nvSpPr>
        <p:spPr>
          <a:xfrm>
            <a:off x="417513" y="703263"/>
            <a:ext cx="6162675" cy="3467100"/>
          </a:xfrm>
          <a:ln/>
        </p:spPr>
      </p:sp>
      <p:sp>
        <p:nvSpPr>
          <p:cNvPr id="123907" name="Rectangle 3"/>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79892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86E3BFCD-61F2-489C-9C66-EB1B41452C50}"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30275" rtl="0" eaLnBrk="0" fontAlgn="base" latinLnBrk="0" hangingPunct="0">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30722" name="Rectangle 2"/>
          <p:cNvSpPr>
            <a:spLocks noGrp="1" noRot="1" noChangeAspect="1" noChangeArrowheads="1" noTextEdit="1"/>
          </p:cNvSpPr>
          <p:nvPr>
            <p:ph type="sldImg"/>
          </p:nvPr>
        </p:nvSpPr>
        <p:spPr>
          <a:xfrm>
            <a:off x="404813" y="696913"/>
            <a:ext cx="6188075" cy="3481387"/>
          </a:xfrm>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375213749"/>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00277F58-77E1-4C2D-AA8D-E0F71D072D2F}"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174</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01922956"/>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D410D3E1-634F-440C-A0CF-65534204DEA9}"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175</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125954" name="Rectangle 2"/>
          <p:cNvSpPr>
            <a:spLocks noGrp="1" noRot="1" noChangeAspect="1" noChangeArrowheads="1" noTextEdit="1"/>
          </p:cNvSpPr>
          <p:nvPr>
            <p:ph type="sldImg"/>
          </p:nvPr>
        </p:nvSpPr>
        <p:spPr>
          <a:xfrm>
            <a:off x="417513" y="703263"/>
            <a:ext cx="6162675" cy="3467100"/>
          </a:xfrm>
          <a:ln/>
        </p:spPr>
      </p:sp>
      <p:sp>
        <p:nvSpPr>
          <p:cNvPr id="125955" name="Rectangle 3"/>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37547685"/>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444FBF46-7A78-4FD0-B340-062C348F6B65}"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176</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126978" name="Rectangle 2"/>
          <p:cNvSpPr>
            <a:spLocks noGrp="1" noRot="1" noChangeAspect="1" noChangeArrowheads="1" noTextEdit="1"/>
          </p:cNvSpPr>
          <p:nvPr>
            <p:ph type="sldImg"/>
          </p:nvPr>
        </p:nvSpPr>
        <p:spPr>
          <a:xfrm>
            <a:off x="417513" y="703263"/>
            <a:ext cx="6162675" cy="3467100"/>
          </a:xfrm>
          <a:ln/>
        </p:spPr>
      </p:sp>
      <p:sp>
        <p:nvSpPr>
          <p:cNvPr id="126979" name="Rectangle 3"/>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36248393"/>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0DD8DAD5-EFE6-4531-83B5-A1D07989AD0D}"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177</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111618" name="Rectangle 2"/>
          <p:cNvSpPr>
            <a:spLocks noGrp="1" noRot="1" noChangeAspect="1" noChangeArrowheads="1" noTextEdit="1"/>
          </p:cNvSpPr>
          <p:nvPr>
            <p:ph type="sldImg"/>
          </p:nvPr>
        </p:nvSpPr>
        <p:spPr>
          <a:xfrm>
            <a:off x="417513" y="703263"/>
            <a:ext cx="6162675" cy="3467100"/>
          </a:xfrm>
          <a:ln/>
        </p:spPr>
      </p:sp>
      <p:sp>
        <p:nvSpPr>
          <p:cNvPr id="111619" name="Rectangle 3"/>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20304559"/>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49F5A96B-D536-4BD1-BFE1-FD6DBF117D8A}"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178</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112642" name="Rectangle 2"/>
          <p:cNvSpPr>
            <a:spLocks noGrp="1" noRot="1" noChangeAspect="1" noChangeArrowheads="1" noTextEdit="1"/>
          </p:cNvSpPr>
          <p:nvPr>
            <p:ph type="sldImg"/>
          </p:nvPr>
        </p:nvSpPr>
        <p:spPr>
          <a:xfrm>
            <a:off x="417513" y="703263"/>
            <a:ext cx="6162675" cy="3467100"/>
          </a:xfrm>
          <a:ln/>
        </p:spPr>
      </p:sp>
      <p:sp>
        <p:nvSpPr>
          <p:cNvPr id="112643" name="Rectangle 3"/>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24722623"/>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FC40216D-0A9E-4598-BBBD-B7C39318A82C}"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179</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113666" name="Rectangle 2"/>
          <p:cNvSpPr>
            <a:spLocks noGrp="1" noRot="1" noChangeAspect="1" noChangeArrowheads="1" noTextEdit="1"/>
          </p:cNvSpPr>
          <p:nvPr>
            <p:ph type="sldImg"/>
          </p:nvPr>
        </p:nvSpPr>
        <p:spPr>
          <a:xfrm>
            <a:off x="417513" y="703263"/>
            <a:ext cx="6162675" cy="3467100"/>
          </a:xfrm>
          <a:ln/>
        </p:spPr>
      </p:sp>
      <p:sp>
        <p:nvSpPr>
          <p:cNvPr id="113667" name="Rectangle 3"/>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459055509"/>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928C80B3-281C-47A9-A6F3-980AD41E77DF}"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180</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114690" name="Rectangle 2"/>
          <p:cNvSpPr>
            <a:spLocks noGrp="1" noRot="1" noChangeAspect="1" noChangeArrowheads="1" noTextEdit="1"/>
          </p:cNvSpPr>
          <p:nvPr>
            <p:ph type="sldImg"/>
          </p:nvPr>
        </p:nvSpPr>
        <p:spPr>
          <a:xfrm>
            <a:off x="417513" y="703263"/>
            <a:ext cx="6162675" cy="3467100"/>
          </a:xfrm>
          <a:ln/>
        </p:spPr>
      </p:sp>
      <p:sp>
        <p:nvSpPr>
          <p:cNvPr id="114691" name="Rectangle 3"/>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40497668"/>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4BD73B76-F558-45CE-871C-8466EA0D0DF2}"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182</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129026" name="Rectangle 2"/>
          <p:cNvSpPr>
            <a:spLocks noGrp="1" noRot="1" noChangeAspect="1" noChangeArrowheads="1" noTextEdit="1"/>
          </p:cNvSpPr>
          <p:nvPr>
            <p:ph type="sldImg"/>
          </p:nvPr>
        </p:nvSpPr>
        <p:spPr>
          <a:xfrm>
            <a:off x="417513" y="703263"/>
            <a:ext cx="6162675" cy="3467100"/>
          </a:xfrm>
          <a:ln/>
        </p:spPr>
      </p:sp>
      <p:sp>
        <p:nvSpPr>
          <p:cNvPr id="129027" name="Rectangle 3"/>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37693416"/>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E85CE7E0-7666-4352-A4C1-28EF06861AC9}"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183</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130050" name="Rectangle 2"/>
          <p:cNvSpPr>
            <a:spLocks noGrp="1" noRot="1" noChangeAspect="1" noChangeArrowheads="1" noTextEdit="1"/>
          </p:cNvSpPr>
          <p:nvPr>
            <p:ph type="sldImg"/>
          </p:nvPr>
        </p:nvSpPr>
        <p:spPr>
          <a:xfrm>
            <a:off x="417513" y="703263"/>
            <a:ext cx="6162675" cy="3467100"/>
          </a:xfrm>
          <a:ln/>
        </p:spPr>
      </p:sp>
      <p:sp>
        <p:nvSpPr>
          <p:cNvPr id="130051" name="Rectangle 3"/>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65948759"/>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3DA57BBC-3DEF-4030-90C9-4A7A7E87C33E}"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184</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131074" name="Rectangle 2"/>
          <p:cNvSpPr>
            <a:spLocks noGrp="1" noRot="1" noChangeAspect="1" noChangeArrowheads="1" noTextEdit="1"/>
          </p:cNvSpPr>
          <p:nvPr>
            <p:ph type="sldImg"/>
          </p:nvPr>
        </p:nvSpPr>
        <p:spPr>
          <a:xfrm>
            <a:off x="417513" y="703263"/>
            <a:ext cx="6162675" cy="3467100"/>
          </a:xfrm>
          <a:ln/>
        </p:spPr>
      </p:sp>
      <p:sp>
        <p:nvSpPr>
          <p:cNvPr id="131075" name="Rectangle 3"/>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020148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ACC0252F-502D-463C-A8AA-53AD833A94B6}"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30275" rtl="0" eaLnBrk="0" fontAlgn="base" latinLnBrk="0" hangingPunct="0">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32770" name="Rectangle 2"/>
          <p:cNvSpPr>
            <a:spLocks noGrp="1" noRot="1" noChangeAspect="1" noChangeArrowheads="1" noTextEdit="1"/>
          </p:cNvSpPr>
          <p:nvPr>
            <p:ph type="sldImg"/>
          </p:nvPr>
        </p:nvSpPr>
        <p:spPr>
          <a:xfrm>
            <a:off x="404813" y="696913"/>
            <a:ext cx="6188075" cy="3481387"/>
          </a:xfrm>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301986172"/>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EC1FEC76-0B84-458E-8A4E-B7ECCB6E1DCF}"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185</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132098" name="Rectangle 2"/>
          <p:cNvSpPr>
            <a:spLocks noGrp="1" noRot="1" noChangeAspect="1" noChangeArrowheads="1" noTextEdit="1"/>
          </p:cNvSpPr>
          <p:nvPr>
            <p:ph type="sldImg"/>
          </p:nvPr>
        </p:nvSpPr>
        <p:spPr>
          <a:xfrm>
            <a:off x="417513" y="703263"/>
            <a:ext cx="6162675" cy="3467100"/>
          </a:xfrm>
          <a:ln/>
        </p:spPr>
      </p:sp>
      <p:sp>
        <p:nvSpPr>
          <p:cNvPr id="132099" name="Rectangle 3"/>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01185688"/>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35F31BFB-CE80-49DF-B5B2-8D11C75DEDAB}"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186</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133122" name="Rectangle 2"/>
          <p:cNvSpPr>
            <a:spLocks noGrp="1" noRot="1" noChangeAspect="1" noChangeArrowheads="1" noTextEdit="1"/>
          </p:cNvSpPr>
          <p:nvPr>
            <p:ph type="sldImg"/>
          </p:nvPr>
        </p:nvSpPr>
        <p:spPr>
          <a:xfrm>
            <a:off x="417513" y="703263"/>
            <a:ext cx="6162675" cy="3467100"/>
          </a:xfrm>
          <a:ln/>
        </p:spPr>
      </p:sp>
      <p:sp>
        <p:nvSpPr>
          <p:cNvPr id="133123" name="Rectangle 3"/>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703152742"/>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8B0ED708-B857-4AA3-91E9-C395C0C34058}"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187</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134146" name="Rectangle 2"/>
          <p:cNvSpPr>
            <a:spLocks noGrp="1" noRot="1" noChangeAspect="1" noChangeArrowheads="1" noTextEdit="1"/>
          </p:cNvSpPr>
          <p:nvPr>
            <p:ph type="sldImg"/>
          </p:nvPr>
        </p:nvSpPr>
        <p:spPr>
          <a:xfrm>
            <a:off x="417513" y="703263"/>
            <a:ext cx="6162675" cy="3467100"/>
          </a:xfrm>
          <a:ln/>
        </p:spPr>
      </p:sp>
      <p:sp>
        <p:nvSpPr>
          <p:cNvPr id="134147" name="Rectangle 3"/>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11973280"/>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8B0ED708-B857-4AA3-91E9-C395C0C34058}"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188</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134146" name="Rectangle 2"/>
          <p:cNvSpPr>
            <a:spLocks noGrp="1" noRot="1" noChangeAspect="1" noChangeArrowheads="1" noTextEdit="1"/>
          </p:cNvSpPr>
          <p:nvPr>
            <p:ph type="sldImg"/>
          </p:nvPr>
        </p:nvSpPr>
        <p:spPr>
          <a:xfrm>
            <a:off x="417513" y="703263"/>
            <a:ext cx="6162675" cy="3467100"/>
          </a:xfrm>
          <a:ln/>
        </p:spPr>
      </p:sp>
      <p:sp>
        <p:nvSpPr>
          <p:cNvPr id="134147" name="Rectangle 3"/>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7670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E5C62BF7-9C63-497B-BAE2-5CB77526CD21}"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189</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135170" name="Rectangle 2"/>
          <p:cNvSpPr>
            <a:spLocks noGrp="1" noRot="1" noChangeAspect="1" noChangeArrowheads="1" noTextEdit="1"/>
          </p:cNvSpPr>
          <p:nvPr>
            <p:ph type="sldImg"/>
          </p:nvPr>
        </p:nvSpPr>
        <p:spPr>
          <a:xfrm>
            <a:off x="417513" y="703263"/>
            <a:ext cx="6162675" cy="3467100"/>
          </a:xfrm>
          <a:ln/>
        </p:spPr>
      </p:sp>
      <p:sp>
        <p:nvSpPr>
          <p:cNvPr id="135171" name="Rectangle 3"/>
          <p:cNvSpPr>
            <a:spLocks noGrp="1" noChangeArrowheads="1"/>
          </p:cNvSpPr>
          <p:nvPr>
            <p:ph type="body" idx="1"/>
          </p:nvPr>
        </p:nvSpPr>
        <p:spPr>
          <a:xfrm>
            <a:off x="931146" y="4410702"/>
            <a:ext cx="5135409" cy="41748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6915049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001" eaLnBrk="0" hangingPunct="0">
              <a:defRPr sz="2400">
                <a:solidFill>
                  <a:schemeClr val="tx1"/>
                </a:solidFill>
                <a:latin typeface="Helvetica" panose="020B0604020202020204" pitchFamily="34" charset="0"/>
                <a:ea typeface="MS PGothic" panose="020B0600070205080204" pitchFamily="34" charset="-128"/>
              </a:defRPr>
            </a:lvl1pPr>
            <a:lvl2pPr marL="734863" indent="-282640" defTabSz="928001" eaLnBrk="0" hangingPunct="0">
              <a:defRPr sz="2400">
                <a:solidFill>
                  <a:schemeClr val="tx1"/>
                </a:solidFill>
                <a:latin typeface="Helvetica" panose="020B0604020202020204" pitchFamily="34" charset="0"/>
                <a:ea typeface="MS PGothic" panose="020B0600070205080204" pitchFamily="34" charset="-128"/>
              </a:defRPr>
            </a:lvl2pPr>
            <a:lvl3pPr marL="1130558" indent="-226112" defTabSz="928001" eaLnBrk="0" hangingPunct="0">
              <a:defRPr sz="2400">
                <a:solidFill>
                  <a:schemeClr val="tx1"/>
                </a:solidFill>
                <a:latin typeface="Helvetica" panose="020B0604020202020204" pitchFamily="34" charset="0"/>
                <a:ea typeface="MS PGothic" panose="020B0600070205080204" pitchFamily="34" charset="-128"/>
              </a:defRPr>
            </a:lvl3pPr>
            <a:lvl4pPr marL="1582781" indent="-226112" defTabSz="928001" eaLnBrk="0" hangingPunct="0">
              <a:defRPr sz="2400">
                <a:solidFill>
                  <a:schemeClr val="tx1"/>
                </a:solidFill>
                <a:latin typeface="Helvetica" panose="020B0604020202020204" pitchFamily="34" charset="0"/>
                <a:ea typeface="MS PGothic" panose="020B0600070205080204" pitchFamily="34" charset="-128"/>
              </a:defRPr>
            </a:lvl4pPr>
            <a:lvl5pPr marL="2035005" indent="-226112" defTabSz="928001" eaLnBrk="0" hangingPunct="0">
              <a:defRPr sz="2400">
                <a:solidFill>
                  <a:schemeClr val="tx1"/>
                </a:solidFill>
                <a:latin typeface="Helvetica" panose="020B0604020202020204" pitchFamily="34" charset="0"/>
                <a:ea typeface="MS PGothic" panose="020B0600070205080204" pitchFamily="34" charset="-128"/>
              </a:defRPr>
            </a:lvl5pPr>
            <a:lvl6pPr marL="248722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39451"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391675"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43898" indent="-226112" defTabSz="928001"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marL="0" marR="0" lvl="0" indent="0" algn="r" defTabSz="928001" rtl="0" eaLnBrk="0" fontAlgn="base" latinLnBrk="0" hangingPunct="0">
              <a:lnSpc>
                <a:spcPct val="100000"/>
              </a:lnSpc>
              <a:spcBef>
                <a:spcPct val="0"/>
              </a:spcBef>
              <a:spcAft>
                <a:spcPct val="0"/>
              </a:spcAft>
              <a:buClrTx/>
              <a:buSzTx/>
              <a:buFontTx/>
              <a:buNone/>
              <a:tabLst/>
              <a:defRPr/>
            </a:pPr>
            <a:fld id="{CD5F1561-909F-45CB-8FAD-BF76CD539810}"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001" rtl="0" eaLnBrk="0" fontAlgn="base" latinLnBrk="0" hangingPunct="0">
                <a:lnSpc>
                  <a:spcPct val="100000"/>
                </a:lnSpc>
                <a:spcBef>
                  <a:spcPct val="0"/>
                </a:spcBef>
                <a:spcAft>
                  <a:spcPct val="0"/>
                </a:spcAft>
                <a:buClrTx/>
                <a:buSzTx/>
                <a:buFontTx/>
                <a:buNone/>
                <a:tabLst/>
                <a:defRPr/>
              </a:pPr>
              <a:t>190</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15261304"/>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7351C3CC-85E9-4EB0-AE84-86EE2CEAA304}" type="slidenum">
              <a:rPr lang="en-US" altLang="en-US" sz="1200">
                <a:latin typeface="Times New Roman" panose="02020603050405020304" pitchFamily="18" charset="0"/>
              </a:rPr>
              <a:pPr/>
              <a:t>191</a:t>
            </a:fld>
            <a:endParaRPr lang="en-US" altLang="en-US" sz="1200">
              <a:latin typeface="Times New Roman" panose="02020603050405020304"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309566628"/>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1E56AE75-B906-4BBE-9F19-01C6ABDA8665}" type="slidenum">
              <a:rPr lang="en-US" altLang="en-US" sz="1200"/>
              <a:pPr/>
              <a:t>192</a:t>
            </a:fld>
            <a:endParaRPr lang="en-US" altLang="en-US" sz="1200"/>
          </a:p>
        </p:txBody>
      </p:sp>
      <p:sp>
        <p:nvSpPr>
          <p:cNvPr id="18435" name="Rectangle 2"/>
          <p:cNvSpPr>
            <a:spLocks noChangeArrowheads="1"/>
          </p:cNvSpPr>
          <p:nvPr/>
        </p:nvSpPr>
        <p:spPr bwMode="auto">
          <a:xfrm>
            <a:off x="3965576" y="0"/>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Helvetica" panose="020B0604020202020204" pitchFamily="34" charset="0"/>
                <a:ea typeface="MS PGothic" panose="020B0600070205080204" pitchFamily="34" charset="-128"/>
              </a:defRPr>
            </a:lvl1pPr>
            <a:lvl2pPr marL="37931725" indent="-3747452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endParaRPr lang="en-US" altLang="en-US"/>
          </a:p>
        </p:txBody>
      </p:sp>
      <p:sp>
        <p:nvSpPr>
          <p:cNvPr id="18436" name="Rectangle 3"/>
          <p:cNvSpPr>
            <a:spLocks noChangeArrowheads="1"/>
          </p:cNvSpPr>
          <p:nvPr/>
        </p:nvSpPr>
        <p:spPr bwMode="auto">
          <a:xfrm>
            <a:off x="3965576" y="8820150"/>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058" tIns="45221" rIns="92058" bIns="45221" anchor="b"/>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r>
              <a:rPr lang="en-US" altLang="en-US" sz="1300">
                <a:latin typeface="Times New Roman" panose="02020603050405020304" pitchFamily="18" charset="0"/>
              </a:rPr>
              <a:t>1</a:t>
            </a:r>
          </a:p>
        </p:txBody>
      </p:sp>
      <p:sp>
        <p:nvSpPr>
          <p:cNvPr id="18437" name="Rectangle 4"/>
          <p:cNvSpPr>
            <a:spLocks noChangeArrowheads="1"/>
          </p:cNvSpPr>
          <p:nvPr/>
        </p:nvSpPr>
        <p:spPr bwMode="auto">
          <a:xfrm>
            <a:off x="1" y="8820150"/>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Helvetica" panose="020B0604020202020204" pitchFamily="34" charset="0"/>
                <a:ea typeface="MS PGothic" panose="020B0600070205080204" pitchFamily="34" charset="-128"/>
              </a:defRPr>
            </a:lvl1pPr>
            <a:lvl2pPr marL="37931725" indent="-3747452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endParaRPr lang="en-US" altLang="en-US"/>
          </a:p>
        </p:txBody>
      </p:sp>
      <p:sp>
        <p:nvSpPr>
          <p:cNvPr id="18438" name="Rectangle 5"/>
          <p:cNvSpPr>
            <a:spLocks noChangeArrowheads="1"/>
          </p:cNvSpPr>
          <p:nvPr/>
        </p:nvSpPr>
        <p:spPr bwMode="auto">
          <a:xfrm>
            <a:off x="1" y="0"/>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Helvetica" panose="020B0604020202020204" pitchFamily="34" charset="0"/>
                <a:ea typeface="MS PGothic" panose="020B0600070205080204" pitchFamily="34" charset="-128"/>
              </a:defRPr>
            </a:lvl1pPr>
            <a:lvl2pPr marL="37931725" indent="-3747452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endParaRPr lang="en-US" altLang="en-US"/>
          </a:p>
        </p:txBody>
      </p:sp>
      <p:sp>
        <p:nvSpPr>
          <p:cNvPr id="18439" name="Rectangle 6"/>
          <p:cNvSpPr>
            <a:spLocks noGrp="1" noRot="1" noChangeAspect="1" noChangeArrowheads="1" noTextEdit="1"/>
          </p:cNvSpPr>
          <p:nvPr>
            <p:ph type="sldImg"/>
          </p:nvPr>
        </p:nvSpPr>
        <p:spPr>
          <a:xfrm>
            <a:off x="417513" y="703263"/>
            <a:ext cx="6162675" cy="3467100"/>
          </a:xfrm>
          <a:ln w="12700" cap="flat"/>
        </p:spPr>
      </p:sp>
      <p:sp>
        <p:nvSpPr>
          <p:cNvPr id="18440" name="Rectangle 7"/>
          <p:cNvSpPr>
            <a:spLocks noGrp="1" noChangeArrowheads="1"/>
          </p:cNvSpPr>
          <p:nvPr>
            <p:ph type="body" idx="1"/>
          </p:nvPr>
        </p:nvSpPr>
        <p:spPr>
          <a:xfrm>
            <a:off x="931864" y="4410076"/>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8" tIns="45221" rIns="92058" bIns="45221"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280328114"/>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73449113-501E-40AA-8204-F51F280D2CC8}" type="slidenum">
              <a:rPr lang="en-US" altLang="en-US" smtClean="0"/>
              <a:pPr/>
              <a:t>193</a:t>
            </a:fld>
            <a:endParaRPr lang="en-US" altLang="en-US"/>
          </a:p>
        </p:txBody>
      </p:sp>
      <p:sp>
        <p:nvSpPr>
          <p:cNvPr id="58371" name="Rectangle 2"/>
          <p:cNvSpPr>
            <a:spLocks noGrp="1" noRot="1" noChangeAspect="1" noChangeArrowheads="1" noTextEdit="1"/>
          </p:cNvSpPr>
          <p:nvPr>
            <p:ph type="sldImg"/>
          </p:nvPr>
        </p:nvSpPr>
        <p:spPr>
          <a:xfrm>
            <a:off x="417513" y="703263"/>
            <a:ext cx="6162675" cy="3467100"/>
          </a:xfrm>
          <a:ln/>
        </p:spPr>
      </p:sp>
      <p:sp>
        <p:nvSpPr>
          <p:cNvPr id="58372" name="Rectangle 3"/>
          <p:cNvSpPr>
            <a:spLocks noGrp="1" noChangeArrowheads="1"/>
          </p:cNvSpPr>
          <p:nvPr>
            <p:ph type="body" idx="1"/>
          </p:nvPr>
        </p:nvSpPr>
        <p:spPr>
          <a:xfrm>
            <a:off x="932400" y="4410466"/>
            <a:ext cx="5132902" cy="4175934"/>
          </a:xfrm>
          <a:noFill/>
          <a:ln/>
        </p:spPr>
        <p:txBody>
          <a:bodyPr/>
          <a:lstStyle/>
          <a:p>
            <a:endParaRPr lang="en-US" alt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433240586"/>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979B905-280D-44BD-8E31-AB90F5734834}" type="slidenum">
              <a:rPr lang="en-US" altLang="en-US" smtClean="0"/>
              <a:pPr/>
              <a:t>194</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alt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752533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3AAE4D7F-1E33-42F8-B511-F7C8C40A7E44}"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30275" rtl="0" eaLnBrk="0" fontAlgn="base" latinLnBrk="0" hangingPunct="0">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34818" name="Rectangle 2"/>
          <p:cNvSpPr>
            <a:spLocks noGrp="1" noRot="1" noChangeAspect="1" noChangeArrowheads="1" noTextEdit="1"/>
          </p:cNvSpPr>
          <p:nvPr>
            <p:ph type="sldImg"/>
          </p:nvPr>
        </p:nvSpPr>
        <p:spPr>
          <a:xfrm>
            <a:off x="404813" y="696913"/>
            <a:ext cx="6188075" cy="3481387"/>
          </a:xfrm>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63448800"/>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979B905-280D-44BD-8E31-AB90F5734834}" type="slidenum">
              <a:rPr lang="en-US" altLang="en-US" smtClean="0"/>
              <a:pPr/>
              <a:t>195</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alt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982039794"/>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85DDB2F-C4B9-42E9-A66C-BCA14058EE6E}" type="slidenum">
              <a:rPr lang="en-US" altLang="en-US" sz="1200"/>
              <a:pPr/>
              <a:t>196</a:t>
            </a:fld>
            <a:endParaRPr lang="en-US" altLang="en-US" sz="1200"/>
          </a:p>
        </p:txBody>
      </p:sp>
      <p:sp>
        <p:nvSpPr>
          <p:cNvPr id="24579" name="Rectangle 2"/>
          <p:cNvSpPr>
            <a:spLocks noGrp="1" noRot="1" noChangeAspect="1" noChangeArrowheads="1" noTextEdit="1"/>
          </p:cNvSpPr>
          <p:nvPr>
            <p:ph type="sldImg"/>
          </p:nvPr>
        </p:nvSpPr>
        <p:spPr>
          <a:xfrm>
            <a:off x="417513" y="703263"/>
            <a:ext cx="6162675" cy="3467100"/>
          </a:xfrm>
          <a:ln/>
        </p:spPr>
      </p:sp>
      <p:sp>
        <p:nvSpPr>
          <p:cNvPr id="24580" name="Rectangle 3"/>
          <p:cNvSpPr>
            <a:spLocks noGrp="1" noChangeArrowheads="1"/>
          </p:cNvSpPr>
          <p:nvPr>
            <p:ph type="body" idx="1"/>
          </p:nvPr>
        </p:nvSpPr>
        <p:spPr>
          <a:xfrm>
            <a:off x="931864" y="4410076"/>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67128100"/>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85DDB2F-C4B9-42E9-A66C-BCA14058EE6E}" type="slidenum">
              <a:rPr lang="en-US" altLang="en-US" sz="1200"/>
              <a:pPr/>
              <a:t>197</a:t>
            </a:fld>
            <a:endParaRPr lang="en-US" altLang="en-US" sz="1200"/>
          </a:p>
        </p:txBody>
      </p:sp>
      <p:sp>
        <p:nvSpPr>
          <p:cNvPr id="24579" name="Rectangle 2"/>
          <p:cNvSpPr>
            <a:spLocks noGrp="1" noRot="1" noChangeAspect="1" noChangeArrowheads="1" noTextEdit="1"/>
          </p:cNvSpPr>
          <p:nvPr>
            <p:ph type="sldImg"/>
          </p:nvPr>
        </p:nvSpPr>
        <p:spPr>
          <a:xfrm>
            <a:off x="417513" y="703263"/>
            <a:ext cx="6162675" cy="3467100"/>
          </a:xfrm>
          <a:ln/>
        </p:spPr>
      </p:sp>
      <p:sp>
        <p:nvSpPr>
          <p:cNvPr id="24580" name="Rectangle 3"/>
          <p:cNvSpPr>
            <a:spLocks noGrp="1" noChangeArrowheads="1"/>
          </p:cNvSpPr>
          <p:nvPr>
            <p:ph type="body" idx="1"/>
          </p:nvPr>
        </p:nvSpPr>
        <p:spPr>
          <a:xfrm>
            <a:off x="931864" y="4410076"/>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30065535"/>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85DDB2F-C4B9-42E9-A66C-BCA14058EE6E}" type="slidenum">
              <a:rPr lang="en-US" altLang="en-US" sz="1200"/>
              <a:pPr/>
              <a:t>198</a:t>
            </a:fld>
            <a:endParaRPr lang="en-US" altLang="en-US" sz="1200"/>
          </a:p>
        </p:txBody>
      </p:sp>
      <p:sp>
        <p:nvSpPr>
          <p:cNvPr id="24579" name="Rectangle 2"/>
          <p:cNvSpPr>
            <a:spLocks noGrp="1" noRot="1" noChangeAspect="1" noChangeArrowheads="1" noTextEdit="1"/>
          </p:cNvSpPr>
          <p:nvPr>
            <p:ph type="sldImg"/>
          </p:nvPr>
        </p:nvSpPr>
        <p:spPr>
          <a:xfrm>
            <a:off x="417513" y="703263"/>
            <a:ext cx="6162675" cy="3467100"/>
          </a:xfrm>
          <a:ln/>
        </p:spPr>
      </p:sp>
      <p:sp>
        <p:nvSpPr>
          <p:cNvPr id="24580" name="Rectangle 3"/>
          <p:cNvSpPr>
            <a:spLocks noGrp="1" noChangeArrowheads="1"/>
          </p:cNvSpPr>
          <p:nvPr>
            <p:ph type="body" idx="1"/>
          </p:nvPr>
        </p:nvSpPr>
        <p:spPr>
          <a:xfrm>
            <a:off x="931864" y="4410076"/>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2488035"/>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979B905-280D-44BD-8E31-AB90F5734834}" type="slidenum">
              <a:rPr lang="en-US" altLang="en-US" smtClean="0"/>
              <a:pPr/>
              <a:t>199</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alt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01327091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787">
              <a:defRPr sz="1600">
                <a:solidFill>
                  <a:schemeClr val="tx1"/>
                </a:solidFill>
                <a:latin typeface="Helvetica" panose="020B0604020202020204" pitchFamily="34" charset="0"/>
                <a:ea typeface="MS PGothic" panose="020B0600070205080204" pitchFamily="34" charset="-128"/>
              </a:defRPr>
            </a:lvl1pPr>
            <a:lvl2pPr marL="741761" indent="-285293" defTabSz="928787">
              <a:defRPr sz="1600">
                <a:solidFill>
                  <a:schemeClr val="tx1"/>
                </a:solidFill>
                <a:latin typeface="Helvetica" panose="020B0604020202020204" pitchFamily="34" charset="0"/>
                <a:ea typeface="MS PGothic" panose="020B0600070205080204" pitchFamily="34" charset="-128"/>
              </a:defRPr>
            </a:lvl2pPr>
            <a:lvl3pPr marL="1141171" indent="-228234" defTabSz="928787">
              <a:defRPr sz="1600">
                <a:solidFill>
                  <a:schemeClr val="tx1"/>
                </a:solidFill>
                <a:latin typeface="Helvetica" panose="020B0604020202020204" pitchFamily="34" charset="0"/>
                <a:ea typeface="MS PGothic" panose="020B0600070205080204" pitchFamily="34" charset="-128"/>
              </a:defRPr>
            </a:lvl3pPr>
            <a:lvl4pPr marL="1597640" indent="-228234" defTabSz="928787">
              <a:defRPr sz="1600">
                <a:solidFill>
                  <a:schemeClr val="tx1"/>
                </a:solidFill>
                <a:latin typeface="Helvetica" panose="020B0604020202020204" pitchFamily="34" charset="0"/>
                <a:ea typeface="MS PGothic" panose="020B0600070205080204" pitchFamily="34" charset="-128"/>
              </a:defRPr>
            </a:lvl4pPr>
            <a:lvl5pPr marL="2054108" indent="-228234" defTabSz="928787">
              <a:defRPr sz="1600">
                <a:solidFill>
                  <a:schemeClr val="tx1"/>
                </a:solidFill>
                <a:latin typeface="Helvetica" panose="020B0604020202020204" pitchFamily="34" charset="0"/>
                <a:ea typeface="MS PGothic" panose="020B0600070205080204" pitchFamily="34" charset="-128"/>
              </a:defRPr>
            </a:lvl5pPr>
            <a:lvl6pPr marL="2510577"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67045"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3514"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79982"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07174961-0CF3-42A6-8222-18520414FAD4}" type="slidenum">
              <a:rPr lang="en-US" altLang="en-US" sz="1200"/>
              <a:pPr/>
              <a:t>200</a:t>
            </a:fld>
            <a:endParaRPr lang="en-US" altLang="en-US" sz="1200" dirty="0"/>
          </a:p>
        </p:txBody>
      </p:sp>
      <p:sp>
        <p:nvSpPr>
          <p:cNvPr id="8194" name="Rectangle 2"/>
          <p:cNvSpPr>
            <a:spLocks noGrp="1" noRot="1" noChangeAspect="1" noChangeArrowheads="1" noTextEdit="1"/>
          </p:cNvSpPr>
          <p:nvPr>
            <p:ph type="sldImg"/>
          </p:nvPr>
        </p:nvSpPr>
        <p:spPr>
          <a:xfrm>
            <a:off x="404813" y="695325"/>
            <a:ext cx="6188075" cy="3481388"/>
          </a:xfrm>
          <a:ln/>
        </p:spPr>
      </p:sp>
      <p:sp>
        <p:nvSpPr>
          <p:cNvPr id="8195" name="Rectangle 3"/>
          <p:cNvSpPr>
            <a:spLocks noGrp="1" noChangeArrowheads="1"/>
          </p:cNvSpPr>
          <p:nvPr>
            <p:ph type="body" idx="1"/>
          </p:nvPr>
        </p:nvSpPr>
        <p:spPr>
          <a:xfrm>
            <a:off x="931759" y="4410392"/>
            <a:ext cx="5134182" cy="4177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892123986"/>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787">
              <a:defRPr sz="1600">
                <a:solidFill>
                  <a:schemeClr val="tx1"/>
                </a:solidFill>
                <a:latin typeface="Helvetica" panose="020B0604020202020204" pitchFamily="34" charset="0"/>
                <a:ea typeface="MS PGothic" panose="020B0600070205080204" pitchFamily="34" charset="-128"/>
              </a:defRPr>
            </a:lvl1pPr>
            <a:lvl2pPr marL="741761" indent="-285293" defTabSz="928787">
              <a:defRPr sz="1600">
                <a:solidFill>
                  <a:schemeClr val="tx1"/>
                </a:solidFill>
                <a:latin typeface="Helvetica" panose="020B0604020202020204" pitchFamily="34" charset="0"/>
                <a:ea typeface="MS PGothic" panose="020B0600070205080204" pitchFamily="34" charset="-128"/>
              </a:defRPr>
            </a:lvl2pPr>
            <a:lvl3pPr marL="1141171" indent="-228234" defTabSz="928787">
              <a:defRPr sz="1600">
                <a:solidFill>
                  <a:schemeClr val="tx1"/>
                </a:solidFill>
                <a:latin typeface="Helvetica" panose="020B0604020202020204" pitchFamily="34" charset="0"/>
                <a:ea typeface="MS PGothic" panose="020B0600070205080204" pitchFamily="34" charset="-128"/>
              </a:defRPr>
            </a:lvl3pPr>
            <a:lvl4pPr marL="1597640" indent="-228234" defTabSz="928787">
              <a:defRPr sz="1600">
                <a:solidFill>
                  <a:schemeClr val="tx1"/>
                </a:solidFill>
                <a:latin typeface="Helvetica" panose="020B0604020202020204" pitchFamily="34" charset="0"/>
                <a:ea typeface="MS PGothic" panose="020B0600070205080204" pitchFamily="34" charset="-128"/>
              </a:defRPr>
            </a:lvl4pPr>
            <a:lvl5pPr marL="2054108" indent="-228234" defTabSz="928787">
              <a:defRPr sz="1600">
                <a:solidFill>
                  <a:schemeClr val="tx1"/>
                </a:solidFill>
                <a:latin typeface="Helvetica" panose="020B0604020202020204" pitchFamily="34" charset="0"/>
                <a:ea typeface="MS PGothic" panose="020B0600070205080204" pitchFamily="34" charset="-128"/>
              </a:defRPr>
            </a:lvl5pPr>
            <a:lvl6pPr marL="2510577"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67045"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3514"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79982"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07174961-0CF3-42A6-8222-18520414FAD4}" type="slidenum">
              <a:rPr lang="en-US" altLang="en-US" sz="1200"/>
              <a:pPr/>
              <a:t>201</a:t>
            </a:fld>
            <a:endParaRPr lang="en-US" altLang="en-US" sz="1200" dirty="0"/>
          </a:p>
        </p:txBody>
      </p:sp>
      <p:sp>
        <p:nvSpPr>
          <p:cNvPr id="8194" name="Rectangle 2"/>
          <p:cNvSpPr>
            <a:spLocks noGrp="1" noRot="1" noChangeAspect="1" noChangeArrowheads="1" noTextEdit="1"/>
          </p:cNvSpPr>
          <p:nvPr>
            <p:ph type="sldImg"/>
          </p:nvPr>
        </p:nvSpPr>
        <p:spPr>
          <a:xfrm>
            <a:off x="404813" y="695325"/>
            <a:ext cx="6188075" cy="3481388"/>
          </a:xfrm>
          <a:ln/>
        </p:spPr>
      </p:sp>
      <p:sp>
        <p:nvSpPr>
          <p:cNvPr id="8195" name="Rectangle 3"/>
          <p:cNvSpPr>
            <a:spLocks noGrp="1" noChangeArrowheads="1"/>
          </p:cNvSpPr>
          <p:nvPr>
            <p:ph type="body" idx="1"/>
          </p:nvPr>
        </p:nvSpPr>
        <p:spPr>
          <a:xfrm>
            <a:off x="931759" y="4410392"/>
            <a:ext cx="5134182" cy="4177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848875569"/>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787">
              <a:defRPr sz="1600">
                <a:solidFill>
                  <a:schemeClr val="tx1"/>
                </a:solidFill>
                <a:latin typeface="Helvetica" panose="020B0604020202020204" pitchFamily="34" charset="0"/>
                <a:ea typeface="MS PGothic" panose="020B0600070205080204" pitchFamily="34" charset="-128"/>
              </a:defRPr>
            </a:lvl1pPr>
            <a:lvl2pPr marL="741761" indent="-285293" defTabSz="928787">
              <a:defRPr sz="1600">
                <a:solidFill>
                  <a:schemeClr val="tx1"/>
                </a:solidFill>
                <a:latin typeface="Helvetica" panose="020B0604020202020204" pitchFamily="34" charset="0"/>
                <a:ea typeface="MS PGothic" panose="020B0600070205080204" pitchFamily="34" charset="-128"/>
              </a:defRPr>
            </a:lvl2pPr>
            <a:lvl3pPr marL="1141171" indent="-228234" defTabSz="928787">
              <a:defRPr sz="1600">
                <a:solidFill>
                  <a:schemeClr val="tx1"/>
                </a:solidFill>
                <a:latin typeface="Helvetica" panose="020B0604020202020204" pitchFamily="34" charset="0"/>
                <a:ea typeface="MS PGothic" panose="020B0600070205080204" pitchFamily="34" charset="-128"/>
              </a:defRPr>
            </a:lvl3pPr>
            <a:lvl4pPr marL="1597640" indent="-228234" defTabSz="928787">
              <a:defRPr sz="1600">
                <a:solidFill>
                  <a:schemeClr val="tx1"/>
                </a:solidFill>
                <a:latin typeface="Helvetica" panose="020B0604020202020204" pitchFamily="34" charset="0"/>
                <a:ea typeface="MS PGothic" panose="020B0600070205080204" pitchFamily="34" charset="-128"/>
              </a:defRPr>
            </a:lvl4pPr>
            <a:lvl5pPr marL="2054108" indent="-228234" defTabSz="928787">
              <a:defRPr sz="1600">
                <a:solidFill>
                  <a:schemeClr val="tx1"/>
                </a:solidFill>
                <a:latin typeface="Helvetica" panose="020B0604020202020204" pitchFamily="34" charset="0"/>
                <a:ea typeface="MS PGothic" panose="020B0600070205080204" pitchFamily="34" charset="-128"/>
              </a:defRPr>
            </a:lvl5pPr>
            <a:lvl6pPr marL="2510577"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67045"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3514"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79982"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07174961-0CF3-42A6-8222-18520414FAD4}" type="slidenum">
              <a:rPr lang="en-US" altLang="en-US" sz="1200"/>
              <a:pPr/>
              <a:t>202</a:t>
            </a:fld>
            <a:endParaRPr lang="en-US" altLang="en-US" sz="1200" dirty="0"/>
          </a:p>
        </p:txBody>
      </p:sp>
      <p:sp>
        <p:nvSpPr>
          <p:cNvPr id="8194" name="Rectangle 2"/>
          <p:cNvSpPr>
            <a:spLocks noGrp="1" noRot="1" noChangeAspect="1" noChangeArrowheads="1" noTextEdit="1"/>
          </p:cNvSpPr>
          <p:nvPr>
            <p:ph type="sldImg"/>
          </p:nvPr>
        </p:nvSpPr>
        <p:spPr>
          <a:xfrm>
            <a:off x="404813" y="695325"/>
            <a:ext cx="6188075" cy="3481388"/>
          </a:xfrm>
          <a:ln/>
        </p:spPr>
      </p:sp>
      <p:sp>
        <p:nvSpPr>
          <p:cNvPr id="8195" name="Rectangle 3"/>
          <p:cNvSpPr>
            <a:spLocks noGrp="1" noChangeArrowheads="1"/>
          </p:cNvSpPr>
          <p:nvPr>
            <p:ph type="body" idx="1"/>
          </p:nvPr>
        </p:nvSpPr>
        <p:spPr>
          <a:xfrm>
            <a:off x="931759" y="4410392"/>
            <a:ext cx="5134182" cy="4177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90837509"/>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85DDB2F-C4B9-42E9-A66C-BCA14058EE6E}" type="slidenum">
              <a:rPr lang="en-US" altLang="en-US" sz="1200"/>
              <a:pPr/>
              <a:t>203</a:t>
            </a:fld>
            <a:endParaRPr lang="en-US" altLang="en-US" sz="1200"/>
          </a:p>
        </p:txBody>
      </p:sp>
      <p:sp>
        <p:nvSpPr>
          <p:cNvPr id="24579" name="Rectangle 2"/>
          <p:cNvSpPr>
            <a:spLocks noGrp="1" noRot="1" noChangeAspect="1" noChangeArrowheads="1" noTextEdit="1"/>
          </p:cNvSpPr>
          <p:nvPr>
            <p:ph type="sldImg"/>
          </p:nvPr>
        </p:nvSpPr>
        <p:spPr>
          <a:xfrm>
            <a:off x="417513" y="703263"/>
            <a:ext cx="6162675" cy="3467100"/>
          </a:xfrm>
          <a:ln/>
        </p:spPr>
      </p:sp>
      <p:sp>
        <p:nvSpPr>
          <p:cNvPr id="24580" name="Rectangle 3"/>
          <p:cNvSpPr>
            <a:spLocks noGrp="1" noChangeArrowheads="1"/>
          </p:cNvSpPr>
          <p:nvPr>
            <p:ph type="body" idx="1"/>
          </p:nvPr>
        </p:nvSpPr>
        <p:spPr>
          <a:xfrm>
            <a:off x="931864" y="4410076"/>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050968723"/>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85DDB2F-C4B9-42E9-A66C-BCA14058EE6E}" type="slidenum">
              <a:rPr lang="en-US" altLang="en-US" sz="1200"/>
              <a:pPr/>
              <a:t>204</a:t>
            </a:fld>
            <a:endParaRPr lang="en-US" altLang="en-US" sz="1200"/>
          </a:p>
        </p:txBody>
      </p:sp>
      <p:sp>
        <p:nvSpPr>
          <p:cNvPr id="24579" name="Rectangle 2"/>
          <p:cNvSpPr>
            <a:spLocks noGrp="1" noRot="1" noChangeAspect="1" noChangeArrowheads="1" noTextEdit="1"/>
          </p:cNvSpPr>
          <p:nvPr>
            <p:ph type="sldImg"/>
          </p:nvPr>
        </p:nvSpPr>
        <p:spPr>
          <a:xfrm>
            <a:off x="417513" y="703263"/>
            <a:ext cx="6162675" cy="3467100"/>
          </a:xfrm>
          <a:ln/>
        </p:spPr>
      </p:sp>
      <p:sp>
        <p:nvSpPr>
          <p:cNvPr id="24580" name="Rectangle 3"/>
          <p:cNvSpPr>
            <a:spLocks noGrp="1" noChangeArrowheads="1"/>
          </p:cNvSpPr>
          <p:nvPr>
            <p:ph type="body" idx="1"/>
          </p:nvPr>
        </p:nvSpPr>
        <p:spPr>
          <a:xfrm>
            <a:off x="931864" y="4410076"/>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66145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DAE1106A-09D7-4CBD-A5F5-BE222B3FA3D1}"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30275" rtl="0" eaLnBrk="0" fontAlgn="base" latinLnBrk="0" hangingPunct="0">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36866" name="Rectangle 2"/>
          <p:cNvSpPr>
            <a:spLocks noGrp="1" noRot="1" noChangeAspect="1" noChangeArrowheads="1" noTextEdit="1"/>
          </p:cNvSpPr>
          <p:nvPr>
            <p:ph type="sldImg"/>
          </p:nvPr>
        </p:nvSpPr>
        <p:spPr>
          <a:xfrm>
            <a:off x="404813" y="696913"/>
            <a:ext cx="6188075" cy="3481387"/>
          </a:xfrm>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170873124"/>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85DDB2F-C4B9-42E9-A66C-BCA14058EE6E}" type="slidenum">
              <a:rPr lang="en-US" altLang="en-US" sz="1200"/>
              <a:pPr/>
              <a:t>205</a:t>
            </a:fld>
            <a:endParaRPr lang="en-US" altLang="en-US" sz="1200"/>
          </a:p>
        </p:txBody>
      </p:sp>
      <p:sp>
        <p:nvSpPr>
          <p:cNvPr id="24579" name="Rectangle 2"/>
          <p:cNvSpPr>
            <a:spLocks noGrp="1" noRot="1" noChangeAspect="1" noChangeArrowheads="1" noTextEdit="1"/>
          </p:cNvSpPr>
          <p:nvPr>
            <p:ph type="sldImg"/>
          </p:nvPr>
        </p:nvSpPr>
        <p:spPr>
          <a:xfrm>
            <a:off x="417513" y="703263"/>
            <a:ext cx="6162675" cy="3467100"/>
          </a:xfrm>
          <a:ln/>
        </p:spPr>
      </p:sp>
      <p:sp>
        <p:nvSpPr>
          <p:cNvPr id="24580" name="Rectangle 3"/>
          <p:cNvSpPr>
            <a:spLocks noGrp="1" noChangeArrowheads="1"/>
          </p:cNvSpPr>
          <p:nvPr>
            <p:ph type="body" idx="1"/>
          </p:nvPr>
        </p:nvSpPr>
        <p:spPr>
          <a:xfrm>
            <a:off x="931864" y="4410076"/>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73455994"/>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85DDB2F-C4B9-42E9-A66C-BCA14058EE6E}" type="slidenum">
              <a:rPr lang="en-US" altLang="en-US" sz="1200"/>
              <a:pPr/>
              <a:t>206</a:t>
            </a:fld>
            <a:endParaRPr lang="en-US" altLang="en-US" sz="1200"/>
          </a:p>
        </p:txBody>
      </p:sp>
      <p:sp>
        <p:nvSpPr>
          <p:cNvPr id="24579" name="Rectangle 2"/>
          <p:cNvSpPr>
            <a:spLocks noGrp="1" noRot="1" noChangeAspect="1" noChangeArrowheads="1" noTextEdit="1"/>
          </p:cNvSpPr>
          <p:nvPr>
            <p:ph type="sldImg"/>
          </p:nvPr>
        </p:nvSpPr>
        <p:spPr>
          <a:xfrm>
            <a:off x="417513" y="703263"/>
            <a:ext cx="6162675" cy="3467100"/>
          </a:xfrm>
          <a:ln/>
        </p:spPr>
      </p:sp>
      <p:sp>
        <p:nvSpPr>
          <p:cNvPr id="24580" name="Rectangle 3"/>
          <p:cNvSpPr>
            <a:spLocks noGrp="1" noChangeArrowheads="1"/>
          </p:cNvSpPr>
          <p:nvPr>
            <p:ph type="body" idx="1"/>
          </p:nvPr>
        </p:nvSpPr>
        <p:spPr>
          <a:xfrm>
            <a:off x="931864" y="4410076"/>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670530753"/>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85DDB2F-C4B9-42E9-A66C-BCA14058EE6E}" type="slidenum">
              <a:rPr lang="en-US" altLang="en-US" sz="1200"/>
              <a:pPr/>
              <a:t>207</a:t>
            </a:fld>
            <a:endParaRPr lang="en-US" altLang="en-US" sz="1200"/>
          </a:p>
        </p:txBody>
      </p:sp>
      <p:sp>
        <p:nvSpPr>
          <p:cNvPr id="24579" name="Rectangle 2"/>
          <p:cNvSpPr>
            <a:spLocks noGrp="1" noRot="1" noChangeAspect="1" noChangeArrowheads="1" noTextEdit="1"/>
          </p:cNvSpPr>
          <p:nvPr>
            <p:ph type="sldImg"/>
          </p:nvPr>
        </p:nvSpPr>
        <p:spPr>
          <a:xfrm>
            <a:off x="417513" y="703263"/>
            <a:ext cx="6162675" cy="3467100"/>
          </a:xfrm>
          <a:ln/>
        </p:spPr>
      </p:sp>
      <p:sp>
        <p:nvSpPr>
          <p:cNvPr id="24580" name="Rectangle 3"/>
          <p:cNvSpPr>
            <a:spLocks noGrp="1" noChangeArrowheads="1"/>
          </p:cNvSpPr>
          <p:nvPr>
            <p:ph type="body" idx="1"/>
          </p:nvPr>
        </p:nvSpPr>
        <p:spPr>
          <a:xfrm>
            <a:off x="931864" y="4410076"/>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0682087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4EE474B3-6199-4C51-85D8-10EAF40AA925}" type="slidenum">
              <a:rPr lang="en-US" altLang="en-US" sz="1200"/>
              <a:pPr/>
              <a:t>208</a:t>
            </a:fld>
            <a:endParaRPr lang="en-US" altLang="en-US" sz="1200"/>
          </a:p>
        </p:txBody>
      </p:sp>
      <p:sp>
        <p:nvSpPr>
          <p:cNvPr id="32771" name="Rectangle 2"/>
          <p:cNvSpPr>
            <a:spLocks noGrp="1" noRot="1" noChangeAspect="1" noChangeArrowheads="1" noTextEdit="1"/>
          </p:cNvSpPr>
          <p:nvPr>
            <p:ph type="sldImg"/>
          </p:nvPr>
        </p:nvSpPr>
        <p:spPr>
          <a:xfrm>
            <a:off x="417513" y="703263"/>
            <a:ext cx="6162675" cy="3467100"/>
          </a:xfrm>
          <a:ln/>
        </p:spPr>
      </p:sp>
      <p:sp>
        <p:nvSpPr>
          <p:cNvPr id="32772" name="Rectangle 3"/>
          <p:cNvSpPr>
            <a:spLocks noGrp="1" noChangeArrowheads="1"/>
          </p:cNvSpPr>
          <p:nvPr>
            <p:ph type="body" idx="1"/>
          </p:nvPr>
        </p:nvSpPr>
        <p:spPr>
          <a:xfrm>
            <a:off x="931864" y="4410076"/>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03405110"/>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85DDB2F-C4B9-42E9-A66C-BCA14058EE6E}" type="slidenum">
              <a:rPr lang="en-US" altLang="en-US" sz="1200"/>
              <a:pPr/>
              <a:t>209</a:t>
            </a:fld>
            <a:endParaRPr lang="en-US" altLang="en-US" sz="1200"/>
          </a:p>
        </p:txBody>
      </p:sp>
      <p:sp>
        <p:nvSpPr>
          <p:cNvPr id="24579" name="Rectangle 2"/>
          <p:cNvSpPr>
            <a:spLocks noGrp="1" noRot="1" noChangeAspect="1" noChangeArrowheads="1" noTextEdit="1"/>
          </p:cNvSpPr>
          <p:nvPr>
            <p:ph type="sldImg"/>
          </p:nvPr>
        </p:nvSpPr>
        <p:spPr>
          <a:xfrm>
            <a:off x="417513" y="703263"/>
            <a:ext cx="6162675" cy="3467100"/>
          </a:xfrm>
          <a:ln/>
        </p:spPr>
      </p:sp>
      <p:sp>
        <p:nvSpPr>
          <p:cNvPr id="24580" name="Rectangle 3"/>
          <p:cNvSpPr>
            <a:spLocks noGrp="1" noChangeArrowheads="1"/>
          </p:cNvSpPr>
          <p:nvPr>
            <p:ph type="body" idx="1"/>
          </p:nvPr>
        </p:nvSpPr>
        <p:spPr>
          <a:xfrm>
            <a:off x="931864" y="4410076"/>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37216481"/>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85DDB2F-C4B9-42E9-A66C-BCA14058EE6E}" type="slidenum">
              <a:rPr lang="en-US" altLang="en-US" sz="1200"/>
              <a:pPr/>
              <a:t>210</a:t>
            </a:fld>
            <a:endParaRPr lang="en-US" altLang="en-US" sz="1200"/>
          </a:p>
        </p:txBody>
      </p:sp>
      <p:sp>
        <p:nvSpPr>
          <p:cNvPr id="24579" name="Rectangle 2"/>
          <p:cNvSpPr>
            <a:spLocks noGrp="1" noRot="1" noChangeAspect="1" noChangeArrowheads="1" noTextEdit="1"/>
          </p:cNvSpPr>
          <p:nvPr>
            <p:ph type="sldImg"/>
          </p:nvPr>
        </p:nvSpPr>
        <p:spPr>
          <a:xfrm>
            <a:off x="417513" y="703263"/>
            <a:ext cx="6162675" cy="3467100"/>
          </a:xfrm>
          <a:ln/>
        </p:spPr>
      </p:sp>
      <p:sp>
        <p:nvSpPr>
          <p:cNvPr id="24580" name="Rectangle 3"/>
          <p:cNvSpPr>
            <a:spLocks noGrp="1" noChangeArrowheads="1"/>
          </p:cNvSpPr>
          <p:nvPr>
            <p:ph type="body" idx="1"/>
          </p:nvPr>
        </p:nvSpPr>
        <p:spPr>
          <a:xfrm>
            <a:off x="931864" y="4410076"/>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050594127"/>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85DDB2F-C4B9-42E9-A66C-BCA14058EE6E}" type="slidenum">
              <a:rPr lang="en-US" altLang="en-US" sz="1200"/>
              <a:pPr/>
              <a:t>211</a:t>
            </a:fld>
            <a:endParaRPr lang="en-US" altLang="en-US" sz="1200"/>
          </a:p>
        </p:txBody>
      </p:sp>
      <p:sp>
        <p:nvSpPr>
          <p:cNvPr id="24579" name="Rectangle 2"/>
          <p:cNvSpPr>
            <a:spLocks noGrp="1" noRot="1" noChangeAspect="1" noChangeArrowheads="1" noTextEdit="1"/>
          </p:cNvSpPr>
          <p:nvPr>
            <p:ph type="sldImg"/>
          </p:nvPr>
        </p:nvSpPr>
        <p:spPr>
          <a:xfrm>
            <a:off x="417513" y="703263"/>
            <a:ext cx="6162675" cy="3467100"/>
          </a:xfrm>
          <a:ln/>
        </p:spPr>
      </p:sp>
      <p:sp>
        <p:nvSpPr>
          <p:cNvPr id="24580" name="Rectangle 3"/>
          <p:cNvSpPr>
            <a:spLocks noGrp="1" noChangeArrowheads="1"/>
          </p:cNvSpPr>
          <p:nvPr>
            <p:ph type="body" idx="1"/>
          </p:nvPr>
        </p:nvSpPr>
        <p:spPr>
          <a:xfrm>
            <a:off x="931864" y="4410076"/>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001779822"/>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97D0D930-A2D8-469D-B052-FB82FC88E015}" type="slidenum">
              <a:rPr lang="en-US" altLang="en-US" sz="1200"/>
              <a:pPr/>
              <a:t>212</a:t>
            </a:fld>
            <a:endParaRPr lang="en-US" altLang="en-US" sz="1200"/>
          </a:p>
        </p:txBody>
      </p:sp>
      <p:sp>
        <p:nvSpPr>
          <p:cNvPr id="38915" name="Rectangle 2"/>
          <p:cNvSpPr>
            <a:spLocks noGrp="1" noRot="1" noChangeAspect="1" noChangeArrowheads="1" noTextEdit="1"/>
          </p:cNvSpPr>
          <p:nvPr>
            <p:ph type="sldImg"/>
          </p:nvPr>
        </p:nvSpPr>
        <p:spPr>
          <a:xfrm>
            <a:off x="404813" y="695325"/>
            <a:ext cx="6188075" cy="3481388"/>
          </a:xfrm>
          <a:ln/>
        </p:spPr>
      </p:sp>
      <p:sp>
        <p:nvSpPr>
          <p:cNvPr id="38916" name="Rectangle 3"/>
          <p:cNvSpPr>
            <a:spLocks noGrp="1" noChangeArrowheads="1"/>
          </p:cNvSpPr>
          <p:nvPr>
            <p:ph type="body" idx="1"/>
          </p:nvPr>
        </p:nvSpPr>
        <p:spPr>
          <a:xfrm>
            <a:off x="931864"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437917479"/>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304C8304-CA7E-484A-A59E-D08422FFDCB2}" type="slidenum">
              <a:rPr lang="en-US" altLang="en-US" sz="1200"/>
              <a:pPr/>
              <a:t>213</a:t>
            </a:fld>
            <a:endParaRPr lang="en-US" altLang="en-US" sz="1200"/>
          </a:p>
        </p:txBody>
      </p:sp>
      <p:sp>
        <p:nvSpPr>
          <p:cNvPr id="40963" name="Rectangle 2"/>
          <p:cNvSpPr>
            <a:spLocks noGrp="1" noRot="1" noChangeAspect="1" noChangeArrowheads="1" noTextEdit="1"/>
          </p:cNvSpPr>
          <p:nvPr>
            <p:ph type="sldImg"/>
          </p:nvPr>
        </p:nvSpPr>
        <p:spPr>
          <a:xfrm>
            <a:off x="404813" y="695325"/>
            <a:ext cx="6188075" cy="3481388"/>
          </a:xfrm>
          <a:ln/>
        </p:spPr>
      </p:sp>
      <p:sp>
        <p:nvSpPr>
          <p:cNvPr id="40964" name="Rectangle 3"/>
          <p:cNvSpPr>
            <a:spLocks noGrp="1" noChangeArrowheads="1"/>
          </p:cNvSpPr>
          <p:nvPr>
            <p:ph type="body" idx="1"/>
          </p:nvPr>
        </p:nvSpPr>
        <p:spPr>
          <a:xfrm>
            <a:off x="931864"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815558663"/>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3E7261DA-54B3-4A93-9499-25636D977100}" type="slidenum">
              <a:rPr lang="en-US" altLang="en-US" sz="1200"/>
              <a:pPr/>
              <a:t>214</a:t>
            </a:fld>
            <a:endParaRPr lang="en-US" altLang="en-US" sz="1200"/>
          </a:p>
        </p:txBody>
      </p:sp>
      <p:sp>
        <p:nvSpPr>
          <p:cNvPr id="43011" name="Rectangle 2"/>
          <p:cNvSpPr>
            <a:spLocks noGrp="1" noRot="1" noChangeAspect="1" noChangeArrowheads="1" noTextEdit="1"/>
          </p:cNvSpPr>
          <p:nvPr>
            <p:ph type="sldImg"/>
          </p:nvPr>
        </p:nvSpPr>
        <p:spPr>
          <a:xfrm>
            <a:off x="404813" y="695325"/>
            <a:ext cx="6188075" cy="3481388"/>
          </a:xfrm>
          <a:ln/>
        </p:spPr>
      </p:sp>
      <p:sp>
        <p:nvSpPr>
          <p:cNvPr id="43012" name="Rectangle 3"/>
          <p:cNvSpPr>
            <a:spLocks noGrp="1" noChangeArrowheads="1"/>
          </p:cNvSpPr>
          <p:nvPr>
            <p:ph type="body" idx="1"/>
          </p:nvPr>
        </p:nvSpPr>
        <p:spPr>
          <a:xfrm>
            <a:off x="931864"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10672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61B8CAD7-46FF-4242-BDA5-2263185C4B88}"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30275"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10242" name="Rectangle 2"/>
          <p:cNvSpPr>
            <a:spLocks noGrp="1" noRot="1" noChangeAspect="1" noChangeArrowheads="1" noTextEdit="1"/>
          </p:cNvSpPr>
          <p:nvPr>
            <p:ph type="sldImg"/>
          </p:nvPr>
        </p:nvSpPr>
        <p:spPr>
          <a:xfrm>
            <a:off x="404813" y="696913"/>
            <a:ext cx="6188075" cy="3481387"/>
          </a:xfrm>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591669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DAE1106A-09D7-4CBD-A5F5-BE222B3FA3D1}"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30275" rtl="0" eaLnBrk="0" fontAlgn="base" latinLnBrk="0" hangingPunct="0">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36866" name="Rectangle 2"/>
          <p:cNvSpPr>
            <a:spLocks noGrp="1" noRot="1" noChangeAspect="1" noChangeArrowheads="1" noTextEdit="1"/>
          </p:cNvSpPr>
          <p:nvPr>
            <p:ph type="sldImg"/>
          </p:nvPr>
        </p:nvSpPr>
        <p:spPr>
          <a:xfrm>
            <a:off x="404813" y="696913"/>
            <a:ext cx="6188075" cy="3481387"/>
          </a:xfrm>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52544695"/>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359C4894-872D-48F9-9264-417C7C9B2EAD}" type="slidenum">
              <a:rPr lang="en-US" altLang="en-US" sz="1200"/>
              <a:pPr/>
              <a:t>215</a:t>
            </a:fld>
            <a:endParaRPr lang="en-US" altLang="en-US" sz="1200"/>
          </a:p>
        </p:txBody>
      </p:sp>
      <p:sp>
        <p:nvSpPr>
          <p:cNvPr id="47107" name="Rectangle 2"/>
          <p:cNvSpPr>
            <a:spLocks noGrp="1" noRot="1" noChangeAspect="1" noChangeArrowheads="1" noTextEdit="1"/>
          </p:cNvSpPr>
          <p:nvPr>
            <p:ph type="sldImg"/>
          </p:nvPr>
        </p:nvSpPr>
        <p:spPr>
          <a:xfrm>
            <a:off x="404813" y="695325"/>
            <a:ext cx="6188075" cy="3481388"/>
          </a:xfrm>
          <a:ln/>
        </p:spPr>
      </p:sp>
      <p:sp>
        <p:nvSpPr>
          <p:cNvPr id="47108" name="Rectangle 3"/>
          <p:cNvSpPr>
            <a:spLocks noGrp="1" noChangeArrowheads="1"/>
          </p:cNvSpPr>
          <p:nvPr>
            <p:ph type="body" idx="1"/>
          </p:nvPr>
        </p:nvSpPr>
        <p:spPr>
          <a:xfrm>
            <a:off x="931864"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955159865"/>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652E9D7F-36E5-47CB-BEF4-89802073A499}" type="slidenum">
              <a:rPr lang="en-US" altLang="en-US" sz="1200"/>
              <a:pPr/>
              <a:t>218</a:t>
            </a:fld>
            <a:endParaRPr lang="en-US" altLang="en-US" sz="1200"/>
          </a:p>
        </p:txBody>
      </p:sp>
      <p:sp>
        <p:nvSpPr>
          <p:cNvPr id="49155" name="Rectangle 2"/>
          <p:cNvSpPr>
            <a:spLocks noGrp="1" noRot="1" noChangeAspect="1" noChangeArrowheads="1" noTextEdit="1"/>
          </p:cNvSpPr>
          <p:nvPr>
            <p:ph type="sldImg"/>
          </p:nvPr>
        </p:nvSpPr>
        <p:spPr>
          <a:xfrm>
            <a:off x="404813" y="695325"/>
            <a:ext cx="6188075" cy="3481388"/>
          </a:xfrm>
          <a:ln/>
        </p:spPr>
      </p:sp>
      <p:sp>
        <p:nvSpPr>
          <p:cNvPr id="49156" name="Rectangle 3"/>
          <p:cNvSpPr>
            <a:spLocks noGrp="1" noChangeArrowheads="1"/>
          </p:cNvSpPr>
          <p:nvPr>
            <p:ph type="body" idx="1"/>
          </p:nvPr>
        </p:nvSpPr>
        <p:spPr>
          <a:xfrm>
            <a:off x="931864"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519897074"/>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425C1F8B-BDD5-4D70-8389-7FD988212B04}" type="slidenum">
              <a:rPr lang="en-US" altLang="en-US" sz="1200"/>
              <a:pPr/>
              <a:t>220</a:t>
            </a:fld>
            <a:endParaRPr lang="en-US" altLang="en-US" sz="1200"/>
          </a:p>
        </p:txBody>
      </p:sp>
      <p:sp>
        <p:nvSpPr>
          <p:cNvPr id="51203" name="Rectangle 2"/>
          <p:cNvSpPr>
            <a:spLocks noGrp="1" noRot="1" noChangeAspect="1" noChangeArrowheads="1" noTextEdit="1"/>
          </p:cNvSpPr>
          <p:nvPr>
            <p:ph type="sldImg"/>
          </p:nvPr>
        </p:nvSpPr>
        <p:spPr>
          <a:xfrm>
            <a:off x="404813" y="695325"/>
            <a:ext cx="6188075" cy="3481388"/>
          </a:xfrm>
          <a:ln/>
        </p:spPr>
      </p:sp>
      <p:sp>
        <p:nvSpPr>
          <p:cNvPr id="51204" name="Rectangle 3"/>
          <p:cNvSpPr>
            <a:spLocks noGrp="1" noChangeArrowheads="1"/>
          </p:cNvSpPr>
          <p:nvPr>
            <p:ph type="body" idx="1"/>
          </p:nvPr>
        </p:nvSpPr>
        <p:spPr>
          <a:xfrm>
            <a:off x="931864"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890240899"/>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701FBBFF-88DD-4104-93D5-9ABA9DECF1D5}" type="slidenum">
              <a:rPr lang="en-US" altLang="en-US" sz="1200"/>
              <a:pPr/>
              <a:t>221</a:t>
            </a:fld>
            <a:endParaRPr lang="en-US" altLang="en-US" sz="1200"/>
          </a:p>
        </p:txBody>
      </p:sp>
      <p:sp>
        <p:nvSpPr>
          <p:cNvPr id="53251" name="Rectangle 2"/>
          <p:cNvSpPr>
            <a:spLocks noGrp="1" noRot="1" noChangeAspect="1" noChangeArrowheads="1" noTextEdit="1"/>
          </p:cNvSpPr>
          <p:nvPr>
            <p:ph type="sldImg"/>
          </p:nvPr>
        </p:nvSpPr>
        <p:spPr>
          <a:xfrm>
            <a:off x="404813" y="695325"/>
            <a:ext cx="6188075" cy="3481388"/>
          </a:xfrm>
          <a:ln/>
        </p:spPr>
      </p:sp>
      <p:sp>
        <p:nvSpPr>
          <p:cNvPr id="53252" name="Rectangle 3"/>
          <p:cNvSpPr>
            <a:spLocks noGrp="1" noChangeArrowheads="1"/>
          </p:cNvSpPr>
          <p:nvPr>
            <p:ph type="body" idx="1"/>
          </p:nvPr>
        </p:nvSpPr>
        <p:spPr>
          <a:xfrm>
            <a:off x="931864"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228981278"/>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701FBBFF-88DD-4104-93D5-9ABA9DECF1D5}" type="slidenum">
              <a:rPr lang="en-US" altLang="en-US" sz="1200"/>
              <a:pPr/>
              <a:t>223</a:t>
            </a:fld>
            <a:endParaRPr lang="en-US" altLang="en-US" sz="1200"/>
          </a:p>
        </p:txBody>
      </p:sp>
      <p:sp>
        <p:nvSpPr>
          <p:cNvPr id="53251" name="Rectangle 2"/>
          <p:cNvSpPr>
            <a:spLocks noGrp="1" noRot="1" noChangeAspect="1" noChangeArrowheads="1" noTextEdit="1"/>
          </p:cNvSpPr>
          <p:nvPr>
            <p:ph type="sldImg"/>
          </p:nvPr>
        </p:nvSpPr>
        <p:spPr>
          <a:xfrm>
            <a:off x="404813" y="695325"/>
            <a:ext cx="6188075" cy="3481388"/>
          </a:xfrm>
          <a:ln/>
        </p:spPr>
      </p:sp>
      <p:sp>
        <p:nvSpPr>
          <p:cNvPr id="53252" name="Rectangle 3"/>
          <p:cNvSpPr>
            <a:spLocks noGrp="1" noChangeArrowheads="1"/>
          </p:cNvSpPr>
          <p:nvPr>
            <p:ph type="body" idx="1"/>
          </p:nvPr>
        </p:nvSpPr>
        <p:spPr>
          <a:xfrm>
            <a:off x="931864"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708385541"/>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701FBBFF-88DD-4104-93D5-9ABA9DECF1D5}" type="slidenum">
              <a:rPr lang="en-US" altLang="en-US" sz="1200"/>
              <a:pPr/>
              <a:t>224</a:t>
            </a:fld>
            <a:endParaRPr lang="en-US" altLang="en-US" sz="1200"/>
          </a:p>
        </p:txBody>
      </p:sp>
      <p:sp>
        <p:nvSpPr>
          <p:cNvPr id="53251" name="Rectangle 2"/>
          <p:cNvSpPr>
            <a:spLocks noGrp="1" noRot="1" noChangeAspect="1" noChangeArrowheads="1" noTextEdit="1"/>
          </p:cNvSpPr>
          <p:nvPr>
            <p:ph type="sldImg"/>
          </p:nvPr>
        </p:nvSpPr>
        <p:spPr>
          <a:xfrm>
            <a:off x="404813" y="695325"/>
            <a:ext cx="6188075" cy="3481388"/>
          </a:xfrm>
          <a:ln/>
        </p:spPr>
      </p:sp>
      <p:sp>
        <p:nvSpPr>
          <p:cNvPr id="53252" name="Rectangle 3"/>
          <p:cNvSpPr>
            <a:spLocks noGrp="1" noChangeArrowheads="1"/>
          </p:cNvSpPr>
          <p:nvPr>
            <p:ph type="body" idx="1"/>
          </p:nvPr>
        </p:nvSpPr>
        <p:spPr>
          <a:xfrm>
            <a:off x="931864"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840764704"/>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4830243F-8686-4433-9701-9F34E8AC8773}" type="slidenum">
              <a:rPr lang="en-US" altLang="en-US" sz="1200"/>
              <a:pPr/>
              <a:t>225</a:t>
            </a:fld>
            <a:endParaRPr lang="en-US" altLang="en-US" sz="1200"/>
          </a:p>
        </p:txBody>
      </p:sp>
      <p:sp>
        <p:nvSpPr>
          <p:cNvPr id="57347" name="Rectangle 2"/>
          <p:cNvSpPr>
            <a:spLocks noGrp="1" noRot="1" noChangeAspect="1" noChangeArrowheads="1" noTextEdit="1"/>
          </p:cNvSpPr>
          <p:nvPr>
            <p:ph type="sldImg"/>
          </p:nvPr>
        </p:nvSpPr>
        <p:spPr>
          <a:xfrm>
            <a:off x="404813" y="695325"/>
            <a:ext cx="6188075" cy="3481388"/>
          </a:xfrm>
          <a:ln/>
        </p:spPr>
      </p:sp>
      <p:sp>
        <p:nvSpPr>
          <p:cNvPr id="57348" name="Rectangle 3"/>
          <p:cNvSpPr>
            <a:spLocks noGrp="1" noChangeArrowheads="1"/>
          </p:cNvSpPr>
          <p:nvPr>
            <p:ph type="body" idx="1"/>
          </p:nvPr>
        </p:nvSpPr>
        <p:spPr>
          <a:xfrm>
            <a:off x="931864"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834352605"/>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445649CE-6E1F-4A66-818C-4E7F6898A7A7}" type="slidenum">
              <a:rPr lang="en-US" altLang="en-US" sz="1200"/>
              <a:pPr/>
              <a:t>226</a:t>
            </a:fld>
            <a:endParaRPr lang="en-US" altLang="en-US" sz="1200"/>
          </a:p>
        </p:txBody>
      </p:sp>
      <p:sp>
        <p:nvSpPr>
          <p:cNvPr id="59395" name="Rectangle 2"/>
          <p:cNvSpPr>
            <a:spLocks noGrp="1" noRot="1" noChangeAspect="1" noChangeArrowheads="1" noTextEdit="1"/>
          </p:cNvSpPr>
          <p:nvPr>
            <p:ph type="sldImg"/>
          </p:nvPr>
        </p:nvSpPr>
        <p:spPr>
          <a:xfrm>
            <a:off x="404813" y="695325"/>
            <a:ext cx="6188075" cy="3481388"/>
          </a:xfrm>
          <a:ln/>
        </p:spPr>
      </p:sp>
      <p:sp>
        <p:nvSpPr>
          <p:cNvPr id="59396" name="Rectangle 3"/>
          <p:cNvSpPr>
            <a:spLocks noGrp="1" noChangeArrowheads="1"/>
          </p:cNvSpPr>
          <p:nvPr>
            <p:ph type="body" idx="1"/>
          </p:nvPr>
        </p:nvSpPr>
        <p:spPr>
          <a:xfrm>
            <a:off x="931864"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642132797"/>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6FA9640E-5C10-4629-8988-A9A2CA4B65CD}" type="slidenum">
              <a:rPr lang="en-US" altLang="en-US" sz="1200"/>
              <a:pPr/>
              <a:t>227</a:t>
            </a:fld>
            <a:endParaRPr lang="en-US" altLang="en-US" sz="1200"/>
          </a:p>
        </p:txBody>
      </p:sp>
      <p:sp>
        <p:nvSpPr>
          <p:cNvPr id="61443" name="Rectangle 2"/>
          <p:cNvSpPr>
            <a:spLocks noGrp="1" noRot="1" noChangeAspect="1" noChangeArrowheads="1" noTextEdit="1"/>
          </p:cNvSpPr>
          <p:nvPr>
            <p:ph type="sldImg"/>
          </p:nvPr>
        </p:nvSpPr>
        <p:spPr>
          <a:xfrm>
            <a:off x="404813" y="695325"/>
            <a:ext cx="6188075" cy="3481388"/>
          </a:xfrm>
          <a:ln/>
        </p:spPr>
      </p:sp>
      <p:sp>
        <p:nvSpPr>
          <p:cNvPr id="61444" name="Rectangle 3"/>
          <p:cNvSpPr>
            <a:spLocks noGrp="1" noChangeArrowheads="1"/>
          </p:cNvSpPr>
          <p:nvPr>
            <p:ph type="body" idx="1"/>
          </p:nvPr>
        </p:nvSpPr>
        <p:spPr>
          <a:xfrm>
            <a:off x="931864"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8985265"/>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6FA9640E-5C10-4629-8988-A9A2CA4B65CD}" type="slidenum">
              <a:rPr lang="en-US" altLang="en-US" sz="1200"/>
              <a:pPr/>
              <a:t>228</a:t>
            </a:fld>
            <a:endParaRPr lang="en-US" altLang="en-US" sz="1200"/>
          </a:p>
        </p:txBody>
      </p:sp>
      <p:sp>
        <p:nvSpPr>
          <p:cNvPr id="61443" name="Rectangle 2"/>
          <p:cNvSpPr>
            <a:spLocks noGrp="1" noRot="1" noChangeAspect="1" noChangeArrowheads="1" noTextEdit="1"/>
          </p:cNvSpPr>
          <p:nvPr>
            <p:ph type="sldImg"/>
          </p:nvPr>
        </p:nvSpPr>
        <p:spPr>
          <a:xfrm>
            <a:off x="404813" y="695325"/>
            <a:ext cx="6188075" cy="3481388"/>
          </a:xfrm>
          <a:ln/>
        </p:spPr>
      </p:sp>
      <p:sp>
        <p:nvSpPr>
          <p:cNvPr id="61444" name="Rectangle 3"/>
          <p:cNvSpPr>
            <a:spLocks noGrp="1" noChangeArrowheads="1"/>
          </p:cNvSpPr>
          <p:nvPr>
            <p:ph type="body" idx="1"/>
          </p:nvPr>
        </p:nvSpPr>
        <p:spPr>
          <a:xfrm>
            <a:off x="931864"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992367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B19B9DFD-DF31-43CC-8BBB-94C6B775DF6A}"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30275" rtl="0" eaLnBrk="0" fontAlgn="base" latinLnBrk="0" hangingPunct="0">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50178" name="Rectangle 2"/>
          <p:cNvSpPr>
            <a:spLocks noGrp="1" noRot="1" noChangeAspect="1" noChangeArrowheads="1" noTextEdit="1"/>
          </p:cNvSpPr>
          <p:nvPr>
            <p:ph type="sldImg"/>
          </p:nvPr>
        </p:nvSpPr>
        <p:spPr>
          <a:xfrm>
            <a:off x="404813" y="696913"/>
            <a:ext cx="6188075" cy="3481387"/>
          </a:xfrm>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622928887"/>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476C4670-485C-41B4-B6C8-2F72766EE515}" type="slidenum">
              <a:rPr lang="en-US" altLang="en-US" sz="1200"/>
              <a:pPr/>
              <a:t>229</a:t>
            </a:fld>
            <a:endParaRPr lang="en-US" altLang="en-US" sz="1200"/>
          </a:p>
        </p:txBody>
      </p:sp>
      <p:sp>
        <p:nvSpPr>
          <p:cNvPr id="63491" name="Rectangle 2"/>
          <p:cNvSpPr>
            <a:spLocks noGrp="1" noRot="1" noChangeAspect="1" noChangeArrowheads="1" noTextEdit="1"/>
          </p:cNvSpPr>
          <p:nvPr>
            <p:ph type="sldImg"/>
          </p:nvPr>
        </p:nvSpPr>
        <p:spPr>
          <a:xfrm>
            <a:off x="404813" y="695325"/>
            <a:ext cx="6188075" cy="3481388"/>
          </a:xfrm>
          <a:ln/>
        </p:spPr>
      </p:sp>
      <p:sp>
        <p:nvSpPr>
          <p:cNvPr id="63492" name="Rectangle 3"/>
          <p:cNvSpPr>
            <a:spLocks noGrp="1" noChangeArrowheads="1"/>
          </p:cNvSpPr>
          <p:nvPr>
            <p:ph type="body" idx="1"/>
          </p:nvPr>
        </p:nvSpPr>
        <p:spPr>
          <a:xfrm>
            <a:off x="931864"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839631851"/>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DEFD3E4-E538-49EF-A1BC-D85549A485CA}" type="slidenum">
              <a:rPr lang="en-US" altLang="en-US" sz="1200"/>
              <a:pPr/>
              <a:t>230</a:t>
            </a:fld>
            <a:endParaRPr lang="en-US" altLang="en-US" sz="1200"/>
          </a:p>
        </p:txBody>
      </p:sp>
      <p:sp>
        <p:nvSpPr>
          <p:cNvPr id="65539" name="Rectangle 2"/>
          <p:cNvSpPr>
            <a:spLocks noGrp="1" noRot="1" noChangeAspect="1" noChangeArrowheads="1" noTextEdit="1"/>
          </p:cNvSpPr>
          <p:nvPr>
            <p:ph type="sldImg"/>
          </p:nvPr>
        </p:nvSpPr>
        <p:spPr>
          <a:xfrm>
            <a:off x="404813" y="695325"/>
            <a:ext cx="6188075" cy="3481388"/>
          </a:xfrm>
          <a:ln/>
        </p:spPr>
      </p:sp>
      <p:sp>
        <p:nvSpPr>
          <p:cNvPr id="65540" name="Rectangle 3"/>
          <p:cNvSpPr>
            <a:spLocks noGrp="1" noChangeArrowheads="1"/>
          </p:cNvSpPr>
          <p:nvPr>
            <p:ph type="body" idx="1"/>
          </p:nvPr>
        </p:nvSpPr>
        <p:spPr>
          <a:xfrm>
            <a:off x="931864"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885650629"/>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DEFD3E4-E538-49EF-A1BC-D85549A485CA}" type="slidenum">
              <a:rPr lang="en-US" altLang="en-US" sz="1200"/>
              <a:pPr/>
              <a:t>231</a:t>
            </a:fld>
            <a:endParaRPr lang="en-US" altLang="en-US" sz="1200"/>
          </a:p>
        </p:txBody>
      </p:sp>
      <p:sp>
        <p:nvSpPr>
          <p:cNvPr id="65539" name="Rectangle 2"/>
          <p:cNvSpPr>
            <a:spLocks noGrp="1" noRot="1" noChangeAspect="1" noChangeArrowheads="1" noTextEdit="1"/>
          </p:cNvSpPr>
          <p:nvPr>
            <p:ph type="sldImg"/>
          </p:nvPr>
        </p:nvSpPr>
        <p:spPr>
          <a:xfrm>
            <a:off x="404813" y="695325"/>
            <a:ext cx="6188075" cy="3481388"/>
          </a:xfrm>
          <a:ln/>
        </p:spPr>
      </p:sp>
      <p:sp>
        <p:nvSpPr>
          <p:cNvPr id="65540" name="Rectangle 3"/>
          <p:cNvSpPr>
            <a:spLocks noGrp="1" noChangeArrowheads="1"/>
          </p:cNvSpPr>
          <p:nvPr>
            <p:ph type="body" idx="1"/>
          </p:nvPr>
        </p:nvSpPr>
        <p:spPr>
          <a:xfrm>
            <a:off x="931864"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37528645"/>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09819F5B-7A32-4D84-A65B-6246CABB1E02}" type="slidenum">
              <a:rPr lang="en-US" altLang="en-US" sz="1200"/>
              <a:pPr/>
              <a:t>232</a:t>
            </a:fld>
            <a:endParaRPr lang="en-US" altLang="en-US" sz="1200"/>
          </a:p>
        </p:txBody>
      </p:sp>
      <p:sp>
        <p:nvSpPr>
          <p:cNvPr id="67587" name="Rectangle 2"/>
          <p:cNvSpPr>
            <a:spLocks noGrp="1" noRot="1" noChangeAspect="1" noChangeArrowheads="1" noTextEdit="1"/>
          </p:cNvSpPr>
          <p:nvPr>
            <p:ph type="sldImg"/>
          </p:nvPr>
        </p:nvSpPr>
        <p:spPr>
          <a:xfrm>
            <a:off x="404813" y="695325"/>
            <a:ext cx="6188075" cy="3481388"/>
          </a:xfrm>
          <a:ln/>
        </p:spPr>
      </p:sp>
      <p:sp>
        <p:nvSpPr>
          <p:cNvPr id="67588" name="Rectangle 3"/>
          <p:cNvSpPr>
            <a:spLocks noGrp="1" noChangeArrowheads="1"/>
          </p:cNvSpPr>
          <p:nvPr>
            <p:ph type="body" idx="1"/>
          </p:nvPr>
        </p:nvSpPr>
        <p:spPr>
          <a:xfrm>
            <a:off x="931864"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857975678"/>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4921C35E-7DD2-43A4-B0B3-DF6655FBBF3E}" type="slidenum">
              <a:rPr lang="en-US" altLang="en-US" sz="1200"/>
              <a:pPr/>
              <a:t>236</a:t>
            </a:fld>
            <a:endParaRPr lang="en-US" alt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931864" y="4410076"/>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447465301"/>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FC5AA873-0E0F-4E9D-B9D0-F99186FE665C}" type="slidenum">
              <a:rPr lang="en-US" altLang="en-US" sz="1200"/>
              <a:pPr/>
              <a:t>237</a:t>
            </a:fld>
            <a:endParaRPr lang="en-US" altLang="en-US" sz="1200"/>
          </a:p>
        </p:txBody>
      </p:sp>
      <p:sp>
        <p:nvSpPr>
          <p:cNvPr id="77827" name="Rectangle 2"/>
          <p:cNvSpPr>
            <a:spLocks noGrp="1" noRot="1" noChangeAspect="1" noChangeArrowheads="1" noTextEdit="1"/>
          </p:cNvSpPr>
          <p:nvPr>
            <p:ph type="sldImg"/>
          </p:nvPr>
        </p:nvSpPr>
        <p:spPr>
          <a:xfrm>
            <a:off x="404813" y="695325"/>
            <a:ext cx="6188075" cy="3481388"/>
          </a:xfrm>
          <a:ln/>
        </p:spPr>
      </p:sp>
      <p:sp>
        <p:nvSpPr>
          <p:cNvPr id="77828" name="Rectangle 3"/>
          <p:cNvSpPr>
            <a:spLocks noGrp="1" noChangeArrowheads="1"/>
          </p:cNvSpPr>
          <p:nvPr>
            <p:ph type="body" idx="1"/>
          </p:nvPr>
        </p:nvSpPr>
        <p:spPr>
          <a:xfrm>
            <a:off x="931864"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97590084"/>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A9F710CF-2C3A-4019-8007-D8C75860C40C}" type="slidenum">
              <a:rPr lang="en-US" altLang="en-US" sz="1200"/>
              <a:pPr/>
              <a:t>238</a:t>
            </a:fld>
            <a:endParaRPr lang="en-US" altLang="en-US" sz="1200"/>
          </a:p>
        </p:txBody>
      </p:sp>
      <p:sp>
        <p:nvSpPr>
          <p:cNvPr id="74755" name="Rectangle 2"/>
          <p:cNvSpPr>
            <a:spLocks noGrp="1" noRot="1" noChangeAspect="1" noChangeArrowheads="1" noTextEdit="1"/>
          </p:cNvSpPr>
          <p:nvPr>
            <p:ph type="sldImg"/>
          </p:nvPr>
        </p:nvSpPr>
        <p:spPr>
          <a:xfrm>
            <a:off x="404813" y="695325"/>
            <a:ext cx="6188075" cy="3481388"/>
          </a:xfrm>
          <a:ln/>
        </p:spPr>
      </p:sp>
      <p:sp>
        <p:nvSpPr>
          <p:cNvPr id="74756" name="Rectangle 3"/>
          <p:cNvSpPr>
            <a:spLocks noGrp="1" noChangeArrowheads="1"/>
          </p:cNvSpPr>
          <p:nvPr>
            <p:ph type="body" idx="1"/>
          </p:nvPr>
        </p:nvSpPr>
        <p:spPr>
          <a:xfrm>
            <a:off x="931864"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0628125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E384C445-B1F5-490F-A9C4-D80A2FD64200}" type="slidenum">
              <a:rPr lang="en-US" altLang="en-US" sz="1200"/>
              <a:pPr/>
              <a:t>252</a:t>
            </a:fld>
            <a:endParaRPr lang="en-US" alt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096689441"/>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A1350AA7-056F-4860-8F4F-423CF851BA62}" type="slidenum">
              <a:rPr lang="en-US" altLang="en-US" sz="1200"/>
              <a:pPr/>
              <a:t>253</a:t>
            </a:fld>
            <a:endParaRPr lang="en-US" alt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853317102"/>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1B660626-6ED4-4019-A597-4C6DFE264C50}" type="slidenum">
              <a:rPr lang="en-US" altLang="en-US" sz="1200"/>
              <a:pPr/>
              <a:t>254</a:t>
            </a:fld>
            <a:endParaRPr lang="en-US" altLang="en-US"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106958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B19B9DFD-DF31-43CC-8BBB-94C6B775DF6A}"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30275" rtl="0" eaLnBrk="0" fontAlgn="base" latinLnBrk="0" hangingPunct="0">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50178" name="Rectangle 2"/>
          <p:cNvSpPr>
            <a:spLocks noGrp="1" noRot="1" noChangeAspect="1" noChangeArrowheads="1" noTextEdit="1"/>
          </p:cNvSpPr>
          <p:nvPr>
            <p:ph type="sldImg"/>
          </p:nvPr>
        </p:nvSpPr>
        <p:spPr>
          <a:xfrm>
            <a:off x="404813" y="696913"/>
            <a:ext cx="6188075" cy="3481387"/>
          </a:xfrm>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759092612"/>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91CD168A-2AB0-40BE-8A28-C8934AB24B59}" type="slidenum">
              <a:rPr lang="en-US" altLang="en-US" sz="1200"/>
              <a:pPr/>
              <a:t>255</a:t>
            </a:fld>
            <a:endParaRPr lang="en-US" alt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313391924"/>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6412AD63-2C6B-42F7-8B81-9C7AD796E0BB}" type="slidenum">
              <a:rPr lang="en-US" altLang="en-US" sz="1200"/>
              <a:pPr/>
              <a:t>256</a:t>
            </a:fld>
            <a:endParaRPr lang="en-US" alt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875968861"/>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45C2FE0B-747E-4E51-8338-9337A712521F}" type="slidenum">
              <a:rPr lang="en-US" altLang="en-US" sz="1200"/>
              <a:pPr/>
              <a:t>257</a:t>
            </a:fld>
            <a:endParaRPr lang="en-US" altLang="en-US"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620804545"/>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CEF74B7E-6D78-40C0-B480-B2E1F05096CD}" type="slidenum">
              <a:rPr lang="en-US" altLang="en-US" sz="1200"/>
              <a:pPr/>
              <a:t>258</a:t>
            </a:fld>
            <a:endParaRPr lang="en-US" alt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24577489"/>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086412B2-536C-4355-9676-2D56984C8D0B}" type="slidenum">
              <a:rPr lang="en-US" altLang="en-US" sz="1200"/>
              <a:pPr/>
              <a:t>259</a:t>
            </a:fld>
            <a:endParaRPr lang="en-US" alt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15806784"/>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8EB2570B-4ECC-42D2-A915-3497ECD86CCC}" type="slidenum">
              <a:rPr lang="en-US" altLang="en-US" sz="1200"/>
              <a:pPr/>
              <a:t>260</a:t>
            </a:fld>
            <a:endParaRPr lang="en-US" alt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454315975"/>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43EA5081-7C3B-4331-8DF4-4701702254E9}" type="slidenum">
              <a:rPr lang="en-US" altLang="en-US" sz="1200"/>
              <a:pPr/>
              <a:t>261</a:t>
            </a:fld>
            <a:endParaRPr lang="en-US" altLang="en-US"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661701177"/>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CBAD4660-C1BD-43D6-AED2-2CDB1E45F07D}" type="slidenum">
              <a:rPr lang="en-US" altLang="en-US" sz="1200"/>
              <a:pPr/>
              <a:t>262</a:t>
            </a:fld>
            <a:endParaRPr lang="en-US" alt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135662346"/>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979B905-280D-44BD-8E31-AB90F5734834}" type="slidenum">
              <a:rPr lang="en-US" altLang="en-US" smtClean="0"/>
              <a:pPr/>
              <a:t>269</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alt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513669609"/>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E77F9C97-08D5-47D4-A865-ADACA29B1AA1}" type="slidenum">
              <a:rPr lang="en-US" altLang="en-US" sz="1200"/>
              <a:pPr/>
              <a:t>273</a:t>
            </a:fld>
            <a:endParaRPr lang="en-US" altLang="en-U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443456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B19B9DFD-DF31-43CC-8BBB-94C6B775DF6A}"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30275" rtl="0" eaLnBrk="0" fontAlgn="base" latinLnBrk="0" hangingPunct="0">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50178" name="Rectangle 2"/>
          <p:cNvSpPr>
            <a:spLocks noGrp="1" noRot="1" noChangeAspect="1" noChangeArrowheads="1" noTextEdit="1"/>
          </p:cNvSpPr>
          <p:nvPr>
            <p:ph type="sldImg"/>
          </p:nvPr>
        </p:nvSpPr>
        <p:spPr>
          <a:xfrm>
            <a:off x="404813" y="696913"/>
            <a:ext cx="6188075" cy="3481387"/>
          </a:xfrm>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921734429"/>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979B905-280D-44BD-8E31-AB90F5734834}" type="slidenum">
              <a:rPr lang="en-US" altLang="en-US" smtClean="0"/>
              <a:pPr/>
              <a:t>274</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alt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04431810"/>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C1BA436F-0A43-4014-B8D3-1B023E7936DE}" type="slidenum">
              <a:rPr lang="en-US" altLang="en-US" sz="1200"/>
              <a:pPr/>
              <a:t>275</a:t>
            </a:fld>
            <a:endParaRPr lang="en-US" alt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833806782"/>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55ABEB0D-E689-4772-BE6A-4FA7DBC8FEE3}" type="slidenum">
              <a:rPr lang="en-US" altLang="en-US" sz="1200"/>
              <a:pPr/>
              <a:t>276</a:t>
            </a:fld>
            <a:endParaRPr lang="en-US" alt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391743187"/>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1E5A182C-C5A4-4D0D-A6BE-A4D6F4732074}" type="slidenum">
              <a:rPr lang="en-US" altLang="en-US" sz="1200"/>
              <a:pPr/>
              <a:t>277</a:t>
            </a:fld>
            <a:endParaRPr lang="en-US" alt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14511334"/>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E12ABCD7-1D35-4F42-9F48-1FA3A1BF75A6}" type="slidenum">
              <a:rPr lang="en-US" altLang="en-US" sz="1200"/>
              <a:pPr/>
              <a:t>278</a:t>
            </a:fld>
            <a:endParaRPr lang="en-US" alt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032133032"/>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FE5239BC-08AC-4171-BC29-B11CED1C00D8}" type="slidenum">
              <a:rPr lang="en-US" altLang="en-US" sz="1200"/>
              <a:pPr/>
              <a:t>279</a:t>
            </a:fld>
            <a:endParaRPr lang="en-US" alt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681956086"/>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979B905-280D-44BD-8E31-AB90F5734834}" type="slidenum">
              <a:rPr lang="en-US" altLang="en-US" smtClean="0"/>
              <a:pPr/>
              <a:t>280</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alt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562423341"/>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B6F0339C-7A5B-4860-8D42-52F584D09780}" type="slidenum">
              <a:rPr lang="en-US" altLang="en-US" sz="1200"/>
              <a:pPr/>
              <a:t>281</a:t>
            </a:fld>
            <a:endParaRPr lang="en-US" altLang="en-US" sz="120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256400815"/>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46EA8CD4-BE8A-459D-9D31-26FCFAB06D25}" type="slidenum">
              <a:rPr lang="en-US" altLang="en-US" sz="1200"/>
              <a:pPr/>
              <a:t>282</a:t>
            </a:fld>
            <a:endParaRPr lang="en-US" altLang="en-US" sz="12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54062096"/>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67040340-971D-4A83-83E8-822FA67F93DB}" type="slidenum">
              <a:rPr lang="en-US" altLang="en-US" sz="1200"/>
              <a:pPr/>
              <a:t>283</a:t>
            </a:fld>
            <a:endParaRPr lang="en-US" alt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744064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2CA03AE4-EA27-469C-8E49-6A6D2386542F}"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30275" rtl="0" eaLnBrk="0" fontAlgn="base" latinLnBrk="0" hangingPunct="0">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54274" name="Rectangle 2"/>
          <p:cNvSpPr>
            <a:spLocks noGrp="1" noRot="1" noChangeAspect="1" noChangeArrowheads="1" noTextEdit="1"/>
          </p:cNvSpPr>
          <p:nvPr>
            <p:ph type="sldImg"/>
          </p:nvPr>
        </p:nvSpPr>
        <p:spPr>
          <a:xfrm>
            <a:off x="404813" y="696913"/>
            <a:ext cx="6188075" cy="3481387"/>
          </a:xfrm>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845534928"/>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F0D3EC4A-6F15-43AE-AA3C-5A809172836D}" type="slidenum">
              <a:rPr lang="en-US" altLang="en-US" sz="1200"/>
              <a:pPr/>
              <a:t>284</a:t>
            </a:fld>
            <a:endParaRPr lang="en-US" altLang="en-US"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891472523"/>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787">
              <a:defRPr sz="1600">
                <a:solidFill>
                  <a:schemeClr val="tx1"/>
                </a:solidFill>
                <a:latin typeface="Helvetica" panose="020B0604020202020204" pitchFamily="34" charset="0"/>
                <a:ea typeface="MS PGothic" panose="020B0600070205080204" pitchFamily="34" charset="-128"/>
              </a:defRPr>
            </a:lvl1pPr>
            <a:lvl2pPr marL="741761" indent="-285293" defTabSz="928787">
              <a:defRPr sz="1600">
                <a:solidFill>
                  <a:schemeClr val="tx1"/>
                </a:solidFill>
                <a:latin typeface="Helvetica" panose="020B0604020202020204" pitchFamily="34" charset="0"/>
                <a:ea typeface="MS PGothic" panose="020B0600070205080204" pitchFamily="34" charset="-128"/>
              </a:defRPr>
            </a:lvl2pPr>
            <a:lvl3pPr marL="1141171" indent="-228234" defTabSz="928787">
              <a:defRPr sz="1600">
                <a:solidFill>
                  <a:schemeClr val="tx1"/>
                </a:solidFill>
                <a:latin typeface="Helvetica" panose="020B0604020202020204" pitchFamily="34" charset="0"/>
                <a:ea typeface="MS PGothic" panose="020B0600070205080204" pitchFamily="34" charset="-128"/>
              </a:defRPr>
            </a:lvl3pPr>
            <a:lvl4pPr marL="1597640" indent="-228234" defTabSz="928787">
              <a:defRPr sz="1600">
                <a:solidFill>
                  <a:schemeClr val="tx1"/>
                </a:solidFill>
                <a:latin typeface="Helvetica" panose="020B0604020202020204" pitchFamily="34" charset="0"/>
                <a:ea typeface="MS PGothic" panose="020B0600070205080204" pitchFamily="34" charset="-128"/>
              </a:defRPr>
            </a:lvl4pPr>
            <a:lvl5pPr marL="2054108" indent="-228234" defTabSz="928787">
              <a:defRPr sz="1600">
                <a:solidFill>
                  <a:schemeClr val="tx1"/>
                </a:solidFill>
                <a:latin typeface="Helvetica" panose="020B0604020202020204" pitchFamily="34" charset="0"/>
                <a:ea typeface="MS PGothic" panose="020B0600070205080204" pitchFamily="34" charset="-128"/>
              </a:defRPr>
            </a:lvl5pPr>
            <a:lvl6pPr marL="2510577"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67045"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3514"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79982"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07174961-0CF3-42A6-8222-18520414FAD4}" type="slidenum">
              <a:rPr lang="en-US" altLang="en-US" sz="1200"/>
              <a:pPr/>
              <a:t>285</a:t>
            </a:fld>
            <a:endParaRPr lang="en-US" altLang="en-US" sz="1200" dirty="0"/>
          </a:p>
        </p:txBody>
      </p:sp>
      <p:sp>
        <p:nvSpPr>
          <p:cNvPr id="8194" name="Rectangle 2"/>
          <p:cNvSpPr>
            <a:spLocks noGrp="1" noRot="1" noChangeAspect="1" noChangeArrowheads="1" noTextEdit="1"/>
          </p:cNvSpPr>
          <p:nvPr>
            <p:ph type="sldImg"/>
          </p:nvPr>
        </p:nvSpPr>
        <p:spPr>
          <a:xfrm>
            <a:off x="404813" y="695325"/>
            <a:ext cx="6188075" cy="3481388"/>
          </a:xfrm>
          <a:ln/>
        </p:spPr>
      </p:sp>
      <p:sp>
        <p:nvSpPr>
          <p:cNvPr id="8195" name="Rectangle 3"/>
          <p:cNvSpPr>
            <a:spLocks noGrp="1" noChangeArrowheads="1"/>
          </p:cNvSpPr>
          <p:nvPr>
            <p:ph type="body" idx="1"/>
          </p:nvPr>
        </p:nvSpPr>
        <p:spPr>
          <a:xfrm>
            <a:off x="931759" y="4410392"/>
            <a:ext cx="5134182" cy="4177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435239861"/>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787">
              <a:defRPr sz="1600">
                <a:solidFill>
                  <a:schemeClr val="tx1"/>
                </a:solidFill>
                <a:latin typeface="Helvetica" panose="020B0604020202020204" pitchFamily="34" charset="0"/>
                <a:ea typeface="MS PGothic" panose="020B0600070205080204" pitchFamily="34" charset="-128"/>
              </a:defRPr>
            </a:lvl1pPr>
            <a:lvl2pPr marL="741761" indent="-285293" defTabSz="928787">
              <a:defRPr sz="1600">
                <a:solidFill>
                  <a:schemeClr val="tx1"/>
                </a:solidFill>
                <a:latin typeface="Helvetica" panose="020B0604020202020204" pitchFamily="34" charset="0"/>
                <a:ea typeface="MS PGothic" panose="020B0600070205080204" pitchFamily="34" charset="-128"/>
              </a:defRPr>
            </a:lvl2pPr>
            <a:lvl3pPr marL="1141171" indent="-228234" defTabSz="928787">
              <a:defRPr sz="1600">
                <a:solidFill>
                  <a:schemeClr val="tx1"/>
                </a:solidFill>
                <a:latin typeface="Helvetica" panose="020B0604020202020204" pitchFamily="34" charset="0"/>
                <a:ea typeface="MS PGothic" panose="020B0600070205080204" pitchFamily="34" charset="-128"/>
              </a:defRPr>
            </a:lvl3pPr>
            <a:lvl4pPr marL="1597640" indent="-228234" defTabSz="928787">
              <a:defRPr sz="1600">
                <a:solidFill>
                  <a:schemeClr val="tx1"/>
                </a:solidFill>
                <a:latin typeface="Helvetica" panose="020B0604020202020204" pitchFamily="34" charset="0"/>
                <a:ea typeface="MS PGothic" panose="020B0600070205080204" pitchFamily="34" charset="-128"/>
              </a:defRPr>
            </a:lvl4pPr>
            <a:lvl5pPr marL="2054108" indent="-228234" defTabSz="928787">
              <a:defRPr sz="1600">
                <a:solidFill>
                  <a:schemeClr val="tx1"/>
                </a:solidFill>
                <a:latin typeface="Helvetica" panose="020B0604020202020204" pitchFamily="34" charset="0"/>
                <a:ea typeface="MS PGothic" panose="020B0600070205080204" pitchFamily="34" charset="-128"/>
              </a:defRPr>
            </a:lvl5pPr>
            <a:lvl6pPr marL="2510577"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67045"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3514"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79982"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07174961-0CF3-42A6-8222-18520414FAD4}" type="slidenum">
              <a:rPr lang="en-US" altLang="en-US" sz="1200"/>
              <a:pPr/>
              <a:t>286</a:t>
            </a:fld>
            <a:endParaRPr lang="en-US" altLang="en-US" sz="1200" dirty="0"/>
          </a:p>
        </p:txBody>
      </p:sp>
      <p:sp>
        <p:nvSpPr>
          <p:cNvPr id="8194" name="Rectangle 2"/>
          <p:cNvSpPr>
            <a:spLocks noGrp="1" noRot="1" noChangeAspect="1" noChangeArrowheads="1" noTextEdit="1"/>
          </p:cNvSpPr>
          <p:nvPr>
            <p:ph type="sldImg"/>
          </p:nvPr>
        </p:nvSpPr>
        <p:spPr>
          <a:xfrm>
            <a:off x="404813" y="695325"/>
            <a:ext cx="6188075" cy="3481388"/>
          </a:xfrm>
          <a:ln/>
        </p:spPr>
      </p:sp>
      <p:sp>
        <p:nvSpPr>
          <p:cNvPr id="8195" name="Rectangle 3"/>
          <p:cNvSpPr>
            <a:spLocks noGrp="1" noChangeArrowheads="1"/>
          </p:cNvSpPr>
          <p:nvPr>
            <p:ph type="body" idx="1"/>
          </p:nvPr>
        </p:nvSpPr>
        <p:spPr>
          <a:xfrm>
            <a:off x="931759" y="4410392"/>
            <a:ext cx="5134182" cy="4177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625977077"/>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787">
              <a:defRPr sz="1600">
                <a:solidFill>
                  <a:schemeClr val="tx1"/>
                </a:solidFill>
                <a:latin typeface="Helvetica" panose="020B0604020202020204" pitchFamily="34" charset="0"/>
                <a:ea typeface="MS PGothic" panose="020B0600070205080204" pitchFamily="34" charset="-128"/>
              </a:defRPr>
            </a:lvl1pPr>
            <a:lvl2pPr marL="741761" indent="-285293" defTabSz="928787">
              <a:defRPr sz="1600">
                <a:solidFill>
                  <a:schemeClr val="tx1"/>
                </a:solidFill>
                <a:latin typeface="Helvetica" panose="020B0604020202020204" pitchFamily="34" charset="0"/>
                <a:ea typeface="MS PGothic" panose="020B0600070205080204" pitchFamily="34" charset="-128"/>
              </a:defRPr>
            </a:lvl2pPr>
            <a:lvl3pPr marL="1141171" indent="-228234" defTabSz="928787">
              <a:defRPr sz="1600">
                <a:solidFill>
                  <a:schemeClr val="tx1"/>
                </a:solidFill>
                <a:latin typeface="Helvetica" panose="020B0604020202020204" pitchFamily="34" charset="0"/>
                <a:ea typeface="MS PGothic" panose="020B0600070205080204" pitchFamily="34" charset="-128"/>
              </a:defRPr>
            </a:lvl3pPr>
            <a:lvl4pPr marL="1597640" indent="-228234" defTabSz="928787">
              <a:defRPr sz="1600">
                <a:solidFill>
                  <a:schemeClr val="tx1"/>
                </a:solidFill>
                <a:latin typeface="Helvetica" panose="020B0604020202020204" pitchFamily="34" charset="0"/>
                <a:ea typeface="MS PGothic" panose="020B0600070205080204" pitchFamily="34" charset="-128"/>
              </a:defRPr>
            </a:lvl4pPr>
            <a:lvl5pPr marL="2054108" indent="-228234" defTabSz="928787">
              <a:defRPr sz="1600">
                <a:solidFill>
                  <a:schemeClr val="tx1"/>
                </a:solidFill>
                <a:latin typeface="Helvetica" panose="020B0604020202020204" pitchFamily="34" charset="0"/>
                <a:ea typeface="MS PGothic" panose="020B0600070205080204" pitchFamily="34" charset="-128"/>
              </a:defRPr>
            </a:lvl5pPr>
            <a:lvl6pPr marL="2510577"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67045"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3514"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79982"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07174961-0CF3-42A6-8222-18520414FAD4}" type="slidenum">
              <a:rPr lang="en-US" altLang="en-US" sz="1200"/>
              <a:pPr/>
              <a:t>287</a:t>
            </a:fld>
            <a:endParaRPr lang="en-US" altLang="en-US" sz="1200" dirty="0"/>
          </a:p>
        </p:txBody>
      </p:sp>
      <p:sp>
        <p:nvSpPr>
          <p:cNvPr id="8194" name="Rectangle 2"/>
          <p:cNvSpPr>
            <a:spLocks noGrp="1" noRot="1" noChangeAspect="1" noChangeArrowheads="1" noTextEdit="1"/>
          </p:cNvSpPr>
          <p:nvPr>
            <p:ph type="sldImg"/>
          </p:nvPr>
        </p:nvSpPr>
        <p:spPr>
          <a:xfrm>
            <a:off x="404813" y="695325"/>
            <a:ext cx="6188075" cy="3481388"/>
          </a:xfrm>
          <a:ln/>
        </p:spPr>
      </p:sp>
      <p:sp>
        <p:nvSpPr>
          <p:cNvPr id="8195" name="Rectangle 3"/>
          <p:cNvSpPr>
            <a:spLocks noGrp="1" noChangeArrowheads="1"/>
          </p:cNvSpPr>
          <p:nvPr>
            <p:ph type="body" idx="1"/>
          </p:nvPr>
        </p:nvSpPr>
        <p:spPr>
          <a:xfrm>
            <a:off x="931759" y="4410392"/>
            <a:ext cx="5134182" cy="4177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68499447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1A0A2931-304C-4865-B2DC-2F6371DEAF73}" type="slidenum">
              <a:rPr lang="en-US" altLang="en-US" sz="1200"/>
              <a:pPr/>
              <a:t>288</a:t>
            </a:fld>
            <a:endParaRPr lang="en-US" altLang="en-US"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872687167"/>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787">
              <a:defRPr sz="1600">
                <a:solidFill>
                  <a:schemeClr val="tx1"/>
                </a:solidFill>
                <a:latin typeface="Helvetica" panose="020B0604020202020204" pitchFamily="34" charset="0"/>
                <a:ea typeface="MS PGothic" panose="020B0600070205080204" pitchFamily="34" charset="-128"/>
              </a:defRPr>
            </a:lvl1pPr>
            <a:lvl2pPr marL="741761" indent="-285293" defTabSz="928787">
              <a:defRPr sz="1600">
                <a:solidFill>
                  <a:schemeClr val="tx1"/>
                </a:solidFill>
                <a:latin typeface="Helvetica" panose="020B0604020202020204" pitchFamily="34" charset="0"/>
                <a:ea typeface="MS PGothic" panose="020B0600070205080204" pitchFamily="34" charset="-128"/>
              </a:defRPr>
            </a:lvl2pPr>
            <a:lvl3pPr marL="1141171" indent="-228234" defTabSz="928787">
              <a:defRPr sz="1600">
                <a:solidFill>
                  <a:schemeClr val="tx1"/>
                </a:solidFill>
                <a:latin typeface="Helvetica" panose="020B0604020202020204" pitchFamily="34" charset="0"/>
                <a:ea typeface="MS PGothic" panose="020B0600070205080204" pitchFamily="34" charset="-128"/>
              </a:defRPr>
            </a:lvl3pPr>
            <a:lvl4pPr marL="1597640" indent="-228234" defTabSz="928787">
              <a:defRPr sz="1600">
                <a:solidFill>
                  <a:schemeClr val="tx1"/>
                </a:solidFill>
                <a:latin typeface="Helvetica" panose="020B0604020202020204" pitchFamily="34" charset="0"/>
                <a:ea typeface="MS PGothic" panose="020B0600070205080204" pitchFamily="34" charset="-128"/>
              </a:defRPr>
            </a:lvl4pPr>
            <a:lvl5pPr marL="2054108" indent="-228234" defTabSz="928787">
              <a:defRPr sz="1600">
                <a:solidFill>
                  <a:schemeClr val="tx1"/>
                </a:solidFill>
                <a:latin typeface="Helvetica" panose="020B0604020202020204" pitchFamily="34" charset="0"/>
                <a:ea typeface="MS PGothic" panose="020B0600070205080204" pitchFamily="34" charset="-128"/>
              </a:defRPr>
            </a:lvl5pPr>
            <a:lvl6pPr marL="2510577"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67045"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3514"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79982"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07174961-0CF3-42A6-8222-18520414FAD4}" type="slidenum">
              <a:rPr lang="en-US" altLang="en-US" sz="1200"/>
              <a:pPr/>
              <a:t>289</a:t>
            </a:fld>
            <a:endParaRPr lang="en-US" altLang="en-US" sz="1200" dirty="0"/>
          </a:p>
        </p:txBody>
      </p:sp>
      <p:sp>
        <p:nvSpPr>
          <p:cNvPr id="8194" name="Rectangle 2"/>
          <p:cNvSpPr>
            <a:spLocks noGrp="1" noRot="1" noChangeAspect="1" noChangeArrowheads="1" noTextEdit="1"/>
          </p:cNvSpPr>
          <p:nvPr>
            <p:ph type="sldImg"/>
          </p:nvPr>
        </p:nvSpPr>
        <p:spPr>
          <a:xfrm>
            <a:off x="404813" y="695325"/>
            <a:ext cx="6188075" cy="3481388"/>
          </a:xfrm>
          <a:ln/>
        </p:spPr>
      </p:sp>
      <p:sp>
        <p:nvSpPr>
          <p:cNvPr id="8195" name="Rectangle 3"/>
          <p:cNvSpPr>
            <a:spLocks noGrp="1" noChangeArrowheads="1"/>
          </p:cNvSpPr>
          <p:nvPr>
            <p:ph type="body" idx="1"/>
          </p:nvPr>
        </p:nvSpPr>
        <p:spPr>
          <a:xfrm>
            <a:off x="931759" y="4410392"/>
            <a:ext cx="5134182" cy="4177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847974725"/>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787">
              <a:defRPr sz="1600">
                <a:solidFill>
                  <a:schemeClr val="tx1"/>
                </a:solidFill>
                <a:latin typeface="Helvetica" panose="020B0604020202020204" pitchFamily="34" charset="0"/>
                <a:ea typeface="MS PGothic" panose="020B0600070205080204" pitchFamily="34" charset="-128"/>
              </a:defRPr>
            </a:lvl1pPr>
            <a:lvl2pPr marL="741761" indent="-285293" defTabSz="928787">
              <a:defRPr sz="1600">
                <a:solidFill>
                  <a:schemeClr val="tx1"/>
                </a:solidFill>
                <a:latin typeface="Helvetica" panose="020B0604020202020204" pitchFamily="34" charset="0"/>
                <a:ea typeface="MS PGothic" panose="020B0600070205080204" pitchFamily="34" charset="-128"/>
              </a:defRPr>
            </a:lvl2pPr>
            <a:lvl3pPr marL="1141171" indent="-228234" defTabSz="928787">
              <a:defRPr sz="1600">
                <a:solidFill>
                  <a:schemeClr val="tx1"/>
                </a:solidFill>
                <a:latin typeface="Helvetica" panose="020B0604020202020204" pitchFamily="34" charset="0"/>
                <a:ea typeface="MS PGothic" panose="020B0600070205080204" pitchFamily="34" charset="-128"/>
              </a:defRPr>
            </a:lvl3pPr>
            <a:lvl4pPr marL="1597640" indent="-228234" defTabSz="928787">
              <a:defRPr sz="1600">
                <a:solidFill>
                  <a:schemeClr val="tx1"/>
                </a:solidFill>
                <a:latin typeface="Helvetica" panose="020B0604020202020204" pitchFamily="34" charset="0"/>
                <a:ea typeface="MS PGothic" panose="020B0600070205080204" pitchFamily="34" charset="-128"/>
              </a:defRPr>
            </a:lvl4pPr>
            <a:lvl5pPr marL="2054108" indent="-228234" defTabSz="928787">
              <a:defRPr sz="1600">
                <a:solidFill>
                  <a:schemeClr val="tx1"/>
                </a:solidFill>
                <a:latin typeface="Helvetica" panose="020B0604020202020204" pitchFamily="34" charset="0"/>
                <a:ea typeface="MS PGothic" panose="020B0600070205080204" pitchFamily="34" charset="-128"/>
              </a:defRPr>
            </a:lvl5pPr>
            <a:lvl6pPr marL="2510577"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67045"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3514"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79982"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07174961-0CF3-42A6-8222-18520414FAD4}" type="slidenum">
              <a:rPr lang="en-US" altLang="en-US" sz="1200"/>
              <a:pPr/>
              <a:t>290</a:t>
            </a:fld>
            <a:endParaRPr lang="en-US" altLang="en-US" sz="1200" dirty="0"/>
          </a:p>
        </p:txBody>
      </p:sp>
      <p:sp>
        <p:nvSpPr>
          <p:cNvPr id="8194" name="Rectangle 2"/>
          <p:cNvSpPr>
            <a:spLocks noGrp="1" noRot="1" noChangeAspect="1" noChangeArrowheads="1" noTextEdit="1"/>
          </p:cNvSpPr>
          <p:nvPr>
            <p:ph type="sldImg"/>
          </p:nvPr>
        </p:nvSpPr>
        <p:spPr>
          <a:xfrm>
            <a:off x="404813" y="695325"/>
            <a:ext cx="6188075" cy="3481388"/>
          </a:xfrm>
          <a:ln/>
        </p:spPr>
      </p:sp>
      <p:sp>
        <p:nvSpPr>
          <p:cNvPr id="8195" name="Rectangle 3"/>
          <p:cNvSpPr>
            <a:spLocks noGrp="1" noChangeArrowheads="1"/>
          </p:cNvSpPr>
          <p:nvPr>
            <p:ph type="body" idx="1"/>
          </p:nvPr>
        </p:nvSpPr>
        <p:spPr>
          <a:xfrm>
            <a:off x="931759" y="4410392"/>
            <a:ext cx="5134182" cy="4177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85789486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4C7B0BBF-B3C9-440E-B986-950E14E24760}" type="slidenum">
              <a:rPr lang="en-US" altLang="en-US" sz="1200"/>
              <a:pPr/>
              <a:t>291</a:t>
            </a:fld>
            <a:endParaRPr lang="en-US" altLang="en-US"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37284473"/>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787">
              <a:defRPr sz="1600">
                <a:solidFill>
                  <a:schemeClr val="tx1"/>
                </a:solidFill>
                <a:latin typeface="Helvetica" panose="020B0604020202020204" pitchFamily="34" charset="0"/>
                <a:ea typeface="MS PGothic" panose="020B0600070205080204" pitchFamily="34" charset="-128"/>
              </a:defRPr>
            </a:lvl1pPr>
            <a:lvl2pPr marL="741761" indent="-285293" defTabSz="928787">
              <a:defRPr sz="1600">
                <a:solidFill>
                  <a:schemeClr val="tx1"/>
                </a:solidFill>
                <a:latin typeface="Helvetica" panose="020B0604020202020204" pitchFamily="34" charset="0"/>
                <a:ea typeface="MS PGothic" panose="020B0600070205080204" pitchFamily="34" charset="-128"/>
              </a:defRPr>
            </a:lvl2pPr>
            <a:lvl3pPr marL="1141171" indent="-228234" defTabSz="928787">
              <a:defRPr sz="1600">
                <a:solidFill>
                  <a:schemeClr val="tx1"/>
                </a:solidFill>
                <a:latin typeface="Helvetica" panose="020B0604020202020204" pitchFamily="34" charset="0"/>
                <a:ea typeface="MS PGothic" panose="020B0600070205080204" pitchFamily="34" charset="-128"/>
              </a:defRPr>
            </a:lvl3pPr>
            <a:lvl4pPr marL="1597640" indent="-228234" defTabSz="928787">
              <a:defRPr sz="1600">
                <a:solidFill>
                  <a:schemeClr val="tx1"/>
                </a:solidFill>
                <a:latin typeface="Helvetica" panose="020B0604020202020204" pitchFamily="34" charset="0"/>
                <a:ea typeface="MS PGothic" panose="020B0600070205080204" pitchFamily="34" charset="-128"/>
              </a:defRPr>
            </a:lvl4pPr>
            <a:lvl5pPr marL="2054108" indent="-228234" defTabSz="928787">
              <a:defRPr sz="1600">
                <a:solidFill>
                  <a:schemeClr val="tx1"/>
                </a:solidFill>
                <a:latin typeface="Helvetica" panose="020B0604020202020204" pitchFamily="34" charset="0"/>
                <a:ea typeface="MS PGothic" panose="020B0600070205080204" pitchFamily="34" charset="-128"/>
              </a:defRPr>
            </a:lvl5pPr>
            <a:lvl6pPr marL="2510577"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67045"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3514"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79982"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07174961-0CF3-42A6-8222-18520414FAD4}" type="slidenum">
              <a:rPr lang="en-US" altLang="en-US" sz="1200"/>
              <a:pPr/>
              <a:t>292</a:t>
            </a:fld>
            <a:endParaRPr lang="en-US" altLang="en-US" sz="1200" dirty="0"/>
          </a:p>
        </p:txBody>
      </p:sp>
      <p:sp>
        <p:nvSpPr>
          <p:cNvPr id="8194" name="Rectangle 2"/>
          <p:cNvSpPr>
            <a:spLocks noGrp="1" noRot="1" noChangeAspect="1" noChangeArrowheads="1" noTextEdit="1"/>
          </p:cNvSpPr>
          <p:nvPr>
            <p:ph type="sldImg"/>
          </p:nvPr>
        </p:nvSpPr>
        <p:spPr>
          <a:xfrm>
            <a:off x="404813" y="695325"/>
            <a:ext cx="6188075" cy="3481388"/>
          </a:xfrm>
          <a:ln/>
        </p:spPr>
      </p:sp>
      <p:sp>
        <p:nvSpPr>
          <p:cNvPr id="8195" name="Rectangle 3"/>
          <p:cNvSpPr>
            <a:spLocks noGrp="1" noChangeArrowheads="1"/>
          </p:cNvSpPr>
          <p:nvPr>
            <p:ph type="body" idx="1"/>
          </p:nvPr>
        </p:nvSpPr>
        <p:spPr>
          <a:xfrm>
            <a:off x="931759" y="4410392"/>
            <a:ext cx="5134182" cy="4177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651397439"/>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6283D157-7C62-425E-BB0E-CE8BAE867B64}" type="slidenum">
              <a:rPr lang="en-US" altLang="en-US" sz="1200"/>
              <a:pPr/>
              <a:t>293</a:t>
            </a:fld>
            <a:endParaRPr lang="en-US" altLang="en-US" sz="12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093847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8F692E26-C62E-47DD-B019-6402D6B97215}"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30275" rtl="0" eaLnBrk="0" fontAlgn="base" latinLnBrk="0" hangingPunct="0">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52226" name="Rectangle 2"/>
          <p:cNvSpPr>
            <a:spLocks noGrp="1" noRot="1" noChangeAspect="1" noChangeArrowheads="1" noTextEdit="1"/>
          </p:cNvSpPr>
          <p:nvPr>
            <p:ph type="sldImg"/>
          </p:nvPr>
        </p:nvSpPr>
        <p:spPr>
          <a:xfrm>
            <a:off x="404813" y="696913"/>
            <a:ext cx="6188075" cy="3481387"/>
          </a:xfrm>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030820876"/>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84AC97B1-25CD-474B-98A6-5180BA18AE28}" type="slidenum">
              <a:rPr lang="en-US" altLang="en-US" sz="1200"/>
              <a:pPr/>
              <a:t>294</a:t>
            </a:fld>
            <a:endParaRPr lang="en-US" altLang="en-US"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249622634"/>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3AFD31E9-BE10-4267-BC2D-73ADA680375F}" type="slidenum">
              <a:rPr lang="en-US" altLang="en-US" sz="1200"/>
              <a:pPr/>
              <a:t>295</a:t>
            </a:fld>
            <a:endParaRPr lang="en-US" altLang="en-US" sz="1200"/>
          </a:p>
        </p:txBody>
      </p:sp>
      <p:sp>
        <p:nvSpPr>
          <p:cNvPr id="95235" name="Rectangle 2"/>
          <p:cNvSpPr>
            <a:spLocks noGrp="1" noRot="1" noChangeAspect="1" noChangeArrowheads="1" noTextEdit="1"/>
          </p:cNvSpPr>
          <p:nvPr>
            <p:ph type="sldImg"/>
          </p:nvPr>
        </p:nvSpPr>
        <p:spPr>
          <a:xfrm>
            <a:off x="404813" y="695325"/>
            <a:ext cx="6188075" cy="3481388"/>
          </a:xfrm>
          <a:ln/>
        </p:spPr>
      </p:sp>
      <p:sp>
        <p:nvSpPr>
          <p:cNvPr id="95236" name="Rectangle 3"/>
          <p:cNvSpPr>
            <a:spLocks noGrp="1" noChangeArrowheads="1"/>
          </p:cNvSpPr>
          <p:nvPr>
            <p:ph type="body" idx="1"/>
          </p:nvPr>
        </p:nvSpPr>
        <p:spPr>
          <a:xfrm>
            <a:off x="931863"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801111065"/>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787">
              <a:defRPr sz="1600">
                <a:solidFill>
                  <a:schemeClr val="tx1"/>
                </a:solidFill>
                <a:latin typeface="Helvetica" panose="020B0604020202020204" pitchFamily="34" charset="0"/>
                <a:ea typeface="MS PGothic" panose="020B0600070205080204" pitchFamily="34" charset="-128"/>
              </a:defRPr>
            </a:lvl1pPr>
            <a:lvl2pPr marL="741761" indent="-285293" defTabSz="928787">
              <a:defRPr sz="1600">
                <a:solidFill>
                  <a:schemeClr val="tx1"/>
                </a:solidFill>
                <a:latin typeface="Helvetica" panose="020B0604020202020204" pitchFamily="34" charset="0"/>
                <a:ea typeface="MS PGothic" panose="020B0600070205080204" pitchFamily="34" charset="-128"/>
              </a:defRPr>
            </a:lvl2pPr>
            <a:lvl3pPr marL="1141171" indent="-228234" defTabSz="928787">
              <a:defRPr sz="1600">
                <a:solidFill>
                  <a:schemeClr val="tx1"/>
                </a:solidFill>
                <a:latin typeface="Helvetica" panose="020B0604020202020204" pitchFamily="34" charset="0"/>
                <a:ea typeface="MS PGothic" panose="020B0600070205080204" pitchFamily="34" charset="-128"/>
              </a:defRPr>
            </a:lvl3pPr>
            <a:lvl4pPr marL="1597640" indent="-228234" defTabSz="928787">
              <a:defRPr sz="1600">
                <a:solidFill>
                  <a:schemeClr val="tx1"/>
                </a:solidFill>
                <a:latin typeface="Helvetica" panose="020B0604020202020204" pitchFamily="34" charset="0"/>
                <a:ea typeface="MS PGothic" panose="020B0600070205080204" pitchFamily="34" charset="-128"/>
              </a:defRPr>
            </a:lvl4pPr>
            <a:lvl5pPr marL="2054108" indent="-228234" defTabSz="928787">
              <a:defRPr sz="1600">
                <a:solidFill>
                  <a:schemeClr val="tx1"/>
                </a:solidFill>
                <a:latin typeface="Helvetica" panose="020B0604020202020204" pitchFamily="34" charset="0"/>
                <a:ea typeface="MS PGothic" panose="020B0600070205080204" pitchFamily="34" charset="-128"/>
              </a:defRPr>
            </a:lvl5pPr>
            <a:lvl6pPr marL="2510577"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67045"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3514"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79982"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07174961-0CF3-42A6-8222-18520414FAD4}" type="slidenum">
              <a:rPr lang="en-US" altLang="en-US" sz="1200"/>
              <a:pPr/>
              <a:t>296</a:t>
            </a:fld>
            <a:endParaRPr lang="en-US" altLang="en-US" sz="1200" dirty="0"/>
          </a:p>
        </p:txBody>
      </p:sp>
      <p:sp>
        <p:nvSpPr>
          <p:cNvPr id="8194" name="Rectangle 2"/>
          <p:cNvSpPr>
            <a:spLocks noGrp="1" noRot="1" noChangeAspect="1" noChangeArrowheads="1" noTextEdit="1"/>
          </p:cNvSpPr>
          <p:nvPr>
            <p:ph type="sldImg"/>
          </p:nvPr>
        </p:nvSpPr>
        <p:spPr>
          <a:xfrm>
            <a:off x="404813" y="695325"/>
            <a:ext cx="6188075" cy="3481388"/>
          </a:xfrm>
          <a:ln/>
        </p:spPr>
      </p:sp>
      <p:sp>
        <p:nvSpPr>
          <p:cNvPr id="8195" name="Rectangle 3"/>
          <p:cNvSpPr>
            <a:spLocks noGrp="1" noChangeArrowheads="1"/>
          </p:cNvSpPr>
          <p:nvPr>
            <p:ph type="body" idx="1"/>
          </p:nvPr>
        </p:nvSpPr>
        <p:spPr>
          <a:xfrm>
            <a:off x="931759" y="4410392"/>
            <a:ext cx="5134182" cy="4177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617800788"/>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54311209"/>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7F04CF4B-324E-46D0-BA47-9EB6AD9CA672}" type="slidenum">
              <a:rPr lang="en-US" altLang="en-US" sz="1200"/>
              <a:pPr/>
              <a:t>298</a:t>
            </a:fld>
            <a:endParaRPr lang="en-US" altLang="en-US" sz="1200"/>
          </a:p>
        </p:txBody>
      </p:sp>
      <p:sp>
        <p:nvSpPr>
          <p:cNvPr id="98307" name="Rectangle 2"/>
          <p:cNvSpPr>
            <a:spLocks noGrp="1" noRot="1" noChangeAspect="1" noChangeArrowheads="1" noTextEdit="1"/>
          </p:cNvSpPr>
          <p:nvPr>
            <p:ph type="sldImg"/>
          </p:nvPr>
        </p:nvSpPr>
        <p:spPr>
          <a:xfrm>
            <a:off x="404813" y="695325"/>
            <a:ext cx="6188075" cy="3481388"/>
          </a:xfrm>
          <a:ln/>
        </p:spPr>
      </p:sp>
      <p:sp>
        <p:nvSpPr>
          <p:cNvPr id="98308" name="Rectangle 3"/>
          <p:cNvSpPr>
            <a:spLocks noGrp="1" noChangeArrowheads="1"/>
          </p:cNvSpPr>
          <p:nvPr>
            <p:ph type="body" idx="1"/>
          </p:nvPr>
        </p:nvSpPr>
        <p:spPr>
          <a:xfrm>
            <a:off x="931863"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99672306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A0967849-B9F5-4791-B1A9-03C13B822321}" type="slidenum">
              <a:rPr lang="en-US" altLang="en-US" sz="1200"/>
              <a:pPr/>
              <a:t>299</a:t>
            </a:fld>
            <a:endParaRPr lang="en-US" altLang="en-US" sz="1200"/>
          </a:p>
        </p:txBody>
      </p:sp>
      <p:sp>
        <p:nvSpPr>
          <p:cNvPr id="99331" name="Rectangle 2"/>
          <p:cNvSpPr>
            <a:spLocks noGrp="1" noRot="1" noChangeAspect="1" noChangeArrowheads="1" noTextEdit="1"/>
          </p:cNvSpPr>
          <p:nvPr>
            <p:ph type="sldImg"/>
          </p:nvPr>
        </p:nvSpPr>
        <p:spPr>
          <a:xfrm>
            <a:off x="404813" y="695325"/>
            <a:ext cx="6188075" cy="3481388"/>
          </a:xfrm>
          <a:ln/>
        </p:spPr>
      </p:sp>
      <p:sp>
        <p:nvSpPr>
          <p:cNvPr id="99332" name="Rectangle 3"/>
          <p:cNvSpPr>
            <a:spLocks noGrp="1" noChangeArrowheads="1"/>
          </p:cNvSpPr>
          <p:nvPr>
            <p:ph type="body" idx="1"/>
          </p:nvPr>
        </p:nvSpPr>
        <p:spPr>
          <a:xfrm>
            <a:off x="931863"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68000686"/>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8667AE9D-16D3-4C16-919A-75B127D37AD1}" type="slidenum">
              <a:rPr lang="en-US" altLang="en-US" sz="1200"/>
              <a:pPr/>
              <a:t>300</a:t>
            </a:fld>
            <a:endParaRPr lang="en-US" altLang="en-US" sz="1200"/>
          </a:p>
        </p:txBody>
      </p:sp>
      <p:sp>
        <p:nvSpPr>
          <p:cNvPr id="100355" name="Rectangle 2"/>
          <p:cNvSpPr>
            <a:spLocks noGrp="1" noRot="1" noChangeAspect="1" noChangeArrowheads="1" noTextEdit="1"/>
          </p:cNvSpPr>
          <p:nvPr>
            <p:ph type="sldImg"/>
          </p:nvPr>
        </p:nvSpPr>
        <p:spPr>
          <a:xfrm>
            <a:off x="404813" y="695325"/>
            <a:ext cx="6188075" cy="3481388"/>
          </a:xfrm>
          <a:ln/>
        </p:spPr>
      </p:sp>
      <p:sp>
        <p:nvSpPr>
          <p:cNvPr id="100356" name="Rectangle 3"/>
          <p:cNvSpPr>
            <a:spLocks noGrp="1" noChangeArrowheads="1"/>
          </p:cNvSpPr>
          <p:nvPr>
            <p:ph type="body" idx="1"/>
          </p:nvPr>
        </p:nvSpPr>
        <p:spPr>
          <a:xfrm>
            <a:off x="931863"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085745145"/>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B6F0339C-7A5B-4860-8D42-52F584D09780}" type="slidenum">
              <a:rPr lang="en-US" altLang="en-US" sz="1200"/>
              <a:pPr/>
              <a:t>301</a:t>
            </a:fld>
            <a:endParaRPr lang="en-US" altLang="en-US" sz="120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156436615"/>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3516BC0A-7AF6-411D-BE71-BCBBBCBA9517}" type="slidenum">
              <a:rPr lang="en-US" altLang="en-US" sz="1200"/>
              <a:pPr/>
              <a:t>302</a:t>
            </a:fld>
            <a:endParaRPr lang="en-US" altLang="en-US" sz="12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49165886"/>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10C6C070-221F-4423-9214-3514A79EC7A3}" type="slidenum">
              <a:rPr lang="en-US" altLang="en-US" sz="1200"/>
              <a:pPr/>
              <a:t>303</a:t>
            </a:fld>
            <a:endParaRPr lang="en-US" altLang="en-US" sz="12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726761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A9C50108-5EFA-4F84-9892-157B948F69F3}"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30275" rtl="0" eaLnBrk="0" fontAlgn="base" latinLnBrk="0" hangingPunct="0">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56322" name="Rectangle 2"/>
          <p:cNvSpPr>
            <a:spLocks noGrp="1" noRot="1" noChangeAspect="1" noChangeArrowheads="1" noTextEdit="1"/>
          </p:cNvSpPr>
          <p:nvPr>
            <p:ph type="sldImg"/>
          </p:nvPr>
        </p:nvSpPr>
        <p:spPr>
          <a:xfrm>
            <a:off x="404813" y="696913"/>
            <a:ext cx="6188075" cy="3481387"/>
          </a:xfrm>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53429898"/>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787">
              <a:defRPr sz="1600">
                <a:solidFill>
                  <a:schemeClr val="tx1"/>
                </a:solidFill>
                <a:latin typeface="Helvetica" panose="020B0604020202020204" pitchFamily="34" charset="0"/>
                <a:ea typeface="MS PGothic" panose="020B0600070205080204" pitchFamily="34" charset="-128"/>
              </a:defRPr>
            </a:lvl1pPr>
            <a:lvl2pPr marL="741761" indent="-285293" defTabSz="928787">
              <a:defRPr sz="1600">
                <a:solidFill>
                  <a:schemeClr val="tx1"/>
                </a:solidFill>
                <a:latin typeface="Helvetica" panose="020B0604020202020204" pitchFamily="34" charset="0"/>
                <a:ea typeface="MS PGothic" panose="020B0600070205080204" pitchFamily="34" charset="-128"/>
              </a:defRPr>
            </a:lvl2pPr>
            <a:lvl3pPr marL="1141171" indent="-228234" defTabSz="928787">
              <a:defRPr sz="1600">
                <a:solidFill>
                  <a:schemeClr val="tx1"/>
                </a:solidFill>
                <a:latin typeface="Helvetica" panose="020B0604020202020204" pitchFamily="34" charset="0"/>
                <a:ea typeface="MS PGothic" panose="020B0600070205080204" pitchFamily="34" charset="-128"/>
              </a:defRPr>
            </a:lvl3pPr>
            <a:lvl4pPr marL="1597640" indent="-228234" defTabSz="928787">
              <a:defRPr sz="1600">
                <a:solidFill>
                  <a:schemeClr val="tx1"/>
                </a:solidFill>
                <a:latin typeface="Helvetica" panose="020B0604020202020204" pitchFamily="34" charset="0"/>
                <a:ea typeface="MS PGothic" panose="020B0600070205080204" pitchFamily="34" charset="-128"/>
              </a:defRPr>
            </a:lvl4pPr>
            <a:lvl5pPr marL="2054108" indent="-228234" defTabSz="928787">
              <a:defRPr sz="1600">
                <a:solidFill>
                  <a:schemeClr val="tx1"/>
                </a:solidFill>
                <a:latin typeface="Helvetica" panose="020B0604020202020204" pitchFamily="34" charset="0"/>
                <a:ea typeface="MS PGothic" panose="020B0600070205080204" pitchFamily="34" charset="-128"/>
              </a:defRPr>
            </a:lvl5pPr>
            <a:lvl6pPr marL="2510577"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67045"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3514"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79982"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07174961-0CF3-42A6-8222-18520414FAD4}" type="slidenum">
              <a:rPr lang="en-US" altLang="en-US" sz="1200"/>
              <a:pPr/>
              <a:t>304</a:t>
            </a:fld>
            <a:endParaRPr lang="en-US" altLang="en-US" sz="1200" dirty="0"/>
          </a:p>
        </p:txBody>
      </p:sp>
      <p:sp>
        <p:nvSpPr>
          <p:cNvPr id="8194" name="Rectangle 2"/>
          <p:cNvSpPr>
            <a:spLocks noGrp="1" noRot="1" noChangeAspect="1" noChangeArrowheads="1" noTextEdit="1"/>
          </p:cNvSpPr>
          <p:nvPr>
            <p:ph type="sldImg"/>
          </p:nvPr>
        </p:nvSpPr>
        <p:spPr>
          <a:xfrm>
            <a:off x="404813" y="695325"/>
            <a:ext cx="6188075" cy="3481388"/>
          </a:xfrm>
          <a:ln/>
        </p:spPr>
      </p:sp>
      <p:sp>
        <p:nvSpPr>
          <p:cNvPr id="8195" name="Rectangle 3"/>
          <p:cNvSpPr>
            <a:spLocks noGrp="1" noChangeArrowheads="1"/>
          </p:cNvSpPr>
          <p:nvPr>
            <p:ph type="body" idx="1"/>
          </p:nvPr>
        </p:nvSpPr>
        <p:spPr>
          <a:xfrm>
            <a:off x="931759" y="4410392"/>
            <a:ext cx="5134182" cy="4177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99437205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FAAEAC40-D26E-4DE7-A131-BE43F6F065EA}" type="slidenum">
              <a:rPr lang="en-US" altLang="en-US" sz="1200"/>
              <a:pPr/>
              <a:t>305</a:t>
            </a:fld>
            <a:endParaRPr lang="en-US" altLang="en-US" sz="12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573475455"/>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C5C2D2E6-F3AE-4706-AA7C-A27CB5881BFD}"/>
              </a:ext>
            </a:extLst>
          </p:cNvPr>
          <p:cNvSpPr>
            <a:spLocks noGrp="1" noRot="1" noChangeAspect="1" noChangeArrowheads="1" noTextEdit="1"/>
          </p:cNvSpPr>
          <p:nvPr>
            <p:ph type="sldImg"/>
          </p:nvPr>
        </p:nvSpPr>
        <p:spPr>
          <a:ln/>
        </p:spPr>
      </p:sp>
      <p:sp>
        <p:nvSpPr>
          <p:cNvPr id="109571" name="Rectangle 3">
            <a:extLst>
              <a:ext uri="{FF2B5EF4-FFF2-40B4-BE49-F238E27FC236}">
                <a16:creationId xmlns:a16="http://schemas.microsoft.com/office/drawing/2014/main" id="{63E3BA3E-1163-4871-A1C5-DDC284DA4B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Times New Roman" panose="02020603050405020304" pitchFamily="18" charset="0"/>
            </a:endParaRPr>
          </a:p>
        </p:txBody>
      </p:sp>
    </p:spTree>
    <p:extLst>
      <p:ext uri="{BB962C8B-B14F-4D97-AF65-F5344CB8AC3E}">
        <p14:creationId xmlns:p14="http://schemas.microsoft.com/office/powerpoint/2010/main" val="1597693890"/>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11377A80-0AAD-447B-BE0B-51EE48D2E4BF}"/>
              </a:ext>
            </a:extLst>
          </p:cNvPr>
          <p:cNvSpPr txBox="1">
            <a:spLocks noGrp="1" noChangeArrowheads="1"/>
          </p:cNvSpPr>
          <p:nvPr/>
        </p:nvSpPr>
        <p:spPr bwMode="auto">
          <a:xfrm>
            <a:off x="3965575" y="8820150"/>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31" tIns="46516" rIns="93031" bIns="46516" anchor="b"/>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lgn="r"/>
            <a:fld id="{A88492A6-4F00-4007-87E0-225E8D3BDEF7}" type="slidenum">
              <a:rPr lang="en-US" altLang="en-US" sz="1200"/>
              <a:pPr algn="r"/>
              <a:t>307</a:t>
            </a:fld>
            <a:endParaRPr lang="en-US" altLang="en-US" sz="1200"/>
          </a:p>
        </p:txBody>
      </p:sp>
      <p:sp>
        <p:nvSpPr>
          <p:cNvPr id="110595" name="Rectangle 2">
            <a:extLst>
              <a:ext uri="{FF2B5EF4-FFF2-40B4-BE49-F238E27FC236}">
                <a16:creationId xmlns:a16="http://schemas.microsoft.com/office/drawing/2014/main" id="{1A8A5EF8-1EA2-40F7-ACE3-511711E5DAEE}"/>
              </a:ext>
            </a:extLst>
          </p:cNvPr>
          <p:cNvSpPr>
            <a:spLocks noGrp="1" noRot="1" noChangeAspect="1" noChangeArrowheads="1" noTextEdit="1"/>
          </p:cNvSpPr>
          <p:nvPr>
            <p:ph type="sldImg"/>
          </p:nvPr>
        </p:nvSpPr>
        <p:spPr>
          <a:xfrm>
            <a:off x="406400" y="696913"/>
            <a:ext cx="6188075" cy="3481387"/>
          </a:xfrm>
          <a:ln/>
        </p:spPr>
      </p:sp>
      <p:sp>
        <p:nvSpPr>
          <p:cNvPr id="110596" name="Rectangle 3">
            <a:extLst>
              <a:ext uri="{FF2B5EF4-FFF2-40B4-BE49-F238E27FC236}">
                <a16:creationId xmlns:a16="http://schemas.microsoft.com/office/drawing/2014/main" id="{52C85F7F-263F-4BCA-A748-E7BF53C31813}"/>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Times New Roman" panose="02020603050405020304" pitchFamily="18" charset="0"/>
            </a:endParaRPr>
          </a:p>
        </p:txBody>
      </p:sp>
    </p:spTree>
    <p:extLst>
      <p:ext uri="{BB962C8B-B14F-4D97-AF65-F5344CB8AC3E}">
        <p14:creationId xmlns:p14="http://schemas.microsoft.com/office/powerpoint/2010/main" val="1436486274"/>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63C515C3-4144-46F2-9488-0C2F9C995AFA}"/>
              </a:ext>
            </a:extLst>
          </p:cNvPr>
          <p:cNvSpPr>
            <a:spLocks noGrp="1" noRot="1" noChangeAspect="1" noChangeArrowheads="1" noTextEdit="1"/>
          </p:cNvSpPr>
          <p:nvPr>
            <p:ph type="sldImg"/>
          </p:nvPr>
        </p:nvSpPr>
        <p:spPr>
          <a:ln/>
        </p:spPr>
      </p:sp>
      <p:sp>
        <p:nvSpPr>
          <p:cNvPr id="111619" name="Rectangle 3">
            <a:extLst>
              <a:ext uri="{FF2B5EF4-FFF2-40B4-BE49-F238E27FC236}">
                <a16:creationId xmlns:a16="http://schemas.microsoft.com/office/drawing/2014/main" id="{2CDE7844-086F-44A6-BD23-B7F220B0A4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Times New Roman" panose="02020603050405020304" pitchFamily="18" charset="0"/>
            </a:endParaRPr>
          </a:p>
        </p:txBody>
      </p:sp>
    </p:spTree>
    <p:extLst>
      <p:ext uri="{BB962C8B-B14F-4D97-AF65-F5344CB8AC3E}">
        <p14:creationId xmlns:p14="http://schemas.microsoft.com/office/powerpoint/2010/main" val="2141676450"/>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1B3BA81C-442A-4230-A20A-E595EBE42ECA}"/>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648B2855-8CA5-440D-9408-4CE865C843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Times New Roman" panose="02020603050405020304" pitchFamily="18" charset="0"/>
            </a:endParaRPr>
          </a:p>
        </p:txBody>
      </p:sp>
    </p:spTree>
    <p:extLst>
      <p:ext uri="{BB962C8B-B14F-4D97-AF65-F5344CB8AC3E}">
        <p14:creationId xmlns:p14="http://schemas.microsoft.com/office/powerpoint/2010/main" val="3120201035"/>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9AE2622C-3725-441E-83A6-02F180C38E3E}"/>
              </a:ext>
            </a:extLst>
          </p:cNvPr>
          <p:cNvSpPr txBox="1">
            <a:spLocks noGrp="1" noChangeArrowheads="1"/>
          </p:cNvSpPr>
          <p:nvPr/>
        </p:nvSpPr>
        <p:spPr bwMode="auto">
          <a:xfrm>
            <a:off x="3965575" y="8820150"/>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31" tIns="46516" rIns="93031" bIns="46516" anchor="b"/>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lgn="r"/>
            <a:fld id="{4195425E-B128-4221-8204-CB4CCCA7DF75}" type="slidenum">
              <a:rPr lang="en-US" altLang="en-US" sz="1200"/>
              <a:pPr algn="r"/>
              <a:t>310</a:t>
            </a:fld>
            <a:endParaRPr lang="en-US" altLang="en-US" sz="1200"/>
          </a:p>
        </p:txBody>
      </p:sp>
      <p:sp>
        <p:nvSpPr>
          <p:cNvPr id="113667" name="Rectangle 2">
            <a:extLst>
              <a:ext uri="{FF2B5EF4-FFF2-40B4-BE49-F238E27FC236}">
                <a16:creationId xmlns:a16="http://schemas.microsoft.com/office/drawing/2014/main" id="{2690451F-D741-432D-92E9-516ABF987B95}"/>
              </a:ext>
            </a:extLst>
          </p:cNvPr>
          <p:cNvSpPr>
            <a:spLocks noGrp="1" noRot="1" noChangeAspect="1" noChangeArrowheads="1" noTextEdit="1"/>
          </p:cNvSpPr>
          <p:nvPr>
            <p:ph type="sldImg"/>
          </p:nvPr>
        </p:nvSpPr>
        <p:spPr>
          <a:xfrm>
            <a:off x="406400" y="696913"/>
            <a:ext cx="6188075" cy="3481387"/>
          </a:xfrm>
          <a:ln/>
        </p:spPr>
      </p:sp>
      <p:sp>
        <p:nvSpPr>
          <p:cNvPr id="113668" name="Rectangle 3">
            <a:extLst>
              <a:ext uri="{FF2B5EF4-FFF2-40B4-BE49-F238E27FC236}">
                <a16:creationId xmlns:a16="http://schemas.microsoft.com/office/drawing/2014/main" id="{BE2C4D40-217F-4CE6-B4E8-F1DA3F833349}"/>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Times New Roman" panose="02020603050405020304" pitchFamily="18" charset="0"/>
            </a:endParaRPr>
          </a:p>
        </p:txBody>
      </p:sp>
    </p:spTree>
    <p:extLst>
      <p:ext uri="{BB962C8B-B14F-4D97-AF65-F5344CB8AC3E}">
        <p14:creationId xmlns:p14="http://schemas.microsoft.com/office/powerpoint/2010/main" val="4073083867"/>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D0EAB560-37BF-4BCA-B8B2-3F91FFA8DC77}"/>
              </a:ext>
            </a:extLst>
          </p:cNvPr>
          <p:cNvSpPr txBox="1">
            <a:spLocks noGrp="1" noChangeArrowheads="1"/>
          </p:cNvSpPr>
          <p:nvPr/>
        </p:nvSpPr>
        <p:spPr bwMode="auto">
          <a:xfrm>
            <a:off x="3965575" y="8820150"/>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31" tIns="46516" rIns="93031" bIns="46516" anchor="b"/>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lgn="r"/>
            <a:fld id="{59A4489F-5EFD-4D7E-AF6C-64604DC04144}" type="slidenum">
              <a:rPr lang="en-US" altLang="en-US" sz="1200"/>
              <a:pPr algn="r"/>
              <a:t>311</a:t>
            </a:fld>
            <a:endParaRPr lang="en-US" altLang="en-US" sz="1200"/>
          </a:p>
        </p:txBody>
      </p:sp>
      <p:sp>
        <p:nvSpPr>
          <p:cNvPr id="114691" name="Rectangle 2">
            <a:extLst>
              <a:ext uri="{FF2B5EF4-FFF2-40B4-BE49-F238E27FC236}">
                <a16:creationId xmlns:a16="http://schemas.microsoft.com/office/drawing/2014/main" id="{64BF505B-7173-4754-A528-D8FA43F0AD28}"/>
              </a:ext>
            </a:extLst>
          </p:cNvPr>
          <p:cNvSpPr>
            <a:spLocks noGrp="1" noRot="1" noChangeAspect="1" noChangeArrowheads="1" noTextEdit="1"/>
          </p:cNvSpPr>
          <p:nvPr>
            <p:ph type="sldImg"/>
          </p:nvPr>
        </p:nvSpPr>
        <p:spPr>
          <a:xfrm>
            <a:off x="406400" y="696913"/>
            <a:ext cx="6188075" cy="3481387"/>
          </a:xfrm>
          <a:ln/>
        </p:spPr>
      </p:sp>
      <p:sp>
        <p:nvSpPr>
          <p:cNvPr id="114692" name="Rectangle 3">
            <a:extLst>
              <a:ext uri="{FF2B5EF4-FFF2-40B4-BE49-F238E27FC236}">
                <a16:creationId xmlns:a16="http://schemas.microsoft.com/office/drawing/2014/main" id="{22B67DF2-5D25-46F8-ACC9-D9394CC3428C}"/>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Times New Roman" panose="02020603050405020304" pitchFamily="18" charset="0"/>
            </a:endParaRPr>
          </a:p>
        </p:txBody>
      </p:sp>
    </p:spTree>
    <p:extLst>
      <p:ext uri="{BB962C8B-B14F-4D97-AF65-F5344CB8AC3E}">
        <p14:creationId xmlns:p14="http://schemas.microsoft.com/office/powerpoint/2010/main" val="2701049637"/>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B1916905-3F23-48B5-B6F3-A8A48ED2744F}"/>
              </a:ext>
            </a:extLst>
          </p:cNvPr>
          <p:cNvSpPr txBox="1">
            <a:spLocks noGrp="1" noChangeArrowheads="1"/>
          </p:cNvSpPr>
          <p:nvPr/>
        </p:nvSpPr>
        <p:spPr bwMode="auto">
          <a:xfrm>
            <a:off x="3965575" y="8820150"/>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31" tIns="46516" rIns="93031" bIns="46516" anchor="b"/>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lgn="r"/>
            <a:fld id="{A1AACACD-8B6D-4E06-8D1A-2038FD192ACE}" type="slidenum">
              <a:rPr lang="en-US" altLang="en-US" sz="1200"/>
              <a:pPr algn="r"/>
              <a:t>312</a:t>
            </a:fld>
            <a:endParaRPr lang="en-US" altLang="en-US" sz="1200"/>
          </a:p>
        </p:txBody>
      </p:sp>
      <p:sp>
        <p:nvSpPr>
          <p:cNvPr id="115715" name="Rectangle 2">
            <a:extLst>
              <a:ext uri="{FF2B5EF4-FFF2-40B4-BE49-F238E27FC236}">
                <a16:creationId xmlns:a16="http://schemas.microsoft.com/office/drawing/2014/main" id="{C32371CE-4867-4407-B3A6-51B53F3120EB}"/>
              </a:ext>
            </a:extLst>
          </p:cNvPr>
          <p:cNvSpPr>
            <a:spLocks noGrp="1" noRot="1" noChangeAspect="1" noChangeArrowheads="1" noTextEdit="1"/>
          </p:cNvSpPr>
          <p:nvPr>
            <p:ph type="sldImg"/>
          </p:nvPr>
        </p:nvSpPr>
        <p:spPr>
          <a:xfrm>
            <a:off x="406400" y="696913"/>
            <a:ext cx="6188075" cy="3481387"/>
          </a:xfrm>
          <a:ln/>
        </p:spPr>
      </p:sp>
      <p:sp>
        <p:nvSpPr>
          <p:cNvPr id="115716" name="Rectangle 3">
            <a:extLst>
              <a:ext uri="{FF2B5EF4-FFF2-40B4-BE49-F238E27FC236}">
                <a16:creationId xmlns:a16="http://schemas.microsoft.com/office/drawing/2014/main" id="{8B4DCB98-CC70-4854-9597-C4D5A37DAB9D}"/>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Times New Roman" panose="02020603050405020304" pitchFamily="18" charset="0"/>
            </a:endParaRPr>
          </a:p>
        </p:txBody>
      </p:sp>
    </p:spTree>
    <p:extLst>
      <p:ext uri="{BB962C8B-B14F-4D97-AF65-F5344CB8AC3E}">
        <p14:creationId xmlns:p14="http://schemas.microsoft.com/office/powerpoint/2010/main" val="2761118548"/>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A7615A99-8D1A-4BC1-9629-12BC9DF9EE60}"/>
              </a:ext>
            </a:extLst>
          </p:cNvPr>
          <p:cNvSpPr txBox="1">
            <a:spLocks noGrp="1" noChangeArrowheads="1"/>
          </p:cNvSpPr>
          <p:nvPr/>
        </p:nvSpPr>
        <p:spPr bwMode="auto">
          <a:xfrm>
            <a:off x="3965575" y="8820150"/>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31" tIns="46516" rIns="93031" bIns="46516" anchor="b"/>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lgn="r"/>
            <a:fld id="{7748E501-D662-4A27-9C06-945CF1E5CC34}" type="slidenum">
              <a:rPr lang="en-US" altLang="en-US" sz="1200"/>
              <a:pPr algn="r"/>
              <a:t>313</a:t>
            </a:fld>
            <a:endParaRPr lang="en-US" altLang="en-US" sz="1200"/>
          </a:p>
        </p:txBody>
      </p:sp>
      <p:sp>
        <p:nvSpPr>
          <p:cNvPr id="116739" name="Rectangle 2">
            <a:extLst>
              <a:ext uri="{FF2B5EF4-FFF2-40B4-BE49-F238E27FC236}">
                <a16:creationId xmlns:a16="http://schemas.microsoft.com/office/drawing/2014/main" id="{661E8095-6D2C-41A8-B271-9AB1D651D88D}"/>
              </a:ext>
            </a:extLst>
          </p:cNvPr>
          <p:cNvSpPr>
            <a:spLocks noGrp="1" noRot="1" noChangeAspect="1" noChangeArrowheads="1" noTextEdit="1"/>
          </p:cNvSpPr>
          <p:nvPr>
            <p:ph type="sldImg"/>
          </p:nvPr>
        </p:nvSpPr>
        <p:spPr>
          <a:xfrm>
            <a:off x="406400" y="696913"/>
            <a:ext cx="6188075" cy="3481387"/>
          </a:xfrm>
          <a:ln/>
        </p:spPr>
      </p:sp>
      <p:sp>
        <p:nvSpPr>
          <p:cNvPr id="116740" name="Rectangle 3">
            <a:extLst>
              <a:ext uri="{FF2B5EF4-FFF2-40B4-BE49-F238E27FC236}">
                <a16:creationId xmlns:a16="http://schemas.microsoft.com/office/drawing/2014/main" id="{86D5D4DC-B829-48BF-B1AC-E75D18F9881E}"/>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Times New Roman" panose="02020603050405020304" pitchFamily="18" charset="0"/>
            </a:endParaRPr>
          </a:p>
        </p:txBody>
      </p:sp>
    </p:spTree>
    <p:extLst>
      <p:ext uri="{BB962C8B-B14F-4D97-AF65-F5344CB8AC3E}">
        <p14:creationId xmlns:p14="http://schemas.microsoft.com/office/powerpoint/2010/main" val="22255820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C2F2B756-9213-4637-9F3D-8CD40917EA0A}"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30275" rtl="0" eaLnBrk="0" fontAlgn="base" latinLnBrk="0" hangingPunct="0">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62466" name="Rectangle 2"/>
          <p:cNvSpPr>
            <a:spLocks noGrp="1" noRot="1" noChangeAspect="1" noChangeArrowheads="1" noTextEdit="1"/>
          </p:cNvSpPr>
          <p:nvPr>
            <p:ph type="sldImg"/>
          </p:nvPr>
        </p:nvSpPr>
        <p:spPr>
          <a:xfrm>
            <a:off x="404813" y="696913"/>
            <a:ext cx="6188075" cy="3481387"/>
          </a:xfrm>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85413304"/>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841B4EAA-8DEC-4091-900B-F533CB361E95}"/>
              </a:ext>
            </a:extLst>
          </p:cNvPr>
          <p:cNvSpPr txBox="1">
            <a:spLocks noGrp="1" noChangeArrowheads="1"/>
          </p:cNvSpPr>
          <p:nvPr/>
        </p:nvSpPr>
        <p:spPr bwMode="auto">
          <a:xfrm>
            <a:off x="3965575" y="8820150"/>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31" tIns="46516" rIns="93031" bIns="46516" anchor="b"/>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lgn="r"/>
            <a:fld id="{C0EEDD03-8CC7-4993-B1DC-9F7BF290D871}" type="slidenum">
              <a:rPr lang="en-US" altLang="en-US" sz="1200"/>
              <a:pPr algn="r"/>
              <a:t>314</a:t>
            </a:fld>
            <a:endParaRPr lang="en-US" altLang="en-US" sz="1200"/>
          </a:p>
        </p:txBody>
      </p:sp>
      <p:sp>
        <p:nvSpPr>
          <p:cNvPr id="117763" name="Rectangle 2">
            <a:extLst>
              <a:ext uri="{FF2B5EF4-FFF2-40B4-BE49-F238E27FC236}">
                <a16:creationId xmlns:a16="http://schemas.microsoft.com/office/drawing/2014/main" id="{A8809479-F953-4055-B86B-B7BBDED36746}"/>
              </a:ext>
            </a:extLst>
          </p:cNvPr>
          <p:cNvSpPr>
            <a:spLocks noGrp="1" noRot="1" noChangeAspect="1" noChangeArrowheads="1" noTextEdit="1"/>
          </p:cNvSpPr>
          <p:nvPr>
            <p:ph type="sldImg"/>
          </p:nvPr>
        </p:nvSpPr>
        <p:spPr>
          <a:xfrm>
            <a:off x="406400" y="696913"/>
            <a:ext cx="6188075" cy="3481387"/>
          </a:xfrm>
          <a:ln/>
        </p:spPr>
      </p:sp>
      <p:sp>
        <p:nvSpPr>
          <p:cNvPr id="117764" name="Rectangle 3">
            <a:extLst>
              <a:ext uri="{FF2B5EF4-FFF2-40B4-BE49-F238E27FC236}">
                <a16:creationId xmlns:a16="http://schemas.microsoft.com/office/drawing/2014/main" id="{6946F2EA-0356-44B0-A850-64B9E5368308}"/>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Times New Roman" panose="02020603050405020304" pitchFamily="18" charset="0"/>
            </a:endParaRPr>
          </a:p>
        </p:txBody>
      </p:sp>
    </p:spTree>
    <p:extLst>
      <p:ext uri="{BB962C8B-B14F-4D97-AF65-F5344CB8AC3E}">
        <p14:creationId xmlns:p14="http://schemas.microsoft.com/office/powerpoint/2010/main" val="3743445992"/>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7A787AF7-66B7-4972-B7D6-364DAE18B245}"/>
              </a:ext>
            </a:extLst>
          </p:cNvPr>
          <p:cNvSpPr>
            <a:spLocks noGrp="1" noRot="1" noChangeAspect="1" noChangeArrowheads="1" noTextEdit="1"/>
          </p:cNvSpPr>
          <p:nvPr>
            <p:ph type="sldImg"/>
          </p:nvPr>
        </p:nvSpPr>
        <p:spPr>
          <a:ln/>
        </p:spPr>
      </p:sp>
      <p:sp>
        <p:nvSpPr>
          <p:cNvPr id="118787" name="Rectangle 3">
            <a:extLst>
              <a:ext uri="{FF2B5EF4-FFF2-40B4-BE49-F238E27FC236}">
                <a16:creationId xmlns:a16="http://schemas.microsoft.com/office/drawing/2014/main" id="{20F94DD8-2809-4B5A-B4AF-08400FB9EB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Times New Roman" panose="02020603050405020304" pitchFamily="18" charset="0"/>
            </a:endParaRPr>
          </a:p>
        </p:txBody>
      </p:sp>
    </p:spTree>
    <p:extLst>
      <p:ext uri="{BB962C8B-B14F-4D97-AF65-F5344CB8AC3E}">
        <p14:creationId xmlns:p14="http://schemas.microsoft.com/office/powerpoint/2010/main" val="3483627574"/>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5AB8FDEF-5BD6-4003-AB54-905620D33D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AC5CFC35-B157-4AC7-8AB7-E1A48B0EE199}" type="slidenum">
              <a:rPr lang="en-US" altLang="en-US" sz="1200"/>
              <a:pPr/>
              <a:t>316</a:t>
            </a:fld>
            <a:endParaRPr lang="en-US" altLang="en-US" sz="1200"/>
          </a:p>
        </p:txBody>
      </p:sp>
      <p:sp>
        <p:nvSpPr>
          <p:cNvPr id="119811" name="Rectangle 2">
            <a:extLst>
              <a:ext uri="{FF2B5EF4-FFF2-40B4-BE49-F238E27FC236}">
                <a16:creationId xmlns:a16="http://schemas.microsoft.com/office/drawing/2014/main" id="{54499535-6F71-45E0-8F21-448C498DFF55}"/>
              </a:ext>
            </a:extLst>
          </p:cNvPr>
          <p:cNvSpPr>
            <a:spLocks noGrp="1" noRot="1" noChangeAspect="1" noChangeArrowheads="1" noTextEdit="1"/>
          </p:cNvSpPr>
          <p:nvPr>
            <p:ph type="sldImg"/>
          </p:nvPr>
        </p:nvSpPr>
        <p:spPr>
          <a:xfrm>
            <a:off x="406400" y="696913"/>
            <a:ext cx="6188075" cy="3481387"/>
          </a:xfrm>
          <a:ln/>
        </p:spPr>
      </p:sp>
      <p:sp>
        <p:nvSpPr>
          <p:cNvPr id="119812" name="Rectangle 3">
            <a:extLst>
              <a:ext uri="{FF2B5EF4-FFF2-40B4-BE49-F238E27FC236}">
                <a16:creationId xmlns:a16="http://schemas.microsoft.com/office/drawing/2014/main" id="{B18A5756-94E4-49C3-ABAF-2FB7113ADD0E}"/>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Times New Roman" panose="02020603050405020304" pitchFamily="18" charset="0"/>
            </a:endParaRPr>
          </a:p>
        </p:txBody>
      </p:sp>
    </p:spTree>
    <p:extLst>
      <p:ext uri="{BB962C8B-B14F-4D97-AF65-F5344CB8AC3E}">
        <p14:creationId xmlns:p14="http://schemas.microsoft.com/office/powerpoint/2010/main" val="703669122"/>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375DABD8-6F94-4383-A073-09A69F57DC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F86D0486-2383-464C-8F37-EE396CDFE6B7}" type="slidenum">
              <a:rPr lang="en-US" altLang="en-US" sz="1200"/>
              <a:pPr/>
              <a:t>317</a:t>
            </a:fld>
            <a:endParaRPr lang="en-US" altLang="en-US" sz="1200"/>
          </a:p>
        </p:txBody>
      </p:sp>
      <p:sp>
        <p:nvSpPr>
          <p:cNvPr id="120835" name="Rectangle 2">
            <a:extLst>
              <a:ext uri="{FF2B5EF4-FFF2-40B4-BE49-F238E27FC236}">
                <a16:creationId xmlns:a16="http://schemas.microsoft.com/office/drawing/2014/main" id="{C61A5E75-BCB2-4DC1-A7EA-5EA6F3ECED97}"/>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A51625C8-428E-42A3-A2E9-C899D2160CB6}"/>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Times New Roman" panose="02020603050405020304" pitchFamily="18" charset="0"/>
            </a:endParaRPr>
          </a:p>
        </p:txBody>
      </p:sp>
    </p:spTree>
    <p:extLst>
      <p:ext uri="{BB962C8B-B14F-4D97-AF65-F5344CB8AC3E}">
        <p14:creationId xmlns:p14="http://schemas.microsoft.com/office/powerpoint/2010/main" val="381967430"/>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148FBFC0-4311-421C-BC03-F76D62307A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1BF7C2E8-7F0D-4256-96FD-C289296D7A78}" type="slidenum">
              <a:rPr lang="en-US" altLang="en-US" sz="1200"/>
              <a:pPr/>
              <a:t>318</a:t>
            </a:fld>
            <a:endParaRPr lang="en-US" altLang="en-US" sz="1200"/>
          </a:p>
        </p:txBody>
      </p:sp>
      <p:sp>
        <p:nvSpPr>
          <p:cNvPr id="121859" name="Rectangle 2">
            <a:extLst>
              <a:ext uri="{FF2B5EF4-FFF2-40B4-BE49-F238E27FC236}">
                <a16:creationId xmlns:a16="http://schemas.microsoft.com/office/drawing/2014/main" id="{A3C93AC7-CA99-43E4-AE8F-91CDBA14C7AA}"/>
              </a:ext>
            </a:extLst>
          </p:cNvPr>
          <p:cNvSpPr>
            <a:spLocks noGrp="1" noRot="1" noChangeAspect="1" noChangeArrowheads="1" noTextEdit="1"/>
          </p:cNvSpPr>
          <p:nvPr>
            <p:ph type="sldImg"/>
          </p:nvPr>
        </p:nvSpPr>
        <p:spPr>
          <a:xfrm>
            <a:off x="406400" y="696913"/>
            <a:ext cx="6188075" cy="3481387"/>
          </a:xfrm>
          <a:ln/>
        </p:spPr>
      </p:sp>
      <p:sp>
        <p:nvSpPr>
          <p:cNvPr id="121860" name="Rectangle 3">
            <a:extLst>
              <a:ext uri="{FF2B5EF4-FFF2-40B4-BE49-F238E27FC236}">
                <a16:creationId xmlns:a16="http://schemas.microsoft.com/office/drawing/2014/main" id="{4F316149-E36D-4BAF-878D-B38887B1CADA}"/>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Times New Roman" panose="02020603050405020304" pitchFamily="18" charset="0"/>
            </a:endParaRPr>
          </a:p>
        </p:txBody>
      </p:sp>
    </p:spTree>
    <p:extLst>
      <p:ext uri="{BB962C8B-B14F-4D97-AF65-F5344CB8AC3E}">
        <p14:creationId xmlns:p14="http://schemas.microsoft.com/office/powerpoint/2010/main" val="2609815277"/>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23DF8502-8D0D-46C4-9475-8D9E378F01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A334B156-CC36-4057-9BA9-DAFF2ADAEBE0}" type="slidenum">
              <a:rPr lang="en-US" altLang="en-US" sz="1200"/>
              <a:pPr/>
              <a:t>319</a:t>
            </a:fld>
            <a:endParaRPr lang="en-US" altLang="en-US" sz="1200"/>
          </a:p>
        </p:txBody>
      </p:sp>
      <p:sp>
        <p:nvSpPr>
          <p:cNvPr id="122883" name="Rectangle 2">
            <a:extLst>
              <a:ext uri="{FF2B5EF4-FFF2-40B4-BE49-F238E27FC236}">
                <a16:creationId xmlns:a16="http://schemas.microsoft.com/office/drawing/2014/main" id="{E2B9470B-BE2B-461E-A82C-20E238B2004C}"/>
              </a:ext>
            </a:extLst>
          </p:cNvPr>
          <p:cNvSpPr>
            <a:spLocks noGrp="1" noRot="1" noChangeAspect="1" noChangeArrowheads="1" noTextEdit="1"/>
          </p:cNvSpPr>
          <p:nvPr>
            <p:ph type="sldImg"/>
          </p:nvPr>
        </p:nvSpPr>
        <p:spPr>
          <a:xfrm>
            <a:off x="406400" y="696913"/>
            <a:ext cx="6188075" cy="3481387"/>
          </a:xfrm>
          <a:ln/>
        </p:spPr>
      </p:sp>
      <p:sp>
        <p:nvSpPr>
          <p:cNvPr id="122884" name="Rectangle 3">
            <a:extLst>
              <a:ext uri="{FF2B5EF4-FFF2-40B4-BE49-F238E27FC236}">
                <a16:creationId xmlns:a16="http://schemas.microsoft.com/office/drawing/2014/main" id="{559F1B65-B0E5-4571-87D7-11F1FDB4BC73}"/>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Times New Roman" panose="02020603050405020304" pitchFamily="18" charset="0"/>
            </a:endParaRPr>
          </a:p>
        </p:txBody>
      </p:sp>
    </p:spTree>
    <p:extLst>
      <p:ext uri="{BB962C8B-B14F-4D97-AF65-F5344CB8AC3E}">
        <p14:creationId xmlns:p14="http://schemas.microsoft.com/office/powerpoint/2010/main" val="1238421127"/>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BE32ABD2-DC6C-45D8-AA16-9196C793CA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537232A8-64F6-48E8-B73B-ADCEE6F9D8FE}" type="slidenum">
              <a:rPr lang="en-US" altLang="en-US" sz="1200"/>
              <a:pPr/>
              <a:t>320</a:t>
            </a:fld>
            <a:endParaRPr lang="en-US" altLang="en-US" sz="1200"/>
          </a:p>
        </p:txBody>
      </p:sp>
      <p:sp>
        <p:nvSpPr>
          <p:cNvPr id="123907" name="Rectangle 2">
            <a:extLst>
              <a:ext uri="{FF2B5EF4-FFF2-40B4-BE49-F238E27FC236}">
                <a16:creationId xmlns:a16="http://schemas.microsoft.com/office/drawing/2014/main" id="{7C8F1F65-53E9-43E5-BAF2-60CCDAB0E7F1}"/>
              </a:ext>
            </a:extLst>
          </p:cNvPr>
          <p:cNvSpPr>
            <a:spLocks noGrp="1" noRot="1" noChangeAspect="1" noChangeArrowheads="1" noTextEdit="1"/>
          </p:cNvSpPr>
          <p:nvPr>
            <p:ph type="sldImg"/>
          </p:nvPr>
        </p:nvSpPr>
        <p:spPr>
          <a:xfrm>
            <a:off x="406400" y="696913"/>
            <a:ext cx="6188075" cy="3481387"/>
          </a:xfrm>
          <a:ln/>
        </p:spPr>
      </p:sp>
      <p:sp>
        <p:nvSpPr>
          <p:cNvPr id="123908" name="Rectangle 3">
            <a:extLst>
              <a:ext uri="{FF2B5EF4-FFF2-40B4-BE49-F238E27FC236}">
                <a16:creationId xmlns:a16="http://schemas.microsoft.com/office/drawing/2014/main" id="{DD84AF79-177F-440D-9CAF-AFA9FE699FE4}"/>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Times New Roman" panose="02020603050405020304" pitchFamily="18" charset="0"/>
            </a:endParaRPr>
          </a:p>
        </p:txBody>
      </p:sp>
    </p:spTree>
    <p:extLst>
      <p:ext uri="{BB962C8B-B14F-4D97-AF65-F5344CB8AC3E}">
        <p14:creationId xmlns:p14="http://schemas.microsoft.com/office/powerpoint/2010/main" val="4070207318"/>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D9C600FC-25C5-48DB-8B59-D3FD018166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1B6EED90-ACF9-422B-915D-7246E309F195}" type="slidenum">
              <a:rPr lang="en-US" altLang="en-US" sz="1200"/>
              <a:pPr/>
              <a:t>321</a:t>
            </a:fld>
            <a:endParaRPr lang="en-US" altLang="en-US" sz="1200"/>
          </a:p>
        </p:txBody>
      </p:sp>
      <p:sp>
        <p:nvSpPr>
          <p:cNvPr id="124931" name="Rectangle 2">
            <a:extLst>
              <a:ext uri="{FF2B5EF4-FFF2-40B4-BE49-F238E27FC236}">
                <a16:creationId xmlns:a16="http://schemas.microsoft.com/office/drawing/2014/main" id="{7B42EEEC-3A31-4BA6-84C5-4846D1EFEFA1}"/>
              </a:ext>
            </a:extLst>
          </p:cNvPr>
          <p:cNvSpPr>
            <a:spLocks noGrp="1" noRot="1" noChangeAspect="1" noChangeArrowheads="1" noTextEdit="1"/>
          </p:cNvSpPr>
          <p:nvPr>
            <p:ph type="sldImg"/>
          </p:nvPr>
        </p:nvSpPr>
        <p:spPr>
          <a:xfrm>
            <a:off x="406400" y="696913"/>
            <a:ext cx="6188075" cy="3481387"/>
          </a:xfrm>
          <a:ln/>
        </p:spPr>
      </p:sp>
      <p:sp>
        <p:nvSpPr>
          <p:cNvPr id="124932" name="Rectangle 3">
            <a:extLst>
              <a:ext uri="{FF2B5EF4-FFF2-40B4-BE49-F238E27FC236}">
                <a16:creationId xmlns:a16="http://schemas.microsoft.com/office/drawing/2014/main" id="{3AE2EDAE-02D8-4130-8B73-45B3F8FD32FE}"/>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Times New Roman" panose="02020603050405020304" pitchFamily="18" charset="0"/>
            </a:endParaRPr>
          </a:p>
        </p:txBody>
      </p:sp>
    </p:spTree>
    <p:extLst>
      <p:ext uri="{BB962C8B-B14F-4D97-AF65-F5344CB8AC3E}">
        <p14:creationId xmlns:p14="http://schemas.microsoft.com/office/powerpoint/2010/main" val="1229267248"/>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90996C1E-24C8-48FC-AD5C-6409A79720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B404FD1F-96DF-4300-AD07-17DC7A99019F}" type="slidenum">
              <a:rPr lang="en-US" altLang="en-US" sz="1200"/>
              <a:pPr/>
              <a:t>322</a:t>
            </a:fld>
            <a:endParaRPr lang="en-US" altLang="en-US" sz="1200"/>
          </a:p>
        </p:txBody>
      </p:sp>
      <p:sp>
        <p:nvSpPr>
          <p:cNvPr id="125955" name="Rectangle 2">
            <a:extLst>
              <a:ext uri="{FF2B5EF4-FFF2-40B4-BE49-F238E27FC236}">
                <a16:creationId xmlns:a16="http://schemas.microsoft.com/office/drawing/2014/main" id="{0D4EFE85-7A1F-44AD-87B2-A81E9D28AE3B}"/>
              </a:ext>
            </a:extLst>
          </p:cNvPr>
          <p:cNvSpPr>
            <a:spLocks noGrp="1" noRot="1" noChangeAspect="1" noChangeArrowheads="1" noTextEdit="1"/>
          </p:cNvSpPr>
          <p:nvPr>
            <p:ph type="sldImg"/>
          </p:nvPr>
        </p:nvSpPr>
        <p:spPr>
          <a:xfrm>
            <a:off x="406400" y="696913"/>
            <a:ext cx="6188075" cy="3481387"/>
          </a:xfrm>
          <a:ln/>
        </p:spPr>
      </p:sp>
      <p:sp>
        <p:nvSpPr>
          <p:cNvPr id="125956" name="Rectangle 3">
            <a:extLst>
              <a:ext uri="{FF2B5EF4-FFF2-40B4-BE49-F238E27FC236}">
                <a16:creationId xmlns:a16="http://schemas.microsoft.com/office/drawing/2014/main" id="{725CC705-0DD6-40FF-AFF2-3ACD9964A7A9}"/>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Times New Roman" panose="02020603050405020304" pitchFamily="18" charset="0"/>
            </a:endParaRPr>
          </a:p>
        </p:txBody>
      </p:sp>
    </p:spTree>
    <p:extLst>
      <p:ext uri="{BB962C8B-B14F-4D97-AF65-F5344CB8AC3E}">
        <p14:creationId xmlns:p14="http://schemas.microsoft.com/office/powerpoint/2010/main" val="1260346173"/>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9320E0F5-85BB-4833-9F4A-BED924445719}"/>
              </a:ext>
            </a:extLst>
          </p:cNvPr>
          <p:cNvSpPr txBox="1">
            <a:spLocks noGrp="1" noChangeArrowheads="1"/>
          </p:cNvSpPr>
          <p:nvPr/>
        </p:nvSpPr>
        <p:spPr bwMode="auto">
          <a:xfrm>
            <a:off x="3965575" y="8820150"/>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31" tIns="46516" rIns="93031" bIns="46516" anchor="b"/>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lgn="r"/>
            <a:fld id="{AE5F7E46-45D8-462F-926B-991372CA2A56}" type="slidenum">
              <a:rPr lang="en-US" altLang="en-US" sz="1200"/>
              <a:pPr algn="r"/>
              <a:t>323</a:t>
            </a:fld>
            <a:endParaRPr lang="en-US" altLang="en-US" sz="1200"/>
          </a:p>
        </p:txBody>
      </p:sp>
      <p:sp>
        <p:nvSpPr>
          <p:cNvPr id="126979" name="Rectangle 2">
            <a:extLst>
              <a:ext uri="{FF2B5EF4-FFF2-40B4-BE49-F238E27FC236}">
                <a16:creationId xmlns:a16="http://schemas.microsoft.com/office/drawing/2014/main" id="{2C44E2E1-DF2F-4706-82AD-0E21CD7E1EA3}"/>
              </a:ext>
            </a:extLst>
          </p:cNvPr>
          <p:cNvSpPr>
            <a:spLocks noGrp="1" noRot="1" noChangeAspect="1" noChangeArrowheads="1" noTextEdit="1"/>
          </p:cNvSpPr>
          <p:nvPr>
            <p:ph type="sldImg"/>
          </p:nvPr>
        </p:nvSpPr>
        <p:spPr>
          <a:xfrm>
            <a:off x="406400" y="696913"/>
            <a:ext cx="6188075" cy="3481387"/>
          </a:xfrm>
          <a:ln/>
        </p:spPr>
      </p:sp>
      <p:sp>
        <p:nvSpPr>
          <p:cNvPr id="126980" name="Rectangle 3">
            <a:extLst>
              <a:ext uri="{FF2B5EF4-FFF2-40B4-BE49-F238E27FC236}">
                <a16:creationId xmlns:a16="http://schemas.microsoft.com/office/drawing/2014/main" id="{EDE43156-BBCC-4F31-87CB-3AA3FF6DD881}"/>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Times New Roman" panose="02020603050405020304" pitchFamily="18" charset="0"/>
            </a:endParaRPr>
          </a:p>
        </p:txBody>
      </p:sp>
    </p:spTree>
    <p:extLst>
      <p:ext uri="{BB962C8B-B14F-4D97-AF65-F5344CB8AC3E}">
        <p14:creationId xmlns:p14="http://schemas.microsoft.com/office/powerpoint/2010/main" val="42349792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C2F2B756-9213-4637-9F3D-8CD40917EA0A}"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30275" rtl="0" eaLnBrk="0" fontAlgn="base" latinLnBrk="0" hangingPunct="0">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62466" name="Rectangle 2"/>
          <p:cNvSpPr>
            <a:spLocks noGrp="1" noRot="1" noChangeAspect="1" noChangeArrowheads="1" noTextEdit="1"/>
          </p:cNvSpPr>
          <p:nvPr>
            <p:ph type="sldImg"/>
          </p:nvPr>
        </p:nvSpPr>
        <p:spPr>
          <a:xfrm>
            <a:off x="404813" y="696913"/>
            <a:ext cx="6188075" cy="3481387"/>
          </a:xfrm>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853058610"/>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ED84FF49-0D5A-496D-A872-9090CABCA7EB}"/>
              </a:ext>
            </a:extLst>
          </p:cNvPr>
          <p:cNvSpPr txBox="1">
            <a:spLocks noGrp="1" noChangeArrowheads="1"/>
          </p:cNvSpPr>
          <p:nvPr/>
        </p:nvSpPr>
        <p:spPr bwMode="auto">
          <a:xfrm>
            <a:off x="3965575" y="8820150"/>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31" tIns="46516" rIns="93031" bIns="46516" anchor="b"/>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lgn="r"/>
            <a:fld id="{C897B525-AB85-4C24-B44B-743940307121}" type="slidenum">
              <a:rPr lang="en-US" altLang="en-US" sz="1200"/>
              <a:pPr algn="r"/>
              <a:t>324</a:t>
            </a:fld>
            <a:endParaRPr lang="en-US" altLang="en-US" sz="1200"/>
          </a:p>
        </p:txBody>
      </p:sp>
      <p:sp>
        <p:nvSpPr>
          <p:cNvPr id="128003" name="Rectangle 2">
            <a:extLst>
              <a:ext uri="{FF2B5EF4-FFF2-40B4-BE49-F238E27FC236}">
                <a16:creationId xmlns:a16="http://schemas.microsoft.com/office/drawing/2014/main" id="{709D3E4E-1403-42C1-BB81-F296EF3ED674}"/>
              </a:ext>
            </a:extLst>
          </p:cNvPr>
          <p:cNvSpPr>
            <a:spLocks noGrp="1" noRot="1" noChangeAspect="1" noChangeArrowheads="1" noTextEdit="1"/>
          </p:cNvSpPr>
          <p:nvPr>
            <p:ph type="sldImg"/>
          </p:nvPr>
        </p:nvSpPr>
        <p:spPr>
          <a:xfrm>
            <a:off x="406400" y="696913"/>
            <a:ext cx="6188075" cy="3481387"/>
          </a:xfrm>
          <a:ln/>
        </p:spPr>
      </p:sp>
      <p:sp>
        <p:nvSpPr>
          <p:cNvPr id="128004" name="Rectangle 3">
            <a:extLst>
              <a:ext uri="{FF2B5EF4-FFF2-40B4-BE49-F238E27FC236}">
                <a16:creationId xmlns:a16="http://schemas.microsoft.com/office/drawing/2014/main" id="{13FB87FF-8B87-4E2E-BF8A-09229A330C85}"/>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Times New Roman" panose="02020603050405020304" pitchFamily="18" charset="0"/>
            </a:endParaRPr>
          </a:p>
        </p:txBody>
      </p:sp>
    </p:spTree>
    <p:extLst>
      <p:ext uri="{BB962C8B-B14F-4D97-AF65-F5344CB8AC3E}">
        <p14:creationId xmlns:p14="http://schemas.microsoft.com/office/powerpoint/2010/main" val="2824587949"/>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BBBD082B-4275-4186-88A3-9A2849F9C725}"/>
              </a:ext>
            </a:extLst>
          </p:cNvPr>
          <p:cNvSpPr txBox="1">
            <a:spLocks noGrp="1" noChangeArrowheads="1"/>
          </p:cNvSpPr>
          <p:nvPr/>
        </p:nvSpPr>
        <p:spPr bwMode="auto">
          <a:xfrm>
            <a:off x="3965575" y="8820150"/>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31" tIns="46516" rIns="93031" bIns="46516" anchor="b"/>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lgn="r"/>
            <a:fld id="{E5CB8196-3869-44DC-99DF-42C11768853F}" type="slidenum">
              <a:rPr lang="en-US" altLang="en-US" sz="1200"/>
              <a:pPr algn="r"/>
              <a:t>325</a:t>
            </a:fld>
            <a:endParaRPr lang="en-US" altLang="en-US" sz="1200"/>
          </a:p>
        </p:txBody>
      </p:sp>
      <p:sp>
        <p:nvSpPr>
          <p:cNvPr id="129027" name="Rectangle 2">
            <a:extLst>
              <a:ext uri="{FF2B5EF4-FFF2-40B4-BE49-F238E27FC236}">
                <a16:creationId xmlns:a16="http://schemas.microsoft.com/office/drawing/2014/main" id="{3AD9FA62-AE53-462E-BF52-7F816F7A7B93}"/>
              </a:ext>
            </a:extLst>
          </p:cNvPr>
          <p:cNvSpPr>
            <a:spLocks noGrp="1" noRot="1" noChangeAspect="1" noChangeArrowheads="1" noTextEdit="1"/>
          </p:cNvSpPr>
          <p:nvPr>
            <p:ph type="sldImg"/>
          </p:nvPr>
        </p:nvSpPr>
        <p:spPr>
          <a:xfrm>
            <a:off x="406400" y="696913"/>
            <a:ext cx="6188075" cy="3481387"/>
          </a:xfrm>
          <a:ln/>
        </p:spPr>
      </p:sp>
      <p:sp>
        <p:nvSpPr>
          <p:cNvPr id="129028" name="Rectangle 3">
            <a:extLst>
              <a:ext uri="{FF2B5EF4-FFF2-40B4-BE49-F238E27FC236}">
                <a16:creationId xmlns:a16="http://schemas.microsoft.com/office/drawing/2014/main" id="{06C6DCDE-01DA-4A7F-9654-905CDEA953A5}"/>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Times New Roman" panose="02020603050405020304" pitchFamily="18" charset="0"/>
            </a:endParaRPr>
          </a:p>
        </p:txBody>
      </p:sp>
    </p:spTree>
    <p:extLst>
      <p:ext uri="{BB962C8B-B14F-4D97-AF65-F5344CB8AC3E}">
        <p14:creationId xmlns:p14="http://schemas.microsoft.com/office/powerpoint/2010/main" val="1101541571"/>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65D0C9B7-D4F0-46CD-8304-A48F6FC9BB64}"/>
              </a:ext>
            </a:extLst>
          </p:cNvPr>
          <p:cNvSpPr txBox="1">
            <a:spLocks noGrp="1" noChangeArrowheads="1"/>
          </p:cNvSpPr>
          <p:nvPr/>
        </p:nvSpPr>
        <p:spPr bwMode="auto">
          <a:xfrm>
            <a:off x="3965575" y="8820150"/>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31" tIns="46516" rIns="93031" bIns="46516" anchor="b"/>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lgn="r"/>
            <a:fld id="{8D7A2C95-D4B0-4DED-AF83-59C697A357B3}" type="slidenum">
              <a:rPr lang="en-US" altLang="en-US" sz="1200"/>
              <a:pPr algn="r"/>
              <a:t>326</a:t>
            </a:fld>
            <a:endParaRPr lang="en-US" altLang="en-US" sz="1200"/>
          </a:p>
        </p:txBody>
      </p:sp>
      <p:sp>
        <p:nvSpPr>
          <p:cNvPr id="130051" name="Rectangle 2">
            <a:extLst>
              <a:ext uri="{FF2B5EF4-FFF2-40B4-BE49-F238E27FC236}">
                <a16:creationId xmlns:a16="http://schemas.microsoft.com/office/drawing/2014/main" id="{4E6C2557-692A-4C26-A999-D6F44D9B39A2}"/>
              </a:ext>
            </a:extLst>
          </p:cNvPr>
          <p:cNvSpPr>
            <a:spLocks noGrp="1" noRot="1" noChangeAspect="1" noChangeArrowheads="1" noTextEdit="1"/>
          </p:cNvSpPr>
          <p:nvPr>
            <p:ph type="sldImg"/>
          </p:nvPr>
        </p:nvSpPr>
        <p:spPr>
          <a:xfrm>
            <a:off x="406400" y="696913"/>
            <a:ext cx="6188075" cy="3481387"/>
          </a:xfrm>
          <a:ln/>
        </p:spPr>
      </p:sp>
      <p:sp>
        <p:nvSpPr>
          <p:cNvPr id="130052" name="Rectangle 3">
            <a:extLst>
              <a:ext uri="{FF2B5EF4-FFF2-40B4-BE49-F238E27FC236}">
                <a16:creationId xmlns:a16="http://schemas.microsoft.com/office/drawing/2014/main" id="{9692E777-5FF9-4FC8-938B-860A4F28B4D9}"/>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Times New Roman" panose="02020603050405020304" pitchFamily="18" charset="0"/>
            </a:endParaRPr>
          </a:p>
        </p:txBody>
      </p:sp>
    </p:spTree>
    <p:extLst>
      <p:ext uri="{BB962C8B-B14F-4D97-AF65-F5344CB8AC3E}">
        <p14:creationId xmlns:p14="http://schemas.microsoft.com/office/powerpoint/2010/main" val="2594009175"/>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6A0DAA6D-A998-4B94-B4AD-D86A087D25B2}"/>
              </a:ext>
            </a:extLst>
          </p:cNvPr>
          <p:cNvSpPr txBox="1">
            <a:spLocks noGrp="1" noChangeArrowheads="1"/>
          </p:cNvSpPr>
          <p:nvPr/>
        </p:nvSpPr>
        <p:spPr bwMode="auto">
          <a:xfrm>
            <a:off x="3965575" y="8820150"/>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31" tIns="46516" rIns="93031" bIns="46516" anchor="b"/>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lgn="r"/>
            <a:fld id="{8AF534BB-9825-443C-99B7-76466BEA7223}" type="slidenum">
              <a:rPr lang="en-US" altLang="en-US" sz="1200"/>
              <a:pPr algn="r"/>
              <a:t>327</a:t>
            </a:fld>
            <a:endParaRPr lang="en-US" altLang="en-US" sz="1200"/>
          </a:p>
        </p:txBody>
      </p:sp>
      <p:sp>
        <p:nvSpPr>
          <p:cNvPr id="131075" name="Rectangle 2">
            <a:extLst>
              <a:ext uri="{FF2B5EF4-FFF2-40B4-BE49-F238E27FC236}">
                <a16:creationId xmlns:a16="http://schemas.microsoft.com/office/drawing/2014/main" id="{CC2A6F4A-DF2E-490A-9981-B3021240E13C}"/>
              </a:ext>
            </a:extLst>
          </p:cNvPr>
          <p:cNvSpPr>
            <a:spLocks noGrp="1" noRot="1" noChangeAspect="1" noChangeArrowheads="1" noTextEdit="1"/>
          </p:cNvSpPr>
          <p:nvPr>
            <p:ph type="sldImg"/>
          </p:nvPr>
        </p:nvSpPr>
        <p:spPr>
          <a:xfrm>
            <a:off x="406400" y="696913"/>
            <a:ext cx="6188075" cy="3481387"/>
          </a:xfrm>
          <a:ln/>
        </p:spPr>
      </p:sp>
      <p:sp>
        <p:nvSpPr>
          <p:cNvPr id="131076" name="Rectangle 3">
            <a:extLst>
              <a:ext uri="{FF2B5EF4-FFF2-40B4-BE49-F238E27FC236}">
                <a16:creationId xmlns:a16="http://schemas.microsoft.com/office/drawing/2014/main" id="{7B6FF9CF-A9E8-4643-83F1-801B59FDFA1D}"/>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Times New Roman" panose="02020603050405020304" pitchFamily="18" charset="0"/>
            </a:endParaRPr>
          </a:p>
        </p:txBody>
      </p:sp>
    </p:spTree>
    <p:extLst>
      <p:ext uri="{BB962C8B-B14F-4D97-AF65-F5344CB8AC3E}">
        <p14:creationId xmlns:p14="http://schemas.microsoft.com/office/powerpoint/2010/main" val="3262503023"/>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4608B392-B382-433A-80AE-EF6C47D6FB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D4131894-5A1D-4527-A683-DA1180A7E7AC}" type="slidenum">
              <a:rPr lang="en-US" altLang="en-US" sz="1200"/>
              <a:pPr/>
              <a:t>328</a:t>
            </a:fld>
            <a:endParaRPr lang="en-US" altLang="en-US" sz="1200"/>
          </a:p>
        </p:txBody>
      </p:sp>
      <p:sp>
        <p:nvSpPr>
          <p:cNvPr id="132099" name="Rectangle 2">
            <a:extLst>
              <a:ext uri="{FF2B5EF4-FFF2-40B4-BE49-F238E27FC236}">
                <a16:creationId xmlns:a16="http://schemas.microsoft.com/office/drawing/2014/main" id="{0BCE5266-A70B-4241-828C-87B74029F7EA}"/>
              </a:ext>
            </a:extLst>
          </p:cNvPr>
          <p:cNvSpPr>
            <a:spLocks noGrp="1" noRot="1" noChangeAspect="1" noChangeArrowheads="1" noTextEdit="1"/>
          </p:cNvSpPr>
          <p:nvPr>
            <p:ph type="sldImg"/>
          </p:nvPr>
        </p:nvSpPr>
        <p:spPr>
          <a:xfrm>
            <a:off x="406400" y="696913"/>
            <a:ext cx="6188075" cy="3481387"/>
          </a:xfrm>
          <a:ln/>
        </p:spPr>
      </p:sp>
      <p:sp>
        <p:nvSpPr>
          <p:cNvPr id="132100" name="Rectangle 3">
            <a:extLst>
              <a:ext uri="{FF2B5EF4-FFF2-40B4-BE49-F238E27FC236}">
                <a16:creationId xmlns:a16="http://schemas.microsoft.com/office/drawing/2014/main" id="{B45E3F25-5650-42C8-A467-2DB8C4550216}"/>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Times New Roman" panose="02020603050405020304" pitchFamily="18" charset="0"/>
            </a:endParaRPr>
          </a:p>
        </p:txBody>
      </p:sp>
    </p:spTree>
    <p:extLst>
      <p:ext uri="{BB962C8B-B14F-4D97-AF65-F5344CB8AC3E}">
        <p14:creationId xmlns:p14="http://schemas.microsoft.com/office/powerpoint/2010/main" val="2836920911"/>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C6E3A8DF-30D3-4E0C-BA58-0E4953DB1D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3D43E662-CB9A-4C3E-A77F-E9C3019374AD}" type="slidenum">
              <a:rPr lang="en-US" altLang="en-US" sz="1200"/>
              <a:pPr/>
              <a:t>329</a:t>
            </a:fld>
            <a:endParaRPr lang="en-US" altLang="en-US" sz="1200"/>
          </a:p>
        </p:txBody>
      </p:sp>
      <p:sp>
        <p:nvSpPr>
          <p:cNvPr id="133123" name="Rectangle 2">
            <a:extLst>
              <a:ext uri="{FF2B5EF4-FFF2-40B4-BE49-F238E27FC236}">
                <a16:creationId xmlns:a16="http://schemas.microsoft.com/office/drawing/2014/main" id="{954061BF-0A24-4D43-93C1-6A9798772829}"/>
              </a:ext>
            </a:extLst>
          </p:cNvPr>
          <p:cNvSpPr>
            <a:spLocks noGrp="1" noRot="1" noChangeAspect="1" noChangeArrowheads="1" noTextEdit="1"/>
          </p:cNvSpPr>
          <p:nvPr>
            <p:ph type="sldImg"/>
          </p:nvPr>
        </p:nvSpPr>
        <p:spPr>
          <a:xfrm>
            <a:off x="406400" y="696913"/>
            <a:ext cx="6188075" cy="3481387"/>
          </a:xfrm>
          <a:ln/>
        </p:spPr>
      </p:sp>
      <p:sp>
        <p:nvSpPr>
          <p:cNvPr id="133124" name="Rectangle 3">
            <a:extLst>
              <a:ext uri="{FF2B5EF4-FFF2-40B4-BE49-F238E27FC236}">
                <a16:creationId xmlns:a16="http://schemas.microsoft.com/office/drawing/2014/main" id="{17AEAA54-50CE-4B35-8824-D0407D87A825}"/>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Times New Roman" panose="02020603050405020304" pitchFamily="18" charset="0"/>
            </a:endParaRPr>
          </a:p>
        </p:txBody>
      </p:sp>
    </p:spTree>
    <p:extLst>
      <p:ext uri="{BB962C8B-B14F-4D97-AF65-F5344CB8AC3E}">
        <p14:creationId xmlns:p14="http://schemas.microsoft.com/office/powerpoint/2010/main" val="1215183204"/>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2825F836-76EB-4933-8C54-38841E319A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2CD3F978-FDE2-4BBF-A170-9F7AEE734DA4}" type="slidenum">
              <a:rPr lang="en-US" altLang="en-US" sz="1200"/>
              <a:pPr/>
              <a:t>330</a:t>
            </a:fld>
            <a:endParaRPr lang="en-US" altLang="en-US" sz="1200"/>
          </a:p>
        </p:txBody>
      </p:sp>
      <p:sp>
        <p:nvSpPr>
          <p:cNvPr id="134147" name="Rectangle 2">
            <a:extLst>
              <a:ext uri="{FF2B5EF4-FFF2-40B4-BE49-F238E27FC236}">
                <a16:creationId xmlns:a16="http://schemas.microsoft.com/office/drawing/2014/main" id="{FEDFD892-41AE-4A6D-B8DF-214B1D3EA6E8}"/>
              </a:ext>
            </a:extLst>
          </p:cNvPr>
          <p:cNvSpPr>
            <a:spLocks noGrp="1" noRot="1" noChangeAspect="1" noChangeArrowheads="1" noTextEdit="1"/>
          </p:cNvSpPr>
          <p:nvPr>
            <p:ph type="sldImg"/>
          </p:nvPr>
        </p:nvSpPr>
        <p:spPr>
          <a:xfrm>
            <a:off x="406400" y="696913"/>
            <a:ext cx="6188075" cy="3481387"/>
          </a:xfrm>
          <a:ln/>
        </p:spPr>
      </p:sp>
      <p:sp>
        <p:nvSpPr>
          <p:cNvPr id="134148" name="Rectangle 3">
            <a:extLst>
              <a:ext uri="{FF2B5EF4-FFF2-40B4-BE49-F238E27FC236}">
                <a16:creationId xmlns:a16="http://schemas.microsoft.com/office/drawing/2014/main" id="{2B426679-9F43-40C9-96D1-BCB41FC4CDB3}"/>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latin typeface="Times New Roman" panose="02020603050405020304" pitchFamily="18" charset="0"/>
            </a:endParaRPr>
          </a:p>
        </p:txBody>
      </p:sp>
    </p:spTree>
    <p:extLst>
      <p:ext uri="{BB962C8B-B14F-4D97-AF65-F5344CB8AC3E}">
        <p14:creationId xmlns:p14="http://schemas.microsoft.com/office/powerpoint/2010/main" val="3221007772"/>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1C710CEB-22F3-41CD-90AC-F7BAF3542A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4C3F42A7-D8EF-4891-925D-7E3DD5A5A6E0}" type="slidenum">
              <a:rPr lang="en-US" altLang="en-US" sz="1200" smtClean="0"/>
              <a:pPr/>
              <a:t>332</a:t>
            </a:fld>
            <a:endParaRPr lang="en-US" altLang="en-US" sz="1200"/>
          </a:p>
        </p:txBody>
      </p:sp>
      <p:sp>
        <p:nvSpPr>
          <p:cNvPr id="6147" name="Rectangle 2">
            <a:extLst>
              <a:ext uri="{FF2B5EF4-FFF2-40B4-BE49-F238E27FC236}">
                <a16:creationId xmlns:a16="http://schemas.microsoft.com/office/drawing/2014/main" id="{717A8628-2E10-4B87-827A-4034D181A78E}"/>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9B71CC91-60F8-414F-AF44-F9B23756A5D7}"/>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311409111"/>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a:extLst>
              <a:ext uri="{FF2B5EF4-FFF2-40B4-BE49-F238E27FC236}">
                <a16:creationId xmlns:a16="http://schemas.microsoft.com/office/drawing/2014/main" id="{3AFFCCFA-DDE9-4F4E-A788-CA5BCE2E2E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60DC4CD3-6DE8-4686-AD16-4E26FCFC4333}" type="slidenum">
              <a:rPr lang="en-US" altLang="en-US" sz="1200" smtClean="0"/>
              <a:pPr/>
              <a:t>342</a:t>
            </a:fld>
            <a:endParaRPr lang="en-US" altLang="en-US" sz="1200"/>
          </a:p>
        </p:txBody>
      </p:sp>
      <p:sp>
        <p:nvSpPr>
          <p:cNvPr id="156675" name="Rectangle 2">
            <a:extLst>
              <a:ext uri="{FF2B5EF4-FFF2-40B4-BE49-F238E27FC236}">
                <a16:creationId xmlns:a16="http://schemas.microsoft.com/office/drawing/2014/main" id="{9699B6E0-A445-4B45-9278-2545447B8E93}"/>
              </a:ext>
            </a:extLst>
          </p:cNvPr>
          <p:cNvSpPr>
            <a:spLocks noGrp="1" noRot="1" noChangeAspect="1" noChangeArrowheads="1" noTextEdit="1"/>
          </p:cNvSpPr>
          <p:nvPr>
            <p:ph type="sldImg"/>
          </p:nvPr>
        </p:nvSpPr>
        <p:spPr>
          <a:ln/>
        </p:spPr>
      </p:sp>
      <p:sp>
        <p:nvSpPr>
          <p:cNvPr id="156676" name="Rectangle 3">
            <a:extLst>
              <a:ext uri="{FF2B5EF4-FFF2-40B4-BE49-F238E27FC236}">
                <a16:creationId xmlns:a16="http://schemas.microsoft.com/office/drawing/2014/main" id="{F353D383-67CA-44CB-B1B7-43F631DE3D4F}"/>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58914836"/>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a:extLst>
              <a:ext uri="{FF2B5EF4-FFF2-40B4-BE49-F238E27FC236}">
                <a16:creationId xmlns:a16="http://schemas.microsoft.com/office/drawing/2014/main" id="{6E715F6D-EDE3-4CBA-A4E7-6FBBB9A188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14D86FF0-EA45-431A-B4ED-5B4906D8D56A}" type="slidenum">
              <a:rPr lang="en-US" altLang="en-US" sz="1200" smtClean="0"/>
              <a:pPr/>
              <a:t>343</a:t>
            </a:fld>
            <a:endParaRPr lang="en-US" altLang="en-US" sz="1200"/>
          </a:p>
        </p:txBody>
      </p:sp>
      <p:sp>
        <p:nvSpPr>
          <p:cNvPr id="158723" name="Rectangle 2">
            <a:extLst>
              <a:ext uri="{FF2B5EF4-FFF2-40B4-BE49-F238E27FC236}">
                <a16:creationId xmlns:a16="http://schemas.microsoft.com/office/drawing/2014/main" id="{329117D3-AEFF-426A-A086-DBE96BDB3C14}"/>
              </a:ext>
            </a:extLst>
          </p:cNvPr>
          <p:cNvSpPr>
            <a:spLocks noGrp="1" noRot="1" noChangeAspect="1" noChangeArrowheads="1" noTextEdit="1"/>
          </p:cNvSpPr>
          <p:nvPr>
            <p:ph type="sldImg"/>
          </p:nvPr>
        </p:nvSpPr>
        <p:spPr>
          <a:ln/>
        </p:spPr>
      </p:sp>
      <p:sp>
        <p:nvSpPr>
          <p:cNvPr id="158724" name="Rectangle 3">
            <a:extLst>
              <a:ext uri="{FF2B5EF4-FFF2-40B4-BE49-F238E27FC236}">
                <a16:creationId xmlns:a16="http://schemas.microsoft.com/office/drawing/2014/main" id="{3D49DC2F-BB2D-4854-A063-94EA7F0A5519}"/>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727999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E8F6CFE8-F4B8-4635-B9A3-190ADFF2F8A1}"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30275" rtl="0" eaLnBrk="0" fontAlgn="base" latinLnBrk="0" hangingPunct="0">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60418" name="Rectangle 2"/>
          <p:cNvSpPr>
            <a:spLocks noGrp="1" noRot="1" noChangeAspect="1" noChangeArrowheads="1" noTextEdit="1"/>
          </p:cNvSpPr>
          <p:nvPr>
            <p:ph type="sldImg"/>
          </p:nvPr>
        </p:nvSpPr>
        <p:spPr>
          <a:xfrm>
            <a:off x="404813" y="696913"/>
            <a:ext cx="6188075" cy="3481387"/>
          </a:xfrm>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629923134"/>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a:extLst>
              <a:ext uri="{FF2B5EF4-FFF2-40B4-BE49-F238E27FC236}">
                <a16:creationId xmlns:a16="http://schemas.microsoft.com/office/drawing/2014/main" id="{65F8ED12-1F10-41AA-9992-D756E40532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2D4B4505-3416-491B-B96C-EE3A6F454521}" type="slidenum">
              <a:rPr lang="en-US" altLang="en-US" sz="1200" smtClean="0"/>
              <a:pPr/>
              <a:t>344</a:t>
            </a:fld>
            <a:endParaRPr lang="en-US" altLang="en-US" sz="1200"/>
          </a:p>
        </p:txBody>
      </p:sp>
      <p:sp>
        <p:nvSpPr>
          <p:cNvPr id="160771" name="Rectangle 2">
            <a:extLst>
              <a:ext uri="{FF2B5EF4-FFF2-40B4-BE49-F238E27FC236}">
                <a16:creationId xmlns:a16="http://schemas.microsoft.com/office/drawing/2014/main" id="{8352646E-5466-425B-ADF2-1387E1109367}"/>
              </a:ext>
            </a:extLst>
          </p:cNvPr>
          <p:cNvSpPr>
            <a:spLocks noGrp="1" noRot="1" noChangeAspect="1" noChangeArrowheads="1" noTextEdit="1"/>
          </p:cNvSpPr>
          <p:nvPr>
            <p:ph type="sldImg"/>
          </p:nvPr>
        </p:nvSpPr>
        <p:spPr>
          <a:ln/>
        </p:spPr>
      </p:sp>
      <p:sp>
        <p:nvSpPr>
          <p:cNvPr id="160772" name="Rectangle 3">
            <a:extLst>
              <a:ext uri="{FF2B5EF4-FFF2-40B4-BE49-F238E27FC236}">
                <a16:creationId xmlns:a16="http://schemas.microsoft.com/office/drawing/2014/main" id="{8848AD29-D92D-4A2C-8EFF-5BA409BED41E}"/>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158821433"/>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a:extLst>
              <a:ext uri="{FF2B5EF4-FFF2-40B4-BE49-F238E27FC236}">
                <a16:creationId xmlns:a16="http://schemas.microsoft.com/office/drawing/2014/main" id="{8CFBC741-2409-494A-BE5C-7A905943BD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DEBB4874-BD33-43F2-9015-33DF21651A41}" type="slidenum">
              <a:rPr lang="en-US" altLang="en-US" sz="1200" smtClean="0"/>
              <a:pPr/>
              <a:t>345</a:t>
            </a:fld>
            <a:endParaRPr lang="en-US" altLang="en-US" sz="1200"/>
          </a:p>
        </p:txBody>
      </p:sp>
      <p:sp>
        <p:nvSpPr>
          <p:cNvPr id="162819" name="Rectangle 2">
            <a:extLst>
              <a:ext uri="{FF2B5EF4-FFF2-40B4-BE49-F238E27FC236}">
                <a16:creationId xmlns:a16="http://schemas.microsoft.com/office/drawing/2014/main" id="{77C095CC-F85A-411E-8193-74D65764B701}"/>
              </a:ext>
            </a:extLst>
          </p:cNvPr>
          <p:cNvSpPr>
            <a:spLocks noGrp="1" noRot="1" noChangeAspect="1" noChangeArrowheads="1" noTextEdit="1"/>
          </p:cNvSpPr>
          <p:nvPr>
            <p:ph type="sldImg"/>
          </p:nvPr>
        </p:nvSpPr>
        <p:spPr>
          <a:ln/>
        </p:spPr>
      </p:sp>
      <p:sp>
        <p:nvSpPr>
          <p:cNvPr id="162820" name="Rectangle 3">
            <a:extLst>
              <a:ext uri="{FF2B5EF4-FFF2-40B4-BE49-F238E27FC236}">
                <a16:creationId xmlns:a16="http://schemas.microsoft.com/office/drawing/2014/main" id="{F57A69B8-4ED4-4391-B219-A3E1E5353588}"/>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535268952"/>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a:extLst>
              <a:ext uri="{FF2B5EF4-FFF2-40B4-BE49-F238E27FC236}">
                <a16:creationId xmlns:a16="http://schemas.microsoft.com/office/drawing/2014/main" id="{E9CF2D4B-BB41-4166-AA6F-800D48DDB3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AC606BE4-717E-4DC8-B5C1-7F12036B30CA}" type="slidenum">
              <a:rPr lang="en-US" altLang="en-US" sz="1200" smtClean="0"/>
              <a:pPr/>
              <a:t>346</a:t>
            </a:fld>
            <a:endParaRPr lang="en-US" altLang="en-US" sz="1200"/>
          </a:p>
        </p:txBody>
      </p:sp>
      <p:sp>
        <p:nvSpPr>
          <p:cNvPr id="164867" name="Rectangle 2">
            <a:extLst>
              <a:ext uri="{FF2B5EF4-FFF2-40B4-BE49-F238E27FC236}">
                <a16:creationId xmlns:a16="http://schemas.microsoft.com/office/drawing/2014/main" id="{943988F1-8CCD-4423-ADEA-EE27467A20E8}"/>
              </a:ext>
            </a:extLst>
          </p:cNvPr>
          <p:cNvSpPr>
            <a:spLocks noGrp="1" noRot="1" noChangeAspect="1" noChangeArrowheads="1" noTextEdit="1"/>
          </p:cNvSpPr>
          <p:nvPr>
            <p:ph type="sldImg"/>
          </p:nvPr>
        </p:nvSpPr>
        <p:spPr>
          <a:ln/>
        </p:spPr>
      </p:sp>
      <p:sp>
        <p:nvSpPr>
          <p:cNvPr id="164868" name="Rectangle 3">
            <a:extLst>
              <a:ext uri="{FF2B5EF4-FFF2-40B4-BE49-F238E27FC236}">
                <a16:creationId xmlns:a16="http://schemas.microsoft.com/office/drawing/2014/main" id="{935F7A5C-A8FC-42C8-84EF-01AB49558A68}"/>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827102386"/>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879FD97-3E05-4AF7-9FA7-5D40E8EC0B1C}" type="slidenum">
              <a:rPr lang="en-US" altLang="en-US" sz="1300">
                <a:latin typeface="Times New Roman" panose="02020603050405020304" pitchFamily="18" charset="0"/>
              </a:rPr>
              <a:pPr/>
              <a:t>348</a:t>
            </a:fld>
            <a:endParaRPr lang="en-US" altLang="en-US" sz="1300">
              <a:latin typeface="Times New Roman" panose="02020603050405020304"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869916410"/>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2017DEB3-15EC-4046-B6FC-7059E5DE6572}" type="slidenum">
              <a:rPr lang="en-US" altLang="en-US" sz="1300">
                <a:latin typeface="Times New Roman" panose="02020603050405020304" pitchFamily="18" charset="0"/>
              </a:rPr>
              <a:pPr/>
              <a:t>349</a:t>
            </a:fld>
            <a:endParaRPr lang="en-US" altLang="en-US" sz="1300">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724946189"/>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5A90F1DB-8581-4412-BE09-331FFC345D8A}" type="slidenum">
              <a:rPr lang="en-US" altLang="en-US" sz="1300">
                <a:latin typeface="Times New Roman" panose="02020603050405020304" pitchFamily="18" charset="0"/>
              </a:rPr>
              <a:pPr/>
              <a:t>350</a:t>
            </a:fld>
            <a:endParaRPr lang="en-US" altLang="en-US" sz="1300">
              <a:latin typeface="Times New Roman" panose="02020603050405020304"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132335828"/>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357C7EE-1394-4754-ABAC-F51DB6C77C16}" type="slidenum">
              <a:rPr lang="en-US" altLang="en-US" sz="1300">
                <a:latin typeface="Times New Roman" panose="02020603050405020304" pitchFamily="18" charset="0"/>
              </a:rPr>
              <a:pPr/>
              <a:t>351</a:t>
            </a:fld>
            <a:endParaRPr lang="en-US" altLang="en-US" sz="1300">
              <a:latin typeface="Times New Roman" panose="02020603050405020304"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293739897"/>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2C96B228-294A-4543-9668-830A4BA10FD0}" type="slidenum">
              <a:rPr lang="en-US" altLang="en-US" sz="1300">
                <a:latin typeface="Times New Roman" panose="02020603050405020304" pitchFamily="18" charset="0"/>
              </a:rPr>
              <a:pPr/>
              <a:t>352</a:t>
            </a:fld>
            <a:endParaRPr lang="en-US" altLang="en-US" sz="1300">
              <a:latin typeface="Times New Roman" panose="02020603050405020304"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511883991"/>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EB368A3B-2500-44E1-A876-1D192EB39441}" type="slidenum">
              <a:rPr lang="en-US" altLang="en-US" sz="1300">
                <a:latin typeface="Times New Roman" panose="02020603050405020304" pitchFamily="18" charset="0"/>
              </a:rPr>
              <a:pPr/>
              <a:t>353</a:t>
            </a:fld>
            <a:endParaRPr lang="en-US" altLang="en-US" sz="1300">
              <a:latin typeface="Times New Roman" panose="02020603050405020304"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40351303"/>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EC7B586B-FBE3-4075-88E9-19535EAEDE53}" type="slidenum">
              <a:rPr lang="en-US" altLang="en-US" sz="1300">
                <a:latin typeface="Times New Roman" panose="02020603050405020304" pitchFamily="18" charset="0"/>
              </a:rPr>
              <a:pPr/>
              <a:t>354</a:t>
            </a:fld>
            <a:endParaRPr lang="en-US" altLang="en-US" sz="1300">
              <a:latin typeface="Times New Roman" panose="02020603050405020304"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931222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966315" y="8820783"/>
            <a:ext cx="3031385" cy="462917"/>
          </a:xfrm>
          <a:prstGeom prst="rect">
            <a:avLst/>
          </a:prstGeom>
          <a:noFill/>
          <a:ln w="9525">
            <a:noFill/>
            <a:miter lim="800000"/>
            <a:headEnd/>
            <a:tailEnd/>
          </a:ln>
        </p:spPr>
        <p:txBody>
          <a:bodyPr wrap="none" lIns="93022" tIns="46511" rIns="93022" bIns="46511" anchor="b"/>
          <a:lstStyle/>
          <a:p>
            <a:pPr marL="0" marR="0" lvl="0" indent="0" algn="r" defTabSz="928787" rtl="0" eaLnBrk="0" fontAlgn="base" latinLnBrk="0" hangingPunct="0">
              <a:lnSpc>
                <a:spcPct val="100000"/>
              </a:lnSpc>
              <a:spcBef>
                <a:spcPct val="0"/>
              </a:spcBef>
              <a:spcAft>
                <a:spcPct val="0"/>
              </a:spcAft>
              <a:buClrTx/>
              <a:buSzTx/>
              <a:buFontTx/>
              <a:buNone/>
              <a:tabLst/>
              <a:defRPr/>
            </a:pPr>
            <a:fld id="{0D799AF1-7295-4E0B-8743-1CC5B98377B9}" type="slidenum">
              <a:rPr kumimoji="0" 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787"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45059" name="Rectangle 2"/>
          <p:cNvSpPr>
            <a:spLocks noGrp="1" noRot="1" noChangeAspect="1" noChangeArrowheads="1" noTextEdit="1"/>
          </p:cNvSpPr>
          <p:nvPr>
            <p:ph type="sldImg"/>
          </p:nvPr>
        </p:nvSpPr>
        <p:spPr>
          <a:xfrm>
            <a:off x="404813" y="696913"/>
            <a:ext cx="6188075" cy="3481387"/>
          </a:xfrm>
          <a:ln/>
        </p:spPr>
      </p:sp>
      <p:sp>
        <p:nvSpPr>
          <p:cNvPr id="45060" name="Rectangle 3"/>
          <p:cNvSpPr>
            <a:spLocks noGrp="1" noChangeArrowheads="1"/>
          </p:cNvSpPr>
          <p:nvPr>
            <p:ph type="body" idx="1"/>
          </p:nvPr>
        </p:nvSpPr>
        <p:spPr>
          <a:noFill/>
          <a:ln/>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481016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C2F2B756-9213-4637-9F3D-8CD40917EA0A}"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30275" rtl="0" eaLnBrk="0" fontAlgn="base" latinLnBrk="0" hangingPunct="0">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62466" name="Rectangle 2"/>
          <p:cNvSpPr>
            <a:spLocks noGrp="1" noRot="1" noChangeAspect="1" noChangeArrowheads="1" noTextEdit="1"/>
          </p:cNvSpPr>
          <p:nvPr>
            <p:ph type="sldImg"/>
          </p:nvPr>
        </p:nvSpPr>
        <p:spPr>
          <a:xfrm>
            <a:off x="404813" y="696913"/>
            <a:ext cx="6188075" cy="3481387"/>
          </a:xfrm>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864335015"/>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E09CAF58-8E40-42E6-AEEE-83BAC72A0401}" type="slidenum">
              <a:rPr lang="en-US" altLang="en-US" sz="1300">
                <a:latin typeface="Times New Roman" panose="02020603050405020304" pitchFamily="18" charset="0"/>
              </a:rPr>
              <a:pPr/>
              <a:t>355</a:t>
            </a:fld>
            <a:endParaRPr lang="en-US" altLang="en-US" sz="1300">
              <a:latin typeface="Times New Roman" panose="02020603050405020304"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490510201"/>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16D1BF8E-E101-475A-9CDD-3A67C3D2CCFD}" type="slidenum">
              <a:rPr lang="en-US" altLang="en-US" sz="1300">
                <a:latin typeface="Times New Roman" panose="02020603050405020304" pitchFamily="18" charset="0"/>
              </a:rPr>
              <a:pPr/>
              <a:t>356</a:t>
            </a:fld>
            <a:endParaRPr lang="en-US" altLang="en-US" sz="1300">
              <a:latin typeface="Times New Roman" panose="02020603050405020304"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8790407"/>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45C1AAF5-6AEA-4D14-8684-0B8539C0EA31}" type="slidenum">
              <a:rPr lang="en-US" altLang="en-US" sz="1300">
                <a:latin typeface="Times New Roman" panose="02020603050405020304" pitchFamily="18" charset="0"/>
              </a:rPr>
              <a:pPr/>
              <a:t>357</a:t>
            </a:fld>
            <a:endParaRPr lang="en-US" altLang="en-US" sz="1300">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919196920"/>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9181E236-F3CF-4317-8D23-91C03DF91DAA}" type="slidenum">
              <a:rPr lang="en-US" altLang="en-US" sz="1300">
                <a:latin typeface="Times New Roman" panose="02020603050405020304" pitchFamily="18" charset="0"/>
              </a:rPr>
              <a:pPr/>
              <a:t>358</a:t>
            </a:fld>
            <a:endParaRPr lang="en-US" altLang="en-US" sz="130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97148354"/>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55FD32BD-82F1-48BD-AD09-96AD51164653}" type="slidenum">
              <a:rPr lang="en-US" altLang="en-US" sz="1300">
                <a:latin typeface="Times New Roman" panose="02020603050405020304" pitchFamily="18" charset="0"/>
              </a:rPr>
              <a:pPr/>
              <a:t>359</a:t>
            </a:fld>
            <a:endParaRPr lang="en-US" altLang="en-US" sz="1300">
              <a:latin typeface="Times New Roman" panose="02020603050405020304"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552295559"/>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245A69C5-4E79-40C5-A40D-3DE0D1BB057D}" type="slidenum">
              <a:rPr lang="en-US" altLang="en-US" sz="1300">
                <a:latin typeface="Times New Roman" panose="02020603050405020304" pitchFamily="18" charset="0"/>
              </a:rPr>
              <a:pPr/>
              <a:t>360</a:t>
            </a:fld>
            <a:endParaRPr lang="en-US" altLang="en-US" sz="1300">
              <a:latin typeface="Times New Roman" panose="02020603050405020304"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397336653"/>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4966EED2-8886-4DAB-8F39-47600D19EAAD}" type="slidenum">
              <a:rPr lang="en-US" altLang="en-US" sz="1300">
                <a:latin typeface="Times New Roman" panose="02020603050405020304" pitchFamily="18" charset="0"/>
              </a:rPr>
              <a:pPr/>
              <a:t>361</a:t>
            </a:fld>
            <a:endParaRPr lang="en-US" altLang="en-US" sz="1300">
              <a:latin typeface="Times New Roman" panose="02020603050405020304"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65338721"/>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0C0A219B-7ED1-4E4A-95DF-430BAF20189A}" type="slidenum">
              <a:rPr lang="en-US" altLang="en-US" sz="1300">
                <a:latin typeface="Times New Roman" panose="02020603050405020304" pitchFamily="18" charset="0"/>
              </a:rPr>
              <a:pPr/>
              <a:t>362</a:t>
            </a:fld>
            <a:endParaRPr lang="en-US" altLang="en-US" sz="1300">
              <a:latin typeface="Times New Roman" panose="02020603050405020304"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122013690"/>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F181FFE9-0679-4531-AB67-8E0EAB444F99}" type="slidenum">
              <a:rPr lang="en-US" altLang="en-US" sz="1300">
                <a:latin typeface="Times New Roman" panose="02020603050405020304" pitchFamily="18" charset="0"/>
              </a:rPr>
              <a:pPr/>
              <a:t>363</a:t>
            </a:fld>
            <a:endParaRPr lang="en-US" altLang="en-US" sz="1300">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31323945"/>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0E9D46A0-8FB9-4F36-8A68-841EE000AD2B}" type="slidenum">
              <a:rPr lang="en-US" altLang="en-US" sz="1300">
                <a:latin typeface="Times New Roman" panose="02020603050405020304" pitchFamily="18" charset="0"/>
              </a:rPr>
              <a:pPr/>
              <a:t>364</a:t>
            </a:fld>
            <a:endParaRPr lang="en-US" altLang="en-US" sz="1300">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1770141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C2F2B756-9213-4637-9F3D-8CD40917EA0A}"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30275" rtl="0" eaLnBrk="0" fontAlgn="base" latinLnBrk="0" hangingPunct="0">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62466" name="Rectangle 2"/>
          <p:cNvSpPr>
            <a:spLocks noGrp="1" noRot="1" noChangeAspect="1" noChangeArrowheads="1" noTextEdit="1"/>
          </p:cNvSpPr>
          <p:nvPr>
            <p:ph type="sldImg"/>
          </p:nvPr>
        </p:nvSpPr>
        <p:spPr>
          <a:xfrm>
            <a:off x="404813" y="696913"/>
            <a:ext cx="6188075" cy="3481387"/>
          </a:xfrm>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054662257"/>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0DA3BC2A-3044-458B-B1BD-DEB1040FB7FC}" type="slidenum">
              <a:rPr lang="en-US" altLang="en-US" sz="1300">
                <a:latin typeface="Times New Roman" panose="02020603050405020304" pitchFamily="18" charset="0"/>
              </a:rPr>
              <a:pPr/>
              <a:t>365</a:t>
            </a:fld>
            <a:endParaRPr lang="en-US" altLang="en-US" sz="1300">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566898325"/>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2470FF04-BD4D-47CF-853F-6CFC89ED42D1}" type="slidenum">
              <a:rPr lang="en-US" altLang="en-US" sz="1300">
                <a:latin typeface="Times New Roman" panose="02020603050405020304" pitchFamily="18" charset="0"/>
              </a:rPr>
              <a:pPr/>
              <a:t>366</a:t>
            </a:fld>
            <a:endParaRPr lang="en-US" altLang="en-US" sz="1300">
              <a:latin typeface="Times New Roman" panose="02020603050405020304"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273619757"/>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8C98D951-B8BF-4FE7-8FF8-B9812C3DBA9F}" type="slidenum">
              <a:rPr lang="en-US" altLang="en-US" sz="1300">
                <a:latin typeface="Times New Roman" panose="02020603050405020304" pitchFamily="18" charset="0"/>
              </a:rPr>
              <a:pPr/>
              <a:t>367</a:t>
            </a:fld>
            <a:endParaRPr lang="en-US" altLang="en-US" sz="1300">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000772595"/>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FBAB2A54-CE49-40F1-BE38-E3DCEF43F856}" type="slidenum">
              <a:rPr lang="en-US" altLang="en-US" sz="1300">
                <a:latin typeface="Times New Roman" panose="02020603050405020304" pitchFamily="18" charset="0"/>
              </a:rPr>
              <a:pPr/>
              <a:t>368</a:t>
            </a:fld>
            <a:endParaRPr lang="en-US" altLang="en-US" sz="1300">
              <a:latin typeface="Times New Roman" panose="02020603050405020304"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96739214"/>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03120282-FA19-4407-98A6-B549395434D4}" type="slidenum">
              <a:rPr lang="en-US" altLang="en-US" sz="1300">
                <a:latin typeface="Times New Roman" panose="02020603050405020304" pitchFamily="18" charset="0"/>
              </a:rPr>
              <a:pPr/>
              <a:t>369</a:t>
            </a:fld>
            <a:endParaRPr lang="en-US" altLang="en-US" sz="1300">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990739057"/>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8B704F0-BAEA-48FC-A020-011B0A01BDD0}" type="slidenum">
              <a:rPr lang="en-US" altLang="en-US" sz="1300">
                <a:latin typeface="Times New Roman" panose="02020603050405020304" pitchFamily="18" charset="0"/>
              </a:rPr>
              <a:pPr/>
              <a:t>370</a:t>
            </a:fld>
            <a:endParaRPr lang="en-US" altLang="en-US" sz="1300">
              <a:latin typeface="Times New Roman" panose="02020603050405020304"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074839220"/>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556BDD98-9085-4F65-9BDF-1B839A8B4DC6}" type="slidenum">
              <a:rPr lang="en-US" altLang="en-US" sz="1300">
                <a:latin typeface="Times New Roman" panose="02020603050405020304" pitchFamily="18" charset="0"/>
              </a:rPr>
              <a:pPr/>
              <a:t>371</a:t>
            </a:fld>
            <a:endParaRPr lang="en-US" altLang="en-US" sz="1300">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159598806"/>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A31EA9E1-EDBE-4BD3-8A6F-5BFCA3197D0B}"/>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5FC515C-0BA0-43CB-8038-C3A1334C3E2A}" type="slidenum">
              <a:rPr lang="en-US" altLang="en-US">
                <a:latin typeface="Calibri" panose="020F0502020204030204" pitchFamily="34" charset="0"/>
              </a:rPr>
              <a:pPr eaLnBrk="1" hangingPunct="1"/>
              <a:t>463</a:t>
            </a:fld>
            <a:endParaRPr lang="en-US" altLang="en-US">
              <a:latin typeface="Calibri" panose="020F0502020204030204" pitchFamily="34" charset="0"/>
            </a:endParaRPr>
          </a:p>
        </p:txBody>
      </p:sp>
      <p:sp>
        <p:nvSpPr>
          <p:cNvPr id="54275" name="Rectangle 2">
            <a:extLst>
              <a:ext uri="{FF2B5EF4-FFF2-40B4-BE49-F238E27FC236}">
                <a16:creationId xmlns:a16="http://schemas.microsoft.com/office/drawing/2014/main" id="{34849B68-0F5A-4221-B343-E5DDA5A203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a:extLst>
              <a:ext uri="{FF2B5EF4-FFF2-40B4-BE49-F238E27FC236}">
                <a16:creationId xmlns:a16="http://schemas.microsoft.com/office/drawing/2014/main" id="{3F932D1E-9786-4DBD-9638-CD80A080EDF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en-US" altLang="en-US"/>
          </a:p>
        </p:txBody>
      </p:sp>
    </p:spTree>
    <p:extLst>
      <p:ext uri="{BB962C8B-B14F-4D97-AF65-F5344CB8AC3E}">
        <p14:creationId xmlns:p14="http://schemas.microsoft.com/office/powerpoint/2010/main" val="3550185628"/>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1CC77C67-F651-4A44-B662-A6C1504DA391}"/>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066BDCB-0482-48B6-8D96-C7578A0B5807}" type="slidenum">
              <a:rPr lang="en-US" altLang="en-US">
                <a:latin typeface="Calibri" panose="020F0502020204030204" pitchFamily="34" charset="0"/>
              </a:rPr>
              <a:pPr eaLnBrk="1" hangingPunct="1"/>
              <a:t>466</a:t>
            </a:fld>
            <a:endParaRPr lang="en-US" altLang="en-US">
              <a:latin typeface="Calibri" panose="020F0502020204030204" pitchFamily="34" charset="0"/>
            </a:endParaRPr>
          </a:p>
        </p:txBody>
      </p:sp>
      <p:sp>
        <p:nvSpPr>
          <p:cNvPr id="55299" name="Rectangle 2">
            <a:extLst>
              <a:ext uri="{FF2B5EF4-FFF2-40B4-BE49-F238E27FC236}">
                <a16:creationId xmlns:a16="http://schemas.microsoft.com/office/drawing/2014/main" id="{1C654E42-0E68-40C1-89BE-BBF0283241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a:extLst>
              <a:ext uri="{FF2B5EF4-FFF2-40B4-BE49-F238E27FC236}">
                <a16:creationId xmlns:a16="http://schemas.microsoft.com/office/drawing/2014/main" id="{6AF2CA60-D201-482D-97CE-403E0006C4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13690534"/>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953576EA-1122-4FEC-A7DE-0810D4541A20}"/>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5D69AE3-E709-41F8-B5C0-777C51565E1B}" type="slidenum">
              <a:rPr lang="en-US" altLang="en-US">
                <a:latin typeface="Calibri" panose="020F0502020204030204" pitchFamily="34" charset="0"/>
              </a:rPr>
              <a:pPr eaLnBrk="1" hangingPunct="1"/>
              <a:t>467</a:t>
            </a:fld>
            <a:endParaRPr lang="en-US" altLang="en-US">
              <a:latin typeface="Calibri" panose="020F0502020204030204" pitchFamily="34" charset="0"/>
            </a:endParaRPr>
          </a:p>
        </p:txBody>
      </p:sp>
      <p:sp>
        <p:nvSpPr>
          <p:cNvPr id="56323" name="Rectangle 2">
            <a:extLst>
              <a:ext uri="{FF2B5EF4-FFF2-40B4-BE49-F238E27FC236}">
                <a16:creationId xmlns:a16="http://schemas.microsoft.com/office/drawing/2014/main" id="{9886278D-AD70-4316-A242-FB6AEE4D3A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a:extLst>
              <a:ext uri="{FF2B5EF4-FFF2-40B4-BE49-F238E27FC236}">
                <a16:creationId xmlns:a16="http://schemas.microsoft.com/office/drawing/2014/main" id="{A0257999-0A1B-425A-B98B-0AF45FAA07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8462729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5188066E-62EE-4B9F-B875-24DB77358110}"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30275" rtl="0" eaLnBrk="0" fontAlgn="base" latinLnBrk="0" hangingPunct="0">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64514" name="Rectangle 2"/>
          <p:cNvSpPr>
            <a:spLocks noGrp="1" noRot="1" noChangeAspect="1" noChangeArrowheads="1" noTextEdit="1"/>
          </p:cNvSpPr>
          <p:nvPr>
            <p:ph type="sldImg"/>
          </p:nvPr>
        </p:nvSpPr>
        <p:spPr>
          <a:xfrm>
            <a:off x="404813" y="696913"/>
            <a:ext cx="6188075" cy="3481387"/>
          </a:xfrm>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522815348"/>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72B5C95C-292B-47D5-B956-C0D8E569D633}"/>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09CE235-4CAC-48D8-AE8B-E86718DC85B7}" type="slidenum">
              <a:rPr lang="en-US" altLang="en-US">
                <a:latin typeface="Calibri" panose="020F0502020204030204" pitchFamily="34" charset="0"/>
              </a:rPr>
              <a:pPr eaLnBrk="1" hangingPunct="1"/>
              <a:t>468</a:t>
            </a:fld>
            <a:endParaRPr lang="en-US" altLang="en-US">
              <a:latin typeface="Calibri" panose="020F0502020204030204" pitchFamily="34" charset="0"/>
            </a:endParaRPr>
          </a:p>
        </p:txBody>
      </p:sp>
      <p:sp>
        <p:nvSpPr>
          <p:cNvPr id="57347" name="Rectangle 2">
            <a:extLst>
              <a:ext uri="{FF2B5EF4-FFF2-40B4-BE49-F238E27FC236}">
                <a16:creationId xmlns:a16="http://schemas.microsoft.com/office/drawing/2014/main" id="{F236B08B-97F0-4B5A-9AF6-E5B720321C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a:extLst>
              <a:ext uri="{FF2B5EF4-FFF2-40B4-BE49-F238E27FC236}">
                <a16:creationId xmlns:a16="http://schemas.microsoft.com/office/drawing/2014/main" id="{E38FD2CF-1048-45C6-9FC7-C64BE62FE2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528195017"/>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39AB601B-B6A0-4ACE-A0B0-A451585F9F08}"/>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1FA907A-7AA0-4E93-930A-63900EC19DE5}" type="slidenum">
              <a:rPr lang="en-US" altLang="en-US">
                <a:latin typeface="Calibri" panose="020F0502020204030204" pitchFamily="34" charset="0"/>
              </a:rPr>
              <a:pPr eaLnBrk="1" hangingPunct="1"/>
              <a:t>469</a:t>
            </a:fld>
            <a:endParaRPr lang="en-US" altLang="en-US">
              <a:latin typeface="Calibri" panose="020F0502020204030204" pitchFamily="34" charset="0"/>
            </a:endParaRPr>
          </a:p>
        </p:txBody>
      </p:sp>
      <p:sp>
        <p:nvSpPr>
          <p:cNvPr id="58371" name="Rectangle 2">
            <a:extLst>
              <a:ext uri="{FF2B5EF4-FFF2-40B4-BE49-F238E27FC236}">
                <a16:creationId xmlns:a16="http://schemas.microsoft.com/office/drawing/2014/main" id="{E0DB5082-455C-4B3B-A638-B372E22554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a:extLst>
              <a:ext uri="{FF2B5EF4-FFF2-40B4-BE49-F238E27FC236}">
                <a16:creationId xmlns:a16="http://schemas.microsoft.com/office/drawing/2014/main" id="{8CF0CFE4-66F5-49E2-8A1D-961169DB98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16353590"/>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86585099-5AB9-4334-A192-CB64338C99D1}"/>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9B8EBA9-C312-420F-9002-FAA403BCF76C}" type="slidenum">
              <a:rPr lang="en-US" altLang="en-US">
                <a:latin typeface="Calibri" panose="020F0502020204030204" pitchFamily="34" charset="0"/>
              </a:rPr>
              <a:pPr eaLnBrk="1" hangingPunct="1"/>
              <a:t>470</a:t>
            </a:fld>
            <a:endParaRPr lang="en-US" altLang="en-US">
              <a:latin typeface="Calibri" panose="020F0502020204030204" pitchFamily="34" charset="0"/>
            </a:endParaRPr>
          </a:p>
        </p:txBody>
      </p:sp>
      <p:sp>
        <p:nvSpPr>
          <p:cNvPr id="59395" name="Rectangle 2">
            <a:extLst>
              <a:ext uri="{FF2B5EF4-FFF2-40B4-BE49-F238E27FC236}">
                <a16:creationId xmlns:a16="http://schemas.microsoft.com/office/drawing/2014/main" id="{F5353547-7662-4B94-BB0C-4A74E4F454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a:extLst>
              <a:ext uri="{FF2B5EF4-FFF2-40B4-BE49-F238E27FC236}">
                <a16:creationId xmlns:a16="http://schemas.microsoft.com/office/drawing/2014/main" id="{B4FF95C0-B456-4AF8-8838-7DC4ADB880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292171365"/>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02970F70-59C4-470F-8510-F1060DD4B3CC}"/>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5CE77AB-D3A3-4C0D-AD75-A7C7486A5DFB}" type="slidenum">
              <a:rPr lang="en-US" altLang="en-US">
                <a:latin typeface="Calibri" panose="020F0502020204030204" pitchFamily="34" charset="0"/>
              </a:rPr>
              <a:pPr eaLnBrk="1" hangingPunct="1"/>
              <a:t>472</a:t>
            </a:fld>
            <a:endParaRPr lang="en-US" altLang="en-US">
              <a:latin typeface="Calibri" panose="020F0502020204030204" pitchFamily="34" charset="0"/>
            </a:endParaRPr>
          </a:p>
        </p:txBody>
      </p:sp>
      <p:sp>
        <p:nvSpPr>
          <p:cNvPr id="60419" name="Rectangle 2">
            <a:extLst>
              <a:ext uri="{FF2B5EF4-FFF2-40B4-BE49-F238E27FC236}">
                <a16:creationId xmlns:a16="http://schemas.microsoft.com/office/drawing/2014/main" id="{FA00B38B-0CC6-4EE3-8E5A-DC69B6DC86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a:extLst>
              <a:ext uri="{FF2B5EF4-FFF2-40B4-BE49-F238E27FC236}">
                <a16:creationId xmlns:a16="http://schemas.microsoft.com/office/drawing/2014/main" id="{C706653E-9DFC-42DC-B347-66FAC04A30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-&gt; BigTable: http://labs.google.com/papers/bigtable.html</a:t>
            </a:r>
          </a:p>
          <a:p>
            <a:pPr eaLnBrk="1" hangingPunct="1">
              <a:spcBef>
                <a:spcPct val="0"/>
              </a:spcBef>
            </a:pPr>
            <a:r>
              <a:rPr lang="en-US" altLang="en-US"/>
              <a:t>-&gt; Dynamo: http://www.allthingsdistributed.com/2007/10/amazons_dynamo.html and  http://www.allthingsdistributed.com/files/amazon-dynamo-sosp2007.pdf</a:t>
            </a:r>
          </a:p>
          <a:p>
            <a:pPr eaLnBrk="1" hangingPunct="1">
              <a:spcBef>
                <a:spcPct val="0"/>
              </a:spcBef>
            </a:pPr>
            <a:r>
              <a:rPr lang="en-US" altLang="en-US"/>
              <a:t>-&gt; Amazon and consistency </a:t>
            </a:r>
          </a:p>
          <a:p>
            <a:pPr eaLnBrk="1" hangingPunct="1">
              <a:spcBef>
                <a:spcPct val="0"/>
              </a:spcBef>
            </a:pPr>
            <a:r>
              <a:rPr lang="en-US" altLang="en-US"/>
              <a:t>    * http://www.allthingsdistributed.com/2010/02</a:t>
            </a:r>
          </a:p>
          <a:p>
            <a:pPr eaLnBrk="1" hangingPunct="1">
              <a:spcBef>
                <a:spcPct val="0"/>
              </a:spcBef>
            </a:pPr>
            <a:r>
              <a:rPr lang="en-US" altLang="en-US"/>
              <a:t>    * http://www.allthingsdistributed.com/2008/12</a:t>
            </a:r>
          </a:p>
          <a:p>
            <a:pPr lvl="1" eaLnBrk="1" hangingPunct="1">
              <a:spcBef>
                <a:spcPct val="0"/>
              </a:spcBef>
            </a:pPr>
            <a:endParaRPr lang="en-US" altLang="en-US"/>
          </a:p>
        </p:txBody>
      </p:sp>
    </p:spTree>
    <p:extLst>
      <p:ext uri="{BB962C8B-B14F-4D97-AF65-F5344CB8AC3E}">
        <p14:creationId xmlns:p14="http://schemas.microsoft.com/office/powerpoint/2010/main" val="1036089781"/>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761026F6-CAD3-4F49-819B-C56B89355F0D}"/>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1175827-E95C-4CD6-8EBF-881A1189E382}" type="slidenum">
              <a:rPr lang="en-US" altLang="en-US">
                <a:latin typeface="Calibri" panose="020F0502020204030204" pitchFamily="34" charset="0"/>
              </a:rPr>
              <a:pPr eaLnBrk="1" hangingPunct="1"/>
              <a:t>473</a:t>
            </a:fld>
            <a:endParaRPr lang="en-US" altLang="en-US">
              <a:latin typeface="Calibri" panose="020F0502020204030204" pitchFamily="34" charset="0"/>
            </a:endParaRPr>
          </a:p>
        </p:txBody>
      </p:sp>
      <p:sp>
        <p:nvSpPr>
          <p:cNvPr id="61443" name="Rectangle 2">
            <a:extLst>
              <a:ext uri="{FF2B5EF4-FFF2-40B4-BE49-F238E27FC236}">
                <a16:creationId xmlns:a16="http://schemas.microsoft.com/office/drawing/2014/main" id="{D004BD9B-AB29-48EC-A92A-7D4BE0EFE5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a:extLst>
              <a:ext uri="{FF2B5EF4-FFF2-40B4-BE49-F238E27FC236}">
                <a16:creationId xmlns:a16="http://schemas.microsoft.com/office/drawing/2014/main" id="{89766226-864A-4D30-9649-E2C6D52CD1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926023395"/>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FC3C8B58-E204-4658-8ADA-220F11D346A8}"/>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F3E7E71-53B4-4860-A2E2-491569F4E859}" type="slidenum">
              <a:rPr lang="en-US" altLang="en-US">
                <a:latin typeface="Calibri" panose="020F0502020204030204" pitchFamily="34" charset="0"/>
              </a:rPr>
              <a:pPr eaLnBrk="1" hangingPunct="1"/>
              <a:t>474</a:t>
            </a:fld>
            <a:endParaRPr lang="en-US" altLang="en-US">
              <a:latin typeface="Calibri" panose="020F0502020204030204" pitchFamily="34" charset="0"/>
            </a:endParaRPr>
          </a:p>
        </p:txBody>
      </p:sp>
      <p:sp>
        <p:nvSpPr>
          <p:cNvPr id="62467" name="Rectangle 2">
            <a:extLst>
              <a:ext uri="{FF2B5EF4-FFF2-40B4-BE49-F238E27FC236}">
                <a16:creationId xmlns:a16="http://schemas.microsoft.com/office/drawing/2014/main" id="{5C7B357C-85A6-458C-BDDD-A2DC915218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a:extLst>
              <a:ext uri="{FF2B5EF4-FFF2-40B4-BE49-F238E27FC236}">
                <a16:creationId xmlns:a16="http://schemas.microsoft.com/office/drawing/2014/main" id="{53201A1D-35F4-44C1-95B3-A6BD78714D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0538778"/>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6FB73D4F-49E8-4232-8D27-44676FD15893}"/>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64FAB4A-D85A-4308-8211-6F026504751B}" type="slidenum">
              <a:rPr lang="en-US" altLang="en-US">
                <a:latin typeface="Calibri" panose="020F0502020204030204" pitchFamily="34" charset="0"/>
              </a:rPr>
              <a:pPr eaLnBrk="1" hangingPunct="1"/>
              <a:t>475</a:t>
            </a:fld>
            <a:endParaRPr lang="en-US" altLang="en-US">
              <a:latin typeface="Calibri" panose="020F0502020204030204" pitchFamily="34" charset="0"/>
            </a:endParaRPr>
          </a:p>
        </p:txBody>
      </p:sp>
      <p:sp>
        <p:nvSpPr>
          <p:cNvPr id="63491" name="Rectangle 2">
            <a:extLst>
              <a:ext uri="{FF2B5EF4-FFF2-40B4-BE49-F238E27FC236}">
                <a16:creationId xmlns:a16="http://schemas.microsoft.com/office/drawing/2014/main" id="{1B329EC4-6303-4E8F-8FD3-D5E243F6ED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a:extLst>
              <a:ext uri="{FF2B5EF4-FFF2-40B4-BE49-F238E27FC236}">
                <a16:creationId xmlns:a16="http://schemas.microsoft.com/office/drawing/2014/main" id="{DDE9E830-1FF4-48BD-9B64-4EAD318A43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780540561"/>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73F53B52-1705-448F-86E8-69BDE76ED97E}"/>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7B3E1F3-1BCD-4612-9D11-C3F64511082C}" type="slidenum">
              <a:rPr lang="en-US" altLang="en-US">
                <a:latin typeface="Calibri" panose="020F0502020204030204" pitchFamily="34" charset="0"/>
              </a:rPr>
              <a:pPr eaLnBrk="1" hangingPunct="1"/>
              <a:t>476</a:t>
            </a:fld>
            <a:endParaRPr lang="en-US" altLang="en-US">
              <a:latin typeface="Calibri" panose="020F0502020204030204" pitchFamily="34" charset="0"/>
            </a:endParaRPr>
          </a:p>
        </p:txBody>
      </p:sp>
      <p:sp>
        <p:nvSpPr>
          <p:cNvPr id="64515" name="Rectangle 2">
            <a:extLst>
              <a:ext uri="{FF2B5EF4-FFF2-40B4-BE49-F238E27FC236}">
                <a16:creationId xmlns:a16="http://schemas.microsoft.com/office/drawing/2014/main" id="{03BE8B25-A6DF-47CA-B0EE-8BE44CAC73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a:extLst>
              <a:ext uri="{FF2B5EF4-FFF2-40B4-BE49-F238E27FC236}">
                <a16:creationId xmlns:a16="http://schemas.microsoft.com/office/drawing/2014/main" id="{4B4D9D60-5079-4E44-9933-354B1FF1D1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422037073"/>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A55E4BE1-1922-4483-9377-BEB834388797}"/>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F168E54-5B0D-4EDD-97A8-B5193056AAE0}" type="slidenum">
              <a:rPr lang="en-US" altLang="en-US">
                <a:latin typeface="Calibri" panose="020F0502020204030204" pitchFamily="34" charset="0"/>
              </a:rPr>
              <a:pPr eaLnBrk="1" hangingPunct="1"/>
              <a:t>477</a:t>
            </a:fld>
            <a:endParaRPr lang="en-US" altLang="en-US">
              <a:latin typeface="Calibri" panose="020F0502020204030204" pitchFamily="34" charset="0"/>
            </a:endParaRPr>
          </a:p>
        </p:txBody>
      </p:sp>
      <p:sp>
        <p:nvSpPr>
          <p:cNvPr id="65539" name="Rectangle 2">
            <a:extLst>
              <a:ext uri="{FF2B5EF4-FFF2-40B4-BE49-F238E27FC236}">
                <a16:creationId xmlns:a16="http://schemas.microsoft.com/office/drawing/2014/main" id="{9382C235-49F8-431E-9114-E489AE0366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a:extLst>
              <a:ext uri="{FF2B5EF4-FFF2-40B4-BE49-F238E27FC236}">
                <a16:creationId xmlns:a16="http://schemas.microsoft.com/office/drawing/2014/main" id="{A85327E7-9D75-422D-90C9-F5CAD783A9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721058487"/>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05C65992-AAC4-4533-99C7-017A2F99BC8E}"/>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00E3B0F-1723-4055-BC26-C43B4CA72E49}" type="slidenum">
              <a:rPr lang="en-US" altLang="en-US">
                <a:latin typeface="Calibri" panose="020F0502020204030204" pitchFamily="34" charset="0"/>
              </a:rPr>
              <a:pPr eaLnBrk="1" hangingPunct="1"/>
              <a:t>478</a:t>
            </a:fld>
            <a:endParaRPr lang="en-US" altLang="en-US">
              <a:latin typeface="Calibri" panose="020F0502020204030204" pitchFamily="34" charset="0"/>
            </a:endParaRPr>
          </a:p>
        </p:txBody>
      </p:sp>
      <p:sp>
        <p:nvSpPr>
          <p:cNvPr id="66563" name="Rectangle 2">
            <a:extLst>
              <a:ext uri="{FF2B5EF4-FFF2-40B4-BE49-F238E27FC236}">
                <a16:creationId xmlns:a16="http://schemas.microsoft.com/office/drawing/2014/main" id="{CEA26F25-C197-4EC1-85ED-1615B1F1A6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a:extLst>
              <a:ext uri="{FF2B5EF4-FFF2-40B4-BE49-F238E27FC236}">
                <a16:creationId xmlns:a16="http://schemas.microsoft.com/office/drawing/2014/main" id="{8D387015-AA7B-4605-BC75-700C16BB77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6074300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DE0F9339-897F-48D6-BF47-88403A03B134}"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30275" rtl="0" eaLnBrk="0" fontAlgn="base" latinLnBrk="0" hangingPunct="0">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66562" name="Rectangle 2"/>
          <p:cNvSpPr>
            <a:spLocks noGrp="1" noRot="1" noChangeAspect="1" noChangeArrowheads="1" noTextEdit="1"/>
          </p:cNvSpPr>
          <p:nvPr>
            <p:ph type="sldImg"/>
          </p:nvPr>
        </p:nvSpPr>
        <p:spPr>
          <a:xfrm>
            <a:off x="404813" y="696913"/>
            <a:ext cx="6188075" cy="3481387"/>
          </a:xfrm>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061664950"/>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21F8DDAA-2E68-4B90-AB85-1AFCCF3FB8A3}"/>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4C8583-22D7-40DE-98EE-11746C2CF77D}" type="slidenum">
              <a:rPr lang="en-US" altLang="en-US">
                <a:latin typeface="Calibri" panose="020F0502020204030204" pitchFamily="34" charset="0"/>
              </a:rPr>
              <a:pPr eaLnBrk="1" hangingPunct="1"/>
              <a:t>479</a:t>
            </a:fld>
            <a:endParaRPr lang="en-US" altLang="en-US">
              <a:latin typeface="Calibri" panose="020F0502020204030204" pitchFamily="34" charset="0"/>
            </a:endParaRPr>
          </a:p>
        </p:txBody>
      </p:sp>
      <p:sp>
        <p:nvSpPr>
          <p:cNvPr id="67587" name="Rectangle 2">
            <a:extLst>
              <a:ext uri="{FF2B5EF4-FFF2-40B4-BE49-F238E27FC236}">
                <a16:creationId xmlns:a16="http://schemas.microsoft.com/office/drawing/2014/main" id="{40B211EC-055E-4882-ABB2-B38124C806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a:extLst>
              <a:ext uri="{FF2B5EF4-FFF2-40B4-BE49-F238E27FC236}">
                <a16:creationId xmlns:a16="http://schemas.microsoft.com/office/drawing/2014/main" id="{1EE79E22-082B-4447-91D0-221B6EB41B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329171358"/>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96D17042-DFF0-4ABD-98AB-C4352007767C}"/>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5E55CC0-33F0-4735-98F8-6C1A1E05F8F7}" type="slidenum">
              <a:rPr lang="en-US" altLang="en-US">
                <a:latin typeface="Calibri" panose="020F0502020204030204" pitchFamily="34" charset="0"/>
              </a:rPr>
              <a:pPr eaLnBrk="1" hangingPunct="1"/>
              <a:t>480</a:t>
            </a:fld>
            <a:endParaRPr lang="en-US" altLang="en-US">
              <a:latin typeface="Calibri" panose="020F0502020204030204" pitchFamily="34" charset="0"/>
            </a:endParaRPr>
          </a:p>
        </p:txBody>
      </p:sp>
      <p:sp>
        <p:nvSpPr>
          <p:cNvPr id="68611" name="Rectangle 2">
            <a:extLst>
              <a:ext uri="{FF2B5EF4-FFF2-40B4-BE49-F238E27FC236}">
                <a16:creationId xmlns:a16="http://schemas.microsoft.com/office/drawing/2014/main" id="{EF2D55A2-4B61-4ADE-8A65-06D216B608F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a:extLst>
              <a:ext uri="{FF2B5EF4-FFF2-40B4-BE49-F238E27FC236}">
                <a16:creationId xmlns:a16="http://schemas.microsoft.com/office/drawing/2014/main" id="{609974E3-200C-4A5E-BAAE-649CB09FC2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66954897"/>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2E724123-FA1C-43C8-BF12-CFE31CB5F401}"/>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2177650-3DFB-4E44-AEFA-D81997653D6D}" type="slidenum">
              <a:rPr lang="en-US" altLang="en-US">
                <a:latin typeface="Calibri" panose="020F0502020204030204" pitchFamily="34" charset="0"/>
              </a:rPr>
              <a:pPr eaLnBrk="1" hangingPunct="1"/>
              <a:t>481</a:t>
            </a:fld>
            <a:endParaRPr lang="en-US" altLang="en-US">
              <a:latin typeface="Calibri" panose="020F0502020204030204" pitchFamily="34" charset="0"/>
            </a:endParaRPr>
          </a:p>
        </p:txBody>
      </p:sp>
      <p:sp>
        <p:nvSpPr>
          <p:cNvPr id="69635" name="Rectangle 2">
            <a:extLst>
              <a:ext uri="{FF2B5EF4-FFF2-40B4-BE49-F238E27FC236}">
                <a16:creationId xmlns:a16="http://schemas.microsoft.com/office/drawing/2014/main" id="{07B1486E-FE5B-442B-BDFD-4E2C418DA6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a:extLst>
              <a:ext uri="{FF2B5EF4-FFF2-40B4-BE49-F238E27FC236}">
                <a16:creationId xmlns:a16="http://schemas.microsoft.com/office/drawing/2014/main" id="{ED237083-A6C6-4BF0-BF81-C1084D9149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734038341"/>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BAE239B6-2224-4DD8-9568-93FBFA4DBCCA}"/>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E1A9103-8A63-439A-8EB8-9E2C58AFB71D}" type="slidenum">
              <a:rPr lang="en-US" altLang="en-US">
                <a:latin typeface="Calibri" panose="020F0502020204030204" pitchFamily="34" charset="0"/>
              </a:rPr>
              <a:pPr eaLnBrk="1" hangingPunct="1"/>
              <a:t>482</a:t>
            </a:fld>
            <a:endParaRPr lang="en-US" altLang="en-US">
              <a:latin typeface="Calibri" panose="020F0502020204030204" pitchFamily="34" charset="0"/>
            </a:endParaRPr>
          </a:p>
        </p:txBody>
      </p:sp>
      <p:sp>
        <p:nvSpPr>
          <p:cNvPr id="70659" name="Rectangle 2">
            <a:extLst>
              <a:ext uri="{FF2B5EF4-FFF2-40B4-BE49-F238E27FC236}">
                <a16:creationId xmlns:a16="http://schemas.microsoft.com/office/drawing/2014/main" id="{8B88723F-1170-4809-8806-D8AAD59B24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a:extLst>
              <a:ext uri="{FF2B5EF4-FFF2-40B4-BE49-F238E27FC236}">
                <a16:creationId xmlns:a16="http://schemas.microsoft.com/office/drawing/2014/main" id="{F7532413-8B5E-4970-89EB-3B5DE38135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324440087"/>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828262FA-DAA4-4A5B-9A98-2524E3DFF3C5}"/>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5050ED9-E71C-4A0B-93D0-496AE7B408D0}" type="slidenum">
              <a:rPr lang="en-US" altLang="en-US">
                <a:latin typeface="Calibri" panose="020F0502020204030204" pitchFamily="34" charset="0"/>
              </a:rPr>
              <a:pPr eaLnBrk="1" hangingPunct="1"/>
              <a:t>485</a:t>
            </a:fld>
            <a:endParaRPr lang="en-US" altLang="en-US">
              <a:latin typeface="Calibri" panose="020F0502020204030204" pitchFamily="34" charset="0"/>
            </a:endParaRPr>
          </a:p>
        </p:txBody>
      </p:sp>
      <p:sp>
        <p:nvSpPr>
          <p:cNvPr id="71683" name="Rectangle 2">
            <a:extLst>
              <a:ext uri="{FF2B5EF4-FFF2-40B4-BE49-F238E27FC236}">
                <a16:creationId xmlns:a16="http://schemas.microsoft.com/office/drawing/2014/main" id="{FF3F28D8-DEDE-469F-A6F5-7E571C70A9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a:extLst>
              <a:ext uri="{FF2B5EF4-FFF2-40B4-BE49-F238E27FC236}">
                <a16:creationId xmlns:a16="http://schemas.microsoft.com/office/drawing/2014/main" id="{7ADCDB10-DA94-4E22-8120-DE883EE9F8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-&gt; http://chariotsolutions.blogspot.com/2010/01/why-you-need-nosql-in-your-toolbox.html</a:t>
            </a:r>
          </a:p>
        </p:txBody>
      </p:sp>
    </p:spTree>
    <p:extLst>
      <p:ext uri="{BB962C8B-B14F-4D97-AF65-F5344CB8AC3E}">
        <p14:creationId xmlns:p14="http://schemas.microsoft.com/office/powerpoint/2010/main" val="4110880593"/>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ADBE4032-39D3-45E1-93DB-9E1BD78582FD}"/>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0C84AC8-F49C-4F7E-AB2E-4861F02B1AAD}" type="slidenum">
              <a:rPr lang="en-US" altLang="en-US">
                <a:latin typeface="Calibri" panose="020F0502020204030204" pitchFamily="34" charset="0"/>
              </a:rPr>
              <a:pPr eaLnBrk="1" hangingPunct="1"/>
              <a:t>486</a:t>
            </a:fld>
            <a:endParaRPr lang="en-US" altLang="en-US">
              <a:latin typeface="Calibri" panose="020F0502020204030204" pitchFamily="34" charset="0"/>
            </a:endParaRPr>
          </a:p>
        </p:txBody>
      </p:sp>
      <p:sp>
        <p:nvSpPr>
          <p:cNvPr id="72707" name="Rectangle 2">
            <a:extLst>
              <a:ext uri="{FF2B5EF4-FFF2-40B4-BE49-F238E27FC236}">
                <a16:creationId xmlns:a16="http://schemas.microsoft.com/office/drawing/2014/main" id="{672E2C43-C236-4976-8C40-4AF91EB26D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a:extLst>
              <a:ext uri="{FF2B5EF4-FFF2-40B4-BE49-F238E27FC236}">
                <a16:creationId xmlns:a16="http://schemas.microsoft.com/office/drawing/2014/main" id="{18294DF5-18EB-442D-ADC4-D737C2014C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-&gt; http://chariotsolutions.blogspot.com/2010/01/why-you-need-nosql-in-your-toolbox.html</a:t>
            </a:r>
          </a:p>
        </p:txBody>
      </p:sp>
    </p:spTree>
    <p:extLst>
      <p:ext uri="{BB962C8B-B14F-4D97-AF65-F5344CB8AC3E}">
        <p14:creationId xmlns:p14="http://schemas.microsoft.com/office/powerpoint/2010/main" val="2442402370"/>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5ABC6D7F-D5A3-4A19-9962-7DA107A4CE84}"/>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5AAF21D-0AF8-4503-86C4-1E7E58ADFD2E}" type="slidenum">
              <a:rPr lang="en-US" altLang="en-US">
                <a:latin typeface="Calibri" panose="020F0502020204030204" pitchFamily="34" charset="0"/>
              </a:rPr>
              <a:pPr eaLnBrk="1" hangingPunct="1"/>
              <a:t>487</a:t>
            </a:fld>
            <a:endParaRPr lang="en-US" altLang="en-US">
              <a:latin typeface="Calibri" panose="020F0502020204030204" pitchFamily="34" charset="0"/>
            </a:endParaRPr>
          </a:p>
        </p:txBody>
      </p:sp>
      <p:sp>
        <p:nvSpPr>
          <p:cNvPr id="73731" name="Rectangle 2">
            <a:extLst>
              <a:ext uri="{FF2B5EF4-FFF2-40B4-BE49-F238E27FC236}">
                <a16:creationId xmlns:a16="http://schemas.microsoft.com/office/drawing/2014/main" id="{7D83D0D8-882D-45C1-964A-7948102600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a:extLst>
              <a:ext uri="{FF2B5EF4-FFF2-40B4-BE49-F238E27FC236}">
                <a16:creationId xmlns:a16="http://schemas.microsoft.com/office/drawing/2014/main" id="{CA3C5654-EC42-4FB9-9B4A-47F2ECFFDF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-&gt; http://chariotsolutions.blogspot.com/2010/01/why-you-need-nosql-in-your-toolbox.html</a:t>
            </a:r>
          </a:p>
        </p:txBody>
      </p:sp>
    </p:spTree>
    <p:extLst>
      <p:ext uri="{BB962C8B-B14F-4D97-AF65-F5344CB8AC3E}">
        <p14:creationId xmlns:p14="http://schemas.microsoft.com/office/powerpoint/2010/main" val="3032507532"/>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43E8F250-C888-43DD-948A-22B0A39F2B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33134787-6057-42C4-9063-362944E0AF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7319D462-C879-454B-8859-60F6504134AF}"/>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DEC1F2D-D04E-4C8F-8AC8-6F2F249EFF5B}" type="slidenum">
              <a:rPr lang="en-US" altLang="en-US">
                <a:latin typeface="Calibri" panose="020F0502020204030204" pitchFamily="34" charset="0"/>
              </a:rPr>
              <a:pPr eaLnBrk="1" hangingPunct="1"/>
              <a:t>491</a:t>
            </a:fld>
            <a:endParaRPr lang="en-US" altLang="en-US">
              <a:latin typeface="Calibri" panose="020F0502020204030204" pitchFamily="34" charset="0"/>
            </a:endParaRPr>
          </a:p>
        </p:txBody>
      </p:sp>
    </p:spTree>
    <p:extLst>
      <p:ext uri="{BB962C8B-B14F-4D97-AF65-F5344CB8AC3E}">
        <p14:creationId xmlns:p14="http://schemas.microsoft.com/office/powerpoint/2010/main" val="42507128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4FEA4BD3-34B5-41A4-AD0A-924F71A2839F}"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30275" rtl="0" eaLnBrk="0" fontAlgn="base" latinLnBrk="0" hangingPunct="0">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68610" name="Rectangle 2"/>
          <p:cNvSpPr>
            <a:spLocks noGrp="1" noRot="1" noChangeAspect="1" noChangeArrowheads="1" noTextEdit="1"/>
          </p:cNvSpPr>
          <p:nvPr>
            <p:ph type="sldImg"/>
          </p:nvPr>
        </p:nvSpPr>
        <p:spPr>
          <a:xfrm>
            <a:off x="404813" y="696913"/>
            <a:ext cx="6188075" cy="3481387"/>
          </a:xfrm>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5862631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1600">
                <a:solidFill>
                  <a:schemeClr val="tx1"/>
                </a:solidFill>
                <a:latin typeface="Helvetica" panose="020B0604020202020204" pitchFamily="34" charset="0"/>
                <a:ea typeface="ＭＳ Ｐゴシック" panose="020B0600070205080204" pitchFamily="34" charset="-128"/>
              </a:defRPr>
            </a:lvl1pPr>
            <a:lvl2pPr marL="742950" indent="-285750" defTabSz="928688">
              <a:defRPr sz="1600">
                <a:solidFill>
                  <a:schemeClr val="tx1"/>
                </a:solidFill>
                <a:latin typeface="Helvetica" panose="020B0604020202020204" pitchFamily="34" charset="0"/>
                <a:ea typeface="ＭＳ Ｐゴシック" panose="020B0600070205080204" pitchFamily="34" charset="-128"/>
              </a:defRPr>
            </a:lvl2pPr>
            <a:lvl3pPr marL="1143000" indent="-228600" defTabSz="928688">
              <a:defRPr sz="1600">
                <a:solidFill>
                  <a:schemeClr val="tx1"/>
                </a:solidFill>
                <a:latin typeface="Helvetica" panose="020B0604020202020204" pitchFamily="34" charset="0"/>
                <a:ea typeface="ＭＳ Ｐゴシック" panose="020B0600070205080204" pitchFamily="34" charset="-128"/>
              </a:defRPr>
            </a:lvl3pPr>
            <a:lvl4pPr marL="1600200" indent="-228600" defTabSz="928688">
              <a:defRPr sz="1600">
                <a:solidFill>
                  <a:schemeClr val="tx1"/>
                </a:solidFill>
                <a:latin typeface="Helvetica" panose="020B0604020202020204" pitchFamily="34" charset="0"/>
                <a:ea typeface="ＭＳ Ｐゴシック" panose="020B0600070205080204" pitchFamily="34" charset="-128"/>
              </a:defRPr>
            </a:lvl4pPr>
            <a:lvl5pPr marL="2057400" indent="-228600" defTabSz="928688">
              <a:defRPr sz="1600">
                <a:solidFill>
                  <a:schemeClr val="tx1"/>
                </a:solidFill>
                <a:latin typeface="Helvetica" panose="020B0604020202020204" pitchFamily="34" charset="0"/>
                <a:ea typeface="ＭＳ Ｐゴシック" panose="020B0600070205080204" pitchFamily="34" charset="-128"/>
              </a:defRPr>
            </a:lvl5pPr>
            <a:lvl6pPr marL="25146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A3F0CAC2-290B-4447-A1A9-9DF2412B29D5}"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28688" rtl="0" eaLnBrk="0" fontAlgn="base" latinLnBrk="0" hangingPunct="0">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5751573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696">
              <a:defRPr sz="1600">
                <a:solidFill>
                  <a:schemeClr val="tx1"/>
                </a:solidFill>
                <a:latin typeface="Helvetica" panose="020B0604020202020204" pitchFamily="34" charset="0"/>
                <a:ea typeface="ＭＳ Ｐゴシック" panose="020B0600070205080204" pitchFamily="34" charset="-128"/>
              </a:defRPr>
            </a:lvl1pPr>
            <a:lvl2pPr marL="750157" indent="-288522" defTabSz="937696">
              <a:defRPr sz="1600">
                <a:solidFill>
                  <a:schemeClr val="tx1"/>
                </a:solidFill>
                <a:latin typeface="Helvetica" panose="020B0604020202020204" pitchFamily="34" charset="0"/>
                <a:ea typeface="ＭＳ Ｐゴシック" panose="020B0600070205080204" pitchFamily="34" charset="-128"/>
              </a:defRPr>
            </a:lvl2pPr>
            <a:lvl3pPr marL="1154087" indent="-230817" defTabSz="937696">
              <a:defRPr sz="1600">
                <a:solidFill>
                  <a:schemeClr val="tx1"/>
                </a:solidFill>
                <a:latin typeface="Helvetica" panose="020B0604020202020204" pitchFamily="34" charset="0"/>
                <a:ea typeface="ＭＳ Ｐゴシック" panose="020B0600070205080204" pitchFamily="34" charset="-128"/>
              </a:defRPr>
            </a:lvl3pPr>
            <a:lvl4pPr marL="1615722" indent="-230817" defTabSz="937696">
              <a:defRPr sz="1600">
                <a:solidFill>
                  <a:schemeClr val="tx1"/>
                </a:solidFill>
                <a:latin typeface="Helvetica" panose="020B0604020202020204" pitchFamily="34" charset="0"/>
                <a:ea typeface="ＭＳ Ｐゴシック" panose="020B0600070205080204" pitchFamily="34" charset="-128"/>
              </a:defRPr>
            </a:lvl4pPr>
            <a:lvl5pPr marL="2077357" indent="-230817" defTabSz="937696">
              <a:defRPr sz="1600">
                <a:solidFill>
                  <a:schemeClr val="tx1"/>
                </a:solidFill>
                <a:latin typeface="Helvetica" panose="020B0604020202020204" pitchFamily="34" charset="0"/>
                <a:ea typeface="ＭＳ Ｐゴシック" panose="020B0600070205080204" pitchFamily="34" charset="-128"/>
              </a:defRPr>
            </a:lvl5pPr>
            <a:lvl6pPr marL="2538992" indent="-230817" defTabSz="937696"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3000626" indent="-230817" defTabSz="937696"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62261" indent="-230817" defTabSz="937696"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923896" indent="-230817" defTabSz="937696"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37696" rtl="0" eaLnBrk="0" fontAlgn="base" latinLnBrk="0" hangingPunct="0">
              <a:lnSpc>
                <a:spcPct val="100000"/>
              </a:lnSpc>
              <a:spcBef>
                <a:spcPct val="0"/>
              </a:spcBef>
              <a:spcAft>
                <a:spcPct val="0"/>
              </a:spcAft>
              <a:buClrTx/>
              <a:buSzTx/>
              <a:buFontTx/>
              <a:buNone/>
              <a:tabLst/>
              <a:defRPr/>
            </a:pPr>
            <a:fld id="{A3F0CAC2-290B-4447-A1A9-9DF2412B29D5}"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37696" rtl="0" eaLnBrk="0" fontAlgn="base" latinLnBrk="0" hangingPunct="0">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941979" y="4448101"/>
            <a:ext cx="5193119" cy="42114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5267100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1600">
                <a:solidFill>
                  <a:schemeClr val="tx1"/>
                </a:solidFill>
                <a:latin typeface="Helvetica" panose="020B0604020202020204" pitchFamily="34" charset="0"/>
                <a:ea typeface="ＭＳ Ｐゴシック" panose="020B0600070205080204" pitchFamily="34" charset="-128"/>
              </a:defRPr>
            </a:lvl1pPr>
            <a:lvl2pPr marL="742950" indent="-285750" defTabSz="928688">
              <a:defRPr sz="1600">
                <a:solidFill>
                  <a:schemeClr val="tx1"/>
                </a:solidFill>
                <a:latin typeface="Helvetica" panose="020B0604020202020204" pitchFamily="34" charset="0"/>
                <a:ea typeface="ＭＳ Ｐゴシック" panose="020B0600070205080204" pitchFamily="34" charset="-128"/>
              </a:defRPr>
            </a:lvl2pPr>
            <a:lvl3pPr marL="1143000" indent="-228600" defTabSz="928688">
              <a:defRPr sz="1600">
                <a:solidFill>
                  <a:schemeClr val="tx1"/>
                </a:solidFill>
                <a:latin typeface="Helvetica" panose="020B0604020202020204" pitchFamily="34" charset="0"/>
                <a:ea typeface="ＭＳ Ｐゴシック" panose="020B0600070205080204" pitchFamily="34" charset="-128"/>
              </a:defRPr>
            </a:lvl3pPr>
            <a:lvl4pPr marL="1600200" indent="-228600" defTabSz="928688">
              <a:defRPr sz="1600">
                <a:solidFill>
                  <a:schemeClr val="tx1"/>
                </a:solidFill>
                <a:latin typeface="Helvetica" panose="020B0604020202020204" pitchFamily="34" charset="0"/>
                <a:ea typeface="ＭＳ Ｐゴシック" panose="020B0600070205080204" pitchFamily="34" charset="-128"/>
              </a:defRPr>
            </a:lvl4pPr>
            <a:lvl5pPr marL="2057400" indent="-228600" defTabSz="928688">
              <a:defRPr sz="1600">
                <a:solidFill>
                  <a:schemeClr val="tx1"/>
                </a:solidFill>
                <a:latin typeface="Helvetica" panose="020B0604020202020204" pitchFamily="34" charset="0"/>
                <a:ea typeface="ＭＳ Ｐゴシック" panose="020B0600070205080204" pitchFamily="34" charset="-128"/>
              </a:defRPr>
            </a:lvl5pPr>
            <a:lvl6pPr marL="25146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A3F0CAC2-290B-4447-A1A9-9DF2412B29D5}"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28688" rtl="0" eaLnBrk="0" fontAlgn="base" latinLnBrk="0" hangingPunct="0">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0612069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966171" y="8820783"/>
            <a:ext cx="3031529"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02" tIns="46501" rIns="93002" bIns="46501" anchor="b"/>
          <a:lstStyle>
            <a:lvl1pPr defTabSz="928688">
              <a:defRPr sz="1600">
                <a:solidFill>
                  <a:schemeClr val="tx1"/>
                </a:solidFill>
                <a:latin typeface="Helvetica" panose="020B0604020202020204" pitchFamily="34" charset="0"/>
                <a:ea typeface="ＭＳ Ｐゴシック" panose="020B0600070205080204" pitchFamily="34" charset="-128"/>
              </a:defRPr>
            </a:lvl1pPr>
            <a:lvl2pPr marL="742950" indent="-285750" defTabSz="928688">
              <a:defRPr sz="1600">
                <a:solidFill>
                  <a:schemeClr val="tx1"/>
                </a:solidFill>
                <a:latin typeface="Helvetica" panose="020B0604020202020204" pitchFamily="34" charset="0"/>
                <a:ea typeface="ＭＳ Ｐゴシック" panose="020B0600070205080204" pitchFamily="34" charset="-128"/>
              </a:defRPr>
            </a:lvl2pPr>
            <a:lvl3pPr marL="1143000" indent="-228600" defTabSz="928688">
              <a:defRPr sz="1600">
                <a:solidFill>
                  <a:schemeClr val="tx1"/>
                </a:solidFill>
                <a:latin typeface="Helvetica" panose="020B0604020202020204" pitchFamily="34" charset="0"/>
                <a:ea typeface="ＭＳ Ｐゴシック" panose="020B0600070205080204" pitchFamily="34" charset="-128"/>
              </a:defRPr>
            </a:lvl3pPr>
            <a:lvl4pPr marL="1600200" indent="-228600" defTabSz="928688">
              <a:defRPr sz="1600">
                <a:solidFill>
                  <a:schemeClr val="tx1"/>
                </a:solidFill>
                <a:latin typeface="Helvetica" panose="020B0604020202020204" pitchFamily="34" charset="0"/>
                <a:ea typeface="ＭＳ Ｐゴシック" panose="020B0600070205080204" pitchFamily="34" charset="-128"/>
              </a:defRPr>
            </a:lvl4pPr>
            <a:lvl5pPr marL="2057400" indent="-228600" defTabSz="928688">
              <a:defRPr sz="1600">
                <a:solidFill>
                  <a:schemeClr val="tx1"/>
                </a:solidFill>
                <a:latin typeface="Helvetica" panose="020B0604020202020204" pitchFamily="34" charset="0"/>
                <a:ea typeface="ＭＳ Ｐゴシック" panose="020B0600070205080204" pitchFamily="34" charset="-128"/>
              </a:defRPr>
            </a:lvl5pPr>
            <a:lvl6pPr marL="25146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B202F3DB-D83B-4369-B6DF-4EFAC58302F7}"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28688" rtl="0" eaLnBrk="0" fontAlgn="base" latinLnBrk="0" hangingPunct="0">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9834145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966171" y="8820783"/>
            <a:ext cx="3031529"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02" tIns="46501" rIns="93002" bIns="46501" anchor="b"/>
          <a:lstStyle>
            <a:lvl1pPr defTabSz="928688">
              <a:defRPr sz="1600">
                <a:solidFill>
                  <a:schemeClr val="tx1"/>
                </a:solidFill>
                <a:latin typeface="Helvetica" panose="020B0604020202020204" pitchFamily="34" charset="0"/>
                <a:ea typeface="ＭＳ Ｐゴシック" panose="020B0600070205080204" pitchFamily="34" charset="-128"/>
              </a:defRPr>
            </a:lvl1pPr>
            <a:lvl2pPr marL="742950" indent="-285750" defTabSz="928688">
              <a:defRPr sz="1600">
                <a:solidFill>
                  <a:schemeClr val="tx1"/>
                </a:solidFill>
                <a:latin typeface="Helvetica" panose="020B0604020202020204" pitchFamily="34" charset="0"/>
                <a:ea typeface="ＭＳ Ｐゴシック" panose="020B0600070205080204" pitchFamily="34" charset="-128"/>
              </a:defRPr>
            </a:lvl2pPr>
            <a:lvl3pPr marL="1143000" indent="-228600" defTabSz="928688">
              <a:defRPr sz="1600">
                <a:solidFill>
                  <a:schemeClr val="tx1"/>
                </a:solidFill>
                <a:latin typeface="Helvetica" panose="020B0604020202020204" pitchFamily="34" charset="0"/>
                <a:ea typeface="ＭＳ Ｐゴシック" panose="020B0600070205080204" pitchFamily="34" charset="-128"/>
              </a:defRPr>
            </a:lvl3pPr>
            <a:lvl4pPr marL="1600200" indent="-228600" defTabSz="928688">
              <a:defRPr sz="1600">
                <a:solidFill>
                  <a:schemeClr val="tx1"/>
                </a:solidFill>
                <a:latin typeface="Helvetica" panose="020B0604020202020204" pitchFamily="34" charset="0"/>
                <a:ea typeface="ＭＳ Ｐゴシック" panose="020B0600070205080204" pitchFamily="34" charset="-128"/>
              </a:defRPr>
            </a:lvl4pPr>
            <a:lvl5pPr marL="2057400" indent="-228600" defTabSz="928688">
              <a:defRPr sz="1600">
                <a:solidFill>
                  <a:schemeClr val="tx1"/>
                </a:solidFill>
                <a:latin typeface="Helvetica" panose="020B0604020202020204" pitchFamily="34" charset="0"/>
                <a:ea typeface="ＭＳ Ｐゴシック" panose="020B0600070205080204" pitchFamily="34" charset="-128"/>
              </a:defRPr>
            </a:lvl5pPr>
            <a:lvl6pPr marL="25146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A4932D46-DD78-4BAB-BBDC-DC51872AFEF6}"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28688" rtl="0" eaLnBrk="0" fontAlgn="base" latinLnBrk="0" hangingPunct="0">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336882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966315" y="8820783"/>
            <a:ext cx="3031385" cy="462917"/>
          </a:xfrm>
          <a:prstGeom prst="rect">
            <a:avLst/>
          </a:prstGeom>
          <a:noFill/>
          <a:ln w="9525">
            <a:noFill/>
            <a:miter lim="800000"/>
            <a:headEnd/>
            <a:tailEnd/>
          </a:ln>
        </p:spPr>
        <p:txBody>
          <a:bodyPr wrap="none" lIns="93022" tIns="46511" rIns="93022" bIns="46511" anchor="b"/>
          <a:lstStyle/>
          <a:p>
            <a:pPr marL="0" marR="0" lvl="0" indent="0" algn="r" defTabSz="928787" rtl="0" eaLnBrk="0" fontAlgn="base" latinLnBrk="0" hangingPunct="0">
              <a:lnSpc>
                <a:spcPct val="100000"/>
              </a:lnSpc>
              <a:spcBef>
                <a:spcPct val="0"/>
              </a:spcBef>
              <a:spcAft>
                <a:spcPct val="0"/>
              </a:spcAft>
              <a:buClrTx/>
              <a:buSzTx/>
              <a:buFontTx/>
              <a:buNone/>
              <a:tabLst/>
              <a:defRPr/>
            </a:pPr>
            <a:fld id="{0D799AF1-7295-4E0B-8743-1CC5B98377B9}" type="slidenum">
              <a:rPr kumimoji="0" 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28787"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45059" name="Rectangle 2"/>
          <p:cNvSpPr>
            <a:spLocks noGrp="1" noRot="1" noChangeAspect="1" noChangeArrowheads="1" noTextEdit="1"/>
          </p:cNvSpPr>
          <p:nvPr>
            <p:ph type="sldImg"/>
          </p:nvPr>
        </p:nvSpPr>
        <p:spPr>
          <a:xfrm>
            <a:off x="404813" y="696913"/>
            <a:ext cx="6188075" cy="3481387"/>
          </a:xfrm>
          <a:ln/>
        </p:spPr>
      </p:sp>
      <p:sp>
        <p:nvSpPr>
          <p:cNvPr id="45060" name="Rectangle 3"/>
          <p:cNvSpPr>
            <a:spLocks noGrp="1" noChangeArrowheads="1"/>
          </p:cNvSpPr>
          <p:nvPr>
            <p:ph type="body" idx="1"/>
          </p:nvPr>
        </p:nvSpPr>
        <p:spPr>
          <a:noFill/>
          <a:ln/>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2239462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966171" y="8820783"/>
            <a:ext cx="3031529"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02" tIns="46501" rIns="93002" bIns="46501" anchor="b"/>
          <a:lstStyle>
            <a:lvl1pPr defTabSz="928688">
              <a:defRPr sz="1600">
                <a:solidFill>
                  <a:schemeClr val="tx1"/>
                </a:solidFill>
                <a:latin typeface="Helvetica" panose="020B0604020202020204" pitchFamily="34" charset="0"/>
                <a:ea typeface="ＭＳ Ｐゴシック" panose="020B0600070205080204" pitchFamily="34" charset="-128"/>
              </a:defRPr>
            </a:lvl1pPr>
            <a:lvl2pPr marL="742950" indent="-285750" defTabSz="928688">
              <a:defRPr sz="1600">
                <a:solidFill>
                  <a:schemeClr val="tx1"/>
                </a:solidFill>
                <a:latin typeface="Helvetica" panose="020B0604020202020204" pitchFamily="34" charset="0"/>
                <a:ea typeface="ＭＳ Ｐゴシック" panose="020B0600070205080204" pitchFamily="34" charset="-128"/>
              </a:defRPr>
            </a:lvl2pPr>
            <a:lvl3pPr marL="1143000" indent="-228600" defTabSz="928688">
              <a:defRPr sz="1600">
                <a:solidFill>
                  <a:schemeClr val="tx1"/>
                </a:solidFill>
                <a:latin typeface="Helvetica" panose="020B0604020202020204" pitchFamily="34" charset="0"/>
                <a:ea typeface="ＭＳ Ｐゴシック" panose="020B0600070205080204" pitchFamily="34" charset="-128"/>
              </a:defRPr>
            </a:lvl3pPr>
            <a:lvl4pPr marL="1600200" indent="-228600" defTabSz="928688">
              <a:defRPr sz="1600">
                <a:solidFill>
                  <a:schemeClr val="tx1"/>
                </a:solidFill>
                <a:latin typeface="Helvetica" panose="020B0604020202020204" pitchFamily="34" charset="0"/>
                <a:ea typeface="ＭＳ Ｐゴシック" panose="020B0600070205080204" pitchFamily="34" charset="-128"/>
              </a:defRPr>
            </a:lvl4pPr>
            <a:lvl5pPr marL="2057400" indent="-228600" defTabSz="928688">
              <a:defRPr sz="1600">
                <a:solidFill>
                  <a:schemeClr val="tx1"/>
                </a:solidFill>
                <a:latin typeface="Helvetica" panose="020B0604020202020204" pitchFamily="34" charset="0"/>
                <a:ea typeface="ＭＳ Ｐゴシック" panose="020B0600070205080204" pitchFamily="34" charset="-128"/>
              </a:defRPr>
            </a:lvl5pPr>
            <a:lvl6pPr marL="25146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4572F582-7A30-44E2-B9AE-85A1CA63CB6B}"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28688" rtl="0" eaLnBrk="0" fontAlgn="base" latinLnBrk="0" hangingPunct="0">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5853854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600">
                <a:solidFill>
                  <a:schemeClr val="tx1"/>
                </a:solidFill>
                <a:latin typeface="Helvetica" panose="020B0604020202020204" pitchFamily="34" charset="0"/>
                <a:ea typeface="ＭＳ Ｐゴシック" panose="020B0600070205080204" pitchFamily="34" charset="-128"/>
              </a:defRPr>
            </a:lvl1pPr>
            <a:lvl2pPr marL="742950" indent="-285750" defTabSz="927100">
              <a:defRPr sz="1600">
                <a:solidFill>
                  <a:schemeClr val="tx1"/>
                </a:solidFill>
                <a:latin typeface="Helvetica" panose="020B0604020202020204" pitchFamily="34" charset="0"/>
                <a:ea typeface="ＭＳ Ｐゴシック" panose="020B0600070205080204" pitchFamily="34" charset="-128"/>
              </a:defRPr>
            </a:lvl2pPr>
            <a:lvl3pPr marL="1143000" indent="-228600" defTabSz="927100">
              <a:defRPr sz="1600">
                <a:solidFill>
                  <a:schemeClr val="tx1"/>
                </a:solidFill>
                <a:latin typeface="Helvetica" panose="020B0604020202020204" pitchFamily="34" charset="0"/>
                <a:ea typeface="ＭＳ Ｐゴシック" panose="020B0600070205080204" pitchFamily="34" charset="-128"/>
              </a:defRPr>
            </a:lvl3pPr>
            <a:lvl4pPr marL="1600200" indent="-228600" defTabSz="927100">
              <a:defRPr sz="1600">
                <a:solidFill>
                  <a:schemeClr val="tx1"/>
                </a:solidFill>
                <a:latin typeface="Helvetica" panose="020B0604020202020204" pitchFamily="34" charset="0"/>
                <a:ea typeface="ＭＳ Ｐゴシック" panose="020B0600070205080204" pitchFamily="34" charset="-128"/>
              </a:defRPr>
            </a:lvl4pPr>
            <a:lvl5pPr marL="2057400" indent="-228600" defTabSz="927100">
              <a:defRPr sz="1600">
                <a:solidFill>
                  <a:schemeClr val="tx1"/>
                </a:solidFill>
                <a:latin typeface="Helvetica" panose="020B0604020202020204" pitchFamily="34" charset="0"/>
                <a:ea typeface="ＭＳ Ｐゴシック" panose="020B0600070205080204" pitchFamily="34" charset="-128"/>
              </a:defRPr>
            </a:lvl5pPr>
            <a:lvl6pPr marL="25146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27100" rtl="0" eaLnBrk="0" fontAlgn="base" latinLnBrk="0" hangingPunct="0">
              <a:lnSpc>
                <a:spcPct val="100000"/>
              </a:lnSpc>
              <a:spcBef>
                <a:spcPct val="0"/>
              </a:spcBef>
              <a:spcAft>
                <a:spcPct val="0"/>
              </a:spcAft>
              <a:buClrTx/>
              <a:buSzTx/>
              <a:buFontTx/>
              <a:buNone/>
              <a:tabLst/>
              <a:defRPr/>
            </a:pPr>
            <a:fld id="{343EEFE5-6DA2-40BF-A0EC-25CFBBE7FBB4}"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27100" rtl="0" eaLnBrk="0" fontAlgn="base" latinLnBrk="0" hangingPunct="0">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5185220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600">
                <a:solidFill>
                  <a:schemeClr val="tx1"/>
                </a:solidFill>
                <a:latin typeface="Helvetica" panose="020B0604020202020204" pitchFamily="34" charset="0"/>
                <a:ea typeface="ＭＳ Ｐゴシック" panose="020B0600070205080204" pitchFamily="34" charset="-128"/>
              </a:defRPr>
            </a:lvl1pPr>
            <a:lvl2pPr marL="742950" indent="-285750" defTabSz="927100">
              <a:defRPr sz="1600">
                <a:solidFill>
                  <a:schemeClr val="tx1"/>
                </a:solidFill>
                <a:latin typeface="Helvetica" panose="020B0604020202020204" pitchFamily="34" charset="0"/>
                <a:ea typeface="ＭＳ Ｐゴシック" panose="020B0600070205080204" pitchFamily="34" charset="-128"/>
              </a:defRPr>
            </a:lvl2pPr>
            <a:lvl3pPr marL="1143000" indent="-228600" defTabSz="927100">
              <a:defRPr sz="1600">
                <a:solidFill>
                  <a:schemeClr val="tx1"/>
                </a:solidFill>
                <a:latin typeface="Helvetica" panose="020B0604020202020204" pitchFamily="34" charset="0"/>
                <a:ea typeface="ＭＳ Ｐゴシック" panose="020B0600070205080204" pitchFamily="34" charset="-128"/>
              </a:defRPr>
            </a:lvl3pPr>
            <a:lvl4pPr marL="1600200" indent="-228600" defTabSz="927100">
              <a:defRPr sz="1600">
                <a:solidFill>
                  <a:schemeClr val="tx1"/>
                </a:solidFill>
                <a:latin typeface="Helvetica" panose="020B0604020202020204" pitchFamily="34" charset="0"/>
                <a:ea typeface="ＭＳ Ｐゴシック" panose="020B0600070205080204" pitchFamily="34" charset="-128"/>
              </a:defRPr>
            </a:lvl4pPr>
            <a:lvl5pPr marL="2057400" indent="-228600" defTabSz="927100">
              <a:defRPr sz="1600">
                <a:solidFill>
                  <a:schemeClr val="tx1"/>
                </a:solidFill>
                <a:latin typeface="Helvetica" panose="020B0604020202020204" pitchFamily="34" charset="0"/>
                <a:ea typeface="ＭＳ Ｐゴシック" panose="020B0600070205080204" pitchFamily="34" charset="-128"/>
              </a:defRPr>
            </a:lvl5pPr>
            <a:lvl6pPr marL="25146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27100" rtl="0" eaLnBrk="0" fontAlgn="base" latinLnBrk="0" hangingPunct="0">
              <a:lnSpc>
                <a:spcPct val="100000"/>
              </a:lnSpc>
              <a:spcBef>
                <a:spcPct val="0"/>
              </a:spcBef>
              <a:spcAft>
                <a:spcPct val="0"/>
              </a:spcAft>
              <a:buClrTx/>
              <a:buSzTx/>
              <a:buFontTx/>
              <a:buNone/>
              <a:tabLst/>
              <a:defRPr/>
            </a:pPr>
            <a:fld id="{3E76179E-0825-42BA-A86D-E07CE2CDFB4A}"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27100" rtl="0" eaLnBrk="0" fontAlgn="base" latinLnBrk="0" hangingPunct="0">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5492542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600">
                <a:solidFill>
                  <a:schemeClr val="tx1"/>
                </a:solidFill>
                <a:latin typeface="Helvetica" panose="020B0604020202020204" pitchFamily="34" charset="0"/>
                <a:ea typeface="ＭＳ Ｐゴシック" panose="020B0600070205080204" pitchFamily="34" charset="-128"/>
              </a:defRPr>
            </a:lvl1pPr>
            <a:lvl2pPr marL="742950" indent="-285750" defTabSz="927100">
              <a:defRPr sz="1600">
                <a:solidFill>
                  <a:schemeClr val="tx1"/>
                </a:solidFill>
                <a:latin typeface="Helvetica" panose="020B0604020202020204" pitchFamily="34" charset="0"/>
                <a:ea typeface="ＭＳ Ｐゴシック" panose="020B0600070205080204" pitchFamily="34" charset="-128"/>
              </a:defRPr>
            </a:lvl2pPr>
            <a:lvl3pPr marL="1143000" indent="-228600" defTabSz="927100">
              <a:defRPr sz="1600">
                <a:solidFill>
                  <a:schemeClr val="tx1"/>
                </a:solidFill>
                <a:latin typeface="Helvetica" panose="020B0604020202020204" pitchFamily="34" charset="0"/>
                <a:ea typeface="ＭＳ Ｐゴシック" panose="020B0600070205080204" pitchFamily="34" charset="-128"/>
              </a:defRPr>
            </a:lvl3pPr>
            <a:lvl4pPr marL="1600200" indent="-228600" defTabSz="927100">
              <a:defRPr sz="1600">
                <a:solidFill>
                  <a:schemeClr val="tx1"/>
                </a:solidFill>
                <a:latin typeface="Helvetica" panose="020B0604020202020204" pitchFamily="34" charset="0"/>
                <a:ea typeface="ＭＳ Ｐゴシック" panose="020B0600070205080204" pitchFamily="34" charset="-128"/>
              </a:defRPr>
            </a:lvl4pPr>
            <a:lvl5pPr marL="2057400" indent="-228600" defTabSz="927100">
              <a:defRPr sz="1600">
                <a:solidFill>
                  <a:schemeClr val="tx1"/>
                </a:solidFill>
                <a:latin typeface="Helvetica" panose="020B0604020202020204" pitchFamily="34" charset="0"/>
                <a:ea typeface="ＭＳ Ｐゴシック" panose="020B0600070205080204" pitchFamily="34" charset="-128"/>
              </a:defRPr>
            </a:lvl5pPr>
            <a:lvl6pPr marL="25146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27100" rtl="0" eaLnBrk="0" fontAlgn="base" latinLnBrk="0" hangingPunct="0">
              <a:lnSpc>
                <a:spcPct val="100000"/>
              </a:lnSpc>
              <a:spcBef>
                <a:spcPct val="0"/>
              </a:spcBef>
              <a:spcAft>
                <a:spcPct val="0"/>
              </a:spcAft>
              <a:buClrTx/>
              <a:buSzTx/>
              <a:buFontTx/>
              <a:buNone/>
              <a:tabLst/>
              <a:defRPr/>
            </a:pPr>
            <a:fld id="{3E8D77EB-8DA4-473C-85D9-A2C867216A15}"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27100" rtl="0" eaLnBrk="0" fontAlgn="base" latinLnBrk="0" hangingPunct="0">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162241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600">
                <a:solidFill>
                  <a:schemeClr val="tx1"/>
                </a:solidFill>
                <a:latin typeface="Helvetica" panose="020B0604020202020204" pitchFamily="34" charset="0"/>
                <a:ea typeface="ＭＳ Ｐゴシック" panose="020B0600070205080204" pitchFamily="34" charset="-128"/>
              </a:defRPr>
            </a:lvl1pPr>
            <a:lvl2pPr marL="742950" indent="-285750" defTabSz="927100">
              <a:defRPr sz="1600">
                <a:solidFill>
                  <a:schemeClr val="tx1"/>
                </a:solidFill>
                <a:latin typeface="Helvetica" panose="020B0604020202020204" pitchFamily="34" charset="0"/>
                <a:ea typeface="ＭＳ Ｐゴシック" panose="020B0600070205080204" pitchFamily="34" charset="-128"/>
              </a:defRPr>
            </a:lvl2pPr>
            <a:lvl3pPr marL="1143000" indent="-228600" defTabSz="927100">
              <a:defRPr sz="1600">
                <a:solidFill>
                  <a:schemeClr val="tx1"/>
                </a:solidFill>
                <a:latin typeface="Helvetica" panose="020B0604020202020204" pitchFamily="34" charset="0"/>
                <a:ea typeface="ＭＳ Ｐゴシック" panose="020B0600070205080204" pitchFamily="34" charset="-128"/>
              </a:defRPr>
            </a:lvl3pPr>
            <a:lvl4pPr marL="1600200" indent="-228600" defTabSz="927100">
              <a:defRPr sz="1600">
                <a:solidFill>
                  <a:schemeClr val="tx1"/>
                </a:solidFill>
                <a:latin typeface="Helvetica" panose="020B0604020202020204" pitchFamily="34" charset="0"/>
                <a:ea typeface="ＭＳ Ｐゴシック" panose="020B0600070205080204" pitchFamily="34" charset="-128"/>
              </a:defRPr>
            </a:lvl4pPr>
            <a:lvl5pPr marL="2057400" indent="-228600" defTabSz="927100">
              <a:defRPr sz="1600">
                <a:solidFill>
                  <a:schemeClr val="tx1"/>
                </a:solidFill>
                <a:latin typeface="Helvetica" panose="020B0604020202020204" pitchFamily="34" charset="0"/>
                <a:ea typeface="ＭＳ Ｐゴシック" panose="020B0600070205080204" pitchFamily="34" charset="-128"/>
              </a:defRPr>
            </a:lvl5pPr>
            <a:lvl6pPr marL="25146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27100" rtl="0" eaLnBrk="0" fontAlgn="base" latinLnBrk="0" hangingPunct="0">
              <a:lnSpc>
                <a:spcPct val="100000"/>
              </a:lnSpc>
              <a:spcBef>
                <a:spcPct val="0"/>
              </a:spcBef>
              <a:spcAft>
                <a:spcPct val="0"/>
              </a:spcAft>
              <a:buClrTx/>
              <a:buSzTx/>
              <a:buFontTx/>
              <a:buNone/>
              <a:tabLst/>
              <a:defRPr/>
            </a:pPr>
            <a:fld id="{F02298E3-52AF-4F84-BC83-1D80A0E7F6B5}"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27100" rtl="0" eaLnBrk="0" fontAlgn="base" latinLnBrk="0" hangingPunct="0">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5079818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600">
                <a:solidFill>
                  <a:schemeClr val="tx1"/>
                </a:solidFill>
                <a:latin typeface="Helvetica" panose="020B0604020202020204" pitchFamily="34" charset="0"/>
                <a:ea typeface="ＭＳ Ｐゴシック" panose="020B0600070205080204" pitchFamily="34" charset="-128"/>
              </a:defRPr>
            </a:lvl1pPr>
            <a:lvl2pPr marL="742950" indent="-285750" defTabSz="927100">
              <a:defRPr sz="1600">
                <a:solidFill>
                  <a:schemeClr val="tx1"/>
                </a:solidFill>
                <a:latin typeface="Helvetica" panose="020B0604020202020204" pitchFamily="34" charset="0"/>
                <a:ea typeface="ＭＳ Ｐゴシック" panose="020B0600070205080204" pitchFamily="34" charset="-128"/>
              </a:defRPr>
            </a:lvl2pPr>
            <a:lvl3pPr marL="1143000" indent="-228600" defTabSz="927100">
              <a:defRPr sz="1600">
                <a:solidFill>
                  <a:schemeClr val="tx1"/>
                </a:solidFill>
                <a:latin typeface="Helvetica" panose="020B0604020202020204" pitchFamily="34" charset="0"/>
                <a:ea typeface="ＭＳ Ｐゴシック" panose="020B0600070205080204" pitchFamily="34" charset="-128"/>
              </a:defRPr>
            </a:lvl3pPr>
            <a:lvl4pPr marL="1600200" indent="-228600" defTabSz="927100">
              <a:defRPr sz="1600">
                <a:solidFill>
                  <a:schemeClr val="tx1"/>
                </a:solidFill>
                <a:latin typeface="Helvetica" panose="020B0604020202020204" pitchFamily="34" charset="0"/>
                <a:ea typeface="ＭＳ Ｐゴシック" panose="020B0600070205080204" pitchFamily="34" charset="-128"/>
              </a:defRPr>
            </a:lvl4pPr>
            <a:lvl5pPr marL="2057400" indent="-228600" defTabSz="927100">
              <a:defRPr sz="1600">
                <a:solidFill>
                  <a:schemeClr val="tx1"/>
                </a:solidFill>
                <a:latin typeface="Helvetica" panose="020B0604020202020204" pitchFamily="34" charset="0"/>
                <a:ea typeface="ＭＳ Ｐゴシック" panose="020B0600070205080204" pitchFamily="34" charset="-128"/>
              </a:defRPr>
            </a:lvl5pPr>
            <a:lvl6pPr marL="25146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27100" rtl="0" eaLnBrk="0" fontAlgn="base" latinLnBrk="0" hangingPunct="0">
              <a:lnSpc>
                <a:spcPct val="100000"/>
              </a:lnSpc>
              <a:spcBef>
                <a:spcPct val="0"/>
              </a:spcBef>
              <a:spcAft>
                <a:spcPct val="0"/>
              </a:spcAft>
              <a:buClrTx/>
              <a:buSzTx/>
              <a:buFontTx/>
              <a:buNone/>
              <a:tabLst/>
              <a:defRPr/>
            </a:pPr>
            <a:fld id="{06C87BE7-122B-4399-B1F6-35CC3C43642F}"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27100" rtl="0" eaLnBrk="0" fontAlgn="base" latinLnBrk="0" hangingPunct="0">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0183748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600">
                <a:solidFill>
                  <a:schemeClr val="tx1"/>
                </a:solidFill>
                <a:latin typeface="Helvetica" panose="020B0604020202020204" pitchFamily="34" charset="0"/>
                <a:ea typeface="ＭＳ Ｐゴシック" panose="020B0600070205080204" pitchFamily="34" charset="-128"/>
              </a:defRPr>
            </a:lvl1pPr>
            <a:lvl2pPr marL="742950" indent="-285750" defTabSz="927100">
              <a:defRPr sz="1600">
                <a:solidFill>
                  <a:schemeClr val="tx1"/>
                </a:solidFill>
                <a:latin typeface="Helvetica" panose="020B0604020202020204" pitchFamily="34" charset="0"/>
                <a:ea typeface="ＭＳ Ｐゴシック" panose="020B0600070205080204" pitchFamily="34" charset="-128"/>
              </a:defRPr>
            </a:lvl2pPr>
            <a:lvl3pPr marL="1143000" indent="-228600" defTabSz="927100">
              <a:defRPr sz="1600">
                <a:solidFill>
                  <a:schemeClr val="tx1"/>
                </a:solidFill>
                <a:latin typeface="Helvetica" panose="020B0604020202020204" pitchFamily="34" charset="0"/>
                <a:ea typeface="ＭＳ Ｐゴシック" panose="020B0600070205080204" pitchFamily="34" charset="-128"/>
              </a:defRPr>
            </a:lvl3pPr>
            <a:lvl4pPr marL="1600200" indent="-228600" defTabSz="927100">
              <a:defRPr sz="1600">
                <a:solidFill>
                  <a:schemeClr val="tx1"/>
                </a:solidFill>
                <a:latin typeface="Helvetica" panose="020B0604020202020204" pitchFamily="34" charset="0"/>
                <a:ea typeface="ＭＳ Ｐゴシック" panose="020B0600070205080204" pitchFamily="34" charset="-128"/>
              </a:defRPr>
            </a:lvl4pPr>
            <a:lvl5pPr marL="2057400" indent="-228600" defTabSz="927100">
              <a:defRPr sz="1600">
                <a:solidFill>
                  <a:schemeClr val="tx1"/>
                </a:solidFill>
                <a:latin typeface="Helvetica" panose="020B0604020202020204" pitchFamily="34" charset="0"/>
                <a:ea typeface="ＭＳ Ｐゴシック" panose="020B0600070205080204" pitchFamily="34" charset="-128"/>
              </a:defRPr>
            </a:lvl5pPr>
            <a:lvl6pPr marL="25146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27100" rtl="0" eaLnBrk="0" fontAlgn="base" latinLnBrk="0" hangingPunct="0">
              <a:lnSpc>
                <a:spcPct val="100000"/>
              </a:lnSpc>
              <a:spcBef>
                <a:spcPct val="0"/>
              </a:spcBef>
              <a:spcAft>
                <a:spcPct val="0"/>
              </a:spcAft>
              <a:buClrTx/>
              <a:buSzTx/>
              <a:buFontTx/>
              <a:buNone/>
              <a:tabLst/>
              <a:defRPr/>
            </a:pPr>
            <a:fld id="{954D2032-F7A1-47FB-8029-FF01734C1A45}"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27100" rtl="0" eaLnBrk="0" fontAlgn="base" latinLnBrk="0" hangingPunct="0">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0806349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600">
                <a:solidFill>
                  <a:schemeClr val="tx1"/>
                </a:solidFill>
                <a:latin typeface="Helvetica" panose="020B0604020202020204" pitchFamily="34" charset="0"/>
                <a:ea typeface="ＭＳ Ｐゴシック" panose="020B0600070205080204" pitchFamily="34" charset="-128"/>
              </a:defRPr>
            </a:lvl1pPr>
            <a:lvl2pPr marL="742950" indent="-285750" defTabSz="927100">
              <a:defRPr sz="1600">
                <a:solidFill>
                  <a:schemeClr val="tx1"/>
                </a:solidFill>
                <a:latin typeface="Helvetica" panose="020B0604020202020204" pitchFamily="34" charset="0"/>
                <a:ea typeface="ＭＳ Ｐゴシック" panose="020B0600070205080204" pitchFamily="34" charset="-128"/>
              </a:defRPr>
            </a:lvl2pPr>
            <a:lvl3pPr marL="1143000" indent="-228600" defTabSz="927100">
              <a:defRPr sz="1600">
                <a:solidFill>
                  <a:schemeClr val="tx1"/>
                </a:solidFill>
                <a:latin typeface="Helvetica" panose="020B0604020202020204" pitchFamily="34" charset="0"/>
                <a:ea typeface="ＭＳ Ｐゴシック" panose="020B0600070205080204" pitchFamily="34" charset="-128"/>
              </a:defRPr>
            </a:lvl3pPr>
            <a:lvl4pPr marL="1600200" indent="-228600" defTabSz="927100">
              <a:defRPr sz="1600">
                <a:solidFill>
                  <a:schemeClr val="tx1"/>
                </a:solidFill>
                <a:latin typeface="Helvetica" panose="020B0604020202020204" pitchFamily="34" charset="0"/>
                <a:ea typeface="ＭＳ Ｐゴシック" panose="020B0600070205080204" pitchFamily="34" charset="-128"/>
              </a:defRPr>
            </a:lvl4pPr>
            <a:lvl5pPr marL="2057400" indent="-228600" defTabSz="927100">
              <a:defRPr sz="1600">
                <a:solidFill>
                  <a:schemeClr val="tx1"/>
                </a:solidFill>
                <a:latin typeface="Helvetica" panose="020B0604020202020204" pitchFamily="34" charset="0"/>
                <a:ea typeface="ＭＳ Ｐゴシック" panose="020B0600070205080204" pitchFamily="34" charset="-128"/>
              </a:defRPr>
            </a:lvl5pPr>
            <a:lvl6pPr marL="25146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27100" rtl="0" eaLnBrk="0" fontAlgn="base" latinLnBrk="0" hangingPunct="0">
              <a:lnSpc>
                <a:spcPct val="100000"/>
              </a:lnSpc>
              <a:spcBef>
                <a:spcPct val="0"/>
              </a:spcBef>
              <a:spcAft>
                <a:spcPct val="0"/>
              </a:spcAft>
              <a:buClrTx/>
              <a:buSzTx/>
              <a:buFontTx/>
              <a:buNone/>
              <a:tabLst/>
              <a:defRPr/>
            </a:pPr>
            <a:fld id="{25D6698B-82E8-4243-BAB0-D6783EE2B84F}"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27100" rtl="0" eaLnBrk="0" fontAlgn="base" latinLnBrk="0" hangingPunct="0">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442917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600">
                <a:solidFill>
                  <a:schemeClr val="tx1"/>
                </a:solidFill>
                <a:latin typeface="Helvetica" panose="020B0604020202020204" pitchFamily="34" charset="0"/>
                <a:ea typeface="ＭＳ Ｐゴシック" panose="020B0600070205080204" pitchFamily="34" charset="-128"/>
              </a:defRPr>
            </a:lvl1pPr>
            <a:lvl2pPr marL="742950" indent="-285750" defTabSz="927100">
              <a:defRPr sz="1600">
                <a:solidFill>
                  <a:schemeClr val="tx1"/>
                </a:solidFill>
                <a:latin typeface="Helvetica" panose="020B0604020202020204" pitchFamily="34" charset="0"/>
                <a:ea typeface="ＭＳ Ｐゴシック" panose="020B0600070205080204" pitchFamily="34" charset="-128"/>
              </a:defRPr>
            </a:lvl2pPr>
            <a:lvl3pPr marL="1143000" indent="-228600" defTabSz="927100">
              <a:defRPr sz="1600">
                <a:solidFill>
                  <a:schemeClr val="tx1"/>
                </a:solidFill>
                <a:latin typeface="Helvetica" panose="020B0604020202020204" pitchFamily="34" charset="0"/>
                <a:ea typeface="ＭＳ Ｐゴシック" panose="020B0600070205080204" pitchFamily="34" charset="-128"/>
              </a:defRPr>
            </a:lvl3pPr>
            <a:lvl4pPr marL="1600200" indent="-228600" defTabSz="927100">
              <a:defRPr sz="1600">
                <a:solidFill>
                  <a:schemeClr val="tx1"/>
                </a:solidFill>
                <a:latin typeface="Helvetica" panose="020B0604020202020204" pitchFamily="34" charset="0"/>
                <a:ea typeface="ＭＳ Ｐゴシック" panose="020B0600070205080204" pitchFamily="34" charset="-128"/>
              </a:defRPr>
            </a:lvl4pPr>
            <a:lvl5pPr marL="2057400" indent="-228600" defTabSz="927100">
              <a:defRPr sz="1600">
                <a:solidFill>
                  <a:schemeClr val="tx1"/>
                </a:solidFill>
                <a:latin typeface="Helvetica" panose="020B0604020202020204" pitchFamily="34" charset="0"/>
                <a:ea typeface="ＭＳ Ｐゴシック" panose="020B0600070205080204" pitchFamily="34" charset="-128"/>
              </a:defRPr>
            </a:lvl5pPr>
            <a:lvl6pPr marL="25146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27100" rtl="0" eaLnBrk="0" fontAlgn="base" latinLnBrk="0" hangingPunct="0">
              <a:lnSpc>
                <a:spcPct val="100000"/>
              </a:lnSpc>
              <a:spcBef>
                <a:spcPct val="0"/>
              </a:spcBef>
              <a:spcAft>
                <a:spcPct val="0"/>
              </a:spcAft>
              <a:buClrTx/>
              <a:buSzTx/>
              <a:buFontTx/>
              <a:buNone/>
              <a:tabLst/>
              <a:defRPr/>
            </a:pPr>
            <a:fld id="{AE75EE63-BBAB-4B59-AB6C-C7C62F9D7EF6}"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27100" rtl="0" eaLnBrk="0" fontAlgn="base" latinLnBrk="0" hangingPunct="0">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7497229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600">
                <a:solidFill>
                  <a:schemeClr val="tx1"/>
                </a:solidFill>
                <a:latin typeface="Helvetica" panose="020B0604020202020204" pitchFamily="34" charset="0"/>
                <a:ea typeface="ＭＳ Ｐゴシック" panose="020B0600070205080204" pitchFamily="34" charset="-128"/>
              </a:defRPr>
            </a:lvl1pPr>
            <a:lvl2pPr marL="742950" indent="-285750" defTabSz="927100">
              <a:defRPr sz="1600">
                <a:solidFill>
                  <a:schemeClr val="tx1"/>
                </a:solidFill>
                <a:latin typeface="Helvetica" panose="020B0604020202020204" pitchFamily="34" charset="0"/>
                <a:ea typeface="ＭＳ Ｐゴシック" panose="020B0600070205080204" pitchFamily="34" charset="-128"/>
              </a:defRPr>
            </a:lvl2pPr>
            <a:lvl3pPr marL="1143000" indent="-228600" defTabSz="927100">
              <a:defRPr sz="1600">
                <a:solidFill>
                  <a:schemeClr val="tx1"/>
                </a:solidFill>
                <a:latin typeface="Helvetica" panose="020B0604020202020204" pitchFamily="34" charset="0"/>
                <a:ea typeface="ＭＳ Ｐゴシック" panose="020B0600070205080204" pitchFamily="34" charset="-128"/>
              </a:defRPr>
            </a:lvl3pPr>
            <a:lvl4pPr marL="1600200" indent="-228600" defTabSz="927100">
              <a:defRPr sz="1600">
                <a:solidFill>
                  <a:schemeClr val="tx1"/>
                </a:solidFill>
                <a:latin typeface="Helvetica" panose="020B0604020202020204" pitchFamily="34" charset="0"/>
                <a:ea typeface="ＭＳ Ｐゴシック" panose="020B0600070205080204" pitchFamily="34" charset="-128"/>
              </a:defRPr>
            </a:lvl4pPr>
            <a:lvl5pPr marL="2057400" indent="-228600" defTabSz="927100">
              <a:defRPr sz="1600">
                <a:solidFill>
                  <a:schemeClr val="tx1"/>
                </a:solidFill>
                <a:latin typeface="Helvetica" panose="020B0604020202020204" pitchFamily="34" charset="0"/>
                <a:ea typeface="ＭＳ Ｐゴシック" panose="020B0600070205080204" pitchFamily="34" charset="-128"/>
              </a:defRPr>
            </a:lvl5pPr>
            <a:lvl6pPr marL="25146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27100" rtl="0" eaLnBrk="0" fontAlgn="base" latinLnBrk="0" hangingPunct="0">
              <a:lnSpc>
                <a:spcPct val="100000"/>
              </a:lnSpc>
              <a:spcBef>
                <a:spcPct val="0"/>
              </a:spcBef>
              <a:spcAft>
                <a:spcPct val="0"/>
              </a:spcAft>
              <a:buClrTx/>
              <a:buSzTx/>
              <a:buFontTx/>
              <a:buNone/>
              <a:tabLst/>
              <a:defRPr/>
            </a:pPr>
            <a:fld id="{1FA286EA-37A2-4E74-A5EA-47322F5F22B9}"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27100" rtl="0" eaLnBrk="0" fontAlgn="base" latinLnBrk="0" hangingPunct="0">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011889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4516B392-AB16-433E-A341-C08B2964F80A}"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30275" rtl="0" eaLnBrk="0" fontAlgn="base" latinLnBrk="0" hangingPunct="0">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14338" name="Rectangle 2"/>
          <p:cNvSpPr>
            <a:spLocks noGrp="1" noRot="1" noChangeAspect="1" noChangeArrowheads="1" noTextEdit="1"/>
          </p:cNvSpPr>
          <p:nvPr>
            <p:ph type="sldImg"/>
          </p:nvPr>
        </p:nvSpPr>
        <p:spPr>
          <a:xfrm>
            <a:off x="404813" y="696913"/>
            <a:ext cx="6188075" cy="3481387"/>
          </a:xfrm>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640879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600">
                <a:solidFill>
                  <a:schemeClr val="tx1"/>
                </a:solidFill>
                <a:latin typeface="Helvetica" panose="020B0604020202020204" pitchFamily="34" charset="0"/>
                <a:ea typeface="ＭＳ Ｐゴシック" panose="020B0600070205080204" pitchFamily="34" charset="-128"/>
              </a:defRPr>
            </a:lvl1pPr>
            <a:lvl2pPr marL="742950" indent="-285750" defTabSz="927100">
              <a:defRPr sz="1600">
                <a:solidFill>
                  <a:schemeClr val="tx1"/>
                </a:solidFill>
                <a:latin typeface="Helvetica" panose="020B0604020202020204" pitchFamily="34" charset="0"/>
                <a:ea typeface="ＭＳ Ｐゴシック" panose="020B0600070205080204" pitchFamily="34" charset="-128"/>
              </a:defRPr>
            </a:lvl2pPr>
            <a:lvl3pPr marL="1143000" indent="-228600" defTabSz="927100">
              <a:defRPr sz="1600">
                <a:solidFill>
                  <a:schemeClr val="tx1"/>
                </a:solidFill>
                <a:latin typeface="Helvetica" panose="020B0604020202020204" pitchFamily="34" charset="0"/>
                <a:ea typeface="ＭＳ Ｐゴシック" panose="020B0600070205080204" pitchFamily="34" charset="-128"/>
              </a:defRPr>
            </a:lvl3pPr>
            <a:lvl4pPr marL="1600200" indent="-228600" defTabSz="927100">
              <a:defRPr sz="1600">
                <a:solidFill>
                  <a:schemeClr val="tx1"/>
                </a:solidFill>
                <a:latin typeface="Helvetica" panose="020B0604020202020204" pitchFamily="34" charset="0"/>
                <a:ea typeface="ＭＳ Ｐゴシック" panose="020B0600070205080204" pitchFamily="34" charset="-128"/>
              </a:defRPr>
            </a:lvl4pPr>
            <a:lvl5pPr marL="2057400" indent="-228600" defTabSz="927100">
              <a:defRPr sz="1600">
                <a:solidFill>
                  <a:schemeClr val="tx1"/>
                </a:solidFill>
                <a:latin typeface="Helvetica" panose="020B0604020202020204" pitchFamily="34" charset="0"/>
                <a:ea typeface="ＭＳ Ｐゴシック" panose="020B0600070205080204" pitchFamily="34" charset="-128"/>
              </a:defRPr>
            </a:lvl5pPr>
            <a:lvl6pPr marL="25146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27100" rtl="0" eaLnBrk="0" fontAlgn="base" latinLnBrk="0" hangingPunct="0">
              <a:lnSpc>
                <a:spcPct val="100000"/>
              </a:lnSpc>
              <a:spcBef>
                <a:spcPct val="0"/>
              </a:spcBef>
              <a:spcAft>
                <a:spcPct val="0"/>
              </a:spcAft>
              <a:buClrTx/>
              <a:buSzTx/>
              <a:buFontTx/>
              <a:buNone/>
              <a:tabLst/>
              <a:defRPr/>
            </a:pPr>
            <a:fld id="{DF34FE36-22BB-471F-B5BA-20ABB5BF6430}"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27100" rtl="0" eaLnBrk="0" fontAlgn="base" latinLnBrk="0" hangingPunct="0">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7891900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600">
                <a:solidFill>
                  <a:schemeClr val="tx1"/>
                </a:solidFill>
                <a:latin typeface="Helvetica" panose="020B0604020202020204" pitchFamily="34" charset="0"/>
                <a:ea typeface="ＭＳ Ｐゴシック" panose="020B0600070205080204" pitchFamily="34" charset="-128"/>
              </a:defRPr>
            </a:lvl1pPr>
            <a:lvl2pPr marL="742950" indent="-285750" defTabSz="927100">
              <a:defRPr sz="1600">
                <a:solidFill>
                  <a:schemeClr val="tx1"/>
                </a:solidFill>
                <a:latin typeface="Helvetica" panose="020B0604020202020204" pitchFamily="34" charset="0"/>
                <a:ea typeface="ＭＳ Ｐゴシック" panose="020B0600070205080204" pitchFamily="34" charset="-128"/>
              </a:defRPr>
            </a:lvl2pPr>
            <a:lvl3pPr marL="1143000" indent="-228600" defTabSz="927100">
              <a:defRPr sz="1600">
                <a:solidFill>
                  <a:schemeClr val="tx1"/>
                </a:solidFill>
                <a:latin typeface="Helvetica" panose="020B0604020202020204" pitchFamily="34" charset="0"/>
                <a:ea typeface="ＭＳ Ｐゴシック" panose="020B0600070205080204" pitchFamily="34" charset="-128"/>
              </a:defRPr>
            </a:lvl3pPr>
            <a:lvl4pPr marL="1600200" indent="-228600" defTabSz="927100">
              <a:defRPr sz="1600">
                <a:solidFill>
                  <a:schemeClr val="tx1"/>
                </a:solidFill>
                <a:latin typeface="Helvetica" panose="020B0604020202020204" pitchFamily="34" charset="0"/>
                <a:ea typeface="ＭＳ Ｐゴシック" panose="020B0600070205080204" pitchFamily="34" charset="-128"/>
              </a:defRPr>
            </a:lvl4pPr>
            <a:lvl5pPr marL="2057400" indent="-228600" defTabSz="927100">
              <a:defRPr sz="1600">
                <a:solidFill>
                  <a:schemeClr val="tx1"/>
                </a:solidFill>
                <a:latin typeface="Helvetica" panose="020B0604020202020204" pitchFamily="34" charset="0"/>
                <a:ea typeface="ＭＳ Ｐゴシック" panose="020B0600070205080204" pitchFamily="34" charset="-128"/>
              </a:defRPr>
            </a:lvl5pPr>
            <a:lvl6pPr marL="25146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27100" rtl="0" eaLnBrk="0" fontAlgn="base" latinLnBrk="0" hangingPunct="0">
              <a:lnSpc>
                <a:spcPct val="100000"/>
              </a:lnSpc>
              <a:spcBef>
                <a:spcPct val="0"/>
              </a:spcBef>
              <a:spcAft>
                <a:spcPct val="0"/>
              </a:spcAft>
              <a:buClrTx/>
              <a:buSzTx/>
              <a:buFontTx/>
              <a:buNone/>
              <a:tabLst/>
              <a:defRPr/>
            </a:pPr>
            <a:fld id="{F66F3D21-A5A9-4DF0-817E-313DA5AE0CC9}"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27100" rtl="0" eaLnBrk="0" fontAlgn="base" latinLnBrk="0" hangingPunct="0">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5001558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600">
                <a:solidFill>
                  <a:schemeClr val="tx1"/>
                </a:solidFill>
                <a:latin typeface="Helvetica" panose="020B0604020202020204" pitchFamily="34" charset="0"/>
                <a:ea typeface="ＭＳ Ｐゴシック" panose="020B0600070205080204" pitchFamily="34" charset="-128"/>
              </a:defRPr>
            </a:lvl1pPr>
            <a:lvl2pPr marL="742950" indent="-285750" defTabSz="927100">
              <a:defRPr sz="1600">
                <a:solidFill>
                  <a:schemeClr val="tx1"/>
                </a:solidFill>
                <a:latin typeface="Helvetica" panose="020B0604020202020204" pitchFamily="34" charset="0"/>
                <a:ea typeface="ＭＳ Ｐゴシック" panose="020B0600070205080204" pitchFamily="34" charset="-128"/>
              </a:defRPr>
            </a:lvl2pPr>
            <a:lvl3pPr marL="1143000" indent="-228600" defTabSz="927100">
              <a:defRPr sz="1600">
                <a:solidFill>
                  <a:schemeClr val="tx1"/>
                </a:solidFill>
                <a:latin typeface="Helvetica" panose="020B0604020202020204" pitchFamily="34" charset="0"/>
                <a:ea typeface="ＭＳ Ｐゴシック" panose="020B0600070205080204" pitchFamily="34" charset="-128"/>
              </a:defRPr>
            </a:lvl3pPr>
            <a:lvl4pPr marL="1600200" indent="-228600" defTabSz="927100">
              <a:defRPr sz="1600">
                <a:solidFill>
                  <a:schemeClr val="tx1"/>
                </a:solidFill>
                <a:latin typeface="Helvetica" panose="020B0604020202020204" pitchFamily="34" charset="0"/>
                <a:ea typeface="ＭＳ Ｐゴシック" panose="020B0600070205080204" pitchFamily="34" charset="-128"/>
              </a:defRPr>
            </a:lvl4pPr>
            <a:lvl5pPr marL="2057400" indent="-228600" defTabSz="927100">
              <a:defRPr sz="1600">
                <a:solidFill>
                  <a:schemeClr val="tx1"/>
                </a:solidFill>
                <a:latin typeface="Helvetica" panose="020B0604020202020204" pitchFamily="34" charset="0"/>
                <a:ea typeface="ＭＳ Ｐゴシック" panose="020B0600070205080204" pitchFamily="34" charset="-128"/>
              </a:defRPr>
            </a:lvl5pPr>
            <a:lvl6pPr marL="25146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27100" rtl="0" eaLnBrk="0" fontAlgn="base" latinLnBrk="0" hangingPunct="0">
              <a:lnSpc>
                <a:spcPct val="100000"/>
              </a:lnSpc>
              <a:spcBef>
                <a:spcPct val="0"/>
              </a:spcBef>
              <a:spcAft>
                <a:spcPct val="0"/>
              </a:spcAft>
              <a:buClrTx/>
              <a:buSzTx/>
              <a:buFontTx/>
              <a:buNone/>
              <a:tabLst/>
              <a:defRPr/>
            </a:pPr>
            <a:fld id="{1681DB7B-8BB9-428D-983D-60F2DF463925}"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27100" rtl="0" eaLnBrk="0" fontAlgn="base" latinLnBrk="0" hangingPunct="0">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6344977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600">
                <a:solidFill>
                  <a:schemeClr val="tx1"/>
                </a:solidFill>
                <a:latin typeface="Helvetica" panose="020B0604020202020204" pitchFamily="34" charset="0"/>
                <a:ea typeface="ＭＳ Ｐゴシック" panose="020B0600070205080204" pitchFamily="34" charset="-128"/>
              </a:defRPr>
            </a:lvl1pPr>
            <a:lvl2pPr marL="742950" indent="-285750" defTabSz="927100">
              <a:defRPr sz="1600">
                <a:solidFill>
                  <a:schemeClr val="tx1"/>
                </a:solidFill>
                <a:latin typeface="Helvetica" panose="020B0604020202020204" pitchFamily="34" charset="0"/>
                <a:ea typeface="ＭＳ Ｐゴシック" panose="020B0600070205080204" pitchFamily="34" charset="-128"/>
              </a:defRPr>
            </a:lvl2pPr>
            <a:lvl3pPr marL="1143000" indent="-228600" defTabSz="927100">
              <a:defRPr sz="1600">
                <a:solidFill>
                  <a:schemeClr val="tx1"/>
                </a:solidFill>
                <a:latin typeface="Helvetica" panose="020B0604020202020204" pitchFamily="34" charset="0"/>
                <a:ea typeface="ＭＳ Ｐゴシック" panose="020B0600070205080204" pitchFamily="34" charset="-128"/>
              </a:defRPr>
            </a:lvl3pPr>
            <a:lvl4pPr marL="1600200" indent="-228600" defTabSz="927100">
              <a:defRPr sz="1600">
                <a:solidFill>
                  <a:schemeClr val="tx1"/>
                </a:solidFill>
                <a:latin typeface="Helvetica" panose="020B0604020202020204" pitchFamily="34" charset="0"/>
                <a:ea typeface="ＭＳ Ｐゴシック" panose="020B0600070205080204" pitchFamily="34" charset="-128"/>
              </a:defRPr>
            </a:lvl4pPr>
            <a:lvl5pPr marL="2057400" indent="-228600" defTabSz="927100">
              <a:defRPr sz="1600">
                <a:solidFill>
                  <a:schemeClr val="tx1"/>
                </a:solidFill>
                <a:latin typeface="Helvetica" panose="020B0604020202020204" pitchFamily="34" charset="0"/>
                <a:ea typeface="ＭＳ Ｐゴシック" panose="020B0600070205080204" pitchFamily="34" charset="-128"/>
              </a:defRPr>
            </a:lvl5pPr>
            <a:lvl6pPr marL="25146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27100" rtl="0" eaLnBrk="0" fontAlgn="base" latinLnBrk="0" hangingPunct="0">
              <a:lnSpc>
                <a:spcPct val="100000"/>
              </a:lnSpc>
              <a:spcBef>
                <a:spcPct val="0"/>
              </a:spcBef>
              <a:spcAft>
                <a:spcPct val="0"/>
              </a:spcAft>
              <a:buClrTx/>
              <a:buSzTx/>
              <a:buFontTx/>
              <a:buNone/>
              <a:tabLst/>
              <a:defRPr/>
            </a:pPr>
            <a:fld id="{61469615-0B6C-4E37-A5DC-FDCF4C566C37}"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27100" rtl="0" eaLnBrk="0" fontAlgn="base" latinLnBrk="0" hangingPunct="0">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5387228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1600">
                <a:solidFill>
                  <a:schemeClr val="tx1"/>
                </a:solidFill>
                <a:latin typeface="Helvetica" panose="020B0604020202020204" pitchFamily="34" charset="0"/>
                <a:ea typeface="ＭＳ Ｐゴシック" panose="020B0600070205080204" pitchFamily="34" charset="-128"/>
              </a:defRPr>
            </a:lvl1pPr>
            <a:lvl2pPr marL="742950" indent="-285750" defTabSz="928688">
              <a:defRPr sz="1600">
                <a:solidFill>
                  <a:schemeClr val="tx1"/>
                </a:solidFill>
                <a:latin typeface="Helvetica" panose="020B0604020202020204" pitchFamily="34" charset="0"/>
                <a:ea typeface="ＭＳ Ｐゴシック" panose="020B0600070205080204" pitchFamily="34" charset="-128"/>
              </a:defRPr>
            </a:lvl2pPr>
            <a:lvl3pPr marL="1143000" indent="-228600" defTabSz="928688">
              <a:defRPr sz="1600">
                <a:solidFill>
                  <a:schemeClr val="tx1"/>
                </a:solidFill>
                <a:latin typeface="Helvetica" panose="020B0604020202020204" pitchFamily="34" charset="0"/>
                <a:ea typeface="ＭＳ Ｐゴシック" panose="020B0600070205080204" pitchFamily="34" charset="-128"/>
              </a:defRPr>
            </a:lvl3pPr>
            <a:lvl4pPr marL="1600200" indent="-228600" defTabSz="928688">
              <a:defRPr sz="1600">
                <a:solidFill>
                  <a:schemeClr val="tx1"/>
                </a:solidFill>
                <a:latin typeface="Helvetica" panose="020B0604020202020204" pitchFamily="34" charset="0"/>
                <a:ea typeface="ＭＳ Ｐゴシック" panose="020B0600070205080204" pitchFamily="34" charset="-128"/>
              </a:defRPr>
            </a:lvl4pPr>
            <a:lvl5pPr marL="2057400" indent="-228600" defTabSz="928688">
              <a:defRPr sz="1600">
                <a:solidFill>
                  <a:schemeClr val="tx1"/>
                </a:solidFill>
                <a:latin typeface="Helvetica" panose="020B0604020202020204" pitchFamily="34" charset="0"/>
                <a:ea typeface="ＭＳ Ｐゴシック" panose="020B0600070205080204" pitchFamily="34" charset="-128"/>
              </a:defRPr>
            </a:lvl5pPr>
            <a:lvl6pPr marL="25146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32F97F58-FA04-4838-BA8D-1673429622FF}"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28688" rtl="0" eaLnBrk="0" fontAlgn="base" latinLnBrk="0" hangingPunct="0">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7413819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1600">
                <a:solidFill>
                  <a:schemeClr val="tx1"/>
                </a:solidFill>
                <a:latin typeface="Helvetica" panose="020B0604020202020204" pitchFamily="34" charset="0"/>
                <a:ea typeface="ＭＳ Ｐゴシック" panose="020B0600070205080204" pitchFamily="34" charset="-128"/>
              </a:defRPr>
            </a:lvl1pPr>
            <a:lvl2pPr marL="742950" indent="-285750" defTabSz="928688">
              <a:defRPr sz="1600">
                <a:solidFill>
                  <a:schemeClr val="tx1"/>
                </a:solidFill>
                <a:latin typeface="Helvetica" panose="020B0604020202020204" pitchFamily="34" charset="0"/>
                <a:ea typeface="ＭＳ Ｐゴシック" panose="020B0600070205080204" pitchFamily="34" charset="-128"/>
              </a:defRPr>
            </a:lvl2pPr>
            <a:lvl3pPr marL="1143000" indent="-228600" defTabSz="928688">
              <a:defRPr sz="1600">
                <a:solidFill>
                  <a:schemeClr val="tx1"/>
                </a:solidFill>
                <a:latin typeface="Helvetica" panose="020B0604020202020204" pitchFamily="34" charset="0"/>
                <a:ea typeface="ＭＳ Ｐゴシック" panose="020B0600070205080204" pitchFamily="34" charset="-128"/>
              </a:defRPr>
            </a:lvl3pPr>
            <a:lvl4pPr marL="1600200" indent="-228600" defTabSz="928688">
              <a:defRPr sz="1600">
                <a:solidFill>
                  <a:schemeClr val="tx1"/>
                </a:solidFill>
                <a:latin typeface="Helvetica" panose="020B0604020202020204" pitchFamily="34" charset="0"/>
                <a:ea typeface="ＭＳ Ｐゴシック" panose="020B0600070205080204" pitchFamily="34" charset="-128"/>
              </a:defRPr>
            </a:lvl4pPr>
            <a:lvl5pPr marL="2057400" indent="-228600" defTabSz="928688">
              <a:defRPr sz="1600">
                <a:solidFill>
                  <a:schemeClr val="tx1"/>
                </a:solidFill>
                <a:latin typeface="Helvetica" panose="020B0604020202020204" pitchFamily="34" charset="0"/>
                <a:ea typeface="ＭＳ Ｐゴシック" panose="020B0600070205080204" pitchFamily="34" charset="-128"/>
              </a:defRPr>
            </a:lvl5pPr>
            <a:lvl6pPr marL="25146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2E8ABFFE-D826-4EF9-B15D-4180085C23C7}"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28688" rtl="0" eaLnBrk="0" fontAlgn="base" latinLnBrk="0" hangingPunct="0">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1902242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1600">
                <a:solidFill>
                  <a:schemeClr val="tx1"/>
                </a:solidFill>
                <a:latin typeface="Helvetica" panose="020B0604020202020204" pitchFamily="34" charset="0"/>
                <a:ea typeface="ＭＳ Ｐゴシック" panose="020B0600070205080204" pitchFamily="34" charset="-128"/>
              </a:defRPr>
            </a:lvl1pPr>
            <a:lvl2pPr marL="742950" indent="-285750" defTabSz="928688">
              <a:defRPr sz="1600">
                <a:solidFill>
                  <a:schemeClr val="tx1"/>
                </a:solidFill>
                <a:latin typeface="Helvetica" panose="020B0604020202020204" pitchFamily="34" charset="0"/>
                <a:ea typeface="ＭＳ Ｐゴシック" panose="020B0600070205080204" pitchFamily="34" charset="-128"/>
              </a:defRPr>
            </a:lvl2pPr>
            <a:lvl3pPr marL="1143000" indent="-228600" defTabSz="928688">
              <a:defRPr sz="1600">
                <a:solidFill>
                  <a:schemeClr val="tx1"/>
                </a:solidFill>
                <a:latin typeface="Helvetica" panose="020B0604020202020204" pitchFamily="34" charset="0"/>
                <a:ea typeface="ＭＳ Ｐゴシック" panose="020B0600070205080204" pitchFamily="34" charset="-128"/>
              </a:defRPr>
            </a:lvl3pPr>
            <a:lvl4pPr marL="1600200" indent="-228600" defTabSz="928688">
              <a:defRPr sz="1600">
                <a:solidFill>
                  <a:schemeClr val="tx1"/>
                </a:solidFill>
                <a:latin typeface="Helvetica" panose="020B0604020202020204" pitchFamily="34" charset="0"/>
                <a:ea typeface="ＭＳ Ｐゴシック" panose="020B0600070205080204" pitchFamily="34" charset="-128"/>
              </a:defRPr>
            </a:lvl4pPr>
            <a:lvl5pPr marL="2057400" indent="-228600" defTabSz="928688">
              <a:defRPr sz="1600">
                <a:solidFill>
                  <a:schemeClr val="tx1"/>
                </a:solidFill>
                <a:latin typeface="Helvetica" panose="020B0604020202020204" pitchFamily="34" charset="0"/>
                <a:ea typeface="ＭＳ Ｐゴシック" panose="020B0600070205080204" pitchFamily="34" charset="-128"/>
              </a:defRPr>
            </a:lvl5pPr>
            <a:lvl6pPr marL="25146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CA9C970B-8220-4517-837F-B56840EC81F1}"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28688" rtl="0" eaLnBrk="0" fontAlgn="base" latinLnBrk="0" hangingPunct="0">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4023374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600">
                <a:solidFill>
                  <a:schemeClr val="tx1"/>
                </a:solidFill>
                <a:latin typeface="Helvetica" panose="020B0604020202020204" pitchFamily="34" charset="0"/>
                <a:ea typeface="ＭＳ Ｐゴシック" panose="020B0600070205080204" pitchFamily="34" charset="-128"/>
              </a:defRPr>
            </a:lvl1pPr>
            <a:lvl2pPr marL="742950" indent="-285750" defTabSz="927100">
              <a:defRPr sz="1600">
                <a:solidFill>
                  <a:schemeClr val="tx1"/>
                </a:solidFill>
                <a:latin typeface="Helvetica" panose="020B0604020202020204" pitchFamily="34" charset="0"/>
                <a:ea typeface="ＭＳ Ｐゴシック" panose="020B0600070205080204" pitchFamily="34" charset="-128"/>
              </a:defRPr>
            </a:lvl2pPr>
            <a:lvl3pPr marL="1143000" indent="-228600" defTabSz="927100">
              <a:defRPr sz="1600">
                <a:solidFill>
                  <a:schemeClr val="tx1"/>
                </a:solidFill>
                <a:latin typeface="Helvetica" panose="020B0604020202020204" pitchFamily="34" charset="0"/>
                <a:ea typeface="ＭＳ Ｐゴシック" panose="020B0600070205080204" pitchFamily="34" charset="-128"/>
              </a:defRPr>
            </a:lvl3pPr>
            <a:lvl4pPr marL="1600200" indent="-228600" defTabSz="927100">
              <a:defRPr sz="1600">
                <a:solidFill>
                  <a:schemeClr val="tx1"/>
                </a:solidFill>
                <a:latin typeface="Helvetica" panose="020B0604020202020204" pitchFamily="34" charset="0"/>
                <a:ea typeface="ＭＳ Ｐゴシック" panose="020B0600070205080204" pitchFamily="34" charset="-128"/>
              </a:defRPr>
            </a:lvl4pPr>
            <a:lvl5pPr marL="2057400" indent="-228600" defTabSz="927100">
              <a:defRPr sz="1600">
                <a:solidFill>
                  <a:schemeClr val="tx1"/>
                </a:solidFill>
                <a:latin typeface="Helvetica" panose="020B0604020202020204" pitchFamily="34" charset="0"/>
                <a:ea typeface="ＭＳ Ｐゴシック" panose="020B0600070205080204" pitchFamily="34" charset="-128"/>
              </a:defRPr>
            </a:lvl5pPr>
            <a:lvl6pPr marL="25146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27100" rtl="0" eaLnBrk="0" fontAlgn="base" latinLnBrk="0" hangingPunct="0">
              <a:lnSpc>
                <a:spcPct val="100000"/>
              </a:lnSpc>
              <a:spcBef>
                <a:spcPct val="0"/>
              </a:spcBef>
              <a:spcAft>
                <a:spcPct val="0"/>
              </a:spcAft>
              <a:buClrTx/>
              <a:buSzTx/>
              <a:buFontTx/>
              <a:buNone/>
              <a:tabLst/>
              <a:defRPr/>
            </a:pPr>
            <a:fld id="{8CB53E9A-4F1C-4562-B43B-B5CFB7E98BB2}"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27100" rtl="0" eaLnBrk="0" fontAlgn="base" latinLnBrk="0" hangingPunct="0">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5431446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600">
                <a:solidFill>
                  <a:schemeClr val="tx1"/>
                </a:solidFill>
                <a:latin typeface="Helvetica" panose="020B0604020202020204" pitchFamily="34" charset="0"/>
                <a:ea typeface="ＭＳ Ｐゴシック" panose="020B0600070205080204" pitchFamily="34" charset="-128"/>
              </a:defRPr>
            </a:lvl1pPr>
            <a:lvl2pPr marL="742950" indent="-285750" defTabSz="927100">
              <a:defRPr sz="1600">
                <a:solidFill>
                  <a:schemeClr val="tx1"/>
                </a:solidFill>
                <a:latin typeface="Helvetica" panose="020B0604020202020204" pitchFamily="34" charset="0"/>
                <a:ea typeface="ＭＳ Ｐゴシック" panose="020B0600070205080204" pitchFamily="34" charset="-128"/>
              </a:defRPr>
            </a:lvl2pPr>
            <a:lvl3pPr marL="1143000" indent="-228600" defTabSz="927100">
              <a:defRPr sz="1600">
                <a:solidFill>
                  <a:schemeClr val="tx1"/>
                </a:solidFill>
                <a:latin typeface="Helvetica" panose="020B0604020202020204" pitchFamily="34" charset="0"/>
                <a:ea typeface="ＭＳ Ｐゴシック" panose="020B0600070205080204" pitchFamily="34" charset="-128"/>
              </a:defRPr>
            </a:lvl3pPr>
            <a:lvl4pPr marL="1600200" indent="-228600" defTabSz="927100">
              <a:defRPr sz="1600">
                <a:solidFill>
                  <a:schemeClr val="tx1"/>
                </a:solidFill>
                <a:latin typeface="Helvetica" panose="020B0604020202020204" pitchFamily="34" charset="0"/>
                <a:ea typeface="ＭＳ Ｐゴシック" panose="020B0600070205080204" pitchFamily="34" charset="-128"/>
              </a:defRPr>
            </a:lvl4pPr>
            <a:lvl5pPr marL="2057400" indent="-228600" defTabSz="927100">
              <a:defRPr sz="1600">
                <a:solidFill>
                  <a:schemeClr val="tx1"/>
                </a:solidFill>
                <a:latin typeface="Helvetica" panose="020B0604020202020204" pitchFamily="34" charset="0"/>
                <a:ea typeface="ＭＳ Ｐゴシック" panose="020B0600070205080204" pitchFamily="34" charset="-128"/>
              </a:defRPr>
            </a:lvl5pPr>
            <a:lvl6pPr marL="25146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27100" rtl="0" eaLnBrk="0" fontAlgn="base" latinLnBrk="0" hangingPunct="0">
              <a:lnSpc>
                <a:spcPct val="100000"/>
              </a:lnSpc>
              <a:spcBef>
                <a:spcPct val="0"/>
              </a:spcBef>
              <a:spcAft>
                <a:spcPct val="0"/>
              </a:spcAft>
              <a:buClrTx/>
              <a:buSzTx/>
              <a:buFontTx/>
              <a:buNone/>
              <a:tabLst/>
              <a:defRPr/>
            </a:pPr>
            <a:fld id="{AD71DE7E-FF0D-4034-AE63-651A3A350F6F}"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27100" rtl="0" eaLnBrk="0" fontAlgn="base" latinLnBrk="0" hangingPunct="0">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4010644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600">
                <a:solidFill>
                  <a:schemeClr val="tx1"/>
                </a:solidFill>
                <a:latin typeface="Helvetica" panose="020B0604020202020204" pitchFamily="34" charset="0"/>
                <a:ea typeface="ＭＳ Ｐゴシック" panose="020B0600070205080204" pitchFamily="34" charset="-128"/>
              </a:defRPr>
            </a:lvl1pPr>
            <a:lvl2pPr marL="742950" indent="-285750" defTabSz="927100">
              <a:defRPr sz="1600">
                <a:solidFill>
                  <a:schemeClr val="tx1"/>
                </a:solidFill>
                <a:latin typeface="Helvetica" panose="020B0604020202020204" pitchFamily="34" charset="0"/>
                <a:ea typeface="ＭＳ Ｐゴシック" panose="020B0600070205080204" pitchFamily="34" charset="-128"/>
              </a:defRPr>
            </a:lvl2pPr>
            <a:lvl3pPr marL="1143000" indent="-228600" defTabSz="927100">
              <a:defRPr sz="1600">
                <a:solidFill>
                  <a:schemeClr val="tx1"/>
                </a:solidFill>
                <a:latin typeface="Helvetica" panose="020B0604020202020204" pitchFamily="34" charset="0"/>
                <a:ea typeface="ＭＳ Ｐゴシック" panose="020B0600070205080204" pitchFamily="34" charset="-128"/>
              </a:defRPr>
            </a:lvl3pPr>
            <a:lvl4pPr marL="1600200" indent="-228600" defTabSz="927100">
              <a:defRPr sz="1600">
                <a:solidFill>
                  <a:schemeClr val="tx1"/>
                </a:solidFill>
                <a:latin typeface="Helvetica" panose="020B0604020202020204" pitchFamily="34" charset="0"/>
                <a:ea typeface="ＭＳ Ｐゴシック" panose="020B0600070205080204" pitchFamily="34" charset="-128"/>
              </a:defRPr>
            </a:lvl4pPr>
            <a:lvl5pPr marL="2057400" indent="-228600" defTabSz="927100">
              <a:defRPr sz="1600">
                <a:solidFill>
                  <a:schemeClr val="tx1"/>
                </a:solidFill>
                <a:latin typeface="Helvetica" panose="020B0604020202020204" pitchFamily="34" charset="0"/>
                <a:ea typeface="ＭＳ Ｐゴシック" panose="020B0600070205080204" pitchFamily="34" charset="-128"/>
              </a:defRPr>
            </a:lvl5pPr>
            <a:lvl6pPr marL="25146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27100" rtl="0" eaLnBrk="0" fontAlgn="base" latinLnBrk="0" hangingPunct="0">
              <a:lnSpc>
                <a:spcPct val="100000"/>
              </a:lnSpc>
              <a:spcBef>
                <a:spcPct val="0"/>
              </a:spcBef>
              <a:spcAft>
                <a:spcPct val="0"/>
              </a:spcAft>
              <a:buClrTx/>
              <a:buSzTx/>
              <a:buFontTx/>
              <a:buNone/>
              <a:tabLst/>
              <a:defRPr/>
            </a:pPr>
            <a:fld id="{36281BB1-9FD8-4756-B07C-05F43DCBB1D1}"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27100" rtl="0" eaLnBrk="0" fontAlgn="base" latinLnBrk="0" hangingPunct="0">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068202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5E2E42CA-A09A-4793-8A18-57204D130B58}"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30275" rtl="0" eaLnBrk="0" fontAlgn="base" latinLnBrk="0" hangingPunct="0">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16386" name="Rectangle 2"/>
          <p:cNvSpPr>
            <a:spLocks noGrp="1" noRot="1" noChangeAspect="1" noChangeArrowheads="1" noTextEdit="1"/>
          </p:cNvSpPr>
          <p:nvPr>
            <p:ph type="sldImg"/>
          </p:nvPr>
        </p:nvSpPr>
        <p:spPr>
          <a:xfrm>
            <a:off x="404813" y="696913"/>
            <a:ext cx="6188075" cy="3481387"/>
          </a:xfrm>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0980602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600">
                <a:solidFill>
                  <a:schemeClr val="tx1"/>
                </a:solidFill>
                <a:latin typeface="Helvetica" panose="020B0604020202020204" pitchFamily="34" charset="0"/>
                <a:ea typeface="ＭＳ Ｐゴシック" panose="020B0600070205080204" pitchFamily="34" charset="-128"/>
              </a:defRPr>
            </a:lvl1pPr>
            <a:lvl2pPr marL="742950" indent="-285750" defTabSz="927100">
              <a:defRPr sz="1600">
                <a:solidFill>
                  <a:schemeClr val="tx1"/>
                </a:solidFill>
                <a:latin typeface="Helvetica" panose="020B0604020202020204" pitchFamily="34" charset="0"/>
                <a:ea typeface="ＭＳ Ｐゴシック" panose="020B0600070205080204" pitchFamily="34" charset="-128"/>
              </a:defRPr>
            </a:lvl2pPr>
            <a:lvl3pPr marL="1143000" indent="-228600" defTabSz="927100">
              <a:defRPr sz="1600">
                <a:solidFill>
                  <a:schemeClr val="tx1"/>
                </a:solidFill>
                <a:latin typeface="Helvetica" panose="020B0604020202020204" pitchFamily="34" charset="0"/>
                <a:ea typeface="ＭＳ Ｐゴシック" panose="020B0600070205080204" pitchFamily="34" charset="-128"/>
              </a:defRPr>
            </a:lvl3pPr>
            <a:lvl4pPr marL="1600200" indent="-228600" defTabSz="927100">
              <a:defRPr sz="1600">
                <a:solidFill>
                  <a:schemeClr val="tx1"/>
                </a:solidFill>
                <a:latin typeface="Helvetica" panose="020B0604020202020204" pitchFamily="34" charset="0"/>
                <a:ea typeface="ＭＳ Ｐゴシック" panose="020B0600070205080204" pitchFamily="34" charset="-128"/>
              </a:defRPr>
            </a:lvl4pPr>
            <a:lvl5pPr marL="2057400" indent="-228600" defTabSz="927100">
              <a:defRPr sz="1600">
                <a:solidFill>
                  <a:schemeClr val="tx1"/>
                </a:solidFill>
                <a:latin typeface="Helvetica" panose="020B0604020202020204" pitchFamily="34" charset="0"/>
                <a:ea typeface="ＭＳ Ｐゴシック" panose="020B0600070205080204" pitchFamily="34" charset="-128"/>
              </a:defRPr>
            </a:lvl5pPr>
            <a:lvl6pPr marL="25146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27100" rtl="0" eaLnBrk="0" fontAlgn="base" latinLnBrk="0" hangingPunct="0">
              <a:lnSpc>
                <a:spcPct val="100000"/>
              </a:lnSpc>
              <a:spcBef>
                <a:spcPct val="0"/>
              </a:spcBef>
              <a:spcAft>
                <a:spcPct val="0"/>
              </a:spcAft>
              <a:buClrTx/>
              <a:buSzTx/>
              <a:buFontTx/>
              <a:buNone/>
              <a:tabLst/>
              <a:defRPr/>
            </a:pPr>
            <a:fld id="{C02CC610-2C92-4BB3-8D98-C7E1312CA104}"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27100" rtl="0" eaLnBrk="0" fontAlgn="base" latinLnBrk="0" hangingPunct="0">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8128259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600">
                <a:solidFill>
                  <a:schemeClr val="tx1"/>
                </a:solidFill>
                <a:latin typeface="Helvetica" panose="020B0604020202020204" pitchFamily="34" charset="0"/>
                <a:ea typeface="ＭＳ Ｐゴシック" panose="020B0600070205080204" pitchFamily="34" charset="-128"/>
              </a:defRPr>
            </a:lvl1pPr>
            <a:lvl2pPr marL="742950" indent="-285750" defTabSz="927100">
              <a:defRPr sz="1600">
                <a:solidFill>
                  <a:schemeClr val="tx1"/>
                </a:solidFill>
                <a:latin typeface="Helvetica" panose="020B0604020202020204" pitchFamily="34" charset="0"/>
                <a:ea typeface="ＭＳ Ｐゴシック" panose="020B0600070205080204" pitchFamily="34" charset="-128"/>
              </a:defRPr>
            </a:lvl2pPr>
            <a:lvl3pPr marL="1143000" indent="-228600" defTabSz="927100">
              <a:defRPr sz="1600">
                <a:solidFill>
                  <a:schemeClr val="tx1"/>
                </a:solidFill>
                <a:latin typeface="Helvetica" panose="020B0604020202020204" pitchFamily="34" charset="0"/>
                <a:ea typeface="ＭＳ Ｐゴシック" panose="020B0600070205080204" pitchFamily="34" charset="-128"/>
              </a:defRPr>
            </a:lvl3pPr>
            <a:lvl4pPr marL="1600200" indent="-228600" defTabSz="927100">
              <a:defRPr sz="1600">
                <a:solidFill>
                  <a:schemeClr val="tx1"/>
                </a:solidFill>
                <a:latin typeface="Helvetica" panose="020B0604020202020204" pitchFamily="34" charset="0"/>
                <a:ea typeface="ＭＳ Ｐゴシック" panose="020B0600070205080204" pitchFamily="34" charset="-128"/>
              </a:defRPr>
            </a:lvl4pPr>
            <a:lvl5pPr marL="2057400" indent="-228600" defTabSz="927100">
              <a:defRPr sz="1600">
                <a:solidFill>
                  <a:schemeClr val="tx1"/>
                </a:solidFill>
                <a:latin typeface="Helvetica" panose="020B0604020202020204" pitchFamily="34" charset="0"/>
                <a:ea typeface="ＭＳ Ｐゴシック" panose="020B0600070205080204" pitchFamily="34" charset="-128"/>
              </a:defRPr>
            </a:lvl5pPr>
            <a:lvl6pPr marL="25146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27100" rtl="0" eaLnBrk="0" fontAlgn="base" latinLnBrk="0" hangingPunct="0">
              <a:lnSpc>
                <a:spcPct val="100000"/>
              </a:lnSpc>
              <a:spcBef>
                <a:spcPct val="0"/>
              </a:spcBef>
              <a:spcAft>
                <a:spcPct val="0"/>
              </a:spcAft>
              <a:buClrTx/>
              <a:buSzTx/>
              <a:buFontTx/>
              <a:buNone/>
              <a:tabLst/>
              <a:defRPr/>
            </a:pPr>
            <a:fld id="{5844853C-1565-4D82-BAFB-17FA6226FCB3}"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27100" rtl="0" eaLnBrk="0" fontAlgn="base" latinLnBrk="0" hangingPunct="0">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0297467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600">
                <a:solidFill>
                  <a:schemeClr val="tx1"/>
                </a:solidFill>
                <a:latin typeface="Helvetica" panose="020B0604020202020204" pitchFamily="34" charset="0"/>
                <a:ea typeface="ＭＳ Ｐゴシック" panose="020B0600070205080204" pitchFamily="34" charset="-128"/>
              </a:defRPr>
            </a:lvl1pPr>
            <a:lvl2pPr marL="742950" indent="-285750" defTabSz="927100">
              <a:defRPr sz="1600">
                <a:solidFill>
                  <a:schemeClr val="tx1"/>
                </a:solidFill>
                <a:latin typeface="Helvetica" panose="020B0604020202020204" pitchFamily="34" charset="0"/>
                <a:ea typeface="ＭＳ Ｐゴシック" panose="020B0600070205080204" pitchFamily="34" charset="-128"/>
              </a:defRPr>
            </a:lvl2pPr>
            <a:lvl3pPr marL="1143000" indent="-228600" defTabSz="927100">
              <a:defRPr sz="1600">
                <a:solidFill>
                  <a:schemeClr val="tx1"/>
                </a:solidFill>
                <a:latin typeface="Helvetica" panose="020B0604020202020204" pitchFamily="34" charset="0"/>
                <a:ea typeface="ＭＳ Ｐゴシック" panose="020B0600070205080204" pitchFamily="34" charset="-128"/>
              </a:defRPr>
            </a:lvl3pPr>
            <a:lvl4pPr marL="1600200" indent="-228600" defTabSz="927100">
              <a:defRPr sz="1600">
                <a:solidFill>
                  <a:schemeClr val="tx1"/>
                </a:solidFill>
                <a:latin typeface="Helvetica" panose="020B0604020202020204" pitchFamily="34" charset="0"/>
                <a:ea typeface="ＭＳ Ｐゴシック" panose="020B0600070205080204" pitchFamily="34" charset="-128"/>
              </a:defRPr>
            </a:lvl4pPr>
            <a:lvl5pPr marL="2057400" indent="-228600" defTabSz="927100">
              <a:defRPr sz="1600">
                <a:solidFill>
                  <a:schemeClr val="tx1"/>
                </a:solidFill>
                <a:latin typeface="Helvetica" panose="020B0604020202020204" pitchFamily="34" charset="0"/>
                <a:ea typeface="ＭＳ Ｐゴシック" panose="020B0600070205080204" pitchFamily="34" charset="-128"/>
              </a:defRPr>
            </a:lvl5pPr>
            <a:lvl6pPr marL="25146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27100" rtl="0" eaLnBrk="0" fontAlgn="base" latinLnBrk="0" hangingPunct="0">
              <a:lnSpc>
                <a:spcPct val="100000"/>
              </a:lnSpc>
              <a:spcBef>
                <a:spcPct val="0"/>
              </a:spcBef>
              <a:spcAft>
                <a:spcPct val="0"/>
              </a:spcAft>
              <a:buClrTx/>
              <a:buSzTx/>
              <a:buFontTx/>
              <a:buNone/>
              <a:tabLst/>
              <a:defRPr/>
            </a:pPr>
            <a:fld id="{0C5E82CE-5F33-4AA9-922C-5F54A6966317}"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27100" rtl="0" eaLnBrk="0" fontAlgn="base" latinLnBrk="0" hangingPunct="0">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3247948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600">
                <a:solidFill>
                  <a:schemeClr val="tx1"/>
                </a:solidFill>
                <a:latin typeface="Helvetica" panose="020B0604020202020204" pitchFamily="34" charset="0"/>
                <a:ea typeface="ＭＳ Ｐゴシック" panose="020B0600070205080204" pitchFamily="34" charset="-128"/>
              </a:defRPr>
            </a:lvl1pPr>
            <a:lvl2pPr marL="742950" indent="-285750" defTabSz="927100">
              <a:defRPr sz="1600">
                <a:solidFill>
                  <a:schemeClr val="tx1"/>
                </a:solidFill>
                <a:latin typeface="Helvetica" panose="020B0604020202020204" pitchFamily="34" charset="0"/>
                <a:ea typeface="ＭＳ Ｐゴシック" panose="020B0600070205080204" pitchFamily="34" charset="-128"/>
              </a:defRPr>
            </a:lvl2pPr>
            <a:lvl3pPr marL="1143000" indent="-228600" defTabSz="927100">
              <a:defRPr sz="1600">
                <a:solidFill>
                  <a:schemeClr val="tx1"/>
                </a:solidFill>
                <a:latin typeface="Helvetica" panose="020B0604020202020204" pitchFamily="34" charset="0"/>
                <a:ea typeface="ＭＳ Ｐゴシック" panose="020B0600070205080204" pitchFamily="34" charset="-128"/>
              </a:defRPr>
            </a:lvl3pPr>
            <a:lvl4pPr marL="1600200" indent="-228600" defTabSz="927100">
              <a:defRPr sz="1600">
                <a:solidFill>
                  <a:schemeClr val="tx1"/>
                </a:solidFill>
                <a:latin typeface="Helvetica" panose="020B0604020202020204" pitchFamily="34" charset="0"/>
                <a:ea typeface="ＭＳ Ｐゴシック" panose="020B0600070205080204" pitchFamily="34" charset="-128"/>
              </a:defRPr>
            </a:lvl4pPr>
            <a:lvl5pPr marL="2057400" indent="-228600" defTabSz="927100">
              <a:defRPr sz="1600">
                <a:solidFill>
                  <a:schemeClr val="tx1"/>
                </a:solidFill>
                <a:latin typeface="Helvetica" panose="020B0604020202020204" pitchFamily="34" charset="0"/>
                <a:ea typeface="ＭＳ Ｐゴシック" panose="020B0600070205080204" pitchFamily="34" charset="-128"/>
              </a:defRPr>
            </a:lvl5pPr>
            <a:lvl6pPr marL="25146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27100" rtl="0" eaLnBrk="0" fontAlgn="base" latinLnBrk="0" hangingPunct="0">
              <a:lnSpc>
                <a:spcPct val="100000"/>
              </a:lnSpc>
              <a:spcBef>
                <a:spcPct val="0"/>
              </a:spcBef>
              <a:spcAft>
                <a:spcPct val="0"/>
              </a:spcAft>
              <a:buClrTx/>
              <a:buSzTx/>
              <a:buFontTx/>
              <a:buNone/>
              <a:tabLst/>
              <a:defRPr/>
            </a:pPr>
            <a:fld id="{88449F55-0331-42F3-8185-5550FA6588AF}"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27100" rtl="0" eaLnBrk="0" fontAlgn="base" latinLnBrk="0" hangingPunct="0">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0678151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600">
                <a:solidFill>
                  <a:schemeClr val="tx1"/>
                </a:solidFill>
                <a:latin typeface="Helvetica" panose="020B0604020202020204" pitchFamily="34" charset="0"/>
                <a:ea typeface="ＭＳ Ｐゴシック" panose="020B0600070205080204" pitchFamily="34" charset="-128"/>
              </a:defRPr>
            </a:lvl1pPr>
            <a:lvl2pPr marL="742950" indent="-285750" defTabSz="927100">
              <a:defRPr sz="1600">
                <a:solidFill>
                  <a:schemeClr val="tx1"/>
                </a:solidFill>
                <a:latin typeface="Helvetica" panose="020B0604020202020204" pitchFamily="34" charset="0"/>
                <a:ea typeface="ＭＳ Ｐゴシック" panose="020B0600070205080204" pitchFamily="34" charset="-128"/>
              </a:defRPr>
            </a:lvl2pPr>
            <a:lvl3pPr marL="1143000" indent="-228600" defTabSz="927100">
              <a:defRPr sz="1600">
                <a:solidFill>
                  <a:schemeClr val="tx1"/>
                </a:solidFill>
                <a:latin typeface="Helvetica" panose="020B0604020202020204" pitchFamily="34" charset="0"/>
                <a:ea typeface="ＭＳ Ｐゴシック" panose="020B0600070205080204" pitchFamily="34" charset="-128"/>
              </a:defRPr>
            </a:lvl3pPr>
            <a:lvl4pPr marL="1600200" indent="-228600" defTabSz="927100">
              <a:defRPr sz="1600">
                <a:solidFill>
                  <a:schemeClr val="tx1"/>
                </a:solidFill>
                <a:latin typeface="Helvetica" panose="020B0604020202020204" pitchFamily="34" charset="0"/>
                <a:ea typeface="ＭＳ Ｐゴシック" panose="020B0600070205080204" pitchFamily="34" charset="-128"/>
              </a:defRPr>
            </a:lvl4pPr>
            <a:lvl5pPr marL="2057400" indent="-228600" defTabSz="927100">
              <a:defRPr sz="1600">
                <a:solidFill>
                  <a:schemeClr val="tx1"/>
                </a:solidFill>
                <a:latin typeface="Helvetica" panose="020B0604020202020204" pitchFamily="34" charset="0"/>
                <a:ea typeface="ＭＳ Ｐゴシック" panose="020B0600070205080204" pitchFamily="34" charset="-128"/>
              </a:defRPr>
            </a:lvl5pPr>
            <a:lvl6pPr marL="25146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27100" rtl="0" eaLnBrk="0" fontAlgn="base" latinLnBrk="0" hangingPunct="0">
              <a:lnSpc>
                <a:spcPct val="100000"/>
              </a:lnSpc>
              <a:spcBef>
                <a:spcPct val="0"/>
              </a:spcBef>
              <a:spcAft>
                <a:spcPct val="0"/>
              </a:spcAft>
              <a:buClrTx/>
              <a:buSzTx/>
              <a:buFontTx/>
              <a:buNone/>
              <a:tabLst/>
              <a:defRPr/>
            </a:pPr>
            <a:fld id="{C1A24CF4-9A58-4D8C-8B4A-1F5B4A557C17}"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27100" rtl="0" eaLnBrk="0" fontAlgn="base" latinLnBrk="0" hangingPunct="0">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0523024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600">
                <a:solidFill>
                  <a:schemeClr val="tx1"/>
                </a:solidFill>
                <a:latin typeface="Helvetica" panose="020B0604020202020204" pitchFamily="34" charset="0"/>
                <a:ea typeface="ＭＳ Ｐゴシック" panose="020B0600070205080204" pitchFamily="34" charset="-128"/>
              </a:defRPr>
            </a:lvl1pPr>
            <a:lvl2pPr marL="742950" indent="-285750" defTabSz="927100">
              <a:defRPr sz="1600">
                <a:solidFill>
                  <a:schemeClr val="tx1"/>
                </a:solidFill>
                <a:latin typeface="Helvetica" panose="020B0604020202020204" pitchFamily="34" charset="0"/>
                <a:ea typeface="ＭＳ Ｐゴシック" panose="020B0600070205080204" pitchFamily="34" charset="-128"/>
              </a:defRPr>
            </a:lvl2pPr>
            <a:lvl3pPr marL="1143000" indent="-228600" defTabSz="927100">
              <a:defRPr sz="1600">
                <a:solidFill>
                  <a:schemeClr val="tx1"/>
                </a:solidFill>
                <a:latin typeface="Helvetica" panose="020B0604020202020204" pitchFamily="34" charset="0"/>
                <a:ea typeface="ＭＳ Ｐゴシック" panose="020B0600070205080204" pitchFamily="34" charset="-128"/>
              </a:defRPr>
            </a:lvl3pPr>
            <a:lvl4pPr marL="1600200" indent="-228600" defTabSz="927100">
              <a:defRPr sz="1600">
                <a:solidFill>
                  <a:schemeClr val="tx1"/>
                </a:solidFill>
                <a:latin typeface="Helvetica" panose="020B0604020202020204" pitchFamily="34" charset="0"/>
                <a:ea typeface="ＭＳ Ｐゴシック" panose="020B0600070205080204" pitchFamily="34" charset="-128"/>
              </a:defRPr>
            </a:lvl4pPr>
            <a:lvl5pPr marL="2057400" indent="-228600" defTabSz="927100">
              <a:defRPr sz="1600">
                <a:solidFill>
                  <a:schemeClr val="tx1"/>
                </a:solidFill>
                <a:latin typeface="Helvetica" panose="020B0604020202020204" pitchFamily="34" charset="0"/>
                <a:ea typeface="ＭＳ Ｐゴシック" panose="020B0600070205080204" pitchFamily="34" charset="-128"/>
              </a:defRPr>
            </a:lvl5pPr>
            <a:lvl6pPr marL="25146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27100" rtl="0" eaLnBrk="0" fontAlgn="base" latinLnBrk="0" hangingPunct="0">
              <a:lnSpc>
                <a:spcPct val="100000"/>
              </a:lnSpc>
              <a:spcBef>
                <a:spcPct val="0"/>
              </a:spcBef>
              <a:spcAft>
                <a:spcPct val="0"/>
              </a:spcAft>
              <a:buClrTx/>
              <a:buSzTx/>
              <a:buFontTx/>
              <a:buNone/>
              <a:tabLst/>
              <a:defRPr/>
            </a:pPr>
            <a:fld id="{37733CA9-4ACE-4C8E-94A6-AF7CB20743E9}"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27100" rtl="0" eaLnBrk="0" fontAlgn="base" latinLnBrk="0" hangingPunct="0">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8058487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600">
                <a:solidFill>
                  <a:schemeClr val="tx1"/>
                </a:solidFill>
                <a:latin typeface="Helvetica" panose="020B0604020202020204" pitchFamily="34" charset="0"/>
                <a:ea typeface="ＭＳ Ｐゴシック" panose="020B0600070205080204" pitchFamily="34" charset="-128"/>
              </a:defRPr>
            </a:lvl1pPr>
            <a:lvl2pPr marL="742950" indent="-285750" defTabSz="927100">
              <a:defRPr sz="1600">
                <a:solidFill>
                  <a:schemeClr val="tx1"/>
                </a:solidFill>
                <a:latin typeface="Helvetica" panose="020B0604020202020204" pitchFamily="34" charset="0"/>
                <a:ea typeface="ＭＳ Ｐゴシック" panose="020B0600070205080204" pitchFamily="34" charset="-128"/>
              </a:defRPr>
            </a:lvl2pPr>
            <a:lvl3pPr marL="1143000" indent="-228600" defTabSz="927100">
              <a:defRPr sz="1600">
                <a:solidFill>
                  <a:schemeClr val="tx1"/>
                </a:solidFill>
                <a:latin typeface="Helvetica" panose="020B0604020202020204" pitchFamily="34" charset="0"/>
                <a:ea typeface="ＭＳ Ｐゴシック" panose="020B0600070205080204" pitchFamily="34" charset="-128"/>
              </a:defRPr>
            </a:lvl3pPr>
            <a:lvl4pPr marL="1600200" indent="-228600" defTabSz="927100">
              <a:defRPr sz="1600">
                <a:solidFill>
                  <a:schemeClr val="tx1"/>
                </a:solidFill>
                <a:latin typeface="Helvetica" panose="020B0604020202020204" pitchFamily="34" charset="0"/>
                <a:ea typeface="ＭＳ Ｐゴシック" panose="020B0600070205080204" pitchFamily="34" charset="-128"/>
              </a:defRPr>
            </a:lvl4pPr>
            <a:lvl5pPr marL="2057400" indent="-228600" defTabSz="927100">
              <a:defRPr sz="1600">
                <a:solidFill>
                  <a:schemeClr val="tx1"/>
                </a:solidFill>
                <a:latin typeface="Helvetica" panose="020B0604020202020204" pitchFamily="34" charset="0"/>
                <a:ea typeface="ＭＳ Ｐゴシック" panose="020B0600070205080204" pitchFamily="34" charset="-128"/>
              </a:defRPr>
            </a:lvl5pPr>
            <a:lvl6pPr marL="25146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27100" rtl="0" eaLnBrk="0" fontAlgn="base" latinLnBrk="0" hangingPunct="0">
              <a:lnSpc>
                <a:spcPct val="100000"/>
              </a:lnSpc>
              <a:spcBef>
                <a:spcPct val="0"/>
              </a:spcBef>
              <a:spcAft>
                <a:spcPct val="0"/>
              </a:spcAft>
              <a:buClrTx/>
              <a:buSzTx/>
              <a:buFontTx/>
              <a:buNone/>
              <a:tabLst/>
              <a:defRPr/>
            </a:pPr>
            <a:fld id="{C4DD1ABD-49B5-439D-89A5-0D9922344811}"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27100" rtl="0" eaLnBrk="0" fontAlgn="base" latinLnBrk="0" hangingPunct="0">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4478250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600">
                <a:solidFill>
                  <a:schemeClr val="tx1"/>
                </a:solidFill>
                <a:latin typeface="Helvetica" panose="020B0604020202020204" pitchFamily="34" charset="0"/>
                <a:ea typeface="ＭＳ Ｐゴシック" panose="020B0600070205080204" pitchFamily="34" charset="-128"/>
              </a:defRPr>
            </a:lvl1pPr>
            <a:lvl2pPr marL="742950" indent="-285750" defTabSz="927100">
              <a:defRPr sz="1600">
                <a:solidFill>
                  <a:schemeClr val="tx1"/>
                </a:solidFill>
                <a:latin typeface="Helvetica" panose="020B0604020202020204" pitchFamily="34" charset="0"/>
                <a:ea typeface="ＭＳ Ｐゴシック" panose="020B0600070205080204" pitchFamily="34" charset="-128"/>
              </a:defRPr>
            </a:lvl2pPr>
            <a:lvl3pPr marL="1143000" indent="-228600" defTabSz="927100">
              <a:defRPr sz="1600">
                <a:solidFill>
                  <a:schemeClr val="tx1"/>
                </a:solidFill>
                <a:latin typeface="Helvetica" panose="020B0604020202020204" pitchFamily="34" charset="0"/>
                <a:ea typeface="ＭＳ Ｐゴシック" panose="020B0600070205080204" pitchFamily="34" charset="-128"/>
              </a:defRPr>
            </a:lvl3pPr>
            <a:lvl4pPr marL="1600200" indent="-228600" defTabSz="927100">
              <a:defRPr sz="1600">
                <a:solidFill>
                  <a:schemeClr val="tx1"/>
                </a:solidFill>
                <a:latin typeface="Helvetica" panose="020B0604020202020204" pitchFamily="34" charset="0"/>
                <a:ea typeface="ＭＳ Ｐゴシック" panose="020B0600070205080204" pitchFamily="34" charset="-128"/>
              </a:defRPr>
            </a:lvl4pPr>
            <a:lvl5pPr marL="2057400" indent="-228600" defTabSz="927100">
              <a:defRPr sz="1600">
                <a:solidFill>
                  <a:schemeClr val="tx1"/>
                </a:solidFill>
                <a:latin typeface="Helvetica" panose="020B0604020202020204" pitchFamily="34" charset="0"/>
                <a:ea typeface="ＭＳ Ｐゴシック" panose="020B0600070205080204" pitchFamily="34" charset="-128"/>
              </a:defRPr>
            </a:lvl5pPr>
            <a:lvl6pPr marL="25146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27100" rtl="0" eaLnBrk="0" fontAlgn="base" latinLnBrk="0" hangingPunct="0">
              <a:lnSpc>
                <a:spcPct val="100000"/>
              </a:lnSpc>
              <a:spcBef>
                <a:spcPct val="0"/>
              </a:spcBef>
              <a:spcAft>
                <a:spcPct val="0"/>
              </a:spcAft>
              <a:buClrTx/>
              <a:buSzTx/>
              <a:buFontTx/>
              <a:buNone/>
              <a:tabLst/>
              <a:defRPr/>
            </a:pPr>
            <a:fld id="{4D2532D8-F19F-403F-A34B-7117B24BF533}"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27100" rtl="0" eaLnBrk="0" fontAlgn="base" latinLnBrk="0" hangingPunct="0">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7372701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600">
                <a:solidFill>
                  <a:schemeClr val="tx1"/>
                </a:solidFill>
                <a:latin typeface="Helvetica" panose="020B0604020202020204" pitchFamily="34" charset="0"/>
                <a:ea typeface="ＭＳ Ｐゴシック" panose="020B0600070205080204" pitchFamily="34" charset="-128"/>
              </a:defRPr>
            </a:lvl1pPr>
            <a:lvl2pPr marL="742950" indent="-285750" defTabSz="927100">
              <a:defRPr sz="1600">
                <a:solidFill>
                  <a:schemeClr val="tx1"/>
                </a:solidFill>
                <a:latin typeface="Helvetica" panose="020B0604020202020204" pitchFamily="34" charset="0"/>
                <a:ea typeface="ＭＳ Ｐゴシック" panose="020B0600070205080204" pitchFamily="34" charset="-128"/>
              </a:defRPr>
            </a:lvl2pPr>
            <a:lvl3pPr marL="1143000" indent="-228600" defTabSz="927100">
              <a:defRPr sz="1600">
                <a:solidFill>
                  <a:schemeClr val="tx1"/>
                </a:solidFill>
                <a:latin typeface="Helvetica" panose="020B0604020202020204" pitchFamily="34" charset="0"/>
                <a:ea typeface="ＭＳ Ｐゴシック" panose="020B0600070205080204" pitchFamily="34" charset="-128"/>
              </a:defRPr>
            </a:lvl3pPr>
            <a:lvl4pPr marL="1600200" indent="-228600" defTabSz="927100">
              <a:defRPr sz="1600">
                <a:solidFill>
                  <a:schemeClr val="tx1"/>
                </a:solidFill>
                <a:latin typeface="Helvetica" panose="020B0604020202020204" pitchFamily="34" charset="0"/>
                <a:ea typeface="ＭＳ Ｐゴシック" panose="020B0600070205080204" pitchFamily="34" charset="-128"/>
              </a:defRPr>
            </a:lvl4pPr>
            <a:lvl5pPr marL="2057400" indent="-228600" defTabSz="927100">
              <a:defRPr sz="1600">
                <a:solidFill>
                  <a:schemeClr val="tx1"/>
                </a:solidFill>
                <a:latin typeface="Helvetica" panose="020B0604020202020204" pitchFamily="34" charset="0"/>
                <a:ea typeface="ＭＳ Ｐゴシック" panose="020B0600070205080204" pitchFamily="34" charset="-128"/>
              </a:defRPr>
            </a:lvl5pPr>
            <a:lvl6pPr marL="25146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27100" rtl="0" eaLnBrk="0" fontAlgn="base" latinLnBrk="0" hangingPunct="0">
              <a:lnSpc>
                <a:spcPct val="100000"/>
              </a:lnSpc>
              <a:spcBef>
                <a:spcPct val="0"/>
              </a:spcBef>
              <a:spcAft>
                <a:spcPct val="0"/>
              </a:spcAft>
              <a:buClrTx/>
              <a:buSzTx/>
              <a:buFontTx/>
              <a:buNone/>
              <a:tabLst/>
              <a:defRPr/>
            </a:pPr>
            <a:fld id="{A40ADC53-D181-43CB-9865-BA969C5AAEFD}"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27100" rtl="0" eaLnBrk="0" fontAlgn="base" latinLnBrk="0" hangingPunct="0">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5242668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600">
                <a:solidFill>
                  <a:schemeClr val="tx1"/>
                </a:solidFill>
                <a:latin typeface="Helvetica" panose="020B0604020202020204" pitchFamily="34" charset="0"/>
                <a:ea typeface="ＭＳ Ｐゴシック" panose="020B0600070205080204" pitchFamily="34" charset="-128"/>
              </a:defRPr>
            </a:lvl1pPr>
            <a:lvl2pPr marL="742950" indent="-285750" defTabSz="927100">
              <a:defRPr sz="1600">
                <a:solidFill>
                  <a:schemeClr val="tx1"/>
                </a:solidFill>
                <a:latin typeface="Helvetica" panose="020B0604020202020204" pitchFamily="34" charset="0"/>
                <a:ea typeface="ＭＳ Ｐゴシック" panose="020B0600070205080204" pitchFamily="34" charset="-128"/>
              </a:defRPr>
            </a:lvl2pPr>
            <a:lvl3pPr marL="1143000" indent="-228600" defTabSz="927100">
              <a:defRPr sz="1600">
                <a:solidFill>
                  <a:schemeClr val="tx1"/>
                </a:solidFill>
                <a:latin typeface="Helvetica" panose="020B0604020202020204" pitchFamily="34" charset="0"/>
                <a:ea typeface="ＭＳ Ｐゴシック" panose="020B0600070205080204" pitchFamily="34" charset="-128"/>
              </a:defRPr>
            </a:lvl3pPr>
            <a:lvl4pPr marL="1600200" indent="-228600" defTabSz="927100">
              <a:defRPr sz="1600">
                <a:solidFill>
                  <a:schemeClr val="tx1"/>
                </a:solidFill>
                <a:latin typeface="Helvetica" panose="020B0604020202020204" pitchFamily="34" charset="0"/>
                <a:ea typeface="ＭＳ Ｐゴシック" panose="020B0600070205080204" pitchFamily="34" charset="-128"/>
              </a:defRPr>
            </a:lvl4pPr>
            <a:lvl5pPr marL="2057400" indent="-228600" defTabSz="927100">
              <a:defRPr sz="1600">
                <a:solidFill>
                  <a:schemeClr val="tx1"/>
                </a:solidFill>
                <a:latin typeface="Helvetica" panose="020B0604020202020204" pitchFamily="34" charset="0"/>
                <a:ea typeface="ＭＳ Ｐゴシック" panose="020B0600070205080204" pitchFamily="34" charset="-128"/>
              </a:defRPr>
            </a:lvl5pPr>
            <a:lvl6pPr marL="25146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27100" rtl="0" eaLnBrk="0" fontAlgn="base" latinLnBrk="0" hangingPunct="0">
              <a:lnSpc>
                <a:spcPct val="100000"/>
              </a:lnSpc>
              <a:spcBef>
                <a:spcPct val="0"/>
              </a:spcBef>
              <a:spcAft>
                <a:spcPct val="0"/>
              </a:spcAft>
              <a:buClrTx/>
              <a:buSzTx/>
              <a:buFontTx/>
              <a:buNone/>
              <a:tabLst/>
              <a:defRPr/>
            </a:pPr>
            <a:fld id="{394E467F-6EAC-4F92-B33E-2BE268A09E9A}"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27100" rtl="0" eaLnBrk="0" fontAlgn="base" latinLnBrk="0" hangingPunct="0">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97034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E7E4010D-B469-485C-9478-EC8472477B61}"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30275" rtl="0" eaLnBrk="0" fontAlgn="base" latinLnBrk="0" hangingPunct="0">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12290" name="Rectangle 2"/>
          <p:cNvSpPr>
            <a:spLocks noGrp="1" noRot="1" noChangeAspect="1" noChangeArrowheads="1" noTextEdit="1"/>
          </p:cNvSpPr>
          <p:nvPr>
            <p:ph type="sldImg"/>
          </p:nvPr>
        </p:nvSpPr>
        <p:spPr>
          <a:xfrm>
            <a:off x="404813" y="696913"/>
            <a:ext cx="6188075" cy="3481387"/>
          </a:xfrm>
          <a:ln/>
        </p:spPr>
      </p:sp>
      <p:sp>
        <p:nvSpPr>
          <p:cNvPr id="12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86935882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600">
                <a:solidFill>
                  <a:schemeClr val="tx1"/>
                </a:solidFill>
                <a:latin typeface="Helvetica" panose="020B0604020202020204" pitchFamily="34" charset="0"/>
                <a:ea typeface="ＭＳ Ｐゴシック" panose="020B0600070205080204" pitchFamily="34" charset="-128"/>
              </a:defRPr>
            </a:lvl1pPr>
            <a:lvl2pPr marL="742950" indent="-285750" defTabSz="927100">
              <a:defRPr sz="1600">
                <a:solidFill>
                  <a:schemeClr val="tx1"/>
                </a:solidFill>
                <a:latin typeface="Helvetica" panose="020B0604020202020204" pitchFamily="34" charset="0"/>
                <a:ea typeface="ＭＳ Ｐゴシック" panose="020B0600070205080204" pitchFamily="34" charset="-128"/>
              </a:defRPr>
            </a:lvl2pPr>
            <a:lvl3pPr marL="1143000" indent="-228600" defTabSz="927100">
              <a:defRPr sz="1600">
                <a:solidFill>
                  <a:schemeClr val="tx1"/>
                </a:solidFill>
                <a:latin typeface="Helvetica" panose="020B0604020202020204" pitchFamily="34" charset="0"/>
                <a:ea typeface="ＭＳ Ｐゴシック" panose="020B0600070205080204" pitchFamily="34" charset="-128"/>
              </a:defRPr>
            </a:lvl3pPr>
            <a:lvl4pPr marL="1600200" indent="-228600" defTabSz="927100">
              <a:defRPr sz="1600">
                <a:solidFill>
                  <a:schemeClr val="tx1"/>
                </a:solidFill>
                <a:latin typeface="Helvetica" panose="020B0604020202020204" pitchFamily="34" charset="0"/>
                <a:ea typeface="ＭＳ Ｐゴシック" panose="020B0600070205080204" pitchFamily="34" charset="-128"/>
              </a:defRPr>
            </a:lvl4pPr>
            <a:lvl5pPr marL="2057400" indent="-228600" defTabSz="927100">
              <a:defRPr sz="1600">
                <a:solidFill>
                  <a:schemeClr val="tx1"/>
                </a:solidFill>
                <a:latin typeface="Helvetica" panose="020B0604020202020204" pitchFamily="34" charset="0"/>
                <a:ea typeface="ＭＳ Ｐゴシック" panose="020B0600070205080204" pitchFamily="34" charset="-128"/>
              </a:defRPr>
            </a:lvl5pPr>
            <a:lvl6pPr marL="25146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27100" rtl="0" eaLnBrk="0" fontAlgn="base" latinLnBrk="0" hangingPunct="0">
              <a:lnSpc>
                <a:spcPct val="100000"/>
              </a:lnSpc>
              <a:spcBef>
                <a:spcPct val="0"/>
              </a:spcBef>
              <a:spcAft>
                <a:spcPct val="0"/>
              </a:spcAft>
              <a:buClrTx/>
              <a:buSzTx/>
              <a:buFontTx/>
              <a:buNone/>
              <a:tabLst/>
              <a:defRPr/>
            </a:pPr>
            <a:fld id="{5AF7D5D7-1528-465C-90C3-10C59F6113C4}"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27100" rtl="0" eaLnBrk="0" fontAlgn="base" latinLnBrk="0" hangingPunct="0">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87246462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600">
                <a:solidFill>
                  <a:schemeClr val="tx1"/>
                </a:solidFill>
                <a:latin typeface="Helvetica" panose="020B0604020202020204" pitchFamily="34" charset="0"/>
                <a:ea typeface="ＭＳ Ｐゴシック" panose="020B0600070205080204" pitchFamily="34" charset="-128"/>
              </a:defRPr>
            </a:lvl1pPr>
            <a:lvl2pPr marL="742950" indent="-285750" defTabSz="927100">
              <a:defRPr sz="1600">
                <a:solidFill>
                  <a:schemeClr val="tx1"/>
                </a:solidFill>
                <a:latin typeface="Helvetica" panose="020B0604020202020204" pitchFamily="34" charset="0"/>
                <a:ea typeface="ＭＳ Ｐゴシック" panose="020B0600070205080204" pitchFamily="34" charset="-128"/>
              </a:defRPr>
            </a:lvl2pPr>
            <a:lvl3pPr marL="1143000" indent="-228600" defTabSz="927100">
              <a:defRPr sz="1600">
                <a:solidFill>
                  <a:schemeClr val="tx1"/>
                </a:solidFill>
                <a:latin typeface="Helvetica" panose="020B0604020202020204" pitchFamily="34" charset="0"/>
                <a:ea typeface="ＭＳ Ｐゴシック" panose="020B0600070205080204" pitchFamily="34" charset="-128"/>
              </a:defRPr>
            </a:lvl3pPr>
            <a:lvl4pPr marL="1600200" indent="-228600" defTabSz="927100">
              <a:defRPr sz="1600">
                <a:solidFill>
                  <a:schemeClr val="tx1"/>
                </a:solidFill>
                <a:latin typeface="Helvetica" panose="020B0604020202020204" pitchFamily="34" charset="0"/>
                <a:ea typeface="ＭＳ Ｐゴシック" panose="020B0600070205080204" pitchFamily="34" charset="-128"/>
              </a:defRPr>
            </a:lvl4pPr>
            <a:lvl5pPr marL="2057400" indent="-228600" defTabSz="927100">
              <a:defRPr sz="1600">
                <a:solidFill>
                  <a:schemeClr val="tx1"/>
                </a:solidFill>
                <a:latin typeface="Helvetica" panose="020B0604020202020204" pitchFamily="34" charset="0"/>
                <a:ea typeface="ＭＳ Ｐゴシック" panose="020B0600070205080204" pitchFamily="34" charset="-128"/>
              </a:defRPr>
            </a:lvl5pPr>
            <a:lvl6pPr marL="25146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27100" rtl="0" eaLnBrk="0" fontAlgn="base" latinLnBrk="0" hangingPunct="0">
              <a:lnSpc>
                <a:spcPct val="100000"/>
              </a:lnSpc>
              <a:spcBef>
                <a:spcPct val="0"/>
              </a:spcBef>
              <a:spcAft>
                <a:spcPct val="0"/>
              </a:spcAft>
              <a:buClrTx/>
              <a:buSzTx/>
              <a:buFontTx/>
              <a:buNone/>
              <a:tabLst/>
              <a:defRPr/>
            </a:pPr>
            <a:fld id="{7D1A45DA-CA64-41FA-A1E8-AD1BAE08C0BB}"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27100" rtl="0" eaLnBrk="0" fontAlgn="base" latinLnBrk="0" hangingPunct="0">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07763661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600">
                <a:solidFill>
                  <a:schemeClr val="tx1"/>
                </a:solidFill>
                <a:latin typeface="Helvetica" panose="020B0604020202020204" pitchFamily="34" charset="0"/>
                <a:ea typeface="ＭＳ Ｐゴシック" panose="020B0600070205080204" pitchFamily="34" charset="-128"/>
              </a:defRPr>
            </a:lvl1pPr>
            <a:lvl2pPr marL="742950" indent="-285750" defTabSz="927100">
              <a:defRPr sz="1600">
                <a:solidFill>
                  <a:schemeClr val="tx1"/>
                </a:solidFill>
                <a:latin typeface="Helvetica" panose="020B0604020202020204" pitchFamily="34" charset="0"/>
                <a:ea typeface="ＭＳ Ｐゴシック" panose="020B0600070205080204" pitchFamily="34" charset="-128"/>
              </a:defRPr>
            </a:lvl2pPr>
            <a:lvl3pPr marL="1143000" indent="-228600" defTabSz="927100">
              <a:defRPr sz="1600">
                <a:solidFill>
                  <a:schemeClr val="tx1"/>
                </a:solidFill>
                <a:latin typeface="Helvetica" panose="020B0604020202020204" pitchFamily="34" charset="0"/>
                <a:ea typeface="ＭＳ Ｐゴシック" panose="020B0600070205080204" pitchFamily="34" charset="-128"/>
              </a:defRPr>
            </a:lvl3pPr>
            <a:lvl4pPr marL="1600200" indent="-228600" defTabSz="927100">
              <a:defRPr sz="1600">
                <a:solidFill>
                  <a:schemeClr val="tx1"/>
                </a:solidFill>
                <a:latin typeface="Helvetica" panose="020B0604020202020204" pitchFamily="34" charset="0"/>
                <a:ea typeface="ＭＳ Ｐゴシック" panose="020B0600070205080204" pitchFamily="34" charset="-128"/>
              </a:defRPr>
            </a:lvl4pPr>
            <a:lvl5pPr marL="2057400" indent="-228600" defTabSz="927100">
              <a:defRPr sz="1600">
                <a:solidFill>
                  <a:schemeClr val="tx1"/>
                </a:solidFill>
                <a:latin typeface="Helvetica" panose="020B0604020202020204" pitchFamily="34" charset="0"/>
                <a:ea typeface="ＭＳ Ｐゴシック" panose="020B0600070205080204" pitchFamily="34" charset="-128"/>
              </a:defRPr>
            </a:lvl5pPr>
            <a:lvl6pPr marL="25146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27100" rtl="0" eaLnBrk="0" fontAlgn="base" latinLnBrk="0" hangingPunct="0">
              <a:lnSpc>
                <a:spcPct val="100000"/>
              </a:lnSpc>
              <a:spcBef>
                <a:spcPct val="0"/>
              </a:spcBef>
              <a:spcAft>
                <a:spcPct val="0"/>
              </a:spcAft>
              <a:buClrTx/>
              <a:buSzTx/>
              <a:buFontTx/>
              <a:buNone/>
              <a:tabLst/>
              <a:defRPr/>
            </a:pPr>
            <a:fld id="{A64DA130-9CE3-4E7D-9E7F-223297258F10}"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27100" rtl="0" eaLnBrk="0" fontAlgn="base" latinLnBrk="0" hangingPunct="0">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7373851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600">
                <a:solidFill>
                  <a:schemeClr val="tx1"/>
                </a:solidFill>
                <a:latin typeface="Helvetica" panose="020B0604020202020204" pitchFamily="34" charset="0"/>
                <a:ea typeface="ＭＳ Ｐゴシック" panose="020B0600070205080204" pitchFamily="34" charset="-128"/>
              </a:defRPr>
            </a:lvl1pPr>
            <a:lvl2pPr marL="742950" indent="-285750" defTabSz="927100">
              <a:defRPr sz="1600">
                <a:solidFill>
                  <a:schemeClr val="tx1"/>
                </a:solidFill>
                <a:latin typeface="Helvetica" panose="020B0604020202020204" pitchFamily="34" charset="0"/>
                <a:ea typeface="ＭＳ Ｐゴシック" panose="020B0600070205080204" pitchFamily="34" charset="-128"/>
              </a:defRPr>
            </a:lvl2pPr>
            <a:lvl3pPr marL="1143000" indent="-228600" defTabSz="927100">
              <a:defRPr sz="1600">
                <a:solidFill>
                  <a:schemeClr val="tx1"/>
                </a:solidFill>
                <a:latin typeface="Helvetica" panose="020B0604020202020204" pitchFamily="34" charset="0"/>
                <a:ea typeface="ＭＳ Ｐゴシック" panose="020B0600070205080204" pitchFamily="34" charset="-128"/>
              </a:defRPr>
            </a:lvl3pPr>
            <a:lvl4pPr marL="1600200" indent="-228600" defTabSz="927100">
              <a:defRPr sz="1600">
                <a:solidFill>
                  <a:schemeClr val="tx1"/>
                </a:solidFill>
                <a:latin typeface="Helvetica" panose="020B0604020202020204" pitchFamily="34" charset="0"/>
                <a:ea typeface="ＭＳ Ｐゴシック" panose="020B0600070205080204" pitchFamily="34" charset="-128"/>
              </a:defRPr>
            </a:lvl4pPr>
            <a:lvl5pPr marL="2057400" indent="-228600" defTabSz="927100">
              <a:defRPr sz="1600">
                <a:solidFill>
                  <a:schemeClr val="tx1"/>
                </a:solidFill>
                <a:latin typeface="Helvetica" panose="020B0604020202020204" pitchFamily="34" charset="0"/>
                <a:ea typeface="ＭＳ Ｐゴシック" panose="020B0600070205080204" pitchFamily="34" charset="-128"/>
              </a:defRPr>
            </a:lvl5pPr>
            <a:lvl6pPr marL="25146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27100" rtl="0" eaLnBrk="0" fontAlgn="base" latinLnBrk="0" hangingPunct="0">
              <a:lnSpc>
                <a:spcPct val="100000"/>
              </a:lnSpc>
              <a:spcBef>
                <a:spcPct val="0"/>
              </a:spcBef>
              <a:spcAft>
                <a:spcPct val="0"/>
              </a:spcAft>
              <a:buClrTx/>
              <a:buSzTx/>
              <a:buFontTx/>
              <a:buNone/>
              <a:tabLst/>
              <a:defRPr/>
            </a:pPr>
            <a:fld id="{CBB2FFBC-ECC8-4E72-ACD7-AC5B3AC7D391}"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27100" rtl="0" eaLnBrk="0" fontAlgn="base" latinLnBrk="0" hangingPunct="0">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0985770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600">
                <a:solidFill>
                  <a:schemeClr val="tx1"/>
                </a:solidFill>
                <a:latin typeface="Helvetica" panose="020B0604020202020204" pitchFamily="34" charset="0"/>
                <a:ea typeface="ＭＳ Ｐゴシック" panose="020B0600070205080204" pitchFamily="34" charset="-128"/>
              </a:defRPr>
            </a:lvl1pPr>
            <a:lvl2pPr marL="742950" indent="-285750" defTabSz="927100">
              <a:defRPr sz="1600">
                <a:solidFill>
                  <a:schemeClr val="tx1"/>
                </a:solidFill>
                <a:latin typeface="Helvetica" panose="020B0604020202020204" pitchFamily="34" charset="0"/>
                <a:ea typeface="ＭＳ Ｐゴシック" panose="020B0600070205080204" pitchFamily="34" charset="-128"/>
              </a:defRPr>
            </a:lvl2pPr>
            <a:lvl3pPr marL="1143000" indent="-228600" defTabSz="927100">
              <a:defRPr sz="1600">
                <a:solidFill>
                  <a:schemeClr val="tx1"/>
                </a:solidFill>
                <a:latin typeface="Helvetica" panose="020B0604020202020204" pitchFamily="34" charset="0"/>
                <a:ea typeface="ＭＳ Ｐゴシック" panose="020B0600070205080204" pitchFamily="34" charset="-128"/>
              </a:defRPr>
            </a:lvl3pPr>
            <a:lvl4pPr marL="1600200" indent="-228600" defTabSz="927100">
              <a:defRPr sz="1600">
                <a:solidFill>
                  <a:schemeClr val="tx1"/>
                </a:solidFill>
                <a:latin typeface="Helvetica" panose="020B0604020202020204" pitchFamily="34" charset="0"/>
                <a:ea typeface="ＭＳ Ｐゴシック" panose="020B0600070205080204" pitchFamily="34" charset="-128"/>
              </a:defRPr>
            </a:lvl4pPr>
            <a:lvl5pPr marL="2057400" indent="-228600" defTabSz="927100">
              <a:defRPr sz="1600">
                <a:solidFill>
                  <a:schemeClr val="tx1"/>
                </a:solidFill>
                <a:latin typeface="Helvetica" panose="020B0604020202020204" pitchFamily="34" charset="0"/>
                <a:ea typeface="ＭＳ Ｐゴシック" panose="020B0600070205080204" pitchFamily="34" charset="-128"/>
              </a:defRPr>
            </a:lvl5pPr>
            <a:lvl6pPr marL="25146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27100" rtl="0" eaLnBrk="0" fontAlgn="base" latinLnBrk="0" hangingPunct="0">
              <a:lnSpc>
                <a:spcPct val="100000"/>
              </a:lnSpc>
              <a:spcBef>
                <a:spcPct val="0"/>
              </a:spcBef>
              <a:spcAft>
                <a:spcPct val="0"/>
              </a:spcAft>
              <a:buClrTx/>
              <a:buSzTx/>
              <a:buFontTx/>
              <a:buNone/>
              <a:tabLst/>
              <a:defRPr/>
            </a:pPr>
            <a:fld id="{E733A54A-C6D5-44D3-B193-2B68843B2348}"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27100" rtl="0" eaLnBrk="0" fontAlgn="base" latinLnBrk="0" hangingPunct="0">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4031039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600">
                <a:solidFill>
                  <a:schemeClr val="tx1"/>
                </a:solidFill>
                <a:latin typeface="Helvetica" panose="020B0604020202020204" pitchFamily="34" charset="0"/>
                <a:ea typeface="ＭＳ Ｐゴシック" panose="020B0600070205080204" pitchFamily="34" charset="-128"/>
              </a:defRPr>
            </a:lvl1pPr>
            <a:lvl2pPr marL="742950" indent="-285750" defTabSz="927100">
              <a:defRPr sz="1600">
                <a:solidFill>
                  <a:schemeClr val="tx1"/>
                </a:solidFill>
                <a:latin typeface="Helvetica" panose="020B0604020202020204" pitchFamily="34" charset="0"/>
                <a:ea typeface="ＭＳ Ｐゴシック" panose="020B0600070205080204" pitchFamily="34" charset="-128"/>
              </a:defRPr>
            </a:lvl2pPr>
            <a:lvl3pPr marL="1143000" indent="-228600" defTabSz="927100">
              <a:defRPr sz="1600">
                <a:solidFill>
                  <a:schemeClr val="tx1"/>
                </a:solidFill>
                <a:latin typeface="Helvetica" panose="020B0604020202020204" pitchFamily="34" charset="0"/>
                <a:ea typeface="ＭＳ Ｐゴシック" panose="020B0600070205080204" pitchFamily="34" charset="-128"/>
              </a:defRPr>
            </a:lvl3pPr>
            <a:lvl4pPr marL="1600200" indent="-228600" defTabSz="927100">
              <a:defRPr sz="1600">
                <a:solidFill>
                  <a:schemeClr val="tx1"/>
                </a:solidFill>
                <a:latin typeface="Helvetica" panose="020B0604020202020204" pitchFamily="34" charset="0"/>
                <a:ea typeface="ＭＳ Ｐゴシック" panose="020B0600070205080204" pitchFamily="34" charset="-128"/>
              </a:defRPr>
            </a:lvl4pPr>
            <a:lvl5pPr marL="2057400" indent="-228600" defTabSz="927100">
              <a:defRPr sz="1600">
                <a:solidFill>
                  <a:schemeClr val="tx1"/>
                </a:solidFill>
                <a:latin typeface="Helvetica" panose="020B0604020202020204" pitchFamily="34" charset="0"/>
                <a:ea typeface="ＭＳ Ｐゴシック" panose="020B0600070205080204" pitchFamily="34" charset="-128"/>
              </a:defRPr>
            </a:lvl5pPr>
            <a:lvl6pPr marL="25146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27100" rtl="0" eaLnBrk="0" fontAlgn="base" latinLnBrk="0" hangingPunct="0">
              <a:lnSpc>
                <a:spcPct val="100000"/>
              </a:lnSpc>
              <a:spcBef>
                <a:spcPct val="0"/>
              </a:spcBef>
              <a:spcAft>
                <a:spcPct val="0"/>
              </a:spcAft>
              <a:buClrTx/>
              <a:buSzTx/>
              <a:buFontTx/>
              <a:buNone/>
              <a:tabLst/>
              <a:defRPr/>
            </a:pPr>
            <a:fld id="{E57AE074-BB24-467C-A389-042288128DCE}"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27100" rtl="0" eaLnBrk="0" fontAlgn="base" latinLnBrk="0" hangingPunct="0">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7542837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600">
                <a:solidFill>
                  <a:schemeClr val="tx1"/>
                </a:solidFill>
                <a:latin typeface="Helvetica" panose="020B0604020202020204" pitchFamily="34" charset="0"/>
                <a:ea typeface="ＭＳ Ｐゴシック" panose="020B0600070205080204" pitchFamily="34" charset="-128"/>
              </a:defRPr>
            </a:lvl1pPr>
            <a:lvl2pPr marL="742950" indent="-285750" defTabSz="927100">
              <a:defRPr sz="1600">
                <a:solidFill>
                  <a:schemeClr val="tx1"/>
                </a:solidFill>
                <a:latin typeface="Helvetica" panose="020B0604020202020204" pitchFamily="34" charset="0"/>
                <a:ea typeface="ＭＳ Ｐゴシック" panose="020B0600070205080204" pitchFamily="34" charset="-128"/>
              </a:defRPr>
            </a:lvl2pPr>
            <a:lvl3pPr marL="1143000" indent="-228600" defTabSz="927100">
              <a:defRPr sz="1600">
                <a:solidFill>
                  <a:schemeClr val="tx1"/>
                </a:solidFill>
                <a:latin typeface="Helvetica" panose="020B0604020202020204" pitchFamily="34" charset="0"/>
                <a:ea typeface="ＭＳ Ｐゴシック" panose="020B0600070205080204" pitchFamily="34" charset="-128"/>
              </a:defRPr>
            </a:lvl3pPr>
            <a:lvl4pPr marL="1600200" indent="-228600" defTabSz="927100">
              <a:defRPr sz="1600">
                <a:solidFill>
                  <a:schemeClr val="tx1"/>
                </a:solidFill>
                <a:latin typeface="Helvetica" panose="020B0604020202020204" pitchFamily="34" charset="0"/>
                <a:ea typeface="ＭＳ Ｐゴシック" panose="020B0600070205080204" pitchFamily="34" charset="-128"/>
              </a:defRPr>
            </a:lvl4pPr>
            <a:lvl5pPr marL="2057400" indent="-228600" defTabSz="927100">
              <a:defRPr sz="1600">
                <a:solidFill>
                  <a:schemeClr val="tx1"/>
                </a:solidFill>
                <a:latin typeface="Helvetica" panose="020B0604020202020204" pitchFamily="34" charset="0"/>
                <a:ea typeface="ＭＳ Ｐゴシック" panose="020B0600070205080204" pitchFamily="34" charset="-128"/>
              </a:defRPr>
            </a:lvl5pPr>
            <a:lvl6pPr marL="25146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27100" rtl="0" eaLnBrk="0" fontAlgn="base" latinLnBrk="0" hangingPunct="0">
              <a:lnSpc>
                <a:spcPct val="100000"/>
              </a:lnSpc>
              <a:spcBef>
                <a:spcPct val="0"/>
              </a:spcBef>
              <a:spcAft>
                <a:spcPct val="0"/>
              </a:spcAft>
              <a:buClrTx/>
              <a:buSzTx/>
              <a:buFontTx/>
              <a:buNone/>
              <a:tabLst/>
              <a:defRPr/>
            </a:pPr>
            <a:fld id="{7507090B-43B1-4E96-BBBD-29C4E144CED6}"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27100" rtl="0" eaLnBrk="0" fontAlgn="base" latinLnBrk="0" hangingPunct="0">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2972185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600">
                <a:solidFill>
                  <a:schemeClr val="tx1"/>
                </a:solidFill>
                <a:latin typeface="Helvetica" panose="020B0604020202020204" pitchFamily="34" charset="0"/>
                <a:ea typeface="ＭＳ Ｐゴシック" panose="020B0600070205080204" pitchFamily="34" charset="-128"/>
              </a:defRPr>
            </a:lvl1pPr>
            <a:lvl2pPr marL="742950" indent="-285750" defTabSz="927100">
              <a:defRPr sz="1600">
                <a:solidFill>
                  <a:schemeClr val="tx1"/>
                </a:solidFill>
                <a:latin typeface="Helvetica" panose="020B0604020202020204" pitchFamily="34" charset="0"/>
                <a:ea typeface="ＭＳ Ｐゴシック" panose="020B0600070205080204" pitchFamily="34" charset="-128"/>
              </a:defRPr>
            </a:lvl2pPr>
            <a:lvl3pPr marL="1143000" indent="-228600" defTabSz="927100">
              <a:defRPr sz="1600">
                <a:solidFill>
                  <a:schemeClr val="tx1"/>
                </a:solidFill>
                <a:latin typeface="Helvetica" panose="020B0604020202020204" pitchFamily="34" charset="0"/>
                <a:ea typeface="ＭＳ Ｐゴシック" panose="020B0600070205080204" pitchFamily="34" charset="-128"/>
              </a:defRPr>
            </a:lvl3pPr>
            <a:lvl4pPr marL="1600200" indent="-228600" defTabSz="927100">
              <a:defRPr sz="1600">
                <a:solidFill>
                  <a:schemeClr val="tx1"/>
                </a:solidFill>
                <a:latin typeface="Helvetica" panose="020B0604020202020204" pitchFamily="34" charset="0"/>
                <a:ea typeface="ＭＳ Ｐゴシック" panose="020B0600070205080204" pitchFamily="34" charset="-128"/>
              </a:defRPr>
            </a:lvl4pPr>
            <a:lvl5pPr marL="2057400" indent="-228600" defTabSz="927100">
              <a:defRPr sz="1600">
                <a:solidFill>
                  <a:schemeClr val="tx1"/>
                </a:solidFill>
                <a:latin typeface="Helvetica" panose="020B0604020202020204" pitchFamily="34" charset="0"/>
                <a:ea typeface="ＭＳ Ｐゴシック" panose="020B0600070205080204" pitchFamily="34" charset="-128"/>
              </a:defRPr>
            </a:lvl5pPr>
            <a:lvl6pPr marL="25146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27100" rtl="0" eaLnBrk="0" fontAlgn="base" latinLnBrk="0" hangingPunct="0">
              <a:lnSpc>
                <a:spcPct val="100000"/>
              </a:lnSpc>
              <a:spcBef>
                <a:spcPct val="0"/>
              </a:spcBef>
              <a:spcAft>
                <a:spcPct val="0"/>
              </a:spcAft>
              <a:buClrTx/>
              <a:buSzTx/>
              <a:buFontTx/>
              <a:buNone/>
              <a:tabLst/>
              <a:defRPr/>
            </a:pPr>
            <a:fld id="{521DAE2F-0D65-4187-8195-66E3DFCF9142}"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27100" rtl="0" eaLnBrk="0" fontAlgn="base" latinLnBrk="0" hangingPunct="0">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9339385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600">
                <a:solidFill>
                  <a:schemeClr val="tx1"/>
                </a:solidFill>
                <a:latin typeface="Helvetica" panose="020B0604020202020204" pitchFamily="34" charset="0"/>
                <a:ea typeface="ＭＳ Ｐゴシック" panose="020B0600070205080204" pitchFamily="34" charset="-128"/>
              </a:defRPr>
            </a:lvl1pPr>
            <a:lvl2pPr marL="742950" indent="-285750" defTabSz="927100">
              <a:defRPr sz="1600">
                <a:solidFill>
                  <a:schemeClr val="tx1"/>
                </a:solidFill>
                <a:latin typeface="Helvetica" panose="020B0604020202020204" pitchFamily="34" charset="0"/>
                <a:ea typeface="ＭＳ Ｐゴシック" panose="020B0600070205080204" pitchFamily="34" charset="-128"/>
              </a:defRPr>
            </a:lvl2pPr>
            <a:lvl3pPr marL="1143000" indent="-228600" defTabSz="927100">
              <a:defRPr sz="1600">
                <a:solidFill>
                  <a:schemeClr val="tx1"/>
                </a:solidFill>
                <a:latin typeface="Helvetica" panose="020B0604020202020204" pitchFamily="34" charset="0"/>
                <a:ea typeface="ＭＳ Ｐゴシック" panose="020B0600070205080204" pitchFamily="34" charset="-128"/>
              </a:defRPr>
            </a:lvl3pPr>
            <a:lvl4pPr marL="1600200" indent="-228600" defTabSz="927100">
              <a:defRPr sz="1600">
                <a:solidFill>
                  <a:schemeClr val="tx1"/>
                </a:solidFill>
                <a:latin typeface="Helvetica" panose="020B0604020202020204" pitchFamily="34" charset="0"/>
                <a:ea typeface="ＭＳ Ｐゴシック" panose="020B0600070205080204" pitchFamily="34" charset="-128"/>
              </a:defRPr>
            </a:lvl4pPr>
            <a:lvl5pPr marL="2057400" indent="-228600" defTabSz="927100">
              <a:defRPr sz="1600">
                <a:solidFill>
                  <a:schemeClr val="tx1"/>
                </a:solidFill>
                <a:latin typeface="Helvetica" panose="020B0604020202020204" pitchFamily="34" charset="0"/>
                <a:ea typeface="ＭＳ Ｐゴシック" panose="020B0600070205080204" pitchFamily="34" charset="-128"/>
              </a:defRPr>
            </a:lvl5pPr>
            <a:lvl6pPr marL="25146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27100" rtl="0" eaLnBrk="0" fontAlgn="base" latinLnBrk="0" hangingPunct="0">
              <a:lnSpc>
                <a:spcPct val="100000"/>
              </a:lnSpc>
              <a:spcBef>
                <a:spcPct val="0"/>
              </a:spcBef>
              <a:spcAft>
                <a:spcPct val="0"/>
              </a:spcAft>
              <a:buClrTx/>
              <a:buSzTx/>
              <a:buFontTx/>
              <a:buNone/>
              <a:tabLst/>
              <a:defRPr/>
            </a:pPr>
            <a:fld id="{6D12A99F-88C8-4413-BBDB-E9633A53948D}"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27100" rtl="0" eaLnBrk="0" fontAlgn="base" latinLnBrk="0" hangingPunct="0">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4335644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600">
                <a:solidFill>
                  <a:schemeClr val="tx1"/>
                </a:solidFill>
                <a:latin typeface="Helvetica" panose="020B0604020202020204" pitchFamily="34" charset="0"/>
                <a:ea typeface="ＭＳ Ｐゴシック" panose="020B0600070205080204" pitchFamily="34" charset="-128"/>
              </a:defRPr>
            </a:lvl1pPr>
            <a:lvl2pPr marL="742950" indent="-285750" defTabSz="927100">
              <a:defRPr sz="1600">
                <a:solidFill>
                  <a:schemeClr val="tx1"/>
                </a:solidFill>
                <a:latin typeface="Helvetica" panose="020B0604020202020204" pitchFamily="34" charset="0"/>
                <a:ea typeface="ＭＳ Ｐゴシック" panose="020B0600070205080204" pitchFamily="34" charset="-128"/>
              </a:defRPr>
            </a:lvl2pPr>
            <a:lvl3pPr marL="1143000" indent="-228600" defTabSz="927100">
              <a:defRPr sz="1600">
                <a:solidFill>
                  <a:schemeClr val="tx1"/>
                </a:solidFill>
                <a:latin typeface="Helvetica" panose="020B0604020202020204" pitchFamily="34" charset="0"/>
                <a:ea typeface="ＭＳ Ｐゴシック" panose="020B0600070205080204" pitchFamily="34" charset="-128"/>
              </a:defRPr>
            </a:lvl3pPr>
            <a:lvl4pPr marL="1600200" indent="-228600" defTabSz="927100">
              <a:defRPr sz="1600">
                <a:solidFill>
                  <a:schemeClr val="tx1"/>
                </a:solidFill>
                <a:latin typeface="Helvetica" panose="020B0604020202020204" pitchFamily="34" charset="0"/>
                <a:ea typeface="ＭＳ Ｐゴシック" panose="020B0600070205080204" pitchFamily="34" charset="-128"/>
              </a:defRPr>
            </a:lvl4pPr>
            <a:lvl5pPr marL="2057400" indent="-228600" defTabSz="927100">
              <a:defRPr sz="1600">
                <a:solidFill>
                  <a:schemeClr val="tx1"/>
                </a:solidFill>
                <a:latin typeface="Helvetica" panose="020B0604020202020204" pitchFamily="34" charset="0"/>
                <a:ea typeface="ＭＳ Ｐゴシック" panose="020B0600070205080204" pitchFamily="34" charset="-128"/>
              </a:defRPr>
            </a:lvl5pPr>
            <a:lvl6pPr marL="25146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27100" rtl="0" eaLnBrk="0" fontAlgn="base" latinLnBrk="0" hangingPunct="0">
              <a:lnSpc>
                <a:spcPct val="100000"/>
              </a:lnSpc>
              <a:spcBef>
                <a:spcPct val="0"/>
              </a:spcBef>
              <a:spcAft>
                <a:spcPct val="0"/>
              </a:spcAft>
              <a:buClrTx/>
              <a:buSzTx/>
              <a:buFontTx/>
              <a:buNone/>
              <a:tabLst/>
              <a:defRPr/>
            </a:pPr>
            <a:fld id="{D9B5DD2D-80F8-4C47-BE29-F71863EB928E}"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27100" rtl="0" eaLnBrk="0" fontAlgn="base" latinLnBrk="0" hangingPunct="0">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586120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8F9A1746-BC92-49CA-A120-ACAD23E13744}"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30275" rtl="0" eaLnBrk="0" fontAlgn="base" latinLnBrk="0" hangingPunct="0">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18434" name="Rectangle 2"/>
          <p:cNvSpPr>
            <a:spLocks noGrp="1" noRot="1" noChangeAspect="1" noChangeArrowheads="1" noTextEdit="1"/>
          </p:cNvSpPr>
          <p:nvPr>
            <p:ph type="sldImg"/>
          </p:nvPr>
        </p:nvSpPr>
        <p:spPr>
          <a:xfrm>
            <a:off x="404813" y="696913"/>
            <a:ext cx="6188075" cy="3481387"/>
          </a:xfrm>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24052010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3966171" y="8820783"/>
            <a:ext cx="3031529"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D1584D15-F658-456F-8F61-E80EBA02FF6A}"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30275" rtl="0" eaLnBrk="0" fontAlgn="base" latinLnBrk="0" hangingPunct="0">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7762831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txBox="1">
            <a:spLocks noGrp="1" noChangeArrowheads="1"/>
          </p:cNvSpPr>
          <p:nvPr/>
        </p:nvSpPr>
        <p:spPr bwMode="auto">
          <a:xfrm>
            <a:off x="3966171" y="8820783"/>
            <a:ext cx="3031529"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52C13233-64BC-4954-9464-11A8667DC6C3}"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30275" rtl="0" eaLnBrk="0" fontAlgn="base" latinLnBrk="0" hangingPunct="0">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0438469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600">
                <a:solidFill>
                  <a:schemeClr val="tx1"/>
                </a:solidFill>
                <a:latin typeface="Helvetica" panose="020B0604020202020204" pitchFamily="34" charset="0"/>
                <a:ea typeface="ＭＳ Ｐゴシック" panose="020B0600070205080204" pitchFamily="34" charset="-128"/>
              </a:defRPr>
            </a:lvl1pPr>
            <a:lvl2pPr marL="742950" indent="-285750" defTabSz="927100">
              <a:defRPr sz="1600">
                <a:solidFill>
                  <a:schemeClr val="tx1"/>
                </a:solidFill>
                <a:latin typeface="Helvetica" panose="020B0604020202020204" pitchFamily="34" charset="0"/>
                <a:ea typeface="ＭＳ Ｐゴシック" panose="020B0600070205080204" pitchFamily="34" charset="-128"/>
              </a:defRPr>
            </a:lvl2pPr>
            <a:lvl3pPr marL="1143000" indent="-228600" defTabSz="927100">
              <a:defRPr sz="1600">
                <a:solidFill>
                  <a:schemeClr val="tx1"/>
                </a:solidFill>
                <a:latin typeface="Helvetica" panose="020B0604020202020204" pitchFamily="34" charset="0"/>
                <a:ea typeface="ＭＳ Ｐゴシック" panose="020B0600070205080204" pitchFamily="34" charset="-128"/>
              </a:defRPr>
            </a:lvl3pPr>
            <a:lvl4pPr marL="1600200" indent="-228600" defTabSz="927100">
              <a:defRPr sz="1600">
                <a:solidFill>
                  <a:schemeClr val="tx1"/>
                </a:solidFill>
                <a:latin typeface="Helvetica" panose="020B0604020202020204" pitchFamily="34" charset="0"/>
                <a:ea typeface="ＭＳ Ｐゴシック" panose="020B0600070205080204" pitchFamily="34" charset="-128"/>
              </a:defRPr>
            </a:lvl4pPr>
            <a:lvl5pPr marL="2057400" indent="-228600" defTabSz="927100">
              <a:defRPr sz="1600">
                <a:solidFill>
                  <a:schemeClr val="tx1"/>
                </a:solidFill>
                <a:latin typeface="Helvetica" panose="020B0604020202020204" pitchFamily="34" charset="0"/>
                <a:ea typeface="ＭＳ Ｐゴシック" panose="020B0600070205080204" pitchFamily="34" charset="-128"/>
              </a:defRPr>
            </a:lvl5pPr>
            <a:lvl6pPr marL="25146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27100" rtl="0" eaLnBrk="0" fontAlgn="base" latinLnBrk="0" hangingPunct="0">
              <a:lnSpc>
                <a:spcPct val="100000"/>
              </a:lnSpc>
              <a:spcBef>
                <a:spcPct val="0"/>
              </a:spcBef>
              <a:spcAft>
                <a:spcPct val="0"/>
              </a:spcAft>
              <a:buClrTx/>
              <a:buSzTx/>
              <a:buFontTx/>
              <a:buNone/>
              <a:tabLst/>
              <a:defRPr/>
            </a:pPr>
            <a:fld id="{E702DC87-2809-4E8A-B7E5-19578CF611CB}"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27100" rtl="0" eaLnBrk="0" fontAlgn="base" latinLnBrk="0" hangingPunct="0">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47023413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1600">
                <a:solidFill>
                  <a:schemeClr val="tx1"/>
                </a:solidFill>
                <a:latin typeface="Helvetica" panose="020B0604020202020204" pitchFamily="34" charset="0"/>
                <a:ea typeface="ＭＳ Ｐゴシック" panose="020B0600070205080204" pitchFamily="34" charset="-128"/>
              </a:defRPr>
            </a:lvl1pPr>
            <a:lvl2pPr marL="742950" indent="-285750" defTabSz="928688">
              <a:defRPr sz="1600">
                <a:solidFill>
                  <a:schemeClr val="tx1"/>
                </a:solidFill>
                <a:latin typeface="Helvetica" panose="020B0604020202020204" pitchFamily="34" charset="0"/>
                <a:ea typeface="ＭＳ Ｐゴシック" panose="020B0600070205080204" pitchFamily="34" charset="-128"/>
              </a:defRPr>
            </a:lvl2pPr>
            <a:lvl3pPr marL="1143000" indent="-228600" defTabSz="928688">
              <a:defRPr sz="1600">
                <a:solidFill>
                  <a:schemeClr val="tx1"/>
                </a:solidFill>
                <a:latin typeface="Helvetica" panose="020B0604020202020204" pitchFamily="34" charset="0"/>
                <a:ea typeface="ＭＳ Ｐゴシック" panose="020B0600070205080204" pitchFamily="34" charset="-128"/>
              </a:defRPr>
            </a:lvl3pPr>
            <a:lvl4pPr marL="1600200" indent="-228600" defTabSz="928688">
              <a:defRPr sz="1600">
                <a:solidFill>
                  <a:schemeClr val="tx1"/>
                </a:solidFill>
                <a:latin typeface="Helvetica" panose="020B0604020202020204" pitchFamily="34" charset="0"/>
                <a:ea typeface="ＭＳ Ｐゴシック" panose="020B0600070205080204" pitchFamily="34" charset="-128"/>
              </a:defRPr>
            </a:lvl4pPr>
            <a:lvl5pPr marL="2057400" indent="-228600" defTabSz="928688">
              <a:defRPr sz="1600">
                <a:solidFill>
                  <a:schemeClr val="tx1"/>
                </a:solidFill>
                <a:latin typeface="Helvetica" panose="020B0604020202020204" pitchFamily="34" charset="0"/>
                <a:ea typeface="ＭＳ Ｐゴシック" panose="020B0600070205080204" pitchFamily="34" charset="-128"/>
              </a:defRPr>
            </a:lvl5pPr>
            <a:lvl6pPr marL="25146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8688"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5C5B6243-9F6C-4A40-B7AB-819F09B48280}"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28688" rtl="0" eaLnBrk="0" fontAlgn="base" latinLnBrk="0" hangingPunct="0">
                <a:lnSpc>
                  <a:spcPct val="100000"/>
                </a:lnSpc>
                <a:spcBef>
                  <a:spcPct val="0"/>
                </a:spcBef>
                <a:spcAft>
                  <a:spcPct val="0"/>
                </a:spcAft>
                <a:buClrTx/>
                <a:buSzTx/>
                <a:buFontTx/>
                <a:buNone/>
                <a:tabLst/>
                <a:defRPr/>
              </a:pPr>
              <a:t>96</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5375721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3966171" y="8820783"/>
            <a:ext cx="3031529"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03671C7C-5C30-4951-A09C-C7DE0069A227}"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30275" rtl="0" eaLnBrk="0" fontAlgn="base" latinLnBrk="0" hangingPunct="0">
                <a:lnSpc>
                  <a:spcPct val="100000"/>
                </a:lnSpc>
                <a:spcBef>
                  <a:spcPct val="0"/>
                </a:spcBef>
                <a:spcAft>
                  <a:spcPct val="0"/>
                </a:spcAft>
                <a:buClrTx/>
                <a:buSzTx/>
                <a:buFontTx/>
                <a:buNone/>
                <a:tabLst/>
                <a:defRPr/>
              </a:pPr>
              <a:t>97</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6573713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966171" y="8820783"/>
            <a:ext cx="3031529"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ＭＳ Ｐゴシック" panose="020B0600070205080204" pitchFamily="34" charset="-128"/>
              </a:defRPr>
            </a:lvl1pPr>
            <a:lvl2pPr marL="742950" indent="-285750" defTabSz="930275">
              <a:defRPr sz="1600">
                <a:solidFill>
                  <a:schemeClr val="tx1"/>
                </a:solidFill>
                <a:latin typeface="Helvetica" panose="020B0604020202020204" pitchFamily="34" charset="0"/>
                <a:ea typeface="ＭＳ Ｐゴシック" panose="020B0600070205080204" pitchFamily="34" charset="-128"/>
              </a:defRPr>
            </a:lvl2pPr>
            <a:lvl3pPr marL="1143000" indent="-228600" defTabSz="930275">
              <a:defRPr sz="1600">
                <a:solidFill>
                  <a:schemeClr val="tx1"/>
                </a:solidFill>
                <a:latin typeface="Helvetica" panose="020B0604020202020204" pitchFamily="34" charset="0"/>
                <a:ea typeface="ＭＳ Ｐゴシック" panose="020B0600070205080204" pitchFamily="34" charset="-128"/>
              </a:defRPr>
            </a:lvl3pPr>
            <a:lvl4pPr marL="1600200" indent="-228600" defTabSz="930275">
              <a:defRPr sz="1600">
                <a:solidFill>
                  <a:schemeClr val="tx1"/>
                </a:solidFill>
                <a:latin typeface="Helvetica" panose="020B0604020202020204" pitchFamily="34" charset="0"/>
                <a:ea typeface="ＭＳ Ｐゴシック" panose="020B0600070205080204" pitchFamily="34" charset="-128"/>
              </a:defRPr>
            </a:lvl4pPr>
            <a:lvl5pPr marL="2057400" indent="-228600" defTabSz="930275">
              <a:defRPr sz="1600">
                <a:solidFill>
                  <a:schemeClr val="tx1"/>
                </a:solidFill>
                <a:latin typeface="Helvetica"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1896E650-A8FF-4A75-8D3E-76E6F7496A62}"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30275" rtl="0" eaLnBrk="0" fontAlgn="base" latinLnBrk="0" hangingPunct="0">
                <a:lnSpc>
                  <a:spcPct val="100000"/>
                </a:lnSpc>
                <a:spcBef>
                  <a:spcPct val="0"/>
                </a:spcBef>
                <a:spcAft>
                  <a:spcPct val="0"/>
                </a:spcAft>
                <a:buClrTx/>
                <a:buSzTx/>
                <a:buFontTx/>
                <a:buNone/>
                <a:tabLst/>
                <a:defRPr/>
              </a:pPr>
              <a:t>98</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81296932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093">
              <a:defRPr sz="1600">
                <a:solidFill>
                  <a:schemeClr val="tx1"/>
                </a:solidFill>
                <a:latin typeface="Helvetica" panose="020B0604020202020204" pitchFamily="34" charset="0"/>
                <a:ea typeface="ＭＳ Ｐゴシック" panose="020B0600070205080204" pitchFamily="34" charset="-128"/>
              </a:defRPr>
            </a:lvl1pPr>
            <a:lvl2pPr marL="750157" indent="-288522" defTabSz="936093">
              <a:defRPr sz="1600">
                <a:solidFill>
                  <a:schemeClr val="tx1"/>
                </a:solidFill>
                <a:latin typeface="Helvetica" panose="020B0604020202020204" pitchFamily="34" charset="0"/>
                <a:ea typeface="ＭＳ Ｐゴシック" panose="020B0600070205080204" pitchFamily="34" charset="-128"/>
              </a:defRPr>
            </a:lvl2pPr>
            <a:lvl3pPr marL="1154087" indent="-230817" defTabSz="936093">
              <a:defRPr sz="1600">
                <a:solidFill>
                  <a:schemeClr val="tx1"/>
                </a:solidFill>
                <a:latin typeface="Helvetica" panose="020B0604020202020204" pitchFamily="34" charset="0"/>
                <a:ea typeface="ＭＳ Ｐゴシック" panose="020B0600070205080204" pitchFamily="34" charset="-128"/>
              </a:defRPr>
            </a:lvl3pPr>
            <a:lvl4pPr marL="1615722" indent="-230817" defTabSz="936093">
              <a:defRPr sz="1600">
                <a:solidFill>
                  <a:schemeClr val="tx1"/>
                </a:solidFill>
                <a:latin typeface="Helvetica" panose="020B0604020202020204" pitchFamily="34" charset="0"/>
                <a:ea typeface="ＭＳ Ｐゴシック" panose="020B0600070205080204" pitchFamily="34" charset="-128"/>
              </a:defRPr>
            </a:lvl4pPr>
            <a:lvl5pPr marL="2077357" indent="-230817" defTabSz="936093">
              <a:defRPr sz="1600">
                <a:solidFill>
                  <a:schemeClr val="tx1"/>
                </a:solidFill>
                <a:latin typeface="Helvetica" panose="020B0604020202020204" pitchFamily="34" charset="0"/>
                <a:ea typeface="ＭＳ Ｐゴシック" panose="020B0600070205080204" pitchFamily="34" charset="-128"/>
              </a:defRPr>
            </a:lvl5pPr>
            <a:lvl6pPr marL="2538992"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3000626"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62261"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923896"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36093" rtl="0" eaLnBrk="0" fontAlgn="base" latinLnBrk="0" hangingPunct="0">
              <a:lnSpc>
                <a:spcPct val="100000"/>
              </a:lnSpc>
              <a:spcBef>
                <a:spcPct val="0"/>
              </a:spcBef>
              <a:spcAft>
                <a:spcPct val="0"/>
              </a:spcAft>
              <a:buClrTx/>
              <a:buSzTx/>
              <a:buFontTx/>
              <a:buNone/>
              <a:tabLst/>
              <a:defRPr/>
            </a:pPr>
            <a:fld id="{AA60B134-387B-41E7-B677-3964AC0C6785}"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36093" rtl="0" eaLnBrk="0" fontAlgn="base" latinLnBrk="0" hangingPunct="0">
                <a:lnSpc>
                  <a:spcPct val="100000"/>
                </a:lnSpc>
                <a:spcBef>
                  <a:spcPct val="0"/>
                </a:spcBef>
                <a:spcAft>
                  <a:spcPct val="0"/>
                </a:spcAft>
                <a:buClrTx/>
                <a:buSzTx/>
                <a:buFontTx/>
                <a:buNone/>
                <a:tabLst/>
                <a:defRPr/>
              </a:pPr>
              <a:t>99</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xfrm>
            <a:off x="941979" y="4448101"/>
            <a:ext cx="5193119" cy="42114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83942011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093">
              <a:defRPr sz="1600">
                <a:solidFill>
                  <a:schemeClr val="tx1"/>
                </a:solidFill>
                <a:latin typeface="Helvetica" panose="020B0604020202020204" pitchFamily="34" charset="0"/>
                <a:ea typeface="ＭＳ Ｐゴシック" panose="020B0600070205080204" pitchFamily="34" charset="-128"/>
              </a:defRPr>
            </a:lvl1pPr>
            <a:lvl2pPr marL="750157" indent="-288522" defTabSz="936093">
              <a:defRPr sz="1600">
                <a:solidFill>
                  <a:schemeClr val="tx1"/>
                </a:solidFill>
                <a:latin typeface="Helvetica" panose="020B0604020202020204" pitchFamily="34" charset="0"/>
                <a:ea typeface="ＭＳ Ｐゴシック" panose="020B0600070205080204" pitchFamily="34" charset="-128"/>
              </a:defRPr>
            </a:lvl2pPr>
            <a:lvl3pPr marL="1154087" indent="-230817" defTabSz="936093">
              <a:defRPr sz="1600">
                <a:solidFill>
                  <a:schemeClr val="tx1"/>
                </a:solidFill>
                <a:latin typeface="Helvetica" panose="020B0604020202020204" pitchFamily="34" charset="0"/>
                <a:ea typeface="ＭＳ Ｐゴシック" panose="020B0600070205080204" pitchFamily="34" charset="-128"/>
              </a:defRPr>
            </a:lvl3pPr>
            <a:lvl4pPr marL="1615722" indent="-230817" defTabSz="936093">
              <a:defRPr sz="1600">
                <a:solidFill>
                  <a:schemeClr val="tx1"/>
                </a:solidFill>
                <a:latin typeface="Helvetica" panose="020B0604020202020204" pitchFamily="34" charset="0"/>
                <a:ea typeface="ＭＳ Ｐゴシック" panose="020B0600070205080204" pitchFamily="34" charset="-128"/>
              </a:defRPr>
            </a:lvl4pPr>
            <a:lvl5pPr marL="2077357" indent="-230817" defTabSz="936093">
              <a:defRPr sz="1600">
                <a:solidFill>
                  <a:schemeClr val="tx1"/>
                </a:solidFill>
                <a:latin typeface="Helvetica" panose="020B0604020202020204" pitchFamily="34" charset="0"/>
                <a:ea typeface="ＭＳ Ｐゴシック" panose="020B0600070205080204" pitchFamily="34" charset="-128"/>
              </a:defRPr>
            </a:lvl5pPr>
            <a:lvl6pPr marL="2538992"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3000626"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62261"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923896"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36093" rtl="0" eaLnBrk="0" fontAlgn="base" latinLnBrk="0" hangingPunct="0">
              <a:lnSpc>
                <a:spcPct val="100000"/>
              </a:lnSpc>
              <a:spcBef>
                <a:spcPct val="0"/>
              </a:spcBef>
              <a:spcAft>
                <a:spcPct val="0"/>
              </a:spcAft>
              <a:buClrTx/>
              <a:buSzTx/>
              <a:buFontTx/>
              <a:buNone/>
              <a:tabLst/>
              <a:defRPr/>
            </a:pPr>
            <a:fld id="{15F59032-4CC8-49AA-B921-0985818A4A69}"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36093" rtl="0" eaLnBrk="0" fontAlgn="base" latinLnBrk="0" hangingPunct="0">
                <a:lnSpc>
                  <a:spcPct val="100000"/>
                </a:lnSpc>
                <a:spcBef>
                  <a:spcPct val="0"/>
                </a:spcBef>
                <a:spcAft>
                  <a:spcPct val="0"/>
                </a:spcAft>
                <a:buClrTx/>
                <a:buSzTx/>
                <a:buFontTx/>
                <a:buNone/>
                <a:tabLst/>
                <a:defRPr/>
              </a:pPr>
              <a:t>100</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xfrm>
            <a:off x="941979" y="4448101"/>
            <a:ext cx="5193119" cy="42114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01516238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093">
              <a:defRPr sz="1600">
                <a:solidFill>
                  <a:schemeClr val="tx1"/>
                </a:solidFill>
                <a:latin typeface="Helvetica" panose="020B0604020202020204" pitchFamily="34" charset="0"/>
                <a:ea typeface="ＭＳ Ｐゴシック" panose="020B0600070205080204" pitchFamily="34" charset="-128"/>
              </a:defRPr>
            </a:lvl1pPr>
            <a:lvl2pPr marL="750157" indent="-288522" defTabSz="936093">
              <a:defRPr sz="1600">
                <a:solidFill>
                  <a:schemeClr val="tx1"/>
                </a:solidFill>
                <a:latin typeface="Helvetica" panose="020B0604020202020204" pitchFamily="34" charset="0"/>
                <a:ea typeface="ＭＳ Ｐゴシック" panose="020B0600070205080204" pitchFamily="34" charset="-128"/>
              </a:defRPr>
            </a:lvl2pPr>
            <a:lvl3pPr marL="1154087" indent="-230817" defTabSz="936093">
              <a:defRPr sz="1600">
                <a:solidFill>
                  <a:schemeClr val="tx1"/>
                </a:solidFill>
                <a:latin typeface="Helvetica" panose="020B0604020202020204" pitchFamily="34" charset="0"/>
                <a:ea typeface="ＭＳ Ｐゴシック" panose="020B0600070205080204" pitchFamily="34" charset="-128"/>
              </a:defRPr>
            </a:lvl3pPr>
            <a:lvl4pPr marL="1615722" indent="-230817" defTabSz="936093">
              <a:defRPr sz="1600">
                <a:solidFill>
                  <a:schemeClr val="tx1"/>
                </a:solidFill>
                <a:latin typeface="Helvetica" panose="020B0604020202020204" pitchFamily="34" charset="0"/>
                <a:ea typeface="ＭＳ Ｐゴシック" panose="020B0600070205080204" pitchFamily="34" charset="-128"/>
              </a:defRPr>
            </a:lvl4pPr>
            <a:lvl5pPr marL="2077357" indent="-230817" defTabSz="936093">
              <a:defRPr sz="1600">
                <a:solidFill>
                  <a:schemeClr val="tx1"/>
                </a:solidFill>
                <a:latin typeface="Helvetica" panose="020B0604020202020204" pitchFamily="34" charset="0"/>
                <a:ea typeface="ＭＳ Ｐゴシック" panose="020B0600070205080204" pitchFamily="34" charset="-128"/>
              </a:defRPr>
            </a:lvl5pPr>
            <a:lvl6pPr marL="2538992"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3000626"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62261"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923896"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36093" rtl="0" eaLnBrk="0" fontAlgn="base" latinLnBrk="0" hangingPunct="0">
              <a:lnSpc>
                <a:spcPct val="100000"/>
              </a:lnSpc>
              <a:spcBef>
                <a:spcPct val="0"/>
              </a:spcBef>
              <a:spcAft>
                <a:spcPct val="0"/>
              </a:spcAft>
              <a:buClrTx/>
              <a:buSzTx/>
              <a:buFontTx/>
              <a:buNone/>
              <a:tabLst/>
              <a:defRPr/>
            </a:pPr>
            <a:fld id="{4BB37812-7A60-4D4D-B158-CDF22B62669D}"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36093" rtl="0" eaLnBrk="0" fontAlgn="base" latinLnBrk="0" hangingPunct="0">
                <a:lnSpc>
                  <a:spcPct val="100000"/>
                </a:lnSpc>
                <a:spcBef>
                  <a:spcPct val="0"/>
                </a:spcBef>
                <a:spcAft>
                  <a:spcPct val="0"/>
                </a:spcAft>
                <a:buClrTx/>
                <a:buSzTx/>
                <a:buFontTx/>
                <a:buNone/>
                <a:tabLst/>
                <a:defRPr/>
              </a:pPr>
              <a:t>101</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xfrm>
            <a:off x="941979" y="4448101"/>
            <a:ext cx="5193119" cy="42114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3820801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noChangeArrowheads="1"/>
          </p:cNvSpPr>
          <p:nvPr/>
        </p:nvSpPr>
        <p:spPr bwMode="auto">
          <a:xfrm>
            <a:off x="4011160" y="8896201"/>
            <a:ext cx="3065916" cy="4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909" tIns="46955" rIns="93909" bIns="46955" anchor="b"/>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19A4C02-8989-47FD-A904-144A669035C3}"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102</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xfrm>
            <a:off x="941979" y="4448101"/>
            <a:ext cx="5193119" cy="42114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528679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FC7DE4E5-79F5-4AF4-9119-D11AC2C04ADD}"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pPr marL="0" marR="0" lvl="0" indent="0" algn="r" defTabSz="930275" rtl="0" eaLnBrk="0" fontAlgn="base" latinLnBrk="0" hangingPunct="0">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24578" name="Rectangle 2"/>
          <p:cNvSpPr>
            <a:spLocks noGrp="1" noRot="1" noChangeAspect="1" noChangeArrowheads="1" noTextEdit="1"/>
          </p:cNvSpPr>
          <p:nvPr>
            <p:ph type="sldImg"/>
          </p:nvPr>
        </p:nvSpPr>
        <p:spPr>
          <a:xfrm>
            <a:off x="404813" y="696913"/>
            <a:ext cx="6188075" cy="3481387"/>
          </a:xfrm>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48494081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txBox="1">
            <a:spLocks noGrp="1" noChangeArrowheads="1"/>
          </p:cNvSpPr>
          <p:nvPr/>
        </p:nvSpPr>
        <p:spPr bwMode="auto">
          <a:xfrm>
            <a:off x="4011160" y="8896201"/>
            <a:ext cx="3065916" cy="4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909" tIns="46955" rIns="93909" bIns="46955" anchor="b"/>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6AEDBC9-C94E-4A98-8290-172F520CC2AF}"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103</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xfrm>
            <a:off x="941979" y="4448101"/>
            <a:ext cx="5193119" cy="42114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38016316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093">
              <a:defRPr sz="1600">
                <a:solidFill>
                  <a:schemeClr val="tx1"/>
                </a:solidFill>
                <a:latin typeface="Helvetica" panose="020B0604020202020204" pitchFamily="34" charset="0"/>
                <a:ea typeface="ＭＳ Ｐゴシック" panose="020B0600070205080204" pitchFamily="34" charset="-128"/>
              </a:defRPr>
            </a:lvl1pPr>
            <a:lvl2pPr marL="750157" indent="-288522" defTabSz="936093">
              <a:defRPr sz="1600">
                <a:solidFill>
                  <a:schemeClr val="tx1"/>
                </a:solidFill>
                <a:latin typeface="Helvetica" panose="020B0604020202020204" pitchFamily="34" charset="0"/>
                <a:ea typeface="ＭＳ Ｐゴシック" panose="020B0600070205080204" pitchFamily="34" charset="-128"/>
              </a:defRPr>
            </a:lvl2pPr>
            <a:lvl3pPr marL="1154087" indent="-230817" defTabSz="936093">
              <a:defRPr sz="1600">
                <a:solidFill>
                  <a:schemeClr val="tx1"/>
                </a:solidFill>
                <a:latin typeface="Helvetica" panose="020B0604020202020204" pitchFamily="34" charset="0"/>
                <a:ea typeface="ＭＳ Ｐゴシック" panose="020B0600070205080204" pitchFamily="34" charset="-128"/>
              </a:defRPr>
            </a:lvl3pPr>
            <a:lvl4pPr marL="1615722" indent="-230817" defTabSz="936093">
              <a:defRPr sz="1600">
                <a:solidFill>
                  <a:schemeClr val="tx1"/>
                </a:solidFill>
                <a:latin typeface="Helvetica" panose="020B0604020202020204" pitchFamily="34" charset="0"/>
                <a:ea typeface="ＭＳ Ｐゴシック" panose="020B0600070205080204" pitchFamily="34" charset="-128"/>
              </a:defRPr>
            </a:lvl4pPr>
            <a:lvl5pPr marL="2077357" indent="-230817" defTabSz="936093">
              <a:defRPr sz="1600">
                <a:solidFill>
                  <a:schemeClr val="tx1"/>
                </a:solidFill>
                <a:latin typeface="Helvetica" panose="020B0604020202020204" pitchFamily="34" charset="0"/>
                <a:ea typeface="ＭＳ Ｐゴシック" panose="020B0600070205080204" pitchFamily="34" charset="-128"/>
              </a:defRPr>
            </a:lvl5pPr>
            <a:lvl6pPr marL="2538992"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3000626"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62261"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923896"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36093" rtl="0" eaLnBrk="0" fontAlgn="base" latinLnBrk="0" hangingPunct="0">
              <a:lnSpc>
                <a:spcPct val="100000"/>
              </a:lnSpc>
              <a:spcBef>
                <a:spcPct val="0"/>
              </a:spcBef>
              <a:spcAft>
                <a:spcPct val="0"/>
              </a:spcAft>
              <a:buClrTx/>
              <a:buSzTx/>
              <a:buFontTx/>
              <a:buNone/>
              <a:tabLst/>
              <a:defRPr/>
            </a:pPr>
            <a:fld id="{101C0836-68E5-499B-9488-51A72A955B8C}"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36093" rtl="0" eaLnBrk="0" fontAlgn="base" latinLnBrk="0" hangingPunct="0">
                <a:lnSpc>
                  <a:spcPct val="100000"/>
                </a:lnSpc>
                <a:spcBef>
                  <a:spcPct val="0"/>
                </a:spcBef>
                <a:spcAft>
                  <a:spcPct val="0"/>
                </a:spcAft>
                <a:buClrTx/>
                <a:buSzTx/>
                <a:buFontTx/>
                <a:buNone/>
                <a:tabLst/>
                <a:defRPr/>
              </a:pPr>
              <a:t>104</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xfrm>
            <a:off x="941979" y="4448101"/>
            <a:ext cx="5193119" cy="42114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78140445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093">
              <a:defRPr sz="1600">
                <a:solidFill>
                  <a:schemeClr val="tx1"/>
                </a:solidFill>
                <a:latin typeface="Helvetica" panose="020B0604020202020204" pitchFamily="34" charset="0"/>
                <a:ea typeface="ＭＳ Ｐゴシック" panose="020B0600070205080204" pitchFamily="34" charset="-128"/>
              </a:defRPr>
            </a:lvl1pPr>
            <a:lvl2pPr marL="750157" indent="-288522" defTabSz="936093">
              <a:defRPr sz="1600">
                <a:solidFill>
                  <a:schemeClr val="tx1"/>
                </a:solidFill>
                <a:latin typeface="Helvetica" panose="020B0604020202020204" pitchFamily="34" charset="0"/>
                <a:ea typeface="ＭＳ Ｐゴシック" panose="020B0600070205080204" pitchFamily="34" charset="-128"/>
              </a:defRPr>
            </a:lvl2pPr>
            <a:lvl3pPr marL="1154087" indent="-230817" defTabSz="936093">
              <a:defRPr sz="1600">
                <a:solidFill>
                  <a:schemeClr val="tx1"/>
                </a:solidFill>
                <a:latin typeface="Helvetica" panose="020B0604020202020204" pitchFamily="34" charset="0"/>
                <a:ea typeface="ＭＳ Ｐゴシック" panose="020B0600070205080204" pitchFamily="34" charset="-128"/>
              </a:defRPr>
            </a:lvl3pPr>
            <a:lvl4pPr marL="1615722" indent="-230817" defTabSz="936093">
              <a:defRPr sz="1600">
                <a:solidFill>
                  <a:schemeClr val="tx1"/>
                </a:solidFill>
                <a:latin typeface="Helvetica" panose="020B0604020202020204" pitchFamily="34" charset="0"/>
                <a:ea typeface="ＭＳ Ｐゴシック" panose="020B0600070205080204" pitchFamily="34" charset="-128"/>
              </a:defRPr>
            </a:lvl4pPr>
            <a:lvl5pPr marL="2077357" indent="-230817" defTabSz="936093">
              <a:defRPr sz="1600">
                <a:solidFill>
                  <a:schemeClr val="tx1"/>
                </a:solidFill>
                <a:latin typeface="Helvetica" panose="020B0604020202020204" pitchFamily="34" charset="0"/>
                <a:ea typeface="ＭＳ Ｐゴシック" panose="020B0600070205080204" pitchFamily="34" charset="-128"/>
              </a:defRPr>
            </a:lvl5pPr>
            <a:lvl6pPr marL="2538992"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3000626"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62261"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923896"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36093" rtl="0" eaLnBrk="0" fontAlgn="base" latinLnBrk="0" hangingPunct="0">
              <a:lnSpc>
                <a:spcPct val="100000"/>
              </a:lnSpc>
              <a:spcBef>
                <a:spcPct val="0"/>
              </a:spcBef>
              <a:spcAft>
                <a:spcPct val="0"/>
              </a:spcAft>
              <a:buClrTx/>
              <a:buSzTx/>
              <a:buFontTx/>
              <a:buNone/>
              <a:tabLst/>
              <a:defRPr/>
            </a:pPr>
            <a:fld id="{BD25D0B9-C0C0-40E8-996B-37789D8CE8CB}"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36093" rtl="0" eaLnBrk="0" fontAlgn="base" latinLnBrk="0" hangingPunct="0">
                <a:lnSpc>
                  <a:spcPct val="100000"/>
                </a:lnSpc>
                <a:spcBef>
                  <a:spcPct val="0"/>
                </a:spcBef>
                <a:spcAft>
                  <a:spcPct val="0"/>
                </a:spcAft>
                <a:buClrTx/>
                <a:buSzTx/>
                <a:buFontTx/>
                <a:buNone/>
                <a:tabLst/>
                <a:defRPr/>
              </a:pPr>
              <a:t>105</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xfrm>
            <a:off x="941979" y="4448101"/>
            <a:ext cx="5193119" cy="42114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3987235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093">
              <a:defRPr sz="1600">
                <a:solidFill>
                  <a:schemeClr val="tx1"/>
                </a:solidFill>
                <a:latin typeface="Helvetica" panose="020B0604020202020204" pitchFamily="34" charset="0"/>
                <a:ea typeface="ＭＳ Ｐゴシック" panose="020B0600070205080204" pitchFamily="34" charset="-128"/>
              </a:defRPr>
            </a:lvl1pPr>
            <a:lvl2pPr marL="750157" indent="-288522" defTabSz="936093">
              <a:defRPr sz="1600">
                <a:solidFill>
                  <a:schemeClr val="tx1"/>
                </a:solidFill>
                <a:latin typeface="Helvetica" panose="020B0604020202020204" pitchFamily="34" charset="0"/>
                <a:ea typeface="ＭＳ Ｐゴシック" panose="020B0600070205080204" pitchFamily="34" charset="-128"/>
              </a:defRPr>
            </a:lvl2pPr>
            <a:lvl3pPr marL="1154087" indent="-230817" defTabSz="936093">
              <a:defRPr sz="1600">
                <a:solidFill>
                  <a:schemeClr val="tx1"/>
                </a:solidFill>
                <a:latin typeface="Helvetica" panose="020B0604020202020204" pitchFamily="34" charset="0"/>
                <a:ea typeface="ＭＳ Ｐゴシック" panose="020B0600070205080204" pitchFamily="34" charset="-128"/>
              </a:defRPr>
            </a:lvl3pPr>
            <a:lvl4pPr marL="1615722" indent="-230817" defTabSz="936093">
              <a:defRPr sz="1600">
                <a:solidFill>
                  <a:schemeClr val="tx1"/>
                </a:solidFill>
                <a:latin typeface="Helvetica" panose="020B0604020202020204" pitchFamily="34" charset="0"/>
                <a:ea typeface="ＭＳ Ｐゴシック" panose="020B0600070205080204" pitchFamily="34" charset="-128"/>
              </a:defRPr>
            </a:lvl4pPr>
            <a:lvl5pPr marL="2077357" indent="-230817" defTabSz="936093">
              <a:defRPr sz="1600">
                <a:solidFill>
                  <a:schemeClr val="tx1"/>
                </a:solidFill>
                <a:latin typeface="Helvetica" panose="020B0604020202020204" pitchFamily="34" charset="0"/>
                <a:ea typeface="ＭＳ Ｐゴシック" panose="020B0600070205080204" pitchFamily="34" charset="-128"/>
              </a:defRPr>
            </a:lvl5pPr>
            <a:lvl6pPr marL="2538992"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3000626"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62261"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923896"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36093" rtl="0" eaLnBrk="0" fontAlgn="base" latinLnBrk="0" hangingPunct="0">
              <a:lnSpc>
                <a:spcPct val="100000"/>
              </a:lnSpc>
              <a:spcBef>
                <a:spcPct val="0"/>
              </a:spcBef>
              <a:spcAft>
                <a:spcPct val="0"/>
              </a:spcAft>
              <a:buClrTx/>
              <a:buSzTx/>
              <a:buFontTx/>
              <a:buNone/>
              <a:tabLst/>
              <a:defRPr/>
            </a:pPr>
            <a:fld id="{136294EE-9918-45CD-8B30-53914648990E}"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36093" rtl="0" eaLnBrk="0" fontAlgn="base" latinLnBrk="0" hangingPunct="0">
                <a:lnSpc>
                  <a:spcPct val="100000"/>
                </a:lnSpc>
                <a:spcBef>
                  <a:spcPct val="0"/>
                </a:spcBef>
                <a:spcAft>
                  <a:spcPct val="0"/>
                </a:spcAft>
                <a:buClrTx/>
                <a:buSzTx/>
                <a:buFontTx/>
                <a:buNone/>
                <a:tabLst/>
                <a:defRPr/>
              </a:pPr>
              <a:t>106</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xfrm>
            <a:off x="941979" y="4448101"/>
            <a:ext cx="5193119" cy="42114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2193466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093">
              <a:defRPr sz="1600">
                <a:solidFill>
                  <a:schemeClr val="tx1"/>
                </a:solidFill>
                <a:latin typeface="Helvetica" panose="020B0604020202020204" pitchFamily="34" charset="0"/>
                <a:ea typeface="ＭＳ Ｐゴシック" panose="020B0600070205080204" pitchFamily="34" charset="-128"/>
              </a:defRPr>
            </a:lvl1pPr>
            <a:lvl2pPr marL="750157" indent="-288522" defTabSz="936093">
              <a:defRPr sz="1600">
                <a:solidFill>
                  <a:schemeClr val="tx1"/>
                </a:solidFill>
                <a:latin typeface="Helvetica" panose="020B0604020202020204" pitchFamily="34" charset="0"/>
                <a:ea typeface="ＭＳ Ｐゴシック" panose="020B0600070205080204" pitchFamily="34" charset="-128"/>
              </a:defRPr>
            </a:lvl2pPr>
            <a:lvl3pPr marL="1154087" indent="-230817" defTabSz="936093">
              <a:defRPr sz="1600">
                <a:solidFill>
                  <a:schemeClr val="tx1"/>
                </a:solidFill>
                <a:latin typeface="Helvetica" panose="020B0604020202020204" pitchFamily="34" charset="0"/>
                <a:ea typeface="ＭＳ Ｐゴシック" panose="020B0600070205080204" pitchFamily="34" charset="-128"/>
              </a:defRPr>
            </a:lvl3pPr>
            <a:lvl4pPr marL="1615722" indent="-230817" defTabSz="936093">
              <a:defRPr sz="1600">
                <a:solidFill>
                  <a:schemeClr val="tx1"/>
                </a:solidFill>
                <a:latin typeface="Helvetica" panose="020B0604020202020204" pitchFamily="34" charset="0"/>
                <a:ea typeface="ＭＳ Ｐゴシック" panose="020B0600070205080204" pitchFamily="34" charset="-128"/>
              </a:defRPr>
            </a:lvl4pPr>
            <a:lvl5pPr marL="2077357" indent="-230817" defTabSz="936093">
              <a:defRPr sz="1600">
                <a:solidFill>
                  <a:schemeClr val="tx1"/>
                </a:solidFill>
                <a:latin typeface="Helvetica" panose="020B0604020202020204" pitchFamily="34" charset="0"/>
                <a:ea typeface="ＭＳ Ｐゴシック" panose="020B0600070205080204" pitchFamily="34" charset="-128"/>
              </a:defRPr>
            </a:lvl5pPr>
            <a:lvl6pPr marL="2538992"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3000626"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62261"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923896"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36093" rtl="0" eaLnBrk="0" fontAlgn="base" latinLnBrk="0" hangingPunct="0">
              <a:lnSpc>
                <a:spcPct val="100000"/>
              </a:lnSpc>
              <a:spcBef>
                <a:spcPct val="0"/>
              </a:spcBef>
              <a:spcAft>
                <a:spcPct val="0"/>
              </a:spcAft>
              <a:buClrTx/>
              <a:buSzTx/>
              <a:buFontTx/>
              <a:buNone/>
              <a:tabLst/>
              <a:defRPr/>
            </a:pPr>
            <a:fld id="{2CB36896-4F4E-48BE-8ED8-64318D033CE8}"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36093" rtl="0" eaLnBrk="0" fontAlgn="base" latinLnBrk="0" hangingPunct="0">
                <a:lnSpc>
                  <a:spcPct val="100000"/>
                </a:lnSpc>
                <a:spcBef>
                  <a:spcPct val="0"/>
                </a:spcBef>
                <a:spcAft>
                  <a:spcPct val="0"/>
                </a:spcAft>
                <a:buClrTx/>
                <a:buSzTx/>
                <a:buFontTx/>
                <a:buNone/>
                <a:tabLst/>
                <a:defRPr/>
              </a:pPr>
              <a:t>107</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xfrm>
            <a:off x="941979" y="4448101"/>
            <a:ext cx="5193119" cy="42114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15414660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093">
              <a:defRPr sz="1600">
                <a:solidFill>
                  <a:schemeClr val="tx1"/>
                </a:solidFill>
                <a:latin typeface="Helvetica" panose="020B0604020202020204" pitchFamily="34" charset="0"/>
                <a:ea typeface="ＭＳ Ｐゴシック" panose="020B0600070205080204" pitchFamily="34" charset="-128"/>
              </a:defRPr>
            </a:lvl1pPr>
            <a:lvl2pPr marL="750157" indent="-288522" defTabSz="936093">
              <a:defRPr sz="1600">
                <a:solidFill>
                  <a:schemeClr val="tx1"/>
                </a:solidFill>
                <a:latin typeface="Helvetica" panose="020B0604020202020204" pitchFamily="34" charset="0"/>
                <a:ea typeface="ＭＳ Ｐゴシック" panose="020B0600070205080204" pitchFamily="34" charset="-128"/>
              </a:defRPr>
            </a:lvl2pPr>
            <a:lvl3pPr marL="1154087" indent="-230817" defTabSz="936093">
              <a:defRPr sz="1600">
                <a:solidFill>
                  <a:schemeClr val="tx1"/>
                </a:solidFill>
                <a:latin typeface="Helvetica" panose="020B0604020202020204" pitchFamily="34" charset="0"/>
                <a:ea typeface="ＭＳ Ｐゴシック" panose="020B0600070205080204" pitchFamily="34" charset="-128"/>
              </a:defRPr>
            </a:lvl3pPr>
            <a:lvl4pPr marL="1615722" indent="-230817" defTabSz="936093">
              <a:defRPr sz="1600">
                <a:solidFill>
                  <a:schemeClr val="tx1"/>
                </a:solidFill>
                <a:latin typeface="Helvetica" panose="020B0604020202020204" pitchFamily="34" charset="0"/>
                <a:ea typeface="ＭＳ Ｐゴシック" panose="020B0600070205080204" pitchFamily="34" charset="-128"/>
              </a:defRPr>
            </a:lvl4pPr>
            <a:lvl5pPr marL="2077357" indent="-230817" defTabSz="936093">
              <a:defRPr sz="1600">
                <a:solidFill>
                  <a:schemeClr val="tx1"/>
                </a:solidFill>
                <a:latin typeface="Helvetica" panose="020B0604020202020204" pitchFamily="34" charset="0"/>
                <a:ea typeface="ＭＳ Ｐゴシック" panose="020B0600070205080204" pitchFamily="34" charset="-128"/>
              </a:defRPr>
            </a:lvl5pPr>
            <a:lvl6pPr marL="2538992"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3000626"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62261"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923896"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36093" rtl="0" eaLnBrk="0" fontAlgn="base" latinLnBrk="0" hangingPunct="0">
              <a:lnSpc>
                <a:spcPct val="100000"/>
              </a:lnSpc>
              <a:spcBef>
                <a:spcPct val="0"/>
              </a:spcBef>
              <a:spcAft>
                <a:spcPct val="0"/>
              </a:spcAft>
              <a:buClrTx/>
              <a:buSzTx/>
              <a:buFontTx/>
              <a:buNone/>
              <a:tabLst/>
              <a:defRPr/>
            </a:pPr>
            <a:fld id="{FDE8E9FC-6F08-40BB-B772-EA0C2AE1A7A0}"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36093" rtl="0" eaLnBrk="0" fontAlgn="base" latinLnBrk="0" hangingPunct="0">
                <a:lnSpc>
                  <a:spcPct val="100000"/>
                </a:lnSpc>
                <a:spcBef>
                  <a:spcPct val="0"/>
                </a:spcBef>
                <a:spcAft>
                  <a:spcPct val="0"/>
                </a:spcAft>
                <a:buClrTx/>
                <a:buSzTx/>
                <a:buFontTx/>
                <a:buNone/>
                <a:tabLst/>
                <a:defRPr/>
              </a:pPr>
              <a:t>108</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xfrm>
            <a:off x="941979" y="4448101"/>
            <a:ext cx="5193119" cy="42114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55646363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txBox="1">
            <a:spLocks noGrp="1" noChangeArrowheads="1"/>
          </p:cNvSpPr>
          <p:nvPr/>
        </p:nvSpPr>
        <p:spPr bwMode="auto">
          <a:xfrm>
            <a:off x="4011160" y="8896201"/>
            <a:ext cx="3065916" cy="4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909" tIns="46955" rIns="93909" bIns="46955" anchor="b"/>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999CF1A-EE2D-40C7-88BC-5CB4646E5D8B}"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109</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xfrm>
            <a:off x="941979" y="4448101"/>
            <a:ext cx="5193119" cy="42114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61446757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093">
              <a:defRPr sz="1600">
                <a:solidFill>
                  <a:schemeClr val="tx1"/>
                </a:solidFill>
                <a:latin typeface="Helvetica" panose="020B0604020202020204" pitchFamily="34" charset="0"/>
                <a:ea typeface="ＭＳ Ｐゴシック" panose="020B0600070205080204" pitchFamily="34" charset="-128"/>
              </a:defRPr>
            </a:lvl1pPr>
            <a:lvl2pPr marL="750157" indent="-288522" defTabSz="936093">
              <a:defRPr sz="1600">
                <a:solidFill>
                  <a:schemeClr val="tx1"/>
                </a:solidFill>
                <a:latin typeface="Helvetica" panose="020B0604020202020204" pitchFamily="34" charset="0"/>
                <a:ea typeface="ＭＳ Ｐゴシック" panose="020B0600070205080204" pitchFamily="34" charset="-128"/>
              </a:defRPr>
            </a:lvl2pPr>
            <a:lvl3pPr marL="1154087" indent="-230817" defTabSz="936093">
              <a:defRPr sz="1600">
                <a:solidFill>
                  <a:schemeClr val="tx1"/>
                </a:solidFill>
                <a:latin typeface="Helvetica" panose="020B0604020202020204" pitchFamily="34" charset="0"/>
                <a:ea typeface="ＭＳ Ｐゴシック" panose="020B0600070205080204" pitchFamily="34" charset="-128"/>
              </a:defRPr>
            </a:lvl3pPr>
            <a:lvl4pPr marL="1615722" indent="-230817" defTabSz="936093">
              <a:defRPr sz="1600">
                <a:solidFill>
                  <a:schemeClr val="tx1"/>
                </a:solidFill>
                <a:latin typeface="Helvetica" panose="020B0604020202020204" pitchFamily="34" charset="0"/>
                <a:ea typeface="ＭＳ Ｐゴシック" panose="020B0600070205080204" pitchFamily="34" charset="-128"/>
              </a:defRPr>
            </a:lvl4pPr>
            <a:lvl5pPr marL="2077357" indent="-230817" defTabSz="936093">
              <a:defRPr sz="1600">
                <a:solidFill>
                  <a:schemeClr val="tx1"/>
                </a:solidFill>
                <a:latin typeface="Helvetica" panose="020B0604020202020204" pitchFamily="34" charset="0"/>
                <a:ea typeface="ＭＳ Ｐゴシック" panose="020B0600070205080204" pitchFamily="34" charset="-128"/>
              </a:defRPr>
            </a:lvl5pPr>
            <a:lvl6pPr marL="2538992"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3000626"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62261"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923896" indent="-230817" defTabSz="936093"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36093" rtl="0" eaLnBrk="0" fontAlgn="base" latinLnBrk="0" hangingPunct="0">
              <a:lnSpc>
                <a:spcPct val="100000"/>
              </a:lnSpc>
              <a:spcBef>
                <a:spcPct val="0"/>
              </a:spcBef>
              <a:spcAft>
                <a:spcPct val="0"/>
              </a:spcAft>
              <a:buClrTx/>
              <a:buSzTx/>
              <a:buFontTx/>
              <a:buNone/>
              <a:tabLst/>
              <a:defRPr/>
            </a:pPr>
            <a:fld id="{25DBE05D-165E-44E5-8FF5-12AB8BF987CB}"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36093" rtl="0" eaLnBrk="0" fontAlgn="base" latinLnBrk="0" hangingPunct="0">
                <a:lnSpc>
                  <a:spcPct val="100000"/>
                </a:lnSpc>
                <a:spcBef>
                  <a:spcPct val="0"/>
                </a:spcBef>
                <a:spcAft>
                  <a:spcPct val="0"/>
                </a:spcAft>
                <a:buClrTx/>
                <a:buSzTx/>
                <a:buFontTx/>
                <a:buNone/>
                <a:tabLst/>
                <a:defRPr/>
              </a:pPr>
              <a:t>110</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xfrm>
            <a:off x="941979" y="4448101"/>
            <a:ext cx="5193119" cy="42114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7056973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39503796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txBox="1">
            <a:spLocks noGrp="1" noChangeArrowheads="1"/>
          </p:cNvSpPr>
          <p:nvPr/>
        </p:nvSpPr>
        <p:spPr bwMode="auto">
          <a:xfrm>
            <a:off x="4011160" y="8896201"/>
            <a:ext cx="3065916" cy="4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909" tIns="46955" rIns="93909" bIns="46955" anchor="b"/>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934C981-6806-4B1C-8EC3-8AAD8F35AA7C}" type="slidenum">
              <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112</a:t>
            </a:fld>
            <a:endParaRPr kumimoji="0" lang="en-US" altLang="en-US" sz="12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xfrm>
            <a:off x="941979" y="4448101"/>
            <a:ext cx="5193119" cy="42114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151988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b-book.com/"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b-book.com/"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024468" y="1093789"/>
            <a:ext cx="10276417" cy="4903787"/>
          </a:xfrm>
        </p:spPr>
        <p:txBody>
          <a:bodyPr/>
          <a:lstStyle>
            <a:lvl1pPr marL="342900" indent="-342900">
              <a:buSzPct val="110000"/>
              <a:buFont typeface="Wingdings" panose="05000000000000000000" pitchFamily="2" charset="2"/>
              <a:buChar char="§"/>
              <a:defRPr sz="1700"/>
            </a:lvl1pPr>
            <a:lvl2pPr marL="742950" indent="-285750">
              <a:buSzPct val="110000"/>
              <a:buFont typeface="Arial" panose="020B0604020202020204" pitchFamily="34" charset="0"/>
              <a:buChar char="•"/>
              <a:defRPr sz="1700"/>
            </a:lvl2pPr>
            <a:lvl3pPr marL="1085850" indent="-228600">
              <a:buFont typeface="Wingdings" panose="05000000000000000000" pitchFamily="2" charset="2"/>
              <a:buChar char="§"/>
              <a:defRPr sz="1700"/>
            </a:lvl3pPr>
            <a:lvl4pPr marL="1428750" indent="-228600">
              <a:buFont typeface="Arial" panose="020B0604020202020204" pitchFamily="34" charset="0"/>
              <a:buChar char="•"/>
              <a:defRPr sz="1700"/>
            </a:lvl4pPr>
            <a:lvl5pPr marL="1771650" indent="-228600">
              <a:buFont typeface="Wingdings" panose="05000000000000000000" pitchFamily="2" charset="2"/>
              <a:buChar cha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4933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5" name="Text Box 7">
            <a:extLst>
              <a:ext uri="{FF2B5EF4-FFF2-40B4-BE49-F238E27FC236}">
                <a16:creationId xmlns:a16="http://schemas.microsoft.com/office/drawing/2014/main" id="{A25BB261-D773-4836-B381-7A051175F570}"/>
              </a:ext>
            </a:extLst>
          </p:cNvPr>
          <p:cNvSpPr txBox="1">
            <a:spLocks noChangeArrowheads="1"/>
          </p:cNvSpPr>
          <p:nvPr/>
        </p:nvSpPr>
        <p:spPr bwMode="auto">
          <a:xfrm>
            <a:off x="4170130" y="5726113"/>
            <a:ext cx="3718390" cy="800219"/>
          </a:xfrm>
          <a:prstGeom prst="rect">
            <a:avLst/>
          </a:prstGeom>
          <a:noFill/>
          <a:ln>
            <a:noFill/>
          </a:ln>
          <a:extLst>
            <a:ext uri="{909E8E84-426E-40dd-AFC4-6F175D3DCCD1}"/>
            <a:ext uri="{91240B29-F687-4f45-9708-019B960494DF}"/>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sz="1600" b="1" dirty="0">
                <a:solidFill>
                  <a:srgbClr val="002060"/>
                </a:solidFill>
              </a:rPr>
              <a:t>Database System Concepts, 7</a:t>
            </a:r>
            <a:r>
              <a:rPr lang="en-US" altLang="en-US" sz="1600" b="1" baseline="30000" dirty="0">
                <a:solidFill>
                  <a:srgbClr val="002060"/>
                </a:solidFill>
              </a:rPr>
              <a:t>th</a:t>
            </a:r>
            <a:r>
              <a:rPr lang="en-US" altLang="en-US" sz="1600" b="1" dirty="0">
                <a:solidFill>
                  <a:srgbClr val="002060"/>
                </a:solidFill>
              </a:rPr>
              <a:t> Ed</a:t>
            </a:r>
            <a:r>
              <a:rPr lang="en-US" altLang="en-US" sz="1600" dirty="0">
                <a:solidFill>
                  <a:srgbClr val="002060"/>
                </a:solidFill>
              </a:rPr>
              <a:t>.</a:t>
            </a:r>
          </a:p>
          <a:p>
            <a:pPr algn="ctr">
              <a:spcBef>
                <a:spcPct val="50000"/>
              </a:spcBef>
              <a:defRPr/>
            </a:pPr>
            <a:r>
              <a:rPr lang="en-US" altLang="en-US" sz="1200" b="1" dirty="0">
                <a:solidFill>
                  <a:srgbClr val="002060"/>
                </a:solidFill>
              </a:rPr>
              <a:t>©Silberschatz, Korth and Sudarshan</a:t>
            </a:r>
            <a:br>
              <a:rPr lang="en-US" altLang="en-US" sz="1200" b="1" dirty="0">
                <a:solidFill>
                  <a:srgbClr val="002060"/>
                </a:solidFill>
              </a:rPr>
            </a:br>
            <a:r>
              <a:rPr lang="en-US" altLang="en-US" sz="1200" b="1" dirty="0">
                <a:solidFill>
                  <a:srgbClr val="002060"/>
                </a:solidFill>
              </a:rPr>
              <a:t>See </a:t>
            </a:r>
            <a:r>
              <a:rPr lang="en-US" altLang="en-US" sz="1200" b="1" dirty="0">
                <a:solidFill>
                  <a:srgbClr val="002060"/>
                </a:solidFill>
                <a:hlinkClick r:id="rId2"/>
              </a:rPr>
              <a:t>www.db-book.com</a:t>
            </a:r>
            <a:r>
              <a:rPr lang="en-US" altLang="en-US" sz="1200" b="1" dirty="0">
                <a:solidFill>
                  <a:srgbClr val="002060"/>
                </a:solidFill>
              </a:rPr>
              <a:t> for conditions on re-use </a:t>
            </a:r>
          </a:p>
        </p:txBody>
      </p:sp>
      <p:sp>
        <p:nvSpPr>
          <p:cNvPr id="513026" name="Rectangle 2"/>
          <p:cNvSpPr>
            <a:spLocks noGrp="1" noChangeArrowheads="1"/>
          </p:cNvSpPr>
          <p:nvPr>
            <p:ph type="ctrTitle"/>
          </p:nvPr>
        </p:nvSpPr>
        <p:spPr>
          <a:xfrm>
            <a:off x="914400" y="2286000"/>
            <a:ext cx="10363200" cy="1143000"/>
          </a:xfrm>
        </p:spPr>
        <p:txBody>
          <a:bodyPr/>
          <a:lstStyle>
            <a:lvl1pPr>
              <a:defRPr>
                <a:solidFill>
                  <a:srgbClr val="002060"/>
                </a:solidFill>
              </a:defRPr>
            </a:lvl1pPr>
          </a:lstStyle>
          <a:p>
            <a:r>
              <a:rPr lang="en-US" dirty="0"/>
              <a:t>Click to edit Master title style</a:t>
            </a:r>
          </a:p>
        </p:txBody>
      </p:sp>
      <p:sp>
        <p:nvSpPr>
          <p:cNvPr id="8" name="Rectangle 5">
            <a:extLst>
              <a:ext uri="{FF2B5EF4-FFF2-40B4-BE49-F238E27FC236}">
                <a16:creationId xmlns:a16="http://schemas.microsoft.com/office/drawing/2014/main" id="{B4760F52-45E1-4E1D-A744-2F2290DE90CC}"/>
              </a:ext>
            </a:extLst>
          </p:cNvPr>
          <p:cNvSpPr>
            <a:spLocks noGrp="1" noChangeArrowheads="1"/>
          </p:cNvSpPr>
          <p:nvPr>
            <p:ph type="sldNum" sz="quarter" idx="11"/>
          </p:nvPr>
        </p:nvSpPr>
        <p:spPr>
          <a:xfrm>
            <a:off x="8794751" y="6218238"/>
            <a:ext cx="2540000" cy="457200"/>
          </a:xfrm>
        </p:spPr>
        <p:txBody>
          <a:bodyPr/>
          <a:lstStyle>
            <a:lvl1pPr>
              <a:defRPr>
                <a:solidFill>
                  <a:srgbClr val="578963"/>
                </a:solidFill>
              </a:defRPr>
            </a:lvl1pPr>
          </a:lstStyle>
          <a:p>
            <a:pPr>
              <a:defRPr/>
            </a:pPr>
            <a:fld id="{3B69BB99-A72A-4470-971F-83530C443C91}" type="slidenum">
              <a:rPr lang="en-US" altLang="en-US"/>
              <a:pPr>
                <a:defRPr/>
              </a:pPr>
              <a:t>‹#›</a:t>
            </a:fld>
            <a:endParaRPr lang="en-US" altLang="en-US"/>
          </a:p>
        </p:txBody>
      </p:sp>
      <p:pic>
        <p:nvPicPr>
          <p:cNvPr id="9" name="Picture 8" descr="Cover-6Ed"/>
          <p:cNvPicPr>
            <a:picLocks noChangeAspect="1" noChangeArrowheads="1"/>
          </p:cNvPicPr>
          <p:nvPr userDrawn="1"/>
        </p:nvPicPr>
        <p:blipFill>
          <a:blip r:embed="rId3"/>
          <a:stretch>
            <a:fillRect/>
          </a:stretch>
        </p:blipFill>
        <p:spPr bwMode="auto">
          <a:xfrm>
            <a:off x="18478" y="1"/>
            <a:ext cx="1775025"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7547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5411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BB431453-8F56-47C4-89BA-3EDF3CD092BA}"/>
              </a:ext>
            </a:extLst>
          </p:cNvPr>
          <p:cNvSpPr>
            <a:spLocks noGrp="1" noChangeArrowheads="1"/>
          </p:cNvSpPr>
          <p:nvPr>
            <p:ph type="sldNum" sz="quarter" idx="10"/>
          </p:nvPr>
        </p:nvSpPr>
        <p:spPr>
          <a:ln/>
        </p:spPr>
        <p:txBody>
          <a:bodyPr/>
          <a:lstStyle>
            <a:lvl1pPr>
              <a:defRPr/>
            </a:lvl1pPr>
          </a:lstStyle>
          <a:p>
            <a:pPr>
              <a:defRPr/>
            </a:pPr>
            <a:fld id="{5E9D92F0-DB25-4E6B-A10D-A7937AC7A365}" type="slidenum">
              <a:rPr lang="en-US" altLang="en-US"/>
              <a:pPr>
                <a:defRPr/>
              </a:pPr>
              <a:t>‹#›</a:t>
            </a:fld>
            <a:endParaRPr lang="en-US" altLang="en-US"/>
          </a:p>
        </p:txBody>
      </p:sp>
    </p:spTree>
    <p:extLst>
      <p:ext uri="{BB962C8B-B14F-4D97-AF65-F5344CB8AC3E}">
        <p14:creationId xmlns:p14="http://schemas.microsoft.com/office/powerpoint/2010/main" val="412473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4BE8099E-18A5-481A-9697-216087BE0676}"/>
              </a:ext>
            </a:extLst>
          </p:cNvPr>
          <p:cNvSpPr>
            <a:spLocks noGrp="1" noChangeArrowheads="1"/>
          </p:cNvSpPr>
          <p:nvPr>
            <p:ph type="sldNum" sz="quarter" idx="10"/>
          </p:nvPr>
        </p:nvSpPr>
        <p:spPr>
          <a:ln/>
        </p:spPr>
        <p:txBody>
          <a:bodyPr/>
          <a:lstStyle>
            <a:lvl1pPr>
              <a:defRPr/>
            </a:lvl1pPr>
          </a:lstStyle>
          <a:p>
            <a:pPr>
              <a:defRPr/>
            </a:pPr>
            <a:fld id="{0E555C8E-F740-4D28-8DA3-D7B8E0F6F578}" type="slidenum">
              <a:rPr lang="en-US" altLang="en-US"/>
              <a:pPr>
                <a:defRPr/>
              </a:pPr>
              <a:t>‹#›</a:t>
            </a:fld>
            <a:endParaRPr lang="en-US" altLang="en-US"/>
          </a:p>
        </p:txBody>
      </p:sp>
    </p:spTree>
    <p:extLst>
      <p:ext uri="{BB962C8B-B14F-4D97-AF65-F5344CB8AC3E}">
        <p14:creationId xmlns:p14="http://schemas.microsoft.com/office/powerpoint/2010/main" val="1725262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2_Title Slide">
    <p:spTree>
      <p:nvGrpSpPr>
        <p:cNvPr id="1" name=""/>
        <p:cNvGrpSpPr/>
        <p:nvPr/>
      </p:nvGrpSpPr>
      <p:grpSpPr>
        <a:xfrm>
          <a:off x="0" y="0"/>
          <a:ext cx="0" cy="0"/>
          <a:chOff x="0" y="0"/>
          <a:chExt cx="0" cy="0"/>
        </a:xfrm>
      </p:grpSpPr>
      <p:sp>
        <p:nvSpPr>
          <p:cNvPr id="5" name="Text Box 7">
            <a:extLst>
              <a:ext uri="{FF2B5EF4-FFF2-40B4-BE49-F238E27FC236}">
                <a16:creationId xmlns:a16="http://schemas.microsoft.com/office/drawing/2014/main" id="{6E2D77BB-A1E3-4E40-9A08-249BCF8B8523}"/>
              </a:ext>
            </a:extLst>
          </p:cNvPr>
          <p:cNvSpPr txBox="1">
            <a:spLocks noChangeArrowheads="1"/>
          </p:cNvSpPr>
          <p:nvPr/>
        </p:nvSpPr>
        <p:spPr bwMode="auto">
          <a:xfrm>
            <a:off x="4170130" y="5726113"/>
            <a:ext cx="3718390" cy="800219"/>
          </a:xfrm>
          <a:prstGeom prst="rect">
            <a:avLst/>
          </a:prstGeom>
          <a:noFill/>
          <a:ln>
            <a:noFill/>
          </a:ln>
          <a:extLst>
            <a:ext uri="{909E8E84-426E-40dd-AFC4-6F175D3DCCD1}"/>
            <a:ext uri="{91240B29-F687-4f45-9708-019B960494DF}"/>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sz="1600" b="1" dirty="0">
                <a:solidFill>
                  <a:srgbClr val="002060"/>
                </a:solidFill>
              </a:rPr>
              <a:t>Database System Concepts, 7</a:t>
            </a:r>
            <a:r>
              <a:rPr lang="en-US" altLang="en-US" sz="1600" b="1" baseline="30000" dirty="0">
                <a:solidFill>
                  <a:srgbClr val="002060"/>
                </a:solidFill>
              </a:rPr>
              <a:t>th</a:t>
            </a:r>
            <a:r>
              <a:rPr lang="en-US" altLang="en-US" sz="1600" b="1" dirty="0">
                <a:solidFill>
                  <a:srgbClr val="002060"/>
                </a:solidFill>
              </a:rPr>
              <a:t> Ed</a:t>
            </a:r>
            <a:r>
              <a:rPr lang="en-US" altLang="en-US" sz="1600" dirty="0">
                <a:solidFill>
                  <a:srgbClr val="002060"/>
                </a:solidFill>
              </a:rPr>
              <a:t>.</a:t>
            </a:r>
          </a:p>
          <a:p>
            <a:pPr algn="ctr">
              <a:spcBef>
                <a:spcPct val="50000"/>
              </a:spcBef>
              <a:defRPr/>
            </a:pPr>
            <a:r>
              <a:rPr lang="en-US" altLang="en-US" sz="1200" b="1" dirty="0">
                <a:solidFill>
                  <a:srgbClr val="002060"/>
                </a:solidFill>
              </a:rPr>
              <a:t>©Silberschatz, Korth and Sudarshan</a:t>
            </a:r>
            <a:br>
              <a:rPr lang="en-US" altLang="en-US" sz="1200" b="1" dirty="0">
                <a:solidFill>
                  <a:srgbClr val="002060"/>
                </a:solidFill>
              </a:rPr>
            </a:br>
            <a:r>
              <a:rPr lang="en-US" altLang="en-US" sz="1200" b="1" dirty="0">
                <a:solidFill>
                  <a:srgbClr val="002060"/>
                </a:solidFill>
              </a:rPr>
              <a:t>See </a:t>
            </a:r>
            <a:r>
              <a:rPr lang="en-US" altLang="en-US" sz="1200" b="1" dirty="0">
                <a:solidFill>
                  <a:srgbClr val="002060"/>
                </a:solidFill>
                <a:hlinkClick r:id="rId2"/>
              </a:rPr>
              <a:t>www.db-book.com</a:t>
            </a:r>
            <a:r>
              <a:rPr lang="en-US" altLang="en-US" sz="1200" b="1" dirty="0">
                <a:solidFill>
                  <a:srgbClr val="002060"/>
                </a:solidFill>
              </a:rPr>
              <a:t> for conditions on re-use </a:t>
            </a:r>
          </a:p>
        </p:txBody>
      </p:sp>
      <p:sp>
        <p:nvSpPr>
          <p:cNvPr id="613378" name="Rectangle 2"/>
          <p:cNvSpPr>
            <a:spLocks noGrp="1" noChangeArrowheads="1"/>
          </p:cNvSpPr>
          <p:nvPr>
            <p:ph type="ctrTitle"/>
          </p:nvPr>
        </p:nvSpPr>
        <p:spPr>
          <a:xfrm>
            <a:off x="914400" y="2286000"/>
            <a:ext cx="10363200" cy="1143000"/>
          </a:xfrm>
        </p:spPr>
        <p:txBody>
          <a:bodyPr/>
          <a:lstStyle>
            <a:lvl1pPr>
              <a:defRPr>
                <a:solidFill>
                  <a:srgbClr val="002060"/>
                </a:solidFill>
              </a:defRPr>
            </a:lvl1pPr>
          </a:lstStyle>
          <a:p>
            <a:r>
              <a:rPr lang="en-US"/>
              <a:t>Click to edit Master title style</a:t>
            </a:r>
            <a:endParaRPr lang="en-US" dirty="0"/>
          </a:p>
        </p:txBody>
      </p:sp>
      <p:sp>
        <p:nvSpPr>
          <p:cNvPr id="8" name="Rectangle 5">
            <a:extLst>
              <a:ext uri="{FF2B5EF4-FFF2-40B4-BE49-F238E27FC236}">
                <a16:creationId xmlns:a16="http://schemas.microsoft.com/office/drawing/2014/main" id="{D2D242F4-2B18-4F93-AF83-C0B3D393143B}"/>
              </a:ext>
            </a:extLst>
          </p:cNvPr>
          <p:cNvSpPr>
            <a:spLocks noGrp="1" noChangeArrowheads="1"/>
          </p:cNvSpPr>
          <p:nvPr>
            <p:ph type="sldNum" sz="quarter" idx="11"/>
          </p:nvPr>
        </p:nvSpPr>
        <p:spPr>
          <a:xfrm>
            <a:off x="8794751" y="6218238"/>
            <a:ext cx="2540000" cy="457200"/>
          </a:xfrm>
        </p:spPr>
        <p:txBody>
          <a:bodyPr/>
          <a:lstStyle>
            <a:lvl1pPr>
              <a:defRPr smtClean="0">
                <a:solidFill>
                  <a:srgbClr val="578963"/>
                </a:solidFill>
              </a:defRPr>
            </a:lvl1pPr>
          </a:lstStyle>
          <a:p>
            <a:fld id="{B11C6810-CB31-4E30-9B86-57880A05BB4E}" type="slidenum">
              <a:rPr lang="en-US" altLang="en-US" smtClean="0"/>
              <a:pPr/>
              <a:t>‹#›</a:t>
            </a:fld>
            <a:endParaRPr lang="en-US" altLang="en-US"/>
          </a:p>
        </p:txBody>
      </p:sp>
      <p:pic>
        <p:nvPicPr>
          <p:cNvPr id="9" name="Picture 8" descr="Cover-6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5" y="1"/>
            <a:ext cx="1775883"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7324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cSld name="3_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6259710"/>
            <a:ext cx="12180093" cy="53578"/>
          </a:xfrm>
          <a:prstGeom prst="rect">
            <a:avLst/>
          </a:prstGeom>
        </p:spPr>
      </p:pic>
      <p:pic>
        <p:nvPicPr>
          <p:cNvPr id="17" name="bg object 17"/>
          <p:cNvPicPr/>
          <p:nvPr/>
        </p:nvPicPr>
        <p:blipFill>
          <a:blip r:embed="rId3" cstate="print"/>
          <a:stretch>
            <a:fillRect/>
          </a:stretch>
        </p:blipFill>
        <p:spPr>
          <a:xfrm>
            <a:off x="0" y="6152555"/>
            <a:ext cx="12180093" cy="80367"/>
          </a:xfrm>
          <a:prstGeom prst="rect">
            <a:avLst/>
          </a:prstGeom>
        </p:spPr>
      </p:pic>
      <p:pic>
        <p:nvPicPr>
          <p:cNvPr id="18" name="bg object 18"/>
          <p:cNvPicPr/>
          <p:nvPr/>
        </p:nvPicPr>
        <p:blipFill>
          <a:blip r:embed="rId4" cstate="print"/>
          <a:stretch>
            <a:fillRect/>
          </a:stretch>
        </p:blipFill>
        <p:spPr>
          <a:xfrm>
            <a:off x="0" y="1009054"/>
            <a:ext cx="12180093" cy="44648"/>
          </a:xfrm>
          <a:prstGeom prst="rect">
            <a:avLst/>
          </a:prstGeom>
        </p:spPr>
      </p:pic>
      <p:pic>
        <p:nvPicPr>
          <p:cNvPr id="19" name="bg object 19"/>
          <p:cNvPicPr/>
          <p:nvPr/>
        </p:nvPicPr>
        <p:blipFill>
          <a:blip r:embed="rId5" cstate="print"/>
          <a:stretch>
            <a:fillRect/>
          </a:stretch>
        </p:blipFill>
        <p:spPr>
          <a:xfrm>
            <a:off x="0" y="892969"/>
            <a:ext cx="12180093" cy="80367"/>
          </a:xfrm>
          <a:prstGeom prst="rect">
            <a:avLst/>
          </a:prstGeom>
        </p:spPr>
      </p:pic>
      <p:sp>
        <p:nvSpPr>
          <p:cNvPr id="20" name="bg object 20"/>
          <p:cNvSpPr/>
          <p:nvPr/>
        </p:nvSpPr>
        <p:spPr>
          <a:xfrm>
            <a:off x="23813" y="6151066"/>
            <a:ext cx="12160673" cy="0"/>
          </a:xfrm>
          <a:custGeom>
            <a:avLst/>
            <a:gdLst/>
            <a:ahLst/>
            <a:cxnLst/>
            <a:rect l="l" t="t" r="r" b="b"/>
            <a:pathLst>
              <a:path w="9120505">
                <a:moveTo>
                  <a:pt x="0" y="0"/>
                </a:moveTo>
                <a:lnTo>
                  <a:pt x="9120191" y="0"/>
                </a:lnTo>
              </a:path>
            </a:pathLst>
          </a:custGeom>
          <a:ln w="3175">
            <a:solidFill>
              <a:srgbClr val="287C7C"/>
            </a:solidFill>
          </a:ln>
        </p:spPr>
        <p:txBody>
          <a:bodyPr wrap="square" lIns="0" tIns="0" rIns="0" bIns="0" rtlCol="0"/>
          <a:lstStyle/>
          <a:p>
            <a:endParaRPr sz="1800"/>
          </a:p>
        </p:txBody>
      </p:sp>
      <p:sp>
        <p:nvSpPr>
          <p:cNvPr id="2" name="Holder 2"/>
          <p:cNvSpPr>
            <a:spLocks noGrp="1"/>
          </p:cNvSpPr>
          <p:nvPr>
            <p:ph type="ctrTitle"/>
          </p:nvPr>
        </p:nvSpPr>
        <p:spPr>
          <a:xfrm>
            <a:off x="2279900" y="2595929"/>
            <a:ext cx="7632201" cy="707886"/>
          </a:xfrm>
          <a:prstGeom prst="rect">
            <a:avLst/>
          </a:prstGeom>
        </p:spPr>
        <p:txBody>
          <a:bodyPr wrap="square" lIns="0" tIns="0" rIns="0" bIns="0">
            <a:spAutoFit/>
          </a:bodyPr>
          <a:lstStyle>
            <a:lvl1pPr>
              <a:defRPr sz="4600" b="0" i="0">
                <a:solidFill>
                  <a:srgbClr val="056252"/>
                </a:solidFill>
                <a:latin typeface="Arial MT"/>
                <a:cs typeface="Arial MT"/>
              </a:defRPr>
            </a:lvl1pPr>
          </a:lstStyle>
          <a:p>
            <a:endParaRPr/>
          </a:p>
        </p:txBody>
      </p:sp>
      <p:sp>
        <p:nvSpPr>
          <p:cNvPr id="3" name="Holder 3"/>
          <p:cNvSpPr>
            <a:spLocks noGrp="1"/>
          </p:cNvSpPr>
          <p:nvPr>
            <p:ph type="subTitle" idx="4"/>
          </p:nvPr>
        </p:nvSpPr>
        <p:spPr>
          <a:xfrm>
            <a:off x="3544275" y="3827314"/>
            <a:ext cx="5103448" cy="26161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150" b="0" i="0">
                <a:solidFill>
                  <a:srgbClr val="2F2F2F"/>
                </a:solidFill>
                <a:latin typeface="Arial MT"/>
                <a:cs typeface="Arial MT"/>
              </a:defRPr>
            </a:lvl1pPr>
          </a:lstStyle>
          <a:p>
            <a:pPr marL="12700">
              <a:spcBef>
                <a:spcPts val="10"/>
              </a:spcBef>
            </a:pPr>
            <a:r>
              <a:rPr lang="en-GB" spc="-55">
                <a:solidFill>
                  <a:srgbClr val="333333"/>
                </a:solidFill>
              </a:rPr>
              <a:t>Prepared By: Mohammad Rony Lecturer, Dept. Of CSE University Of Global Village (UGV), Barishal</a:t>
            </a:r>
            <a:endParaRPr lang="en-GB" spc="-20" dirty="0">
              <a:solidFill>
                <a:srgbClr val="343434"/>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1400" b="0" i="0">
                <a:solidFill>
                  <a:srgbClr val="709A93"/>
                </a:solidFill>
                <a:latin typeface="Arial MT"/>
                <a:cs typeface="Arial MT"/>
              </a:defRPr>
            </a:lvl1pPr>
          </a:lstStyle>
          <a:p>
            <a:pPr marL="135255">
              <a:lnSpc>
                <a:spcPts val="1660"/>
              </a:lnSpc>
            </a:pPr>
            <a:fld id="{81D60167-4931-47E6-BA6A-407CBD079E47}" type="slidenum">
              <a:rPr lang="en-GB" sz="1500" spc="40" smtClean="0">
                <a:solidFill>
                  <a:srgbClr val="699C90"/>
                </a:solidFill>
                <a:latin typeface="Courier New"/>
                <a:cs typeface="Courier New"/>
              </a:rPr>
              <a:pPr marL="135255">
                <a:lnSpc>
                  <a:spcPts val="1660"/>
                </a:lnSpc>
              </a:pPr>
              <a:t>‹#›</a:t>
            </a:fld>
            <a:endParaRPr lang="en-GB" sz="1500">
              <a:latin typeface="Courier New"/>
              <a:cs typeface="Courier New"/>
            </a:endParaRPr>
          </a:p>
        </p:txBody>
      </p:sp>
    </p:spTree>
    <p:extLst>
      <p:ext uri="{BB962C8B-B14F-4D97-AF65-F5344CB8AC3E}">
        <p14:creationId xmlns:p14="http://schemas.microsoft.com/office/powerpoint/2010/main" val="194641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00" b="0" i="0">
                <a:solidFill>
                  <a:srgbClr val="056252"/>
                </a:solidFill>
                <a:latin typeface="Arial MT"/>
                <a:cs typeface="Arial MT"/>
              </a:defRPr>
            </a:lvl1pPr>
          </a:lstStyle>
          <a:p>
            <a:endParaRPr/>
          </a:p>
        </p:txBody>
      </p:sp>
      <p:sp>
        <p:nvSpPr>
          <p:cNvPr id="3" name="Holder 3"/>
          <p:cNvSpPr>
            <a:spLocks noGrp="1"/>
          </p:cNvSpPr>
          <p:nvPr>
            <p:ph sz="half" idx="2"/>
          </p:nvPr>
        </p:nvSpPr>
        <p:spPr>
          <a:xfrm>
            <a:off x="932865" y="1189461"/>
            <a:ext cx="4828539" cy="561692"/>
          </a:xfrm>
          <a:prstGeom prst="rect">
            <a:avLst/>
          </a:prstGeom>
        </p:spPr>
        <p:txBody>
          <a:bodyPr wrap="square" lIns="0" tIns="0" rIns="0" bIns="0">
            <a:spAutoFit/>
          </a:bodyPr>
          <a:lstStyle>
            <a:lvl1pPr>
              <a:defRPr sz="3650" b="0" i="0">
                <a:solidFill>
                  <a:srgbClr val="F008F6"/>
                </a:solidFill>
                <a:latin typeface="Arial MT"/>
                <a:cs typeface="Arial MT"/>
              </a:defRPr>
            </a:lvl1pPr>
          </a:lstStyle>
          <a:p>
            <a:endParaRPr/>
          </a:p>
        </p:txBody>
      </p:sp>
      <p:sp>
        <p:nvSpPr>
          <p:cNvPr id="4" name="Holder 4"/>
          <p:cNvSpPr>
            <a:spLocks noGrp="1"/>
          </p:cNvSpPr>
          <p:nvPr>
            <p:ph sz="half" idx="3"/>
          </p:nvPr>
        </p:nvSpPr>
        <p:spPr>
          <a:xfrm>
            <a:off x="6314491" y="1368053"/>
            <a:ext cx="4505112" cy="561692"/>
          </a:xfrm>
          <a:prstGeom prst="rect">
            <a:avLst/>
          </a:prstGeom>
        </p:spPr>
        <p:txBody>
          <a:bodyPr wrap="square" lIns="0" tIns="0" rIns="0" bIns="0">
            <a:spAutoFit/>
          </a:bodyPr>
          <a:lstStyle>
            <a:lvl1pPr>
              <a:defRPr sz="3650" b="0" i="0">
                <a:solidFill>
                  <a:srgbClr val="DF0CE2"/>
                </a:solidFill>
                <a:latin typeface="Arial MT"/>
                <a:cs typeface="Arial MT"/>
              </a:defRPr>
            </a:lvl1pPr>
          </a:lstStyle>
          <a:p>
            <a:endParaRPr/>
          </a:p>
        </p:txBody>
      </p:sp>
      <p:sp>
        <p:nvSpPr>
          <p:cNvPr id="5" name="Holder 5"/>
          <p:cNvSpPr>
            <a:spLocks noGrp="1"/>
          </p:cNvSpPr>
          <p:nvPr>
            <p:ph type="ftr" sz="quarter" idx="5"/>
          </p:nvPr>
        </p:nvSpPr>
        <p:spPr/>
        <p:txBody>
          <a:bodyPr lIns="0" tIns="0" rIns="0" bIns="0"/>
          <a:lstStyle>
            <a:lvl1pPr>
              <a:defRPr sz="1150" b="0" i="0">
                <a:solidFill>
                  <a:srgbClr val="2F2F2F"/>
                </a:solidFill>
                <a:latin typeface="Arial MT"/>
                <a:cs typeface="Arial MT"/>
              </a:defRPr>
            </a:lvl1pPr>
          </a:lstStyle>
          <a:p>
            <a:pPr marL="12700">
              <a:spcBef>
                <a:spcPts val="10"/>
              </a:spcBef>
            </a:pPr>
            <a:r>
              <a:rPr lang="en-GB" spc="-55">
                <a:solidFill>
                  <a:srgbClr val="333333"/>
                </a:solidFill>
              </a:rPr>
              <a:t>Prepared By: Mohammad Rony Lecturer, Dept. Of CSE University Of Global Village (UGV), Barishal</a:t>
            </a:r>
            <a:endParaRPr lang="en-GB" spc="-20" dirty="0">
              <a:solidFill>
                <a:srgbClr val="343434"/>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defRPr sz="1400" b="0" i="0">
                <a:solidFill>
                  <a:srgbClr val="709A93"/>
                </a:solidFill>
                <a:latin typeface="Arial MT"/>
                <a:cs typeface="Arial MT"/>
              </a:defRPr>
            </a:lvl1pPr>
          </a:lstStyle>
          <a:p>
            <a:pPr marL="135255">
              <a:lnSpc>
                <a:spcPts val="1660"/>
              </a:lnSpc>
            </a:pPr>
            <a:fld id="{81D60167-4931-47E6-BA6A-407CBD079E47}" type="slidenum">
              <a:rPr lang="en-GB" sz="1500" spc="40" smtClean="0">
                <a:solidFill>
                  <a:srgbClr val="699C90"/>
                </a:solidFill>
                <a:latin typeface="Courier New"/>
                <a:cs typeface="Courier New"/>
              </a:rPr>
              <a:pPr marL="135255">
                <a:lnSpc>
                  <a:spcPts val="1660"/>
                </a:lnSpc>
              </a:pPr>
              <a:t>‹#›</a:t>
            </a:fld>
            <a:endParaRPr lang="en-GB" sz="1500">
              <a:latin typeface="Courier New"/>
              <a:cs typeface="Courier New"/>
            </a:endParaRPr>
          </a:p>
        </p:txBody>
      </p:sp>
    </p:spTree>
    <p:extLst>
      <p:ext uri="{BB962C8B-B14F-4D97-AF65-F5344CB8AC3E}">
        <p14:creationId xmlns:p14="http://schemas.microsoft.com/office/powerpoint/2010/main" val="3049834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Prepared By: Mohammad Rony Lecturer, Dept. Of CSE University Of Global Village (UGV), Barishal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79D8CA-C7EE-407F-B6A7-8C9340F06E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2011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6112478-D9B7-4D0D-ADE5-62D5EFAAFBBF}"/>
              </a:ext>
            </a:extLst>
          </p:cNvPr>
          <p:cNvSpPr>
            <a:spLocks noGrp="1" noChangeArrowheads="1"/>
          </p:cNvSpPr>
          <p:nvPr>
            <p:ph type="body" idx="1"/>
          </p:nvPr>
        </p:nvSpPr>
        <p:spPr bwMode="auto">
          <a:xfrm>
            <a:off x="1024468" y="1093789"/>
            <a:ext cx="10276417"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12003" name="Rectangle 3">
            <a:extLst>
              <a:ext uri="{FF2B5EF4-FFF2-40B4-BE49-F238E27FC236}">
                <a16:creationId xmlns:a16="http://schemas.microsoft.com/office/drawing/2014/main" id="{D2EB5033-CF44-472B-B77D-FAA18581E631}"/>
              </a:ext>
            </a:extLst>
          </p:cNvPr>
          <p:cNvSpPr>
            <a:spLocks noGrp="1" noChangeArrowheads="1"/>
          </p:cNvSpPr>
          <p:nvPr>
            <p:ph type="sldNum" sz="quarter" idx="4"/>
          </p:nvPr>
        </p:nvSpPr>
        <p:spPr bwMode="auto">
          <a:xfrm>
            <a:off x="8737600" y="64008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rgbClr val="002060"/>
                </a:solidFill>
                <a:latin typeface="Times New Roman" panose="02020603050405020304" pitchFamily="18" charset="0"/>
              </a:defRPr>
            </a:lvl1pPr>
          </a:lstStyle>
          <a:p>
            <a:pPr>
              <a:defRPr/>
            </a:pPr>
            <a:fld id="{8BECA7E0-09BC-41D3-BD93-B7E81A2ACCB7}" type="slidenum">
              <a:rPr lang="en-US" altLang="en-US" smtClean="0"/>
              <a:pPr>
                <a:defRPr/>
              </a:pPr>
              <a:t>‹#›</a:t>
            </a:fld>
            <a:endParaRPr lang="en-US" altLang="en-US" dirty="0"/>
          </a:p>
        </p:txBody>
      </p:sp>
      <p:sp>
        <p:nvSpPr>
          <p:cNvPr id="1028" name="Text Box 4">
            <a:extLst>
              <a:ext uri="{FF2B5EF4-FFF2-40B4-BE49-F238E27FC236}">
                <a16:creationId xmlns:a16="http://schemas.microsoft.com/office/drawing/2014/main" id="{D0CFC8B2-2C6C-4CA4-9AFC-14298F0DD4EC}"/>
              </a:ext>
            </a:extLst>
          </p:cNvPr>
          <p:cNvSpPr txBox="1">
            <a:spLocks noChangeArrowheads="1"/>
          </p:cNvSpPr>
          <p:nvPr/>
        </p:nvSpPr>
        <p:spPr bwMode="auto">
          <a:xfrm>
            <a:off x="9402889" y="6613526"/>
            <a:ext cx="2403222" cy="246221"/>
          </a:xfrm>
          <a:prstGeom prst="rect">
            <a:avLst/>
          </a:prstGeom>
          <a:noFill/>
          <a:ln>
            <a:noFill/>
          </a:ln>
          <a:extLst>
            <a:ext uri="{909E8E84-426E-40dd-AFC4-6F175D3DCCD1}"/>
            <a:ext uri="{91240B29-F687-4f45-9708-019B960494DF}"/>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sz="1000" b="1" dirty="0">
                <a:solidFill>
                  <a:srgbClr val="002060"/>
                </a:solidFill>
              </a:rPr>
              <a:t>©Silberschatz, Korth and Sudarshan</a:t>
            </a:r>
          </a:p>
        </p:txBody>
      </p:sp>
      <p:sp>
        <p:nvSpPr>
          <p:cNvPr id="512005" name="Text Box 5">
            <a:extLst>
              <a:ext uri="{FF2B5EF4-FFF2-40B4-BE49-F238E27FC236}">
                <a16:creationId xmlns:a16="http://schemas.microsoft.com/office/drawing/2014/main" id="{ED25C836-0663-424A-84A7-5AB803422860}"/>
              </a:ext>
            </a:extLst>
          </p:cNvPr>
          <p:cNvSpPr txBox="1">
            <a:spLocks noChangeArrowheads="1"/>
          </p:cNvSpPr>
          <p:nvPr userDrawn="1"/>
        </p:nvSpPr>
        <p:spPr bwMode="auto">
          <a:xfrm>
            <a:off x="6047905" y="6613526"/>
            <a:ext cx="447558" cy="246221"/>
          </a:xfrm>
          <a:prstGeom prst="rect">
            <a:avLst/>
          </a:prstGeom>
          <a:noFill/>
          <a:ln w="9525">
            <a:noFill/>
            <a:miter lim="800000"/>
            <a:headEnd/>
            <a:tailEnd/>
          </a:ln>
          <a:effec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sz="1000" b="1" dirty="0">
                <a:solidFill>
                  <a:srgbClr val="002060"/>
                </a:solidFill>
              </a:rPr>
              <a:t>3.</a:t>
            </a:r>
            <a:fld id="{669DE52E-05EC-4487-BE79-3F9A6A9F8797}" type="slidenum">
              <a:rPr lang="en-US" altLang="en-US" sz="1000" b="1" smtClean="0">
                <a:solidFill>
                  <a:srgbClr val="002060"/>
                </a:solidFill>
              </a:rPr>
              <a:pPr algn="ctr">
                <a:spcBef>
                  <a:spcPct val="50000"/>
                </a:spcBef>
                <a:defRPr/>
              </a:pPr>
              <a:t>‹#›</a:t>
            </a:fld>
            <a:endParaRPr lang="en-US" altLang="en-US" sz="1000" b="1" dirty="0">
              <a:solidFill>
                <a:srgbClr val="002060"/>
              </a:solidFill>
            </a:endParaRPr>
          </a:p>
        </p:txBody>
      </p:sp>
      <p:sp>
        <p:nvSpPr>
          <p:cNvPr id="512006" name="Rectangle 6">
            <a:extLst>
              <a:ext uri="{FF2B5EF4-FFF2-40B4-BE49-F238E27FC236}">
                <a16:creationId xmlns:a16="http://schemas.microsoft.com/office/drawing/2014/main" id="{BFAC4B4C-D3C2-4A14-871E-CC7D45F0769E}"/>
              </a:ext>
            </a:extLst>
          </p:cNvPr>
          <p:cNvSpPr>
            <a:spLocks noGrp="1" noChangeArrowheads="1"/>
          </p:cNvSpPr>
          <p:nvPr>
            <p:ph type="title"/>
          </p:nvPr>
        </p:nvSpPr>
        <p:spPr bwMode="auto">
          <a:xfrm>
            <a:off x="1024467" y="117475"/>
            <a:ext cx="10769600" cy="609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31" name="Text Box 7">
            <a:extLst>
              <a:ext uri="{FF2B5EF4-FFF2-40B4-BE49-F238E27FC236}">
                <a16:creationId xmlns:a16="http://schemas.microsoft.com/office/drawing/2014/main" id="{5472E9A1-C06F-4393-872E-7F8100F91627}"/>
              </a:ext>
            </a:extLst>
          </p:cNvPr>
          <p:cNvSpPr txBox="1">
            <a:spLocks noChangeArrowheads="1"/>
          </p:cNvSpPr>
          <p:nvPr/>
        </p:nvSpPr>
        <p:spPr bwMode="auto">
          <a:xfrm>
            <a:off x="0" y="6613526"/>
            <a:ext cx="2595582" cy="246221"/>
          </a:xfrm>
          <a:prstGeom prst="rect">
            <a:avLst/>
          </a:prstGeom>
          <a:noFill/>
          <a:ln>
            <a:noFill/>
          </a:ln>
          <a:extLst>
            <a:ext uri="{909E8E84-426E-40dd-AFC4-6F175D3DCCD1}"/>
            <a:ext uri="{91240B29-F687-4f45-9708-019B960494DF}"/>
          </a:extLst>
        </p:spPr>
        <p:txBody>
          <a:bodyPr wrap="none">
            <a:spAutoFit/>
          </a:bodyPr>
          <a:lstStyle>
            <a:lvl1pPr>
              <a:defRPr sz="1600">
                <a:solidFill>
                  <a:schemeClr val="tx1"/>
                </a:solidFill>
                <a:latin typeface="Helvetica" charset="0"/>
                <a:ea typeface="ＭＳ Ｐゴシック" charset="0"/>
                <a:cs typeface="ＭＳ Ｐゴシック" charset="0"/>
              </a:defRPr>
            </a:lvl1pPr>
            <a:lvl2pPr marL="742950" indent="-285750">
              <a:defRPr sz="1600">
                <a:solidFill>
                  <a:schemeClr val="tx1"/>
                </a:solidFill>
                <a:latin typeface="Helvetica" charset="0"/>
                <a:ea typeface="ＭＳ Ｐゴシック" charset="0"/>
              </a:defRPr>
            </a:lvl2pPr>
            <a:lvl3pPr marL="1143000" indent="-228600">
              <a:defRPr sz="1600">
                <a:solidFill>
                  <a:schemeClr val="tx1"/>
                </a:solidFill>
                <a:latin typeface="Helvetica" charset="0"/>
                <a:ea typeface="ＭＳ Ｐゴシック" charset="0"/>
              </a:defRPr>
            </a:lvl3pPr>
            <a:lvl4pPr marL="1600200" indent="-228600">
              <a:defRPr sz="1600">
                <a:solidFill>
                  <a:schemeClr val="tx1"/>
                </a:solidFill>
                <a:latin typeface="Helvetica" charset="0"/>
                <a:ea typeface="ＭＳ Ｐゴシック" charset="0"/>
              </a:defRPr>
            </a:lvl4pPr>
            <a:lvl5pPr marL="2057400" indent="-228600">
              <a:defRPr sz="1600">
                <a:solidFill>
                  <a:schemeClr val="tx1"/>
                </a:solidFill>
                <a:latin typeface="Helvetica" charset="0"/>
                <a:ea typeface="ＭＳ Ｐゴシック" charset="0"/>
              </a:defRPr>
            </a:lvl5pPr>
            <a:lvl6pPr marL="2514600" indent="-228600" eaLnBrk="0" fontAlgn="base" hangingPunct="0">
              <a:spcBef>
                <a:spcPct val="0"/>
              </a:spcBef>
              <a:spcAft>
                <a:spcPct val="0"/>
              </a:spcAft>
              <a:defRPr sz="1600">
                <a:solidFill>
                  <a:schemeClr val="tx1"/>
                </a:solidFill>
                <a:latin typeface="Helvetica" charset="0"/>
                <a:ea typeface="ＭＳ Ｐゴシック" charset="0"/>
              </a:defRPr>
            </a:lvl6pPr>
            <a:lvl7pPr marL="2971800" indent="-228600" eaLnBrk="0" fontAlgn="base" hangingPunct="0">
              <a:spcBef>
                <a:spcPct val="0"/>
              </a:spcBef>
              <a:spcAft>
                <a:spcPct val="0"/>
              </a:spcAft>
              <a:defRPr sz="1600">
                <a:solidFill>
                  <a:schemeClr val="tx1"/>
                </a:solidFill>
                <a:latin typeface="Helvetica" charset="0"/>
                <a:ea typeface="ＭＳ Ｐゴシック" charset="0"/>
              </a:defRPr>
            </a:lvl7pPr>
            <a:lvl8pPr marL="3429000" indent="-228600" eaLnBrk="0" fontAlgn="base" hangingPunct="0">
              <a:spcBef>
                <a:spcPct val="0"/>
              </a:spcBef>
              <a:spcAft>
                <a:spcPct val="0"/>
              </a:spcAft>
              <a:defRPr sz="1600">
                <a:solidFill>
                  <a:schemeClr val="tx1"/>
                </a:solidFill>
                <a:latin typeface="Helvetica" charset="0"/>
                <a:ea typeface="ＭＳ Ｐゴシック" charset="0"/>
              </a:defRPr>
            </a:lvl8pPr>
            <a:lvl9pPr marL="3886200" indent="-228600" eaLnBrk="0" fontAlgn="base" hangingPunct="0">
              <a:spcBef>
                <a:spcPct val="0"/>
              </a:spcBef>
              <a:spcAft>
                <a:spcPct val="0"/>
              </a:spcAft>
              <a:defRPr sz="1600">
                <a:solidFill>
                  <a:schemeClr val="tx1"/>
                </a:solidFill>
                <a:latin typeface="Helvetica" charset="0"/>
                <a:ea typeface="ＭＳ Ｐゴシック" charset="0"/>
              </a:defRPr>
            </a:lvl9pPr>
          </a:lstStyle>
          <a:p>
            <a:pPr>
              <a:spcBef>
                <a:spcPct val="50000"/>
              </a:spcBef>
              <a:defRPr/>
            </a:pPr>
            <a:r>
              <a:rPr lang="en-US" sz="1000" b="1" dirty="0">
                <a:solidFill>
                  <a:srgbClr val="002060"/>
                </a:solidFill>
              </a:rPr>
              <a:t>Database System Concepts - 7</a:t>
            </a:r>
            <a:r>
              <a:rPr lang="en-US" sz="1000" b="1" baseline="30000" dirty="0">
                <a:solidFill>
                  <a:srgbClr val="002060"/>
                </a:solidFill>
              </a:rPr>
              <a:t>th</a:t>
            </a:r>
            <a:r>
              <a:rPr lang="en-US" sz="1000" b="1" dirty="0">
                <a:solidFill>
                  <a:srgbClr val="002060"/>
                </a:solidFill>
              </a:rPr>
              <a:t> Edition</a:t>
            </a:r>
          </a:p>
        </p:txBody>
      </p:sp>
      <p:sp>
        <p:nvSpPr>
          <p:cNvPr id="1032" name="Freeform 8">
            <a:extLst>
              <a:ext uri="{FF2B5EF4-FFF2-40B4-BE49-F238E27FC236}">
                <a16:creationId xmlns:a16="http://schemas.microsoft.com/office/drawing/2014/main" id="{0362D880-06BD-4D02-876C-3226AC8E6F10}"/>
              </a:ext>
            </a:extLst>
          </p:cNvPr>
          <p:cNvSpPr>
            <a:spLocks/>
          </p:cNvSpPr>
          <p:nvPr/>
        </p:nvSpPr>
        <p:spPr bwMode="auto">
          <a:xfrm>
            <a:off x="11889317" y="5445126"/>
            <a:ext cx="302683" cy="47625"/>
          </a:xfrm>
          <a:custGeom>
            <a:avLst/>
            <a:gdLst>
              <a:gd name="T0" fmla="*/ 0 w 285"/>
              <a:gd name="T1" fmla="*/ 2147483646 h 61"/>
              <a:gd name="T2" fmla="*/ 2147483646 w 285"/>
              <a:gd name="T3" fmla="*/ 2147483646 h 61"/>
              <a:gd name="T4" fmla="*/ 2147483646 w 285"/>
              <a:gd name="T5" fmla="*/ 2147483646 h 61"/>
              <a:gd name="T6" fmla="*/ 2147483646 w 285"/>
              <a:gd name="T7" fmla="*/ 2147483646 h 61"/>
              <a:gd name="T8" fmla="*/ 2147483646 w 285"/>
              <a:gd name="T9" fmla="*/ 2147483646 h 61"/>
              <a:gd name="T10" fmla="*/ 2147483646 w 285"/>
              <a:gd name="T11" fmla="*/ 2147483646 h 61"/>
              <a:gd name="T12" fmla="*/ 2147483646 w 285"/>
              <a:gd name="T13" fmla="*/ 2147483646 h 61"/>
              <a:gd name="T14" fmla="*/ 2147483646 w 285"/>
              <a:gd name="T15" fmla="*/ 2147483646 h 61"/>
              <a:gd name="T16" fmla="*/ 2147483646 w 285"/>
              <a:gd name="T17" fmla="*/ 0 h 61"/>
              <a:gd name="T18" fmla="*/ 2147483646 w 285"/>
              <a:gd name="T19" fmla="*/ 0 h 61"/>
              <a:gd name="T20" fmla="*/ 2147483646 w 285"/>
              <a:gd name="T21" fmla="*/ 0 h 61"/>
              <a:gd name="T22" fmla="*/ 2147483646 w 285"/>
              <a:gd name="T23" fmla="*/ 0 h 61"/>
              <a:gd name="T24" fmla="*/ 2147483646 w 285"/>
              <a:gd name="T25" fmla="*/ 2147483646 h 61"/>
              <a:gd name="T26" fmla="*/ 2147483646 w 285"/>
              <a:gd name="T27" fmla="*/ 2147483646 h 61"/>
              <a:gd name="T28" fmla="*/ 2147483646 w 285"/>
              <a:gd name="T29" fmla="*/ 2147483646 h 61"/>
              <a:gd name="T30" fmla="*/ 2147483646 w 285"/>
              <a:gd name="T31" fmla="*/ 2147483646 h 61"/>
              <a:gd name="T32" fmla="*/ 2147483646 w 285"/>
              <a:gd name="T33" fmla="*/ 2147483646 h 61"/>
              <a:gd name="T34" fmla="*/ 2147483646 w 285"/>
              <a:gd name="T35" fmla="*/ 2147483646 h 61"/>
              <a:gd name="T36" fmla="*/ 2147483646 w 285"/>
              <a:gd name="T37" fmla="*/ 2147483646 h 61"/>
              <a:gd name="T38" fmla="*/ 2147483646 w 285"/>
              <a:gd name="T39" fmla="*/ 2147483646 h 61"/>
              <a:gd name="T40" fmla="*/ 2147483646 w 285"/>
              <a:gd name="T41" fmla="*/ 2147483646 h 61"/>
              <a:gd name="T42" fmla="*/ 2147483646 w 285"/>
              <a:gd name="T43" fmla="*/ 2147483646 h 61"/>
              <a:gd name="T44" fmla="*/ 2147483646 w 285"/>
              <a:gd name="T45" fmla="*/ 2147483646 h 61"/>
              <a:gd name="T46" fmla="*/ 2147483646 w 285"/>
              <a:gd name="T47" fmla="*/ 2147483646 h 61"/>
              <a:gd name="T48" fmla="*/ 2147483646 w 285"/>
              <a:gd name="T49" fmla="*/ 2147483646 h 61"/>
              <a:gd name="T50" fmla="*/ 2147483646 w 285"/>
              <a:gd name="T51" fmla="*/ 2147483646 h 61"/>
              <a:gd name="T52" fmla="*/ 2147483646 w 285"/>
              <a:gd name="T53" fmla="*/ 2147483646 h 61"/>
              <a:gd name="T54" fmla="*/ 2147483646 w 285"/>
              <a:gd name="T55" fmla="*/ 2147483646 h 61"/>
              <a:gd name="T56" fmla="*/ 2147483646 w 285"/>
              <a:gd name="T57" fmla="*/ 2147483646 h 61"/>
              <a:gd name="T58" fmla="*/ 2147483646 w 285"/>
              <a:gd name="T59" fmla="*/ 2147483646 h 61"/>
              <a:gd name="T60" fmla="*/ 2147483646 w 285"/>
              <a:gd name="T61" fmla="*/ 2147483646 h 61"/>
              <a:gd name="T62" fmla="*/ 2147483646 w 285"/>
              <a:gd name="T63" fmla="*/ 2147483646 h 61"/>
              <a:gd name="T64" fmla="*/ 2147483646 w 285"/>
              <a:gd name="T65" fmla="*/ 2147483646 h 61"/>
              <a:gd name="T66" fmla="*/ 2147483646 w 285"/>
              <a:gd name="T67" fmla="*/ 2147483646 h 61"/>
              <a:gd name="T68" fmla="*/ 2147483646 w 285"/>
              <a:gd name="T69" fmla="*/ 2147483646 h 61"/>
              <a:gd name="T70" fmla="*/ 2147483646 w 285"/>
              <a:gd name="T71" fmla="*/ 2147483646 h 61"/>
              <a:gd name="T72" fmla="*/ 2147483646 w 285"/>
              <a:gd name="T73" fmla="*/ 2147483646 h 61"/>
              <a:gd name="T74" fmla="*/ 2147483646 w 285"/>
              <a:gd name="T75" fmla="*/ 2147483646 h 61"/>
              <a:gd name="T76" fmla="*/ 2147483646 w 285"/>
              <a:gd name="T77" fmla="*/ 2147483646 h 61"/>
              <a:gd name="T78" fmla="*/ 2147483646 w 285"/>
              <a:gd name="T79" fmla="*/ 2147483646 h 61"/>
              <a:gd name="T80" fmla="*/ 2147483646 w 285"/>
              <a:gd name="T81" fmla="*/ 2147483646 h 61"/>
              <a:gd name="T82" fmla="*/ 2147483646 w 285"/>
              <a:gd name="T83" fmla="*/ 2147483646 h 61"/>
              <a:gd name="T84" fmla="*/ 2147483646 w 285"/>
              <a:gd name="T85" fmla="*/ 2147483646 h 61"/>
              <a:gd name="T86" fmla="*/ 2147483646 w 285"/>
              <a:gd name="T87" fmla="*/ 2147483646 h 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85" h="61">
                <a:moveTo>
                  <a:pt x="2" y="61"/>
                </a:moveTo>
                <a:lnTo>
                  <a:pt x="0" y="59"/>
                </a:lnTo>
                <a:lnTo>
                  <a:pt x="0" y="55"/>
                </a:lnTo>
                <a:lnTo>
                  <a:pt x="2" y="48"/>
                </a:lnTo>
                <a:lnTo>
                  <a:pt x="5" y="40"/>
                </a:lnTo>
                <a:lnTo>
                  <a:pt x="9" y="34"/>
                </a:lnTo>
                <a:lnTo>
                  <a:pt x="13" y="31"/>
                </a:lnTo>
                <a:lnTo>
                  <a:pt x="17" y="25"/>
                </a:lnTo>
                <a:lnTo>
                  <a:pt x="24" y="21"/>
                </a:lnTo>
                <a:lnTo>
                  <a:pt x="30" y="17"/>
                </a:lnTo>
                <a:lnTo>
                  <a:pt x="40" y="13"/>
                </a:lnTo>
                <a:lnTo>
                  <a:pt x="45" y="10"/>
                </a:lnTo>
                <a:lnTo>
                  <a:pt x="51" y="8"/>
                </a:lnTo>
                <a:lnTo>
                  <a:pt x="57" y="6"/>
                </a:lnTo>
                <a:lnTo>
                  <a:pt x="64" y="6"/>
                </a:lnTo>
                <a:lnTo>
                  <a:pt x="70" y="2"/>
                </a:lnTo>
                <a:lnTo>
                  <a:pt x="78" y="2"/>
                </a:lnTo>
                <a:lnTo>
                  <a:pt x="85" y="0"/>
                </a:lnTo>
                <a:lnTo>
                  <a:pt x="93" y="0"/>
                </a:lnTo>
                <a:lnTo>
                  <a:pt x="100" y="0"/>
                </a:lnTo>
                <a:lnTo>
                  <a:pt x="110" y="0"/>
                </a:lnTo>
                <a:lnTo>
                  <a:pt x="118" y="0"/>
                </a:lnTo>
                <a:lnTo>
                  <a:pt x="129" y="0"/>
                </a:lnTo>
                <a:lnTo>
                  <a:pt x="137" y="0"/>
                </a:lnTo>
                <a:lnTo>
                  <a:pt x="146" y="2"/>
                </a:lnTo>
                <a:lnTo>
                  <a:pt x="154" y="2"/>
                </a:lnTo>
                <a:lnTo>
                  <a:pt x="163" y="4"/>
                </a:lnTo>
                <a:lnTo>
                  <a:pt x="173" y="6"/>
                </a:lnTo>
                <a:lnTo>
                  <a:pt x="182" y="8"/>
                </a:lnTo>
                <a:lnTo>
                  <a:pt x="192" y="8"/>
                </a:lnTo>
                <a:lnTo>
                  <a:pt x="201" y="12"/>
                </a:lnTo>
                <a:lnTo>
                  <a:pt x="209" y="12"/>
                </a:lnTo>
                <a:lnTo>
                  <a:pt x="216" y="13"/>
                </a:lnTo>
                <a:lnTo>
                  <a:pt x="224" y="15"/>
                </a:lnTo>
                <a:lnTo>
                  <a:pt x="234" y="17"/>
                </a:lnTo>
                <a:lnTo>
                  <a:pt x="239" y="19"/>
                </a:lnTo>
                <a:lnTo>
                  <a:pt x="247" y="21"/>
                </a:lnTo>
                <a:lnTo>
                  <a:pt x="254" y="23"/>
                </a:lnTo>
                <a:lnTo>
                  <a:pt x="260" y="25"/>
                </a:lnTo>
                <a:lnTo>
                  <a:pt x="266" y="25"/>
                </a:lnTo>
                <a:lnTo>
                  <a:pt x="270" y="27"/>
                </a:lnTo>
                <a:lnTo>
                  <a:pt x="273" y="27"/>
                </a:lnTo>
                <a:lnTo>
                  <a:pt x="279" y="29"/>
                </a:lnTo>
                <a:lnTo>
                  <a:pt x="283" y="31"/>
                </a:lnTo>
                <a:lnTo>
                  <a:pt x="285" y="32"/>
                </a:lnTo>
                <a:lnTo>
                  <a:pt x="279" y="44"/>
                </a:lnTo>
                <a:lnTo>
                  <a:pt x="277" y="44"/>
                </a:lnTo>
                <a:lnTo>
                  <a:pt x="273" y="42"/>
                </a:lnTo>
                <a:lnTo>
                  <a:pt x="268" y="42"/>
                </a:lnTo>
                <a:lnTo>
                  <a:pt x="260" y="40"/>
                </a:lnTo>
                <a:lnTo>
                  <a:pt x="251" y="38"/>
                </a:lnTo>
                <a:lnTo>
                  <a:pt x="241" y="36"/>
                </a:lnTo>
                <a:lnTo>
                  <a:pt x="235" y="34"/>
                </a:lnTo>
                <a:lnTo>
                  <a:pt x="230" y="34"/>
                </a:lnTo>
                <a:lnTo>
                  <a:pt x="224" y="32"/>
                </a:lnTo>
                <a:lnTo>
                  <a:pt x="218" y="32"/>
                </a:lnTo>
                <a:lnTo>
                  <a:pt x="213" y="31"/>
                </a:lnTo>
                <a:lnTo>
                  <a:pt x="207" y="31"/>
                </a:lnTo>
                <a:lnTo>
                  <a:pt x="201" y="29"/>
                </a:lnTo>
                <a:lnTo>
                  <a:pt x="196" y="29"/>
                </a:lnTo>
                <a:lnTo>
                  <a:pt x="190" y="27"/>
                </a:lnTo>
                <a:lnTo>
                  <a:pt x="182" y="27"/>
                </a:lnTo>
                <a:lnTo>
                  <a:pt x="178" y="25"/>
                </a:lnTo>
                <a:lnTo>
                  <a:pt x="173" y="25"/>
                </a:lnTo>
                <a:lnTo>
                  <a:pt x="167" y="23"/>
                </a:lnTo>
                <a:lnTo>
                  <a:pt x="163" y="23"/>
                </a:lnTo>
                <a:lnTo>
                  <a:pt x="158" y="21"/>
                </a:lnTo>
                <a:lnTo>
                  <a:pt x="154" y="21"/>
                </a:lnTo>
                <a:lnTo>
                  <a:pt x="148" y="19"/>
                </a:lnTo>
                <a:lnTo>
                  <a:pt x="142" y="19"/>
                </a:lnTo>
                <a:lnTo>
                  <a:pt x="144" y="48"/>
                </a:lnTo>
                <a:lnTo>
                  <a:pt x="110" y="15"/>
                </a:lnTo>
                <a:lnTo>
                  <a:pt x="118" y="48"/>
                </a:lnTo>
                <a:lnTo>
                  <a:pt x="83" y="21"/>
                </a:lnTo>
                <a:lnTo>
                  <a:pt x="91" y="48"/>
                </a:lnTo>
                <a:lnTo>
                  <a:pt x="59" y="29"/>
                </a:lnTo>
                <a:lnTo>
                  <a:pt x="57" y="29"/>
                </a:lnTo>
                <a:lnTo>
                  <a:pt x="53" y="31"/>
                </a:lnTo>
                <a:lnTo>
                  <a:pt x="49" y="31"/>
                </a:lnTo>
                <a:lnTo>
                  <a:pt x="43" y="34"/>
                </a:lnTo>
                <a:lnTo>
                  <a:pt x="38" y="36"/>
                </a:lnTo>
                <a:lnTo>
                  <a:pt x="32" y="38"/>
                </a:lnTo>
                <a:lnTo>
                  <a:pt x="26" y="42"/>
                </a:lnTo>
                <a:lnTo>
                  <a:pt x="23" y="44"/>
                </a:lnTo>
                <a:lnTo>
                  <a:pt x="15" y="50"/>
                </a:lnTo>
                <a:lnTo>
                  <a:pt x="7" y="55"/>
                </a:lnTo>
                <a:lnTo>
                  <a:pt x="4" y="59"/>
                </a:lnTo>
                <a:lnTo>
                  <a:pt x="2"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sz="1800"/>
          </a:p>
        </p:txBody>
      </p:sp>
      <p:pic>
        <p:nvPicPr>
          <p:cNvPr id="10" name="Picture 8" descr="Cover-6Ed"/>
          <p:cNvPicPr>
            <a:picLocks noChangeAspect="1" noChangeArrowheads="1"/>
          </p:cNvPicPr>
          <p:nvPr userDrawn="1"/>
        </p:nvPicPr>
        <p:blipFill>
          <a:blip r:embed="rId10"/>
          <a:stretch>
            <a:fillRect/>
          </a:stretch>
        </p:blipFill>
        <p:spPr bwMode="auto">
          <a:xfrm>
            <a:off x="7395" y="1"/>
            <a:ext cx="989349" cy="94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916987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9" r:id="rId5"/>
    <p:sldLayoutId id="2147483680" r:id="rId6"/>
    <p:sldLayoutId id="2147483681" r:id="rId7"/>
    <p:sldLayoutId id="2147483682" r:id="rId8"/>
  </p:sldLayoutIdLst>
  <p:hf sldNum="0" hdr="0" dt="0"/>
  <p:txStyles>
    <p:titleStyle>
      <a:lvl1pPr algn="ctr" rtl="0" eaLnBrk="0" fontAlgn="base" hangingPunct="0">
        <a:spcBef>
          <a:spcPct val="0"/>
        </a:spcBef>
        <a:spcAft>
          <a:spcPct val="0"/>
        </a:spcAft>
        <a:defRPr kumimoji="1" sz="2800" b="1">
          <a:solidFill>
            <a:srgbClr val="002060"/>
          </a:solidFill>
          <a:effectLst>
            <a:outerShdw blurRad="38100" dist="38100" dir="2700000" algn="tl">
              <a:srgbClr val="DDDDDD"/>
            </a:outerShdw>
          </a:effectLst>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panose="020B0600070205080204" pitchFamily="34" charset="-128"/>
          <a:cs typeface="ＭＳ Ｐゴシック" charset="0"/>
        </a:defRPr>
      </a:lvl2pPr>
      <a:lvl3pPr algn="ctr" rtl="0" eaLnBrk="0" fontAlgn="base" hangingPunct="0">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panose="020B0600070205080204" pitchFamily="34" charset="-128"/>
          <a:cs typeface="ＭＳ Ｐゴシック" charset="0"/>
        </a:defRPr>
      </a:lvl3pPr>
      <a:lvl4pPr algn="ctr" rtl="0" eaLnBrk="0" fontAlgn="base" hangingPunct="0">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panose="020B0600070205080204" pitchFamily="34" charset="-128"/>
          <a:cs typeface="ＭＳ Ｐゴシック" charset="0"/>
        </a:defRPr>
      </a:lvl4pPr>
      <a:lvl5pPr algn="ctr" rtl="0" eaLnBrk="0" fontAlgn="base" hangingPunct="0">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panose="020B0600070205080204" pitchFamily="34" charset="-128"/>
          <a:cs typeface="ＭＳ Ｐゴシック" charset="0"/>
        </a:defRPr>
      </a:lvl5pPr>
      <a:lvl6pPr marL="457200" algn="ctr" rtl="0" eaLnBrk="0" fontAlgn="base" hangingPunct="0">
        <a:spcBef>
          <a:spcPct val="0"/>
        </a:spcBef>
        <a:spcAft>
          <a:spcPct val="0"/>
        </a:spcAft>
        <a:defRPr kumimoji="1" sz="3200" b="1">
          <a:solidFill>
            <a:schemeClr val="tx2"/>
          </a:solidFill>
          <a:effectLst>
            <a:outerShdw blurRad="38100" dist="38100" dir="2700000" algn="tl">
              <a:srgbClr val="DDDDDD"/>
            </a:outerShdw>
          </a:effectLst>
          <a:latin typeface="Helvetica" charset="0"/>
        </a:defRPr>
      </a:lvl6pPr>
      <a:lvl7pPr marL="914400" algn="ctr" rtl="0" eaLnBrk="0" fontAlgn="base" hangingPunct="0">
        <a:spcBef>
          <a:spcPct val="0"/>
        </a:spcBef>
        <a:spcAft>
          <a:spcPct val="0"/>
        </a:spcAft>
        <a:defRPr kumimoji="1" sz="3200" b="1">
          <a:solidFill>
            <a:schemeClr val="tx2"/>
          </a:solidFill>
          <a:effectLst>
            <a:outerShdw blurRad="38100" dist="38100" dir="2700000" algn="tl">
              <a:srgbClr val="DDDDDD"/>
            </a:outerShdw>
          </a:effectLst>
          <a:latin typeface="Helvetica" charset="0"/>
        </a:defRPr>
      </a:lvl7pPr>
      <a:lvl8pPr marL="1371600" algn="ctr" rtl="0" eaLnBrk="0" fontAlgn="base" hangingPunct="0">
        <a:spcBef>
          <a:spcPct val="0"/>
        </a:spcBef>
        <a:spcAft>
          <a:spcPct val="0"/>
        </a:spcAft>
        <a:defRPr kumimoji="1" sz="3200" b="1">
          <a:solidFill>
            <a:schemeClr val="tx2"/>
          </a:solidFill>
          <a:effectLst>
            <a:outerShdw blurRad="38100" dist="38100" dir="2700000" algn="tl">
              <a:srgbClr val="DDDDDD"/>
            </a:outerShdw>
          </a:effectLst>
          <a:latin typeface="Helvetica" charset="0"/>
        </a:defRPr>
      </a:lvl8pPr>
      <a:lvl9pPr marL="1828800" algn="ctr" rtl="0" eaLnBrk="0" fontAlgn="base" hangingPunct="0">
        <a:spcBef>
          <a:spcPct val="0"/>
        </a:spcBef>
        <a:spcAft>
          <a:spcPct val="0"/>
        </a:spcAft>
        <a:defRPr kumimoji="1" sz="3200" b="1">
          <a:solidFill>
            <a:schemeClr val="tx2"/>
          </a:solidFill>
          <a:effectLst>
            <a:outerShdw blurRad="38100" dist="38100" dir="2700000" algn="tl">
              <a:srgbClr val="DDDDDD"/>
            </a:outerShdw>
          </a:effectLst>
          <a:latin typeface="Helvetica" charset="0"/>
        </a:defRPr>
      </a:lvl9pPr>
    </p:titleStyle>
    <p:bodyStyle>
      <a:lvl1pPr marL="342900" indent="-342900" algn="l" rtl="0" eaLnBrk="0" fontAlgn="base" hangingPunct="0">
        <a:spcBef>
          <a:spcPct val="35000"/>
        </a:spcBef>
        <a:spcAft>
          <a:spcPct val="0"/>
        </a:spcAft>
        <a:buClr>
          <a:srgbClr val="002060"/>
        </a:buClr>
        <a:buSzPct val="100000"/>
        <a:buFont typeface="Monotype Sorts" pitchFamily="-65" charset="2"/>
        <a:buChar char="n"/>
        <a:defRPr kumimoji="1" sz="17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35000"/>
        </a:spcBef>
        <a:spcAft>
          <a:spcPct val="0"/>
        </a:spcAft>
        <a:buClr>
          <a:schemeClr val="folHlink"/>
        </a:buClr>
        <a:buSzPct val="95000"/>
        <a:buFont typeface="Monotype Sorts" pitchFamily="-65" charset="2"/>
        <a:buChar char="l"/>
        <a:defRPr kumimoji="1" sz="1700">
          <a:solidFill>
            <a:schemeClr val="tx1"/>
          </a:solidFill>
          <a:latin typeface="+mn-lt"/>
          <a:ea typeface="MS PGothic" panose="020B0600070205080204" pitchFamily="34" charset="-128"/>
        </a:defRPr>
      </a:lvl2pPr>
      <a:lvl3pPr marL="1085850" indent="-228600" algn="l" rtl="0" eaLnBrk="0" fontAlgn="base" hangingPunct="0">
        <a:spcBef>
          <a:spcPct val="35000"/>
        </a:spcBef>
        <a:spcAft>
          <a:spcPct val="0"/>
        </a:spcAft>
        <a:buClr>
          <a:srgbClr val="33CC33"/>
        </a:buClr>
        <a:buSzPct val="85000"/>
        <a:buFont typeface="Webdings" panose="05030102010509060703" pitchFamily="18" charset="2"/>
        <a:buChar char="4"/>
        <a:defRPr kumimoji="1" sz="1700">
          <a:solidFill>
            <a:schemeClr val="tx1"/>
          </a:solidFill>
          <a:latin typeface="+mn-lt"/>
          <a:ea typeface="MS PGothic" panose="020B0600070205080204" pitchFamily="34" charset="-128"/>
        </a:defRPr>
      </a:lvl3pPr>
      <a:lvl4pPr marL="1428750" indent="-228600" algn="l" rtl="0" eaLnBrk="0" fontAlgn="base" hangingPunct="0">
        <a:spcBef>
          <a:spcPct val="35000"/>
        </a:spcBef>
        <a:spcAft>
          <a:spcPct val="0"/>
        </a:spcAft>
        <a:buClr>
          <a:schemeClr val="hlink"/>
        </a:buClr>
        <a:buFont typeface="Times New Roman" panose="02020603050405020304" pitchFamily="18" charset="0"/>
        <a:buChar char="–"/>
        <a:defRPr kumimoji="1" sz="1700">
          <a:solidFill>
            <a:schemeClr val="tx1"/>
          </a:solidFill>
          <a:latin typeface="+mn-lt"/>
          <a:ea typeface="MS PGothic" panose="020B0600070205080204" pitchFamily="34" charset="-128"/>
        </a:defRPr>
      </a:lvl4pPr>
      <a:lvl5pPr marL="1771650" indent="-228600" algn="l" rtl="0" eaLnBrk="0" fontAlgn="base" hangingPunct="0">
        <a:spcBef>
          <a:spcPct val="35000"/>
        </a:spcBef>
        <a:spcAft>
          <a:spcPct val="0"/>
        </a:spcAft>
        <a:buClr>
          <a:schemeClr val="tx2"/>
        </a:buClr>
        <a:buSzPct val="75000"/>
        <a:buChar char="»"/>
        <a:defRPr kumimoji="1" sz="1700">
          <a:solidFill>
            <a:schemeClr val="tx1"/>
          </a:solidFill>
          <a:latin typeface="+mn-lt"/>
          <a:ea typeface="MS PGothic" panose="020B0600070205080204" pitchFamily="34" charset="-128"/>
        </a:defRPr>
      </a:lvl5pPr>
      <a:lvl6pPr marL="2228850" indent="-228600" algn="l" rtl="0" eaLnBrk="0" fontAlgn="base" hangingPunct="0">
        <a:spcBef>
          <a:spcPct val="35000"/>
        </a:spcBef>
        <a:spcAft>
          <a:spcPct val="0"/>
        </a:spcAft>
        <a:buClr>
          <a:schemeClr val="tx2"/>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chemeClr val="tx2"/>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chemeClr val="tx2"/>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chemeClr val="tx2"/>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Prepared By: Mohammad Rony Lecturer, Dept. Of CSE University Of Global Village (UGV), Barishal</a:t>
            </a: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79D8CA-C7EE-407F-B6A7-8C9340F06E54}" type="slidenum">
              <a:rPr lang="en-US" smtClean="0"/>
              <a:pPr/>
              <a:t>‹#›</a:t>
            </a:fld>
            <a:endParaRPr lang="en-US"/>
          </a:p>
        </p:txBody>
      </p:sp>
    </p:spTree>
    <p:extLst>
      <p:ext uri="{BB962C8B-B14F-4D97-AF65-F5344CB8AC3E}">
        <p14:creationId xmlns:p14="http://schemas.microsoft.com/office/powerpoint/2010/main" val="1649011055"/>
      </p:ext>
    </p:extLst>
  </p:cSld>
  <p:clrMap bg1="lt1" tx1="dk1" bg2="lt2" tx2="dk2" accent1="accent1" accent2="accent2" accent3="accent3" accent4="accent4" accent5="accent5" accent6="accent6" hlink="hlink" folHlink="folHlink"/>
  <p:sldLayoutIdLst>
    <p:sldLayoutId id="2147483685" r:id="rId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94.xml"/><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9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99.xml"/><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0.xml"/><Relationship Id="rId1" Type="http://schemas.openxmlformats.org/officeDocument/2006/relationships/slideLayout" Target="../slideLayouts/slideLayout5.xml"/><Relationship Id="rId6" Type="http://schemas.openxmlformats.org/officeDocument/2006/relationships/image" Target="../media/image44.emf"/><Relationship Id="rId5" Type="http://schemas.openxmlformats.org/officeDocument/2006/relationships/image" Target="../media/image47.emf"/><Relationship Id="rId4" Type="http://schemas.openxmlformats.org/officeDocument/2006/relationships/image" Target="../media/image46.svg"/></Relationships>
</file>

<file path=ppt/slides/_rels/slide11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01.xml"/><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02.xml"/><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04.xml"/><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07.xml"/><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08.xml"/><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109.xml"/><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110.xml"/><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112.xml"/><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113.xml"/><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15.xml"/><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9.xml"/><Relationship Id="rId1" Type="http://schemas.openxmlformats.org/officeDocument/2006/relationships/slideLayout" Target="../slideLayouts/slideLayout5.xml"/><Relationship Id="rId4" Type="http://schemas.openxmlformats.org/officeDocument/2006/relationships/image" Target="../media/image56.svg"/></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5.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2.xml"/><Relationship Id="rId1" Type="http://schemas.openxmlformats.org/officeDocument/2006/relationships/slideLayout" Target="../slideLayouts/slideLayout5.xml"/><Relationship Id="rId4" Type="http://schemas.openxmlformats.org/officeDocument/2006/relationships/image" Target="../media/image58.svg"/></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5.xml"/></Relationships>
</file>

<file path=ppt/slides/_rels/slide1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4.xml"/><Relationship Id="rId1" Type="http://schemas.openxmlformats.org/officeDocument/2006/relationships/slideLayout" Target="../slideLayouts/slideLayout5.xml"/><Relationship Id="rId4" Type="http://schemas.openxmlformats.org/officeDocument/2006/relationships/image" Target="../media/image60.svg"/></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5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36.xml"/><Relationship Id="rId1" Type="http://schemas.openxmlformats.org/officeDocument/2006/relationships/slideLayout" Target="../slideLayouts/slideLayout5.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5.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5.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5.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5.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5.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5.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5.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5.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5.xml"/></Relationships>
</file>

<file path=ppt/slides/_rels/slide1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7.xml"/><Relationship Id="rId1" Type="http://schemas.openxmlformats.org/officeDocument/2006/relationships/slideLayout" Target="../slideLayouts/slideLayout5.xml"/><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5.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5.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5.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5.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5.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5.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5.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5.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5.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5.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5.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5.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5.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5.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5.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5.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5.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5.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5.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5.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5.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5.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5.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5.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5.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5.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5.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5.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5.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5.xml"/></Relationships>
</file>

<file path=ppt/slides/_rels/slide19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81.xml"/><Relationship Id="rId1" Type="http://schemas.openxmlformats.org/officeDocument/2006/relationships/slideLayout" Target="../slideLayouts/slideLayout5.xml"/></Relationships>
</file>

<file path=ppt/slides/_rels/slide19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82.xml"/><Relationship Id="rId1" Type="http://schemas.openxmlformats.org/officeDocument/2006/relationships/slideLayout" Target="../slideLayouts/slideLayout5.xml"/></Relationships>
</file>

<file path=ppt/slides/_rels/slide19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83.xml"/><Relationship Id="rId1" Type="http://schemas.openxmlformats.org/officeDocument/2006/relationships/slideLayout" Target="../slideLayouts/slideLayout5.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5.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5.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5.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5.xml"/></Relationships>
</file>

<file path=ppt/slides/_rels/slide20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89.xml"/><Relationship Id="rId1" Type="http://schemas.openxmlformats.org/officeDocument/2006/relationships/slideLayout" Target="../slideLayouts/slideLayout5.xml"/><Relationship Id="rId4" Type="http://schemas.openxmlformats.org/officeDocument/2006/relationships/image" Target="../media/image70.jpeg"/></Relationships>
</file>

<file path=ppt/slides/_rels/slide20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90.xml"/><Relationship Id="rId1" Type="http://schemas.openxmlformats.org/officeDocument/2006/relationships/slideLayout" Target="../slideLayouts/slideLayout5.xml"/></Relationships>
</file>

<file path=ppt/slides/_rels/slide20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91.xml"/><Relationship Id="rId1" Type="http://schemas.openxmlformats.org/officeDocument/2006/relationships/slideLayout" Target="../slideLayouts/slideLayout5.xml"/></Relationships>
</file>

<file path=ppt/slides/_rels/slide20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92.xml"/><Relationship Id="rId1" Type="http://schemas.openxmlformats.org/officeDocument/2006/relationships/slideLayout" Target="../slideLayouts/slideLayout5.xml"/></Relationships>
</file>

<file path=ppt/slides/_rels/slide20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93.xml"/><Relationship Id="rId1" Type="http://schemas.openxmlformats.org/officeDocument/2006/relationships/slideLayout" Target="../slideLayouts/slideLayout5.xml"/></Relationships>
</file>

<file path=ppt/slides/_rels/slide20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94.xml"/><Relationship Id="rId1" Type="http://schemas.openxmlformats.org/officeDocument/2006/relationships/slideLayout" Target="../slideLayouts/slideLayout5.xml"/><Relationship Id="rId4" Type="http://schemas.openxmlformats.org/officeDocument/2006/relationships/image" Target="../media/image76.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9.svg"/><Relationship Id="rId4" Type="http://schemas.openxmlformats.org/officeDocument/2006/relationships/image" Target="../media/image8.png"/></Relationships>
</file>

<file path=ppt/slides/_rels/slide21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95.xml"/><Relationship Id="rId1" Type="http://schemas.openxmlformats.org/officeDocument/2006/relationships/slideLayout" Target="../slideLayouts/slideLayout5.xml"/><Relationship Id="rId4" Type="http://schemas.openxmlformats.org/officeDocument/2006/relationships/image" Target="../media/image78.jpeg"/></Relationships>
</file>

<file path=ppt/slides/_rels/slide21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96.xml"/><Relationship Id="rId1" Type="http://schemas.openxmlformats.org/officeDocument/2006/relationships/slideLayout" Target="../slideLayouts/slideLayout5.xml"/><Relationship Id="rId4" Type="http://schemas.openxmlformats.org/officeDocument/2006/relationships/image" Target="../media/image76.jpeg"/></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5.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5.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5.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5.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5.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9.svg"/></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5.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5.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5.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5.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5.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5.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5.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5.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5.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5.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5.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5.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5.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5.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5.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5.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5.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5.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5.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5.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5.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5.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5.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5.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5.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5.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5.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5.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5.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5.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5.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5.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5.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5.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5.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5.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5.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5.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5.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5.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5.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5.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5.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5.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5.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5.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5.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5.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5.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5.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5.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5.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5.xml"/></Relationships>
</file>

<file path=ppt/slides/_rels/slide30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61.xml"/><Relationship Id="rId1" Type="http://schemas.openxmlformats.org/officeDocument/2006/relationships/slideLayout" Target="../slideLayouts/slideLayout5.xml"/><Relationship Id="rId4" Type="http://schemas.openxmlformats.org/officeDocument/2006/relationships/image" Target="../media/image80.jpeg"/></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5.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5.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5.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5.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5.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5.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5.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5.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5.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5.xml"/></Relationships>
</file>

<file path=ppt/slides/_rels/slide31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273.xml"/><Relationship Id="rId1" Type="http://schemas.openxmlformats.org/officeDocument/2006/relationships/slideLayout" Target="../slideLayouts/slideLayout5.xml"/></Relationships>
</file>

<file path=ppt/slides/_rels/slide31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74.xml"/><Relationship Id="rId1" Type="http://schemas.openxmlformats.org/officeDocument/2006/relationships/slideLayout" Target="../slideLayouts/slideLayout5.xml"/></Relationships>
</file>

<file path=ppt/slides/_rels/slide31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7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2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76.xml"/><Relationship Id="rId1" Type="http://schemas.openxmlformats.org/officeDocument/2006/relationships/slideLayout" Target="../slideLayouts/slideLayout5.xml"/></Relationships>
</file>

<file path=ppt/slides/_rels/slide321.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277.xml"/><Relationship Id="rId1" Type="http://schemas.openxmlformats.org/officeDocument/2006/relationships/slideLayout" Target="../slideLayouts/slideLayout5.xml"/></Relationships>
</file>

<file path=ppt/slides/_rels/slide32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78.xml"/><Relationship Id="rId1" Type="http://schemas.openxmlformats.org/officeDocument/2006/relationships/slideLayout" Target="../slideLayouts/slideLayout5.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5.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5.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5.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5.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5.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5.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5.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5.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6.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87.png"/><Relationship Id="rId1" Type="http://schemas.openxmlformats.org/officeDocument/2006/relationships/slideLayout" Target="../slideLayouts/slideLayout5.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9.xml.rels><?xml version="1.0" encoding="UTF-8" standalone="yes"?>
<Relationships xmlns="http://schemas.openxmlformats.org/package/2006/relationships"><Relationship Id="rId3" Type="http://schemas.openxmlformats.org/officeDocument/2006/relationships/image" Target="../media/image90.svg"/><Relationship Id="rId2" Type="http://schemas.openxmlformats.org/officeDocument/2006/relationships/image" Target="../media/image89.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1.xml.rels><?xml version="1.0" encoding="UTF-8" standalone="yes"?>
<Relationships xmlns="http://schemas.openxmlformats.org/package/2006/relationships"><Relationship Id="rId3" Type="http://schemas.openxmlformats.org/officeDocument/2006/relationships/image" Target="../media/image92.svg"/><Relationship Id="rId2" Type="http://schemas.openxmlformats.org/officeDocument/2006/relationships/image" Target="../media/image91.png"/><Relationship Id="rId1" Type="http://schemas.openxmlformats.org/officeDocument/2006/relationships/slideLayout" Target="../slideLayouts/slideLayout5.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5.xml"/></Relationships>
</file>

<file path=ppt/slides/_rels/slide343.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notesSlide" Target="../notesSlides/notesSlide289.xml"/><Relationship Id="rId1" Type="http://schemas.openxmlformats.org/officeDocument/2006/relationships/slideLayout" Target="../slideLayouts/slideLayout5.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5.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5.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5.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5.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5.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5.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5.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5.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5.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5.xml"/></Relationships>
</file>

<file path=ppt/slides/_rels/slide356.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notesSlide" Target="../notesSlides/notesSlide301.xml"/><Relationship Id="rId1" Type="http://schemas.openxmlformats.org/officeDocument/2006/relationships/slideLayout" Target="../slideLayouts/slideLayout5.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5.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5.xml"/></Relationships>
</file>

<file path=ppt/slides/_rels/slide359.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notesSlide" Target="../notesSlides/notesSlide30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60.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notesSlide" Target="../notesSlides/notesSlide305.xml"/><Relationship Id="rId1" Type="http://schemas.openxmlformats.org/officeDocument/2006/relationships/slideLayout" Target="../slideLayouts/slideLayout5.xml"/></Relationships>
</file>

<file path=ppt/slides/_rels/slide361.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notesSlide" Target="../notesSlides/notesSlide306.xml"/><Relationship Id="rId1" Type="http://schemas.openxmlformats.org/officeDocument/2006/relationships/slideLayout" Target="../slideLayouts/slideLayout5.xml"/></Relationships>
</file>

<file path=ppt/slides/_rels/slide362.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notesSlide" Target="../notesSlides/notesSlide307.xml"/><Relationship Id="rId1" Type="http://schemas.openxmlformats.org/officeDocument/2006/relationships/slideLayout" Target="../slideLayouts/slideLayout5.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5.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5.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5.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5.xml"/></Relationships>
</file>

<file path=ppt/slides/_rels/slide367.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notesSlide" Target="../notesSlides/notesSlide312.xml"/><Relationship Id="rId1" Type="http://schemas.openxmlformats.org/officeDocument/2006/relationships/slideLayout" Target="../slideLayouts/slideLayout5.xml"/><Relationship Id="rId4" Type="http://schemas.openxmlformats.org/officeDocument/2006/relationships/image" Target="../media/image100.emf"/></Relationships>
</file>

<file path=ppt/slides/_rels/slide368.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notesSlide" Target="../notesSlides/notesSlide313.xml"/><Relationship Id="rId1" Type="http://schemas.openxmlformats.org/officeDocument/2006/relationships/slideLayout" Target="../slideLayouts/slideLayout5.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70.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notesSlide" Target="../notesSlides/notesSlide315.xml"/><Relationship Id="rId1" Type="http://schemas.openxmlformats.org/officeDocument/2006/relationships/slideLayout" Target="../slideLayouts/slideLayout5.xml"/></Relationships>
</file>

<file path=ppt/slides/_rels/slide371.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notesSlide" Target="../notesSlides/notesSlide316.xml"/><Relationship Id="rId1" Type="http://schemas.openxmlformats.org/officeDocument/2006/relationships/slideLayout" Target="../slideLayouts/slideLayout5.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3.xml.rels><?xml version="1.0" encoding="UTF-8" standalone="yes"?>
<Relationships xmlns="http://schemas.openxmlformats.org/package/2006/relationships"><Relationship Id="rId2" Type="http://schemas.openxmlformats.org/officeDocument/2006/relationships/image" Target="../media/image104.jpg"/><Relationship Id="rId1" Type="http://schemas.openxmlformats.org/officeDocument/2006/relationships/slideLayout" Target="../slideLayouts/slideLayout5.xml"/></Relationships>
</file>

<file path=ppt/slides/_rels/slide374.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105.jpg"/><Relationship Id="rId1" Type="http://schemas.openxmlformats.org/officeDocument/2006/relationships/slideLayout" Target="../slideLayouts/slideLayout1.xml"/><Relationship Id="rId4" Type="http://schemas.openxmlformats.org/officeDocument/2006/relationships/image" Target="../media/image107.jpg"/></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9.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2.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109.jpg"/><Relationship Id="rId1" Type="http://schemas.openxmlformats.org/officeDocument/2006/relationships/slideLayout" Target="../slideLayouts/slideLayout1.xml"/></Relationships>
</file>

<file path=ppt/slides/_rels/slide383.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1.xml"/></Relationships>
</file>

<file path=ppt/slides/_rels/slide384.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112.png"/><Relationship Id="rId1" Type="http://schemas.openxmlformats.org/officeDocument/2006/relationships/slideLayout" Target="../slideLayouts/slideLayout1.xml"/><Relationship Id="rId6" Type="http://schemas.openxmlformats.org/officeDocument/2006/relationships/image" Target="../media/image116.jpg"/><Relationship Id="rId5" Type="http://schemas.openxmlformats.org/officeDocument/2006/relationships/image" Target="../media/image115.jpg"/><Relationship Id="rId4" Type="http://schemas.openxmlformats.org/officeDocument/2006/relationships/image" Target="../media/image114.jpg"/></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9.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geeksforgeeks.org/dbms/" TargetMode="External"/><Relationship Id="rId7" Type="http://schemas.openxmlformats.org/officeDocument/2006/relationships/hyperlink" Target="https://www.postgresql.org/docs/" TargetMode="External"/><Relationship Id="rId2" Type="http://schemas.openxmlformats.org/officeDocument/2006/relationships/hyperlink" Target="https://www.w3schools.com/sql/" TargetMode="External"/><Relationship Id="rId1" Type="http://schemas.openxmlformats.org/officeDocument/2006/relationships/slideLayout" Target="../slideLayouts/slideLayout5.xml"/><Relationship Id="rId6" Type="http://schemas.openxmlformats.org/officeDocument/2006/relationships/hyperlink" Target="https://youtube.com/playlist?list=PLVHgQku8Z934zuK8F1B6Aw42B6jLtYp-b" TargetMode="External"/><Relationship Id="rId5" Type="http://schemas.openxmlformats.org/officeDocument/2006/relationships/hyperlink" Target="https://youtube.com/playlist?list=PL8p2I9GklV47GZrhYwnnStpx_B5Gfry-f" TargetMode="External"/><Relationship Id="rId4" Type="http://schemas.openxmlformats.org/officeDocument/2006/relationships/hyperlink" Target="https://www.programiz.com/sql"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00.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1.xml"/></Relationships>
</file>

<file path=ppt/slides/_rels/slide401.xml.rels><?xml version="1.0" encoding="UTF-8" standalone="yes"?>
<Relationships xmlns="http://schemas.openxmlformats.org/package/2006/relationships"><Relationship Id="rId2" Type="http://schemas.openxmlformats.org/officeDocument/2006/relationships/hyperlink" Target="http://www.mcafee.com/us/products/database" TargetMode="External"/><Relationship Id="rId1" Type="http://schemas.openxmlformats.org/officeDocument/2006/relationships/slideLayout" Target="../slideLayouts/slideLayout1.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4.xml.rels><?xml version="1.0" encoding="UTF-8" standalone="yes"?>
<Relationships xmlns="http://schemas.openxmlformats.org/package/2006/relationships"><Relationship Id="rId3" Type="http://schemas.openxmlformats.org/officeDocument/2006/relationships/image" Target="../media/image120.jpg"/><Relationship Id="rId2" Type="http://schemas.openxmlformats.org/officeDocument/2006/relationships/image" Target="../media/image119.png"/><Relationship Id="rId1" Type="http://schemas.openxmlformats.org/officeDocument/2006/relationships/slideLayout" Target="../slideLayouts/slideLayout1.xml"/><Relationship Id="rId4" Type="http://schemas.openxmlformats.org/officeDocument/2006/relationships/image" Target="../media/image121.png"/></Relationships>
</file>

<file path=ppt/slides/_rels/slide405.xml.rels><?xml version="1.0" encoding="UTF-8" standalone="yes"?>
<Relationships xmlns="http://schemas.openxmlformats.org/package/2006/relationships"><Relationship Id="rId3" Type="http://schemas.openxmlformats.org/officeDocument/2006/relationships/image" Target="../media/image120.jpg"/><Relationship Id="rId2" Type="http://schemas.openxmlformats.org/officeDocument/2006/relationships/image" Target="../media/image119.png"/><Relationship Id="rId1" Type="http://schemas.openxmlformats.org/officeDocument/2006/relationships/slideLayout" Target="../slideLayouts/slideLayout1.xml"/></Relationships>
</file>

<file path=ppt/slides/_rels/slide406.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22.jpg"/><Relationship Id="rId1" Type="http://schemas.openxmlformats.org/officeDocument/2006/relationships/slideLayout" Target="../slideLayouts/slideLayout1.xml"/><Relationship Id="rId4" Type="http://schemas.openxmlformats.org/officeDocument/2006/relationships/image" Target="../media/image120.jpg"/></Relationships>
</file>

<file path=ppt/slides/_rels/slide407.xml.rels><?xml version="1.0" encoding="UTF-8" standalone="yes"?>
<Relationships xmlns="http://schemas.openxmlformats.org/package/2006/relationships"><Relationship Id="rId3" Type="http://schemas.openxmlformats.org/officeDocument/2006/relationships/image" Target="../media/image120.jpg"/><Relationship Id="rId2" Type="http://schemas.openxmlformats.org/officeDocument/2006/relationships/image" Target="../media/image119.png"/><Relationship Id="rId1" Type="http://schemas.openxmlformats.org/officeDocument/2006/relationships/slideLayout" Target="../slideLayouts/slideLayout1.xml"/></Relationships>
</file>

<file path=ppt/slides/_rels/slide408.xml.rels><?xml version="1.0" encoding="UTF-8" standalone="yes"?>
<Relationships xmlns="http://schemas.openxmlformats.org/package/2006/relationships"><Relationship Id="rId3" Type="http://schemas.openxmlformats.org/officeDocument/2006/relationships/image" Target="../media/image124.jpg"/><Relationship Id="rId2" Type="http://schemas.openxmlformats.org/officeDocument/2006/relationships/image" Target="../media/image123.jpg"/><Relationship Id="rId1" Type="http://schemas.openxmlformats.org/officeDocument/2006/relationships/slideLayout" Target="../slideLayouts/slideLayout4.xml"/><Relationship Id="rId5" Type="http://schemas.openxmlformats.org/officeDocument/2006/relationships/image" Target="../media/image120.jpg"/><Relationship Id="rId4" Type="http://schemas.openxmlformats.org/officeDocument/2006/relationships/image" Target="../media/image125.png"/></Relationships>
</file>

<file path=ppt/slides/_rels/slide409.xml.rels><?xml version="1.0" encoding="UTF-8" standalone="yes"?>
<Relationships xmlns="http://schemas.openxmlformats.org/package/2006/relationships"><Relationship Id="rId8" Type="http://schemas.openxmlformats.org/officeDocument/2006/relationships/image" Target="../media/image130.jpg"/><Relationship Id="rId3" Type="http://schemas.openxmlformats.org/officeDocument/2006/relationships/image" Target="../media/image127.jpg"/><Relationship Id="rId7" Type="http://schemas.openxmlformats.org/officeDocument/2006/relationships/image" Target="../media/image120.jpg"/><Relationship Id="rId2" Type="http://schemas.openxmlformats.org/officeDocument/2006/relationships/image" Target="../media/image126.jpg"/><Relationship Id="rId1" Type="http://schemas.openxmlformats.org/officeDocument/2006/relationships/slideLayout" Target="../slideLayouts/slideLayout1.xml"/><Relationship Id="rId6" Type="http://schemas.openxmlformats.org/officeDocument/2006/relationships/image" Target="../media/image119.png"/><Relationship Id="rId5" Type="http://schemas.openxmlformats.org/officeDocument/2006/relationships/image" Target="../media/image129.jpg"/><Relationship Id="rId4" Type="http://schemas.openxmlformats.org/officeDocument/2006/relationships/image" Target="../media/image128.jp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410.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31.jpg"/><Relationship Id="rId1" Type="http://schemas.openxmlformats.org/officeDocument/2006/relationships/slideLayout" Target="../slideLayouts/slideLayout4.xml"/><Relationship Id="rId4" Type="http://schemas.openxmlformats.org/officeDocument/2006/relationships/image" Target="../media/image120.jpg"/></Relationships>
</file>

<file path=ppt/slides/_rels/slide411.xml.rels><?xml version="1.0" encoding="UTF-8" standalone="yes"?>
<Relationships xmlns="http://schemas.openxmlformats.org/package/2006/relationships"><Relationship Id="rId3" Type="http://schemas.openxmlformats.org/officeDocument/2006/relationships/image" Target="../media/image120.jpg"/><Relationship Id="rId2" Type="http://schemas.openxmlformats.org/officeDocument/2006/relationships/image" Target="../media/image119.png"/><Relationship Id="rId1" Type="http://schemas.openxmlformats.org/officeDocument/2006/relationships/slideLayout" Target="../slideLayouts/slideLayout1.xml"/></Relationships>
</file>

<file path=ppt/slides/_rels/slide412.xml.rels><?xml version="1.0" encoding="UTF-8" standalone="yes"?>
<Relationships xmlns="http://schemas.openxmlformats.org/package/2006/relationships"><Relationship Id="rId3" Type="http://schemas.openxmlformats.org/officeDocument/2006/relationships/image" Target="../media/image120.jpg"/><Relationship Id="rId2" Type="http://schemas.openxmlformats.org/officeDocument/2006/relationships/image" Target="../media/image119.png"/><Relationship Id="rId1" Type="http://schemas.openxmlformats.org/officeDocument/2006/relationships/slideLayout" Target="../slideLayouts/slideLayout1.xml"/></Relationships>
</file>

<file path=ppt/slides/_rels/slide413.xml.rels><?xml version="1.0" encoding="UTF-8" standalone="yes"?>
<Relationships xmlns="http://schemas.openxmlformats.org/package/2006/relationships"><Relationship Id="rId3" Type="http://schemas.openxmlformats.org/officeDocument/2006/relationships/image" Target="../media/image120.jpg"/><Relationship Id="rId2" Type="http://schemas.openxmlformats.org/officeDocument/2006/relationships/image" Target="../media/image119.png"/><Relationship Id="rId1" Type="http://schemas.openxmlformats.org/officeDocument/2006/relationships/slideLayout" Target="../slideLayouts/slideLayout1.xml"/></Relationships>
</file>

<file path=ppt/slides/_rels/slide414.xml.rels><?xml version="1.0" encoding="UTF-8" standalone="yes"?>
<Relationships xmlns="http://schemas.openxmlformats.org/package/2006/relationships"><Relationship Id="rId3" Type="http://schemas.openxmlformats.org/officeDocument/2006/relationships/image" Target="../media/image120.jpg"/><Relationship Id="rId2" Type="http://schemas.openxmlformats.org/officeDocument/2006/relationships/image" Target="../media/image132.png"/><Relationship Id="rId1" Type="http://schemas.openxmlformats.org/officeDocument/2006/relationships/slideLayout" Target="../slideLayouts/slideLayout8.xml"/></Relationships>
</file>

<file path=ppt/slides/_rels/slide415.xml.rels><?xml version="1.0" encoding="UTF-8" standalone="yes"?>
<Relationships xmlns="http://schemas.openxmlformats.org/package/2006/relationships"><Relationship Id="rId3" Type="http://schemas.openxmlformats.org/officeDocument/2006/relationships/image" Target="../media/image120.jpg"/><Relationship Id="rId2" Type="http://schemas.openxmlformats.org/officeDocument/2006/relationships/image" Target="../media/image119.png"/><Relationship Id="rId1" Type="http://schemas.openxmlformats.org/officeDocument/2006/relationships/slideLayout" Target="../slideLayouts/slideLayout1.xml"/></Relationships>
</file>

<file path=ppt/slides/_rels/slide416.xml.rels><?xml version="1.0" encoding="UTF-8" standalone="yes"?>
<Relationships xmlns="http://schemas.openxmlformats.org/package/2006/relationships"><Relationship Id="rId3" Type="http://schemas.openxmlformats.org/officeDocument/2006/relationships/image" Target="../media/image120.jpg"/><Relationship Id="rId2" Type="http://schemas.openxmlformats.org/officeDocument/2006/relationships/image" Target="../media/image133.png"/><Relationship Id="rId1" Type="http://schemas.openxmlformats.org/officeDocument/2006/relationships/slideLayout" Target="../slideLayouts/slideLayout1.xml"/><Relationship Id="rId4" Type="http://schemas.openxmlformats.org/officeDocument/2006/relationships/image" Target="../media/image134.jpg"/></Relationships>
</file>

<file path=ppt/slides/_rels/slide417.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1.xml"/><Relationship Id="rId4" Type="http://schemas.openxmlformats.org/officeDocument/2006/relationships/image" Target="../media/image120.jpg"/></Relationships>
</file>

<file path=ppt/slides/_rels/slide418.xml.rels><?xml version="1.0" encoding="UTF-8" standalone="yes"?>
<Relationships xmlns="http://schemas.openxmlformats.org/package/2006/relationships"><Relationship Id="rId3" Type="http://schemas.openxmlformats.org/officeDocument/2006/relationships/image" Target="../media/image120.jpg"/><Relationship Id="rId2" Type="http://schemas.openxmlformats.org/officeDocument/2006/relationships/image" Target="../media/image119.png"/><Relationship Id="rId1" Type="http://schemas.openxmlformats.org/officeDocument/2006/relationships/slideLayout" Target="../slideLayouts/slideLayout1.xml"/></Relationships>
</file>

<file path=ppt/slides/_rels/slide419.xml.rels><?xml version="1.0" encoding="UTF-8" standalone="yes"?>
<Relationships xmlns="http://schemas.openxmlformats.org/package/2006/relationships"><Relationship Id="rId3" Type="http://schemas.openxmlformats.org/officeDocument/2006/relationships/image" Target="../media/image119.png"/><Relationship Id="rId7" Type="http://schemas.openxmlformats.org/officeDocument/2006/relationships/image" Target="../media/image140.png"/><Relationship Id="rId2" Type="http://schemas.openxmlformats.org/officeDocument/2006/relationships/image" Target="../media/image137.png"/><Relationship Id="rId1" Type="http://schemas.openxmlformats.org/officeDocument/2006/relationships/slideLayout" Target="../slideLayouts/slideLayout1.x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image" Target="../media/image120.jpg"/></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13.svg"/></Relationships>
</file>

<file path=ppt/slides/_rels/slide420.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1.xml"/><Relationship Id="rId6" Type="http://schemas.openxmlformats.org/officeDocument/2006/relationships/image" Target="../media/image120.jpg"/><Relationship Id="rId5" Type="http://schemas.openxmlformats.org/officeDocument/2006/relationships/image" Target="../media/image144.png"/><Relationship Id="rId4" Type="http://schemas.openxmlformats.org/officeDocument/2006/relationships/image" Target="../media/image143.png"/></Relationships>
</file>

<file path=ppt/slides/_rels/slide421.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8.xml"/><Relationship Id="rId6" Type="http://schemas.openxmlformats.org/officeDocument/2006/relationships/image" Target="../media/image120.jpg"/><Relationship Id="rId5" Type="http://schemas.openxmlformats.org/officeDocument/2006/relationships/image" Target="../media/image119.png"/><Relationship Id="rId4" Type="http://schemas.openxmlformats.org/officeDocument/2006/relationships/image" Target="../media/image147.png"/></Relationships>
</file>

<file path=ppt/slides/_rels/slide422.xml.rels><?xml version="1.0" encoding="UTF-8" standalone="yes"?>
<Relationships xmlns="http://schemas.openxmlformats.org/package/2006/relationships"><Relationship Id="rId8" Type="http://schemas.openxmlformats.org/officeDocument/2006/relationships/image" Target="../media/image152.jpg"/><Relationship Id="rId3" Type="http://schemas.openxmlformats.org/officeDocument/2006/relationships/image" Target="../media/image149.jpg"/><Relationship Id="rId7" Type="http://schemas.openxmlformats.org/officeDocument/2006/relationships/image" Target="../media/image151.jpg"/><Relationship Id="rId2" Type="http://schemas.openxmlformats.org/officeDocument/2006/relationships/image" Target="../media/image148.png"/><Relationship Id="rId1" Type="http://schemas.openxmlformats.org/officeDocument/2006/relationships/slideLayout" Target="../slideLayouts/slideLayout1.xml"/><Relationship Id="rId6" Type="http://schemas.openxmlformats.org/officeDocument/2006/relationships/image" Target="../media/image150.jpg"/><Relationship Id="rId5" Type="http://schemas.openxmlformats.org/officeDocument/2006/relationships/image" Target="../media/image120.jpg"/><Relationship Id="rId4" Type="http://schemas.openxmlformats.org/officeDocument/2006/relationships/image" Target="../media/image119.png"/></Relationships>
</file>

<file path=ppt/slides/_rels/slide423.xml.rels><?xml version="1.0" encoding="UTF-8" standalone="yes"?>
<Relationships xmlns="http://schemas.openxmlformats.org/package/2006/relationships"><Relationship Id="rId3" Type="http://schemas.openxmlformats.org/officeDocument/2006/relationships/image" Target="../media/image120.jpg"/><Relationship Id="rId2" Type="http://schemas.openxmlformats.org/officeDocument/2006/relationships/image" Target="../media/image119.png"/><Relationship Id="rId1" Type="http://schemas.openxmlformats.org/officeDocument/2006/relationships/slideLayout" Target="../slideLayouts/slideLayout1.xml"/></Relationships>
</file>

<file path=ppt/slides/_rels/slide424.xml.rels><?xml version="1.0" encoding="UTF-8" standalone="yes"?>
<Relationships xmlns="http://schemas.openxmlformats.org/package/2006/relationships"><Relationship Id="rId3" Type="http://schemas.openxmlformats.org/officeDocument/2006/relationships/image" Target="../media/image154.jpg"/><Relationship Id="rId2" Type="http://schemas.openxmlformats.org/officeDocument/2006/relationships/image" Target="../media/image153.png"/><Relationship Id="rId1" Type="http://schemas.openxmlformats.org/officeDocument/2006/relationships/slideLayout" Target="../slideLayouts/slideLayout1.xml"/><Relationship Id="rId5" Type="http://schemas.openxmlformats.org/officeDocument/2006/relationships/image" Target="../media/image156.jpg"/><Relationship Id="rId4" Type="http://schemas.openxmlformats.org/officeDocument/2006/relationships/image" Target="../media/image155.png"/></Relationships>
</file>

<file path=ppt/slides/_rels/slide425.xml.rels><?xml version="1.0" encoding="UTF-8" standalone="yes"?>
<Relationships xmlns="http://schemas.openxmlformats.org/package/2006/relationships"><Relationship Id="rId3" Type="http://schemas.openxmlformats.org/officeDocument/2006/relationships/image" Target="../media/image158.jpg"/><Relationship Id="rId2" Type="http://schemas.openxmlformats.org/officeDocument/2006/relationships/image" Target="../media/image157.png"/><Relationship Id="rId1" Type="http://schemas.openxmlformats.org/officeDocument/2006/relationships/slideLayout" Target="../slideLayouts/slideLayout1.xml"/><Relationship Id="rId6" Type="http://schemas.openxmlformats.org/officeDocument/2006/relationships/image" Target="../media/image156.jpg"/><Relationship Id="rId5" Type="http://schemas.openxmlformats.org/officeDocument/2006/relationships/image" Target="../media/image160.png"/><Relationship Id="rId4" Type="http://schemas.openxmlformats.org/officeDocument/2006/relationships/image" Target="../media/image159.png"/></Relationships>
</file>

<file path=ppt/slides/_rels/slide426.xml.rels><?xml version="1.0" encoding="UTF-8" standalone="yes"?>
<Relationships xmlns="http://schemas.openxmlformats.org/package/2006/relationships"><Relationship Id="rId3" Type="http://schemas.openxmlformats.org/officeDocument/2006/relationships/image" Target="../media/image162.png"/><Relationship Id="rId7" Type="http://schemas.openxmlformats.org/officeDocument/2006/relationships/image" Target="../media/image120.jpg"/><Relationship Id="rId2" Type="http://schemas.openxmlformats.org/officeDocument/2006/relationships/image" Target="../media/image161.png"/><Relationship Id="rId1" Type="http://schemas.openxmlformats.org/officeDocument/2006/relationships/slideLayout" Target="../slideLayouts/slideLayout1.xml"/><Relationship Id="rId6" Type="http://schemas.openxmlformats.org/officeDocument/2006/relationships/image" Target="../media/image165.png"/><Relationship Id="rId5" Type="http://schemas.openxmlformats.org/officeDocument/2006/relationships/image" Target="../media/image164.png"/><Relationship Id="rId4" Type="http://schemas.openxmlformats.org/officeDocument/2006/relationships/image" Target="../media/image163.jpg"/></Relationships>
</file>

<file path=ppt/slides/_rels/slide427.xml.rels><?xml version="1.0" encoding="UTF-8" standalone="yes"?>
<Relationships xmlns="http://schemas.openxmlformats.org/package/2006/relationships"><Relationship Id="rId3" Type="http://schemas.openxmlformats.org/officeDocument/2006/relationships/image" Target="../media/image156.jpg"/><Relationship Id="rId2" Type="http://schemas.openxmlformats.org/officeDocument/2006/relationships/image" Target="../media/image119.png"/><Relationship Id="rId1" Type="http://schemas.openxmlformats.org/officeDocument/2006/relationships/slideLayout" Target="../slideLayouts/slideLayout1.xml"/></Relationships>
</file>

<file path=ppt/slides/_rels/slide428.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66.jpg"/><Relationship Id="rId1" Type="http://schemas.openxmlformats.org/officeDocument/2006/relationships/slideLayout" Target="../slideLayouts/slideLayout1.xml"/><Relationship Id="rId4" Type="http://schemas.openxmlformats.org/officeDocument/2006/relationships/image" Target="../media/image167.jpg"/></Relationships>
</file>

<file path=ppt/slides/_rels/slide429.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68.jpg"/><Relationship Id="rId1" Type="http://schemas.openxmlformats.org/officeDocument/2006/relationships/slideLayout" Target="../slideLayouts/slideLayout1.xml"/><Relationship Id="rId4" Type="http://schemas.openxmlformats.org/officeDocument/2006/relationships/image" Target="../media/image167.jp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0.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69.jpg"/><Relationship Id="rId1" Type="http://schemas.openxmlformats.org/officeDocument/2006/relationships/slideLayout" Target="../slideLayouts/slideLayout1.xml"/><Relationship Id="rId4" Type="http://schemas.openxmlformats.org/officeDocument/2006/relationships/image" Target="../media/image120.jpg"/></Relationships>
</file>

<file path=ppt/slides/_rels/slide431.xml.rels><?xml version="1.0" encoding="UTF-8" standalone="yes"?>
<Relationships xmlns="http://schemas.openxmlformats.org/package/2006/relationships"><Relationship Id="rId8" Type="http://schemas.openxmlformats.org/officeDocument/2006/relationships/image" Target="../media/image175.png"/><Relationship Id="rId3" Type="http://schemas.openxmlformats.org/officeDocument/2006/relationships/image" Target="../media/image171.jpg"/><Relationship Id="rId7" Type="http://schemas.openxmlformats.org/officeDocument/2006/relationships/image" Target="../media/image174.png"/><Relationship Id="rId2" Type="http://schemas.openxmlformats.org/officeDocument/2006/relationships/image" Target="../media/image170.png"/><Relationship Id="rId1" Type="http://schemas.openxmlformats.org/officeDocument/2006/relationships/slideLayout" Target="../slideLayouts/slideLayout1.xml"/><Relationship Id="rId6" Type="http://schemas.openxmlformats.org/officeDocument/2006/relationships/image" Target="../media/image173.jpg"/><Relationship Id="rId5" Type="http://schemas.openxmlformats.org/officeDocument/2006/relationships/image" Target="../media/image172.jpg"/><Relationship Id="rId4" Type="http://schemas.openxmlformats.org/officeDocument/2006/relationships/image" Target="../media/image119.png"/></Relationships>
</file>

<file path=ppt/slides/_rels/slide432.xml.rels><?xml version="1.0" encoding="UTF-8" standalone="yes"?>
<Relationships xmlns="http://schemas.openxmlformats.org/package/2006/relationships"><Relationship Id="rId3" Type="http://schemas.openxmlformats.org/officeDocument/2006/relationships/image" Target="../media/image177.jpg"/><Relationship Id="rId7" Type="http://schemas.openxmlformats.org/officeDocument/2006/relationships/image" Target="../media/image120.jpg"/><Relationship Id="rId2" Type="http://schemas.openxmlformats.org/officeDocument/2006/relationships/image" Target="../media/image176.png"/><Relationship Id="rId1" Type="http://schemas.openxmlformats.org/officeDocument/2006/relationships/slideLayout" Target="../slideLayouts/slideLayout1.xml"/><Relationship Id="rId6" Type="http://schemas.openxmlformats.org/officeDocument/2006/relationships/image" Target="../media/image119.png"/><Relationship Id="rId5" Type="http://schemas.openxmlformats.org/officeDocument/2006/relationships/image" Target="../media/image179.jpg"/><Relationship Id="rId4" Type="http://schemas.openxmlformats.org/officeDocument/2006/relationships/image" Target="../media/image178.jpg"/></Relationships>
</file>

<file path=ppt/slides/_rels/slide433.xml.rels><?xml version="1.0" encoding="UTF-8" standalone="yes"?>
<Relationships xmlns="http://schemas.openxmlformats.org/package/2006/relationships"><Relationship Id="rId3" Type="http://schemas.openxmlformats.org/officeDocument/2006/relationships/image" Target="../media/image180.jpg"/><Relationship Id="rId2" Type="http://schemas.openxmlformats.org/officeDocument/2006/relationships/image" Target="../media/image119.png"/><Relationship Id="rId1" Type="http://schemas.openxmlformats.org/officeDocument/2006/relationships/slideLayout" Target="../slideLayouts/slideLayout1.xml"/></Relationships>
</file>

<file path=ppt/slides/_rels/slide434.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81.jpg"/><Relationship Id="rId1" Type="http://schemas.openxmlformats.org/officeDocument/2006/relationships/slideLayout" Target="../slideLayouts/slideLayout1.xml"/><Relationship Id="rId4" Type="http://schemas.openxmlformats.org/officeDocument/2006/relationships/image" Target="../media/image120.jpg"/></Relationships>
</file>

<file path=ppt/slides/_rels/slide435.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82.jpg"/><Relationship Id="rId1" Type="http://schemas.openxmlformats.org/officeDocument/2006/relationships/slideLayout" Target="../slideLayouts/slideLayout1.xml"/><Relationship Id="rId4" Type="http://schemas.openxmlformats.org/officeDocument/2006/relationships/image" Target="../media/image120.jpg"/></Relationships>
</file>

<file path=ppt/slides/_rels/slide436.xml.rels><?xml version="1.0" encoding="UTF-8" standalone="yes"?>
<Relationships xmlns="http://schemas.openxmlformats.org/package/2006/relationships"><Relationship Id="rId3" Type="http://schemas.openxmlformats.org/officeDocument/2006/relationships/image" Target="../media/image120.jpg"/><Relationship Id="rId2" Type="http://schemas.openxmlformats.org/officeDocument/2006/relationships/image" Target="../media/image119.png"/><Relationship Id="rId1" Type="http://schemas.openxmlformats.org/officeDocument/2006/relationships/slideLayout" Target="../slideLayouts/slideLayout1.xml"/></Relationships>
</file>

<file path=ppt/slides/_rels/slide437.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83.jpg"/><Relationship Id="rId1" Type="http://schemas.openxmlformats.org/officeDocument/2006/relationships/slideLayout" Target="../slideLayouts/slideLayout1.xml"/><Relationship Id="rId4" Type="http://schemas.openxmlformats.org/officeDocument/2006/relationships/image" Target="../media/image120.jpg"/></Relationships>
</file>

<file path=ppt/slides/_rels/slide438.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image" Target="../media/image184.png"/><Relationship Id="rId1" Type="http://schemas.openxmlformats.org/officeDocument/2006/relationships/slideLayout" Target="../slideLayouts/slideLayout1.xml"/><Relationship Id="rId6" Type="http://schemas.openxmlformats.org/officeDocument/2006/relationships/image" Target="../media/image120.jpg"/><Relationship Id="rId5" Type="http://schemas.openxmlformats.org/officeDocument/2006/relationships/image" Target="../media/image119.png"/><Relationship Id="rId4" Type="http://schemas.openxmlformats.org/officeDocument/2006/relationships/image" Target="../media/image186.png"/></Relationships>
</file>

<file path=ppt/slides/_rels/slide439.xml.rels><?xml version="1.0" encoding="UTF-8" standalone="yes"?>
<Relationships xmlns="http://schemas.openxmlformats.org/package/2006/relationships"><Relationship Id="rId3" Type="http://schemas.openxmlformats.org/officeDocument/2006/relationships/image" Target="../media/image120.jpg"/><Relationship Id="rId2" Type="http://schemas.openxmlformats.org/officeDocument/2006/relationships/image" Target="../media/image11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0.xml.rels><?xml version="1.0" encoding="UTF-8" standalone="yes"?>
<Relationships xmlns="http://schemas.openxmlformats.org/package/2006/relationships"><Relationship Id="rId3" Type="http://schemas.openxmlformats.org/officeDocument/2006/relationships/image" Target="../media/image120.jpg"/><Relationship Id="rId2" Type="http://schemas.openxmlformats.org/officeDocument/2006/relationships/image" Target="../media/image119.png"/><Relationship Id="rId1" Type="http://schemas.openxmlformats.org/officeDocument/2006/relationships/slideLayout" Target="../slideLayouts/slideLayout1.xml"/></Relationships>
</file>

<file path=ppt/slides/_rels/slide441.xml.rels><?xml version="1.0" encoding="UTF-8" standalone="yes"?>
<Relationships xmlns="http://schemas.openxmlformats.org/package/2006/relationships"><Relationship Id="rId8" Type="http://schemas.openxmlformats.org/officeDocument/2006/relationships/image" Target="../media/image192.png"/><Relationship Id="rId13" Type="http://schemas.openxmlformats.org/officeDocument/2006/relationships/image" Target="../media/image197.png"/><Relationship Id="rId3" Type="http://schemas.openxmlformats.org/officeDocument/2006/relationships/image" Target="../media/image188.png"/><Relationship Id="rId7" Type="http://schemas.openxmlformats.org/officeDocument/2006/relationships/image" Target="../media/image191.jpg"/><Relationship Id="rId12" Type="http://schemas.openxmlformats.org/officeDocument/2006/relationships/image" Target="../media/image196.png"/><Relationship Id="rId2" Type="http://schemas.openxmlformats.org/officeDocument/2006/relationships/image" Target="../media/image187.png"/><Relationship Id="rId1" Type="http://schemas.openxmlformats.org/officeDocument/2006/relationships/slideLayout" Target="../slideLayouts/slideLayout1.xml"/><Relationship Id="rId6" Type="http://schemas.openxmlformats.org/officeDocument/2006/relationships/image" Target="../media/image190.jpg"/><Relationship Id="rId11" Type="http://schemas.openxmlformats.org/officeDocument/2006/relationships/image" Target="../media/image195.png"/><Relationship Id="rId5" Type="http://schemas.openxmlformats.org/officeDocument/2006/relationships/image" Target="../media/image189.jpg"/><Relationship Id="rId10" Type="http://schemas.openxmlformats.org/officeDocument/2006/relationships/image" Target="../media/image194.png"/><Relationship Id="rId4" Type="http://schemas.openxmlformats.org/officeDocument/2006/relationships/image" Target="../media/image120.jpg"/><Relationship Id="rId9" Type="http://schemas.openxmlformats.org/officeDocument/2006/relationships/image" Target="../media/image193.png"/><Relationship Id="rId14" Type="http://schemas.openxmlformats.org/officeDocument/2006/relationships/image" Target="../media/image198.png"/></Relationships>
</file>

<file path=ppt/slides/_rels/slide442.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99.jpg"/><Relationship Id="rId1" Type="http://schemas.openxmlformats.org/officeDocument/2006/relationships/slideLayout" Target="../slideLayouts/slideLayout1.xml"/><Relationship Id="rId4" Type="http://schemas.openxmlformats.org/officeDocument/2006/relationships/image" Target="../media/image120.jpg"/></Relationships>
</file>

<file path=ppt/slides/_rels/slide443.xml.rels><?xml version="1.0" encoding="UTF-8" standalone="yes"?>
<Relationships xmlns="http://schemas.openxmlformats.org/package/2006/relationships"><Relationship Id="rId3" Type="http://schemas.openxmlformats.org/officeDocument/2006/relationships/image" Target="../media/image201.png"/><Relationship Id="rId7" Type="http://schemas.openxmlformats.org/officeDocument/2006/relationships/image" Target="../media/image120.jpg"/><Relationship Id="rId2" Type="http://schemas.openxmlformats.org/officeDocument/2006/relationships/image" Target="../media/image200.png"/><Relationship Id="rId1" Type="http://schemas.openxmlformats.org/officeDocument/2006/relationships/slideLayout" Target="../slideLayouts/slideLayout1.xml"/><Relationship Id="rId6" Type="http://schemas.openxmlformats.org/officeDocument/2006/relationships/image" Target="../media/image119.png"/><Relationship Id="rId5" Type="http://schemas.openxmlformats.org/officeDocument/2006/relationships/image" Target="../media/image203.png"/><Relationship Id="rId4" Type="http://schemas.openxmlformats.org/officeDocument/2006/relationships/image" Target="../media/image202.png"/></Relationships>
</file>

<file path=ppt/slides/_rels/slide444.xml.rels><?xml version="1.0" encoding="UTF-8" standalone="yes"?>
<Relationships xmlns="http://schemas.openxmlformats.org/package/2006/relationships"><Relationship Id="rId3" Type="http://schemas.openxmlformats.org/officeDocument/2006/relationships/image" Target="../media/image205.jpg"/><Relationship Id="rId7" Type="http://schemas.openxmlformats.org/officeDocument/2006/relationships/image" Target="../media/image207.jpg"/><Relationship Id="rId2" Type="http://schemas.openxmlformats.org/officeDocument/2006/relationships/image" Target="../media/image204.png"/><Relationship Id="rId1" Type="http://schemas.openxmlformats.org/officeDocument/2006/relationships/slideLayout" Target="../slideLayouts/slideLayout1.xml"/><Relationship Id="rId6" Type="http://schemas.openxmlformats.org/officeDocument/2006/relationships/image" Target="../media/image206.jpg"/><Relationship Id="rId5" Type="http://schemas.openxmlformats.org/officeDocument/2006/relationships/image" Target="../media/image120.jpg"/><Relationship Id="rId4" Type="http://schemas.openxmlformats.org/officeDocument/2006/relationships/image" Target="../media/image119.png"/></Relationships>
</file>

<file path=ppt/slides/_rels/slide445.xml.rels><?xml version="1.0" encoding="UTF-8" standalone="yes"?>
<Relationships xmlns="http://schemas.openxmlformats.org/package/2006/relationships"><Relationship Id="rId3" Type="http://schemas.openxmlformats.org/officeDocument/2006/relationships/image" Target="../media/image120.jpg"/><Relationship Id="rId2" Type="http://schemas.openxmlformats.org/officeDocument/2006/relationships/image" Target="../media/image119.png"/><Relationship Id="rId1" Type="http://schemas.openxmlformats.org/officeDocument/2006/relationships/slideLayout" Target="../slideLayouts/slideLayout1.xml"/></Relationships>
</file>

<file path=ppt/slides/_rels/slide446.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208.jpg"/><Relationship Id="rId1" Type="http://schemas.openxmlformats.org/officeDocument/2006/relationships/slideLayout" Target="../slideLayouts/slideLayout1.xml"/><Relationship Id="rId5" Type="http://schemas.openxmlformats.org/officeDocument/2006/relationships/image" Target="../media/image209.png"/><Relationship Id="rId4" Type="http://schemas.openxmlformats.org/officeDocument/2006/relationships/image" Target="../media/image120.jpg"/></Relationships>
</file>

<file path=ppt/slides/_rels/slide447.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image" Target="../media/image210.png"/><Relationship Id="rId1" Type="http://schemas.openxmlformats.org/officeDocument/2006/relationships/slideLayout" Target="../slideLayouts/slideLayout1.xml"/><Relationship Id="rId6" Type="http://schemas.openxmlformats.org/officeDocument/2006/relationships/image" Target="../media/image213.jpg"/><Relationship Id="rId5" Type="http://schemas.openxmlformats.org/officeDocument/2006/relationships/image" Target="../media/image119.png"/><Relationship Id="rId4" Type="http://schemas.openxmlformats.org/officeDocument/2006/relationships/image" Target="../media/image212.png"/></Relationships>
</file>

<file path=ppt/slides/_rels/slide448.xml.rels><?xml version="1.0" encoding="UTF-8" standalone="yes"?>
<Relationships xmlns="http://schemas.openxmlformats.org/package/2006/relationships"><Relationship Id="rId3" Type="http://schemas.openxmlformats.org/officeDocument/2006/relationships/image" Target="../media/image215.png"/><Relationship Id="rId2" Type="http://schemas.openxmlformats.org/officeDocument/2006/relationships/image" Target="../media/image214.jpg"/><Relationship Id="rId1" Type="http://schemas.openxmlformats.org/officeDocument/2006/relationships/slideLayout" Target="../slideLayouts/slideLayout1.xml"/><Relationship Id="rId5" Type="http://schemas.openxmlformats.org/officeDocument/2006/relationships/image" Target="../media/image217.png"/><Relationship Id="rId4" Type="http://schemas.openxmlformats.org/officeDocument/2006/relationships/image" Target="../media/image216.jpg"/></Relationships>
</file>

<file path=ppt/slides/_rels/slide449.xml.rels><?xml version="1.0" encoding="UTF-8" standalone="yes"?>
<Relationships xmlns="http://schemas.openxmlformats.org/package/2006/relationships"><Relationship Id="rId3" Type="http://schemas.openxmlformats.org/officeDocument/2006/relationships/image" Target="../media/image212.png"/><Relationship Id="rId2" Type="http://schemas.openxmlformats.org/officeDocument/2006/relationships/image" Target="../media/image211.png"/><Relationship Id="rId1" Type="http://schemas.openxmlformats.org/officeDocument/2006/relationships/slideLayout" Target="../slideLayouts/slideLayout1.xml"/><Relationship Id="rId5" Type="http://schemas.openxmlformats.org/officeDocument/2006/relationships/image" Target="../media/image120.jpg"/><Relationship Id="rId4" Type="http://schemas.openxmlformats.org/officeDocument/2006/relationships/image" Target="../media/image11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50.xml.rels><?xml version="1.0" encoding="UTF-8" standalone="yes"?>
<Relationships xmlns="http://schemas.openxmlformats.org/package/2006/relationships"><Relationship Id="rId3" Type="http://schemas.openxmlformats.org/officeDocument/2006/relationships/image" Target="../media/image219.jpg"/><Relationship Id="rId2" Type="http://schemas.openxmlformats.org/officeDocument/2006/relationships/image" Target="../media/image218.png"/><Relationship Id="rId1" Type="http://schemas.openxmlformats.org/officeDocument/2006/relationships/slideLayout" Target="../slideLayouts/slideLayout1.xml"/><Relationship Id="rId6" Type="http://schemas.openxmlformats.org/officeDocument/2006/relationships/image" Target="../media/image221.jpg"/><Relationship Id="rId5" Type="http://schemas.openxmlformats.org/officeDocument/2006/relationships/image" Target="../media/image120.jpg"/><Relationship Id="rId4" Type="http://schemas.openxmlformats.org/officeDocument/2006/relationships/image" Target="../media/image220.png"/></Relationships>
</file>

<file path=ppt/slides/_rels/slide451.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222.png"/><Relationship Id="rId1" Type="http://schemas.openxmlformats.org/officeDocument/2006/relationships/slideLayout" Target="../slideLayouts/slideLayout1.xml"/><Relationship Id="rId5" Type="http://schemas.openxmlformats.org/officeDocument/2006/relationships/image" Target="../media/image223.png"/><Relationship Id="rId4" Type="http://schemas.openxmlformats.org/officeDocument/2006/relationships/image" Target="../media/image120.jpg"/></Relationships>
</file>

<file path=ppt/slides/_rels/slide452.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224.jpg"/><Relationship Id="rId1" Type="http://schemas.openxmlformats.org/officeDocument/2006/relationships/slideLayout" Target="../slideLayouts/slideLayout1.xml"/><Relationship Id="rId4" Type="http://schemas.openxmlformats.org/officeDocument/2006/relationships/image" Target="../media/image120.jpg"/></Relationships>
</file>

<file path=ppt/slides/_rels/slide453.xml.rels><?xml version="1.0" encoding="UTF-8" standalone="yes"?>
<Relationships xmlns="http://schemas.openxmlformats.org/package/2006/relationships"><Relationship Id="rId3" Type="http://schemas.openxmlformats.org/officeDocument/2006/relationships/image" Target="../media/image120.jpg"/><Relationship Id="rId2" Type="http://schemas.openxmlformats.org/officeDocument/2006/relationships/image" Target="../media/image119.png"/><Relationship Id="rId1" Type="http://schemas.openxmlformats.org/officeDocument/2006/relationships/slideLayout" Target="../slideLayouts/slideLayout1.xml"/></Relationships>
</file>

<file path=ppt/slides/_rels/slide454.xml.rels><?xml version="1.0" encoding="UTF-8" standalone="yes"?>
<Relationships xmlns="http://schemas.openxmlformats.org/package/2006/relationships"><Relationship Id="rId8" Type="http://schemas.openxmlformats.org/officeDocument/2006/relationships/image" Target="../media/image231.jpg"/><Relationship Id="rId3" Type="http://schemas.openxmlformats.org/officeDocument/2006/relationships/image" Target="../media/image226.jpg"/><Relationship Id="rId7" Type="http://schemas.openxmlformats.org/officeDocument/2006/relationships/image" Target="../media/image230.png"/><Relationship Id="rId2" Type="http://schemas.openxmlformats.org/officeDocument/2006/relationships/image" Target="../media/image225.jpg"/><Relationship Id="rId1" Type="http://schemas.openxmlformats.org/officeDocument/2006/relationships/slideLayout" Target="../slideLayouts/slideLayout1.xml"/><Relationship Id="rId6" Type="http://schemas.openxmlformats.org/officeDocument/2006/relationships/image" Target="../media/image229.png"/><Relationship Id="rId5" Type="http://schemas.openxmlformats.org/officeDocument/2006/relationships/image" Target="../media/image228.png"/><Relationship Id="rId4" Type="http://schemas.openxmlformats.org/officeDocument/2006/relationships/image" Target="../media/image227.png"/><Relationship Id="rId9" Type="http://schemas.openxmlformats.org/officeDocument/2006/relationships/image" Target="../media/image232.jpg"/></Relationships>
</file>

<file path=ppt/slides/_rels/slide455.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233.jpg"/><Relationship Id="rId1" Type="http://schemas.openxmlformats.org/officeDocument/2006/relationships/slideLayout" Target="../slideLayouts/slideLayout1.xml"/><Relationship Id="rId6" Type="http://schemas.openxmlformats.org/officeDocument/2006/relationships/image" Target="../media/image235.png"/><Relationship Id="rId5" Type="http://schemas.openxmlformats.org/officeDocument/2006/relationships/image" Target="../media/image234.png"/><Relationship Id="rId4" Type="http://schemas.openxmlformats.org/officeDocument/2006/relationships/image" Target="../media/image120.jpg"/></Relationships>
</file>

<file path=ppt/slides/_rels/slide456.xml.rels><?xml version="1.0" encoding="UTF-8" standalone="yes"?>
<Relationships xmlns="http://schemas.openxmlformats.org/package/2006/relationships"><Relationship Id="rId8" Type="http://schemas.openxmlformats.org/officeDocument/2006/relationships/image" Target="../media/image240.png"/><Relationship Id="rId3" Type="http://schemas.openxmlformats.org/officeDocument/2006/relationships/image" Target="../media/image237.png"/><Relationship Id="rId7" Type="http://schemas.openxmlformats.org/officeDocument/2006/relationships/image" Target="../media/image120.jpg"/><Relationship Id="rId12" Type="http://schemas.openxmlformats.org/officeDocument/2006/relationships/image" Target="../media/image244.jpg"/><Relationship Id="rId2" Type="http://schemas.openxmlformats.org/officeDocument/2006/relationships/image" Target="../media/image236.jpg"/><Relationship Id="rId1" Type="http://schemas.openxmlformats.org/officeDocument/2006/relationships/slideLayout" Target="../slideLayouts/slideLayout1.xml"/><Relationship Id="rId6" Type="http://schemas.openxmlformats.org/officeDocument/2006/relationships/image" Target="../media/image119.png"/><Relationship Id="rId11" Type="http://schemas.openxmlformats.org/officeDocument/2006/relationships/image" Target="../media/image243.jpg"/><Relationship Id="rId5" Type="http://schemas.openxmlformats.org/officeDocument/2006/relationships/image" Target="../media/image239.jpg"/><Relationship Id="rId10" Type="http://schemas.openxmlformats.org/officeDocument/2006/relationships/image" Target="../media/image242.png"/><Relationship Id="rId4" Type="http://schemas.openxmlformats.org/officeDocument/2006/relationships/image" Target="../media/image238.png"/><Relationship Id="rId9" Type="http://schemas.openxmlformats.org/officeDocument/2006/relationships/image" Target="../media/image241.jpg"/></Relationships>
</file>

<file path=ppt/slides/_rels/slide457.xml.rels><?xml version="1.0" encoding="UTF-8" standalone="yes"?>
<Relationships xmlns="http://schemas.openxmlformats.org/package/2006/relationships"><Relationship Id="rId3" Type="http://schemas.openxmlformats.org/officeDocument/2006/relationships/image" Target="../media/image246.jpg"/><Relationship Id="rId2" Type="http://schemas.openxmlformats.org/officeDocument/2006/relationships/image" Target="../media/image245.jpg"/><Relationship Id="rId1" Type="http://schemas.openxmlformats.org/officeDocument/2006/relationships/slideLayout" Target="../slideLayouts/slideLayout1.xml"/><Relationship Id="rId6" Type="http://schemas.openxmlformats.org/officeDocument/2006/relationships/image" Target="../media/image248.png"/><Relationship Id="rId5" Type="http://schemas.openxmlformats.org/officeDocument/2006/relationships/image" Target="../media/image247.jpg"/><Relationship Id="rId4" Type="http://schemas.openxmlformats.org/officeDocument/2006/relationships/image" Target="../media/image119.png"/></Relationships>
</file>

<file path=ppt/slides/_rels/slide458.xml.rels><?xml version="1.0" encoding="UTF-8" standalone="yes"?>
<Relationships xmlns="http://schemas.openxmlformats.org/package/2006/relationships"><Relationship Id="rId3" Type="http://schemas.openxmlformats.org/officeDocument/2006/relationships/image" Target="../media/image120.jpg"/><Relationship Id="rId2" Type="http://schemas.openxmlformats.org/officeDocument/2006/relationships/image" Target="../media/image119.png"/><Relationship Id="rId1" Type="http://schemas.openxmlformats.org/officeDocument/2006/relationships/slideLayout" Target="../slideLayouts/slideLayout1.xml"/></Relationships>
</file>

<file path=ppt/slides/_rels/slide459.xml.rels><?xml version="1.0" encoding="UTF-8" standalone="yes"?>
<Relationships xmlns="http://schemas.openxmlformats.org/package/2006/relationships"><Relationship Id="rId3" Type="http://schemas.openxmlformats.org/officeDocument/2006/relationships/image" Target="../media/image120.jpg"/><Relationship Id="rId2" Type="http://schemas.openxmlformats.org/officeDocument/2006/relationships/image" Target="../media/image11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60.xml.rels><?xml version="1.0" encoding="UTF-8" standalone="yes"?>
<Relationships xmlns="http://schemas.openxmlformats.org/package/2006/relationships"><Relationship Id="rId3" Type="http://schemas.openxmlformats.org/officeDocument/2006/relationships/image" Target="../media/image249.jpg"/><Relationship Id="rId2" Type="http://schemas.openxmlformats.org/officeDocument/2006/relationships/image" Target="../media/image119.png"/><Relationship Id="rId1" Type="http://schemas.openxmlformats.org/officeDocument/2006/relationships/slideLayout" Target="../slideLayouts/slideLayout1.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3.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1.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6.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xml"/></Relationships>
</file>

<file path=ppt/slides/_rels/slide467.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1.xml"/></Relationships>
</file>

<file path=ppt/slides/_rels/slide468.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320.xml"/><Relationship Id="rId1" Type="http://schemas.openxmlformats.org/officeDocument/2006/relationships/slideLayout" Target="../slideLayouts/slideLayout1.xml"/></Relationships>
</file>

<file path=ppt/slides/_rels/slide469.xml.rels><?xml version="1.0" encoding="UTF-8" standalone="yes"?>
<Relationships xmlns="http://schemas.openxmlformats.org/package/2006/relationships"><Relationship Id="rId3" Type="http://schemas.openxmlformats.org/officeDocument/2006/relationships/image" Target="../media/image251.png"/><Relationship Id="rId2" Type="http://schemas.openxmlformats.org/officeDocument/2006/relationships/notesSlide" Target="../notesSlides/notesSlide32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0.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1.xml"/></Relationships>
</file>

<file path=ppt/slides/_rels/slide471.xml.rels><?xml version="1.0" encoding="UTF-8" standalone="yes"?>
<Relationships xmlns="http://schemas.openxmlformats.org/package/2006/relationships"><Relationship Id="rId2" Type="http://schemas.openxmlformats.org/officeDocument/2006/relationships/image" Target="../media/image252.png"/><Relationship Id="rId1" Type="http://schemas.openxmlformats.org/officeDocument/2006/relationships/slideLayout" Target="../slideLayouts/slideLayout1.xml"/></Relationships>
</file>

<file path=ppt/slides/_rels/slide472.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1.xml"/></Relationships>
</file>

<file path=ppt/slides/_rels/slide473.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1.xml"/></Relationships>
</file>

<file path=ppt/slides/_rels/slide47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25.xml"/><Relationship Id="rId1" Type="http://schemas.openxmlformats.org/officeDocument/2006/relationships/slideLayout" Target="../slideLayouts/slideLayout1.xml"/><Relationship Id="rId4" Type="http://schemas.openxmlformats.org/officeDocument/2006/relationships/image" Target="../media/image253.emf"/></Relationships>
</file>

<file path=ppt/slides/_rels/slide475.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1.xml"/></Relationships>
</file>

<file path=ppt/slides/_rels/slide47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27.xml"/><Relationship Id="rId1" Type="http://schemas.openxmlformats.org/officeDocument/2006/relationships/slideLayout" Target="../slideLayouts/slideLayout1.xml"/><Relationship Id="rId6" Type="http://schemas.openxmlformats.org/officeDocument/2006/relationships/image" Target="../media/image255.emf"/><Relationship Id="rId5" Type="http://schemas.openxmlformats.org/officeDocument/2006/relationships/oleObject" Target="../embeddings/oleObject3.bin"/><Relationship Id="rId4" Type="http://schemas.openxmlformats.org/officeDocument/2006/relationships/image" Target="../media/image254.emf"/></Relationships>
</file>

<file path=ppt/slides/_rels/slide477.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1.xml"/></Relationships>
</file>

<file path=ppt/slides/_rels/slide478.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1.xml"/></Relationships>
</file>

<file path=ppt/slides/_rels/slide479.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80.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1.xml"/></Relationships>
</file>

<file path=ppt/slides/_rels/slide48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332.xml"/><Relationship Id="rId1" Type="http://schemas.openxmlformats.org/officeDocument/2006/relationships/slideLayout" Target="../slideLayouts/slideLayout1.xml"/><Relationship Id="rId6" Type="http://schemas.openxmlformats.org/officeDocument/2006/relationships/image" Target="../media/image256.emf"/><Relationship Id="rId5" Type="http://schemas.openxmlformats.org/officeDocument/2006/relationships/oleObject" Target="../embeddings/oleObject5.bin"/><Relationship Id="rId4" Type="http://schemas.openxmlformats.org/officeDocument/2006/relationships/image" Target="../media/image254.emf"/></Relationships>
</file>

<file path=ppt/slides/_rels/slide48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333.xml"/><Relationship Id="rId1" Type="http://schemas.openxmlformats.org/officeDocument/2006/relationships/slideLayout" Target="../slideLayouts/slideLayout1.xml"/><Relationship Id="rId6" Type="http://schemas.openxmlformats.org/officeDocument/2006/relationships/image" Target="../media/image257.emf"/><Relationship Id="rId5" Type="http://schemas.openxmlformats.org/officeDocument/2006/relationships/oleObject" Target="../embeddings/oleObject7.bin"/><Relationship Id="rId4" Type="http://schemas.openxmlformats.org/officeDocument/2006/relationships/image" Target="../media/image254.emf"/></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4.xml.rels><?xml version="1.0" encoding="UTF-8" standalone="yes"?>
<Relationships xmlns="http://schemas.openxmlformats.org/package/2006/relationships"><Relationship Id="rId2" Type="http://schemas.openxmlformats.org/officeDocument/2006/relationships/image" Target="../media/image258.png"/><Relationship Id="rId1" Type="http://schemas.openxmlformats.org/officeDocument/2006/relationships/slideLayout" Target="../slideLayouts/slideLayout1.xml"/></Relationships>
</file>

<file path=ppt/slides/_rels/slide485.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1.xml"/></Relationships>
</file>

<file path=ppt/slides/_rels/slide486.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1.xml"/></Relationships>
</file>

<file path=ppt/slides/_rels/slide487.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1.xml"/></Relationships>
</file>

<file path=ppt/slides/_rels/slide488.xml.rels><?xml version="1.0" encoding="UTF-8" standalone="yes"?>
<Relationships xmlns="http://schemas.openxmlformats.org/package/2006/relationships"><Relationship Id="rId2" Type="http://schemas.openxmlformats.org/officeDocument/2006/relationships/image" Target="../media/image258.png"/><Relationship Id="rId1" Type="http://schemas.openxmlformats.org/officeDocument/2006/relationships/slideLayout" Target="../slideLayouts/slideLayout1.xml"/></Relationships>
</file>

<file path=ppt/slides/_rels/slide489.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59.png"/><Relationship Id="rId1" Type="http://schemas.openxmlformats.org/officeDocument/2006/relationships/slideLayout" Target="../slideLayouts/slideLayout1.xml"/><Relationship Id="rId4" Type="http://schemas.openxmlformats.org/officeDocument/2006/relationships/image" Target="../media/image261.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1.xml.rels><?xml version="1.0" encoding="UTF-8" standalone="yes"?>
<Relationships xmlns="http://schemas.openxmlformats.org/package/2006/relationships"><Relationship Id="rId3" Type="http://schemas.openxmlformats.org/officeDocument/2006/relationships/image" Target="../media/image262.png"/><Relationship Id="rId2" Type="http://schemas.openxmlformats.org/officeDocument/2006/relationships/notesSlide" Target="../notesSlides/notesSlide337.xml"/><Relationship Id="rId1" Type="http://schemas.openxmlformats.org/officeDocument/2006/relationships/slideLayout" Target="../slideLayouts/slideLayout1.xml"/><Relationship Id="rId4" Type="http://schemas.openxmlformats.org/officeDocument/2006/relationships/image" Target="../media/image263.png"/></Relationships>
</file>

<file path=ppt/slides/_rels/slide492.xml.rels><?xml version="1.0" encoding="UTF-8" standalone="yes"?>
<Relationships xmlns="http://schemas.openxmlformats.org/package/2006/relationships"><Relationship Id="rId2" Type="http://schemas.openxmlformats.org/officeDocument/2006/relationships/image" Target="../media/image258.png"/><Relationship Id="rId1" Type="http://schemas.openxmlformats.org/officeDocument/2006/relationships/slideLayout" Target="../slideLayouts/slideLayout1.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5.xml.rels><?xml version="1.0" encoding="UTF-8" standalone="yes"?>
<Relationships xmlns="http://schemas.openxmlformats.org/package/2006/relationships"><Relationship Id="rId2" Type="http://schemas.openxmlformats.org/officeDocument/2006/relationships/image" Target="../media/image264.png"/><Relationship Id="rId1" Type="http://schemas.openxmlformats.org/officeDocument/2006/relationships/slideLayout" Target="../slideLayouts/slideLayout1.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8.xml.rels><?xml version="1.0" encoding="UTF-8" standalone="yes"?>
<Relationships xmlns="http://schemas.openxmlformats.org/package/2006/relationships"><Relationship Id="rId8" Type="http://schemas.openxmlformats.org/officeDocument/2006/relationships/hyperlink" Target="http://www.javageneration.com/wp-content/uploads/2010/05/Cassandra_DataModel_CheatSheet.pdf" TargetMode="External"/><Relationship Id="rId3" Type="http://schemas.openxmlformats.org/officeDocument/2006/relationships/hyperlink" Target="http://www.slideshare.net/thobe/nosql-for-dummies" TargetMode="External"/><Relationship Id="rId7" Type="http://schemas.openxmlformats.org/officeDocument/2006/relationships/hyperlink" Target="http://www.slideshare.net/patrickmcfadin/the-data-model-is-dead-long-live-the-data-model" TargetMode="External"/><Relationship Id="rId2" Type="http://schemas.openxmlformats.org/officeDocument/2006/relationships/hyperlink" Target="http://tinman.cs.gsu.edu/~raj/8711/sp13/berkeleydb/finalpres.ppt" TargetMode="External"/><Relationship Id="rId1" Type="http://schemas.openxmlformats.org/officeDocument/2006/relationships/slideLayout" Target="../slideLayouts/slideLayout1.xml"/><Relationship Id="rId6" Type="http://schemas.openxmlformats.org/officeDocument/2006/relationships/hyperlink" Target="http://lpd.epfl.ch/sgilbert/pubs/BrewersConjecture-SigAct.pdf" TargetMode="External"/><Relationship Id="rId5" Type="http://schemas.openxmlformats.org/officeDocument/2006/relationships/hyperlink" Target="http://www.cs.kent.edu/~jin/Cloud12Spring/HbaseHivePig.pptx" TargetMode="External"/><Relationship Id="rId4" Type="http://schemas.openxmlformats.org/officeDocument/2006/relationships/hyperlink" Target="http://www.stanford.edu/class/cs145/ppt/cs145nosql.pptx" TargetMode="External"/><Relationship Id="rId9" Type="http://schemas.openxmlformats.org/officeDocument/2006/relationships/hyperlink" Target="http://horicky.blogspot.com/2010/10/bigtable-model-with-cassandra-and-hbase.html" TargetMode="Externa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500.xml.rels><?xml version="1.0" encoding="UTF-8" standalone="yes"?>
<Relationships xmlns="http://schemas.openxmlformats.org/package/2006/relationships"><Relationship Id="rId3" Type="http://schemas.openxmlformats.org/officeDocument/2006/relationships/image" Target="../media/image265.png"/><Relationship Id="rId2" Type="http://schemas.openxmlformats.org/officeDocument/2006/relationships/hyperlink" Target="https://www.fullstackpython.com/databases.html" TargetMode="External"/><Relationship Id="rId1" Type="http://schemas.openxmlformats.org/officeDocument/2006/relationships/slideLayout" Target="../slideLayouts/slideLayout9.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9.xml"/><Relationship Id="rId1" Type="http://schemas.openxmlformats.org/officeDocument/2006/relationships/slideLayout" Target="../slideLayouts/slideLayout5.xml"/><Relationship Id="rId4" Type="http://schemas.openxmlformats.org/officeDocument/2006/relationships/image" Target="../media/image36.svg"/></Relationships>
</file>

<file path=ppt/slides/_rels/slide9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83.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5.xml"/><Relationship Id="rId1" Type="http://schemas.openxmlformats.org/officeDocument/2006/relationships/slideLayout" Target="../slideLayouts/slideLayout5.xml"/><Relationship Id="rId4" Type="http://schemas.openxmlformats.org/officeDocument/2006/relationships/image" Target="../media/image36.sv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1C54691-51E1-4CEE-B706-FCCD754BA5A0}"/>
              </a:ext>
            </a:extLst>
          </p:cNvPr>
          <p:cNvSpPr txBox="1"/>
          <p:nvPr/>
        </p:nvSpPr>
        <p:spPr>
          <a:xfrm>
            <a:off x="1740568" y="206223"/>
            <a:ext cx="8710864" cy="369332"/>
          </a:xfrm>
          <a:prstGeom prst="rect">
            <a:avLst/>
          </a:prstGeom>
          <a:noFill/>
        </p:spPr>
        <p:txBody>
          <a:bodyPr wrap="square">
            <a:spAutoFit/>
          </a:bodyPr>
          <a:lstStyle/>
          <a:p>
            <a:pPr algn="ctr"/>
            <a:r>
              <a:rPr lang="en-US" sz="1800" b="1" dirty="0">
                <a:effectLst/>
                <a:latin typeface="Times New Roman" panose="02020603050405020304" pitchFamily="18" charset="0"/>
                <a:ea typeface="Times New Roman" panose="02020603050405020304" pitchFamily="18" charset="0"/>
              </a:rPr>
              <a:t>Relational</a:t>
            </a:r>
            <a:r>
              <a:rPr lang="en-US" sz="1800" b="1" spc="-5"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Database</a:t>
            </a:r>
            <a:r>
              <a:rPr lang="en-US" sz="1800" b="1" spc="-10"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Management</a:t>
            </a:r>
            <a:r>
              <a:rPr lang="en-US" sz="1800" b="1" spc="-5"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Systems</a:t>
            </a:r>
            <a:r>
              <a:rPr lang="en-US" sz="1800" b="1" spc="-5"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(RDBMS)</a:t>
            </a:r>
            <a:r>
              <a:rPr lang="en-US" sz="1800" b="1" spc="-5"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Programming</a:t>
            </a:r>
            <a:endParaRPr lang="en-GB" b="1" dirty="0"/>
          </a:p>
        </p:txBody>
      </p:sp>
      <p:graphicFrame>
        <p:nvGraphicFramePr>
          <p:cNvPr id="6" name="Table 5">
            <a:extLst>
              <a:ext uri="{FF2B5EF4-FFF2-40B4-BE49-F238E27FC236}">
                <a16:creationId xmlns:a16="http://schemas.microsoft.com/office/drawing/2014/main" id="{3328A4B3-0963-4440-8901-44580FB8CF25}"/>
              </a:ext>
            </a:extLst>
          </p:cNvPr>
          <p:cNvGraphicFramePr>
            <a:graphicFrameLocks noGrp="1"/>
          </p:cNvGraphicFramePr>
          <p:nvPr>
            <p:extLst>
              <p:ext uri="{D42A27DB-BD31-4B8C-83A1-F6EECF244321}">
                <p14:modId xmlns:p14="http://schemas.microsoft.com/office/powerpoint/2010/main" val="593941260"/>
              </p:ext>
            </p:extLst>
          </p:nvPr>
        </p:nvGraphicFramePr>
        <p:xfrm>
          <a:off x="2063607" y="923278"/>
          <a:ext cx="8243368" cy="1467271"/>
        </p:xfrm>
        <a:graphic>
          <a:graphicData uri="http://schemas.openxmlformats.org/drawingml/2006/table">
            <a:tbl>
              <a:tblPr firstRow="1" firstCol="1" lastRow="1" lastCol="1" bandRow="1" bandCol="1">
                <a:tableStyleId>{5A111915-BE36-4E01-A7E5-04B1672EAD32}</a:tableStyleId>
              </a:tblPr>
              <a:tblGrid>
                <a:gridCol w="5967512">
                  <a:extLst>
                    <a:ext uri="{9D8B030D-6E8A-4147-A177-3AD203B41FA5}">
                      <a16:colId xmlns:a16="http://schemas.microsoft.com/office/drawing/2014/main" val="3397791573"/>
                    </a:ext>
                  </a:extLst>
                </a:gridCol>
                <a:gridCol w="2275856">
                  <a:extLst>
                    <a:ext uri="{9D8B030D-6E8A-4147-A177-3AD203B41FA5}">
                      <a16:colId xmlns:a16="http://schemas.microsoft.com/office/drawing/2014/main" val="278134099"/>
                    </a:ext>
                  </a:extLst>
                </a:gridCol>
              </a:tblGrid>
              <a:tr h="262676">
                <a:tc gridSpan="2">
                  <a:txBody>
                    <a:bodyPr/>
                    <a:lstStyle/>
                    <a:p>
                      <a:pPr marL="67945" marR="1859280" algn="ctr">
                        <a:lnSpc>
                          <a:spcPts val="1555"/>
                        </a:lnSpc>
                      </a:pPr>
                      <a:r>
                        <a:rPr lang="en-US" sz="1400" dirty="0">
                          <a:solidFill>
                            <a:schemeClr val="tx1"/>
                          </a:solidFill>
                          <a:effectLst/>
                        </a:rPr>
                        <a:t>                             RDBMS Programming </a:t>
                      </a:r>
                      <a:r>
                        <a:rPr lang="en-US" altLang="en-US" sz="1400" b="1" kern="1200" dirty="0">
                          <a:solidFill>
                            <a:schemeClr val="tx1"/>
                          </a:solidFill>
                          <a:effectLst/>
                          <a:latin typeface="+mn-lt"/>
                          <a:ea typeface="+mn-ea"/>
                          <a:cs typeface="+mn-cs"/>
                        </a:rPr>
                        <a:t>University Student (UGV) Format</a:t>
                      </a:r>
                      <a:endParaRPr lang="en-GB" sz="1400" b="1"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0000"/>
                      </a:schemeClr>
                    </a:solidFill>
                  </a:tcPr>
                </a:tc>
                <a:tc hMerge="1">
                  <a:txBody>
                    <a:bodyPr/>
                    <a:lstStyle/>
                    <a:p>
                      <a:endParaRPr lang="en-GB"/>
                    </a:p>
                  </a:txBody>
                  <a:tcPr/>
                </a:tc>
                <a:extLst>
                  <a:ext uri="{0D108BD9-81ED-4DB2-BD59-A6C34878D82A}">
                    <a16:rowId xmlns:a16="http://schemas.microsoft.com/office/drawing/2014/main" val="1601700261"/>
                  </a:ext>
                </a:extLst>
              </a:tr>
              <a:tr h="412750">
                <a:tc>
                  <a:txBody>
                    <a:bodyPr/>
                    <a:lstStyle/>
                    <a:p>
                      <a:pPr marL="127000">
                        <a:spcBef>
                          <a:spcPts val="375"/>
                        </a:spcBef>
                        <a:spcAft>
                          <a:spcPts val="0"/>
                        </a:spcAft>
                      </a:pPr>
                      <a:r>
                        <a:rPr lang="en-US" sz="1400">
                          <a:effectLst/>
                        </a:rPr>
                        <a:t>Course</a:t>
                      </a:r>
                      <a:r>
                        <a:rPr lang="en-US" sz="1400" spc="-10">
                          <a:effectLst/>
                        </a:rPr>
                        <a:t> </a:t>
                      </a:r>
                      <a:r>
                        <a:rPr lang="en-US" sz="1400">
                          <a:effectLst/>
                        </a:rPr>
                        <a:t>Code:</a:t>
                      </a:r>
                      <a:r>
                        <a:rPr lang="en-US" sz="1400" spc="-5">
                          <a:effectLst/>
                        </a:rPr>
                        <a:t> </a:t>
                      </a:r>
                      <a:r>
                        <a:rPr lang="en-US" sz="1200">
                          <a:effectLst/>
                        </a:rPr>
                        <a:t>CSE 401</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125095" algn="r">
                        <a:spcBef>
                          <a:spcPts val="375"/>
                        </a:spcBef>
                        <a:spcAft>
                          <a:spcPts val="0"/>
                        </a:spcAft>
                      </a:pPr>
                      <a:r>
                        <a:rPr lang="en-US" sz="1400">
                          <a:effectLst/>
                        </a:rPr>
                        <a:t>Credits:</a:t>
                      </a:r>
                      <a:r>
                        <a:rPr lang="en-US" sz="1400" spc="-10">
                          <a:effectLst/>
                        </a:rPr>
                        <a:t> </a:t>
                      </a:r>
                      <a:r>
                        <a:rPr lang="en-US" sz="1400">
                          <a:effectLst/>
                        </a:rPr>
                        <a:t>01</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2707385"/>
                  </a:ext>
                </a:extLst>
              </a:tr>
              <a:tr h="309880">
                <a:tc>
                  <a:txBody>
                    <a:bodyPr/>
                    <a:lstStyle/>
                    <a:p>
                      <a:pPr marL="127000">
                        <a:lnSpc>
                          <a:spcPts val="1510"/>
                        </a:lnSpc>
                        <a:spcBef>
                          <a:spcPts val="85"/>
                        </a:spcBef>
                        <a:spcAft>
                          <a:spcPts val="0"/>
                        </a:spcAft>
                      </a:pPr>
                      <a:r>
                        <a:rPr lang="en-US" sz="1400">
                          <a:effectLst/>
                        </a:rPr>
                        <a:t>Exam</a:t>
                      </a:r>
                      <a:r>
                        <a:rPr lang="en-US" sz="1400" spc="-15">
                          <a:effectLst/>
                        </a:rPr>
                        <a:t> </a:t>
                      </a:r>
                      <a:r>
                        <a:rPr lang="en-US" sz="1400">
                          <a:effectLst/>
                        </a:rPr>
                        <a:t>Hours:</a:t>
                      </a:r>
                      <a:r>
                        <a:rPr lang="en-US" sz="1400" spc="-10">
                          <a:effectLst/>
                        </a:rPr>
                        <a:t> </a:t>
                      </a:r>
                      <a:r>
                        <a:rPr lang="en-US" sz="1400">
                          <a:effectLst/>
                        </a:rPr>
                        <a:t>03</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125730" algn="r">
                        <a:lnSpc>
                          <a:spcPts val="1510"/>
                        </a:lnSpc>
                        <a:spcBef>
                          <a:spcPts val="85"/>
                        </a:spcBef>
                        <a:spcAft>
                          <a:spcPts val="0"/>
                        </a:spcAft>
                      </a:pPr>
                      <a:r>
                        <a:rPr lang="en-US" sz="1400">
                          <a:effectLst/>
                        </a:rPr>
                        <a:t>CIE</a:t>
                      </a:r>
                      <a:r>
                        <a:rPr lang="en-US" sz="1400" spc="-10">
                          <a:effectLst/>
                        </a:rPr>
                        <a:t> </a:t>
                      </a:r>
                      <a:r>
                        <a:rPr lang="en-US" sz="1400">
                          <a:effectLst/>
                        </a:rPr>
                        <a:t>Marks:</a:t>
                      </a:r>
                      <a:r>
                        <a:rPr lang="en-US" sz="1400" spc="-5">
                          <a:effectLst/>
                        </a:rPr>
                        <a:t> </a:t>
                      </a:r>
                      <a:r>
                        <a:rPr lang="en-US" sz="1400">
                          <a:effectLst/>
                        </a:rPr>
                        <a:t>90</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451494"/>
                  </a:ext>
                </a:extLst>
              </a:tr>
              <a:tr h="481965">
                <a:tc>
                  <a:txBody>
                    <a:bodyPr/>
                    <a:lstStyle/>
                    <a:p>
                      <a:pPr marL="127000">
                        <a:lnSpc>
                          <a:spcPts val="1610"/>
                        </a:lnSpc>
                      </a:pPr>
                      <a:r>
                        <a:rPr lang="en-US" sz="1400" dirty="0">
                          <a:effectLst/>
                        </a:rPr>
                        <a:t>Course for</a:t>
                      </a:r>
                      <a:r>
                        <a:rPr lang="en-US" sz="1400" spc="-15" dirty="0">
                          <a:effectLst/>
                        </a:rPr>
                        <a:t> </a:t>
                      </a:r>
                      <a:r>
                        <a:rPr lang="en-US" sz="1200" dirty="0">
                          <a:effectLst/>
                        </a:rPr>
                        <a:t>7</a:t>
                      </a:r>
                      <a:r>
                        <a:rPr lang="en-US" sz="1200" baseline="30000" dirty="0">
                          <a:effectLst/>
                        </a:rPr>
                        <a:t>th</a:t>
                      </a:r>
                      <a:r>
                        <a:rPr lang="en-US" sz="1400" dirty="0">
                          <a:effectLst/>
                        </a:rPr>
                        <a:t> </a:t>
                      </a:r>
                      <a:r>
                        <a:rPr lang="en-US" sz="1400" spc="-5" dirty="0">
                          <a:effectLst/>
                        </a:rPr>
                        <a:t>Semester</a:t>
                      </a:r>
                      <a:r>
                        <a:rPr lang="en-US" sz="1400" dirty="0">
                          <a:effectLst/>
                        </a:rPr>
                        <a:t>,</a:t>
                      </a:r>
                      <a:endParaRPr lang="en-GB" sz="1100" dirty="0">
                        <a:effectLst/>
                      </a:endParaRPr>
                    </a:p>
                    <a:p>
                      <a:pPr marL="127000">
                        <a:lnSpc>
                          <a:spcPts val="1510"/>
                        </a:lnSpc>
                        <a:spcBef>
                          <a:spcPts val="10"/>
                        </a:spcBef>
                        <a:spcAft>
                          <a:spcPts val="0"/>
                        </a:spcAft>
                      </a:pPr>
                      <a:r>
                        <a:rPr lang="en-US" sz="1100" dirty="0">
                          <a:effectLst/>
                        </a:rPr>
                        <a:t>Bachelor of Science in Computer Science &amp; Engineering (CSE)</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125730" algn="r">
                        <a:lnSpc>
                          <a:spcPts val="1610"/>
                        </a:lnSpc>
                        <a:spcAft>
                          <a:spcPts val="0"/>
                        </a:spcAft>
                      </a:pPr>
                      <a:r>
                        <a:rPr lang="en-US" sz="1400" dirty="0">
                          <a:effectLst/>
                        </a:rPr>
                        <a:t>SEE</a:t>
                      </a:r>
                      <a:r>
                        <a:rPr lang="en-US" sz="1400" spc="-10" dirty="0">
                          <a:effectLst/>
                        </a:rPr>
                        <a:t> </a:t>
                      </a:r>
                      <a:r>
                        <a:rPr lang="en-US" sz="1400" dirty="0">
                          <a:effectLst/>
                        </a:rPr>
                        <a:t>Marks:</a:t>
                      </a:r>
                      <a:r>
                        <a:rPr lang="en-US" sz="1400" spc="-5" dirty="0">
                          <a:effectLst/>
                        </a:rPr>
                        <a:t> </a:t>
                      </a:r>
                      <a:r>
                        <a:rPr lang="en-US" sz="1400" dirty="0">
                          <a:effectLst/>
                        </a:rPr>
                        <a:t>60</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1831755"/>
                  </a:ext>
                </a:extLst>
              </a:tr>
            </a:tbl>
          </a:graphicData>
        </a:graphic>
      </p:graphicFrame>
      <p:graphicFrame>
        <p:nvGraphicFramePr>
          <p:cNvPr id="9" name="Table 8">
            <a:extLst>
              <a:ext uri="{FF2B5EF4-FFF2-40B4-BE49-F238E27FC236}">
                <a16:creationId xmlns:a16="http://schemas.microsoft.com/office/drawing/2014/main" id="{7530B981-237D-45AC-95FB-9A3FF12D2E2B}"/>
              </a:ext>
            </a:extLst>
          </p:cNvPr>
          <p:cNvGraphicFramePr>
            <a:graphicFrameLocks noGrp="1"/>
          </p:cNvGraphicFramePr>
          <p:nvPr>
            <p:extLst>
              <p:ext uri="{D42A27DB-BD31-4B8C-83A1-F6EECF244321}">
                <p14:modId xmlns:p14="http://schemas.microsoft.com/office/powerpoint/2010/main" val="3970765668"/>
              </p:ext>
            </p:extLst>
          </p:nvPr>
        </p:nvGraphicFramePr>
        <p:xfrm>
          <a:off x="1919030" y="3014030"/>
          <a:ext cx="8553450" cy="3451734"/>
        </p:xfrm>
        <a:graphic>
          <a:graphicData uri="http://schemas.openxmlformats.org/drawingml/2006/table">
            <a:tbl>
              <a:tblPr firstRow="1" firstCol="1" lastRow="1" lastCol="1" bandRow="1" bandCol="1">
                <a:tableStyleId>{2D5ABB26-0587-4C30-8999-92F81FD0307C}</a:tableStyleId>
              </a:tblPr>
              <a:tblGrid>
                <a:gridCol w="630415">
                  <a:extLst>
                    <a:ext uri="{9D8B030D-6E8A-4147-A177-3AD203B41FA5}">
                      <a16:colId xmlns:a16="http://schemas.microsoft.com/office/drawing/2014/main" val="277634508"/>
                    </a:ext>
                  </a:extLst>
                </a:gridCol>
                <a:gridCol w="7923035">
                  <a:extLst>
                    <a:ext uri="{9D8B030D-6E8A-4147-A177-3AD203B41FA5}">
                      <a16:colId xmlns:a16="http://schemas.microsoft.com/office/drawing/2014/main" val="4088871879"/>
                    </a:ext>
                  </a:extLst>
                </a:gridCol>
              </a:tblGrid>
              <a:tr h="1474470">
                <a:tc>
                  <a:txBody>
                    <a:bodyPr/>
                    <a:lstStyle/>
                    <a:p>
                      <a:pPr marL="145415" marR="143510" algn="ctr">
                        <a:spcBef>
                          <a:spcPts val="235"/>
                        </a:spcBef>
                        <a:spcAft>
                          <a:spcPts val="0"/>
                        </a:spcAft>
                      </a:pPr>
                      <a:r>
                        <a:rPr lang="en-US" sz="1200">
                          <a:effectLst/>
                        </a:rPr>
                        <a:t>CLO1</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46380" algn="ctr">
                        <a:spcBef>
                          <a:spcPts val="445"/>
                        </a:spcBef>
                      </a:pPr>
                      <a:r>
                        <a:rPr lang="en-US" sz="1200" kern="0" dirty="0">
                          <a:effectLst/>
                        </a:rPr>
                        <a:t>Understand the Basics of RDBMS</a:t>
                      </a:r>
                      <a:endParaRPr lang="en-GB" sz="1100" kern="0" dirty="0">
                        <a:effectLst/>
                      </a:endParaRPr>
                    </a:p>
                    <a:p>
                      <a:pPr marL="67945" algn="ctr">
                        <a:spcBef>
                          <a:spcPts val="205"/>
                        </a:spcBef>
                        <a:spcAft>
                          <a:spcPts val="0"/>
                        </a:spcAft>
                      </a:pPr>
                      <a:r>
                        <a:rPr lang="en-US" sz="1200" dirty="0">
                          <a:effectLst/>
                        </a:rPr>
                        <a:t> </a:t>
                      </a:r>
                      <a:endParaRPr lang="en-GB" sz="1100" dirty="0">
                        <a:effectLst/>
                      </a:endParaRPr>
                    </a:p>
                    <a:p>
                      <a:pPr marL="342900" lvl="0" indent="-342900" algn="just">
                        <a:lnSpc>
                          <a:spcPct val="115000"/>
                        </a:lnSpc>
                        <a:buFont typeface="Wingdings" panose="05000000000000000000" pitchFamily="2" charset="2"/>
                        <a:buChar char=""/>
                      </a:pPr>
                      <a:r>
                        <a:rPr lang="en-US" sz="1200" dirty="0">
                          <a:effectLst/>
                        </a:rPr>
                        <a:t>Define and explain the fundamental concepts of relational database management systems (RDBMS), including their architecture, components, and features.</a:t>
                      </a:r>
                      <a:endParaRPr lang="en-GB" sz="1100" dirty="0">
                        <a:effectLst/>
                      </a:endParaRPr>
                    </a:p>
                    <a:p>
                      <a:pPr marL="342900" lvl="0" indent="-342900" algn="just">
                        <a:lnSpc>
                          <a:spcPct val="115000"/>
                        </a:lnSpc>
                        <a:buFont typeface="Wingdings" panose="05000000000000000000" pitchFamily="2" charset="2"/>
                        <a:buChar char=""/>
                      </a:pPr>
                      <a:r>
                        <a:rPr lang="en-US" sz="1200" dirty="0">
                          <a:effectLst/>
                        </a:rPr>
                        <a:t>Discuss the significance of RDBMS in data management and its applications in real-world scenarios, such as business processes, analytics, and data-driven decision-making.</a:t>
                      </a:r>
                      <a:endParaRPr lang="en-GB" sz="1100" dirty="0">
                        <a:effectLst/>
                      </a:endParaRPr>
                    </a:p>
                    <a:p>
                      <a:pPr marL="342900" lvl="0" indent="-342900" algn="just">
                        <a:lnSpc>
                          <a:spcPct val="115000"/>
                        </a:lnSpc>
                        <a:buFont typeface="Wingdings" panose="05000000000000000000" pitchFamily="2" charset="2"/>
                        <a:buChar char=""/>
                      </a:pPr>
                      <a:r>
                        <a:rPr lang="en-US" sz="1200" dirty="0">
                          <a:effectLst/>
                        </a:rPr>
                        <a:t>Differentiate RDBMS from other types of database models and explain their advantages.</a:t>
                      </a:r>
                      <a:endParaRPr lang="en-GB" sz="1100" dirty="0">
                        <a:effectLst/>
                      </a:endParaRPr>
                    </a:p>
                    <a:p>
                      <a:pPr marL="523875" algn="just">
                        <a:lnSpc>
                          <a:spcPct val="115000"/>
                        </a:lnSpc>
                      </a:pPr>
                      <a:r>
                        <a:rPr lang="en-US" sz="12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07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0083946"/>
                  </a:ext>
                </a:extLst>
              </a:tr>
              <a:tr h="403860">
                <a:tc>
                  <a:txBody>
                    <a:bodyPr/>
                    <a:lstStyle/>
                    <a:p>
                      <a:pPr marL="145415" marR="143510" algn="ctr">
                        <a:spcBef>
                          <a:spcPts val="245"/>
                        </a:spcBef>
                        <a:spcAft>
                          <a:spcPts val="0"/>
                        </a:spcAft>
                      </a:pPr>
                      <a:r>
                        <a:rPr lang="en-US" sz="1200">
                          <a:effectLst/>
                        </a:rPr>
                        <a:t>CLO2</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46380" algn="ctr">
                        <a:spcBef>
                          <a:spcPts val="445"/>
                        </a:spcBef>
                      </a:pPr>
                      <a:r>
                        <a:rPr lang="en-US" sz="1200" kern="0" dirty="0">
                          <a:effectLst/>
                        </a:rPr>
                        <a:t>Design Relational Databases</a:t>
                      </a:r>
                      <a:endParaRPr lang="en-GB" sz="1100" kern="0" dirty="0">
                        <a:effectLst/>
                      </a:endParaRPr>
                    </a:p>
                    <a:p>
                      <a:pPr marL="523875" algn="just">
                        <a:lnSpc>
                          <a:spcPts val="1350"/>
                        </a:lnSpc>
                      </a:pPr>
                      <a:r>
                        <a:rPr lang="en-US" sz="1200" dirty="0">
                          <a:effectLst/>
                        </a:rPr>
                        <a:t> </a:t>
                      </a:r>
                      <a:endParaRPr lang="en-GB" sz="1100" dirty="0">
                        <a:effectLst/>
                      </a:endParaRPr>
                    </a:p>
                    <a:p>
                      <a:pPr marL="342900" lvl="0" indent="-342900" algn="just">
                        <a:lnSpc>
                          <a:spcPct val="115000"/>
                        </a:lnSpc>
                        <a:buFont typeface="Wingdings" panose="05000000000000000000" pitchFamily="2" charset="2"/>
                        <a:buChar char=""/>
                      </a:pPr>
                      <a:r>
                        <a:rPr lang="en-US" sz="1200" dirty="0">
                          <a:effectLst/>
                        </a:rPr>
                        <a:t>Develop data models using Entity-Relationship (ER) diagrams to represent the structure and relationships within a database system effectively.</a:t>
                      </a:r>
                      <a:endParaRPr lang="en-GB" sz="1100" dirty="0">
                        <a:effectLst/>
                      </a:endParaRPr>
                    </a:p>
                    <a:p>
                      <a:pPr marL="342900" lvl="0" indent="-342900" algn="just">
                        <a:lnSpc>
                          <a:spcPct val="115000"/>
                        </a:lnSpc>
                        <a:buFont typeface="Wingdings" panose="05000000000000000000" pitchFamily="2" charset="2"/>
                        <a:buChar char=""/>
                      </a:pPr>
                      <a:r>
                        <a:rPr lang="en-US" sz="1200" dirty="0">
                          <a:effectLst/>
                        </a:rPr>
                        <a:t>Apply normalization techniques to eliminate data redundancy and maintain consistency, ensuring a well-structured and efficient database design.</a:t>
                      </a:r>
                      <a:endParaRPr lang="en-GB" sz="1100" dirty="0">
                        <a:effectLst/>
                      </a:endParaRPr>
                    </a:p>
                    <a:p>
                      <a:pPr marL="342900" lvl="0" indent="-342900" algn="just">
                        <a:lnSpc>
                          <a:spcPct val="115000"/>
                        </a:lnSpc>
                        <a:buFont typeface="Wingdings" panose="05000000000000000000" pitchFamily="2" charset="2"/>
                        <a:buChar char=""/>
                      </a:pPr>
                      <a:r>
                        <a:rPr lang="en-US" sz="1200" dirty="0">
                          <a:effectLst/>
                        </a:rPr>
                        <a:t> Design relational databases with a focus on integrity constraints such as primary keys, foreign keys, and unique constraints to enforce data validity and reliability.</a:t>
                      </a:r>
                      <a:endParaRPr lang="en-GB" sz="1100" dirty="0">
                        <a:effectLst/>
                      </a:endParaRPr>
                    </a:p>
                    <a:p>
                      <a:pPr marL="67945" algn="just">
                        <a:lnSpc>
                          <a:spcPct val="115000"/>
                        </a:lnSpc>
                      </a:pPr>
                      <a:r>
                        <a:rPr lang="en-US" sz="12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07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6028134"/>
                  </a:ext>
                </a:extLst>
              </a:tr>
            </a:tbl>
          </a:graphicData>
        </a:graphic>
      </p:graphicFrame>
      <p:sp>
        <p:nvSpPr>
          <p:cNvPr id="10" name="Rectangle 2">
            <a:extLst>
              <a:ext uri="{FF2B5EF4-FFF2-40B4-BE49-F238E27FC236}">
                <a16:creationId xmlns:a16="http://schemas.microsoft.com/office/drawing/2014/main" id="{E793C4D2-57AF-42EA-9768-1E6382C08D5A}"/>
              </a:ext>
            </a:extLst>
          </p:cNvPr>
          <p:cNvSpPr>
            <a:spLocks noChangeArrowheads="1"/>
          </p:cNvSpPr>
          <p:nvPr/>
        </p:nvSpPr>
        <p:spPr bwMode="auto">
          <a:xfrm>
            <a:off x="1719520" y="2701026"/>
            <a:ext cx="6940284" cy="488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45985" tIns="57132"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lang="en-US" altLang="en-US" sz="1400" b="1" dirty="0">
                <a:latin typeface="Times New Roman" panose="02020603050405020304" pitchFamily="18" charset="0"/>
              </a:rPr>
              <a:t>Course Learning Outcome (CLO) at the end of the course, the students will be able to-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39961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461A57C6-F0E3-436F-9F55-729C28890082}"/>
              </a:ext>
            </a:extLst>
          </p:cNvPr>
          <p:cNvSpPr>
            <a:spLocks noChangeArrowheads="1"/>
          </p:cNvSpPr>
          <p:nvPr/>
        </p:nvSpPr>
        <p:spPr bwMode="auto">
          <a:xfrm>
            <a:off x="1435753" y="1320275"/>
            <a:ext cx="9320494" cy="424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r>
              <a:rPr lang="en-US" altLang="en-US" sz="1588" dirty="0"/>
            </a:br>
            <a:endParaRPr lang="en-US" altLang="en-US" sz="1588" dirty="0"/>
          </a:p>
          <a:p>
            <a:pPr algn="ctr"/>
            <a:r>
              <a:rPr lang="en-US" altLang="en-US" sz="2118" b="1" dirty="0">
                <a:solidFill>
                  <a:srgbClr val="000000"/>
                </a:solidFill>
                <a:cs typeface="Calibri" panose="020F0502020204030204" pitchFamily="34" charset="0"/>
              </a:rPr>
              <a:t>Dept. of Computer Science and Engineering</a:t>
            </a:r>
            <a:endParaRPr lang="en-US" altLang="en-US" sz="529" dirty="0"/>
          </a:p>
          <a:p>
            <a:pPr algn="ctr"/>
            <a:endParaRPr lang="en-US" altLang="en-US" sz="529" dirty="0"/>
          </a:p>
          <a:p>
            <a:pPr algn="ctr"/>
            <a:br>
              <a:rPr lang="en-US" altLang="en-US" sz="1588" dirty="0"/>
            </a:br>
            <a:br>
              <a:rPr lang="en-US" altLang="en-US" sz="1588" dirty="0"/>
            </a:br>
            <a:endParaRPr lang="en-US" altLang="en-US" sz="1588" dirty="0"/>
          </a:p>
          <a:p>
            <a:pPr algn="ctr"/>
            <a:r>
              <a:rPr lang="en-US" altLang="en-US" sz="2118" dirty="0">
                <a:solidFill>
                  <a:srgbClr val="000000"/>
                </a:solidFill>
                <a:cs typeface="Calibri" panose="020F0502020204030204" pitchFamily="34" charset="0"/>
              </a:rPr>
              <a:t>Course Code: CSE-401</a:t>
            </a:r>
            <a:endParaRPr lang="en-US" altLang="en-US" sz="529" dirty="0"/>
          </a:p>
          <a:p>
            <a:pPr algn="ctr"/>
            <a:r>
              <a:rPr lang="en-US" altLang="en-US" sz="2118" dirty="0">
                <a:solidFill>
                  <a:srgbClr val="000000"/>
                </a:solidFill>
                <a:cs typeface="Calibri" panose="020F0502020204030204" pitchFamily="34" charset="0"/>
              </a:rPr>
              <a:t>Course Name: </a:t>
            </a:r>
            <a:r>
              <a:rPr lang="en-US" sz="2118" dirty="0">
                <a:solidFill>
                  <a:srgbClr val="000000"/>
                </a:solidFill>
                <a:cs typeface="Calibri" panose="020F0502020204030204" pitchFamily="34" charset="0"/>
              </a:rPr>
              <a:t>Relational Database Management Systems (RDBMS) Programming</a:t>
            </a:r>
            <a:endParaRPr lang="en-US" altLang="en-US" sz="2118" dirty="0">
              <a:solidFill>
                <a:srgbClr val="000000"/>
              </a:solidFill>
              <a:cs typeface="Calibri" panose="020F0502020204030204" pitchFamily="34" charset="0"/>
            </a:endParaRPr>
          </a:p>
          <a:p>
            <a:pPr algn="ctr"/>
            <a:r>
              <a:rPr lang="en-US" altLang="en-US" sz="2118" dirty="0">
                <a:solidFill>
                  <a:srgbClr val="000000"/>
                </a:solidFill>
                <a:cs typeface="Calibri" panose="020F0502020204030204" pitchFamily="34" charset="0"/>
              </a:rPr>
              <a:t>Instructor: </a:t>
            </a:r>
            <a:r>
              <a:rPr lang="en-US" altLang="en-US" sz="2118" b="1" dirty="0">
                <a:solidFill>
                  <a:srgbClr val="000000"/>
                </a:solidFill>
                <a:cs typeface="Calibri" panose="020F0502020204030204" pitchFamily="34" charset="0"/>
              </a:rPr>
              <a:t>Mohammad Rony</a:t>
            </a:r>
          </a:p>
          <a:p>
            <a:pPr algn="ctr"/>
            <a:r>
              <a:rPr lang="en-US" altLang="en-US" sz="1588" dirty="0">
                <a:latin typeface="Times New Roman" panose="02020603050405020304" pitchFamily="18" charset="0"/>
              </a:rPr>
              <a:t>Lecturer, Dept. of CSE</a:t>
            </a:r>
          </a:p>
          <a:p>
            <a:pPr algn="ctr"/>
            <a:r>
              <a:rPr lang="en-US" altLang="en-US" sz="1588" dirty="0">
                <a:latin typeface="Times New Roman" panose="02020603050405020304" pitchFamily="18" charset="0"/>
                <a:cs typeface="Times New Roman" panose="02020603050405020304" pitchFamily="18" charset="0"/>
              </a:rPr>
              <a:t>University Of Global Village (UGV), </a:t>
            </a:r>
            <a:r>
              <a:rPr lang="en-US" altLang="en-US" sz="1588" dirty="0" err="1">
                <a:latin typeface="Times New Roman" panose="02020603050405020304" pitchFamily="18" charset="0"/>
                <a:cs typeface="Times New Roman" panose="02020603050405020304" pitchFamily="18" charset="0"/>
              </a:rPr>
              <a:t>Barishal</a:t>
            </a:r>
            <a:endParaRPr lang="en-GB" altLang="en-US" sz="1588" dirty="0">
              <a:latin typeface="Times New Roman" panose="02020603050405020304" pitchFamily="18" charset="0"/>
              <a:cs typeface="Times New Roman" panose="02020603050405020304" pitchFamily="18" charset="0"/>
            </a:endParaRPr>
          </a:p>
          <a:p>
            <a:pPr algn="ctr"/>
            <a:endParaRPr lang="en-US" altLang="en-US" sz="529" dirty="0"/>
          </a:p>
          <a:p>
            <a:br>
              <a:rPr lang="en-US" altLang="en-US" sz="1588" dirty="0"/>
            </a:br>
            <a:endParaRPr lang="en-US" altLang="en-US" sz="1588" dirty="0"/>
          </a:p>
          <a:p>
            <a:br>
              <a:rPr lang="en-US" altLang="en-US" sz="1588" dirty="0"/>
            </a:br>
            <a:endParaRPr lang="en-US" altLang="en-US" sz="1588" dirty="0"/>
          </a:p>
        </p:txBody>
      </p:sp>
      <p:pic>
        <p:nvPicPr>
          <p:cNvPr id="12291" name="Picture 2">
            <a:extLst>
              <a:ext uri="{FF2B5EF4-FFF2-40B4-BE49-F238E27FC236}">
                <a16:creationId xmlns:a16="http://schemas.microsoft.com/office/drawing/2014/main" id="{D20DD843-400E-4AEC-A945-F6009768CB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7586" y="282949"/>
            <a:ext cx="6401360" cy="104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08D798C-4676-4394-951D-313370757CC9}"/>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533506" name="Rectangle 2"/>
          <p:cNvSpPr>
            <a:spLocks noGrp="1" noChangeArrowheads="1"/>
          </p:cNvSpPr>
          <p:nvPr>
            <p:ph type="title" idx="4294967295"/>
          </p:nvPr>
        </p:nvSpPr>
        <p:spPr>
          <a:xfrm>
            <a:off x="83794" y="626522"/>
            <a:ext cx="10769600" cy="609600"/>
          </a:xfrm>
        </p:spPr>
        <p:txBody>
          <a:bodyPr/>
          <a:lstStyle/>
          <a:p>
            <a:pPr>
              <a:defRPr/>
            </a:pPr>
            <a:r>
              <a:rPr lang="en-US" altLang="en-US" dirty="0">
                <a:effectLst>
                  <a:outerShdw blurRad="38100" dist="38100" dir="2700000" algn="tl">
                    <a:srgbClr val="C0C0C0"/>
                  </a:outerShdw>
                </a:effectLst>
              </a:rPr>
              <a:t>Specialization</a:t>
            </a:r>
          </a:p>
        </p:txBody>
      </p:sp>
      <p:sp>
        <p:nvSpPr>
          <p:cNvPr id="59395" name="Rectangle 3"/>
          <p:cNvSpPr>
            <a:spLocks noGrp="1" noChangeArrowheads="1"/>
          </p:cNvSpPr>
          <p:nvPr>
            <p:ph type="body" idx="4294967295"/>
          </p:nvPr>
        </p:nvSpPr>
        <p:spPr>
          <a:xfrm>
            <a:off x="2519542" y="1764269"/>
            <a:ext cx="7673975" cy="3924300"/>
          </a:xfrm>
        </p:spPr>
        <p:txBody>
          <a:bodyPr/>
          <a:lstStyle/>
          <a:p>
            <a:r>
              <a:rPr lang="en-US" altLang="en-US" dirty="0"/>
              <a:t>Top-down design process; we designate sub-groupings within an entity set that are distinctive from other entities in the set.</a:t>
            </a:r>
          </a:p>
          <a:p>
            <a:r>
              <a:rPr lang="en-US" altLang="en-US" dirty="0"/>
              <a:t>These sub-groupings become lower-level entity sets that have attributes or participate in relationships that do not apply to the higher-level entity set.</a:t>
            </a:r>
          </a:p>
          <a:p>
            <a:r>
              <a:rPr lang="en-US" altLang="en-US" dirty="0"/>
              <a:t>Depicted by a </a:t>
            </a:r>
            <a:r>
              <a:rPr lang="en-US" altLang="en-US" i="1" dirty="0"/>
              <a:t>triangle</a:t>
            </a:r>
            <a:r>
              <a:rPr lang="en-US" altLang="en-US" dirty="0"/>
              <a:t> component labeled ISA (e.g., </a:t>
            </a:r>
            <a:r>
              <a:rPr lang="en-US" altLang="en-US" i="1" dirty="0"/>
              <a:t>instructor</a:t>
            </a:r>
            <a:r>
              <a:rPr lang="en-US" altLang="en-US" dirty="0"/>
              <a:t> “is a” </a:t>
            </a:r>
            <a:r>
              <a:rPr lang="en-US" altLang="en-US" i="1" dirty="0"/>
              <a:t>person</a:t>
            </a:r>
            <a:r>
              <a:rPr lang="en-US" altLang="en-US" dirty="0"/>
              <a:t>).</a:t>
            </a:r>
          </a:p>
          <a:p>
            <a:r>
              <a:rPr lang="en-US" altLang="en-US" b="1" dirty="0">
                <a:solidFill>
                  <a:srgbClr val="002060"/>
                </a:solidFill>
              </a:rPr>
              <a:t>Attribute inheritance</a:t>
            </a:r>
            <a:r>
              <a:rPr lang="en-US" altLang="en-US" dirty="0">
                <a:solidFill>
                  <a:srgbClr val="002060"/>
                </a:solidFill>
              </a:rPr>
              <a:t> </a:t>
            </a:r>
            <a:r>
              <a:rPr lang="en-US" altLang="en-US" dirty="0"/>
              <a:t>– a lower-level entity set inherits all the attributes and relationship participation of the higher-level entity set to which it is linked.</a:t>
            </a:r>
          </a:p>
          <a:p>
            <a:endParaRPr lang="en-US" altLang="en-US" dirty="0"/>
          </a:p>
        </p:txBody>
      </p:sp>
    </p:spTree>
    <p:extLst>
      <p:ext uri="{BB962C8B-B14F-4D97-AF65-F5344CB8AC3E}">
        <p14:creationId xmlns:p14="http://schemas.microsoft.com/office/powerpoint/2010/main" val="21434313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5F89BDF-93E5-44B2-AF99-B53F9EA76A60}"/>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537602"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Specialization Example</a:t>
            </a:r>
          </a:p>
        </p:txBody>
      </p:sp>
      <p:sp>
        <p:nvSpPr>
          <p:cNvPr id="60419" name="Rectangle 3"/>
          <p:cNvSpPr>
            <a:spLocks noGrp="1" noChangeArrowheads="1"/>
          </p:cNvSpPr>
          <p:nvPr>
            <p:ph type="body" idx="4294967295"/>
          </p:nvPr>
        </p:nvSpPr>
        <p:spPr>
          <a:xfrm>
            <a:off x="4498975" y="993775"/>
            <a:ext cx="7693025" cy="1241425"/>
          </a:xfrm>
        </p:spPr>
        <p:txBody>
          <a:bodyPr/>
          <a:lstStyle/>
          <a:p>
            <a:r>
              <a:rPr lang="en-US" altLang="en-US" b="1" dirty="0">
                <a:solidFill>
                  <a:srgbClr val="002060"/>
                </a:solidFill>
              </a:rPr>
              <a:t>Overlapping</a:t>
            </a:r>
            <a:r>
              <a:rPr lang="en-US" altLang="en-US" dirty="0"/>
              <a:t> – </a:t>
            </a:r>
            <a:r>
              <a:rPr lang="en-US" altLang="en-US" i="1" dirty="0"/>
              <a:t>employee</a:t>
            </a:r>
            <a:r>
              <a:rPr lang="en-US" altLang="en-US" dirty="0"/>
              <a:t> and </a:t>
            </a:r>
            <a:r>
              <a:rPr lang="en-US" altLang="en-US" i="1" dirty="0"/>
              <a:t>student</a:t>
            </a:r>
          </a:p>
          <a:p>
            <a:r>
              <a:rPr lang="en-US" altLang="en-US" b="1" dirty="0">
                <a:solidFill>
                  <a:srgbClr val="002060"/>
                </a:solidFill>
              </a:rPr>
              <a:t>Disjoint</a:t>
            </a:r>
            <a:r>
              <a:rPr lang="en-US" altLang="en-US" dirty="0"/>
              <a:t> – </a:t>
            </a:r>
            <a:r>
              <a:rPr lang="en-US" altLang="en-US" i="1" dirty="0"/>
              <a:t>instructor</a:t>
            </a:r>
            <a:r>
              <a:rPr lang="en-US" altLang="en-US" dirty="0"/>
              <a:t> and </a:t>
            </a:r>
            <a:r>
              <a:rPr lang="en-US" altLang="en-US" i="1" dirty="0"/>
              <a:t>secretary</a:t>
            </a:r>
          </a:p>
          <a:p>
            <a:r>
              <a:rPr lang="en-US" altLang="en-US" dirty="0"/>
              <a:t>Total and partial</a:t>
            </a:r>
          </a:p>
        </p:txBody>
      </p:sp>
      <p:pic>
        <p:nvPicPr>
          <p:cNvPr id="7" name="Picture 6">
            <a:extLst>
              <a:ext uri="{FF2B5EF4-FFF2-40B4-BE49-F238E27FC236}">
                <a16:creationId xmlns:a16="http://schemas.microsoft.com/office/drawing/2014/main" id="{C38F3536-A890-497F-97EC-7CB9E83711C9}"/>
              </a:ext>
            </a:extLst>
          </p:cNvPr>
          <p:cNvPicPr>
            <a:picLocks noChangeAspect="1"/>
          </p:cNvPicPr>
          <p:nvPr/>
        </p:nvPicPr>
        <p:blipFill>
          <a:blip r:embed="rId3"/>
          <a:stretch>
            <a:fillRect/>
          </a:stretch>
        </p:blipFill>
        <p:spPr>
          <a:xfrm>
            <a:off x="3899263" y="2250823"/>
            <a:ext cx="3496612" cy="3613403"/>
          </a:xfrm>
          <a:prstGeom prst="rect">
            <a:avLst/>
          </a:prstGeom>
        </p:spPr>
      </p:pic>
    </p:spTree>
    <p:extLst>
      <p:ext uri="{BB962C8B-B14F-4D97-AF65-F5344CB8AC3E}">
        <p14:creationId xmlns:p14="http://schemas.microsoft.com/office/powerpoint/2010/main" val="337756632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F477ECB-1B1D-4830-A530-CDBFA91473C1}"/>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670722" name="Rectangle 2"/>
          <p:cNvSpPr>
            <a:spLocks noGrp="1" noChangeArrowheads="1"/>
          </p:cNvSpPr>
          <p:nvPr>
            <p:ph type="title" idx="4294967295"/>
          </p:nvPr>
        </p:nvSpPr>
        <p:spPr>
          <a:xfrm>
            <a:off x="2306622" y="222611"/>
            <a:ext cx="8077200" cy="609600"/>
          </a:xfrm>
        </p:spPr>
        <p:txBody>
          <a:bodyPr/>
          <a:lstStyle/>
          <a:p>
            <a:pPr>
              <a:defRPr/>
            </a:pPr>
            <a:r>
              <a:rPr lang="en-US" altLang="en-US" dirty="0">
                <a:effectLst>
                  <a:outerShdw blurRad="38100" dist="38100" dir="2700000" algn="tl">
                    <a:srgbClr val="C0C0C0"/>
                  </a:outerShdw>
                </a:effectLst>
              </a:rPr>
              <a:t>Representing Specialization via Schemas</a:t>
            </a:r>
          </a:p>
        </p:txBody>
      </p:sp>
      <p:sp>
        <p:nvSpPr>
          <p:cNvPr id="61443" name="Rectangle 3"/>
          <p:cNvSpPr>
            <a:spLocks noGrp="1" noChangeArrowheads="1"/>
          </p:cNvSpPr>
          <p:nvPr>
            <p:ph type="body" idx="4294967295"/>
          </p:nvPr>
        </p:nvSpPr>
        <p:spPr>
          <a:xfrm>
            <a:off x="2592372" y="1178719"/>
            <a:ext cx="7505700" cy="4500562"/>
          </a:xfrm>
        </p:spPr>
        <p:txBody>
          <a:bodyPr/>
          <a:lstStyle/>
          <a:p>
            <a:pPr>
              <a:tabLst>
                <a:tab pos="346075" algn="l"/>
                <a:tab pos="1255713" algn="ctr"/>
                <a:tab pos="2452688" algn="l"/>
                <a:tab pos="3824288" algn="ctr"/>
              </a:tabLst>
            </a:pPr>
            <a:r>
              <a:rPr lang="en-US" altLang="en-US" dirty="0"/>
              <a:t>Method 1: </a:t>
            </a:r>
          </a:p>
          <a:p>
            <a:pPr lvl="1">
              <a:tabLst>
                <a:tab pos="346075" algn="l"/>
                <a:tab pos="1255713" algn="ctr"/>
                <a:tab pos="2452688" algn="l"/>
                <a:tab pos="3824288" algn="ctr"/>
              </a:tabLst>
            </a:pPr>
            <a:r>
              <a:rPr lang="en-US" altLang="en-US" dirty="0">
                <a:ea typeface="ＭＳ Ｐゴシック" panose="020B0600070205080204" pitchFamily="34" charset="-128"/>
              </a:rPr>
              <a:t>Form a schema for the higher-level entity </a:t>
            </a:r>
          </a:p>
          <a:p>
            <a:pPr lvl="1">
              <a:tabLst>
                <a:tab pos="346075" algn="l"/>
                <a:tab pos="1255713" algn="ctr"/>
                <a:tab pos="2452688" algn="l"/>
                <a:tab pos="3824288" algn="ctr"/>
              </a:tabLst>
            </a:pPr>
            <a:r>
              <a:rPr lang="en-US" altLang="en-US" dirty="0">
                <a:ea typeface="ＭＳ Ｐゴシック" panose="020B0600070205080204" pitchFamily="34" charset="-128"/>
              </a:rPr>
              <a:t>Form a schema for each lower-level entity set, include primary key of higher-level entity set and local attributes</a:t>
            </a:r>
          </a:p>
          <a:p>
            <a:pPr marL="457200" lvl="1" indent="0">
              <a:buNone/>
              <a:tabLst>
                <a:tab pos="346075" algn="l"/>
                <a:tab pos="1255713" algn="ctr"/>
                <a:tab pos="2452688" algn="l"/>
                <a:tab pos="3824288" algn="ctr"/>
              </a:tabLst>
            </a:pPr>
            <a:br>
              <a:rPr lang="en-US" altLang="en-US" dirty="0">
                <a:ea typeface="ＭＳ Ｐゴシック" panose="020B0600070205080204" pitchFamily="34" charset="-128"/>
              </a:rPr>
            </a:br>
            <a:br>
              <a:rPr lang="en-US" altLang="en-US" dirty="0">
                <a:ea typeface="ＭＳ Ｐゴシック" panose="020B0600070205080204" pitchFamily="34" charset="-128"/>
              </a:rPr>
            </a:br>
            <a:endParaRPr lang="en-US" altLang="en-US" dirty="0">
              <a:ea typeface="ＭＳ Ｐゴシック" panose="020B0600070205080204" pitchFamily="34" charset="-128"/>
            </a:endParaRPr>
          </a:p>
          <a:p>
            <a:pPr lvl="1">
              <a:tabLst>
                <a:tab pos="346075" algn="l"/>
                <a:tab pos="1255713" algn="ctr"/>
                <a:tab pos="2452688" algn="l"/>
                <a:tab pos="3824288" algn="ctr"/>
              </a:tabLst>
            </a:pPr>
            <a:endParaRPr lang="en-US" altLang="en-US" dirty="0">
              <a:ea typeface="ＭＳ Ｐゴシック" panose="020B0600070205080204" pitchFamily="34" charset="-128"/>
            </a:endParaRPr>
          </a:p>
          <a:p>
            <a:pPr marL="457200" lvl="1" indent="0">
              <a:buNone/>
              <a:tabLst>
                <a:tab pos="346075" algn="l"/>
                <a:tab pos="1255713" algn="ctr"/>
                <a:tab pos="2452688" algn="l"/>
                <a:tab pos="3824288" algn="ctr"/>
              </a:tabLst>
            </a:pPr>
            <a:endParaRPr lang="en-US" altLang="en-US" dirty="0">
              <a:ea typeface="ＭＳ Ｐゴシック" panose="020B0600070205080204" pitchFamily="34" charset="-128"/>
            </a:endParaRPr>
          </a:p>
          <a:p>
            <a:pPr lvl="1">
              <a:tabLst>
                <a:tab pos="346075" algn="l"/>
                <a:tab pos="1255713" algn="ctr"/>
                <a:tab pos="2452688" algn="l"/>
                <a:tab pos="3824288" algn="ctr"/>
              </a:tabLst>
            </a:pPr>
            <a:r>
              <a:rPr lang="en-US" altLang="en-US" dirty="0">
                <a:ea typeface="ＭＳ Ｐゴシック" panose="020B0600070205080204" pitchFamily="34" charset="-128"/>
              </a:rPr>
              <a:t>Drawback:  getting information about, an </a:t>
            </a:r>
            <a:r>
              <a:rPr lang="en-US" altLang="en-US" i="1" dirty="0">
                <a:ea typeface="ＭＳ Ｐゴシック" panose="020B0600070205080204" pitchFamily="34" charset="-128"/>
              </a:rPr>
              <a:t>employee</a:t>
            </a:r>
            <a:r>
              <a:rPr lang="en-US" altLang="en-US" dirty="0">
                <a:ea typeface="ＭＳ Ｐゴシック" panose="020B0600070205080204" pitchFamily="34" charset="-128"/>
              </a:rPr>
              <a:t> requires accessing two relations, the one corresponding to the low-level schema and the one corresponding to the high-level schema</a:t>
            </a:r>
          </a:p>
        </p:txBody>
      </p:sp>
      <p:pic>
        <p:nvPicPr>
          <p:cNvPr id="2" name="Picture 1"/>
          <p:cNvPicPr>
            <a:picLocks noChangeAspect="1"/>
          </p:cNvPicPr>
          <p:nvPr/>
        </p:nvPicPr>
        <p:blipFill>
          <a:blip r:embed="rId3"/>
          <a:stretch>
            <a:fillRect/>
          </a:stretch>
        </p:blipFill>
        <p:spPr>
          <a:xfrm>
            <a:off x="4376738" y="2621661"/>
            <a:ext cx="3633407" cy="1268170"/>
          </a:xfrm>
          <a:prstGeom prst="rect">
            <a:avLst/>
          </a:prstGeom>
        </p:spPr>
      </p:pic>
    </p:spTree>
    <p:extLst>
      <p:ext uri="{BB962C8B-B14F-4D97-AF65-F5344CB8AC3E}">
        <p14:creationId xmlns:p14="http://schemas.microsoft.com/office/powerpoint/2010/main" val="286357172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CD3AA66-3572-4BFF-962D-40C8BC68FF83}"/>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672770" name="Rectangle 2"/>
          <p:cNvSpPr>
            <a:spLocks noGrp="1" noChangeArrowheads="1"/>
          </p:cNvSpPr>
          <p:nvPr>
            <p:ph type="title" idx="4294967295"/>
          </p:nvPr>
        </p:nvSpPr>
        <p:spPr>
          <a:xfrm>
            <a:off x="3249613" y="96838"/>
            <a:ext cx="8942387" cy="609600"/>
          </a:xfrm>
        </p:spPr>
        <p:txBody>
          <a:bodyPr/>
          <a:lstStyle/>
          <a:p>
            <a:pPr>
              <a:defRPr/>
            </a:pPr>
            <a:r>
              <a:rPr lang="en-US" altLang="en-US" dirty="0">
                <a:effectLst>
                  <a:outerShdw blurRad="38100" dist="38100" dir="2700000" algn="tl">
                    <a:srgbClr val="C0C0C0"/>
                  </a:outerShdw>
                </a:effectLst>
              </a:rPr>
              <a:t>Representing Specialization as Schemas (Cont.)</a:t>
            </a:r>
          </a:p>
        </p:txBody>
      </p:sp>
      <p:sp>
        <p:nvSpPr>
          <p:cNvPr id="62467" name="Rectangle 3"/>
          <p:cNvSpPr>
            <a:spLocks noGrp="1" noChangeArrowheads="1"/>
          </p:cNvSpPr>
          <p:nvPr>
            <p:ph type="body" idx="4294967295"/>
          </p:nvPr>
        </p:nvSpPr>
        <p:spPr>
          <a:xfrm>
            <a:off x="2036190" y="1620690"/>
            <a:ext cx="7392988" cy="3971925"/>
          </a:xfrm>
        </p:spPr>
        <p:txBody>
          <a:bodyPr/>
          <a:lstStyle/>
          <a:p>
            <a:pPr>
              <a:tabLst>
                <a:tab pos="346075" algn="l"/>
                <a:tab pos="1255713" algn="ctr"/>
                <a:tab pos="2452688" algn="l"/>
                <a:tab pos="3824288" algn="ctr"/>
              </a:tabLst>
            </a:pPr>
            <a:r>
              <a:rPr lang="en-US" altLang="en-US" dirty="0"/>
              <a:t>Method 2:  </a:t>
            </a:r>
          </a:p>
          <a:p>
            <a:pPr lvl="1">
              <a:tabLst>
                <a:tab pos="346075" algn="l"/>
                <a:tab pos="1255713" algn="ctr"/>
                <a:tab pos="2452688" algn="l"/>
                <a:tab pos="3824288" algn="ctr"/>
              </a:tabLst>
            </a:pPr>
            <a:r>
              <a:rPr lang="en-US" altLang="en-US" dirty="0">
                <a:ea typeface="ＭＳ Ｐゴシック" panose="020B0600070205080204" pitchFamily="34" charset="-128"/>
              </a:rPr>
              <a:t>Form a schema for each entity set with all local and inherited attributes</a:t>
            </a:r>
          </a:p>
          <a:p>
            <a:pPr lvl="1">
              <a:buNone/>
              <a:tabLst>
                <a:tab pos="346075" algn="l"/>
                <a:tab pos="1255713" algn="ctr"/>
                <a:tab pos="2452688" algn="l"/>
                <a:tab pos="3824288" algn="ctr"/>
              </a:tabLst>
            </a:pPr>
            <a:endParaRPr lang="en-US" altLang="en-US" dirty="0">
              <a:ea typeface="ＭＳ Ｐゴシック" panose="020B0600070205080204" pitchFamily="34" charset="-128"/>
            </a:endParaRPr>
          </a:p>
          <a:p>
            <a:pPr lvl="1">
              <a:buNone/>
              <a:tabLst>
                <a:tab pos="346075" algn="l"/>
                <a:tab pos="1255713" algn="ctr"/>
                <a:tab pos="2452688" algn="l"/>
                <a:tab pos="3824288" algn="ctr"/>
              </a:tabLst>
            </a:pPr>
            <a:endParaRPr lang="en-US" altLang="en-US" dirty="0">
              <a:ea typeface="ＭＳ Ｐゴシック" panose="020B0600070205080204" pitchFamily="34" charset="-128"/>
            </a:endParaRPr>
          </a:p>
          <a:p>
            <a:pPr lvl="1">
              <a:buNone/>
              <a:tabLst>
                <a:tab pos="346075" algn="l"/>
                <a:tab pos="1255713" algn="ctr"/>
                <a:tab pos="2452688" algn="l"/>
                <a:tab pos="3824288" algn="ctr"/>
              </a:tabLst>
            </a:pPr>
            <a:endParaRPr lang="en-US" altLang="en-US" dirty="0">
              <a:ea typeface="ＭＳ Ｐゴシック" panose="020B0600070205080204" pitchFamily="34" charset="-128"/>
            </a:endParaRPr>
          </a:p>
          <a:p>
            <a:pPr lvl="1">
              <a:buNone/>
              <a:tabLst>
                <a:tab pos="346075" algn="l"/>
                <a:tab pos="1255713" algn="ctr"/>
                <a:tab pos="2452688" algn="l"/>
                <a:tab pos="3824288" algn="ctr"/>
              </a:tabLst>
            </a:pPr>
            <a:endParaRPr lang="en-US" altLang="en-US" dirty="0">
              <a:ea typeface="ＭＳ Ｐゴシック" panose="020B0600070205080204" pitchFamily="34" charset="-128"/>
            </a:endParaRPr>
          </a:p>
          <a:p>
            <a:pPr lvl="1">
              <a:tabLst>
                <a:tab pos="346075" algn="l"/>
                <a:tab pos="1255713" algn="ctr"/>
                <a:tab pos="2452688" algn="l"/>
                <a:tab pos="3824288" algn="ctr"/>
              </a:tabLst>
            </a:pPr>
            <a:r>
              <a:rPr lang="en-US" altLang="en-US" dirty="0">
                <a:ea typeface="ＭＳ Ｐゴシック" panose="020B0600070205080204" pitchFamily="34" charset="-128"/>
              </a:rPr>
              <a:t>Drawback:  </a:t>
            </a:r>
            <a:r>
              <a:rPr lang="en-US" altLang="en-US" i="1" dirty="0">
                <a:ea typeface="ＭＳ Ｐゴシック" panose="020B0600070205080204" pitchFamily="34" charset="-128"/>
              </a:rPr>
              <a:t>name, street</a:t>
            </a:r>
            <a:r>
              <a:rPr lang="en-US" altLang="en-US" dirty="0">
                <a:ea typeface="ＭＳ Ｐゴシック" panose="020B0600070205080204" pitchFamily="34" charset="-128"/>
              </a:rPr>
              <a:t> and </a:t>
            </a:r>
            <a:r>
              <a:rPr lang="en-US" altLang="en-US" i="1" dirty="0">
                <a:ea typeface="ＭＳ Ｐゴシック" panose="020B0600070205080204" pitchFamily="34" charset="-128"/>
              </a:rPr>
              <a:t>city</a:t>
            </a:r>
            <a:r>
              <a:rPr lang="en-US" altLang="en-US" dirty="0">
                <a:ea typeface="ＭＳ Ｐゴシック" panose="020B0600070205080204" pitchFamily="34" charset="-128"/>
              </a:rPr>
              <a:t> may be stored redundantly for people who are both students and employees</a:t>
            </a:r>
          </a:p>
        </p:txBody>
      </p:sp>
      <p:pic>
        <p:nvPicPr>
          <p:cNvPr id="2" name="Picture 1"/>
          <p:cNvPicPr>
            <a:picLocks noChangeAspect="1"/>
          </p:cNvPicPr>
          <p:nvPr/>
        </p:nvPicPr>
        <p:blipFill>
          <a:blip r:embed="rId3"/>
          <a:stretch>
            <a:fillRect/>
          </a:stretch>
        </p:blipFill>
        <p:spPr>
          <a:xfrm>
            <a:off x="4558641" y="2702644"/>
            <a:ext cx="4451033" cy="1216551"/>
          </a:xfrm>
          <a:prstGeom prst="rect">
            <a:avLst/>
          </a:prstGeom>
        </p:spPr>
      </p:pic>
    </p:spTree>
    <p:extLst>
      <p:ext uri="{BB962C8B-B14F-4D97-AF65-F5344CB8AC3E}">
        <p14:creationId xmlns:p14="http://schemas.microsoft.com/office/powerpoint/2010/main" val="15607672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EB7603E-9E27-4651-BDF9-F99DC2BE23A6}"/>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537602"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Generalization</a:t>
            </a:r>
          </a:p>
        </p:txBody>
      </p:sp>
      <p:sp>
        <p:nvSpPr>
          <p:cNvPr id="63491" name="Rectangle 3"/>
          <p:cNvSpPr>
            <a:spLocks noGrp="1" noChangeArrowheads="1"/>
          </p:cNvSpPr>
          <p:nvPr>
            <p:ph type="body" idx="4294967295"/>
          </p:nvPr>
        </p:nvSpPr>
        <p:spPr>
          <a:xfrm>
            <a:off x="2828041" y="1554899"/>
            <a:ext cx="7540625" cy="2674938"/>
          </a:xfrm>
        </p:spPr>
        <p:txBody>
          <a:bodyPr/>
          <a:lstStyle/>
          <a:p>
            <a:r>
              <a:rPr lang="en-US" altLang="en-US" b="1" dirty="0">
                <a:solidFill>
                  <a:srgbClr val="002060"/>
                </a:solidFill>
              </a:rPr>
              <a:t>A bottom-up design process</a:t>
            </a:r>
            <a:r>
              <a:rPr lang="en-US" altLang="en-US" dirty="0">
                <a:solidFill>
                  <a:srgbClr val="002060"/>
                </a:solidFill>
              </a:rPr>
              <a:t> </a:t>
            </a:r>
            <a:r>
              <a:rPr lang="en-US" altLang="en-US" dirty="0"/>
              <a:t>– combine a number of entity sets that share the same features into a higher-level entity set.</a:t>
            </a:r>
          </a:p>
          <a:p>
            <a:r>
              <a:rPr lang="en-US" altLang="en-US" dirty="0"/>
              <a:t>Specialization and generalization are simple inversions of each other; they are represented in an E-R diagram in the same way.</a:t>
            </a:r>
          </a:p>
          <a:p>
            <a:r>
              <a:rPr lang="en-US" altLang="en-US" dirty="0"/>
              <a:t>The terms specialization and generalization are used interchangeably.</a:t>
            </a:r>
          </a:p>
        </p:txBody>
      </p:sp>
    </p:spTree>
    <p:extLst>
      <p:ext uri="{BB962C8B-B14F-4D97-AF65-F5344CB8AC3E}">
        <p14:creationId xmlns:p14="http://schemas.microsoft.com/office/powerpoint/2010/main" val="263900189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BE5D142-6198-48DE-9A8C-0A4EBCEB4A35}"/>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543746" name="Rectangle 2"/>
          <p:cNvSpPr>
            <a:spLocks noGrp="1" noChangeArrowheads="1"/>
          </p:cNvSpPr>
          <p:nvPr>
            <p:ph type="title" idx="4294967295"/>
          </p:nvPr>
        </p:nvSpPr>
        <p:spPr>
          <a:xfrm>
            <a:off x="2270339" y="500799"/>
            <a:ext cx="8077200" cy="561975"/>
          </a:xfrm>
        </p:spPr>
        <p:txBody>
          <a:bodyPr/>
          <a:lstStyle/>
          <a:p>
            <a:pPr>
              <a:defRPr/>
            </a:pPr>
            <a:r>
              <a:rPr lang="en-US" altLang="en-US" dirty="0">
                <a:effectLst>
                  <a:outerShdw blurRad="38100" dist="38100" dir="2700000" algn="tl">
                    <a:srgbClr val="C0C0C0"/>
                  </a:outerShdw>
                </a:effectLst>
              </a:rPr>
              <a:t>Completeness constraint</a:t>
            </a:r>
          </a:p>
        </p:txBody>
      </p:sp>
      <p:sp>
        <p:nvSpPr>
          <p:cNvPr id="64515" name="Rectangle 3"/>
          <p:cNvSpPr>
            <a:spLocks noGrp="1" noChangeArrowheads="1"/>
          </p:cNvSpPr>
          <p:nvPr>
            <p:ph type="body" idx="4294967295"/>
          </p:nvPr>
        </p:nvSpPr>
        <p:spPr>
          <a:xfrm>
            <a:off x="2875176" y="1979302"/>
            <a:ext cx="7472363" cy="3165475"/>
          </a:xfrm>
        </p:spPr>
        <p:txBody>
          <a:bodyPr/>
          <a:lstStyle/>
          <a:p>
            <a:r>
              <a:rPr lang="en-US" altLang="en-US" b="1" dirty="0">
                <a:solidFill>
                  <a:srgbClr val="002060"/>
                </a:solidFill>
              </a:rPr>
              <a:t>Completeness constraint</a:t>
            </a:r>
            <a:r>
              <a:rPr lang="en-US" altLang="en-US" dirty="0">
                <a:solidFill>
                  <a:srgbClr val="002060"/>
                </a:solidFill>
              </a:rPr>
              <a:t> </a:t>
            </a:r>
            <a:r>
              <a:rPr lang="en-US" altLang="en-US" dirty="0"/>
              <a:t>-- specifies whether or not an entity in the higher-level entity set must belong to at least one of the lower-level entity sets within a generalization.</a:t>
            </a:r>
          </a:p>
          <a:p>
            <a:pPr lvl="1"/>
            <a:r>
              <a:rPr lang="en-US" altLang="en-US" b="1" dirty="0">
                <a:solidFill>
                  <a:srgbClr val="002060"/>
                </a:solidFill>
                <a:ea typeface="ＭＳ Ｐゴシック" panose="020B0600070205080204" pitchFamily="34" charset="-128"/>
              </a:rPr>
              <a:t>total</a:t>
            </a:r>
            <a:r>
              <a:rPr lang="en-US" altLang="en-US" dirty="0">
                <a:ea typeface="ＭＳ Ｐゴシック" panose="020B0600070205080204" pitchFamily="34" charset="-128"/>
              </a:rPr>
              <a:t>: an entity must belong to one of the lower-level entity sets</a:t>
            </a:r>
          </a:p>
          <a:p>
            <a:pPr lvl="1"/>
            <a:r>
              <a:rPr lang="en-US" altLang="en-US" b="1" dirty="0">
                <a:solidFill>
                  <a:srgbClr val="002060"/>
                </a:solidFill>
                <a:ea typeface="ＭＳ Ｐゴシック" panose="020B0600070205080204" pitchFamily="34" charset="-128"/>
              </a:rPr>
              <a:t>partial</a:t>
            </a:r>
            <a:r>
              <a:rPr lang="en-US" altLang="en-US" dirty="0">
                <a:ea typeface="ＭＳ Ｐゴシック" panose="020B0600070205080204" pitchFamily="34" charset="-128"/>
              </a:rPr>
              <a:t>: an entity need not belong to one of the lower-level entity sets</a:t>
            </a:r>
          </a:p>
          <a:p>
            <a:endParaRPr lang="en-US" altLang="en-US" sz="1600" dirty="0"/>
          </a:p>
          <a:p>
            <a:endParaRPr lang="en-US" altLang="en-US" dirty="0"/>
          </a:p>
          <a:p>
            <a:endParaRPr lang="en-US" altLang="en-US" dirty="0"/>
          </a:p>
          <a:p>
            <a:pPr lvl="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95626848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38E0E32-A40D-46FA-A542-E938EC8A1F31}"/>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543746" name="Rectangle 2"/>
          <p:cNvSpPr>
            <a:spLocks noGrp="1" noChangeArrowheads="1"/>
          </p:cNvSpPr>
          <p:nvPr>
            <p:ph type="title" idx="4294967295"/>
          </p:nvPr>
        </p:nvSpPr>
        <p:spPr>
          <a:xfrm>
            <a:off x="2315262" y="312263"/>
            <a:ext cx="8077200" cy="561975"/>
          </a:xfrm>
        </p:spPr>
        <p:txBody>
          <a:bodyPr/>
          <a:lstStyle/>
          <a:p>
            <a:pPr>
              <a:defRPr/>
            </a:pPr>
            <a:r>
              <a:rPr lang="en-US" altLang="en-US" dirty="0">
                <a:effectLst>
                  <a:outerShdw blurRad="38100" dist="38100" dir="2700000" algn="tl">
                    <a:srgbClr val="C0C0C0"/>
                  </a:outerShdw>
                </a:effectLst>
              </a:rPr>
              <a:t>Completeness constraint (Cont.)</a:t>
            </a:r>
          </a:p>
        </p:txBody>
      </p:sp>
      <p:sp>
        <p:nvSpPr>
          <p:cNvPr id="65539" name="Rectangle 3"/>
          <p:cNvSpPr>
            <a:spLocks noGrp="1" noChangeArrowheads="1"/>
          </p:cNvSpPr>
          <p:nvPr>
            <p:ph type="body" idx="4294967295"/>
          </p:nvPr>
        </p:nvSpPr>
        <p:spPr>
          <a:xfrm>
            <a:off x="2677212" y="1465262"/>
            <a:ext cx="7353300" cy="3927475"/>
          </a:xfrm>
        </p:spPr>
        <p:txBody>
          <a:bodyPr/>
          <a:lstStyle/>
          <a:p>
            <a:pPr>
              <a:lnSpc>
                <a:spcPct val="150000"/>
              </a:lnSpc>
            </a:pPr>
            <a:r>
              <a:rPr lang="en-US" altLang="en-US" dirty="0"/>
              <a:t>Partial generalization is the default.  </a:t>
            </a:r>
          </a:p>
          <a:p>
            <a:pPr>
              <a:lnSpc>
                <a:spcPct val="150000"/>
              </a:lnSpc>
            </a:pPr>
            <a:r>
              <a:rPr lang="en-US" altLang="en-US" dirty="0"/>
              <a:t>We can specify total generalization in an ER diagram by adding the keyword </a:t>
            </a:r>
            <a:r>
              <a:rPr lang="en-US" altLang="en-US" b="1" dirty="0"/>
              <a:t>total</a:t>
            </a:r>
            <a:r>
              <a:rPr lang="en-US" altLang="en-US" dirty="0"/>
              <a:t> in the diagram and drawing a dashed line from the keyword to the corresponding hollow arrow-head to which it applies (for a total generalization), or to the set of hollow arrow-heads to which it applies (for an overlapping generalization).</a:t>
            </a:r>
          </a:p>
          <a:p>
            <a:pPr>
              <a:lnSpc>
                <a:spcPct val="150000"/>
              </a:lnSpc>
            </a:pPr>
            <a:r>
              <a:rPr lang="en-US" altLang="en-US" dirty="0"/>
              <a:t>The </a:t>
            </a:r>
            <a:r>
              <a:rPr lang="en-US" altLang="en-US" i="1" dirty="0"/>
              <a:t>student</a:t>
            </a:r>
            <a:r>
              <a:rPr lang="en-US" altLang="en-US" dirty="0"/>
              <a:t> generalization is total: All student entities must be either graduate or undergraduate. Because the higher-level entity set arrived at through generalization is generally composed of only those entities in the lower-level entity sets, the completeness constraint for a generalized higher-level entity set is usually total</a:t>
            </a:r>
          </a:p>
          <a:p>
            <a:pPr>
              <a:lnSpc>
                <a:spcPct val="150000"/>
              </a:lnSpc>
            </a:pPr>
            <a:endParaRPr lang="en-US" altLang="en-US" sz="2000" dirty="0"/>
          </a:p>
          <a:p>
            <a:pPr>
              <a:lnSpc>
                <a:spcPct val="150000"/>
              </a:lnSpc>
            </a:pPr>
            <a:endParaRPr lang="en-US" altLang="en-US" sz="2000" dirty="0"/>
          </a:p>
          <a:p>
            <a:pPr>
              <a:lnSpc>
                <a:spcPct val="150000"/>
              </a:lnSpc>
            </a:pPr>
            <a:endParaRPr lang="en-US" altLang="en-US" dirty="0"/>
          </a:p>
          <a:p>
            <a:pPr lvl="1">
              <a:lnSpc>
                <a:spcPct val="150000"/>
              </a:lnSpc>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847434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B44043F-A027-4FC0-ABC7-723F0ED4AB87}"/>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545794" name="Rectangle 2"/>
          <p:cNvSpPr>
            <a:spLocks noGrp="1" noChangeArrowheads="1"/>
          </p:cNvSpPr>
          <p:nvPr>
            <p:ph type="title" idx="4294967295"/>
          </p:nvPr>
        </p:nvSpPr>
        <p:spPr>
          <a:xfrm>
            <a:off x="5465763" y="52388"/>
            <a:ext cx="6726237" cy="622300"/>
          </a:xfrm>
        </p:spPr>
        <p:txBody>
          <a:bodyPr/>
          <a:lstStyle/>
          <a:p>
            <a:pPr>
              <a:defRPr/>
            </a:pPr>
            <a:r>
              <a:rPr lang="en-US" altLang="en-US">
                <a:effectLst>
                  <a:outerShdw blurRad="38100" dist="38100" dir="2700000" algn="tl">
                    <a:srgbClr val="C0C0C0"/>
                  </a:outerShdw>
                </a:effectLst>
              </a:rPr>
              <a:t>Aggregation</a:t>
            </a:r>
          </a:p>
        </p:txBody>
      </p:sp>
      <p:sp>
        <p:nvSpPr>
          <p:cNvPr id="66563" name="Rectangle 3"/>
          <p:cNvSpPr>
            <a:spLocks noChangeArrowheads="1"/>
          </p:cNvSpPr>
          <p:nvPr/>
        </p:nvSpPr>
        <p:spPr bwMode="auto">
          <a:xfrm>
            <a:off x="2234215" y="1071563"/>
            <a:ext cx="7679184" cy="100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400050" eaLnBrk="0" fontAlgn="base" hangingPunct="0">
              <a:spcBef>
                <a:spcPct val="50000"/>
              </a:spcBef>
              <a:spcAft>
                <a:spcPct val="0"/>
              </a:spcAft>
              <a:buClr>
                <a:srgbClr val="002060"/>
              </a:buClr>
              <a:buSzPct val="110000"/>
              <a:buFont typeface="Wingdings" panose="05000000000000000000" pitchFamily="2" charset="2"/>
              <a:buChar char="§"/>
            </a:pPr>
            <a:r>
              <a:rPr kumimoji="1" lang="en-US" altLang="en-US" sz="1700" dirty="0">
                <a:solidFill>
                  <a:srgbClr val="000000"/>
                </a:solidFill>
              </a:rPr>
              <a:t>Consider the ternary relationship </a:t>
            </a:r>
            <a:r>
              <a:rPr kumimoji="1" lang="en-US" altLang="en-US" sz="1700" i="1" dirty="0" err="1">
                <a:solidFill>
                  <a:srgbClr val="000000"/>
                </a:solidFill>
              </a:rPr>
              <a:t>proj_guide</a:t>
            </a:r>
            <a:r>
              <a:rPr kumimoji="1" lang="en-US" altLang="en-US" sz="1700" dirty="0">
                <a:solidFill>
                  <a:srgbClr val="000000"/>
                </a:solidFill>
              </a:rPr>
              <a:t>, which we saw earlier</a:t>
            </a:r>
          </a:p>
          <a:p>
            <a:pPr marL="400050" eaLnBrk="0" fontAlgn="base" hangingPunct="0">
              <a:spcBef>
                <a:spcPct val="50000"/>
              </a:spcBef>
              <a:spcAft>
                <a:spcPct val="0"/>
              </a:spcAft>
              <a:buClr>
                <a:srgbClr val="002060"/>
              </a:buClr>
              <a:buSzPct val="110000"/>
              <a:buFont typeface="Wingdings" panose="05000000000000000000" pitchFamily="2" charset="2"/>
              <a:buChar char="§"/>
            </a:pPr>
            <a:r>
              <a:rPr kumimoji="1" lang="en-US" altLang="en-US" sz="1700" dirty="0">
                <a:solidFill>
                  <a:srgbClr val="000000"/>
                </a:solidFill>
              </a:rPr>
              <a:t>Suppose we want to record evaluations of a student by a guide on a project</a:t>
            </a:r>
          </a:p>
        </p:txBody>
      </p:sp>
      <p:pic>
        <p:nvPicPr>
          <p:cNvPr id="66564"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0896" y="2201769"/>
            <a:ext cx="4140454" cy="32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922038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E20832C-B96D-4B75-BA34-D9E99EE91A32}"/>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547842"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Aggregation (Cont.)</a:t>
            </a:r>
          </a:p>
        </p:txBody>
      </p:sp>
      <p:sp>
        <p:nvSpPr>
          <p:cNvPr id="67587" name="Rectangle 3"/>
          <p:cNvSpPr>
            <a:spLocks noGrp="1" noChangeArrowheads="1"/>
          </p:cNvSpPr>
          <p:nvPr>
            <p:ph type="body" idx="4294967295"/>
          </p:nvPr>
        </p:nvSpPr>
        <p:spPr>
          <a:xfrm>
            <a:off x="4514850" y="1184275"/>
            <a:ext cx="7677150" cy="3760788"/>
          </a:xfrm>
        </p:spPr>
        <p:txBody>
          <a:bodyPr/>
          <a:lstStyle/>
          <a:p>
            <a:r>
              <a:rPr lang="en-US" altLang="en-US" dirty="0"/>
              <a:t>Relationship sets </a:t>
            </a:r>
            <a:r>
              <a:rPr lang="en-US" altLang="en-US" i="1" dirty="0" err="1"/>
              <a:t>eval_for</a:t>
            </a:r>
            <a:r>
              <a:rPr lang="en-US" altLang="en-US" i="1" dirty="0"/>
              <a:t> </a:t>
            </a:r>
            <a:r>
              <a:rPr lang="en-US" altLang="en-US" dirty="0"/>
              <a:t>and </a:t>
            </a:r>
            <a:r>
              <a:rPr lang="en-US" altLang="en-US" i="1" dirty="0" err="1"/>
              <a:t>proj_guide</a:t>
            </a:r>
            <a:r>
              <a:rPr lang="en-US" altLang="en-US" dirty="0"/>
              <a:t> represent overlapping information</a:t>
            </a:r>
          </a:p>
          <a:p>
            <a:pPr lvl="1"/>
            <a:r>
              <a:rPr lang="en-US" altLang="en-US" dirty="0">
                <a:ea typeface="ＭＳ Ｐゴシック" panose="020B0600070205080204" pitchFamily="34" charset="-128"/>
              </a:rPr>
              <a:t>Every </a:t>
            </a:r>
            <a:r>
              <a:rPr lang="en-US" altLang="en-US" i="1" dirty="0" err="1">
                <a:ea typeface="ＭＳ Ｐゴシック" panose="020B0600070205080204" pitchFamily="34" charset="-128"/>
              </a:rPr>
              <a:t>eval_for</a:t>
            </a:r>
            <a:r>
              <a:rPr lang="en-US" altLang="en-US" dirty="0">
                <a:ea typeface="ＭＳ Ｐゴシック" panose="020B0600070205080204" pitchFamily="34" charset="-128"/>
              </a:rPr>
              <a:t> relationship corresponds to a </a:t>
            </a:r>
            <a:r>
              <a:rPr lang="en-US" altLang="en-US" i="1" dirty="0" err="1">
                <a:ea typeface="ＭＳ Ｐゴシック" panose="020B0600070205080204" pitchFamily="34" charset="-128"/>
              </a:rPr>
              <a:t>proj_guide</a:t>
            </a:r>
            <a:r>
              <a:rPr lang="en-US" altLang="en-US" dirty="0">
                <a:ea typeface="ＭＳ Ｐゴシック" panose="020B0600070205080204" pitchFamily="34" charset="-128"/>
              </a:rPr>
              <a:t> relationship</a:t>
            </a:r>
          </a:p>
          <a:p>
            <a:pPr lvl="1"/>
            <a:r>
              <a:rPr lang="en-US" altLang="en-US" dirty="0">
                <a:ea typeface="ＭＳ Ｐゴシック" panose="020B0600070205080204" pitchFamily="34" charset="-128"/>
              </a:rPr>
              <a:t>However, some </a:t>
            </a:r>
            <a:r>
              <a:rPr lang="en-US" altLang="en-US" i="1" dirty="0" err="1">
                <a:ea typeface="ＭＳ Ｐゴシック" panose="020B0600070205080204" pitchFamily="34" charset="-128"/>
              </a:rPr>
              <a:t>proj_guide</a:t>
            </a:r>
            <a:r>
              <a:rPr lang="en-US" altLang="en-US" dirty="0">
                <a:ea typeface="ＭＳ Ｐゴシック" panose="020B0600070205080204" pitchFamily="34" charset="-128"/>
              </a:rPr>
              <a:t> relationships may not correspond to any </a:t>
            </a:r>
            <a:r>
              <a:rPr lang="en-US" altLang="en-US" i="1" dirty="0" err="1">
                <a:ea typeface="ＭＳ Ｐゴシック" panose="020B0600070205080204" pitchFamily="34" charset="-128"/>
              </a:rPr>
              <a:t>eval_for</a:t>
            </a:r>
            <a:r>
              <a:rPr lang="en-US" altLang="en-US" dirty="0">
                <a:ea typeface="ＭＳ Ｐゴシック" panose="020B0600070205080204" pitchFamily="34" charset="-128"/>
              </a:rPr>
              <a:t> relationships </a:t>
            </a:r>
          </a:p>
          <a:p>
            <a:pPr lvl="2"/>
            <a:r>
              <a:rPr lang="en-US" altLang="en-US" dirty="0">
                <a:ea typeface="ＭＳ Ｐゴシック" panose="020B0600070205080204" pitchFamily="34" charset="-128"/>
              </a:rPr>
              <a:t>So we can’t discard the </a:t>
            </a:r>
            <a:r>
              <a:rPr lang="en-US" altLang="en-US" i="1" dirty="0" err="1">
                <a:ea typeface="ＭＳ Ｐゴシック" panose="020B0600070205080204" pitchFamily="34" charset="-128"/>
              </a:rPr>
              <a:t>proj_guide</a:t>
            </a:r>
            <a:r>
              <a:rPr lang="en-US" altLang="en-US" dirty="0">
                <a:ea typeface="ＭＳ Ｐゴシック" panose="020B0600070205080204" pitchFamily="34" charset="-128"/>
              </a:rPr>
              <a:t> relationship</a:t>
            </a:r>
          </a:p>
          <a:p>
            <a:r>
              <a:rPr lang="en-US" altLang="en-US" dirty="0"/>
              <a:t>Eliminate this redundancy via </a:t>
            </a:r>
            <a:r>
              <a:rPr lang="en-US" altLang="en-US" i="1" dirty="0"/>
              <a:t>aggregation</a:t>
            </a:r>
            <a:endParaRPr lang="en-US" altLang="en-US" dirty="0"/>
          </a:p>
          <a:p>
            <a:pPr lvl="1"/>
            <a:r>
              <a:rPr lang="en-US" altLang="en-US" dirty="0">
                <a:ea typeface="ＭＳ Ｐゴシック" panose="020B0600070205080204" pitchFamily="34" charset="-128"/>
              </a:rPr>
              <a:t>Treat relationship as an abstract entity</a:t>
            </a:r>
          </a:p>
          <a:p>
            <a:pPr lvl="1"/>
            <a:r>
              <a:rPr lang="en-US" altLang="en-US" dirty="0">
                <a:ea typeface="ＭＳ Ｐゴシック" panose="020B0600070205080204" pitchFamily="34" charset="-128"/>
              </a:rPr>
              <a:t>Allows relationships between relationships </a:t>
            </a:r>
          </a:p>
          <a:p>
            <a:pPr lvl="1"/>
            <a:r>
              <a:rPr lang="en-US" altLang="en-US" dirty="0">
                <a:ea typeface="ＭＳ Ｐゴシック" panose="020B0600070205080204" pitchFamily="34" charset="-128"/>
              </a:rPr>
              <a:t>Abstraction of relationship into new entity</a:t>
            </a:r>
          </a:p>
        </p:txBody>
      </p:sp>
    </p:spTree>
    <p:extLst>
      <p:ext uri="{BB962C8B-B14F-4D97-AF65-F5344CB8AC3E}">
        <p14:creationId xmlns:p14="http://schemas.microsoft.com/office/powerpoint/2010/main" val="210458270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B140C94-6C41-4365-BD45-45ADE443FAB5}"/>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547842"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Aggregation (Cont.)</a:t>
            </a:r>
          </a:p>
        </p:txBody>
      </p:sp>
      <p:sp>
        <p:nvSpPr>
          <p:cNvPr id="68611" name="Rectangle 3"/>
          <p:cNvSpPr>
            <a:spLocks noGrp="1" noChangeArrowheads="1"/>
          </p:cNvSpPr>
          <p:nvPr>
            <p:ph type="body" idx="4294967295"/>
          </p:nvPr>
        </p:nvSpPr>
        <p:spPr>
          <a:xfrm>
            <a:off x="4545013" y="1106488"/>
            <a:ext cx="7646987" cy="1773237"/>
          </a:xfrm>
        </p:spPr>
        <p:txBody>
          <a:bodyPr/>
          <a:lstStyle/>
          <a:p>
            <a:pPr>
              <a:buFont typeface="Wingdings" panose="05000000000000000000" pitchFamily="2" charset="2"/>
              <a:buChar char="§"/>
            </a:pPr>
            <a:r>
              <a:rPr lang="en-US" altLang="en-US" dirty="0"/>
              <a:t>Eliminate this redundancy via </a:t>
            </a:r>
            <a:r>
              <a:rPr lang="en-US" altLang="en-US" i="1" dirty="0"/>
              <a:t>aggregation</a:t>
            </a:r>
            <a:r>
              <a:rPr lang="en-US" altLang="en-US" dirty="0"/>
              <a:t> without introducing redundancy, the following diagram represents:</a:t>
            </a:r>
          </a:p>
          <a:p>
            <a:pPr lvl="1">
              <a:buSzPct val="110000"/>
              <a:buFont typeface="Arial" panose="020B0604020202020204" pitchFamily="34" charset="0"/>
              <a:buChar char="•"/>
            </a:pPr>
            <a:r>
              <a:rPr lang="en-US" altLang="en-US" dirty="0">
                <a:ea typeface="ＭＳ Ｐゴシック" panose="020B0600070205080204" pitchFamily="34" charset="-128"/>
              </a:rPr>
              <a:t>A student is guided by a particular instructor on a particular project </a:t>
            </a:r>
          </a:p>
          <a:p>
            <a:pPr lvl="1">
              <a:buSzPct val="110000"/>
              <a:buFont typeface="Arial" panose="020B0604020202020204" pitchFamily="34" charset="0"/>
              <a:buChar char="•"/>
            </a:pPr>
            <a:r>
              <a:rPr lang="en-US" altLang="en-US" dirty="0">
                <a:ea typeface="ＭＳ Ｐゴシック" panose="020B0600070205080204" pitchFamily="34" charset="-128"/>
              </a:rPr>
              <a:t>A student, instructor, project combination may have an associated evaluation</a:t>
            </a:r>
          </a:p>
        </p:txBody>
      </p:sp>
      <p:pic>
        <p:nvPicPr>
          <p:cNvPr id="68612"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9393" y="2837298"/>
            <a:ext cx="3677389" cy="295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3279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extBox 2">
            <a:extLst>
              <a:ext uri="{FF2B5EF4-FFF2-40B4-BE49-F238E27FC236}">
                <a16:creationId xmlns:a16="http://schemas.microsoft.com/office/drawing/2014/main" id="{767359E5-FAE7-46E5-A75D-EBB300D62BA0}"/>
              </a:ext>
            </a:extLst>
          </p:cNvPr>
          <p:cNvSpPr txBox="1">
            <a:spLocks noChangeArrowheads="1"/>
          </p:cNvSpPr>
          <p:nvPr/>
        </p:nvSpPr>
        <p:spPr bwMode="auto">
          <a:xfrm>
            <a:off x="3877235" y="2445974"/>
            <a:ext cx="4437529" cy="1966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67945" marR="200025" algn="ctr"/>
            <a:r>
              <a:rPr lang="en-GB" altLang="en-US" sz="1588" dirty="0">
                <a:solidFill>
                  <a:srgbClr val="000000"/>
                </a:solidFill>
              </a:rPr>
              <a:t>Week: 01</a:t>
            </a:r>
            <a:br>
              <a:rPr lang="en-GB" altLang="en-US" sz="1588" dirty="0">
                <a:solidFill>
                  <a:srgbClr val="000000"/>
                </a:solidFill>
              </a:rPr>
            </a:br>
            <a:r>
              <a:rPr lang="en-US" sz="1800" b="1" dirty="0">
                <a:effectLst/>
                <a:latin typeface="Times New Roman" panose="02020603050405020304" pitchFamily="18" charset="0"/>
                <a:ea typeface="Times New Roman" panose="02020603050405020304" pitchFamily="18" charset="0"/>
              </a:rPr>
              <a:t>Introduction to</a:t>
            </a:r>
            <a:r>
              <a:rPr lang="en-US" sz="1800" b="1" spc="5"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RDBMS:</a:t>
            </a:r>
            <a:r>
              <a:rPr lang="en-US" sz="1800" b="1" spc="-75"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Concepts</a:t>
            </a:r>
            <a:r>
              <a:rPr lang="en-US" sz="1800" b="1" spc="-285"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and</a:t>
            </a:r>
            <a:r>
              <a:rPr lang="en-US" sz="1800" b="1" spc="5"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Importance</a:t>
            </a:r>
            <a:endParaRPr lang="en-GB" sz="1800" dirty="0">
              <a:effectLst/>
              <a:latin typeface="Times New Roman" panose="02020603050405020304" pitchFamily="18" charset="0"/>
              <a:ea typeface="Times New Roman" panose="02020603050405020304" pitchFamily="18" charset="0"/>
            </a:endParaRPr>
          </a:p>
          <a:p>
            <a:pPr marL="67945" marR="287655" algn="ctr"/>
            <a:r>
              <a:rPr lang="en-US" sz="1800" dirty="0">
                <a:effectLst/>
                <a:latin typeface="Times New Roman" panose="02020603050405020304" pitchFamily="18" charset="0"/>
                <a:ea typeface="Times New Roman" panose="02020603050405020304" pitchFamily="18" charset="0"/>
              </a:rPr>
              <a:t>- Understand the</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fundamentals of</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RDBMS and its</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importance</a:t>
            </a:r>
            <a:r>
              <a:rPr lang="en-US" sz="1800" spc="-4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a:t>
            </a:r>
            <a:r>
              <a:rPr lang="en-US" sz="1800" spc="-4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data</a:t>
            </a:r>
            <a:endParaRPr lang="en-GB" sz="1800" dirty="0">
              <a:effectLst/>
              <a:latin typeface="Times New Roman" panose="02020603050405020304" pitchFamily="18" charset="0"/>
              <a:ea typeface="Times New Roman" panose="02020603050405020304" pitchFamily="18" charset="0"/>
            </a:endParaRPr>
          </a:p>
          <a:p>
            <a:pPr algn="ctr"/>
            <a:r>
              <a:rPr lang="en-US" sz="1800" dirty="0">
                <a:effectLst/>
                <a:latin typeface="Times New Roman" panose="02020603050405020304" pitchFamily="18" charset="0"/>
                <a:ea typeface="Times New Roman" panose="02020603050405020304" pitchFamily="18" charset="0"/>
              </a:rPr>
              <a:t>management</a:t>
            </a:r>
            <a:br>
              <a:rPr lang="en-GB" altLang="en-US" sz="1588" dirty="0"/>
            </a:br>
            <a:endParaRPr lang="en-GB" altLang="en-US" sz="1588"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8962555-0291-4727-B566-F7E227EEC3E4}"/>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674818" name="Rectangle 2"/>
          <p:cNvSpPr>
            <a:spLocks noGrp="1" noChangeArrowheads="1"/>
          </p:cNvSpPr>
          <p:nvPr>
            <p:ph type="title" idx="4294967295"/>
          </p:nvPr>
        </p:nvSpPr>
        <p:spPr>
          <a:xfrm>
            <a:off x="2305235" y="0"/>
            <a:ext cx="8131175" cy="865188"/>
          </a:xfrm>
        </p:spPr>
        <p:txBody>
          <a:bodyPr/>
          <a:lstStyle/>
          <a:p>
            <a:pPr>
              <a:defRPr/>
            </a:pPr>
            <a:r>
              <a:rPr lang="en-US" altLang="en-US" dirty="0">
                <a:effectLst>
                  <a:outerShdw blurRad="38100" dist="38100" dir="2700000" algn="tl">
                    <a:srgbClr val="C0C0C0"/>
                  </a:outerShdw>
                </a:effectLst>
              </a:rPr>
              <a:t>Reduction to Relational Schemas</a:t>
            </a:r>
          </a:p>
        </p:txBody>
      </p:sp>
      <p:sp>
        <p:nvSpPr>
          <p:cNvPr id="17411" name="Rectangle 3"/>
          <p:cNvSpPr>
            <a:spLocks noChangeArrowheads="1"/>
          </p:cNvSpPr>
          <p:nvPr/>
        </p:nvSpPr>
        <p:spPr bwMode="auto">
          <a:xfrm>
            <a:off x="2305235" y="1222375"/>
            <a:ext cx="7682172" cy="4210050"/>
          </a:xfrm>
          <a:prstGeom prst="rect">
            <a:avLst/>
          </a:prstGeom>
          <a:noFill/>
          <a:ln w="9525">
            <a:noFill/>
            <a:miter lim="800000"/>
            <a:headEnd/>
            <a:tailEnd/>
          </a:ln>
        </p:spPr>
        <p:txBody>
          <a:bodyPr/>
          <a:lstStyle/>
          <a:p>
            <a:pPr marL="342900" indent="-342900" eaLnBrk="0" fontAlgn="base" hangingPunct="0">
              <a:spcBef>
                <a:spcPct val="35000"/>
              </a:spcBef>
              <a:spcAft>
                <a:spcPct val="0"/>
              </a:spcAft>
              <a:buClr>
                <a:srgbClr val="002060"/>
              </a:buClr>
              <a:buSzPct val="110000"/>
              <a:buFont typeface="Wingdings" panose="05000000000000000000" pitchFamily="2" charset="2"/>
              <a:buChar char="§"/>
              <a:defRPr/>
            </a:pPr>
            <a:r>
              <a:rPr kumimoji="1" lang="en-US" altLang="en-US" sz="1700" dirty="0">
                <a:solidFill>
                  <a:srgbClr val="000000"/>
                </a:solidFill>
                <a:latin typeface="Helvetica" panose="020B0604020202020204" pitchFamily="34" charset="0"/>
                <a:ea typeface="ＭＳ Ｐゴシック" charset="-128"/>
              </a:rPr>
              <a:t>To represent aggregation, create a schema containing</a:t>
            </a:r>
          </a:p>
          <a:p>
            <a:pPr marL="800100" lvl="1" indent="-342900" eaLnBrk="0" fontAlgn="base" hangingPunct="0">
              <a:spcBef>
                <a:spcPct val="35000"/>
              </a:spcBef>
              <a:spcAft>
                <a:spcPct val="0"/>
              </a:spcAft>
              <a:buClr>
                <a:srgbClr val="FF9933"/>
              </a:buClr>
              <a:buSzPct val="110000"/>
              <a:buFont typeface="Arial" panose="020B0604020202020204" pitchFamily="34" charset="0"/>
              <a:buChar char="•"/>
              <a:defRPr/>
            </a:pPr>
            <a:r>
              <a:rPr kumimoji="1" lang="en-US" altLang="en-US" sz="1700" dirty="0">
                <a:solidFill>
                  <a:srgbClr val="000000"/>
                </a:solidFill>
                <a:latin typeface="Helvetica" panose="020B0604020202020204" pitchFamily="34" charset="0"/>
                <a:ea typeface="ＭＳ Ｐゴシック" charset="-128"/>
              </a:rPr>
              <a:t>Primary key of the aggregated relationship,</a:t>
            </a:r>
          </a:p>
          <a:p>
            <a:pPr marL="800100" lvl="1" indent="-342900" eaLnBrk="0" fontAlgn="base" hangingPunct="0">
              <a:spcBef>
                <a:spcPct val="35000"/>
              </a:spcBef>
              <a:spcAft>
                <a:spcPct val="0"/>
              </a:spcAft>
              <a:buClr>
                <a:srgbClr val="FF9933"/>
              </a:buClr>
              <a:buSzPct val="110000"/>
              <a:buFont typeface="Arial" panose="020B0604020202020204" pitchFamily="34" charset="0"/>
              <a:buChar char="•"/>
              <a:defRPr/>
            </a:pPr>
            <a:r>
              <a:rPr kumimoji="1" lang="en-US" altLang="en-US" sz="1700" dirty="0">
                <a:solidFill>
                  <a:srgbClr val="000000"/>
                </a:solidFill>
                <a:latin typeface="Helvetica" panose="020B0604020202020204" pitchFamily="34" charset="0"/>
                <a:ea typeface="ＭＳ Ｐゴシック" charset="-128"/>
              </a:rPr>
              <a:t>The primary key of the associated entity set</a:t>
            </a:r>
          </a:p>
          <a:p>
            <a:pPr marL="800100" lvl="1" indent="-342900" eaLnBrk="0" fontAlgn="base" hangingPunct="0">
              <a:spcBef>
                <a:spcPct val="35000"/>
              </a:spcBef>
              <a:spcAft>
                <a:spcPct val="0"/>
              </a:spcAft>
              <a:buClr>
                <a:srgbClr val="FF9933"/>
              </a:buClr>
              <a:buSzPct val="110000"/>
              <a:buFont typeface="Arial" panose="020B0604020202020204" pitchFamily="34" charset="0"/>
              <a:buChar char="•"/>
              <a:defRPr/>
            </a:pPr>
            <a:r>
              <a:rPr kumimoji="1" lang="en-US" altLang="en-US" sz="1700" dirty="0">
                <a:solidFill>
                  <a:srgbClr val="000000"/>
                </a:solidFill>
                <a:latin typeface="Helvetica" panose="020B0604020202020204" pitchFamily="34" charset="0"/>
                <a:ea typeface="ＭＳ Ｐゴシック" charset="-128"/>
              </a:rPr>
              <a:t>Any descriptive attributes</a:t>
            </a:r>
          </a:p>
          <a:p>
            <a:pPr marL="342900" indent="-342900" eaLnBrk="0" fontAlgn="base" hangingPunct="0">
              <a:spcBef>
                <a:spcPct val="35000"/>
              </a:spcBef>
              <a:spcAft>
                <a:spcPct val="0"/>
              </a:spcAft>
              <a:buClr>
                <a:srgbClr val="002060"/>
              </a:buClr>
              <a:buSzPct val="110000"/>
              <a:buFont typeface="Wingdings" panose="05000000000000000000" pitchFamily="2" charset="2"/>
              <a:buChar char="§"/>
              <a:defRPr/>
            </a:pPr>
            <a:r>
              <a:rPr kumimoji="1" lang="en-US" altLang="en-US" sz="1700" dirty="0">
                <a:solidFill>
                  <a:srgbClr val="000000"/>
                </a:solidFill>
                <a:latin typeface="Helvetica" panose="020B0604020202020204" pitchFamily="34" charset="0"/>
                <a:ea typeface="ＭＳ Ｐゴシック" charset="-128"/>
              </a:rPr>
              <a:t>In our example:</a:t>
            </a:r>
          </a:p>
          <a:p>
            <a:pPr marL="800100" lvl="1" indent="-342900" eaLnBrk="0" fontAlgn="base" hangingPunct="0">
              <a:spcBef>
                <a:spcPct val="35000"/>
              </a:spcBef>
              <a:spcAft>
                <a:spcPct val="0"/>
              </a:spcAft>
              <a:buClr>
                <a:srgbClr val="FF9933"/>
              </a:buClr>
              <a:buSzPct val="110000"/>
              <a:buFont typeface="Arial" panose="020B0604020202020204" pitchFamily="34" charset="0"/>
              <a:buChar char="•"/>
              <a:defRPr/>
            </a:pPr>
            <a:r>
              <a:rPr kumimoji="1" lang="en-US" altLang="en-US" sz="1700" dirty="0">
                <a:solidFill>
                  <a:srgbClr val="000000"/>
                </a:solidFill>
                <a:latin typeface="Helvetica" panose="020B0604020202020204" pitchFamily="34" charset="0"/>
                <a:ea typeface="ＭＳ Ｐゴシック" charset="-128"/>
              </a:rPr>
              <a:t>The schema </a:t>
            </a:r>
            <a:r>
              <a:rPr kumimoji="1" lang="en-US" altLang="en-US" sz="1700" i="1" dirty="0" err="1">
                <a:solidFill>
                  <a:srgbClr val="000000"/>
                </a:solidFill>
                <a:latin typeface="Helvetica" panose="020B0604020202020204" pitchFamily="34" charset="0"/>
                <a:ea typeface="ＭＳ Ｐゴシック" charset="-128"/>
              </a:rPr>
              <a:t>eval_for</a:t>
            </a:r>
            <a:r>
              <a:rPr kumimoji="1" lang="en-US" altLang="en-US" sz="1700" i="1" dirty="0">
                <a:solidFill>
                  <a:srgbClr val="000000"/>
                </a:solidFill>
                <a:latin typeface="Helvetica" panose="020B0604020202020204" pitchFamily="34" charset="0"/>
                <a:ea typeface="ＭＳ Ｐゴシック" charset="-128"/>
              </a:rPr>
              <a:t> </a:t>
            </a:r>
            <a:r>
              <a:rPr kumimoji="1" lang="en-US" altLang="en-US" sz="1700" dirty="0">
                <a:solidFill>
                  <a:srgbClr val="000000"/>
                </a:solidFill>
                <a:latin typeface="Helvetica" panose="020B0604020202020204" pitchFamily="34" charset="0"/>
                <a:ea typeface="ＭＳ Ｐゴシック" charset="-128"/>
              </a:rPr>
              <a:t>is:</a:t>
            </a:r>
          </a:p>
          <a:p>
            <a:pPr lvl="1" eaLnBrk="0" fontAlgn="base" hangingPunct="0">
              <a:spcBef>
                <a:spcPct val="35000"/>
              </a:spcBef>
              <a:spcAft>
                <a:spcPct val="0"/>
              </a:spcAft>
              <a:buClr>
                <a:srgbClr val="FF9933"/>
              </a:buClr>
              <a:buSzPct val="110000"/>
              <a:defRPr/>
            </a:pPr>
            <a:r>
              <a:rPr kumimoji="1" lang="en-US" altLang="en-US" sz="1700" dirty="0">
                <a:solidFill>
                  <a:srgbClr val="000000"/>
                </a:solidFill>
                <a:latin typeface="Helvetica" panose="020B0604020202020204" pitchFamily="34" charset="0"/>
                <a:ea typeface="ＭＳ Ｐゴシック" charset="-128"/>
              </a:rPr>
              <a:t>	       </a:t>
            </a:r>
            <a:r>
              <a:rPr kumimoji="1" lang="en-US" altLang="en-US" sz="1700" i="1" dirty="0" err="1">
                <a:solidFill>
                  <a:srgbClr val="000000"/>
                </a:solidFill>
                <a:latin typeface="Helvetica" panose="020B0604020202020204" pitchFamily="34" charset="0"/>
                <a:ea typeface="ＭＳ Ｐゴシック" charset="-128"/>
              </a:rPr>
              <a:t>eval_for</a:t>
            </a:r>
            <a:r>
              <a:rPr kumimoji="1" lang="en-US" altLang="en-US" sz="1700" i="1" dirty="0">
                <a:solidFill>
                  <a:srgbClr val="000000"/>
                </a:solidFill>
                <a:latin typeface="Helvetica" panose="020B0604020202020204" pitchFamily="34" charset="0"/>
                <a:ea typeface="ＭＳ Ｐゴシック" charset="-128"/>
              </a:rPr>
              <a:t> </a:t>
            </a:r>
            <a:r>
              <a:rPr kumimoji="1" lang="en-US" altLang="en-US" sz="1700" dirty="0">
                <a:solidFill>
                  <a:srgbClr val="000000"/>
                </a:solidFill>
                <a:latin typeface="Helvetica" panose="020B0604020202020204" pitchFamily="34" charset="0"/>
                <a:ea typeface="ＭＳ Ｐゴシック" charset="-128"/>
              </a:rPr>
              <a:t>(</a:t>
            </a:r>
            <a:r>
              <a:rPr kumimoji="1" lang="en-US" altLang="en-US" sz="1700" i="1" dirty="0" err="1">
                <a:solidFill>
                  <a:srgbClr val="000000"/>
                </a:solidFill>
                <a:latin typeface="Helvetica" panose="020B0604020202020204" pitchFamily="34" charset="0"/>
                <a:ea typeface="ＭＳ Ｐゴシック" charset="-128"/>
              </a:rPr>
              <a:t>s_ID</a:t>
            </a:r>
            <a:r>
              <a:rPr kumimoji="1" lang="en-US" altLang="en-US" sz="1700" i="1" dirty="0">
                <a:solidFill>
                  <a:srgbClr val="000000"/>
                </a:solidFill>
                <a:latin typeface="Helvetica" panose="020B0604020202020204" pitchFamily="34" charset="0"/>
                <a:ea typeface="ＭＳ Ｐゴシック" charset="-128"/>
              </a:rPr>
              <a:t>, </a:t>
            </a:r>
            <a:r>
              <a:rPr kumimoji="1" lang="en-US" altLang="en-US" sz="1700" i="1" dirty="0" err="1">
                <a:solidFill>
                  <a:srgbClr val="000000"/>
                </a:solidFill>
                <a:latin typeface="Helvetica" panose="020B0604020202020204" pitchFamily="34" charset="0"/>
                <a:ea typeface="ＭＳ Ｐゴシック" charset="-128"/>
              </a:rPr>
              <a:t>project_id</a:t>
            </a:r>
            <a:r>
              <a:rPr kumimoji="1" lang="en-US" altLang="en-US" sz="1700" i="1" dirty="0">
                <a:solidFill>
                  <a:srgbClr val="000000"/>
                </a:solidFill>
                <a:latin typeface="Helvetica" panose="020B0604020202020204" pitchFamily="34" charset="0"/>
                <a:ea typeface="ＭＳ Ｐゴシック" charset="-128"/>
              </a:rPr>
              <a:t>, </a:t>
            </a:r>
            <a:r>
              <a:rPr kumimoji="1" lang="en-US" altLang="en-US" sz="1700" i="1" dirty="0" err="1">
                <a:solidFill>
                  <a:srgbClr val="000000"/>
                </a:solidFill>
                <a:latin typeface="Helvetica" panose="020B0604020202020204" pitchFamily="34" charset="0"/>
                <a:ea typeface="ＭＳ Ｐゴシック" charset="-128"/>
              </a:rPr>
              <a:t>i_ID</a:t>
            </a:r>
            <a:r>
              <a:rPr kumimoji="1" lang="en-US" altLang="en-US" sz="1700" i="1" dirty="0">
                <a:solidFill>
                  <a:srgbClr val="000000"/>
                </a:solidFill>
                <a:latin typeface="Helvetica" panose="020B0604020202020204" pitchFamily="34" charset="0"/>
                <a:ea typeface="ＭＳ Ｐゴシック" charset="-128"/>
              </a:rPr>
              <a:t>, </a:t>
            </a:r>
            <a:r>
              <a:rPr kumimoji="1" lang="en-US" altLang="en-US" sz="1700" i="1" dirty="0" err="1">
                <a:solidFill>
                  <a:srgbClr val="000000"/>
                </a:solidFill>
                <a:latin typeface="Helvetica" panose="020B0604020202020204" pitchFamily="34" charset="0"/>
                <a:ea typeface="ＭＳ Ｐゴシック" charset="-128"/>
              </a:rPr>
              <a:t>evaluation_id</a:t>
            </a:r>
            <a:r>
              <a:rPr kumimoji="1" lang="en-US" altLang="en-US" sz="1700" dirty="0">
                <a:solidFill>
                  <a:srgbClr val="000000"/>
                </a:solidFill>
                <a:latin typeface="Helvetica" panose="020B0604020202020204" pitchFamily="34" charset="0"/>
                <a:ea typeface="ＭＳ Ｐゴシック" charset="-128"/>
              </a:rPr>
              <a:t>)</a:t>
            </a:r>
          </a:p>
          <a:p>
            <a:pPr marL="800100" lvl="1" indent="-342900" eaLnBrk="0" fontAlgn="base" hangingPunct="0">
              <a:spcBef>
                <a:spcPct val="35000"/>
              </a:spcBef>
              <a:spcAft>
                <a:spcPct val="0"/>
              </a:spcAft>
              <a:buClr>
                <a:srgbClr val="FF9933"/>
              </a:buClr>
              <a:buSzPct val="110000"/>
              <a:buFont typeface="Arial" panose="020B0604020202020204" pitchFamily="34" charset="0"/>
              <a:buChar char="•"/>
              <a:defRPr/>
            </a:pPr>
            <a:r>
              <a:rPr kumimoji="1" lang="en-US" altLang="en-US" sz="1700" dirty="0">
                <a:solidFill>
                  <a:srgbClr val="000000"/>
                </a:solidFill>
                <a:latin typeface="Helvetica" panose="020B0604020202020204" pitchFamily="34" charset="0"/>
                <a:ea typeface="ＭＳ Ｐゴシック" charset="-128"/>
              </a:rPr>
              <a:t>The schema </a:t>
            </a:r>
            <a:r>
              <a:rPr kumimoji="1" lang="en-US" altLang="en-US" sz="1700" i="1" dirty="0" err="1">
                <a:solidFill>
                  <a:srgbClr val="000000"/>
                </a:solidFill>
                <a:latin typeface="Helvetica" panose="020B0604020202020204" pitchFamily="34" charset="0"/>
                <a:ea typeface="ＭＳ Ｐゴシック" charset="-128"/>
              </a:rPr>
              <a:t>proj_guide</a:t>
            </a:r>
            <a:r>
              <a:rPr kumimoji="1" lang="en-US" altLang="en-US" sz="1700" dirty="0">
                <a:solidFill>
                  <a:srgbClr val="000000"/>
                </a:solidFill>
                <a:latin typeface="Helvetica" panose="020B0604020202020204" pitchFamily="34" charset="0"/>
                <a:ea typeface="ＭＳ Ｐゴシック" charset="-128"/>
              </a:rPr>
              <a:t> is redundant.</a:t>
            </a:r>
          </a:p>
          <a:p>
            <a:pPr marL="342900" indent="-342900" eaLnBrk="0" fontAlgn="base" hangingPunct="0">
              <a:spcBef>
                <a:spcPct val="35000"/>
              </a:spcBef>
              <a:spcAft>
                <a:spcPct val="0"/>
              </a:spcAft>
              <a:buClr>
                <a:srgbClr val="CC3300"/>
              </a:buClr>
              <a:buSzPct val="90000"/>
              <a:buFont typeface="Monotype Sorts" charset="2"/>
              <a:buChar char="n"/>
              <a:defRPr/>
            </a:pPr>
            <a:endParaRPr kumimoji="1" lang="en-US" altLang="en-US" sz="1700" dirty="0">
              <a:solidFill>
                <a:srgbClr val="000000"/>
              </a:solidFill>
              <a:latin typeface="Helvetica" panose="020B0604020202020204" pitchFamily="34" charset="0"/>
              <a:ea typeface="ＭＳ Ｐゴシック" charset="-128"/>
            </a:endParaRPr>
          </a:p>
          <a:p>
            <a:pPr marL="342900" indent="-342900" eaLnBrk="0" fontAlgn="base" hangingPunct="0">
              <a:spcBef>
                <a:spcPct val="35000"/>
              </a:spcBef>
              <a:spcAft>
                <a:spcPct val="0"/>
              </a:spcAft>
              <a:buClr>
                <a:srgbClr val="CC3300"/>
              </a:buClr>
              <a:buSzPct val="90000"/>
              <a:buFont typeface="Monotype Sorts" charset="2"/>
              <a:buChar char="n"/>
              <a:defRPr/>
            </a:pPr>
            <a:endParaRPr kumimoji="1" lang="en-US" altLang="en-US" dirty="0">
              <a:solidFill>
                <a:srgbClr val="000000"/>
              </a:solidFill>
              <a:latin typeface="Helvetica" panose="020B0604020202020204" pitchFamily="34" charset="0"/>
              <a:ea typeface="ＭＳ Ｐゴシック" charset="-128"/>
            </a:endParaRPr>
          </a:p>
        </p:txBody>
      </p:sp>
    </p:spTree>
    <p:extLst>
      <p:ext uri="{BB962C8B-B14F-4D97-AF65-F5344CB8AC3E}">
        <p14:creationId xmlns:p14="http://schemas.microsoft.com/office/powerpoint/2010/main" val="261067550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1904062-BFCB-4299-9B25-5F1784B3C430}"/>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70658" name="Rectangle 4"/>
          <p:cNvSpPr>
            <a:spLocks noGrp="1" noChangeArrowheads="1"/>
          </p:cNvSpPr>
          <p:nvPr>
            <p:ph type="ctrTitle" idx="4294967295"/>
          </p:nvPr>
        </p:nvSpPr>
        <p:spPr>
          <a:xfrm>
            <a:off x="1524000" y="1958975"/>
            <a:ext cx="10363200" cy="1470025"/>
          </a:xfrm>
        </p:spPr>
        <p:txBody>
          <a:bodyPr/>
          <a:lstStyle/>
          <a:p>
            <a:r>
              <a:rPr lang="en-US" altLang="en-US" dirty="0">
                <a:effectLst/>
              </a:rPr>
              <a:t>Design Issues</a:t>
            </a:r>
          </a:p>
        </p:txBody>
      </p:sp>
    </p:spTree>
    <p:extLst>
      <p:ext uri="{BB962C8B-B14F-4D97-AF65-F5344CB8AC3E}">
        <p14:creationId xmlns:p14="http://schemas.microsoft.com/office/powerpoint/2010/main" val="407033710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639CB37-6CED-4366-8B08-6552F9E6A390}"/>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646146" name="Rectangle 2"/>
          <p:cNvSpPr>
            <a:spLocks noGrp="1" noChangeArrowheads="1"/>
          </p:cNvSpPr>
          <p:nvPr>
            <p:ph type="title" idx="4294967295"/>
          </p:nvPr>
        </p:nvSpPr>
        <p:spPr>
          <a:xfrm>
            <a:off x="4114800" y="42863"/>
            <a:ext cx="8077200" cy="609600"/>
          </a:xfrm>
        </p:spPr>
        <p:txBody>
          <a:bodyPr/>
          <a:lstStyle/>
          <a:p>
            <a:pPr>
              <a:defRPr/>
            </a:pPr>
            <a:r>
              <a:rPr lang="en-US" altLang="en-US" dirty="0">
                <a:effectLst>
                  <a:outerShdw blurRad="38100" dist="38100" dir="2700000" algn="tl">
                    <a:srgbClr val="C0C0C0"/>
                  </a:outerShdw>
                </a:effectLst>
              </a:rPr>
              <a:t>Common Mistakes in E-R Diagrams</a:t>
            </a:r>
          </a:p>
        </p:txBody>
      </p:sp>
      <p:sp>
        <p:nvSpPr>
          <p:cNvPr id="71683" name="Rectangle 3"/>
          <p:cNvSpPr>
            <a:spLocks noGrp="1" noChangeArrowheads="1"/>
          </p:cNvSpPr>
          <p:nvPr>
            <p:ph type="body" idx="4294967295"/>
          </p:nvPr>
        </p:nvSpPr>
        <p:spPr>
          <a:xfrm>
            <a:off x="0" y="1093788"/>
            <a:ext cx="7396163" cy="503237"/>
          </a:xfrm>
        </p:spPr>
        <p:txBody>
          <a:bodyPr/>
          <a:lstStyle/>
          <a:p>
            <a:pPr>
              <a:buSzPct val="110000"/>
              <a:buFont typeface="Wingdings" panose="05000000000000000000" pitchFamily="2" charset="2"/>
              <a:buChar char="§"/>
            </a:pPr>
            <a:r>
              <a:rPr lang="en-US" altLang="en-US" dirty="0"/>
              <a:t>Example of erroneous E-R diagrams </a:t>
            </a:r>
            <a:br>
              <a:rPr lang="en-US" altLang="en-US" sz="2000" dirty="0"/>
            </a:br>
            <a:br>
              <a:rPr lang="en-US" altLang="en-US" sz="2000" b="1" dirty="0">
                <a:solidFill>
                  <a:schemeClr val="tx2"/>
                </a:solidFill>
              </a:rPr>
            </a:br>
            <a:br>
              <a:rPr lang="en-US" altLang="en-US" sz="2000" dirty="0"/>
            </a:br>
            <a:br>
              <a:rPr lang="en-US" altLang="en-US" sz="2000" dirty="0"/>
            </a:br>
            <a:br>
              <a:rPr lang="en-US" altLang="en-US" sz="2000" dirty="0"/>
            </a:br>
            <a:endParaRPr lang="en-US" altLang="en-US" sz="2000" dirty="0"/>
          </a:p>
          <a:p>
            <a:endParaRPr lang="en-US" altLang="en-US" sz="2000" dirty="0"/>
          </a:p>
          <a:p>
            <a:pPr>
              <a:buFont typeface="Monotype Sorts" charset="2"/>
              <a:buNone/>
            </a:pPr>
            <a:endParaRPr lang="en-US" altLang="en-US" sz="2000" dirty="0"/>
          </a:p>
        </p:txBody>
      </p:sp>
      <p:pic>
        <p:nvPicPr>
          <p:cNvPr id="9" name="Picture 8">
            <a:extLst>
              <a:ext uri="{FF2B5EF4-FFF2-40B4-BE49-F238E27FC236}">
                <a16:creationId xmlns:a16="http://schemas.microsoft.com/office/drawing/2014/main" id="{53F4A2C6-AD3A-4980-A730-8ECCCC93FA22}"/>
              </a:ext>
            </a:extLst>
          </p:cNvPr>
          <p:cNvPicPr>
            <a:picLocks noChangeAspect="1"/>
          </p:cNvPicPr>
          <p:nvPr/>
        </p:nvPicPr>
        <p:blipFill>
          <a:blip r:embed="rId3"/>
          <a:stretch>
            <a:fillRect/>
          </a:stretch>
        </p:blipFill>
        <p:spPr>
          <a:xfrm>
            <a:off x="3236763" y="1597152"/>
            <a:ext cx="5515470" cy="4674870"/>
          </a:xfrm>
          <a:prstGeom prst="rect">
            <a:avLst/>
          </a:prstGeom>
        </p:spPr>
      </p:pic>
    </p:spTree>
    <p:extLst>
      <p:ext uri="{BB962C8B-B14F-4D97-AF65-F5344CB8AC3E}">
        <p14:creationId xmlns:p14="http://schemas.microsoft.com/office/powerpoint/2010/main" val="234626689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B750DED-DE3D-4B85-A29E-EEF4A31DE8EF}"/>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646146" name="Rectangle 2"/>
          <p:cNvSpPr>
            <a:spLocks noGrp="1" noChangeArrowheads="1"/>
          </p:cNvSpPr>
          <p:nvPr>
            <p:ph type="title" idx="4294967295"/>
          </p:nvPr>
        </p:nvSpPr>
        <p:spPr>
          <a:xfrm>
            <a:off x="4114800" y="42863"/>
            <a:ext cx="8077200" cy="609600"/>
          </a:xfrm>
        </p:spPr>
        <p:txBody>
          <a:bodyPr/>
          <a:lstStyle/>
          <a:p>
            <a:pPr>
              <a:defRPr/>
            </a:pPr>
            <a:r>
              <a:rPr lang="en-US" altLang="en-US" dirty="0">
                <a:effectLst>
                  <a:outerShdw blurRad="38100" dist="38100" dir="2700000" algn="tl">
                    <a:srgbClr val="C0C0C0"/>
                  </a:outerShdw>
                </a:effectLst>
              </a:rPr>
              <a:t>Common Mistakes in E-R Diagrams (Cont.)</a:t>
            </a:r>
          </a:p>
        </p:txBody>
      </p:sp>
      <p:pic>
        <p:nvPicPr>
          <p:cNvPr id="9" name="Graphic 8">
            <a:extLst>
              <a:ext uri="{FF2B5EF4-FFF2-40B4-BE49-F238E27FC236}">
                <a16:creationId xmlns:a16="http://schemas.microsoft.com/office/drawing/2014/main" id="{8CD4B8B1-B217-4EE5-92FB-5CD6F419636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6205" t="105595" r="36205" b="-56126"/>
          <a:stretch/>
        </p:blipFill>
        <p:spPr>
          <a:xfrm>
            <a:off x="3584437" y="4277264"/>
            <a:ext cx="5023126" cy="2149570"/>
          </a:xfrm>
          <a:prstGeom prst="rect">
            <a:avLst/>
          </a:prstGeom>
        </p:spPr>
      </p:pic>
      <p:pic>
        <p:nvPicPr>
          <p:cNvPr id="7" name="Picture 6">
            <a:extLst>
              <a:ext uri="{FF2B5EF4-FFF2-40B4-BE49-F238E27FC236}">
                <a16:creationId xmlns:a16="http://schemas.microsoft.com/office/drawing/2014/main" id="{F8DA6C23-F47F-4655-AC8F-8208C2E54AA3}"/>
              </a:ext>
            </a:extLst>
          </p:cNvPr>
          <p:cNvPicPr>
            <a:picLocks noChangeAspect="1"/>
          </p:cNvPicPr>
          <p:nvPr/>
        </p:nvPicPr>
        <p:blipFill>
          <a:blip r:embed="rId5"/>
          <a:stretch>
            <a:fillRect/>
          </a:stretch>
        </p:blipFill>
        <p:spPr>
          <a:xfrm>
            <a:off x="1861766" y="2478943"/>
            <a:ext cx="6322431" cy="3988434"/>
          </a:xfrm>
          <a:prstGeom prst="rect">
            <a:avLst/>
          </a:prstGeom>
        </p:spPr>
      </p:pic>
      <p:pic>
        <p:nvPicPr>
          <p:cNvPr id="12" name="Picture 11">
            <a:extLst>
              <a:ext uri="{FF2B5EF4-FFF2-40B4-BE49-F238E27FC236}">
                <a16:creationId xmlns:a16="http://schemas.microsoft.com/office/drawing/2014/main" id="{697A24E2-46AE-4A30-BC73-9BEC3131440A}"/>
              </a:ext>
            </a:extLst>
          </p:cNvPr>
          <p:cNvPicPr>
            <a:picLocks noChangeAspect="1"/>
          </p:cNvPicPr>
          <p:nvPr/>
        </p:nvPicPr>
        <p:blipFill rotWithShape="1">
          <a:blip r:embed="rId6"/>
          <a:srcRect t="44302"/>
          <a:stretch/>
        </p:blipFill>
        <p:spPr>
          <a:xfrm>
            <a:off x="5669280" y="652463"/>
            <a:ext cx="4398328" cy="2076422"/>
          </a:xfrm>
          <a:prstGeom prst="rect">
            <a:avLst/>
          </a:prstGeom>
        </p:spPr>
      </p:pic>
    </p:spTree>
    <p:extLst>
      <p:ext uri="{BB962C8B-B14F-4D97-AF65-F5344CB8AC3E}">
        <p14:creationId xmlns:p14="http://schemas.microsoft.com/office/powerpoint/2010/main" val="133797223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F10E6B3-244B-40B7-92EA-A85265E64CD0}"/>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646146" name="Rectangle 2"/>
          <p:cNvSpPr>
            <a:spLocks noGrp="1" noChangeArrowheads="1"/>
          </p:cNvSpPr>
          <p:nvPr>
            <p:ph type="title" idx="4294967295"/>
          </p:nvPr>
        </p:nvSpPr>
        <p:spPr>
          <a:xfrm>
            <a:off x="4114800" y="42863"/>
            <a:ext cx="8077200" cy="609600"/>
          </a:xfrm>
        </p:spPr>
        <p:txBody>
          <a:bodyPr/>
          <a:lstStyle/>
          <a:p>
            <a:pPr>
              <a:defRPr/>
            </a:pPr>
            <a:r>
              <a:rPr lang="en-US" altLang="en-US">
                <a:effectLst>
                  <a:outerShdw blurRad="38100" dist="38100" dir="2700000" algn="tl">
                    <a:srgbClr val="C0C0C0"/>
                  </a:outerShdw>
                </a:effectLst>
              </a:rPr>
              <a:t>Entities vs. Attributes</a:t>
            </a:r>
          </a:p>
        </p:txBody>
      </p:sp>
      <p:sp>
        <p:nvSpPr>
          <p:cNvPr id="73731" name="Rectangle 3"/>
          <p:cNvSpPr>
            <a:spLocks noGrp="1" noChangeArrowheads="1"/>
          </p:cNvSpPr>
          <p:nvPr>
            <p:ph type="body" idx="4294967295"/>
          </p:nvPr>
        </p:nvSpPr>
        <p:spPr>
          <a:xfrm>
            <a:off x="4586288" y="1093788"/>
            <a:ext cx="7605712" cy="4368800"/>
          </a:xfrm>
        </p:spPr>
        <p:txBody>
          <a:bodyPr/>
          <a:lstStyle/>
          <a:p>
            <a:pPr>
              <a:buSzPct val="110000"/>
              <a:buFont typeface="Wingdings" panose="05000000000000000000" pitchFamily="2" charset="2"/>
              <a:buChar char="§"/>
            </a:pPr>
            <a:r>
              <a:rPr lang="en-US" altLang="en-US" dirty="0"/>
              <a:t>Use of entity sets vs. attributes</a:t>
            </a:r>
            <a:br>
              <a:rPr lang="en-US" altLang="en-US" dirty="0"/>
            </a:br>
            <a:br>
              <a:rPr lang="en-US" altLang="en-US" b="1" dirty="0">
                <a:solidFill>
                  <a:schemeClr val="tx2"/>
                </a:solidFill>
              </a:rPr>
            </a:br>
            <a:br>
              <a:rPr lang="en-US" altLang="en-US" dirty="0"/>
            </a:br>
            <a:br>
              <a:rPr lang="en-US" altLang="en-US" dirty="0"/>
            </a:br>
            <a:br>
              <a:rPr lang="en-US" altLang="en-US" dirty="0"/>
            </a:br>
            <a:endParaRPr lang="en-US" altLang="en-US" dirty="0"/>
          </a:p>
          <a:p>
            <a:endParaRPr lang="en-US" altLang="en-US" dirty="0"/>
          </a:p>
          <a:p>
            <a:endParaRPr lang="en-US" altLang="en-US" dirty="0"/>
          </a:p>
          <a:p>
            <a:pPr>
              <a:buSzPct val="110000"/>
              <a:buFont typeface="Wingdings" panose="05000000000000000000" pitchFamily="2" charset="2"/>
              <a:buChar char="§"/>
            </a:pPr>
            <a:r>
              <a:rPr lang="en-US" altLang="en-US" dirty="0"/>
              <a:t>Use of phone as an entity allows extra information about phone numbers (plus multiple phone numbers)</a:t>
            </a:r>
          </a:p>
        </p:txBody>
      </p:sp>
      <p:pic>
        <p:nvPicPr>
          <p:cNvPr id="73732" name="Picture 5"/>
          <p:cNvPicPr>
            <a:picLocks noChangeAspect="1" noChangeArrowheads="1"/>
          </p:cNvPicPr>
          <p:nvPr/>
        </p:nvPicPr>
        <p:blipFill>
          <a:blip r:embed="rId3">
            <a:extLst>
              <a:ext uri="{28A0092B-C50C-407E-A947-70E740481C1C}">
                <a14:useLocalDpi xmlns:a14="http://schemas.microsoft.com/office/drawing/2010/main" val="0"/>
              </a:ext>
            </a:extLst>
          </a:blip>
          <a:srcRect b="18642"/>
          <a:stretch>
            <a:fillRect/>
          </a:stretch>
        </p:blipFill>
        <p:spPr bwMode="auto">
          <a:xfrm>
            <a:off x="2907413" y="1835368"/>
            <a:ext cx="6038624" cy="1218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84968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297334F-3F8E-4C9E-A3BB-1813819B402E}"/>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646146"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Entities vs. Relationship sets</a:t>
            </a:r>
          </a:p>
        </p:txBody>
      </p:sp>
      <p:sp>
        <p:nvSpPr>
          <p:cNvPr id="74755" name="Rectangle 3"/>
          <p:cNvSpPr>
            <a:spLocks noGrp="1" noChangeArrowheads="1"/>
          </p:cNvSpPr>
          <p:nvPr>
            <p:ph type="body" idx="4294967295"/>
          </p:nvPr>
        </p:nvSpPr>
        <p:spPr>
          <a:xfrm>
            <a:off x="0" y="1093788"/>
            <a:ext cx="7416800" cy="4989512"/>
          </a:xfrm>
        </p:spPr>
        <p:txBody>
          <a:bodyPr/>
          <a:lstStyle/>
          <a:p>
            <a:pPr>
              <a:buSzPct val="110000"/>
              <a:buFont typeface="Wingdings" panose="05000000000000000000" pitchFamily="2" charset="2"/>
              <a:buChar char="§"/>
            </a:pPr>
            <a:r>
              <a:rPr lang="en-US" altLang="en-US" b="1" dirty="0">
                <a:solidFill>
                  <a:srgbClr val="002060"/>
                </a:solidFill>
              </a:rPr>
              <a:t>Use of entity sets vs. relationship sets</a:t>
            </a:r>
          </a:p>
          <a:p>
            <a:pPr>
              <a:buSzPct val="110000"/>
              <a:buFont typeface="Wingdings" panose="05000000000000000000" pitchFamily="2" charset="2"/>
              <a:buChar char="§"/>
            </a:pPr>
            <a:endParaRPr lang="en-US" altLang="en-US" sz="700" b="1" dirty="0">
              <a:solidFill>
                <a:srgbClr val="002060"/>
              </a:solidFill>
            </a:endParaRPr>
          </a:p>
          <a:p>
            <a:pPr marL="0" indent="0">
              <a:spcBef>
                <a:spcPts val="0"/>
              </a:spcBef>
              <a:buNone/>
            </a:pPr>
            <a:r>
              <a:rPr lang="en-US" altLang="en-US" dirty="0"/>
              <a:t>      Possible guideline is to designate a relationship set to describe</a:t>
            </a:r>
          </a:p>
          <a:p>
            <a:pPr marL="400050" lvl="1" indent="0">
              <a:spcBef>
                <a:spcPts val="0"/>
              </a:spcBef>
              <a:buNone/>
            </a:pPr>
            <a:r>
              <a:rPr lang="en-US" altLang="en-US" dirty="0"/>
              <a:t>an action that occurs between entities</a:t>
            </a:r>
            <a:endParaRPr lang="en-US" altLang="en-US" b="1" dirty="0">
              <a:solidFill>
                <a:srgbClr val="002060"/>
              </a:solidFill>
            </a:endParaRPr>
          </a:p>
          <a:p>
            <a:pPr>
              <a:buSzPct val="110000"/>
              <a:buFont typeface="Wingdings" panose="05000000000000000000" pitchFamily="2" charset="2"/>
              <a:buChar char="§"/>
            </a:pPr>
            <a:endParaRPr lang="en-US" altLang="en-US" b="1" dirty="0">
              <a:solidFill>
                <a:srgbClr val="002060"/>
              </a:solidFill>
            </a:endParaRPr>
          </a:p>
          <a:p>
            <a:pPr>
              <a:buSzPct val="110000"/>
              <a:buFont typeface="Wingdings" panose="05000000000000000000" pitchFamily="2" charset="2"/>
              <a:buChar char="§"/>
            </a:pPr>
            <a:endParaRPr lang="en-US" altLang="en-US" b="1" dirty="0">
              <a:solidFill>
                <a:srgbClr val="002060"/>
              </a:solidFill>
            </a:endParaRPr>
          </a:p>
          <a:p>
            <a:pPr>
              <a:buSzPct val="110000"/>
              <a:buFont typeface="Wingdings" panose="05000000000000000000" pitchFamily="2" charset="2"/>
              <a:buChar char="§"/>
            </a:pPr>
            <a:endParaRPr lang="en-US" altLang="en-US" b="1" dirty="0">
              <a:solidFill>
                <a:srgbClr val="002060"/>
              </a:solidFill>
            </a:endParaRPr>
          </a:p>
          <a:p>
            <a:pPr>
              <a:buSzPct val="110000"/>
              <a:buFont typeface="Wingdings" panose="05000000000000000000" pitchFamily="2" charset="2"/>
              <a:buChar char="§"/>
            </a:pPr>
            <a:endParaRPr lang="en-US" altLang="en-US" b="1" dirty="0">
              <a:solidFill>
                <a:srgbClr val="002060"/>
              </a:solidFill>
            </a:endParaRPr>
          </a:p>
          <a:p>
            <a:pPr>
              <a:buSzPct val="110000"/>
              <a:buFont typeface="Wingdings" panose="05000000000000000000" pitchFamily="2" charset="2"/>
              <a:buChar char="§"/>
            </a:pPr>
            <a:endParaRPr lang="en-US" altLang="en-US" b="1" dirty="0">
              <a:solidFill>
                <a:srgbClr val="002060"/>
              </a:solidFill>
            </a:endParaRPr>
          </a:p>
          <a:p>
            <a:pPr>
              <a:buSzPct val="110000"/>
              <a:buFont typeface="Wingdings" panose="05000000000000000000" pitchFamily="2" charset="2"/>
              <a:buChar char="§"/>
            </a:pPr>
            <a:endParaRPr lang="en-US" altLang="en-US" b="1" dirty="0">
              <a:solidFill>
                <a:srgbClr val="002060"/>
              </a:solidFill>
            </a:endParaRPr>
          </a:p>
          <a:p>
            <a:pPr>
              <a:buSzPct val="110000"/>
              <a:buFont typeface="Wingdings" panose="05000000000000000000" pitchFamily="2" charset="2"/>
              <a:buChar char="§"/>
            </a:pPr>
            <a:endParaRPr lang="en-US" altLang="en-US" b="1" dirty="0">
              <a:solidFill>
                <a:srgbClr val="002060"/>
              </a:solidFill>
            </a:endParaRPr>
          </a:p>
          <a:p>
            <a:r>
              <a:rPr lang="en-US" altLang="en-US" b="1" dirty="0">
                <a:solidFill>
                  <a:srgbClr val="002060"/>
                </a:solidFill>
              </a:rPr>
              <a:t>Placement of relationship attributes</a:t>
            </a:r>
            <a:endParaRPr lang="en-US" altLang="en-US" sz="2000" b="1" dirty="0">
              <a:solidFill>
                <a:srgbClr val="002060"/>
              </a:solidFill>
            </a:endParaRPr>
          </a:p>
          <a:p>
            <a:endParaRPr lang="en-US" altLang="en-US" sz="2000" b="1" dirty="0">
              <a:solidFill>
                <a:srgbClr val="000099"/>
              </a:solidFill>
            </a:endParaRPr>
          </a:p>
          <a:p>
            <a:endParaRPr lang="en-US" altLang="en-US" sz="2000" b="1" dirty="0">
              <a:solidFill>
                <a:srgbClr val="000099"/>
              </a:solidFill>
            </a:endParaRPr>
          </a:p>
          <a:p>
            <a:endParaRPr lang="en-US" altLang="en-US" sz="2000" b="1" dirty="0">
              <a:solidFill>
                <a:srgbClr val="000099"/>
              </a:solidFill>
            </a:endParaRPr>
          </a:p>
          <a:p>
            <a:pPr marL="37931725" lvl="1" indent="-37474525"/>
            <a:endParaRPr lang="en-US" altLang="en-US" sz="2000" dirty="0">
              <a:solidFill>
                <a:srgbClr val="000099"/>
              </a:solidFill>
              <a:ea typeface="ＭＳ Ｐゴシック" panose="020B0600070205080204" pitchFamily="34" charset="-128"/>
            </a:endParaRPr>
          </a:p>
        </p:txBody>
      </p:sp>
      <p:pic>
        <p:nvPicPr>
          <p:cNvPr id="7475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1296" y="2280274"/>
            <a:ext cx="5343596" cy="196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651464" y="4935747"/>
            <a:ext cx="6309656" cy="877163"/>
          </a:xfrm>
          <a:prstGeom prst="rect">
            <a:avLst/>
          </a:prstGeom>
        </p:spPr>
        <p:txBody>
          <a:bodyPr wrap="square">
            <a:spAutoFit/>
          </a:bodyPr>
          <a:lstStyle/>
          <a:p>
            <a:pPr eaLnBrk="0" fontAlgn="base" hangingPunct="0">
              <a:spcBef>
                <a:spcPct val="0"/>
              </a:spcBef>
              <a:spcAft>
                <a:spcPct val="0"/>
              </a:spcAft>
              <a:defRPr/>
            </a:pPr>
            <a:r>
              <a:rPr kumimoji="1" lang="en-US" sz="1700" dirty="0">
                <a:solidFill>
                  <a:srgbClr val="000000"/>
                </a:solidFill>
                <a:latin typeface="Helvetica"/>
                <a:ea typeface="ＭＳ Ｐゴシック" charset="-128"/>
              </a:rPr>
              <a:t>For example, attribute date as attribute of advisor or as attribute of student</a:t>
            </a:r>
          </a:p>
          <a:p>
            <a:pPr eaLnBrk="0" fontAlgn="base" hangingPunct="0">
              <a:spcBef>
                <a:spcPct val="0"/>
              </a:spcBef>
              <a:spcAft>
                <a:spcPct val="0"/>
              </a:spcAft>
              <a:defRPr/>
            </a:pPr>
            <a:endParaRPr kumimoji="1" lang="en-US" sz="1700" dirty="0">
              <a:solidFill>
                <a:srgbClr val="000000"/>
              </a:solidFill>
              <a:latin typeface="Helvetica"/>
              <a:ea typeface="ＭＳ Ｐゴシック" charset="-128"/>
            </a:endParaRPr>
          </a:p>
        </p:txBody>
      </p:sp>
    </p:spTree>
    <p:extLst>
      <p:ext uri="{BB962C8B-B14F-4D97-AF65-F5344CB8AC3E}">
        <p14:creationId xmlns:p14="http://schemas.microsoft.com/office/powerpoint/2010/main" val="20625047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DE380F1-487D-4B55-B4CE-F7BC3AB41446}"/>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648194" name="Rectangle 2"/>
          <p:cNvSpPr>
            <a:spLocks noGrp="1" noChangeArrowheads="1"/>
          </p:cNvSpPr>
          <p:nvPr>
            <p:ph type="title" idx="4294967295"/>
          </p:nvPr>
        </p:nvSpPr>
        <p:spPr>
          <a:xfrm>
            <a:off x="4114800" y="95250"/>
            <a:ext cx="8077200" cy="609600"/>
          </a:xfrm>
        </p:spPr>
        <p:txBody>
          <a:bodyPr/>
          <a:lstStyle/>
          <a:p>
            <a:pPr>
              <a:defRPr/>
            </a:pPr>
            <a:r>
              <a:rPr lang="en-US" altLang="en-US">
                <a:effectLst>
                  <a:outerShdw blurRad="38100" dist="38100" dir="2700000" algn="tl">
                    <a:srgbClr val="C0C0C0"/>
                  </a:outerShdw>
                </a:effectLst>
              </a:rPr>
              <a:t>Binary Vs. Non-Binary Relationships</a:t>
            </a:r>
          </a:p>
        </p:txBody>
      </p:sp>
      <p:sp>
        <p:nvSpPr>
          <p:cNvPr id="75779" name="Rectangle 3"/>
          <p:cNvSpPr>
            <a:spLocks noGrp="1" noChangeArrowheads="1"/>
          </p:cNvSpPr>
          <p:nvPr>
            <p:ph type="body" idx="4294967295"/>
          </p:nvPr>
        </p:nvSpPr>
        <p:spPr>
          <a:xfrm>
            <a:off x="0" y="1108075"/>
            <a:ext cx="7572375" cy="4932363"/>
          </a:xfrm>
        </p:spPr>
        <p:txBody>
          <a:bodyPr/>
          <a:lstStyle/>
          <a:p>
            <a:r>
              <a:rPr lang="en-US" altLang="en-US" dirty="0"/>
              <a:t>Although it is possible to replace any non-binary (</a:t>
            </a:r>
            <a:r>
              <a:rPr lang="en-US" altLang="en-US" i="1" dirty="0"/>
              <a:t>n</a:t>
            </a:r>
            <a:r>
              <a:rPr lang="en-US" altLang="en-US" dirty="0"/>
              <a:t>-</a:t>
            </a:r>
            <a:r>
              <a:rPr lang="en-US" altLang="en-US" dirty="0" err="1"/>
              <a:t>ary</a:t>
            </a:r>
            <a:r>
              <a:rPr lang="en-US" altLang="en-US" dirty="0"/>
              <a:t>, for </a:t>
            </a:r>
            <a:r>
              <a:rPr lang="en-US" altLang="en-US" i="1" dirty="0"/>
              <a:t>n</a:t>
            </a:r>
            <a:r>
              <a:rPr lang="en-US" altLang="en-US" dirty="0"/>
              <a:t> &gt; 2) relationship set by a number of distinct binary relationship sets, a </a:t>
            </a:r>
            <a:r>
              <a:rPr lang="en-US" altLang="en-US" i="1" dirty="0"/>
              <a:t>n</a:t>
            </a:r>
            <a:r>
              <a:rPr lang="en-US" altLang="en-US" dirty="0"/>
              <a:t>-</a:t>
            </a:r>
            <a:r>
              <a:rPr lang="en-US" altLang="en-US" dirty="0" err="1"/>
              <a:t>ary</a:t>
            </a:r>
            <a:r>
              <a:rPr lang="en-US" altLang="en-US" dirty="0"/>
              <a:t> relationship set shows more clearly that several entities participate in a single relationship.</a:t>
            </a:r>
          </a:p>
          <a:p>
            <a:r>
              <a:rPr lang="en-US" altLang="en-US" dirty="0"/>
              <a:t>Some relationships that appear to be non-binary may be better represented using binary relationships</a:t>
            </a:r>
          </a:p>
          <a:p>
            <a:pPr lvl="1"/>
            <a:r>
              <a:rPr lang="en-US" altLang="en-US" dirty="0">
                <a:ea typeface="ＭＳ Ｐゴシック" panose="020B0600070205080204" pitchFamily="34" charset="-128"/>
              </a:rPr>
              <a:t>For example,  a ternary relationship </a:t>
            </a:r>
            <a:r>
              <a:rPr lang="en-US" altLang="en-US" i="1" dirty="0">
                <a:ea typeface="ＭＳ Ｐゴシック" panose="020B0600070205080204" pitchFamily="34" charset="-128"/>
              </a:rPr>
              <a:t>parents</a:t>
            </a:r>
            <a:r>
              <a:rPr lang="en-US" altLang="en-US" dirty="0">
                <a:ea typeface="ＭＳ Ｐゴシック" panose="020B0600070205080204" pitchFamily="34" charset="-128"/>
              </a:rPr>
              <a:t>, relating a child to his/her father and mother, is best replaced by two binary relationships,  </a:t>
            </a:r>
            <a:r>
              <a:rPr lang="en-US" altLang="en-US" i="1" dirty="0">
                <a:ea typeface="ＭＳ Ｐゴシック" panose="020B0600070205080204" pitchFamily="34" charset="-128"/>
              </a:rPr>
              <a:t>father</a:t>
            </a:r>
            <a:r>
              <a:rPr lang="en-US" altLang="en-US" dirty="0">
                <a:ea typeface="ＭＳ Ｐゴシック" panose="020B0600070205080204" pitchFamily="34" charset="-128"/>
              </a:rPr>
              <a:t> and </a:t>
            </a:r>
            <a:r>
              <a:rPr lang="en-US" altLang="en-US" i="1" dirty="0">
                <a:ea typeface="ＭＳ Ｐゴシック" panose="020B0600070205080204" pitchFamily="34" charset="-128"/>
              </a:rPr>
              <a:t>mother</a:t>
            </a:r>
          </a:p>
          <a:p>
            <a:pPr lvl="2"/>
            <a:r>
              <a:rPr lang="en-US" altLang="en-US" dirty="0">
                <a:ea typeface="ＭＳ Ｐゴシック" panose="020B0600070205080204" pitchFamily="34" charset="-128"/>
              </a:rPr>
              <a:t>Using two binary relationships allows partial information (e.g., only mother being known)</a:t>
            </a:r>
          </a:p>
          <a:p>
            <a:pPr lvl="1"/>
            <a:r>
              <a:rPr lang="en-US" altLang="en-US" dirty="0">
                <a:ea typeface="ＭＳ Ｐゴシック" panose="020B0600070205080204" pitchFamily="34" charset="-128"/>
              </a:rPr>
              <a:t>But there are some relationships that are naturally non-binary</a:t>
            </a:r>
          </a:p>
          <a:p>
            <a:pPr lvl="2"/>
            <a:r>
              <a:rPr lang="en-US" altLang="en-US" dirty="0">
                <a:ea typeface="ＭＳ Ｐゴシック" panose="020B0600070205080204" pitchFamily="34" charset="-128"/>
              </a:rPr>
              <a:t>Example: </a:t>
            </a:r>
            <a:r>
              <a:rPr lang="en-US" altLang="en-US" i="1" dirty="0" err="1">
                <a:ea typeface="ＭＳ Ｐゴシック" panose="020B0600070205080204" pitchFamily="34" charset="-128"/>
              </a:rPr>
              <a:t>proj_guide</a:t>
            </a:r>
            <a:endParaRPr lang="en-US" altLang="en-US" i="1" dirty="0">
              <a:ea typeface="ＭＳ Ｐゴシック" panose="020B0600070205080204" pitchFamily="34" charset="-128"/>
            </a:endParaRPr>
          </a:p>
        </p:txBody>
      </p:sp>
    </p:spTree>
    <p:extLst>
      <p:ext uri="{BB962C8B-B14F-4D97-AF65-F5344CB8AC3E}">
        <p14:creationId xmlns:p14="http://schemas.microsoft.com/office/powerpoint/2010/main" val="905570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C3F0691-02FD-4F01-B16B-37F0C98E7651}"/>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650242" name="Rectangle 2"/>
          <p:cNvSpPr>
            <a:spLocks noGrp="1" noChangeArrowheads="1"/>
          </p:cNvSpPr>
          <p:nvPr>
            <p:ph type="title" idx="4294967295"/>
          </p:nvPr>
        </p:nvSpPr>
        <p:spPr>
          <a:xfrm>
            <a:off x="4114800" y="69850"/>
            <a:ext cx="8077200" cy="609600"/>
          </a:xfrm>
        </p:spPr>
        <p:txBody>
          <a:bodyPr/>
          <a:lstStyle/>
          <a:p>
            <a:pPr>
              <a:defRPr/>
            </a:pPr>
            <a:r>
              <a:rPr lang="en-US" altLang="en-US" sz="2400">
                <a:effectLst>
                  <a:outerShdw blurRad="38100" dist="38100" dir="2700000" algn="tl">
                    <a:srgbClr val="C0C0C0"/>
                  </a:outerShdw>
                </a:effectLst>
              </a:rPr>
              <a:t>Converting Non-Binary Relationships to Binary Form</a:t>
            </a:r>
          </a:p>
        </p:txBody>
      </p:sp>
      <p:sp>
        <p:nvSpPr>
          <p:cNvPr id="76803" name="Rectangle 3"/>
          <p:cNvSpPr>
            <a:spLocks noGrp="1" noChangeArrowheads="1"/>
          </p:cNvSpPr>
          <p:nvPr>
            <p:ph type="body" idx="4294967295"/>
          </p:nvPr>
        </p:nvSpPr>
        <p:spPr>
          <a:xfrm>
            <a:off x="4179888" y="1050925"/>
            <a:ext cx="8012112" cy="3179763"/>
          </a:xfrm>
        </p:spPr>
        <p:txBody>
          <a:bodyPr/>
          <a:lstStyle/>
          <a:p>
            <a:pPr>
              <a:lnSpc>
                <a:spcPct val="90000"/>
              </a:lnSpc>
            </a:pPr>
            <a:r>
              <a:rPr lang="en-US" altLang="en-US" dirty="0"/>
              <a:t>In general, any non-binary relationship can be represented using binary relationships by creating an artificial entity set.</a:t>
            </a:r>
          </a:p>
          <a:p>
            <a:pPr lvl="1">
              <a:lnSpc>
                <a:spcPct val="90000"/>
              </a:lnSpc>
            </a:pPr>
            <a:r>
              <a:rPr lang="en-US" altLang="en-US" dirty="0">
                <a:ea typeface="ＭＳ Ｐゴシック" panose="020B0600070205080204" pitchFamily="34" charset="-128"/>
              </a:rPr>
              <a:t>Replace </a:t>
            </a:r>
            <a:r>
              <a:rPr lang="en-US" altLang="en-US" i="1" dirty="0">
                <a:ea typeface="ＭＳ Ｐゴシック" panose="020B0600070205080204" pitchFamily="34" charset="-128"/>
              </a:rPr>
              <a:t>R </a:t>
            </a:r>
            <a:r>
              <a:rPr lang="en-US" altLang="en-US" dirty="0">
                <a:ea typeface="ＭＳ Ｐゴシック" panose="020B0600070205080204" pitchFamily="34" charset="-128"/>
              </a:rPr>
              <a:t>between entity sets A, B and C</a:t>
            </a:r>
            <a:r>
              <a:rPr lang="en-US" altLang="en-US" i="1" dirty="0">
                <a:ea typeface="ＭＳ Ｐゴシック" panose="020B0600070205080204" pitchFamily="34" charset="-128"/>
              </a:rPr>
              <a:t> </a:t>
            </a:r>
            <a:r>
              <a:rPr lang="en-US" altLang="en-US" dirty="0">
                <a:ea typeface="ＭＳ Ｐゴシック" panose="020B0600070205080204" pitchFamily="34" charset="-128"/>
              </a:rPr>
              <a:t>by an entity set </a:t>
            </a:r>
            <a:r>
              <a:rPr lang="en-US" altLang="en-US" i="1" dirty="0">
                <a:ea typeface="ＭＳ Ｐゴシック" panose="020B0600070205080204" pitchFamily="34" charset="-128"/>
              </a:rPr>
              <a:t>E</a:t>
            </a:r>
            <a:r>
              <a:rPr lang="en-US" altLang="en-US" dirty="0">
                <a:ea typeface="ＭＳ Ｐゴシック" panose="020B0600070205080204" pitchFamily="34" charset="-128"/>
              </a:rPr>
              <a:t>, and three relationship sets: </a:t>
            </a:r>
          </a:p>
          <a:p>
            <a:pPr>
              <a:lnSpc>
                <a:spcPct val="90000"/>
              </a:lnSpc>
              <a:buFont typeface="Monotype Sorts" charset="2"/>
              <a:buNone/>
            </a:pPr>
            <a:r>
              <a:rPr lang="en-US" altLang="en-US" dirty="0"/>
              <a:t>		1. </a:t>
            </a:r>
            <a:r>
              <a:rPr lang="en-US" altLang="en-US" i="1" dirty="0"/>
              <a:t>R</a:t>
            </a:r>
            <a:r>
              <a:rPr lang="en-US" altLang="en-US" i="1" baseline="-25000" dirty="0"/>
              <a:t>A</a:t>
            </a:r>
            <a:r>
              <a:rPr lang="en-US" altLang="en-US" dirty="0"/>
              <a:t>, relating </a:t>
            </a:r>
            <a:r>
              <a:rPr lang="en-US" altLang="en-US" i="1" dirty="0"/>
              <a:t>E </a:t>
            </a:r>
            <a:r>
              <a:rPr lang="en-US" altLang="en-US" dirty="0"/>
              <a:t>and </a:t>
            </a:r>
            <a:r>
              <a:rPr lang="en-US" altLang="en-US" i="1" dirty="0"/>
              <a:t>A        </a:t>
            </a:r>
            <a:r>
              <a:rPr lang="en-US" altLang="en-US" dirty="0"/>
              <a:t>2.  </a:t>
            </a:r>
            <a:r>
              <a:rPr lang="en-US" altLang="en-US" i="1" dirty="0"/>
              <a:t>R</a:t>
            </a:r>
            <a:r>
              <a:rPr lang="en-US" altLang="en-US" i="1" baseline="-25000" dirty="0"/>
              <a:t>B</a:t>
            </a:r>
            <a:r>
              <a:rPr lang="en-US" altLang="en-US" dirty="0"/>
              <a:t>, relating </a:t>
            </a:r>
            <a:r>
              <a:rPr lang="en-US" altLang="en-US" i="1" dirty="0"/>
              <a:t>E </a:t>
            </a:r>
            <a:r>
              <a:rPr lang="en-US" altLang="en-US" dirty="0"/>
              <a:t>and </a:t>
            </a:r>
            <a:r>
              <a:rPr lang="en-US" altLang="en-US" i="1" dirty="0"/>
              <a:t>B      </a:t>
            </a:r>
            <a:br>
              <a:rPr lang="en-US" altLang="en-US" i="1" dirty="0"/>
            </a:br>
            <a:r>
              <a:rPr lang="en-US" altLang="en-US" i="1" dirty="0"/>
              <a:t>          </a:t>
            </a:r>
            <a:r>
              <a:rPr lang="en-US" altLang="en-US" dirty="0"/>
              <a:t>3. </a:t>
            </a:r>
            <a:r>
              <a:rPr lang="en-US" altLang="en-US" i="1" dirty="0"/>
              <a:t>R</a:t>
            </a:r>
            <a:r>
              <a:rPr lang="en-US" altLang="en-US" i="1" baseline="-25000" dirty="0"/>
              <a:t>C</a:t>
            </a:r>
            <a:r>
              <a:rPr lang="en-US" altLang="en-US" dirty="0"/>
              <a:t>, relating </a:t>
            </a:r>
            <a:r>
              <a:rPr lang="en-US" altLang="en-US" i="1" dirty="0"/>
              <a:t>E </a:t>
            </a:r>
            <a:r>
              <a:rPr lang="en-US" altLang="en-US" dirty="0"/>
              <a:t>and </a:t>
            </a:r>
            <a:r>
              <a:rPr lang="en-US" altLang="en-US" i="1" dirty="0"/>
              <a:t>C</a:t>
            </a:r>
          </a:p>
          <a:p>
            <a:pPr lvl="1">
              <a:lnSpc>
                <a:spcPct val="90000"/>
              </a:lnSpc>
            </a:pPr>
            <a:r>
              <a:rPr lang="en-US" altLang="en-US" dirty="0">
                <a:ea typeface="ＭＳ Ｐゴシック" panose="020B0600070205080204" pitchFamily="34" charset="-128"/>
              </a:rPr>
              <a:t>Create an identifying attribute for </a:t>
            </a:r>
            <a:r>
              <a:rPr lang="en-US" altLang="en-US" i="1" dirty="0">
                <a:ea typeface="ＭＳ Ｐゴシック" panose="020B0600070205080204" pitchFamily="34" charset="-128"/>
              </a:rPr>
              <a:t>E and </a:t>
            </a:r>
            <a:r>
              <a:rPr lang="en-US" altLang="en-US" dirty="0">
                <a:ea typeface="ＭＳ Ｐゴシック" panose="020B0600070205080204" pitchFamily="34" charset="-128"/>
              </a:rPr>
              <a:t>add any attributes of </a:t>
            </a:r>
            <a:r>
              <a:rPr lang="en-US" altLang="en-US" i="1" dirty="0">
                <a:ea typeface="ＭＳ Ｐゴシック" panose="020B0600070205080204" pitchFamily="34" charset="-128"/>
              </a:rPr>
              <a:t>R </a:t>
            </a:r>
            <a:r>
              <a:rPr lang="en-US" altLang="en-US" dirty="0">
                <a:ea typeface="ＭＳ Ｐゴシック" panose="020B0600070205080204" pitchFamily="34" charset="-128"/>
              </a:rPr>
              <a:t>to </a:t>
            </a:r>
            <a:r>
              <a:rPr lang="en-US" altLang="en-US" i="1" dirty="0">
                <a:ea typeface="ＭＳ Ｐゴシック" panose="020B0600070205080204" pitchFamily="34" charset="-128"/>
              </a:rPr>
              <a:t>E </a:t>
            </a:r>
          </a:p>
          <a:p>
            <a:pPr lvl="1">
              <a:lnSpc>
                <a:spcPct val="90000"/>
              </a:lnSpc>
            </a:pPr>
            <a:r>
              <a:rPr lang="en-US" altLang="en-US" dirty="0">
                <a:ea typeface="ＭＳ Ｐゴシック" panose="020B0600070205080204" pitchFamily="34" charset="-128"/>
              </a:rPr>
              <a:t>For each relationship (</a:t>
            </a:r>
            <a:r>
              <a:rPr lang="en-US" altLang="en-US" i="1" dirty="0" err="1">
                <a:ea typeface="ＭＳ Ｐゴシック" panose="020B0600070205080204" pitchFamily="34" charset="-128"/>
              </a:rPr>
              <a:t>a</a:t>
            </a:r>
            <a:r>
              <a:rPr lang="en-US" altLang="en-US" i="1" baseline="-25000" dirty="0" err="1">
                <a:ea typeface="ＭＳ Ｐゴシック" panose="020B0600070205080204" pitchFamily="34" charset="-128"/>
              </a:rPr>
              <a:t>i</a:t>
            </a:r>
            <a:r>
              <a:rPr lang="en-US" altLang="en-US" i="1" dirty="0">
                <a:ea typeface="ＭＳ Ｐゴシック" panose="020B0600070205080204" pitchFamily="34" charset="-128"/>
              </a:rPr>
              <a:t> , b</a:t>
            </a:r>
            <a:r>
              <a:rPr lang="en-US" altLang="en-US" i="1" baseline="-25000" dirty="0">
                <a:ea typeface="ＭＳ Ｐゴシック" panose="020B0600070205080204" pitchFamily="34" charset="-128"/>
              </a:rPr>
              <a:t>i</a:t>
            </a:r>
            <a:r>
              <a:rPr lang="en-US" altLang="en-US" i="1" dirty="0">
                <a:ea typeface="ＭＳ Ｐゴシック" panose="020B0600070205080204" pitchFamily="34" charset="-128"/>
              </a:rPr>
              <a:t> , c</a:t>
            </a:r>
            <a:r>
              <a:rPr lang="en-US" altLang="en-US" i="1" baseline="-25000" dirty="0">
                <a:ea typeface="ＭＳ Ｐゴシック" panose="020B0600070205080204" pitchFamily="34" charset="-128"/>
              </a:rPr>
              <a:t>i</a:t>
            </a:r>
            <a:r>
              <a:rPr lang="en-US" altLang="en-US" dirty="0">
                <a:ea typeface="ＭＳ Ｐゴシック" panose="020B0600070205080204" pitchFamily="34" charset="-128"/>
              </a:rPr>
              <a:t>) in </a:t>
            </a:r>
            <a:r>
              <a:rPr lang="en-US" altLang="en-US" i="1" dirty="0">
                <a:ea typeface="ＭＳ Ｐゴシック" panose="020B0600070205080204" pitchFamily="34" charset="-128"/>
              </a:rPr>
              <a:t>R,</a:t>
            </a:r>
            <a:r>
              <a:rPr lang="en-US" altLang="en-US" dirty="0">
                <a:ea typeface="ＭＳ Ｐゴシック" panose="020B0600070205080204" pitchFamily="34" charset="-128"/>
              </a:rPr>
              <a:t> create </a:t>
            </a:r>
          </a:p>
          <a:p>
            <a:pPr>
              <a:lnSpc>
                <a:spcPct val="90000"/>
              </a:lnSpc>
              <a:buFont typeface="Monotype Sorts" charset="2"/>
              <a:buNone/>
            </a:pPr>
            <a:r>
              <a:rPr lang="en-US" altLang="en-US" dirty="0"/>
              <a:t>	      1. a new entity </a:t>
            </a:r>
            <a:r>
              <a:rPr lang="en-US" altLang="en-US" i="1" dirty="0" err="1"/>
              <a:t>e</a:t>
            </a:r>
            <a:r>
              <a:rPr lang="en-US" altLang="en-US" i="1" baseline="-25000" dirty="0" err="1"/>
              <a:t>i</a:t>
            </a:r>
            <a:r>
              <a:rPr lang="en-US" altLang="en-US" i="1" dirty="0"/>
              <a:t> </a:t>
            </a:r>
            <a:r>
              <a:rPr lang="en-US" altLang="en-US" dirty="0"/>
              <a:t>in the entity set </a:t>
            </a:r>
            <a:r>
              <a:rPr lang="en-US" altLang="en-US" i="1" dirty="0"/>
              <a:t>E       </a:t>
            </a:r>
            <a:r>
              <a:rPr lang="en-US" altLang="en-US" dirty="0"/>
              <a:t>2. add (</a:t>
            </a:r>
            <a:r>
              <a:rPr lang="en-US" altLang="en-US" i="1" dirty="0" err="1"/>
              <a:t>e</a:t>
            </a:r>
            <a:r>
              <a:rPr lang="en-US" altLang="en-US" i="1" baseline="-25000" dirty="0" err="1"/>
              <a:t>i</a:t>
            </a:r>
            <a:r>
              <a:rPr lang="en-US" altLang="en-US" i="1" dirty="0"/>
              <a:t> , </a:t>
            </a:r>
            <a:r>
              <a:rPr lang="en-US" altLang="en-US" i="1" dirty="0" err="1"/>
              <a:t>a</a:t>
            </a:r>
            <a:r>
              <a:rPr lang="en-US" altLang="en-US" i="1" baseline="-25000" dirty="0" err="1"/>
              <a:t>i</a:t>
            </a:r>
            <a:r>
              <a:rPr lang="en-US" altLang="en-US" i="1" baseline="-25000" dirty="0"/>
              <a:t> </a:t>
            </a:r>
            <a:r>
              <a:rPr lang="en-US" altLang="en-US" dirty="0"/>
              <a:t>) to </a:t>
            </a:r>
            <a:r>
              <a:rPr lang="en-US" altLang="en-US" i="1" dirty="0"/>
              <a:t>R</a:t>
            </a:r>
            <a:r>
              <a:rPr lang="en-US" altLang="en-US" i="1" baseline="-25000" dirty="0"/>
              <a:t>A</a:t>
            </a:r>
          </a:p>
          <a:p>
            <a:pPr>
              <a:lnSpc>
                <a:spcPct val="90000"/>
              </a:lnSpc>
              <a:buFont typeface="Monotype Sorts" charset="2"/>
              <a:buNone/>
            </a:pPr>
            <a:r>
              <a:rPr lang="en-US" altLang="en-US" dirty="0"/>
              <a:t>	      3. add (</a:t>
            </a:r>
            <a:r>
              <a:rPr lang="en-US" altLang="en-US" i="1" dirty="0" err="1"/>
              <a:t>e</a:t>
            </a:r>
            <a:r>
              <a:rPr lang="en-US" altLang="en-US" i="1" baseline="-25000" dirty="0" err="1"/>
              <a:t>i</a:t>
            </a:r>
            <a:r>
              <a:rPr lang="en-US" altLang="en-US" i="1" dirty="0"/>
              <a:t> , b</a:t>
            </a:r>
            <a:r>
              <a:rPr lang="en-US" altLang="en-US" i="1" baseline="-25000" dirty="0"/>
              <a:t>i</a:t>
            </a:r>
            <a:r>
              <a:rPr lang="en-US" altLang="en-US" i="1" dirty="0"/>
              <a:t> </a:t>
            </a:r>
            <a:r>
              <a:rPr lang="en-US" altLang="en-US" dirty="0"/>
              <a:t>) to </a:t>
            </a:r>
            <a:r>
              <a:rPr lang="en-US" altLang="en-US" i="1" dirty="0"/>
              <a:t>R</a:t>
            </a:r>
            <a:r>
              <a:rPr lang="en-US" altLang="en-US" i="1" baseline="-25000" dirty="0"/>
              <a:t>B</a:t>
            </a:r>
            <a:r>
              <a:rPr lang="en-US" altLang="en-US" i="1" dirty="0"/>
              <a:t>      </a:t>
            </a:r>
            <a:r>
              <a:rPr lang="en-US" altLang="en-US" dirty="0"/>
              <a:t>	             4. add (</a:t>
            </a:r>
            <a:r>
              <a:rPr lang="en-US" altLang="en-US" i="1" dirty="0" err="1"/>
              <a:t>e</a:t>
            </a:r>
            <a:r>
              <a:rPr lang="en-US" altLang="en-US" i="1" baseline="-25000" dirty="0" err="1"/>
              <a:t>i</a:t>
            </a:r>
            <a:r>
              <a:rPr lang="en-US" altLang="en-US" i="1" dirty="0"/>
              <a:t> , c</a:t>
            </a:r>
            <a:r>
              <a:rPr lang="en-US" altLang="en-US" i="1" baseline="-25000" dirty="0"/>
              <a:t>i </a:t>
            </a:r>
            <a:r>
              <a:rPr lang="en-US" altLang="en-US" dirty="0"/>
              <a:t>) to </a:t>
            </a:r>
            <a:r>
              <a:rPr lang="en-US" altLang="en-US" i="1" dirty="0"/>
              <a:t>R</a:t>
            </a:r>
            <a:r>
              <a:rPr lang="en-US" altLang="en-US" i="1" baseline="-25000" dirty="0"/>
              <a:t>C</a:t>
            </a:r>
          </a:p>
        </p:txBody>
      </p:sp>
      <p:pic>
        <p:nvPicPr>
          <p:cNvPr id="7" name="Picture 6">
            <a:extLst>
              <a:ext uri="{FF2B5EF4-FFF2-40B4-BE49-F238E27FC236}">
                <a16:creationId xmlns:a16="http://schemas.microsoft.com/office/drawing/2014/main" id="{61798D97-0C41-4127-8946-9AD5E1534429}"/>
              </a:ext>
            </a:extLst>
          </p:cNvPr>
          <p:cNvPicPr>
            <a:picLocks noChangeAspect="1"/>
          </p:cNvPicPr>
          <p:nvPr/>
        </p:nvPicPr>
        <p:blipFill>
          <a:blip r:embed="rId3"/>
          <a:stretch>
            <a:fillRect/>
          </a:stretch>
        </p:blipFill>
        <p:spPr>
          <a:xfrm>
            <a:off x="3047993" y="4230625"/>
            <a:ext cx="6516802" cy="2211451"/>
          </a:xfrm>
          <a:prstGeom prst="rect">
            <a:avLst/>
          </a:prstGeom>
        </p:spPr>
      </p:pic>
    </p:spTree>
    <p:extLst>
      <p:ext uri="{BB962C8B-B14F-4D97-AF65-F5344CB8AC3E}">
        <p14:creationId xmlns:p14="http://schemas.microsoft.com/office/powerpoint/2010/main" val="415394520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775FB3B-D5B1-47CA-AF72-600243D3EE2E}"/>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652290" name="Rectangle 2"/>
          <p:cNvSpPr>
            <a:spLocks noGrp="1" noChangeArrowheads="1"/>
          </p:cNvSpPr>
          <p:nvPr>
            <p:ph type="title" idx="4294967295"/>
          </p:nvPr>
        </p:nvSpPr>
        <p:spPr>
          <a:xfrm>
            <a:off x="4095750" y="-15875"/>
            <a:ext cx="8096250" cy="696913"/>
          </a:xfrm>
        </p:spPr>
        <p:txBody>
          <a:bodyPr/>
          <a:lstStyle/>
          <a:p>
            <a:pPr>
              <a:defRPr/>
            </a:pPr>
            <a:r>
              <a:rPr lang="en-US" altLang="en-US">
                <a:effectLst>
                  <a:outerShdw blurRad="38100" dist="38100" dir="2700000" algn="tl">
                    <a:srgbClr val="C0C0C0"/>
                  </a:outerShdw>
                </a:effectLst>
              </a:rPr>
              <a:t>Converting Non-Binary Relationships (Cont.)</a:t>
            </a:r>
          </a:p>
        </p:txBody>
      </p:sp>
      <p:sp>
        <p:nvSpPr>
          <p:cNvPr id="77827" name="Rectangle 3"/>
          <p:cNvSpPr>
            <a:spLocks noGrp="1" noChangeArrowheads="1"/>
          </p:cNvSpPr>
          <p:nvPr>
            <p:ph type="body" idx="4294967295"/>
          </p:nvPr>
        </p:nvSpPr>
        <p:spPr>
          <a:xfrm>
            <a:off x="0" y="1160463"/>
            <a:ext cx="7594600" cy="3387725"/>
          </a:xfrm>
        </p:spPr>
        <p:txBody>
          <a:bodyPr/>
          <a:lstStyle/>
          <a:p>
            <a:r>
              <a:rPr lang="en-US" altLang="en-US" dirty="0"/>
              <a:t>Also need to translate constraints</a:t>
            </a:r>
          </a:p>
          <a:p>
            <a:pPr lvl="1"/>
            <a:r>
              <a:rPr lang="en-US" altLang="en-US" dirty="0">
                <a:ea typeface="ＭＳ Ｐゴシック" panose="020B0600070205080204" pitchFamily="34" charset="-128"/>
              </a:rPr>
              <a:t>Translating all constraints may not be possible</a:t>
            </a:r>
          </a:p>
          <a:p>
            <a:pPr lvl="1"/>
            <a:r>
              <a:rPr lang="en-US" altLang="en-US" dirty="0">
                <a:ea typeface="ＭＳ Ｐゴシック" panose="020B0600070205080204" pitchFamily="34" charset="-128"/>
              </a:rPr>
              <a:t>There may be instances in the translated schema that</a:t>
            </a:r>
            <a:br>
              <a:rPr lang="en-US" altLang="en-US" dirty="0">
                <a:ea typeface="ＭＳ Ｐゴシック" panose="020B0600070205080204" pitchFamily="34" charset="-128"/>
              </a:rPr>
            </a:br>
            <a:r>
              <a:rPr lang="en-US" altLang="en-US" dirty="0">
                <a:ea typeface="ＭＳ Ｐゴシック" panose="020B0600070205080204" pitchFamily="34" charset="-128"/>
              </a:rPr>
              <a:t>cannot correspond to any instance of </a:t>
            </a:r>
            <a:r>
              <a:rPr lang="en-US" altLang="en-US" i="1" dirty="0">
                <a:ea typeface="ＭＳ Ｐゴシック" panose="020B0600070205080204" pitchFamily="34" charset="-128"/>
              </a:rPr>
              <a:t>R</a:t>
            </a:r>
          </a:p>
          <a:p>
            <a:pPr lvl="2"/>
            <a:r>
              <a:rPr lang="en-US" altLang="en-US" dirty="0">
                <a:ea typeface="ＭＳ Ｐゴシック" panose="020B0600070205080204" pitchFamily="34" charset="-128"/>
              </a:rPr>
              <a:t>Exercise:</a:t>
            </a:r>
            <a:r>
              <a:rPr lang="en-US" altLang="en-US" i="1" dirty="0">
                <a:ea typeface="ＭＳ Ｐゴシック" panose="020B0600070205080204" pitchFamily="34" charset="-128"/>
              </a:rPr>
              <a:t>  add constraints to the relationships R</a:t>
            </a:r>
            <a:r>
              <a:rPr lang="en-US" altLang="en-US" i="1" baseline="-25000" dirty="0">
                <a:ea typeface="ＭＳ Ｐゴシック" panose="020B0600070205080204" pitchFamily="34" charset="-128"/>
              </a:rPr>
              <a:t>A</a:t>
            </a:r>
            <a:r>
              <a:rPr lang="en-US" altLang="en-US" i="1" dirty="0">
                <a:ea typeface="ＭＳ Ｐゴシック" panose="020B0600070205080204" pitchFamily="34" charset="-128"/>
              </a:rPr>
              <a:t>, R</a:t>
            </a:r>
            <a:r>
              <a:rPr lang="en-US" altLang="en-US" i="1" baseline="-25000" dirty="0">
                <a:ea typeface="ＭＳ Ｐゴシック" panose="020B0600070205080204" pitchFamily="34" charset="-128"/>
              </a:rPr>
              <a:t>B</a:t>
            </a:r>
            <a:r>
              <a:rPr lang="en-US" altLang="en-US" i="1" dirty="0">
                <a:ea typeface="ＭＳ Ｐゴシック" panose="020B0600070205080204" pitchFamily="34" charset="-128"/>
              </a:rPr>
              <a:t> and R</a:t>
            </a:r>
            <a:r>
              <a:rPr lang="en-US" altLang="en-US" i="1" baseline="-25000" dirty="0">
                <a:ea typeface="ＭＳ Ｐゴシック" panose="020B0600070205080204" pitchFamily="34" charset="-128"/>
              </a:rPr>
              <a:t>C </a:t>
            </a:r>
            <a:r>
              <a:rPr lang="en-US" altLang="en-US" dirty="0">
                <a:ea typeface="ＭＳ Ｐゴシック" panose="020B0600070205080204" pitchFamily="34" charset="-128"/>
              </a:rPr>
              <a:t>to ensure that a newly created entity corresponds to exactly one entity in each of entity sets </a:t>
            </a:r>
            <a:r>
              <a:rPr lang="en-US" altLang="en-US" i="1" dirty="0">
                <a:ea typeface="ＭＳ Ｐゴシック" panose="020B0600070205080204" pitchFamily="34" charset="-128"/>
              </a:rPr>
              <a:t>A, B</a:t>
            </a:r>
            <a:r>
              <a:rPr lang="en-US" altLang="en-US" dirty="0">
                <a:ea typeface="ＭＳ Ｐゴシック" panose="020B0600070205080204" pitchFamily="34" charset="-128"/>
              </a:rPr>
              <a:t> and </a:t>
            </a:r>
            <a:r>
              <a:rPr lang="en-US" altLang="en-US" i="1" dirty="0">
                <a:ea typeface="ＭＳ Ｐゴシック" panose="020B0600070205080204" pitchFamily="34" charset="-128"/>
              </a:rPr>
              <a:t>C</a:t>
            </a:r>
          </a:p>
          <a:p>
            <a:pPr lvl="1"/>
            <a:r>
              <a:rPr lang="en-US" altLang="en-US" dirty="0">
                <a:ea typeface="ＭＳ Ｐゴシック" panose="020B0600070205080204" pitchFamily="34" charset="-128"/>
              </a:rPr>
              <a:t>We can avoid creating an identifying attribute by making E a weak entity set (described shortly) identified by the three relationship sets </a:t>
            </a:r>
          </a:p>
          <a:p>
            <a:endParaRPr lang="en-US" altLang="en-US" sz="2000" dirty="0"/>
          </a:p>
        </p:txBody>
      </p:sp>
    </p:spTree>
    <p:extLst>
      <p:ext uri="{BB962C8B-B14F-4D97-AF65-F5344CB8AC3E}">
        <p14:creationId xmlns:p14="http://schemas.microsoft.com/office/powerpoint/2010/main" val="325324100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6C2CC3E-3224-40AD-B723-310FED80F625}"/>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551938"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E-R Design Decisions</a:t>
            </a:r>
          </a:p>
        </p:txBody>
      </p:sp>
      <p:sp>
        <p:nvSpPr>
          <p:cNvPr id="78851" name="Rectangle 3"/>
          <p:cNvSpPr>
            <a:spLocks noGrp="1" noChangeArrowheads="1"/>
          </p:cNvSpPr>
          <p:nvPr>
            <p:ph type="body" idx="4294967295"/>
          </p:nvPr>
        </p:nvSpPr>
        <p:spPr>
          <a:xfrm>
            <a:off x="0" y="1166813"/>
            <a:ext cx="7523163" cy="4137025"/>
          </a:xfrm>
        </p:spPr>
        <p:txBody>
          <a:bodyPr/>
          <a:lstStyle/>
          <a:p>
            <a:r>
              <a:rPr lang="en-US" altLang="en-US" dirty="0"/>
              <a:t>The use of an attribute or entity set to represent an object.</a:t>
            </a:r>
          </a:p>
          <a:p>
            <a:r>
              <a:rPr lang="en-US" altLang="en-US" dirty="0"/>
              <a:t>Whether a real-world concept is best expressed by an entity set or a relationship set.</a:t>
            </a:r>
          </a:p>
          <a:p>
            <a:r>
              <a:rPr lang="en-US" altLang="en-US" dirty="0"/>
              <a:t>The use of a ternary relationship versus a pair of binary relationships.</a:t>
            </a:r>
          </a:p>
          <a:p>
            <a:r>
              <a:rPr lang="en-US" altLang="en-US" dirty="0"/>
              <a:t>The use of a strong or weak entity set.</a:t>
            </a:r>
          </a:p>
          <a:p>
            <a:r>
              <a:rPr lang="en-US" altLang="en-US" dirty="0"/>
              <a:t>The use of specialization/generalization – contributes to modularity in the design.</a:t>
            </a:r>
          </a:p>
          <a:p>
            <a:r>
              <a:rPr lang="en-US" altLang="en-US" dirty="0"/>
              <a:t>The use of aggregation – can treat the aggregate entity set as a single unit without concern for the details of its internal structure.</a:t>
            </a:r>
          </a:p>
        </p:txBody>
      </p:sp>
    </p:spTree>
    <p:extLst>
      <p:ext uri="{BB962C8B-B14F-4D97-AF65-F5344CB8AC3E}">
        <p14:creationId xmlns:p14="http://schemas.microsoft.com/office/powerpoint/2010/main" val="1084625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48194" name="Rectangle 2"/>
          <p:cNvSpPr>
            <a:spLocks noGrp="1" noChangeArrowheads="1"/>
          </p:cNvSpPr>
          <p:nvPr>
            <p:ph type="title" idx="4294967295"/>
          </p:nvPr>
        </p:nvSpPr>
        <p:spPr>
          <a:xfrm>
            <a:off x="1422400" y="117475"/>
            <a:ext cx="10769600" cy="609600"/>
          </a:xfrm>
        </p:spPr>
        <p:txBody>
          <a:bodyPr/>
          <a:lstStyle/>
          <a:p>
            <a:r>
              <a:rPr lang="en-US" altLang="en-US" dirty="0">
                <a:effectLst>
                  <a:outerShdw blurRad="38100" dist="38100" dir="2700000" algn="tl">
                    <a:srgbClr val="C0C0C0"/>
                  </a:outerShdw>
                </a:effectLst>
              </a:rPr>
              <a:t>Outline</a:t>
            </a:r>
          </a:p>
        </p:txBody>
      </p:sp>
      <p:sp>
        <p:nvSpPr>
          <p:cNvPr id="7170" name="Rectangle 3"/>
          <p:cNvSpPr>
            <a:spLocks noGrp="1" noChangeArrowheads="1"/>
          </p:cNvSpPr>
          <p:nvPr>
            <p:ph idx="4294967295"/>
          </p:nvPr>
        </p:nvSpPr>
        <p:spPr>
          <a:xfrm>
            <a:off x="4340225" y="1093788"/>
            <a:ext cx="7851775" cy="3538537"/>
          </a:xfrm>
        </p:spPr>
        <p:txBody>
          <a:bodyPr vert="horz" wrap="square" lIns="91440" tIns="45720" rIns="91440" bIns="45720" numCol="1" anchor="t" anchorCtr="0" compatLnSpc="1">
            <a:prstTxWarp prst="textNoShape">
              <a:avLst/>
            </a:prstTxWarp>
          </a:bodyPr>
          <a:lstStyle/>
          <a:p>
            <a:pPr indent="-365760"/>
            <a:r>
              <a:rPr lang="en-US" altLang="en-US" dirty="0"/>
              <a:t>Database-System Applications</a:t>
            </a:r>
          </a:p>
          <a:p>
            <a:pPr indent="-365760"/>
            <a:r>
              <a:rPr lang="en-US" altLang="en-US" dirty="0"/>
              <a:t>Purpose of Database Systems</a:t>
            </a:r>
          </a:p>
          <a:p>
            <a:pPr indent="-365760"/>
            <a:r>
              <a:rPr lang="en-US" altLang="en-US" dirty="0"/>
              <a:t>View of Data</a:t>
            </a:r>
          </a:p>
          <a:p>
            <a:pPr indent="-365760"/>
            <a:r>
              <a:rPr lang="en-US" altLang="en-US" dirty="0"/>
              <a:t>Database Languages</a:t>
            </a:r>
          </a:p>
          <a:p>
            <a:pPr indent="-365760"/>
            <a:r>
              <a:rPr lang="en-US" altLang="en-US" dirty="0"/>
              <a:t>Database Design</a:t>
            </a:r>
          </a:p>
          <a:p>
            <a:pPr indent="-365760"/>
            <a:r>
              <a:rPr lang="en-US" altLang="en-US" dirty="0"/>
              <a:t>Database Engine</a:t>
            </a:r>
          </a:p>
          <a:p>
            <a:pPr indent="-365760"/>
            <a:r>
              <a:rPr lang="en-US" altLang="en-US" dirty="0"/>
              <a:t>Database Architecture</a:t>
            </a:r>
          </a:p>
          <a:p>
            <a:pPr indent="-365760"/>
            <a:r>
              <a:rPr lang="en-US" altLang="en-US" dirty="0"/>
              <a:t>Database Users and Administrators</a:t>
            </a:r>
          </a:p>
          <a:p>
            <a:pPr indent="-365760"/>
            <a:r>
              <a:rPr lang="en-US" altLang="en-US" dirty="0"/>
              <a:t>History of Database Systems</a:t>
            </a:r>
          </a:p>
        </p:txBody>
      </p:sp>
    </p:spTree>
    <p:extLst>
      <p:ext uri="{BB962C8B-B14F-4D97-AF65-F5344CB8AC3E}">
        <p14:creationId xmlns:p14="http://schemas.microsoft.com/office/powerpoint/2010/main" val="1805197588"/>
      </p:ext>
    </p:extLst>
  </p:cSld>
  <p:clrMapOvr>
    <a:masterClrMapping/>
  </p:clrMapOvr>
  <p:transition spd="slow"/>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2E487B1-7683-4B92-9A2E-C2E588216CFE}"/>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684034" name="Rectangle 2"/>
          <p:cNvSpPr>
            <a:spLocks noGrp="1" noChangeArrowheads="1"/>
          </p:cNvSpPr>
          <p:nvPr>
            <p:ph type="title" idx="4294967295"/>
          </p:nvPr>
        </p:nvSpPr>
        <p:spPr>
          <a:xfrm>
            <a:off x="4318000" y="155575"/>
            <a:ext cx="7874000" cy="617538"/>
          </a:xfrm>
        </p:spPr>
        <p:txBody>
          <a:bodyPr/>
          <a:lstStyle/>
          <a:p>
            <a:pPr>
              <a:defRPr/>
            </a:pPr>
            <a:r>
              <a:rPr lang="en-US" altLang="en-US" dirty="0">
                <a:effectLst>
                  <a:outerShdw blurRad="38100" dist="38100" dir="2700000" algn="tl">
                    <a:srgbClr val="C0C0C0"/>
                  </a:outerShdw>
                </a:effectLst>
              </a:rPr>
              <a:t>Summary of Symbols Used in E-R Notation</a:t>
            </a:r>
          </a:p>
        </p:txBody>
      </p:sp>
      <p:pic>
        <p:nvPicPr>
          <p:cNvPr id="79875" name="Picture 5"/>
          <p:cNvPicPr>
            <a:picLocks noChangeAspect="1" noChangeArrowheads="1"/>
          </p:cNvPicPr>
          <p:nvPr/>
        </p:nvPicPr>
        <p:blipFill>
          <a:blip r:embed="rId3">
            <a:extLst>
              <a:ext uri="{28A0092B-C50C-407E-A947-70E740481C1C}">
                <a14:useLocalDpi xmlns:a14="http://schemas.microsoft.com/office/drawing/2010/main" val="0"/>
              </a:ext>
            </a:extLst>
          </a:blip>
          <a:srcRect b="53856"/>
          <a:stretch>
            <a:fillRect/>
          </a:stretch>
        </p:blipFill>
        <p:spPr bwMode="auto">
          <a:xfrm>
            <a:off x="2602262" y="1344063"/>
            <a:ext cx="6987477" cy="400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228887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F001CFF-1B65-48E2-A103-E7276A4941A2}"/>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754690"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Symbols Used in E-R Notation (Cont.)</a:t>
            </a:r>
          </a:p>
        </p:txBody>
      </p:sp>
      <p:pic>
        <p:nvPicPr>
          <p:cNvPr id="80899" name="Picture 5"/>
          <p:cNvPicPr>
            <a:picLocks noChangeAspect="1" noChangeArrowheads="1"/>
          </p:cNvPicPr>
          <p:nvPr/>
        </p:nvPicPr>
        <p:blipFill>
          <a:blip r:embed="rId3">
            <a:extLst>
              <a:ext uri="{28A0092B-C50C-407E-A947-70E740481C1C}">
                <a14:useLocalDpi xmlns:a14="http://schemas.microsoft.com/office/drawing/2010/main" val="0"/>
              </a:ext>
            </a:extLst>
          </a:blip>
          <a:srcRect t="45372"/>
          <a:stretch>
            <a:fillRect/>
          </a:stretch>
        </p:blipFill>
        <p:spPr bwMode="auto">
          <a:xfrm>
            <a:off x="3243072" y="1265717"/>
            <a:ext cx="6511416" cy="4420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249063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A55FA5D-7C94-4D12-B2C8-85BDB30F4204}"/>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686082"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Alternative ER Notations</a:t>
            </a:r>
          </a:p>
        </p:txBody>
      </p:sp>
      <p:sp>
        <p:nvSpPr>
          <p:cNvPr id="81923" name="Rectangle 116"/>
          <p:cNvSpPr>
            <a:spLocks noGrp="1" noChangeArrowheads="1"/>
          </p:cNvSpPr>
          <p:nvPr>
            <p:ph type="body" idx="4294967295"/>
          </p:nvPr>
        </p:nvSpPr>
        <p:spPr>
          <a:xfrm>
            <a:off x="4338638" y="1093788"/>
            <a:ext cx="7853362" cy="466725"/>
          </a:xfrm>
        </p:spPr>
        <p:txBody>
          <a:bodyPr/>
          <a:lstStyle/>
          <a:p>
            <a:r>
              <a:rPr kumimoji="0" lang="en-US" altLang="en-US" dirty="0"/>
              <a:t> Chen, IDE1FX, …</a:t>
            </a:r>
          </a:p>
        </p:txBody>
      </p:sp>
      <p:pic>
        <p:nvPicPr>
          <p:cNvPr id="81924" name="Picture 5"/>
          <p:cNvPicPr>
            <a:picLocks noChangeAspect="1" noChangeArrowheads="1"/>
          </p:cNvPicPr>
          <p:nvPr/>
        </p:nvPicPr>
        <p:blipFill>
          <a:blip r:embed="rId3">
            <a:extLst>
              <a:ext uri="{28A0092B-C50C-407E-A947-70E740481C1C}">
                <a14:useLocalDpi xmlns:a14="http://schemas.microsoft.com/office/drawing/2010/main" val="0"/>
              </a:ext>
            </a:extLst>
          </a:blip>
          <a:srcRect r="15594" b="76595"/>
          <a:stretch>
            <a:fillRect/>
          </a:stretch>
        </p:blipFill>
        <p:spPr bwMode="auto">
          <a:xfrm>
            <a:off x="2729470" y="1927291"/>
            <a:ext cx="6335649" cy="1644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5"/>
          <p:cNvPicPr>
            <a:picLocks noChangeAspect="1" noChangeArrowheads="1"/>
          </p:cNvPicPr>
          <p:nvPr/>
        </p:nvPicPr>
        <p:blipFill>
          <a:blip r:embed="rId3">
            <a:extLst>
              <a:ext uri="{28A0092B-C50C-407E-A947-70E740481C1C}">
                <a14:useLocalDpi xmlns:a14="http://schemas.microsoft.com/office/drawing/2010/main" val="0"/>
              </a:ext>
            </a:extLst>
          </a:blip>
          <a:srcRect t="87552"/>
          <a:stretch>
            <a:fillRect/>
          </a:stretch>
        </p:blipFill>
        <p:spPr bwMode="auto">
          <a:xfrm>
            <a:off x="2380932" y="3938654"/>
            <a:ext cx="7676452" cy="893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46949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9E8D138-CC8C-4690-AA50-FDD14C11BC21}"/>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753666"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Alternative ER Notations</a:t>
            </a:r>
          </a:p>
        </p:txBody>
      </p:sp>
      <p:sp>
        <p:nvSpPr>
          <p:cNvPr id="82947" name="Rectangle 3"/>
          <p:cNvSpPr>
            <a:spLocks noGrp="1" noChangeArrowheads="1"/>
          </p:cNvSpPr>
          <p:nvPr>
            <p:ph type="body" idx="4294967295"/>
          </p:nvPr>
        </p:nvSpPr>
        <p:spPr>
          <a:xfrm>
            <a:off x="0" y="1266825"/>
            <a:ext cx="8159750" cy="622300"/>
          </a:xfrm>
        </p:spPr>
        <p:txBody>
          <a:bodyPr/>
          <a:lstStyle/>
          <a:p>
            <a:pPr>
              <a:buFont typeface="Monotype Sorts" charset="2"/>
              <a:buNone/>
            </a:pPr>
            <a:r>
              <a:rPr lang="en-US" altLang="en-US" sz="2000" b="1" dirty="0"/>
              <a:t>                                     </a:t>
            </a:r>
            <a:r>
              <a:rPr lang="en-US" altLang="en-US" b="1" dirty="0"/>
              <a:t>Chen                        IDE1FX (Crows feet notation)</a:t>
            </a:r>
          </a:p>
        </p:txBody>
      </p:sp>
      <p:pic>
        <p:nvPicPr>
          <p:cNvPr id="82948" name="Picture 5"/>
          <p:cNvPicPr>
            <a:picLocks noChangeAspect="1" noChangeArrowheads="1"/>
          </p:cNvPicPr>
          <p:nvPr/>
        </p:nvPicPr>
        <p:blipFill>
          <a:blip r:embed="rId3">
            <a:extLst>
              <a:ext uri="{28A0092B-C50C-407E-A947-70E740481C1C}">
                <a14:useLocalDpi xmlns:a14="http://schemas.microsoft.com/office/drawing/2010/main" val="0"/>
              </a:ext>
            </a:extLst>
          </a:blip>
          <a:srcRect t="22716" b="11975"/>
          <a:stretch>
            <a:fillRect/>
          </a:stretch>
        </p:blipFill>
        <p:spPr bwMode="auto">
          <a:xfrm>
            <a:off x="3258788" y="1889761"/>
            <a:ext cx="6166262" cy="3770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060713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FBBC8C7-FE94-41E3-9B6E-04E57B64D6AB}"/>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688130"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UML	</a:t>
            </a:r>
          </a:p>
        </p:txBody>
      </p:sp>
      <p:sp>
        <p:nvSpPr>
          <p:cNvPr id="83971" name="Rectangle 3"/>
          <p:cNvSpPr>
            <a:spLocks noGrp="1" noChangeArrowheads="1"/>
          </p:cNvSpPr>
          <p:nvPr>
            <p:ph type="body" idx="4294967295"/>
          </p:nvPr>
        </p:nvSpPr>
        <p:spPr>
          <a:xfrm>
            <a:off x="0" y="1222375"/>
            <a:ext cx="7559675" cy="2508250"/>
          </a:xfrm>
        </p:spPr>
        <p:txBody>
          <a:bodyPr/>
          <a:lstStyle/>
          <a:p>
            <a:r>
              <a:rPr lang="en-US" altLang="en-US" b="1" dirty="0">
                <a:solidFill>
                  <a:srgbClr val="002060"/>
                </a:solidFill>
              </a:rPr>
              <a:t>UML</a:t>
            </a:r>
            <a:r>
              <a:rPr lang="en-US" altLang="en-US" dirty="0"/>
              <a:t>: Unified Modeling Language</a:t>
            </a:r>
          </a:p>
          <a:p>
            <a:r>
              <a:rPr lang="en-US" altLang="en-US" dirty="0"/>
              <a:t>UML has many components to graphically model different aspects of an entire software system</a:t>
            </a:r>
          </a:p>
          <a:p>
            <a:r>
              <a:rPr lang="en-US" altLang="en-US" dirty="0"/>
              <a:t>UML Class Diagrams correspond to E-R Diagram, but several differences.</a:t>
            </a:r>
          </a:p>
        </p:txBody>
      </p:sp>
    </p:spTree>
    <p:extLst>
      <p:ext uri="{BB962C8B-B14F-4D97-AF65-F5344CB8AC3E}">
        <p14:creationId xmlns:p14="http://schemas.microsoft.com/office/powerpoint/2010/main" val="36827053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BFF8D73-D938-4F02-B927-D1CF54E17D9D}"/>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751618" name="Rectangle 2"/>
          <p:cNvSpPr>
            <a:spLocks noGrp="1" noChangeArrowheads="1"/>
          </p:cNvSpPr>
          <p:nvPr>
            <p:ph type="title" idx="4294967295"/>
          </p:nvPr>
        </p:nvSpPr>
        <p:spPr>
          <a:xfrm>
            <a:off x="4114800" y="104775"/>
            <a:ext cx="8077200" cy="609600"/>
          </a:xfrm>
        </p:spPr>
        <p:txBody>
          <a:bodyPr/>
          <a:lstStyle/>
          <a:p>
            <a:pPr>
              <a:defRPr/>
            </a:pPr>
            <a:r>
              <a:rPr lang="en-US" altLang="en-US" dirty="0">
                <a:effectLst>
                  <a:outerShdw blurRad="38100" dist="38100" dir="2700000" algn="tl">
                    <a:srgbClr val="C0C0C0"/>
                  </a:outerShdw>
                </a:effectLst>
              </a:rPr>
              <a:t>ER vs. UML Class Diagrams</a:t>
            </a:r>
          </a:p>
        </p:txBody>
      </p:sp>
      <p:sp>
        <p:nvSpPr>
          <p:cNvPr id="84995" name="Text Box 163"/>
          <p:cNvSpPr txBox="1">
            <a:spLocks noChangeArrowheads="1"/>
          </p:cNvSpPr>
          <p:nvPr/>
        </p:nvSpPr>
        <p:spPr bwMode="auto">
          <a:xfrm>
            <a:off x="2900041" y="5493249"/>
            <a:ext cx="62395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US" altLang="en-US" sz="1800" b="1" dirty="0">
                <a:solidFill>
                  <a:srgbClr val="002060"/>
                </a:solidFill>
              </a:rPr>
              <a:t>* </a:t>
            </a:r>
            <a:r>
              <a:rPr lang="en-US" altLang="en-US" sz="1800" dirty="0">
                <a:solidFill>
                  <a:srgbClr val="CC3300"/>
                </a:solidFill>
              </a:rPr>
              <a:t> </a:t>
            </a:r>
            <a:r>
              <a:rPr lang="en-US" altLang="en-US" sz="1700" dirty="0">
                <a:solidFill>
                  <a:srgbClr val="000000"/>
                </a:solidFill>
              </a:rPr>
              <a:t>Note reversal of position in cardinality constraint depiction</a:t>
            </a:r>
          </a:p>
        </p:txBody>
      </p:sp>
      <p:pic>
        <p:nvPicPr>
          <p:cNvPr id="84996" name="Picture 5"/>
          <p:cNvPicPr>
            <a:picLocks noChangeAspect="1" noChangeArrowheads="1"/>
          </p:cNvPicPr>
          <p:nvPr/>
        </p:nvPicPr>
        <p:blipFill>
          <a:blip r:embed="rId3">
            <a:extLst>
              <a:ext uri="{28A0092B-C50C-407E-A947-70E740481C1C}">
                <a14:useLocalDpi xmlns:a14="http://schemas.microsoft.com/office/drawing/2010/main" val="0"/>
              </a:ext>
            </a:extLst>
          </a:blip>
          <a:srcRect b="44093"/>
          <a:stretch>
            <a:fillRect/>
          </a:stretch>
        </p:blipFill>
        <p:spPr bwMode="auto">
          <a:xfrm>
            <a:off x="2553791" y="1187354"/>
            <a:ext cx="7084418" cy="401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73411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92F3774-7C2E-486C-9767-52DB16934122}"/>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752642"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ER vs. UML Class Diagrams</a:t>
            </a:r>
          </a:p>
        </p:txBody>
      </p:sp>
      <p:sp>
        <p:nvSpPr>
          <p:cNvPr id="86019" name="Text Box 82"/>
          <p:cNvSpPr txBox="1">
            <a:spLocks noChangeArrowheads="1"/>
          </p:cNvSpPr>
          <p:nvPr/>
        </p:nvSpPr>
        <p:spPr bwMode="auto">
          <a:xfrm>
            <a:off x="2926715" y="1058864"/>
            <a:ext cx="256286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Helvetica" panose="020B0604020202020204" pitchFamily="34" charset="0"/>
                <a:ea typeface="ＭＳ Ｐゴシック" panose="020B0600070205080204" pitchFamily="34" charset="-128"/>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Helvetica" panose="020B0604020202020204" pitchFamily="34" charset="0"/>
                <a:ea typeface="ＭＳ Ｐゴシック" panose="020B0600070205080204" pitchFamily="34" charset="-128"/>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Helvetica" panose="020B0604020202020204" pitchFamily="34" charset="0"/>
                <a:ea typeface="ＭＳ Ｐゴシック" panose="020B0600070205080204" pitchFamily="34" charset="-128"/>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Helvetica" panose="020B0604020202020204" pitchFamily="34" charset="0"/>
                <a:ea typeface="ＭＳ Ｐゴシック" panose="020B0600070205080204" pitchFamily="34" charset="-128"/>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Helvetica"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Helvetica"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Helvetica"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Helvetica"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Helvetica" panose="020B0604020202020204" pitchFamily="34" charset="0"/>
                <a:ea typeface="ＭＳ Ｐゴシック" panose="020B0600070205080204" pitchFamily="34" charset="-128"/>
              </a:defRPr>
            </a:lvl9pPr>
          </a:lstStyle>
          <a:p>
            <a:pPr fontAlgn="base" hangingPunct="0">
              <a:lnSpc>
                <a:spcPct val="104000"/>
              </a:lnSpc>
              <a:spcBef>
                <a:spcPct val="0"/>
              </a:spcBef>
              <a:spcAft>
                <a:spcPct val="0"/>
              </a:spcAft>
              <a:buClr>
                <a:srgbClr val="000000"/>
              </a:buClr>
              <a:buSzPct val="45000"/>
            </a:pPr>
            <a:r>
              <a:rPr lang="en-US" altLang="en-US" sz="1700" b="1" dirty="0">
                <a:solidFill>
                  <a:srgbClr val="000000"/>
                </a:solidFill>
                <a:latin typeface="Arial" panose="020B0604020202020204" pitchFamily="34" charset="0"/>
              </a:rPr>
              <a:t>ER Diagram Notation</a:t>
            </a:r>
          </a:p>
        </p:txBody>
      </p:sp>
      <p:sp>
        <p:nvSpPr>
          <p:cNvPr id="86020" name="Text Box 83"/>
          <p:cNvSpPr txBox="1">
            <a:spLocks noChangeArrowheads="1"/>
          </p:cNvSpPr>
          <p:nvPr/>
        </p:nvSpPr>
        <p:spPr bwMode="auto">
          <a:xfrm>
            <a:off x="6702428" y="1087439"/>
            <a:ext cx="2230436"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Helvetica" panose="020B0604020202020204" pitchFamily="34" charset="0"/>
                <a:ea typeface="ＭＳ Ｐゴシック" panose="020B0600070205080204" pitchFamily="34" charset="-128"/>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Helvetica" panose="020B0604020202020204" pitchFamily="34" charset="0"/>
                <a:ea typeface="ＭＳ Ｐゴシック" panose="020B0600070205080204" pitchFamily="34" charset="-128"/>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Helvetica" panose="020B0604020202020204" pitchFamily="34" charset="0"/>
                <a:ea typeface="ＭＳ Ｐゴシック" panose="020B0600070205080204" pitchFamily="34" charset="-128"/>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Helvetica" panose="020B0604020202020204" pitchFamily="34" charset="0"/>
                <a:ea typeface="ＭＳ Ｐゴシック" panose="020B0600070205080204" pitchFamily="34" charset="-128"/>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Helvetica"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Helvetica"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Helvetica"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Helvetica"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Helvetica" panose="020B0604020202020204" pitchFamily="34" charset="0"/>
                <a:ea typeface="ＭＳ Ｐゴシック" panose="020B0600070205080204" pitchFamily="34" charset="-128"/>
              </a:defRPr>
            </a:lvl9pPr>
          </a:lstStyle>
          <a:p>
            <a:pPr fontAlgn="base" hangingPunct="0">
              <a:lnSpc>
                <a:spcPct val="104000"/>
              </a:lnSpc>
              <a:spcBef>
                <a:spcPct val="0"/>
              </a:spcBef>
              <a:spcAft>
                <a:spcPct val="0"/>
              </a:spcAft>
              <a:buClr>
                <a:srgbClr val="000000"/>
              </a:buClr>
              <a:buSzPct val="45000"/>
            </a:pPr>
            <a:r>
              <a:rPr lang="en-US" altLang="en-US" sz="1700" b="1" dirty="0">
                <a:solidFill>
                  <a:srgbClr val="000000"/>
                </a:solidFill>
                <a:latin typeface="Arial" panose="020B0604020202020204" pitchFamily="34" charset="0"/>
              </a:rPr>
              <a:t>Equivalent in UML</a:t>
            </a:r>
          </a:p>
        </p:txBody>
      </p:sp>
      <p:sp>
        <p:nvSpPr>
          <p:cNvPr id="86021" name="Text Box 84"/>
          <p:cNvSpPr txBox="1">
            <a:spLocks noChangeArrowheads="1"/>
          </p:cNvSpPr>
          <p:nvPr/>
        </p:nvSpPr>
        <p:spPr bwMode="auto">
          <a:xfrm>
            <a:off x="2926716" y="5500116"/>
            <a:ext cx="6524543"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US" altLang="en-US" sz="1800" b="1" dirty="0">
                <a:solidFill>
                  <a:srgbClr val="002060"/>
                </a:solidFill>
              </a:rPr>
              <a:t>*</a:t>
            </a:r>
            <a:r>
              <a:rPr lang="en-US" altLang="en-US" sz="1800" dirty="0">
                <a:solidFill>
                  <a:srgbClr val="CC3300"/>
                </a:solidFill>
              </a:rPr>
              <a:t> </a:t>
            </a:r>
            <a:r>
              <a:rPr lang="en-US" altLang="en-US" sz="1700" dirty="0">
                <a:solidFill>
                  <a:srgbClr val="000000"/>
                </a:solidFill>
              </a:rPr>
              <a:t>Generalization can use merged or separate arrows independent</a:t>
            </a:r>
          </a:p>
          <a:p>
            <a:pPr eaLnBrk="0" fontAlgn="base" hangingPunct="0">
              <a:spcBef>
                <a:spcPct val="0"/>
              </a:spcBef>
              <a:spcAft>
                <a:spcPct val="0"/>
              </a:spcAft>
            </a:pPr>
            <a:r>
              <a:rPr lang="en-US" altLang="en-US" sz="1700" dirty="0">
                <a:solidFill>
                  <a:srgbClr val="000000"/>
                </a:solidFill>
              </a:rPr>
              <a:t>   of disjoint/overlapping</a:t>
            </a:r>
            <a:endParaRPr lang="en-US" altLang="en-US" sz="1700" dirty="0">
              <a:solidFill>
                <a:srgbClr val="CC3300"/>
              </a:solidFill>
            </a:endParaRPr>
          </a:p>
        </p:txBody>
      </p:sp>
      <p:pic>
        <p:nvPicPr>
          <p:cNvPr id="86022" name="Picture 5"/>
          <p:cNvPicPr>
            <a:picLocks noChangeAspect="1" noChangeArrowheads="1"/>
          </p:cNvPicPr>
          <p:nvPr/>
        </p:nvPicPr>
        <p:blipFill>
          <a:blip r:embed="rId3">
            <a:extLst>
              <a:ext uri="{28A0092B-C50C-407E-A947-70E740481C1C}">
                <a14:useLocalDpi xmlns:a14="http://schemas.microsoft.com/office/drawing/2010/main" val="0"/>
              </a:ext>
            </a:extLst>
          </a:blip>
          <a:srcRect t="56212" r="11429"/>
          <a:stretch>
            <a:fillRect/>
          </a:stretch>
        </p:blipFill>
        <p:spPr bwMode="auto">
          <a:xfrm>
            <a:off x="2575288" y="1561684"/>
            <a:ext cx="6875971" cy="344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579264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2068415-F0CF-42DA-A518-81E10F803A85}"/>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692226"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UML Class Diagrams (Cont.)</a:t>
            </a:r>
          </a:p>
        </p:txBody>
      </p:sp>
      <p:sp>
        <p:nvSpPr>
          <p:cNvPr id="87043" name="Rectangle 3"/>
          <p:cNvSpPr>
            <a:spLocks noGrp="1" noChangeArrowheads="1"/>
          </p:cNvSpPr>
          <p:nvPr>
            <p:ph type="body" idx="4294967295"/>
          </p:nvPr>
        </p:nvSpPr>
        <p:spPr>
          <a:xfrm>
            <a:off x="0" y="1222375"/>
            <a:ext cx="7550150" cy="3508375"/>
          </a:xfrm>
        </p:spPr>
        <p:txBody>
          <a:bodyPr/>
          <a:lstStyle/>
          <a:p>
            <a:r>
              <a:rPr lang="en-US" altLang="en-US" dirty="0"/>
              <a:t>Binary relationship sets are represented in UML by just drawing a line connecting the entity sets. The relationship set name is written adjacent to the line.  </a:t>
            </a:r>
          </a:p>
          <a:p>
            <a:r>
              <a:rPr lang="en-US" altLang="en-US" dirty="0"/>
              <a:t>The role played by an entity set in a relationship set may also be specified by writing the role name on the line, adjacent to the entity set. </a:t>
            </a:r>
          </a:p>
          <a:p>
            <a:r>
              <a:rPr lang="en-US" altLang="en-US" dirty="0"/>
              <a:t>The relationship set name may alternatively be written in a box, along with attributes of the relationship set, and the box is connected, using a dotted line, to the line depicting the  relationship set.</a:t>
            </a:r>
          </a:p>
        </p:txBody>
      </p:sp>
    </p:spTree>
    <p:extLst>
      <p:ext uri="{BB962C8B-B14F-4D97-AF65-F5344CB8AC3E}">
        <p14:creationId xmlns:p14="http://schemas.microsoft.com/office/powerpoint/2010/main" val="416156527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4CB005E-8803-4B5E-8921-117E2FAF2418}"/>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692226" name="Rectangle 2"/>
          <p:cNvSpPr>
            <a:spLocks noGrp="1" noChangeArrowheads="1"/>
          </p:cNvSpPr>
          <p:nvPr>
            <p:ph type="title" idx="4294967295"/>
          </p:nvPr>
        </p:nvSpPr>
        <p:spPr>
          <a:xfrm>
            <a:off x="1422400" y="117475"/>
            <a:ext cx="10769600" cy="609600"/>
          </a:xfrm>
        </p:spPr>
        <p:txBody>
          <a:bodyPr/>
          <a:lstStyle/>
          <a:p>
            <a:pPr>
              <a:defRPr/>
            </a:pPr>
            <a:r>
              <a:rPr lang="en-US" altLang="en-US" dirty="0">
                <a:effectLst>
                  <a:outerShdw blurRad="38100" dist="38100" dir="2700000" algn="tl">
                    <a:srgbClr val="C0C0C0"/>
                  </a:outerShdw>
                </a:effectLst>
              </a:rPr>
              <a:t>ER vs. UML Class Diagrams</a:t>
            </a:r>
          </a:p>
        </p:txBody>
      </p:sp>
      <p:pic>
        <p:nvPicPr>
          <p:cNvPr id="7" name="Picture 6">
            <a:extLst>
              <a:ext uri="{FF2B5EF4-FFF2-40B4-BE49-F238E27FC236}">
                <a16:creationId xmlns:a16="http://schemas.microsoft.com/office/drawing/2014/main" id="{E6FD8724-B97C-4DE0-8186-9B362C8C0697}"/>
              </a:ext>
            </a:extLst>
          </p:cNvPr>
          <p:cNvPicPr>
            <a:picLocks noChangeAspect="1"/>
          </p:cNvPicPr>
          <p:nvPr/>
        </p:nvPicPr>
        <p:blipFill>
          <a:blip r:embed="rId3"/>
          <a:stretch>
            <a:fillRect/>
          </a:stretch>
        </p:blipFill>
        <p:spPr>
          <a:xfrm>
            <a:off x="3825220" y="844550"/>
            <a:ext cx="4612823" cy="5488707"/>
          </a:xfrm>
          <a:prstGeom prst="rect">
            <a:avLst/>
          </a:prstGeom>
        </p:spPr>
      </p:pic>
    </p:spTree>
    <p:extLst>
      <p:ext uri="{BB962C8B-B14F-4D97-AF65-F5344CB8AC3E}">
        <p14:creationId xmlns:p14="http://schemas.microsoft.com/office/powerpoint/2010/main" val="213658299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F6441C8-E573-4A5B-8258-A6E51AFBCB12}"/>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692226" name="Rectangle 2"/>
          <p:cNvSpPr>
            <a:spLocks noGrp="1" noChangeArrowheads="1"/>
          </p:cNvSpPr>
          <p:nvPr>
            <p:ph type="title" idx="4294967295"/>
          </p:nvPr>
        </p:nvSpPr>
        <p:spPr>
          <a:xfrm>
            <a:off x="1422400" y="117475"/>
            <a:ext cx="10769600" cy="609600"/>
          </a:xfrm>
        </p:spPr>
        <p:txBody>
          <a:bodyPr/>
          <a:lstStyle/>
          <a:p>
            <a:pPr>
              <a:defRPr/>
            </a:pPr>
            <a:r>
              <a:rPr lang="en-US" altLang="en-US" dirty="0">
                <a:effectLst>
                  <a:outerShdw blurRad="38100" dist="38100" dir="2700000" algn="tl">
                    <a:srgbClr val="C0C0C0"/>
                  </a:outerShdw>
                </a:effectLst>
              </a:rPr>
              <a:t>Other Aspects of Database Design</a:t>
            </a:r>
          </a:p>
        </p:txBody>
      </p:sp>
      <p:sp>
        <p:nvSpPr>
          <p:cNvPr id="89091" name="Rectangle 3"/>
          <p:cNvSpPr>
            <a:spLocks noGrp="1" noChangeArrowheads="1"/>
          </p:cNvSpPr>
          <p:nvPr>
            <p:ph type="body" idx="4294967295"/>
          </p:nvPr>
        </p:nvSpPr>
        <p:spPr>
          <a:xfrm>
            <a:off x="0" y="1222375"/>
            <a:ext cx="7448550" cy="1533525"/>
          </a:xfrm>
        </p:spPr>
        <p:txBody>
          <a:bodyPr/>
          <a:lstStyle/>
          <a:p>
            <a:r>
              <a:rPr lang="en-US" altLang="en-US" dirty="0"/>
              <a:t>Functional Requirements</a:t>
            </a:r>
          </a:p>
          <a:p>
            <a:r>
              <a:rPr lang="en-US" altLang="en-US" dirty="0"/>
              <a:t>Data Flow, Workflow</a:t>
            </a:r>
          </a:p>
          <a:p>
            <a:r>
              <a:rPr lang="en-US" altLang="en-US" dirty="0"/>
              <a:t>Schema Evolution</a:t>
            </a:r>
          </a:p>
        </p:txBody>
      </p:sp>
    </p:spTree>
    <p:extLst>
      <p:ext uri="{BB962C8B-B14F-4D97-AF65-F5344CB8AC3E}">
        <p14:creationId xmlns:p14="http://schemas.microsoft.com/office/powerpoint/2010/main" val="1478042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217" name="Rectangle 2"/>
          <p:cNvSpPr>
            <a:spLocks noGrp="1" noChangeArrowheads="1"/>
          </p:cNvSpPr>
          <p:nvPr>
            <p:ph type="title" idx="4294967295"/>
          </p:nvPr>
        </p:nvSpPr>
        <p:spPr>
          <a:xfrm>
            <a:off x="1422400" y="117475"/>
            <a:ext cx="1076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ffectLst/>
              </a:rPr>
              <a:t>Database Systems</a:t>
            </a:r>
            <a:endParaRPr lang="en-US" altLang="en-US" sz="3200" dirty="0">
              <a:effectLst/>
            </a:endParaRPr>
          </a:p>
        </p:txBody>
      </p:sp>
      <p:sp>
        <p:nvSpPr>
          <p:cNvPr id="9218" name="Rectangle 3"/>
          <p:cNvSpPr>
            <a:spLocks noGrp="1" noChangeArrowheads="1"/>
          </p:cNvSpPr>
          <p:nvPr>
            <p:ph idx="4294967295"/>
          </p:nvPr>
        </p:nvSpPr>
        <p:spPr>
          <a:xfrm>
            <a:off x="2121031" y="1249576"/>
            <a:ext cx="7400925" cy="4903788"/>
          </a:xfrm>
        </p:spPr>
        <p:txBody>
          <a:bodyPr/>
          <a:lstStyle/>
          <a:p>
            <a:pPr indent="-365760"/>
            <a:r>
              <a:rPr lang="en-US" altLang="en-US" dirty="0"/>
              <a:t>DBMS contains information about a particular enterprise</a:t>
            </a:r>
          </a:p>
          <a:p>
            <a:pPr lvl="1"/>
            <a:r>
              <a:rPr lang="en-US" altLang="en-US" dirty="0"/>
              <a:t>Collection of interrelated data</a:t>
            </a:r>
          </a:p>
          <a:p>
            <a:pPr lvl="1"/>
            <a:r>
              <a:rPr lang="en-US" altLang="en-US" dirty="0"/>
              <a:t>Set of programs to access the data </a:t>
            </a:r>
          </a:p>
          <a:p>
            <a:pPr lvl="1"/>
            <a:r>
              <a:rPr lang="en-US" altLang="en-US" dirty="0"/>
              <a:t>An environment that is both </a:t>
            </a:r>
            <a:r>
              <a:rPr lang="en-US" altLang="en-US" i="1" dirty="0"/>
              <a:t>convenient</a:t>
            </a:r>
            <a:r>
              <a:rPr lang="en-US" altLang="en-US" dirty="0"/>
              <a:t> and </a:t>
            </a:r>
            <a:r>
              <a:rPr lang="en-US" altLang="en-US" i="1" dirty="0"/>
              <a:t>efficient</a:t>
            </a:r>
            <a:r>
              <a:rPr lang="en-US" altLang="en-US" dirty="0"/>
              <a:t> to use</a:t>
            </a:r>
          </a:p>
          <a:p>
            <a:pPr indent="-365760"/>
            <a:r>
              <a:rPr lang="en-US" altLang="en-US" dirty="0"/>
              <a:t>Database systems are used to manage collections of data that are:</a:t>
            </a:r>
          </a:p>
          <a:p>
            <a:pPr lvl="1"/>
            <a:r>
              <a:rPr lang="en-US" altLang="en-US" dirty="0"/>
              <a:t>Highly valuable</a:t>
            </a:r>
          </a:p>
          <a:p>
            <a:pPr lvl="1"/>
            <a:r>
              <a:rPr lang="en-US" altLang="en-US" dirty="0"/>
              <a:t>Relatively large</a:t>
            </a:r>
          </a:p>
          <a:p>
            <a:pPr lvl="1"/>
            <a:r>
              <a:rPr lang="en-US" altLang="en-US" dirty="0"/>
              <a:t>Accessed by multiple users and applications, often at the same time.</a:t>
            </a:r>
          </a:p>
          <a:p>
            <a:pPr marL="365760" indent="-365760"/>
            <a:r>
              <a:rPr lang="en-US" altLang="en-US" dirty="0"/>
              <a:t>A modern database system is a complex software system whose task is to manage a large, complex collection of data.</a:t>
            </a:r>
          </a:p>
          <a:p>
            <a:pPr indent="-365760"/>
            <a:r>
              <a:rPr lang="en-US" dirty="0">
                <a:ea typeface="ＭＳ Ｐゴシック" pitchFamily="34" charset="-128"/>
              </a:rPr>
              <a:t>Databases touch all aspects of our lives</a:t>
            </a:r>
          </a:p>
          <a:p>
            <a:endParaRPr lang="en-US" altLang="en-US" dirty="0"/>
          </a:p>
          <a:p>
            <a:pPr>
              <a:buNone/>
            </a:pPr>
            <a:endParaRPr lang="en-US" altLang="en-US" dirty="0"/>
          </a:p>
          <a:p>
            <a:endParaRPr lang="en-US" altLang="en-US" dirty="0"/>
          </a:p>
        </p:txBody>
      </p:sp>
    </p:spTree>
    <p:extLst>
      <p:ext uri="{BB962C8B-B14F-4D97-AF65-F5344CB8AC3E}">
        <p14:creationId xmlns:p14="http://schemas.microsoft.com/office/powerpoint/2010/main" val="3140549234"/>
      </p:ext>
    </p:extLst>
  </p:cSld>
  <p:clrMapOvr>
    <a:masterClrMapping/>
  </p:clrMapOvr>
  <p:transition spd="slow"/>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extBox 2">
            <a:extLst>
              <a:ext uri="{FF2B5EF4-FFF2-40B4-BE49-F238E27FC236}">
                <a16:creationId xmlns:a16="http://schemas.microsoft.com/office/drawing/2014/main" id="{767359E5-FAE7-46E5-A75D-EBB300D62BA0}"/>
              </a:ext>
            </a:extLst>
          </p:cNvPr>
          <p:cNvSpPr txBox="1">
            <a:spLocks noChangeArrowheads="1"/>
          </p:cNvSpPr>
          <p:nvPr/>
        </p:nvSpPr>
        <p:spPr bwMode="auto">
          <a:xfrm>
            <a:off x="3877235" y="2445974"/>
            <a:ext cx="4437529" cy="979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67945" algn="ctr">
              <a:lnSpc>
                <a:spcPts val="1340"/>
              </a:lnSpc>
            </a:pPr>
            <a:r>
              <a:rPr lang="en-GB" altLang="en-US" sz="1588" dirty="0">
                <a:solidFill>
                  <a:srgbClr val="000000"/>
                </a:solidFill>
              </a:rPr>
              <a:t>Week: 03</a:t>
            </a:r>
            <a:br>
              <a:rPr lang="en-GB" altLang="en-US" sz="1588" dirty="0">
                <a:solidFill>
                  <a:srgbClr val="000000"/>
                </a:solidFill>
              </a:rPr>
            </a:br>
            <a:r>
              <a:rPr lang="en-US" sz="1800" b="1" dirty="0">
                <a:effectLst/>
                <a:latin typeface="Times New Roman" panose="02020603050405020304" pitchFamily="18" charset="0"/>
                <a:ea typeface="Times New Roman" panose="02020603050405020304" pitchFamily="18" charset="0"/>
              </a:rPr>
              <a:t>SQL</a:t>
            </a:r>
            <a:r>
              <a:rPr lang="en-US" sz="1800" b="1" spc="-20"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Basics</a:t>
            </a:r>
            <a:endParaRPr lang="en-GB" sz="1800" dirty="0">
              <a:effectLst/>
              <a:latin typeface="Times New Roman" panose="02020603050405020304" pitchFamily="18" charset="0"/>
              <a:ea typeface="Times New Roman" panose="02020603050405020304" pitchFamily="18" charset="0"/>
            </a:endParaRPr>
          </a:p>
          <a:p>
            <a:pPr algn="ctr"/>
            <a:r>
              <a:rPr lang="en-US" sz="1800" dirty="0">
                <a:effectLst/>
                <a:latin typeface="Times New Roman" panose="02020603050405020304" pitchFamily="18" charset="0"/>
                <a:ea typeface="Times New Roman" panose="02020603050405020304" pitchFamily="18" charset="0"/>
              </a:rPr>
              <a:t>- Understand SQL</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fundamentals:</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queries,</a:t>
            </a:r>
            <a:r>
              <a:rPr lang="en-US" sz="1800" spc="-4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DDL,</a:t>
            </a:r>
            <a:r>
              <a:rPr lang="en-US" sz="1800" spc="-3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DML</a:t>
            </a:r>
            <a:endParaRPr lang="en-GB" altLang="en-US" sz="1588" dirty="0"/>
          </a:p>
        </p:txBody>
      </p:sp>
    </p:spTree>
    <p:extLst>
      <p:ext uri="{BB962C8B-B14F-4D97-AF65-F5344CB8AC3E}">
        <p14:creationId xmlns:p14="http://schemas.microsoft.com/office/powerpoint/2010/main" val="138359708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3762" name="Rectangle 2"/>
          <p:cNvSpPr>
            <a:spLocks noGrp="1" noChangeArrowheads="1"/>
          </p:cNvSpPr>
          <p:nvPr>
            <p:ph type="title" idx="4294967295"/>
          </p:nvPr>
        </p:nvSpPr>
        <p:spPr>
          <a:xfrm>
            <a:off x="1422400" y="117475"/>
            <a:ext cx="10769600" cy="609600"/>
          </a:xfrm>
        </p:spPr>
        <p:txBody>
          <a:bodyPr vert="horz" wrap="square" lIns="90488" tIns="44450" rIns="90488" bIns="44450" numCol="1" anchor="ctr" anchorCtr="0" compatLnSpc="1">
            <a:prstTxWarp prst="textNoShape">
              <a:avLst/>
            </a:prstTxWarp>
          </a:bodyPr>
          <a:lstStyle/>
          <a:p>
            <a:r>
              <a:rPr lang="en-US" altLang="en-US" dirty="0"/>
              <a:t>Outline</a:t>
            </a:r>
          </a:p>
        </p:txBody>
      </p:sp>
      <p:sp>
        <p:nvSpPr>
          <p:cNvPr id="5122" name="Rectangle 3"/>
          <p:cNvSpPr>
            <a:spLocks noGrp="1" noChangeArrowheads="1"/>
          </p:cNvSpPr>
          <p:nvPr>
            <p:ph type="body" idx="4294967295"/>
          </p:nvPr>
        </p:nvSpPr>
        <p:spPr>
          <a:xfrm>
            <a:off x="0" y="1127125"/>
            <a:ext cx="7205663" cy="3541713"/>
          </a:xfrm>
        </p:spPr>
        <p:txBody>
          <a:bodyPr vert="horz" wrap="square" lIns="90488" tIns="44450" rIns="90488" bIns="44450" numCol="1" anchor="t" anchorCtr="0" compatLnSpc="1">
            <a:prstTxWarp prst="textNoShape">
              <a:avLst/>
            </a:prstTxWarp>
          </a:bodyPr>
          <a:lstStyle/>
          <a:p>
            <a:r>
              <a:rPr lang="en-US" altLang="en-US" dirty="0"/>
              <a:t>Overview of The SQL Query Language</a:t>
            </a:r>
          </a:p>
          <a:p>
            <a:r>
              <a:rPr lang="en-US" altLang="en-US" dirty="0"/>
              <a:t>SQL Data Definition</a:t>
            </a:r>
          </a:p>
          <a:p>
            <a:r>
              <a:rPr lang="en-US" altLang="en-US" dirty="0"/>
              <a:t>Basic Query Structure of SQL Queries</a:t>
            </a:r>
          </a:p>
          <a:p>
            <a:r>
              <a:rPr lang="en-US" altLang="en-US" dirty="0"/>
              <a:t>Additional Basic Operations</a:t>
            </a:r>
          </a:p>
          <a:p>
            <a:r>
              <a:rPr lang="en-US" altLang="en-US" dirty="0"/>
              <a:t>Set Operations</a:t>
            </a:r>
          </a:p>
          <a:p>
            <a:r>
              <a:rPr lang="en-US" altLang="en-US" dirty="0"/>
              <a:t>Null Values</a:t>
            </a:r>
          </a:p>
          <a:p>
            <a:r>
              <a:rPr lang="en-US" altLang="en-US" dirty="0"/>
              <a:t>Aggregate Functions</a:t>
            </a:r>
          </a:p>
          <a:p>
            <a:r>
              <a:rPr lang="en-US" altLang="en-US" dirty="0"/>
              <a:t>Nested Subqueries</a:t>
            </a:r>
          </a:p>
          <a:p>
            <a:r>
              <a:rPr lang="en-US" altLang="en-US" dirty="0"/>
              <a:t>Modification of the Database</a:t>
            </a:r>
          </a:p>
        </p:txBody>
      </p:sp>
    </p:spTree>
    <p:extLst>
      <p:ext uri="{BB962C8B-B14F-4D97-AF65-F5344CB8AC3E}">
        <p14:creationId xmlns:p14="http://schemas.microsoft.com/office/powerpoint/2010/main" val="790503282"/>
      </p:ext>
    </p:extLst>
  </p:cSld>
  <p:clrMapOvr>
    <a:masterClrMapping/>
  </p:clrMapOvr>
  <p:transition spd="slow"/>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5810" name="Rectangle 2"/>
          <p:cNvSpPr>
            <a:spLocks noGrp="1" noChangeArrowheads="1"/>
          </p:cNvSpPr>
          <p:nvPr>
            <p:ph type="title" idx="4294967295"/>
          </p:nvPr>
        </p:nvSpPr>
        <p:spPr>
          <a:xfrm>
            <a:off x="1422400" y="117475"/>
            <a:ext cx="10769600" cy="609600"/>
          </a:xfrm>
        </p:spPr>
        <p:txBody>
          <a:bodyPr/>
          <a:lstStyle/>
          <a:p>
            <a:r>
              <a:rPr lang="en-US" altLang="en-US" dirty="0"/>
              <a:t>History</a:t>
            </a:r>
          </a:p>
        </p:txBody>
      </p:sp>
      <p:sp>
        <p:nvSpPr>
          <p:cNvPr id="6146" name="Rectangle 3"/>
          <p:cNvSpPr>
            <a:spLocks noGrp="1" noChangeArrowheads="1"/>
          </p:cNvSpPr>
          <p:nvPr>
            <p:ph type="body" idx="4294967295"/>
          </p:nvPr>
        </p:nvSpPr>
        <p:spPr>
          <a:xfrm>
            <a:off x="4535488" y="1143000"/>
            <a:ext cx="7656512" cy="4903788"/>
          </a:xfrm>
        </p:spPr>
        <p:txBody>
          <a:bodyPr/>
          <a:lstStyle/>
          <a:p>
            <a:r>
              <a:rPr lang="en-US" altLang="en-US" dirty="0"/>
              <a:t>IBM Sequel language developed as part of System R project at the IBM San Jose Research Laboratory</a:t>
            </a:r>
          </a:p>
          <a:p>
            <a:r>
              <a:rPr lang="en-US" altLang="en-US" dirty="0"/>
              <a:t>Renamed Structured Query Language (SQL)</a:t>
            </a:r>
          </a:p>
          <a:p>
            <a:r>
              <a:rPr lang="en-US" altLang="en-US" dirty="0"/>
              <a:t>ANSI and ISO standard SQL:</a:t>
            </a:r>
          </a:p>
          <a:p>
            <a:pPr lvl="1"/>
            <a:r>
              <a:rPr lang="en-US" altLang="en-US" dirty="0"/>
              <a:t>SQL-86</a:t>
            </a:r>
          </a:p>
          <a:p>
            <a:pPr lvl="1"/>
            <a:r>
              <a:rPr lang="en-US" altLang="en-US" dirty="0"/>
              <a:t>SQL-89</a:t>
            </a:r>
          </a:p>
          <a:p>
            <a:pPr lvl="1"/>
            <a:r>
              <a:rPr lang="en-US" altLang="en-US" dirty="0"/>
              <a:t>SQL-92 </a:t>
            </a:r>
          </a:p>
          <a:p>
            <a:pPr lvl="1"/>
            <a:r>
              <a:rPr lang="en-US" altLang="en-US" dirty="0"/>
              <a:t>SQL:1999 (language name became Y2K compliant!)</a:t>
            </a:r>
          </a:p>
          <a:p>
            <a:pPr lvl="1"/>
            <a:r>
              <a:rPr lang="en-US" altLang="en-US" dirty="0"/>
              <a:t>SQL:2003</a:t>
            </a:r>
          </a:p>
          <a:p>
            <a:r>
              <a:rPr lang="en-US" altLang="en-US" dirty="0"/>
              <a:t>Commercial systems offer most, if not all, SQL-92 features, plus varying feature sets from later standards and special proprietary features.  </a:t>
            </a:r>
          </a:p>
          <a:p>
            <a:pPr lvl="1"/>
            <a:r>
              <a:rPr lang="en-US" altLang="en-US" dirty="0"/>
              <a:t>Not all examples here may work on your particular system.</a:t>
            </a:r>
          </a:p>
        </p:txBody>
      </p:sp>
    </p:spTree>
    <p:extLst>
      <p:ext uri="{BB962C8B-B14F-4D97-AF65-F5344CB8AC3E}">
        <p14:creationId xmlns:p14="http://schemas.microsoft.com/office/powerpoint/2010/main" val="196051120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7058" name="Rectangle 2"/>
          <p:cNvSpPr>
            <a:spLocks noGrp="1" noChangeArrowheads="1"/>
          </p:cNvSpPr>
          <p:nvPr>
            <p:ph type="title" idx="4294967295"/>
          </p:nvPr>
        </p:nvSpPr>
        <p:spPr>
          <a:xfrm>
            <a:off x="1422400" y="117475"/>
            <a:ext cx="10769600" cy="609600"/>
          </a:xfrm>
        </p:spPr>
        <p:txBody>
          <a:bodyPr/>
          <a:lstStyle/>
          <a:p>
            <a:r>
              <a:rPr lang="en-US" altLang="en-US" dirty="0"/>
              <a:t>SQL Parts</a:t>
            </a:r>
          </a:p>
        </p:txBody>
      </p:sp>
      <p:sp>
        <p:nvSpPr>
          <p:cNvPr id="7170" name="Rectangle 3"/>
          <p:cNvSpPr>
            <a:spLocks noGrp="1" noChangeArrowheads="1"/>
          </p:cNvSpPr>
          <p:nvPr>
            <p:ph type="body" idx="4294967295"/>
          </p:nvPr>
        </p:nvSpPr>
        <p:spPr>
          <a:xfrm>
            <a:off x="0" y="1128713"/>
            <a:ext cx="7583488" cy="4919662"/>
          </a:xfrm>
        </p:spPr>
        <p:txBody>
          <a:bodyPr/>
          <a:lstStyle/>
          <a:p>
            <a:r>
              <a:rPr lang="en-US" altLang="en-US" dirty="0"/>
              <a:t>DML -- provides the ability to query information from the database and to insert tuples into, delete tuples from, and modify tuples in the database.</a:t>
            </a:r>
          </a:p>
          <a:p>
            <a:r>
              <a:rPr lang="en-US" altLang="en-US" dirty="0"/>
              <a:t>integrity – the  DDL includes commands for specifying integrity constraints.</a:t>
            </a:r>
          </a:p>
          <a:p>
            <a:r>
              <a:rPr lang="en-US" altLang="en-US" dirty="0"/>
              <a:t>View definition -- The DDL  includes commands for defining views.</a:t>
            </a:r>
          </a:p>
          <a:p>
            <a:r>
              <a:rPr lang="en-US" altLang="en-US" dirty="0"/>
              <a:t>Transaction control –includes commands for specifying the beginning and ending of transactions.</a:t>
            </a:r>
          </a:p>
          <a:p>
            <a:r>
              <a:rPr lang="en-US" altLang="en-US" dirty="0"/>
              <a:t>Embedded  SQL  and dynamic SQL -- define how SQL statements can be embedded within general-purpose programming languages.</a:t>
            </a:r>
          </a:p>
          <a:p>
            <a:r>
              <a:rPr lang="en-US" altLang="en-US" dirty="0"/>
              <a:t>Authorization – includes commands for specifying access rights to relations and views.</a:t>
            </a:r>
          </a:p>
          <a:p>
            <a:pPr>
              <a:buNone/>
            </a:pPr>
            <a:endParaRPr lang="en-US" altLang="en-US" dirty="0"/>
          </a:p>
          <a:p>
            <a:endParaRPr lang="en-US" altLang="en-US" dirty="0"/>
          </a:p>
        </p:txBody>
      </p:sp>
    </p:spTree>
    <p:extLst>
      <p:ext uri="{BB962C8B-B14F-4D97-AF65-F5344CB8AC3E}">
        <p14:creationId xmlns:p14="http://schemas.microsoft.com/office/powerpoint/2010/main" val="103821794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7058" name="Rectangle 2"/>
          <p:cNvSpPr>
            <a:spLocks noGrp="1" noChangeArrowheads="1"/>
          </p:cNvSpPr>
          <p:nvPr>
            <p:ph type="title" idx="4294967295"/>
          </p:nvPr>
        </p:nvSpPr>
        <p:spPr>
          <a:xfrm>
            <a:off x="1422400" y="117475"/>
            <a:ext cx="10769600" cy="609600"/>
          </a:xfrm>
        </p:spPr>
        <p:txBody>
          <a:bodyPr/>
          <a:lstStyle/>
          <a:p>
            <a:r>
              <a:rPr lang="en-US" altLang="en-US" dirty="0"/>
              <a:t>Data Definition Language</a:t>
            </a:r>
          </a:p>
        </p:txBody>
      </p:sp>
      <p:sp>
        <p:nvSpPr>
          <p:cNvPr id="7170" name="Rectangle 3"/>
          <p:cNvSpPr>
            <a:spLocks noGrp="1" noChangeArrowheads="1"/>
          </p:cNvSpPr>
          <p:nvPr>
            <p:ph type="body" idx="4294967295"/>
          </p:nvPr>
        </p:nvSpPr>
        <p:spPr>
          <a:xfrm>
            <a:off x="5149850" y="1801813"/>
            <a:ext cx="7042150" cy="2562225"/>
          </a:xfrm>
        </p:spPr>
        <p:txBody>
          <a:bodyPr/>
          <a:lstStyle/>
          <a:p>
            <a:r>
              <a:rPr lang="en-US" altLang="en-US" dirty="0"/>
              <a:t>The schema for each relation.</a:t>
            </a:r>
          </a:p>
          <a:p>
            <a:r>
              <a:rPr lang="en-US" altLang="en-US" dirty="0"/>
              <a:t>The type of values associated with each attribute.</a:t>
            </a:r>
          </a:p>
          <a:p>
            <a:r>
              <a:rPr lang="en-US" altLang="en-US" dirty="0"/>
              <a:t>The Integrity constraints</a:t>
            </a:r>
          </a:p>
          <a:p>
            <a:r>
              <a:rPr lang="en-US" altLang="en-US" dirty="0"/>
              <a:t>The set of indices to be maintained for each relation.</a:t>
            </a:r>
          </a:p>
          <a:p>
            <a:r>
              <a:rPr lang="en-US" altLang="en-US" dirty="0"/>
              <a:t>Security and authorization information for each relation.</a:t>
            </a:r>
          </a:p>
          <a:p>
            <a:r>
              <a:rPr lang="en-US" altLang="en-US" dirty="0"/>
              <a:t>The physical storage structure of each relation on disk.</a:t>
            </a:r>
          </a:p>
        </p:txBody>
      </p:sp>
      <p:sp>
        <p:nvSpPr>
          <p:cNvPr id="7171" name="Text Box 4"/>
          <p:cNvSpPr txBox="1">
            <a:spLocks noChangeArrowheads="1"/>
          </p:cNvSpPr>
          <p:nvPr/>
        </p:nvSpPr>
        <p:spPr bwMode="auto">
          <a:xfrm>
            <a:off x="2292350" y="1115366"/>
            <a:ext cx="761217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fontAlgn="base">
              <a:spcBef>
                <a:spcPct val="50000"/>
              </a:spcBef>
              <a:spcAft>
                <a:spcPct val="0"/>
              </a:spcAft>
            </a:pPr>
            <a:r>
              <a:rPr kumimoji="1" lang="en-US" altLang="en-US" sz="1700" dirty="0">
                <a:solidFill>
                  <a:srgbClr val="000000"/>
                </a:solidFill>
              </a:rPr>
              <a:t>The SQL data-definition language (DDL) allows the specification of information about relations, including:</a:t>
            </a:r>
          </a:p>
        </p:txBody>
      </p:sp>
    </p:spTree>
    <p:extLst>
      <p:ext uri="{BB962C8B-B14F-4D97-AF65-F5344CB8AC3E}">
        <p14:creationId xmlns:p14="http://schemas.microsoft.com/office/powerpoint/2010/main" val="343641358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7858" name="Rectangle 2"/>
          <p:cNvSpPr>
            <a:spLocks noGrp="1" noChangeArrowheads="1"/>
          </p:cNvSpPr>
          <p:nvPr>
            <p:ph type="title" idx="4294967295"/>
          </p:nvPr>
        </p:nvSpPr>
        <p:spPr>
          <a:xfrm>
            <a:off x="1422400" y="117475"/>
            <a:ext cx="10769600" cy="609600"/>
          </a:xfrm>
        </p:spPr>
        <p:txBody>
          <a:bodyPr/>
          <a:lstStyle/>
          <a:p>
            <a:r>
              <a:rPr lang="en-US" altLang="en-US" dirty="0"/>
              <a:t>Domain Types in SQL</a:t>
            </a:r>
          </a:p>
        </p:txBody>
      </p:sp>
      <p:sp>
        <p:nvSpPr>
          <p:cNvPr id="8194" name="Rectangle 3"/>
          <p:cNvSpPr>
            <a:spLocks noGrp="1" noChangeArrowheads="1"/>
          </p:cNvSpPr>
          <p:nvPr>
            <p:ph type="body" idx="4294967295"/>
          </p:nvPr>
        </p:nvSpPr>
        <p:spPr>
          <a:xfrm>
            <a:off x="4498975" y="1155700"/>
            <a:ext cx="7693025" cy="4635500"/>
          </a:xfrm>
        </p:spPr>
        <p:txBody>
          <a:bodyPr/>
          <a:lstStyle/>
          <a:p>
            <a:pPr>
              <a:lnSpc>
                <a:spcPct val="90000"/>
              </a:lnSpc>
            </a:pPr>
            <a:r>
              <a:rPr lang="en-US" altLang="en-US" b="1" dirty="0">
                <a:solidFill>
                  <a:srgbClr val="002060"/>
                </a:solidFill>
              </a:rPr>
              <a:t>char(n).</a:t>
            </a:r>
            <a:r>
              <a:rPr lang="en-US" altLang="en-US" dirty="0">
                <a:solidFill>
                  <a:srgbClr val="002060"/>
                </a:solidFill>
              </a:rPr>
              <a:t>  </a:t>
            </a:r>
            <a:r>
              <a:rPr lang="en-US" altLang="en-US" dirty="0"/>
              <a:t>Fixed length character string, with user-specified length </a:t>
            </a:r>
            <a:r>
              <a:rPr lang="en-US" altLang="en-US" i="1" dirty="0"/>
              <a:t>n.</a:t>
            </a:r>
            <a:endParaRPr lang="en-US" altLang="en-US" dirty="0"/>
          </a:p>
          <a:p>
            <a:pPr>
              <a:lnSpc>
                <a:spcPct val="90000"/>
              </a:lnSpc>
            </a:pPr>
            <a:r>
              <a:rPr lang="en-US" altLang="en-US" b="1" dirty="0">
                <a:solidFill>
                  <a:srgbClr val="002060"/>
                </a:solidFill>
              </a:rPr>
              <a:t>varchar(n). </a:t>
            </a:r>
            <a:r>
              <a:rPr lang="en-US" altLang="en-US" dirty="0">
                <a:solidFill>
                  <a:srgbClr val="002060"/>
                </a:solidFill>
              </a:rPr>
              <a:t> </a:t>
            </a:r>
            <a:r>
              <a:rPr lang="en-US" altLang="en-US" dirty="0"/>
              <a:t>Variable length character strings, with user-specified maximum length </a:t>
            </a:r>
            <a:r>
              <a:rPr lang="en-US" altLang="en-US" i="1" dirty="0"/>
              <a:t>n.</a:t>
            </a:r>
          </a:p>
          <a:p>
            <a:pPr>
              <a:lnSpc>
                <a:spcPct val="90000"/>
              </a:lnSpc>
            </a:pPr>
            <a:r>
              <a:rPr lang="en-US" altLang="en-US" b="1" dirty="0">
                <a:solidFill>
                  <a:srgbClr val="002060"/>
                </a:solidFill>
              </a:rPr>
              <a:t>int.</a:t>
            </a:r>
            <a:r>
              <a:rPr lang="en-US" altLang="en-US" b="1" dirty="0"/>
              <a:t>  </a:t>
            </a:r>
            <a:r>
              <a:rPr lang="en-US" altLang="en-US" dirty="0"/>
              <a:t>Integer (a finite subset of the integers that is machine-dependent).</a:t>
            </a:r>
          </a:p>
          <a:p>
            <a:pPr>
              <a:lnSpc>
                <a:spcPct val="90000"/>
              </a:lnSpc>
            </a:pPr>
            <a:r>
              <a:rPr lang="en-US" altLang="en-US" b="1" dirty="0" err="1">
                <a:solidFill>
                  <a:srgbClr val="002060"/>
                </a:solidFill>
              </a:rPr>
              <a:t>smallint</a:t>
            </a:r>
            <a:r>
              <a:rPr lang="en-US" altLang="en-US" b="1" dirty="0">
                <a:solidFill>
                  <a:srgbClr val="002060"/>
                </a:solidFill>
              </a:rPr>
              <a:t>.</a:t>
            </a:r>
            <a:r>
              <a:rPr lang="en-US" altLang="en-US" dirty="0">
                <a:solidFill>
                  <a:srgbClr val="002060"/>
                </a:solidFill>
              </a:rPr>
              <a:t>  </a:t>
            </a:r>
            <a:r>
              <a:rPr lang="en-US" altLang="en-US" dirty="0"/>
              <a:t>Small integer (a machine-dependent subset of the integer domain type).</a:t>
            </a:r>
          </a:p>
          <a:p>
            <a:pPr>
              <a:lnSpc>
                <a:spcPct val="90000"/>
              </a:lnSpc>
            </a:pPr>
            <a:r>
              <a:rPr lang="en-US" altLang="en-US" b="1" dirty="0">
                <a:solidFill>
                  <a:srgbClr val="002060"/>
                </a:solidFill>
              </a:rPr>
              <a:t>numeric(</a:t>
            </a:r>
            <a:r>
              <a:rPr lang="en-US" altLang="en-US" b="1" dirty="0" err="1">
                <a:solidFill>
                  <a:srgbClr val="002060"/>
                </a:solidFill>
              </a:rPr>
              <a:t>p,d</a:t>
            </a:r>
            <a:r>
              <a:rPr lang="en-US" altLang="en-US" b="1" dirty="0">
                <a:solidFill>
                  <a:srgbClr val="002060"/>
                </a:solidFill>
              </a:rPr>
              <a:t>).</a:t>
            </a:r>
            <a:r>
              <a:rPr lang="en-US" altLang="en-US" dirty="0">
                <a:solidFill>
                  <a:srgbClr val="002060"/>
                </a:solidFill>
              </a:rPr>
              <a:t>  </a:t>
            </a:r>
            <a:r>
              <a:rPr lang="en-US" altLang="en-US" dirty="0"/>
              <a:t>Fixed point number, with user-specified precision of </a:t>
            </a:r>
            <a:r>
              <a:rPr lang="en-US" altLang="en-US" i="1" dirty="0"/>
              <a:t>p</a:t>
            </a:r>
            <a:r>
              <a:rPr lang="en-US" altLang="en-US" dirty="0"/>
              <a:t> digits, with </a:t>
            </a:r>
            <a:r>
              <a:rPr lang="en-US" altLang="en-US" i="1" dirty="0"/>
              <a:t>d</a:t>
            </a:r>
            <a:r>
              <a:rPr lang="en-US" altLang="en-US" dirty="0"/>
              <a:t> digits to the right of decimal point.  (ex., </a:t>
            </a:r>
            <a:r>
              <a:rPr lang="en-US" altLang="en-US" b="1" dirty="0"/>
              <a:t>numeric</a:t>
            </a:r>
            <a:r>
              <a:rPr lang="en-US" altLang="en-US" dirty="0"/>
              <a:t>(3,1), allows 44.5 to be stores exactly, but not 444.5 or 0.32)</a:t>
            </a:r>
          </a:p>
          <a:p>
            <a:pPr>
              <a:lnSpc>
                <a:spcPct val="90000"/>
              </a:lnSpc>
            </a:pPr>
            <a:r>
              <a:rPr lang="en-US" altLang="en-US" b="1" dirty="0">
                <a:solidFill>
                  <a:srgbClr val="002060"/>
                </a:solidFill>
              </a:rPr>
              <a:t>real, double precision.</a:t>
            </a:r>
            <a:r>
              <a:rPr lang="en-US" altLang="en-US" dirty="0">
                <a:solidFill>
                  <a:srgbClr val="002060"/>
                </a:solidFill>
              </a:rPr>
              <a:t>  </a:t>
            </a:r>
            <a:r>
              <a:rPr lang="en-US" altLang="en-US" dirty="0"/>
              <a:t>Floating point and double-precision floating point numbers, with machine-dependent precision.</a:t>
            </a:r>
          </a:p>
          <a:p>
            <a:pPr>
              <a:lnSpc>
                <a:spcPct val="90000"/>
              </a:lnSpc>
            </a:pPr>
            <a:r>
              <a:rPr lang="en-US" altLang="en-US" b="1" dirty="0">
                <a:solidFill>
                  <a:srgbClr val="002060"/>
                </a:solidFill>
              </a:rPr>
              <a:t>float(n).</a:t>
            </a:r>
            <a:r>
              <a:rPr lang="en-US" altLang="en-US" dirty="0">
                <a:solidFill>
                  <a:srgbClr val="002060"/>
                </a:solidFill>
              </a:rPr>
              <a:t>  </a:t>
            </a:r>
            <a:r>
              <a:rPr lang="en-US" altLang="en-US" dirty="0"/>
              <a:t>Floating point number, with user-specified precision of at least </a:t>
            </a:r>
            <a:r>
              <a:rPr lang="en-US" altLang="en-US" i="1" dirty="0"/>
              <a:t>n</a:t>
            </a:r>
            <a:r>
              <a:rPr lang="en-US" altLang="en-US" dirty="0"/>
              <a:t> digits.</a:t>
            </a:r>
          </a:p>
          <a:p>
            <a:pPr>
              <a:lnSpc>
                <a:spcPct val="90000"/>
              </a:lnSpc>
            </a:pPr>
            <a:r>
              <a:rPr lang="en-US" altLang="en-US" dirty="0"/>
              <a:t>More are covered in Chapter 4.</a:t>
            </a:r>
          </a:p>
          <a:p>
            <a:pPr>
              <a:lnSpc>
                <a:spcPct val="90000"/>
              </a:lnSpc>
              <a:buFont typeface="Monotype Sorts" charset="2"/>
              <a:buNone/>
            </a:pPr>
            <a:endParaRPr lang="en-US" altLang="en-US" dirty="0"/>
          </a:p>
          <a:p>
            <a:pPr>
              <a:lnSpc>
                <a:spcPct val="90000"/>
              </a:lnSpc>
              <a:buFont typeface="Monotype Sorts" charset="2"/>
              <a:buNone/>
            </a:pPr>
            <a:endParaRPr lang="en-US" altLang="en-US" b="1" dirty="0"/>
          </a:p>
        </p:txBody>
      </p:sp>
    </p:spTree>
    <p:extLst>
      <p:ext uri="{BB962C8B-B14F-4D97-AF65-F5344CB8AC3E}">
        <p14:creationId xmlns:p14="http://schemas.microsoft.com/office/powerpoint/2010/main" val="120829854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9906" name="Rectangle 2"/>
          <p:cNvSpPr>
            <a:spLocks noGrp="1" noChangeArrowheads="1"/>
          </p:cNvSpPr>
          <p:nvPr>
            <p:ph type="title" idx="4294967295"/>
          </p:nvPr>
        </p:nvSpPr>
        <p:spPr>
          <a:xfrm>
            <a:off x="1422400" y="117475"/>
            <a:ext cx="10769600" cy="609600"/>
          </a:xfrm>
        </p:spPr>
        <p:txBody>
          <a:bodyPr/>
          <a:lstStyle/>
          <a:p>
            <a:r>
              <a:rPr lang="en-US" altLang="en-US" dirty="0"/>
              <a:t>Create Table Construct</a:t>
            </a:r>
          </a:p>
        </p:txBody>
      </p:sp>
      <p:sp>
        <p:nvSpPr>
          <p:cNvPr id="9218" name="Rectangle 3"/>
          <p:cNvSpPr>
            <a:spLocks noGrp="1" noChangeArrowheads="1"/>
          </p:cNvSpPr>
          <p:nvPr>
            <p:ph type="body" idx="4294967295"/>
          </p:nvPr>
        </p:nvSpPr>
        <p:spPr>
          <a:xfrm>
            <a:off x="0" y="1127125"/>
            <a:ext cx="7375525" cy="5054600"/>
          </a:xfrm>
        </p:spPr>
        <p:txBody>
          <a:bodyPr/>
          <a:lstStyle/>
          <a:p>
            <a:pPr>
              <a:tabLst>
                <a:tab pos="1489075" algn="l"/>
                <a:tab pos="1949450" algn="l"/>
                <a:tab pos="3036888" algn="l"/>
              </a:tabLst>
            </a:pPr>
            <a:r>
              <a:rPr kumimoji="0" lang="en-US" altLang="en-US" dirty="0"/>
              <a:t>An SQL relation is defined using the</a:t>
            </a:r>
            <a:r>
              <a:rPr lang="en-US" altLang="en-US" dirty="0"/>
              <a:t> </a:t>
            </a:r>
            <a:r>
              <a:rPr lang="en-US" altLang="en-US" b="1" dirty="0">
                <a:solidFill>
                  <a:srgbClr val="002060"/>
                </a:solidFill>
              </a:rPr>
              <a:t>create table </a:t>
            </a:r>
            <a:r>
              <a:rPr kumimoji="0" lang="en-US" altLang="en-US" dirty="0"/>
              <a:t>command</a:t>
            </a:r>
            <a:r>
              <a:rPr lang="en-US" altLang="en-US" dirty="0"/>
              <a:t>:</a:t>
            </a:r>
          </a:p>
          <a:p>
            <a:pPr>
              <a:buNone/>
              <a:tabLst>
                <a:tab pos="1489075" algn="l"/>
                <a:tab pos="1949450" algn="l"/>
                <a:tab pos="3036888" algn="l"/>
              </a:tabLst>
            </a:pPr>
            <a:r>
              <a:rPr lang="en-US" altLang="en-US" dirty="0"/>
              <a:t>		</a:t>
            </a:r>
            <a:r>
              <a:rPr lang="en-US" altLang="en-US" b="1" dirty="0"/>
              <a:t>create table </a:t>
            </a:r>
            <a:r>
              <a:rPr lang="en-US" altLang="en-US" i="1" dirty="0"/>
              <a:t>r </a:t>
            </a:r>
          </a:p>
          <a:p>
            <a:pPr>
              <a:buNone/>
              <a:tabLst>
                <a:tab pos="1489075" algn="l"/>
                <a:tab pos="1949450" algn="l"/>
                <a:tab pos="3036888" algn="l"/>
              </a:tabLst>
            </a:pPr>
            <a:r>
              <a:rPr lang="en-US" altLang="en-US" i="1" dirty="0"/>
              <a:t>                                   </a:t>
            </a:r>
            <a:r>
              <a:rPr lang="en-US" altLang="en-US" dirty="0"/>
              <a:t>(</a:t>
            </a:r>
            <a:r>
              <a:rPr lang="en-US" altLang="en-US" i="1" dirty="0"/>
              <a:t>A</a:t>
            </a:r>
            <a:r>
              <a:rPr lang="en-US" altLang="en-US" baseline="-25000" dirty="0"/>
              <a:t>1</a:t>
            </a:r>
            <a:r>
              <a:rPr lang="en-US" altLang="en-US" dirty="0"/>
              <a:t> </a:t>
            </a:r>
            <a:r>
              <a:rPr lang="en-US" altLang="en-US" i="1" dirty="0"/>
              <a:t>D</a:t>
            </a:r>
            <a:r>
              <a:rPr lang="en-US" altLang="en-US" baseline="-25000" dirty="0"/>
              <a:t>1</a:t>
            </a:r>
            <a:r>
              <a:rPr lang="en-US" altLang="en-US" dirty="0"/>
              <a:t>, </a:t>
            </a:r>
            <a:r>
              <a:rPr lang="en-US" altLang="en-US" i="1" dirty="0"/>
              <a:t>A</a:t>
            </a:r>
            <a:r>
              <a:rPr lang="en-US" altLang="en-US" baseline="-25000" dirty="0"/>
              <a:t>2</a:t>
            </a:r>
            <a:r>
              <a:rPr lang="en-US" altLang="en-US" dirty="0"/>
              <a:t> </a:t>
            </a:r>
            <a:r>
              <a:rPr lang="en-US" altLang="en-US" i="1" dirty="0"/>
              <a:t>D</a:t>
            </a:r>
            <a:r>
              <a:rPr lang="en-US" altLang="en-US" baseline="-25000" dirty="0"/>
              <a:t>2</a:t>
            </a:r>
            <a:r>
              <a:rPr lang="en-US" altLang="en-US" dirty="0"/>
              <a:t>, ..., </a:t>
            </a:r>
            <a:r>
              <a:rPr lang="en-US" altLang="en-US" i="1" dirty="0"/>
              <a:t>A</a:t>
            </a:r>
            <a:r>
              <a:rPr lang="en-US" altLang="en-US" i="1" baseline="-25000" dirty="0"/>
              <a:t>n</a:t>
            </a:r>
            <a:r>
              <a:rPr lang="en-US" altLang="en-US" i="1" dirty="0"/>
              <a:t> </a:t>
            </a:r>
            <a:r>
              <a:rPr lang="en-US" altLang="en-US" i="1" dirty="0" err="1"/>
              <a:t>D</a:t>
            </a:r>
            <a:r>
              <a:rPr lang="en-US" altLang="en-US" i="1" baseline="-25000" dirty="0" err="1"/>
              <a:t>n</a:t>
            </a:r>
            <a:r>
              <a:rPr lang="en-US" altLang="en-US" i="1" dirty="0"/>
              <a:t>,</a:t>
            </a:r>
            <a:br>
              <a:rPr lang="en-US" altLang="en-US" i="1" dirty="0"/>
            </a:br>
            <a:r>
              <a:rPr lang="en-US" altLang="en-US" i="1" dirty="0"/>
              <a:t>	             </a:t>
            </a:r>
            <a:r>
              <a:rPr lang="en-US" altLang="en-US" dirty="0"/>
              <a:t>(integrity-constraint</a:t>
            </a:r>
            <a:r>
              <a:rPr lang="en-US" altLang="en-US" baseline="-25000" dirty="0"/>
              <a:t>1</a:t>
            </a:r>
            <a:r>
              <a:rPr lang="en-US" altLang="en-US" dirty="0"/>
              <a:t>),</a:t>
            </a:r>
            <a:br>
              <a:rPr lang="en-US" altLang="en-US" dirty="0"/>
            </a:br>
            <a:r>
              <a:rPr lang="en-US" altLang="en-US" dirty="0"/>
              <a:t>	                 ...,</a:t>
            </a:r>
            <a:br>
              <a:rPr lang="en-US" altLang="en-US" dirty="0"/>
            </a:br>
            <a:r>
              <a:rPr lang="en-US" altLang="en-US" dirty="0"/>
              <a:t>                               (integrity-</a:t>
            </a:r>
            <a:r>
              <a:rPr lang="en-US" altLang="en-US" dirty="0" err="1"/>
              <a:t>constraint</a:t>
            </a:r>
            <a:r>
              <a:rPr lang="en-US" altLang="en-US" baseline="-25000" dirty="0" err="1"/>
              <a:t>k</a:t>
            </a:r>
            <a:r>
              <a:rPr lang="en-US" altLang="en-US" dirty="0"/>
              <a:t>))</a:t>
            </a:r>
          </a:p>
          <a:p>
            <a:pPr lvl="1">
              <a:tabLst>
                <a:tab pos="1489075" algn="l"/>
                <a:tab pos="1949450" algn="l"/>
                <a:tab pos="3036888" algn="l"/>
              </a:tabLst>
            </a:pPr>
            <a:r>
              <a:rPr lang="en-US" altLang="en-US" i="1" dirty="0"/>
              <a:t>r</a:t>
            </a:r>
            <a:r>
              <a:rPr lang="en-US" altLang="en-US" dirty="0"/>
              <a:t> is the name of the relation</a:t>
            </a:r>
          </a:p>
          <a:p>
            <a:pPr lvl="1">
              <a:tabLst>
                <a:tab pos="1489075" algn="l"/>
                <a:tab pos="1949450" algn="l"/>
                <a:tab pos="3036888" algn="l"/>
              </a:tabLst>
            </a:pPr>
            <a:r>
              <a:rPr lang="en-US" altLang="en-US" dirty="0"/>
              <a:t>each </a:t>
            </a:r>
            <a:r>
              <a:rPr lang="en-US" altLang="en-US" i="1" dirty="0"/>
              <a:t>A</a:t>
            </a:r>
            <a:r>
              <a:rPr lang="en-US" altLang="en-US" i="1" baseline="-25000" dirty="0"/>
              <a:t>i</a:t>
            </a:r>
            <a:r>
              <a:rPr lang="en-US" altLang="en-US" dirty="0"/>
              <a:t> is an attribute name in the schema of relation </a:t>
            </a:r>
            <a:r>
              <a:rPr lang="en-US" altLang="en-US" i="1" dirty="0"/>
              <a:t>r</a:t>
            </a:r>
          </a:p>
          <a:p>
            <a:pPr lvl="1">
              <a:tabLst>
                <a:tab pos="1489075" algn="l"/>
                <a:tab pos="1949450" algn="l"/>
                <a:tab pos="3036888" algn="l"/>
              </a:tabLst>
            </a:pPr>
            <a:r>
              <a:rPr lang="en-US" altLang="en-US" i="1" dirty="0"/>
              <a:t>D</a:t>
            </a:r>
            <a:r>
              <a:rPr lang="en-US" altLang="en-US" i="1" baseline="-25000" dirty="0"/>
              <a:t>i</a:t>
            </a:r>
            <a:r>
              <a:rPr lang="en-US" altLang="en-US" dirty="0"/>
              <a:t> is the data type of values in the domain of attribute </a:t>
            </a:r>
            <a:r>
              <a:rPr lang="en-US" altLang="en-US" i="1" dirty="0"/>
              <a:t>A</a:t>
            </a:r>
            <a:r>
              <a:rPr lang="en-US" altLang="en-US" i="1" baseline="-25000" dirty="0"/>
              <a:t>i</a:t>
            </a:r>
            <a:endParaRPr lang="en-US" altLang="en-US" dirty="0"/>
          </a:p>
          <a:p>
            <a:pPr>
              <a:tabLst>
                <a:tab pos="1489075" algn="l"/>
                <a:tab pos="1949450" algn="l"/>
                <a:tab pos="3036888" algn="l"/>
              </a:tabLst>
            </a:pPr>
            <a:r>
              <a:rPr kumimoji="0" lang="en-US" altLang="en-US" dirty="0"/>
              <a:t>Example</a:t>
            </a:r>
            <a:r>
              <a:rPr lang="en-US" altLang="en-US" dirty="0"/>
              <a:t>:</a:t>
            </a:r>
          </a:p>
          <a:p>
            <a:pPr>
              <a:buNone/>
              <a:tabLst>
                <a:tab pos="1489075" algn="l"/>
                <a:tab pos="1949450" algn="l"/>
                <a:tab pos="3036888" algn="l"/>
              </a:tabLst>
            </a:pPr>
            <a:r>
              <a:rPr lang="en-US" altLang="en-US" dirty="0"/>
              <a:t>		 </a:t>
            </a:r>
            <a:r>
              <a:rPr lang="en-US" altLang="en-US" b="1" dirty="0"/>
              <a:t>create table</a:t>
            </a:r>
            <a:r>
              <a:rPr lang="en-US" altLang="en-US" dirty="0"/>
              <a:t> </a:t>
            </a:r>
            <a:r>
              <a:rPr lang="en-US" altLang="en-US" i="1" dirty="0"/>
              <a:t>instructor</a:t>
            </a:r>
            <a:r>
              <a:rPr lang="en-US" altLang="en-US" dirty="0"/>
              <a:t> (</a:t>
            </a:r>
            <a:br>
              <a:rPr lang="en-US" altLang="en-US" dirty="0"/>
            </a:br>
            <a:r>
              <a:rPr lang="en-US" altLang="en-US" dirty="0"/>
              <a:t>                             </a:t>
            </a:r>
            <a:r>
              <a:rPr lang="en-US" altLang="en-US" i="1" dirty="0"/>
              <a:t>ID</a:t>
            </a:r>
            <a:r>
              <a:rPr lang="en-US" altLang="en-US" dirty="0"/>
              <a:t>                </a:t>
            </a:r>
            <a:r>
              <a:rPr lang="en-US" altLang="en-US" b="1" dirty="0"/>
              <a:t>char</a:t>
            </a:r>
            <a:r>
              <a:rPr lang="en-US" altLang="en-US" dirty="0"/>
              <a:t>(5),</a:t>
            </a:r>
            <a:br>
              <a:rPr lang="en-US" altLang="en-US" dirty="0"/>
            </a:br>
            <a:r>
              <a:rPr lang="en-US" altLang="en-US" dirty="0"/>
              <a:t>                             </a:t>
            </a:r>
            <a:r>
              <a:rPr lang="en-US" altLang="en-US" i="1" dirty="0"/>
              <a:t>name           </a:t>
            </a:r>
            <a:r>
              <a:rPr lang="en-US" altLang="en-US" b="1" dirty="0" err="1"/>
              <a:t>varchar</a:t>
            </a:r>
            <a:r>
              <a:rPr lang="en-US" altLang="en-US" dirty="0"/>
              <a:t>(20)</a:t>
            </a:r>
            <a:r>
              <a:rPr lang="en-US" altLang="en-US" b="1" dirty="0"/>
              <a:t>,</a:t>
            </a:r>
            <a:br>
              <a:rPr lang="en-US" altLang="en-US" b="1" i="1" dirty="0"/>
            </a:br>
            <a:r>
              <a:rPr lang="en-US" altLang="en-US" b="1" i="1" dirty="0"/>
              <a:t>                             </a:t>
            </a:r>
            <a:r>
              <a:rPr lang="en-US" altLang="en-US" i="1" dirty="0"/>
              <a:t>dept_name  </a:t>
            </a:r>
            <a:r>
              <a:rPr lang="en-US" altLang="en-US" b="1" dirty="0" err="1"/>
              <a:t>varchar</a:t>
            </a:r>
            <a:r>
              <a:rPr lang="en-US" altLang="en-US" dirty="0"/>
              <a:t>(20),</a:t>
            </a:r>
            <a:br>
              <a:rPr lang="en-US" altLang="en-US" dirty="0"/>
            </a:br>
            <a:r>
              <a:rPr lang="en-US" altLang="en-US" dirty="0"/>
              <a:t>                             </a:t>
            </a:r>
            <a:r>
              <a:rPr lang="en-US" altLang="en-US" i="1" dirty="0"/>
              <a:t>salary</a:t>
            </a:r>
            <a:r>
              <a:rPr lang="en-US" altLang="en-US" dirty="0"/>
              <a:t>           </a:t>
            </a:r>
            <a:r>
              <a:rPr lang="en-US" altLang="en-US" b="1" dirty="0"/>
              <a:t>numeric</a:t>
            </a:r>
            <a:r>
              <a:rPr lang="en-US" altLang="en-US" dirty="0"/>
              <a:t>(8,2))</a:t>
            </a:r>
          </a:p>
          <a:p>
            <a:pPr>
              <a:buNone/>
              <a:tabLst>
                <a:tab pos="1489075" algn="l"/>
                <a:tab pos="1949450" algn="l"/>
                <a:tab pos="3036888" algn="l"/>
              </a:tabLst>
            </a:pPr>
            <a:endParaRPr lang="en-US" altLang="en-US" dirty="0"/>
          </a:p>
        </p:txBody>
      </p:sp>
    </p:spTree>
    <p:extLst>
      <p:ext uri="{BB962C8B-B14F-4D97-AF65-F5344CB8AC3E}">
        <p14:creationId xmlns:p14="http://schemas.microsoft.com/office/powerpoint/2010/main" val="364358973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1954" name="Rectangle 2"/>
          <p:cNvSpPr>
            <a:spLocks noGrp="1" noChangeArrowheads="1"/>
          </p:cNvSpPr>
          <p:nvPr>
            <p:ph type="title" idx="4294967295"/>
          </p:nvPr>
        </p:nvSpPr>
        <p:spPr>
          <a:xfrm>
            <a:off x="4114800" y="130175"/>
            <a:ext cx="8077200" cy="609600"/>
          </a:xfrm>
        </p:spPr>
        <p:txBody>
          <a:bodyPr/>
          <a:lstStyle/>
          <a:p>
            <a:r>
              <a:rPr lang="en-US" altLang="en-US" dirty="0"/>
              <a:t>Integrity Constraints in Create Table</a:t>
            </a:r>
          </a:p>
        </p:txBody>
      </p:sp>
      <p:sp>
        <p:nvSpPr>
          <p:cNvPr id="10242" name="Rectangle 3"/>
          <p:cNvSpPr>
            <a:spLocks noGrp="1" noChangeArrowheads="1"/>
          </p:cNvSpPr>
          <p:nvPr>
            <p:ph type="body" idx="4294967295"/>
          </p:nvPr>
        </p:nvSpPr>
        <p:spPr>
          <a:xfrm>
            <a:off x="0" y="1109663"/>
            <a:ext cx="7515225" cy="4781550"/>
          </a:xfrm>
        </p:spPr>
        <p:txBody>
          <a:bodyPr/>
          <a:lstStyle/>
          <a:p>
            <a:r>
              <a:rPr lang="en-US" altLang="en-US" dirty="0"/>
              <a:t>Types of integrity constraints</a:t>
            </a:r>
          </a:p>
          <a:p>
            <a:pPr lvl="1"/>
            <a:r>
              <a:rPr lang="en-US" altLang="en-US" b="1" dirty="0"/>
              <a:t>primary key</a:t>
            </a:r>
            <a:r>
              <a:rPr lang="en-US" altLang="en-US" dirty="0"/>
              <a:t> (</a:t>
            </a:r>
            <a:r>
              <a:rPr lang="en-US" altLang="en-US" i="1" dirty="0"/>
              <a:t>A</a:t>
            </a:r>
            <a:r>
              <a:rPr lang="en-US" altLang="en-US" baseline="-25000" dirty="0"/>
              <a:t>1</a:t>
            </a:r>
            <a:r>
              <a:rPr lang="en-US" altLang="en-US" dirty="0"/>
              <a:t>, ..., </a:t>
            </a:r>
            <a:r>
              <a:rPr lang="en-US" altLang="en-US" i="1" dirty="0"/>
              <a:t>A</a:t>
            </a:r>
            <a:r>
              <a:rPr lang="en-US" altLang="en-US" i="1" baseline="-25000" dirty="0"/>
              <a:t>n </a:t>
            </a:r>
            <a:r>
              <a:rPr lang="en-US" altLang="en-US" dirty="0"/>
              <a:t>)</a:t>
            </a:r>
          </a:p>
          <a:p>
            <a:pPr lvl="1"/>
            <a:r>
              <a:rPr lang="en-US" altLang="en-US" b="1" dirty="0"/>
              <a:t>foreign key </a:t>
            </a:r>
            <a:r>
              <a:rPr lang="en-US" altLang="en-US" dirty="0"/>
              <a:t>(</a:t>
            </a:r>
            <a:r>
              <a:rPr lang="en-US" altLang="en-US" i="1" dirty="0"/>
              <a:t>A</a:t>
            </a:r>
            <a:r>
              <a:rPr lang="en-US" altLang="en-US" baseline="-25000" dirty="0"/>
              <a:t>m</a:t>
            </a:r>
            <a:r>
              <a:rPr lang="en-US" altLang="en-US" dirty="0"/>
              <a:t>, ..., </a:t>
            </a:r>
            <a:r>
              <a:rPr lang="en-US" altLang="en-US" i="1" dirty="0"/>
              <a:t>A</a:t>
            </a:r>
            <a:r>
              <a:rPr lang="en-US" altLang="en-US" i="1" baseline="-25000" dirty="0"/>
              <a:t>n </a:t>
            </a:r>
            <a:r>
              <a:rPr lang="en-US" altLang="en-US" dirty="0"/>
              <a:t>) </a:t>
            </a:r>
            <a:r>
              <a:rPr lang="en-US" altLang="en-US" b="1" dirty="0"/>
              <a:t>references </a:t>
            </a:r>
            <a:r>
              <a:rPr lang="en-US" altLang="en-US" i="1" dirty="0"/>
              <a:t>r</a:t>
            </a:r>
            <a:endParaRPr lang="en-US" altLang="en-US" b="1" dirty="0"/>
          </a:p>
          <a:p>
            <a:pPr lvl="1"/>
            <a:r>
              <a:rPr lang="en-US" altLang="en-US" b="1" dirty="0"/>
              <a:t>not null</a:t>
            </a:r>
          </a:p>
          <a:p>
            <a:r>
              <a:rPr lang="en-US" altLang="en-US" dirty="0"/>
              <a:t>SQL prevents any update to the database that violates an integrity constraint.</a:t>
            </a:r>
          </a:p>
          <a:p>
            <a:r>
              <a:rPr lang="en-US" altLang="en-US" dirty="0"/>
              <a:t>Example:</a:t>
            </a:r>
          </a:p>
          <a:p>
            <a:pPr>
              <a:buNone/>
            </a:pPr>
            <a:r>
              <a:rPr lang="en-US" altLang="en-US" b="1" dirty="0"/>
              <a:t>         create table</a:t>
            </a:r>
            <a:r>
              <a:rPr lang="en-US" altLang="en-US" dirty="0"/>
              <a:t> </a:t>
            </a:r>
            <a:r>
              <a:rPr lang="en-US" altLang="en-US" i="1" dirty="0"/>
              <a:t>instructor</a:t>
            </a:r>
            <a:r>
              <a:rPr lang="en-US" altLang="en-US" dirty="0"/>
              <a:t> (</a:t>
            </a:r>
            <a:br>
              <a:rPr lang="en-US" altLang="en-US" dirty="0"/>
            </a:br>
            <a:r>
              <a:rPr lang="en-US" altLang="en-US" dirty="0"/>
              <a:t>               </a:t>
            </a:r>
            <a:r>
              <a:rPr lang="en-US" altLang="en-US" i="1" dirty="0"/>
              <a:t>ID</a:t>
            </a:r>
            <a:r>
              <a:rPr lang="en-US" altLang="en-US" dirty="0"/>
              <a:t>                </a:t>
            </a:r>
            <a:r>
              <a:rPr lang="en-US" altLang="en-US" b="1" dirty="0"/>
              <a:t>char</a:t>
            </a:r>
            <a:r>
              <a:rPr lang="en-US" altLang="en-US" dirty="0"/>
              <a:t>(5),</a:t>
            </a:r>
            <a:br>
              <a:rPr lang="en-US" altLang="en-US" dirty="0"/>
            </a:br>
            <a:r>
              <a:rPr lang="en-US" altLang="en-US" dirty="0"/>
              <a:t>               </a:t>
            </a:r>
            <a:r>
              <a:rPr lang="en-US" altLang="en-US" i="1" dirty="0"/>
              <a:t>name           </a:t>
            </a:r>
            <a:r>
              <a:rPr lang="en-US" altLang="en-US" b="1" dirty="0"/>
              <a:t>varchar</a:t>
            </a:r>
            <a:r>
              <a:rPr lang="en-US" altLang="en-US" dirty="0"/>
              <a:t>(20) </a:t>
            </a:r>
            <a:r>
              <a:rPr lang="en-US" altLang="en-US" b="1" dirty="0"/>
              <a:t>not null,</a:t>
            </a:r>
            <a:br>
              <a:rPr lang="en-US" altLang="en-US" b="1" i="1" dirty="0"/>
            </a:br>
            <a:r>
              <a:rPr lang="en-US" altLang="en-US" b="1" i="1" dirty="0"/>
              <a:t>               </a:t>
            </a:r>
            <a:r>
              <a:rPr lang="en-US" altLang="en-US" i="1" dirty="0"/>
              <a:t>dept_name  </a:t>
            </a:r>
            <a:r>
              <a:rPr lang="en-US" altLang="en-US" b="1" dirty="0"/>
              <a:t>varchar</a:t>
            </a:r>
            <a:r>
              <a:rPr lang="en-US" altLang="en-US" dirty="0"/>
              <a:t>(20),</a:t>
            </a:r>
            <a:br>
              <a:rPr lang="en-US" altLang="en-US" dirty="0"/>
            </a:br>
            <a:r>
              <a:rPr lang="en-US" altLang="en-US" dirty="0"/>
              <a:t>               </a:t>
            </a:r>
            <a:r>
              <a:rPr lang="en-US" altLang="en-US" i="1" dirty="0"/>
              <a:t>salary</a:t>
            </a:r>
            <a:r>
              <a:rPr lang="en-US" altLang="en-US" dirty="0"/>
              <a:t>           </a:t>
            </a:r>
            <a:r>
              <a:rPr lang="en-US" altLang="en-US" b="1" dirty="0"/>
              <a:t>numeric</a:t>
            </a:r>
            <a:r>
              <a:rPr lang="en-US" altLang="en-US" dirty="0"/>
              <a:t>(8,2),</a:t>
            </a:r>
            <a:br>
              <a:rPr lang="en-US" altLang="en-US" dirty="0"/>
            </a:br>
            <a:r>
              <a:rPr lang="en-US" altLang="en-US" dirty="0"/>
              <a:t>               </a:t>
            </a:r>
            <a:r>
              <a:rPr lang="en-US" altLang="en-US" b="1" dirty="0"/>
              <a:t>primary key </a:t>
            </a:r>
            <a:r>
              <a:rPr lang="en-US" altLang="en-US" dirty="0"/>
              <a:t>(</a:t>
            </a:r>
            <a:r>
              <a:rPr lang="en-US" altLang="en-US" i="1" dirty="0"/>
              <a:t>ID</a:t>
            </a:r>
            <a:r>
              <a:rPr lang="en-US" altLang="en-US" dirty="0"/>
              <a:t>),</a:t>
            </a:r>
            <a:br>
              <a:rPr lang="en-US" altLang="en-US" dirty="0"/>
            </a:br>
            <a:r>
              <a:rPr lang="en-US" altLang="en-US" dirty="0"/>
              <a:t>               </a:t>
            </a:r>
            <a:r>
              <a:rPr lang="en-US" altLang="en-US" b="1" dirty="0"/>
              <a:t>foreign key </a:t>
            </a:r>
            <a:r>
              <a:rPr lang="en-US" altLang="en-US" i="1" dirty="0"/>
              <a:t>(dept_name</a:t>
            </a:r>
            <a:r>
              <a:rPr lang="en-US" altLang="en-US" dirty="0"/>
              <a:t>) </a:t>
            </a:r>
            <a:r>
              <a:rPr lang="en-US" altLang="en-US" b="1" dirty="0"/>
              <a:t>references </a:t>
            </a:r>
            <a:r>
              <a:rPr lang="en-US" altLang="en-US" i="1" dirty="0"/>
              <a:t>department);</a:t>
            </a:r>
          </a:p>
          <a:p>
            <a:pPr>
              <a:buNone/>
            </a:pPr>
            <a:endParaRPr lang="en-US" altLang="en-US" b="1" dirty="0"/>
          </a:p>
        </p:txBody>
      </p:sp>
    </p:spTree>
    <p:extLst>
      <p:ext uri="{BB962C8B-B14F-4D97-AF65-F5344CB8AC3E}">
        <p14:creationId xmlns:p14="http://schemas.microsoft.com/office/powerpoint/2010/main" val="407739871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4002" name="Rectangle 2"/>
          <p:cNvSpPr>
            <a:spLocks noGrp="1" noChangeArrowheads="1"/>
          </p:cNvSpPr>
          <p:nvPr>
            <p:ph type="title" idx="4294967295"/>
          </p:nvPr>
        </p:nvSpPr>
        <p:spPr>
          <a:xfrm>
            <a:off x="1422400" y="117475"/>
            <a:ext cx="10769600" cy="609600"/>
          </a:xfrm>
        </p:spPr>
        <p:txBody>
          <a:bodyPr/>
          <a:lstStyle/>
          <a:p>
            <a:r>
              <a:rPr lang="en-US" altLang="en-US" dirty="0"/>
              <a:t>And a Few More Relation Definitions</a:t>
            </a:r>
          </a:p>
        </p:txBody>
      </p:sp>
      <p:sp>
        <p:nvSpPr>
          <p:cNvPr id="11266" name="AutoShape 3"/>
          <p:cNvSpPr>
            <a:spLocks noGrp="1" noChangeAspect="1" noChangeArrowheads="1"/>
          </p:cNvSpPr>
          <p:nvPr>
            <p:ph type="body" idx="4294967295"/>
          </p:nvPr>
        </p:nvSpPr>
        <p:spPr>
          <a:xfrm>
            <a:off x="4437063" y="1082675"/>
            <a:ext cx="7754937" cy="4643438"/>
          </a:xfrm>
        </p:spPr>
        <p:txBody>
          <a:bodyPr/>
          <a:lstStyle/>
          <a:p>
            <a:pPr>
              <a:lnSpc>
                <a:spcPct val="90000"/>
              </a:lnSpc>
              <a:spcBef>
                <a:spcPct val="0"/>
              </a:spcBef>
            </a:pPr>
            <a:r>
              <a:rPr lang="en-US" altLang="en-US" b="1" dirty="0"/>
              <a:t>create table</a:t>
            </a:r>
            <a:r>
              <a:rPr lang="en-US" altLang="en-US" dirty="0"/>
              <a:t> </a:t>
            </a:r>
            <a:r>
              <a:rPr lang="en-US" altLang="en-US" i="1" dirty="0"/>
              <a:t>student</a:t>
            </a:r>
            <a:r>
              <a:rPr lang="en-US" altLang="en-US" dirty="0"/>
              <a:t> (</a:t>
            </a:r>
            <a:br>
              <a:rPr lang="en-US" altLang="en-US" dirty="0"/>
            </a:br>
            <a:r>
              <a:rPr lang="en-US" altLang="en-US" dirty="0"/>
              <a:t>        </a:t>
            </a:r>
            <a:r>
              <a:rPr lang="en-US" altLang="en-US" i="1" dirty="0"/>
              <a:t>ID</a:t>
            </a:r>
            <a:r>
              <a:rPr lang="en-US" altLang="en-US" dirty="0"/>
              <a:t>                    </a:t>
            </a:r>
            <a:r>
              <a:rPr lang="en-US" altLang="en-US" b="1" dirty="0" err="1"/>
              <a:t>varchar</a:t>
            </a:r>
            <a:r>
              <a:rPr lang="en-US" altLang="en-US" dirty="0"/>
              <a:t>(5),</a:t>
            </a:r>
            <a:br>
              <a:rPr lang="en-US" altLang="en-US" dirty="0"/>
            </a:br>
            <a:r>
              <a:rPr lang="en-US" altLang="en-US" dirty="0"/>
              <a:t>        </a:t>
            </a:r>
            <a:r>
              <a:rPr lang="en-US" altLang="en-US" i="1" dirty="0"/>
              <a:t>name</a:t>
            </a:r>
            <a:r>
              <a:rPr lang="en-US" altLang="en-US" dirty="0"/>
              <a:t>               </a:t>
            </a:r>
            <a:r>
              <a:rPr lang="en-US" altLang="en-US" b="1" dirty="0" err="1"/>
              <a:t>varchar</a:t>
            </a:r>
            <a:r>
              <a:rPr lang="en-US" altLang="en-US" dirty="0"/>
              <a:t>(20) not null,</a:t>
            </a:r>
            <a:br>
              <a:rPr lang="en-US" altLang="en-US" dirty="0"/>
            </a:br>
            <a:r>
              <a:rPr lang="en-US" altLang="en-US" dirty="0"/>
              <a:t>        </a:t>
            </a:r>
            <a:r>
              <a:rPr lang="en-US" altLang="en-US" i="1" dirty="0"/>
              <a:t>dept_name</a:t>
            </a:r>
            <a:r>
              <a:rPr lang="en-US" altLang="en-US" dirty="0"/>
              <a:t>      </a:t>
            </a:r>
            <a:r>
              <a:rPr lang="en-US" altLang="en-US" b="1" dirty="0" err="1"/>
              <a:t>varchar</a:t>
            </a:r>
            <a:r>
              <a:rPr lang="en-US" altLang="en-US" dirty="0"/>
              <a:t>(20),</a:t>
            </a:r>
            <a:br>
              <a:rPr lang="en-US" altLang="en-US" dirty="0"/>
            </a:br>
            <a:r>
              <a:rPr lang="en-US" altLang="en-US" dirty="0"/>
              <a:t>        </a:t>
            </a:r>
            <a:r>
              <a:rPr lang="en-US" altLang="en-US" i="1" dirty="0" err="1"/>
              <a:t>tot_cred</a:t>
            </a:r>
            <a:r>
              <a:rPr lang="en-US" altLang="en-US" dirty="0"/>
              <a:t>           </a:t>
            </a:r>
            <a:r>
              <a:rPr lang="en-US" altLang="en-US" b="1" dirty="0"/>
              <a:t>numeric</a:t>
            </a:r>
            <a:r>
              <a:rPr lang="en-US" altLang="en-US" dirty="0"/>
              <a:t>(3,0),</a:t>
            </a:r>
            <a:br>
              <a:rPr lang="en-US" altLang="en-US" dirty="0"/>
            </a:br>
            <a:r>
              <a:rPr lang="en-US" altLang="en-US" dirty="0"/>
              <a:t>        </a:t>
            </a:r>
            <a:r>
              <a:rPr lang="en-US" altLang="en-US" b="1" dirty="0"/>
              <a:t>primary key </a:t>
            </a:r>
            <a:r>
              <a:rPr lang="en-US" altLang="en-US" i="1" dirty="0"/>
              <a:t>(ID),</a:t>
            </a:r>
          </a:p>
          <a:p>
            <a:pPr>
              <a:lnSpc>
                <a:spcPct val="90000"/>
              </a:lnSpc>
              <a:spcBef>
                <a:spcPct val="0"/>
              </a:spcBef>
              <a:buFont typeface="Monotype Sorts" charset="2"/>
              <a:buNone/>
            </a:pPr>
            <a:r>
              <a:rPr lang="en-US" altLang="en-US" b="1" dirty="0"/>
              <a:t>             foreign key </a:t>
            </a:r>
            <a:r>
              <a:rPr lang="en-US" altLang="en-US" i="1" dirty="0"/>
              <a:t>(dept_name</a:t>
            </a:r>
            <a:r>
              <a:rPr lang="en-US" altLang="en-US" dirty="0"/>
              <a:t>) </a:t>
            </a:r>
            <a:r>
              <a:rPr lang="en-US" altLang="en-US" b="1" dirty="0"/>
              <a:t>references </a:t>
            </a:r>
            <a:r>
              <a:rPr lang="en-US" altLang="en-US" i="1" dirty="0"/>
              <a:t>department</a:t>
            </a:r>
            <a:r>
              <a:rPr lang="en-US" altLang="en-US" dirty="0"/>
              <a:t>);</a:t>
            </a:r>
          </a:p>
          <a:p>
            <a:pPr>
              <a:lnSpc>
                <a:spcPct val="90000"/>
              </a:lnSpc>
              <a:buFont typeface="Monotype Sorts" charset="2"/>
              <a:buNone/>
            </a:pPr>
            <a:endParaRPr lang="en-US" altLang="en-US" dirty="0"/>
          </a:p>
          <a:p>
            <a:pPr>
              <a:lnSpc>
                <a:spcPct val="90000"/>
              </a:lnSpc>
              <a:spcBef>
                <a:spcPct val="0"/>
              </a:spcBef>
            </a:pPr>
            <a:r>
              <a:rPr lang="en-US" altLang="en-US" b="1" dirty="0"/>
              <a:t>create table</a:t>
            </a:r>
            <a:r>
              <a:rPr lang="en-US" altLang="en-US" dirty="0"/>
              <a:t> </a:t>
            </a:r>
            <a:r>
              <a:rPr lang="en-US" altLang="en-US" i="1" dirty="0"/>
              <a:t>takes</a:t>
            </a:r>
            <a:r>
              <a:rPr lang="en-US" altLang="en-US" dirty="0"/>
              <a:t> (</a:t>
            </a:r>
            <a:br>
              <a:rPr lang="en-US" altLang="en-US" dirty="0"/>
            </a:br>
            <a:r>
              <a:rPr lang="en-US" altLang="en-US" dirty="0"/>
              <a:t>        </a:t>
            </a:r>
            <a:r>
              <a:rPr lang="en-US" altLang="en-US" i="1" dirty="0"/>
              <a:t>ID</a:t>
            </a:r>
            <a:r>
              <a:rPr lang="en-US" altLang="en-US" dirty="0"/>
              <a:t>                   </a:t>
            </a:r>
            <a:r>
              <a:rPr lang="en-US" altLang="en-US" b="1" dirty="0" err="1"/>
              <a:t>varchar</a:t>
            </a:r>
            <a:r>
              <a:rPr lang="en-US" altLang="en-US" dirty="0"/>
              <a:t>(5),</a:t>
            </a:r>
            <a:br>
              <a:rPr lang="en-US" altLang="en-US" dirty="0"/>
            </a:br>
            <a:r>
              <a:rPr lang="en-US" altLang="en-US" dirty="0"/>
              <a:t>        </a:t>
            </a:r>
            <a:r>
              <a:rPr lang="en-US" altLang="en-US" i="1" dirty="0" err="1"/>
              <a:t>course_id</a:t>
            </a:r>
            <a:r>
              <a:rPr lang="en-US" altLang="en-US" dirty="0"/>
              <a:t>       </a:t>
            </a:r>
            <a:r>
              <a:rPr lang="en-US" altLang="en-US" b="1" dirty="0" err="1"/>
              <a:t>varchar</a:t>
            </a:r>
            <a:r>
              <a:rPr lang="en-US" altLang="en-US" dirty="0"/>
              <a:t>(8),</a:t>
            </a:r>
            <a:br>
              <a:rPr lang="en-US" altLang="en-US" dirty="0"/>
            </a:br>
            <a:r>
              <a:rPr lang="en-US" altLang="en-US" dirty="0"/>
              <a:t>        </a:t>
            </a:r>
            <a:r>
              <a:rPr lang="en-US" altLang="en-US" i="1" dirty="0" err="1"/>
              <a:t>sec_id</a:t>
            </a:r>
            <a:r>
              <a:rPr lang="en-US" altLang="en-US" dirty="0"/>
              <a:t>            </a:t>
            </a:r>
            <a:r>
              <a:rPr lang="en-US" altLang="en-US" b="1" dirty="0" err="1"/>
              <a:t>varchar</a:t>
            </a:r>
            <a:r>
              <a:rPr lang="en-US" altLang="en-US" dirty="0"/>
              <a:t>(8),</a:t>
            </a:r>
            <a:br>
              <a:rPr lang="en-US" altLang="en-US" dirty="0"/>
            </a:br>
            <a:r>
              <a:rPr lang="en-US" altLang="en-US" dirty="0"/>
              <a:t>        </a:t>
            </a:r>
            <a:r>
              <a:rPr lang="en-US" altLang="en-US" i="1" dirty="0"/>
              <a:t>semester</a:t>
            </a:r>
            <a:r>
              <a:rPr lang="en-US" altLang="en-US" dirty="0"/>
              <a:t>        </a:t>
            </a:r>
            <a:r>
              <a:rPr lang="en-US" altLang="en-US" b="1" dirty="0" err="1"/>
              <a:t>varchar</a:t>
            </a:r>
            <a:r>
              <a:rPr lang="en-US" altLang="en-US" dirty="0"/>
              <a:t>(6),</a:t>
            </a:r>
            <a:br>
              <a:rPr lang="en-US" altLang="en-US" dirty="0"/>
            </a:br>
            <a:r>
              <a:rPr lang="en-US" altLang="en-US" dirty="0"/>
              <a:t>        </a:t>
            </a:r>
            <a:r>
              <a:rPr lang="en-US" altLang="en-US" i="1" dirty="0"/>
              <a:t>year</a:t>
            </a:r>
            <a:r>
              <a:rPr lang="en-US" altLang="en-US" dirty="0"/>
              <a:t>                </a:t>
            </a:r>
            <a:r>
              <a:rPr lang="en-US" altLang="en-US" b="1" dirty="0"/>
              <a:t>numeric</a:t>
            </a:r>
            <a:r>
              <a:rPr lang="en-US" altLang="en-US" dirty="0"/>
              <a:t>(4,0),</a:t>
            </a:r>
            <a:br>
              <a:rPr lang="en-US" altLang="en-US" dirty="0"/>
            </a:br>
            <a:r>
              <a:rPr lang="en-US" altLang="en-US" dirty="0"/>
              <a:t>        </a:t>
            </a:r>
            <a:r>
              <a:rPr lang="en-US" altLang="en-US" i="1" dirty="0"/>
              <a:t>grade</a:t>
            </a:r>
            <a:r>
              <a:rPr lang="en-US" altLang="en-US" dirty="0"/>
              <a:t>              </a:t>
            </a:r>
            <a:r>
              <a:rPr lang="en-US" altLang="en-US" b="1" dirty="0" err="1"/>
              <a:t>varchar</a:t>
            </a:r>
            <a:r>
              <a:rPr lang="en-US" altLang="en-US" dirty="0"/>
              <a:t>(2), </a:t>
            </a:r>
          </a:p>
          <a:p>
            <a:pPr>
              <a:lnSpc>
                <a:spcPct val="90000"/>
              </a:lnSpc>
              <a:spcBef>
                <a:spcPct val="0"/>
              </a:spcBef>
              <a:buFont typeface="Monotype Sorts" charset="2"/>
              <a:buNone/>
            </a:pPr>
            <a:r>
              <a:rPr lang="en-US" altLang="en-US" b="1" dirty="0"/>
              <a:t>              primary key </a:t>
            </a:r>
            <a:r>
              <a:rPr lang="en-US" altLang="en-US" i="1" dirty="0"/>
              <a:t>(ID, </a:t>
            </a:r>
            <a:r>
              <a:rPr lang="en-US" altLang="en-US" i="1" dirty="0" err="1"/>
              <a:t>course_id</a:t>
            </a:r>
            <a:r>
              <a:rPr lang="en-US" altLang="en-US" i="1" dirty="0"/>
              <a:t>, </a:t>
            </a:r>
            <a:r>
              <a:rPr lang="en-US" altLang="en-US" i="1" dirty="0" err="1"/>
              <a:t>sec_id</a:t>
            </a:r>
            <a:r>
              <a:rPr lang="en-US" altLang="en-US" i="1" dirty="0"/>
              <a:t>, semester, year)</a:t>
            </a:r>
            <a:r>
              <a:rPr lang="en-US" altLang="en-US" dirty="0"/>
              <a:t> ,</a:t>
            </a:r>
          </a:p>
          <a:p>
            <a:pPr>
              <a:lnSpc>
                <a:spcPct val="90000"/>
              </a:lnSpc>
              <a:spcBef>
                <a:spcPct val="0"/>
              </a:spcBef>
              <a:buFont typeface="Monotype Sorts" charset="2"/>
              <a:buNone/>
            </a:pPr>
            <a:r>
              <a:rPr lang="en-US" altLang="en-US" b="1" dirty="0"/>
              <a:t>              foreign key </a:t>
            </a:r>
            <a:r>
              <a:rPr lang="en-US" altLang="en-US" dirty="0"/>
              <a:t>(</a:t>
            </a:r>
            <a:r>
              <a:rPr lang="en-US" altLang="en-US" i="1" dirty="0"/>
              <a:t>ID</a:t>
            </a:r>
            <a:r>
              <a:rPr lang="en-US" altLang="en-US" dirty="0"/>
              <a:t>) </a:t>
            </a:r>
            <a:r>
              <a:rPr lang="en-US" altLang="en-US" b="1" dirty="0"/>
              <a:t>references </a:t>
            </a:r>
            <a:r>
              <a:rPr lang="en-US" altLang="en-US" b="1" i="1" dirty="0"/>
              <a:t> </a:t>
            </a:r>
            <a:r>
              <a:rPr lang="en-US" altLang="en-US" i="1" dirty="0"/>
              <a:t>student,</a:t>
            </a:r>
            <a:br>
              <a:rPr lang="en-US" altLang="en-US" dirty="0"/>
            </a:br>
            <a:r>
              <a:rPr lang="en-US" altLang="en-US" dirty="0"/>
              <a:t>        </a:t>
            </a:r>
            <a:r>
              <a:rPr lang="en-US" altLang="en-US" b="1" dirty="0"/>
              <a:t>foreign key </a:t>
            </a:r>
            <a:r>
              <a:rPr lang="en-US" altLang="en-US" dirty="0"/>
              <a:t>(</a:t>
            </a:r>
            <a:r>
              <a:rPr lang="en-US" altLang="en-US" i="1" dirty="0" err="1"/>
              <a:t>course_id</a:t>
            </a:r>
            <a:r>
              <a:rPr lang="en-US" altLang="en-US" i="1" dirty="0"/>
              <a:t>, </a:t>
            </a:r>
            <a:r>
              <a:rPr lang="en-US" altLang="en-US" i="1" dirty="0" err="1"/>
              <a:t>sec_id</a:t>
            </a:r>
            <a:r>
              <a:rPr lang="en-US" altLang="en-US" i="1" dirty="0"/>
              <a:t>, semester, year</a:t>
            </a:r>
            <a:r>
              <a:rPr lang="en-US" altLang="en-US" dirty="0"/>
              <a:t>) </a:t>
            </a:r>
            <a:r>
              <a:rPr lang="en-US" altLang="en-US" b="1" dirty="0"/>
              <a:t>references </a:t>
            </a:r>
            <a:r>
              <a:rPr lang="en-US" altLang="en-US" i="1" dirty="0"/>
              <a:t>section</a:t>
            </a:r>
            <a:r>
              <a:rPr lang="en-US" altLang="en-US" dirty="0"/>
              <a:t>);</a:t>
            </a:r>
          </a:p>
          <a:p>
            <a:pPr>
              <a:lnSpc>
                <a:spcPct val="90000"/>
              </a:lnSpc>
              <a:buNone/>
            </a:pPr>
            <a:endParaRPr lang="en-US" altLang="en-US" dirty="0"/>
          </a:p>
        </p:txBody>
      </p:sp>
    </p:spTree>
    <p:extLst>
      <p:ext uri="{BB962C8B-B14F-4D97-AF65-F5344CB8AC3E}">
        <p14:creationId xmlns:p14="http://schemas.microsoft.com/office/powerpoint/2010/main" val="230879448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5026" name="Rectangle 2"/>
          <p:cNvSpPr>
            <a:spLocks noGrp="1" noChangeArrowheads="1"/>
          </p:cNvSpPr>
          <p:nvPr>
            <p:ph type="title" idx="4294967295"/>
          </p:nvPr>
        </p:nvSpPr>
        <p:spPr>
          <a:xfrm>
            <a:off x="1422400" y="117475"/>
            <a:ext cx="10769600" cy="609600"/>
          </a:xfrm>
        </p:spPr>
        <p:txBody>
          <a:bodyPr/>
          <a:lstStyle/>
          <a:p>
            <a:r>
              <a:rPr lang="en-US" altLang="en-US" dirty="0"/>
              <a:t>And more still</a:t>
            </a:r>
          </a:p>
        </p:txBody>
      </p:sp>
      <p:sp>
        <p:nvSpPr>
          <p:cNvPr id="12290" name="Rectangle 3"/>
          <p:cNvSpPr>
            <a:spLocks noGrp="1" noChangeArrowheads="1"/>
          </p:cNvSpPr>
          <p:nvPr>
            <p:ph type="body" idx="4294967295"/>
          </p:nvPr>
        </p:nvSpPr>
        <p:spPr>
          <a:xfrm>
            <a:off x="0" y="1117600"/>
            <a:ext cx="7107238" cy="3709988"/>
          </a:xfrm>
        </p:spPr>
        <p:txBody>
          <a:bodyPr/>
          <a:lstStyle/>
          <a:p>
            <a:r>
              <a:rPr lang="en-US" altLang="en-US" b="1" dirty="0"/>
              <a:t>create table</a:t>
            </a:r>
            <a:r>
              <a:rPr lang="en-US" altLang="en-US" dirty="0"/>
              <a:t> </a:t>
            </a:r>
            <a:r>
              <a:rPr lang="en-US" altLang="en-US" i="1" dirty="0"/>
              <a:t>course</a:t>
            </a:r>
            <a:r>
              <a:rPr lang="en-US" altLang="en-US" dirty="0"/>
              <a:t> (</a:t>
            </a:r>
            <a:br>
              <a:rPr lang="en-US" altLang="en-US" dirty="0"/>
            </a:br>
            <a:r>
              <a:rPr lang="en-US" altLang="en-US" dirty="0"/>
              <a:t>        </a:t>
            </a:r>
            <a:r>
              <a:rPr lang="en-US" altLang="en-US" i="1" dirty="0" err="1"/>
              <a:t>course_id</a:t>
            </a:r>
            <a:r>
              <a:rPr lang="en-US" altLang="en-US" dirty="0"/>
              <a:t>        </a:t>
            </a:r>
            <a:r>
              <a:rPr lang="en-US" altLang="en-US" b="1" dirty="0" err="1"/>
              <a:t>varchar</a:t>
            </a:r>
            <a:r>
              <a:rPr lang="en-US" altLang="en-US" dirty="0"/>
              <a:t>(8),</a:t>
            </a:r>
            <a:br>
              <a:rPr lang="en-US" altLang="en-US" dirty="0"/>
            </a:br>
            <a:r>
              <a:rPr lang="en-US" altLang="en-US" dirty="0"/>
              <a:t>        </a:t>
            </a:r>
            <a:r>
              <a:rPr lang="en-US" altLang="en-US" i="1" dirty="0"/>
              <a:t>title</a:t>
            </a:r>
            <a:r>
              <a:rPr lang="en-US" altLang="en-US" dirty="0"/>
              <a:t>                  </a:t>
            </a:r>
            <a:r>
              <a:rPr lang="en-US" altLang="en-US" b="1" dirty="0" err="1"/>
              <a:t>varchar</a:t>
            </a:r>
            <a:r>
              <a:rPr lang="en-US" altLang="en-US" b="1" dirty="0"/>
              <a:t>(</a:t>
            </a:r>
            <a:r>
              <a:rPr lang="en-US" altLang="en-US" dirty="0"/>
              <a:t>50),</a:t>
            </a:r>
            <a:br>
              <a:rPr lang="en-US" altLang="en-US" dirty="0"/>
            </a:br>
            <a:r>
              <a:rPr lang="en-US" altLang="en-US" dirty="0"/>
              <a:t>        </a:t>
            </a:r>
            <a:r>
              <a:rPr lang="en-US" altLang="en-US" i="1" dirty="0"/>
              <a:t>dept_name</a:t>
            </a:r>
            <a:r>
              <a:rPr lang="en-US" altLang="en-US" dirty="0"/>
              <a:t>      </a:t>
            </a:r>
            <a:r>
              <a:rPr lang="en-US" altLang="en-US" b="1" dirty="0" err="1"/>
              <a:t>varchar</a:t>
            </a:r>
            <a:r>
              <a:rPr lang="en-US" altLang="en-US" dirty="0"/>
              <a:t>(20),</a:t>
            </a:r>
            <a:br>
              <a:rPr lang="en-US" altLang="en-US" dirty="0"/>
            </a:br>
            <a:r>
              <a:rPr lang="en-US" altLang="en-US" dirty="0"/>
              <a:t>        </a:t>
            </a:r>
            <a:r>
              <a:rPr lang="en-US" altLang="en-US" i="1" dirty="0"/>
              <a:t>credits</a:t>
            </a:r>
            <a:r>
              <a:rPr lang="en-US" altLang="en-US" dirty="0"/>
              <a:t>             </a:t>
            </a:r>
            <a:r>
              <a:rPr lang="en-US" altLang="en-US" b="1" dirty="0"/>
              <a:t>numeric</a:t>
            </a:r>
            <a:r>
              <a:rPr lang="en-US" altLang="en-US" dirty="0"/>
              <a:t>(2,0),</a:t>
            </a:r>
          </a:p>
          <a:p>
            <a:pPr>
              <a:spcBef>
                <a:spcPct val="0"/>
              </a:spcBef>
              <a:buFont typeface="Monotype Sorts" charset="2"/>
              <a:buNone/>
            </a:pPr>
            <a:r>
              <a:rPr lang="en-US" altLang="en-US" dirty="0"/>
              <a:t>             </a:t>
            </a:r>
            <a:r>
              <a:rPr lang="en-US" altLang="en-US" b="1" dirty="0"/>
              <a:t>primary key </a:t>
            </a:r>
            <a:r>
              <a:rPr lang="en-US" altLang="en-US" i="1" dirty="0"/>
              <a:t>(</a:t>
            </a:r>
            <a:r>
              <a:rPr lang="en-US" altLang="en-US" i="1" dirty="0" err="1"/>
              <a:t>course_id</a:t>
            </a:r>
            <a:r>
              <a:rPr lang="en-US" altLang="en-US" i="1" dirty="0"/>
              <a:t>),</a:t>
            </a:r>
          </a:p>
          <a:p>
            <a:pPr>
              <a:spcBef>
                <a:spcPct val="0"/>
              </a:spcBef>
              <a:buFont typeface="Monotype Sorts" charset="2"/>
              <a:buNone/>
            </a:pPr>
            <a:r>
              <a:rPr lang="en-US" altLang="en-US" b="1" dirty="0"/>
              <a:t>     </a:t>
            </a:r>
            <a:r>
              <a:rPr lang="en-US" altLang="en-US" dirty="0"/>
              <a:t>        </a:t>
            </a:r>
            <a:r>
              <a:rPr lang="en-US" altLang="en-US" b="1" dirty="0"/>
              <a:t>foreign key </a:t>
            </a:r>
            <a:r>
              <a:rPr lang="en-US" altLang="en-US" i="1" dirty="0"/>
              <a:t>(dept_name</a:t>
            </a:r>
            <a:r>
              <a:rPr lang="en-US" altLang="en-US" dirty="0"/>
              <a:t>) </a:t>
            </a:r>
            <a:r>
              <a:rPr lang="en-US" altLang="en-US" b="1" dirty="0"/>
              <a:t>references </a:t>
            </a:r>
            <a:r>
              <a:rPr lang="en-US" altLang="en-US" i="1" dirty="0"/>
              <a:t>department</a:t>
            </a:r>
            <a:r>
              <a:rPr lang="en-US" altLang="en-US" dirty="0"/>
              <a:t>);</a:t>
            </a:r>
          </a:p>
          <a:p>
            <a:endParaRPr lang="en-US" altLang="en-US" dirty="0"/>
          </a:p>
        </p:txBody>
      </p:sp>
    </p:spTree>
    <p:extLst>
      <p:ext uri="{BB962C8B-B14F-4D97-AF65-F5344CB8AC3E}">
        <p14:creationId xmlns:p14="http://schemas.microsoft.com/office/powerpoint/2010/main" val="2869568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422400" y="117475"/>
            <a:ext cx="10769600" cy="609600"/>
          </a:xfrm>
          <a:noFill/>
        </p:spPr>
        <p:txBody>
          <a:bodyPr/>
          <a:lstStyle/>
          <a:p>
            <a:r>
              <a:rPr lang="en-US" dirty="0">
                <a:effectLst/>
                <a:ea typeface="ＭＳ Ｐゴシック" pitchFamily="34" charset="-128"/>
              </a:rPr>
              <a:t>Database Applications Examples</a:t>
            </a:r>
          </a:p>
        </p:txBody>
      </p:sp>
      <p:sp>
        <p:nvSpPr>
          <p:cNvPr id="5123" name="Rectangle 3"/>
          <p:cNvSpPr>
            <a:spLocks noGrp="1" noChangeArrowheads="1"/>
          </p:cNvSpPr>
          <p:nvPr>
            <p:ph idx="4294967295"/>
          </p:nvPr>
        </p:nvSpPr>
        <p:spPr>
          <a:xfrm>
            <a:off x="2620651" y="998537"/>
            <a:ext cx="7577138" cy="4860925"/>
          </a:xfrm>
        </p:spPr>
        <p:txBody>
          <a:bodyPr/>
          <a:lstStyle/>
          <a:p>
            <a:r>
              <a:rPr lang="en-US" dirty="0">
                <a:ea typeface="ＭＳ Ｐゴシック" pitchFamily="34" charset="-128"/>
              </a:rPr>
              <a:t>Enterprise Information</a:t>
            </a:r>
          </a:p>
          <a:p>
            <a:pPr lvl="1"/>
            <a:r>
              <a:rPr lang="en-US" dirty="0">
                <a:ea typeface="ＭＳ Ｐゴシック" pitchFamily="34" charset="-128"/>
              </a:rPr>
              <a:t>Sales: customers, products, purchases</a:t>
            </a:r>
          </a:p>
          <a:p>
            <a:pPr lvl="1"/>
            <a:r>
              <a:rPr lang="en-US" dirty="0">
                <a:ea typeface="ＭＳ Ｐゴシック" pitchFamily="34" charset="-128"/>
              </a:rPr>
              <a:t>Accounting: payments, receipts, assets</a:t>
            </a:r>
          </a:p>
          <a:p>
            <a:pPr lvl="1"/>
            <a:r>
              <a:rPr lang="en-US" dirty="0">
                <a:ea typeface="ＭＳ Ｐゴシック" pitchFamily="34" charset="-128"/>
              </a:rPr>
              <a:t>Human Resources: Information about employees, salaries, payroll taxes.</a:t>
            </a:r>
          </a:p>
          <a:p>
            <a:r>
              <a:rPr lang="en-US" dirty="0">
                <a:ea typeface="ＭＳ Ｐゴシック" pitchFamily="34" charset="-128"/>
              </a:rPr>
              <a:t>Manufacturing: management of production, inventory, orders, supply chain.</a:t>
            </a:r>
          </a:p>
          <a:p>
            <a:r>
              <a:rPr lang="en-US" dirty="0">
                <a:ea typeface="ＭＳ Ｐゴシック" pitchFamily="34" charset="-128"/>
              </a:rPr>
              <a:t>Banking and finance</a:t>
            </a:r>
          </a:p>
          <a:p>
            <a:pPr lvl="1"/>
            <a:r>
              <a:rPr lang="en-US" dirty="0">
                <a:ea typeface="ＭＳ Ｐゴシック" pitchFamily="34" charset="-128"/>
              </a:rPr>
              <a:t>customer information, accounts, loans, and banking transactions.</a:t>
            </a:r>
          </a:p>
          <a:p>
            <a:pPr lvl="1"/>
            <a:r>
              <a:rPr lang="en-US" dirty="0">
                <a:ea typeface="ＭＳ Ｐゴシック" pitchFamily="34" charset="-128"/>
              </a:rPr>
              <a:t>Credit card transactions</a:t>
            </a:r>
          </a:p>
          <a:p>
            <a:pPr lvl="1"/>
            <a:r>
              <a:rPr lang="en-US" dirty="0">
                <a:ea typeface="ＭＳ Ｐゴシック" pitchFamily="34" charset="-128"/>
              </a:rPr>
              <a:t>Finance:  sales and purchases of financial instruments (e.g., stocks and bonds; storing real-time market data</a:t>
            </a:r>
          </a:p>
          <a:p>
            <a:r>
              <a:rPr lang="en-US" dirty="0">
                <a:ea typeface="ＭＳ Ｐゴシック" pitchFamily="34" charset="-128"/>
              </a:rPr>
              <a:t>Universities:  registration, grades</a:t>
            </a:r>
          </a:p>
          <a:p>
            <a:pPr>
              <a:buNone/>
            </a:pPr>
            <a:endParaRPr lang="en-US" dirty="0">
              <a:ea typeface="ＭＳ Ｐゴシック" pitchFamily="34" charset="-128"/>
            </a:endParaRPr>
          </a:p>
          <a:p>
            <a:endParaRPr lang="en-US" dirty="0">
              <a:ea typeface="ＭＳ Ｐゴシック" pitchFamily="34" charset="-128"/>
            </a:endParaRPr>
          </a:p>
        </p:txBody>
      </p:sp>
    </p:spTree>
    <p:extLst>
      <p:ext uri="{BB962C8B-B14F-4D97-AF65-F5344CB8AC3E}">
        <p14:creationId xmlns:p14="http://schemas.microsoft.com/office/powerpoint/2010/main" val="78067066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8626" name="Rectangle 2"/>
          <p:cNvSpPr>
            <a:spLocks noGrp="1" noChangeArrowheads="1"/>
          </p:cNvSpPr>
          <p:nvPr>
            <p:ph type="title" idx="4294967295"/>
          </p:nvPr>
        </p:nvSpPr>
        <p:spPr>
          <a:xfrm>
            <a:off x="1422400" y="117475"/>
            <a:ext cx="10769600" cy="609600"/>
          </a:xfrm>
        </p:spPr>
        <p:txBody>
          <a:bodyPr/>
          <a:lstStyle/>
          <a:p>
            <a:r>
              <a:rPr lang="en-US" altLang="en-US" dirty="0"/>
              <a:t>Updates to tables</a:t>
            </a:r>
          </a:p>
        </p:txBody>
      </p:sp>
      <p:sp>
        <p:nvSpPr>
          <p:cNvPr id="13314" name="Rectangle 3"/>
          <p:cNvSpPr>
            <a:spLocks noGrp="1" noChangeArrowheads="1"/>
          </p:cNvSpPr>
          <p:nvPr>
            <p:ph type="body" idx="4294967295"/>
          </p:nvPr>
        </p:nvSpPr>
        <p:spPr>
          <a:xfrm>
            <a:off x="4481513" y="1082675"/>
            <a:ext cx="7710487" cy="5159375"/>
          </a:xfrm>
        </p:spPr>
        <p:txBody>
          <a:bodyPr/>
          <a:lstStyle/>
          <a:p>
            <a:pPr>
              <a:lnSpc>
                <a:spcPct val="90000"/>
              </a:lnSpc>
              <a:tabLst>
                <a:tab pos="2232025" algn="l"/>
              </a:tabLst>
            </a:pPr>
            <a:r>
              <a:rPr lang="en-US" altLang="en-US" b="1" dirty="0">
                <a:solidFill>
                  <a:srgbClr val="002060"/>
                </a:solidFill>
              </a:rPr>
              <a:t>Insert </a:t>
            </a:r>
            <a:r>
              <a:rPr lang="en-US" altLang="en-US" b="1" dirty="0">
                <a:solidFill>
                  <a:srgbClr val="000099"/>
                </a:solidFill>
              </a:rPr>
              <a:t> </a:t>
            </a:r>
            <a:endParaRPr lang="en-US" altLang="en-US" dirty="0"/>
          </a:p>
          <a:p>
            <a:pPr lvl="1">
              <a:lnSpc>
                <a:spcPct val="90000"/>
              </a:lnSpc>
              <a:tabLst>
                <a:tab pos="2232025" algn="l"/>
              </a:tabLst>
            </a:pPr>
            <a:r>
              <a:rPr lang="en-US" altLang="en-US" b="1" dirty="0"/>
              <a:t>insert into </a:t>
            </a:r>
            <a:r>
              <a:rPr lang="en-US" altLang="en-US" i="1" dirty="0"/>
              <a:t>instructor </a:t>
            </a:r>
            <a:r>
              <a:rPr lang="en-US" altLang="en-US" b="1" dirty="0"/>
              <a:t>values </a:t>
            </a:r>
            <a:r>
              <a:rPr lang="en-US" altLang="en-US" dirty="0"/>
              <a:t>(</a:t>
            </a:r>
            <a:r>
              <a:rPr lang="en-US" altLang="ja-JP" dirty="0"/>
              <a:t>'</a:t>
            </a:r>
            <a:r>
              <a:rPr lang="en-US" altLang="en-US" dirty="0"/>
              <a:t>10211</a:t>
            </a:r>
            <a:r>
              <a:rPr lang="en-US" altLang="ja-JP" dirty="0"/>
              <a:t>'</a:t>
            </a:r>
            <a:r>
              <a:rPr lang="en-US" altLang="en-US" dirty="0"/>
              <a:t>, </a:t>
            </a:r>
            <a:r>
              <a:rPr lang="en-US" altLang="ja-JP" dirty="0"/>
              <a:t>'</a:t>
            </a:r>
            <a:r>
              <a:rPr lang="en-US" altLang="en-US" dirty="0"/>
              <a:t>Smith</a:t>
            </a:r>
            <a:r>
              <a:rPr lang="en-US" altLang="ja-JP" dirty="0"/>
              <a:t>'</a:t>
            </a:r>
            <a:r>
              <a:rPr lang="en-US" altLang="en-US" dirty="0"/>
              <a:t>, </a:t>
            </a:r>
            <a:r>
              <a:rPr lang="en-US" altLang="ja-JP" dirty="0"/>
              <a:t>'</a:t>
            </a:r>
            <a:r>
              <a:rPr lang="en-US" altLang="en-US" dirty="0"/>
              <a:t>Biology</a:t>
            </a:r>
            <a:r>
              <a:rPr lang="en-US" altLang="ja-JP" dirty="0"/>
              <a:t>'</a:t>
            </a:r>
            <a:r>
              <a:rPr lang="en-US" altLang="en-US" dirty="0"/>
              <a:t>, 66000);</a:t>
            </a:r>
          </a:p>
          <a:p>
            <a:pPr>
              <a:lnSpc>
                <a:spcPct val="90000"/>
              </a:lnSpc>
              <a:tabLst>
                <a:tab pos="2232025" algn="l"/>
              </a:tabLst>
            </a:pPr>
            <a:r>
              <a:rPr lang="en-US" altLang="en-US" b="1" dirty="0">
                <a:solidFill>
                  <a:srgbClr val="002060"/>
                </a:solidFill>
              </a:rPr>
              <a:t>Delete</a:t>
            </a:r>
            <a:r>
              <a:rPr lang="en-US" altLang="en-US" b="1" dirty="0">
                <a:solidFill>
                  <a:srgbClr val="000099"/>
                </a:solidFill>
              </a:rPr>
              <a:t> </a:t>
            </a:r>
          </a:p>
          <a:p>
            <a:pPr lvl="1">
              <a:lnSpc>
                <a:spcPct val="90000"/>
              </a:lnSpc>
              <a:tabLst>
                <a:tab pos="2232025" algn="l"/>
              </a:tabLst>
            </a:pPr>
            <a:r>
              <a:rPr lang="en-US" altLang="en-US" b="1" dirty="0">
                <a:solidFill>
                  <a:srgbClr val="000099"/>
                </a:solidFill>
              </a:rPr>
              <a:t> </a:t>
            </a:r>
            <a:r>
              <a:rPr lang="en-US" altLang="en-US" dirty="0"/>
              <a:t>Remove all tuples from the </a:t>
            </a:r>
            <a:r>
              <a:rPr lang="en-US" altLang="en-US" i="1" dirty="0"/>
              <a:t>student</a:t>
            </a:r>
            <a:r>
              <a:rPr lang="en-US" altLang="en-US" dirty="0"/>
              <a:t> relation</a:t>
            </a:r>
          </a:p>
          <a:p>
            <a:pPr lvl="2">
              <a:lnSpc>
                <a:spcPct val="90000"/>
              </a:lnSpc>
              <a:tabLst>
                <a:tab pos="2232025" algn="l"/>
              </a:tabLst>
            </a:pPr>
            <a:r>
              <a:rPr lang="en-US" altLang="en-US" b="1" dirty="0"/>
              <a:t>delete from </a:t>
            </a:r>
            <a:r>
              <a:rPr lang="en-US" altLang="en-US" i="1" dirty="0"/>
              <a:t>student  </a:t>
            </a:r>
          </a:p>
          <a:p>
            <a:pPr>
              <a:lnSpc>
                <a:spcPct val="90000"/>
              </a:lnSpc>
              <a:tabLst>
                <a:tab pos="2232025" algn="l"/>
              </a:tabLst>
            </a:pPr>
            <a:r>
              <a:rPr lang="en-US" altLang="en-US" b="1" dirty="0">
                <a:solidFill>
                  <a:srgbClr val="002060"/>
                </a:solidFill>
              </a:rPr>
              <a:t>Drop Table</a:t>
            </a:r>
          </a:p>
          <a:p>
            <a:pPr lvl="1">
              <a:lnSpc>
                <a:spcPct val="90000"/>
              </a:lnSpc>
              <a:tabLst>
                <a:tab pos="2232025" algn="l"/>
              </a:tabLst>
            </a:pPr>
            <a:r>
              <a:rPr lang="en-US" altLang="en-US" b="1" dirty="0"/>
              <a:t>drop table </a:t>
            </a:r>
            <a:r>
              <a:rPr lang="en-US" altLang="en-US" i="1" dirty="0"/>
              <a:t>r</a:t>
            </a:r>
          </a:p>
          <a:p>
            <a:pPr>
              <a:lnSpc>
                <a:spcPct val="90000"/>
              </a:lnSpc>
              <a:tabLst>
                <a:tab pos="2232025" algn="l"/>
              </a:tabLst>
            </a:pPr>
            <a:r>
              <a:rPr lang="en-US" altLang="en-US" b="1" dirty="0">
                <a:solidFill>
                  <a:srgbClr val="002060"/>
                </a:solidFill>
              </a:rPr>
              <a:t>Alter</a:t>
            </a:r>
            <a:r>
              <a:rPr lang="en-US" altLang="en-US" b="1" dirty="0">
                <a:solidFill>
                  <a:srgbClr val="000099"/>
                </a:solidFill>
              </a:rPr>
              <a:t> </a:t>
            </a:r>
            <a:r>
              <a:rPr lang="en-US" altLang="en-US" dirty="0"/>
              <a:t> </a:t>
            </a:r>
          </a:p>
          <a:p>
            <a:pPr lvl="1">
              <a:lnSpc>
                <a:spcPct val="90000"/>
              </a:lnSpc>
              <a:tabLst>
                <a:tab pos="2232025" algn="l"/>
              </a:tabLst>
            </a:pPr>
            <a:r>
              <a:rPr lang="en-US" altLang="en-US" b="1" dirty="0"/>
              <a:t>alter table </a:t>
            </a:r>
            <a:r>
              <a:rPr lang="en-US" altLang="en-US" i="1" dirty="0"/>
              <a:t>r </a:t>
            </a:r>
            <a:r>
              <a:rPr lang="en-US" altLang="en-US" b="1" dirty="0"/>
              <a:t>add </a:t>
            </a:r>
            <a:r>
              <a:rPr lang="en-US" altLang="en-US" i="1" dirty="0"/>
              <a:t>A D</a:t>
            </a:r>
          </a:p>
          <a:p>
            <a:pPr lvl="2">
              <a:lnSpc>
                <a:spcPct val="90000"/>
              </a:lnSpc>
              <a:tabLst>
                <a:tab pos="2232025" algn="l"/>
              </a:tabLst>
            </a:pPr>
            <a:r>
              <a:rPr lang="en-US" altLang="en-US" i="1" dirty="0"/>
              <a:t> </a:t>
            </a:r>
            <a:r>
              <a:rPr lang="en-US" altLang="en-US" dirty="0"/>
              <a:t>where </a:t>
            </a:r>
            <a:r>
              <a:rPr lang="en-US" altLang="en-US" i="1" dirty="0"/>
              <a:t>A</a:t>
            </a:r>
            <a:r>
              <a:rPr lang="en-US" altLang="en-US" dirty="0"/>
              <a:t> is the name of the attribute to be added to relation </a:t>
            </a:r>
            <a:r>
              <a:rPr lang="en-US" altLang="en-US" i="1" dirty="0"/>
              <a:t>r </a:t>
            </a:r>
            <a:r>
              <a:rPr lang="en-US" altLang="en-US" dirty="0"/>
              <a:t> and </a:t>
            </a:r>
            <a:r>
              <a:rPr lang="en-US" altLang="en-US" i="1" dirty="0"/>
              <a:t>D</a:t>
            </a:r>
            <a:r>
              <a:rPr lang="en-US" altLang="en-US" dirty="0"/>
              <a:t> is the domain of </a:t>
            </a:r>
            <a:r>
              <a:rPr lang="en-US" altLang="en-US" i="1" dirty="0"/>
              <a:t>A.</a:t>
            </a:r>
            <a:endParaRPr lang="en-US" altLang="en-US" dirty="0"/>
          </a:p>
          <a:p>
            <a:pPr lvl="2">
              <a:lnSpc>
                <a:spcPct val="90000"/>
              </a:lnSpc>
              <a:tabLst>
                <a:tab pos="2232025" algn="l"/>
              </a:tabLst>
            </a:pPr>
            <a:r>
              <a:rPr lang="en-US" altLang="en-US" dirty="0"/>
              <a:t>All exiting tuples in the relation are assigned </a:t>
            </a:r>
            <a:r>
              <a:rPr lang="en-US" altLang="en-US" i="1" dirty="0"/>
              <a:t>null</a:t>
            </a:r>
            <a:r>
              <a:rPr lang="en-US" altLang="en-US" dirty="0"/>
              <a:t> as the value for the new attribute.  </a:t>
            </a:r>
          </a:p>
          <a:p>
            <a:pPr lvl="1">
              <a:lnSpc>
                <a:spcPct val="110000"/>
              </a:lnSpc>
              <a:tabLst>
                <a:tab pos="2232025" algn="l"/>
              </a:tabLst>
            </a:pPr>
            <a:r>
              <a:rPr lang="en-US" altLang="en-US" b="1" dirty="0"/>
              <a:t>alter table </a:t>
            </a:r>
            <a:r>
              <a:rPr lang="en-US" altLang="en-US" i="1" dirty="0"/>
              <a:t>r</a:t>
            </a:r>
            <a:r>
              <a:rPr lang="en-US" altLang="en-US" b="1" dirty="0"/>
              <a:t> drop</a:t>
            </a:r>
            <a:r>
              <a:rPr lang="en-US" altLang="en-US" i="1" dirty="0"/>
              <a:t> A     </a:t>
            </a:r>
          </a:p>
          <a:p>
            <a:pPr lvl="2">
              <a:lnSpc>
                <a:spcPct val="110000"/>
              </a:lnSpc>
              <a:tabLst>
                <a:tab pos="2232025" algn="l"/>
              </a:tabLst>
            </a:pPr>
            <a:r>
              <a:rPr lang="en-US" altLang="en-US" dirty="0"/>
              <a:t>where </a:t>
            </a:r>
            <a:r>
              <a:rPr lang="en-US" altLang="en-US" i="1" dirty="0"/>
              <a:t>A</a:t>
            </a:r>
            <a:r>
              <a:rPr lang="en-US" altLang="en-US" dirty="0"/>
              <a:t> is the name of an attribute of relation</a:t>
            </a:r>
            <a:r>
              <a:rPr lang="en-US" altLang="en-US" i="1" dirty="0"/>
              <a:t> r</a:t>
            </a:r>
          </a:p>
          <a:p>
            <a:pPr lvl="2">
              <a:lnSpc>
                <a:spcPct val="90000"/>
              </a:lnSpc>
              <a:tabLst>
                <a:tab pos="2232025" algn="l"/>
              </a:tabLst>
            </a:pPr>
            <a:r>
              <a:rPr lang="en-US" altLang="en-US" dirty="0"/>
              <a:t>Dropping of attributes not supported by many databases.</a:t>
            </a:r>
          </a:p>
        </p:txBody>
      </p:sp>
    </p:spTree>
    <p:extLst>
      <p:ext uri="{BB962C8B-B14F-4D97-AF65-F5344CB8AC3E}">
        <p14:creationId xmlns:p14="http://schemas.microsoft.com/office/powerpoint/2010/main" val="247832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8098" name="Rectangle 2"/>
          <p:cNvSpPr>
            <a:spLocks noGrp="1" noChangeArrowheads="1"/>
          </p:cNvSpPr>
          <p:nvPr>
            <p:ph type="title" idx="4294967295"/>
          </p:nvPr>
        </p:nvSpPr>
        <p:spPr>
          <a:xfrm>
            <a:off x="1422400" y="117475"/>
            <a:ext cx="10769600" cy="609600"/>
          </a:xfrm>
        </p:spPr>
        <p:txBody>
          <a:bodyPr vert="horz" wrap="square" lIns="90488" tIns="44450" rIns="90488" bIns="44450" numCol="1" anchor="ctr" anchorCtr="0" compatLnSpc="1">
            <a:prstTxWarp prst="textNoShape">
              <a:avLst/>
            </a:prstTxWarp>
          </a:bodyPr>
          <a:lstStyle/>
          <a:p>
            <a:r>
              <a:rPr lang="en-US" altLang="en-US" dirty="0"/>
              <a:t>Basic Query Structure </a:t>
            </a:r>
          </a:p>
        </p:txBody>
      </p:sp>
      <p:sp>
        <p:nvSpPr>
          <p:cNvPr id="14338" name="Rectangle 3"/>
          <p:cNvSpPr>
            <a:spLocks noGrp="1" noChangeArrowheads="1"/>
          </p:cNvSpPr>
          <p:nvPr>
            <p:ph type="body" idx="4294967295"/>
          </p:nvPr>
        </p:nvSpPr>
        <p:spPr>
          <a:xfrm>
            <a:off x="0" y="1106488"/>
            <a:ext cx="7134225" cy="4627562"/>
          </a:xfrm>
        </p:spPr>
        <p:txBody>
          <a:bodyPr vert="horz" wrap="square" lIns="90488" tIns="44450" rIns="90488" bIns="44450" numCol="1" anchor="t" anchorCtr="0" compatLnSpc="1">
            <a:prstTxWarp prst="textNoShape">
              <a:avLst/>
            </a:prstTxWarp>
          </a:bodyPr>
          <a:lstStyle/>
          <a:p>
            <a:pPr>
              <a:tabLst>
                <a:tab pos="2055813" algn="l"/>
              </a:tabLst>
            </a:pPr>
            <a:r>
              <a:rPr lang="en-US" altLang="en-US" dirty="0"/>
              <a:t>A typical SQL query has the form:</a:t>
            </a:r>
            <a:br>
              <a:rPr lang="en-US" altLang="en-US" dirty="0"/>
            </a:br>
            <a:br>
              <a:rPr lang="en-US" altLang="en-US" dirty="0"/>
            </a:br>
            <a:r>
              <a:rPr lang="en-US" altLang="en-US" dirty="0"/>
              <a:t>	</a:t>
            </a:r>
            <a:r>
              <a:rPr lang="en-US" altLang="en-US" b="1" dirty="0"/>
              <a:t>select </a:t>
            </a:r>
            <a:r>
              <a:rPr lang="en-US" altLang="en-US" i="1" dirty="0"/>
              <a:t>A</a:t>
            </a:r>
            <a:r>
              <a:rPr lang="en-US" altLang="en-US" baseline="-25000" dirty="0"/>
              <a:t>1</a:t>
            </a:r>
            <a:r>
              <a:rPr lang="en-US" altLang="en-US" dirty="0"/>
              <a:t>, </a:t>
            </a:r>
            <a:r>
              <a:rPr lang="en-US" altLang="en-US" i="1" dirty="0"/>
              <a:t>A</a:t>
            </a:r>
            <a:r>
              <a:rPr lang="en-US" altLang="en-US" baseline="-25000" dirty="0"/>
              <a:t>2</a:t>
            </a:r>
            <a:r>
              <a:rPr lang="en-US" altLang="en-US" dirty="0"/>
              <a:t>, ..., </a:t>
            </a:r>
            <a:r>
              <a:rPr lang="en-US" altLang="en-US" i="1" dirty="0"/>
              <a:t>A</a:t>
            </a:r>
            <a:r>
              <a:rPr lang="en-US" altLang="en-US" i="1" baseline="-25000" dirty="0"/>
              <a:t>n</a:t>
            </a:r>
            <a:br>
              <a:rPr lang="en-US" altLang="en-US" dirty="0"/>
            </a:br>
            <a:r>
              <a:rPr lang="en-US" altLang="en-US" dirty="0"/>
              <a:t>	</a:t>
            </a:r>
            <a:r>
              <a:rPr lang="en-US" altLang="en-US" b="1" dirty="0"/>
              <a:t>from</a:t>
            </a:r>
            <a:r>
              <a:rPr lang="en-US" altLang="en-US" dirty="0"/>
              <a:t> </a:t>
            </a:r>
            <a:r>
              <a:rPr lang="en-US" altLang="en-US" i="1" dirty="0"/>
              <a:t>r</a:t>
            </a:r>
            <a:r>
              <a:rPr lang="en-US" altLang="en-US" baseline="-25000" dirty="0"/>
              <a:t>1</a:t>
            </a:r>
            <a:r>
              <a:rPr lang="en-US" altLang="en-US" dirty="0"/>
              <a:t>, </a:t>
            </a:r>
            <a:r>
              <a:rPr lang="en-US" altLang="en-US" i="1" dirty="0"/>
              <a:t>r</a:t>
            </a:r>
            <a:r>
              <a:rPr lang="en-US" altLang="en-US" baseline="-25000" dirty="0"/>
              <a:t>2</a:t>
            </a:r>
            <a:r>
              <a:rPr lang="en-US" altLang="en-US" dirty="0"/>
              <a:t>, ..., </a:t>
            </a:r>
            <a:r>
              <a:rPr lang="en-US" altLang="en-US" i="1" dirty="0" err="1"/>
              <a:t>r</a:t>
            </a:r>
            <a:r>
              <a:rPr lang="en-US" altLang="en-US" i="1" baseline="-25000" dirty="0" err="1"/>
              <a:t>m</a:t>
            </a:r>
            <a:br>
              <a:rPr lang="en-US" altLang="en-US" dirty="0"/>
            </a:br>
            <a:r>
              <a:rPr lang="en-US" altLang="en-US" dirty="0"/>
              <a:t>	</a:t>
            </a:r>
            <a:r>
              <a:rPr lang="en-US" altLang="en-US" b="1" dirty="0"/>
              <a:t>where </a:t>
            </a:r>
            <a:r>
              <a:rPr lang="en-US" altLang="en-US" i="1" dirty="0"/>
              <a:t>P</a:t>
            </a:r>
            <a:br>
              <a:rPr lang="en-US" altLang="en-US" i="1" dirty="0"/>
            </a:br>
            <a:endParaRPr lang="en-US" altLang="en-US" dirty="0"/>
          </a:p>
          <a:p>
            <a:pPr lvl="1">
              <a:tabLst>
                <a:tab pos="2055813" algn="l"/>
              </a:tabLst>
            </a:pPr>
            <a:r>
              <a:rPr lang="en-US" altLang="en-US" i="1" dirty="0"/>
              <a:t>A</a:t>
            </a:r>
            <a:r>
              <a:rPr lang="en-US" altLang="en-US" i="1" baseline="-25000" dirty="0"/>
              <a:t>i </a:t>
            </a:r>
            <a:r>
              <a:rPr lang="en-US" altLang="en-US" dirty="0"/>
              <a:t>represents an attribute</a:t>
            </a:r>
          </a:p>
          <a:p>
            <a:pPr lvl="1">
              <a:tabLst>
                <a:tab pos="2055813" algn="l"/>
              </a:tabLst>
            </a:pPr>
            <a:r>
              <a:rPr lang="en-US" altLang="en-US" i="1" dirty="0" err="1"/>
              <a:t>R</a:t>
            </a:r>
            <a:r>
              <a:rPr lang="en-US" altLang="en-US" i="1" baseline="-25000" dirty="0" err="1"/>
              <a:t>i</a:t>
            </a:r>
            <a:r>
              <a:rPr lang="en-US" altLang="en-US" i="1" baseline="-25000" dirty="0"/>
              <a:t> </a:t>
            </a:r>
            <a:r>
              <a:rPr lang="en-US" altLang="en-US" dirty="0"/>
              <a:t>represents a relation</a:t>
            </a:r>
          </a:p>
          <a:p>
            <a:pPr lvl="1">
              <a:tabLst>
                <a:tab pos="2055813" algn="l"/>
              </a:tabLst>
            </a:pPr>
            <a:r>
              <a:rPr lang="en-US" altLang="en-US" i="1" dirty="0"/>
              <a:t>P</a:t>
            </a:r>
            <a:r>
              <a:rPr lang="en-US" altLang="en-US" dirty="0"/>
              <a:t> is a predicate.</a:t>
            </a:r>
          </a:p>
          <a:p>
            <a:pPr>
              <a:tabLst>
                <a:tab pos="2055813" algn="l"/>
              </a:tabLst>
            </a:pPr>
            <a:r>
              <a:rPr lang="en-US" altLang="en-US" dirty="0"/>
              <a:t>The result of an SQL query is a relation.</a:t>
            </a:r>
          </a:p>
        </p:txBody>
      </p:sp>
    </p:spTree>
    <p:extLst>
      <p:ext uri="{BB962C8B-B14F-4D97-AF65-F5344CB8AC3E}">
        <p14:creationId xmlns:p14="http://schemas.microsoft.com/office/powerpoint/2010/main" val="2438598882"/>
      </p:ext>
    </p:extLst>
  </p:cSld>
  <p:clrMapOvr>
    <a:masterClrMapping/>
  </p:clrMapOvr>
  <p:transition spd="slow"/>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0146" name="Rectangle 2"/>
          <p:cNvSpPr>
            <a:spLocks noGrp="1" noChangeArrowheads="1"/>
          </p:cNvSpPr>
          <p:nvPr>
            <p:ph type="title" idx="4294967295"/>
          </p:nvPr>
        </p:nvSpPr>
        <p:spPr>
          <a:xfrm>
            <a:off x="1422400" y="117475"/>
            <a:ext cx="10769600" cy="609600"/>
          </a:xfrm>
        </p:spPr>
        <p:txBody>
          <a:bodyPr vert="horz" wrap="square" lIns="90488" tIns="44450" rIns="90488" bIns="44450" numCol="1" anchor="ctr" anchorCtr="0" compatLnSpc="1">
            <a:prstTxWarp prst="textNoShape">
              <a:avLst/>
            </a:prstTxWarp>
          </a:bodyPr>
          <a:lstStyle/>
          <a:p>
            <a:r>
              <a:rPr lang="en-US" altLang="en-US" dirty="0"/>
              <a:t>The select Clause</a:t>
            </a:r>
          </a:p>
        </p:txBody>
      </p:sp>
      <p:sp>
        <p:nvSpPr>
          <p:cNvPr id="15362" name="Rectangle 3"/>
          <p:cNvSpPr>
            <a:spLocks noGrp="1" noChangeArrowheads="1"/>
          </p:cNvSpPr>
          <p:nvPr>
            <p:ph type="body" idx="4294967295"/>
          </p:nvPr>
        </p:nvSpPr>
        <p:spPr>
          <a:xfrm>
            <a:off x="0" y="1106488"/>
            <a:ext cx="7594600" cy="4525962"/>
          </a:xfrm>
        </p:spPr>
        <p:txBody>
          <a:bodyPr vert="horz" wrap="square" lIns="90488" tIns="44450" rIns="90488" bIns="44450" numCol="1" anchor="t" anchorCtr="0" compatLnSpc="1">
            <a:prstTxWarp prst="textNoShape">
              <a:avLst/>
            </a:prstTxWarp>
          </a:bodyPr>
          <a:lstStyle/>
          <a:p>
            <a:pPr>
              <a:tabLst>
                <a:tab pos="2055813" algn="l"/>
              </a:tabLst>
            </a:pPr>
            <a:r>
              <a:rPr lang="en-US" altLang="en-US" dirty="0"/>
              <a:t>The </a:t>
            </a:r>
            <a:r>
              <a:rPr lang="en-US" altLang="en-US" b="1" dirty="0"/>
              <a:t>select</a:t>
            </a:r>
            <a:r>
              <a:rPr lang="en-US" altLang="en-US" dirty="0"/>
              <a:t> clause lists the attributes desired in the result of a query</a:t>
            </a:r>
          </a:p>
          <a:p>
            <a:pPr lvl="1">
              <a:tabLst>
                <a:tab pos="2055813" algn="l"/>
              </a:tabLst>
            </a:pPr>
            <a:r>
              <a:rPr lang="en-US" altLang="en-US" dirty="0"/>
              <a:t>corresponds to the projection operation of the relational algebra</a:t>
            </a:r>
          </a:p>
          <a:p>
            <a:pPr>
              <a:lnSpc>
                <a:spcPct val="110000"/>
              </a:lnSpc>
              <a:tabLst>
                <a:tab pos="2055813" algn="l"/>
              </a:tabLst>
            </a:pPr>
            <a:r>
              <a:rPr lang="en-US" altLang="en-US" dirty="0"/>
              <a:t>Example: find the names of all instructors:</a:t>
            </a:r>
            <a:br>
              <a:rPr lang="en-US" altLang="en-US" dirty="0"/>
            </a:br>
            <a:r>
              <a:rPr lang="en-US" altLang="en-US" dirty="0"/>
              <a:t>		</a:t>
            </a:r>
            <a:r>
              <a:rPr lang="en-US" altLang="en-US" b="1" dirty="0"/>
              <a:t>select </a:t>
            </a:r>
            <a:r>
              <a:rPr lang="en-US" altLang="en-US" i="1" dirty="0"/>
              <a:t>name</a:t>
            </a:r>
            <a:br>
              <a:rPr lang="en-US" altLang="en-US" dirty="0"/>
            </a:br>
            <a:r>
              <a:rPr lang="en-US" altLang="en-US" dirty="0"/>
              <a:t>		</a:t>
            </a:r>
            <a:r>
              <a:rPr lang="en-US" altLang="en-US" b="1" dirty="0"/>
              <a:t>from </a:t>
            </a:r>
            <a:r>
              <a:rPr lang="en-US" altLang="en-US" i="1" dirty="0"/>
              <a:t>instructor</a:t>
            </a:r>
          </a:p>
          <a:p>
            <a:pPr>
              <a:tabLst>
                <a:tab pos="2055813" algn="l"/>
              </a:tabLst>
            </a:pPr>
            <a:r>
              <a:rPr lang="en-US" altLang="en-US" dirty="0"/>
              <a:t>NOTE:  SQL names are case insensitive (i.e., you may use upper- or lower-case letters.)  </a:t>
            </a:r>
          </a:p>
          <a:p>
            <a:pPr lvl="1">
              <a:tabLst>
                <a:tab pos="2055813" algn="l"/>
              </a:tabLst>
            </a:pPr>
            <a:r>
              <a:rPr lang="en-US" altLang="en-US" dirty="0"/>
              <a:t>E.g.,  </a:t>
            </a:r>
            <a:r>
              <a:rPr lang="en-US" altLang="en-US" i="1" dirty="0"/>
              <a:t>Name</a:t>
            </a:r>
            <a:r>
              <a:rPr lang="en-US" altLang="en-US" dirty="0"/>
              <a:t> ≡ </a:t>
            </a:r>
            <a:r>
              <a:rPr lang="en-US" altLang="en-US" i="1" dirty="0"/>
              <a:t>NAME</a:t>
            </a:r>
            <a:r>
              <a:rPr lang="en-US" altLang="en-US" dirty="0"/>
              <a:t> ≡ </a:t>
            </a:r>
            <a:r>
              <a:rPr lang="en-US" altLang="en-US" i="1" dirty="0"/>
              <a:t>name</a:t>
            </a:r>
          </a:p>
          <a:p>
            <a:pPr lvl="1">
              <a:tabLst>
                <a:tab pos="2055813" algn="l"/>
              </a:tabLst>
            </a:pPr>
            <a:r>
              <a:rPr lang="en-US" altLang="en-US" dirty="0"/>
              <a:t>Some people use upper case wherever we use bold font.</a:t>
            </a:r>
          </a:p>
        </p:txBody>
      </p:sp>
    </p:spTree>
    <p:extLst>
      <p:ext uri="{BB962C8B-B14F-4D97-AF65-F5344CB8AC3E}">
        <p14:creationId xmlns:p14="http://schemas.microsoft.com/office/powerpoint/2010/main" val="1668597627"/>
      </p:ext>
    </p:extLst>
  </p:cSld>
  <p:clrMapOvr>
    <a:masterClrMapping/>
  </p:clrMapOvr>
  <p:transition spd="slow"/>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2194" name="Rectangle 2"/>
          <p:cNvSpPr>
            <a:spLocks noGrp="1" noChangeArrowheads="1"/>
          </p:cNvSpPr>
          <p:nvPr>
            <p:ph type="title" idx="4294967295"/>
          </p:nvPr>
        </p:nvSpPr>
        <p:spPr>
          <a:xfrm>
            <a:off x="1422400" y="117475"/>
            <a:ext cx="10769600" cy="609600"/>
          </a:xfrm>
        </p:spPr>
        <p:txBody>
          <a:bodyPr vert="horz" wrap="square" lIns="90488" tIns="44450" rIns="90488" bIns="44450" numCol="1" anchor="ctr" anchorCtr="0" compatLnSpc="1">
            <a:prstTxWarp prst="textNoShape">
              <a:avLst/>
            </a:prstTxWarp>
          </a:bodyPr>
          <a:lstStyle/>
          <a:p>
            <a:r>
              <a:rPr lang="en-US" altLang="en-US" dirty="0"/>
              <a:t>The select Clause (Cont.)</a:t>
            </a:r>
          </a:p>
        </p:txBody>
      </p:sp>
      <p:sp>
        <p:nvSpPr>
          <p:cNvPr id="16386" name="Rectangle 3"/>
          <p:cNvSpPr>
            <a:spLocks noGrp="1" noChangeArrowheads="1"/>
          </p:cNvSpPr>
          <p:nvPr>
            <p:ph type="body" idx="4294967295"/>
          </p:nvPr>
        </p:nvSpPr>
        <p:spPr>
          <a:xfrm>
            <a:off x="0" y="1106488"/>
            <a:ext cx="7585075" cy="4876800"/>
          </a:xfrm>
        </p:spPr>
        <p:txBody>
          <a:bodyPr vert="horz" wrap="square" lIns="90488" tIns="44450" rIns="90488" bIns="44450" numCol="1" anchor="t" anchorCtr="0" compatLnSpc="1">
            <a:prstTxWarp prst="textNoShape">
              <a:avLst/>
            </a:prstTxWarp>
          </a:bodyPr>
          <a:lstStyle/>
          <a:p>
            <a:pPr>
              <a:tabLst>
                <a:tab pos="2055813" algn="l"/>
              </a:tabLst>
            </a:pPr>
            <a:r>
              <a:rPr lang="en-US" altLang="en-US" dirty="0"/>
              <a:t>SQL allows duplicates in relations as well as in query results.</a:t>
            </a:r>
          </a:p>
          <a:p>
            <a:pPr>
              <a:tabLst>
                <a:tab pos="2055813" algn="l"/>
              </a:tabLst>
            </a:pPr>
            <a:r>
              <a:rPr lang="en-US" altLang="en-US" dirty="0"/>
              <a:t>To force the elimination of duplicates, insert the keyword </a:t>
            </a:r>
            <a:r>
              <a:rPr lang="en-US" altLang="en-US" b="1" dirty="0">
                <a:solidFill>
                  <a:srgbClr val="002060"/>
                </a:solidFill>
              </a:rPr>
              <a:t>distinct</a:t>
            </a:r>
            <a:r>
              <a:rPr lang="en-US" altLang="en-US" b="1" dirty="0">
                <a:solidFill>
                  <a:schemeClr val="tx2"/>
                </a:solidFill>
              </a:rPr>
              <a:t> </a:t>
            </a:r>
            <a:r>
              <a:rPr lang="en-US" altLang="en-US" dirty="0"/>
              <a:t>after select</a:t>
            </a:r>
            <a:r>
              <a:rPr lang="en-US" altLang="en-US" b="1" dirty="0"/>
              <a:t>.</a:t>
            </a:r>
          </a:p>
          <a:p>
            <a:pPr>
              <a:tabLst>
                <a:tab pos="2055813" algn="l"/>
              </a:tabLst>
            </a:pPr>
            <a:r>
              <a:rPr lang="en-US" altLang="en-US" dirty="0"/>
              <a:t>Find the department names of all instructors, and remove duplicates</a:t>
            </a:r>
          </a:p>
          <a:p>
            <a:pPr>
              <a:buNone/>
              <a:tabLst>
                <a:tab pos="2055813" algn="l"/>
              </a:tabLst>
            </a:pPr>
            <a:r>
              <a:rPr lang="en-US" altLang="en-US" dirty="0"/>
              <a:t>		</a:t>
            </a:r>
            <a:r>
              <a:rPr lang="en-US" altLang="en-US" b="1" dirty="0"/>
              <a:t>select distinct </a:t>
            </a:r>
            <a:r>
              <a:rPr lang="en-US" altLang="en-US" i="1" dirty="0"/>
              <a:t>dept_name</a:t>
            </a:r>
            <a:br>
              <a:rPr lang="en-US" altLang="en-US" dirty="0"/>
            </a:br>
            <a:r>
              <a:rPr lang="en-US" altLang="en-US" dirty="0"/>
              <a:t>	</a:t>
            </a:r>
            <a:r>
              <a:rPr lang="en-US" altLang="en-US" b="1" dirty="0"/>
              <a:t>from </a:t>
            </a:r>
            <a:r>
              <a:rPr lang="en-US" altLang="en-US" i="1" dirty="0"/>
              <a:t>instructor</a:t>
            </a:r>
          </a:p>
          <a:p>
            <a:pPr>
              <a:tabLst>
                <a:tab pos="2055813" algn="l"/>
              </a:tabLst>
            </a:pPr>
            <a:r>
              <a:rPr lang="en-US" altLang="en-US" dirty="0"/>
              <a:t>The keyword </a:t>
            </a:r>
            <a:r>
              <a:rPr lang="en-US" altLang="en-US" b="1" dirty="0"/>
              <a:t>all </a:t>
            </a:r>
            <a:r>
              <a:rPr lang="en-US" altLang="en-US" dirty="0"/>
              <a:t>specifies that duplicates should not be removed.</a:t>
            </a:r>
            <a:br>
              <a:rPr lang="en-US" altLang="en-US" dirty="0"/>
            </a:br>
            <a:r>
              <a:rPr lang="en-US" altLang="en-US" sz="800" dirty="0"/>
              <a:t> </a:t>
            </a:r>
          </a:p>
          <a:p>
            <a:pPr>
              <a:buNone/>
              <a:tabLst>
                <a:tab pos="2055813" algn="l"/>
              </a:tabLst>
            </a:pPr>
            <a:r>
              <a:rPr lang="en-US" altLang="en-US" dirty="0"/>
              <a:t>		</a:t>
            </a:r>
            <a:r>
              <a:rPr lang="en-US" altLang="en-US" b="1" dirty="0"/>
              <a:t>select all</a:t>
            </a:r>
            <a:r>
              <a:rPr lang="en-US" altLang="en-US" dirty="0"/>
              <a:t> </a:t>
            </a:r>
            <a:r>
              <a:rPr lang="en-US" altLang="en-US" i="1" dirty="0"/>
              <a:t>dept_name</a:t>
            </a:r>
            <a:br>
              <a:rPr lang="en-US" altLang="en-US" i="1" dirty="0"/>
            </a:br>
            <a:r>
              <a:rPr lang="en-US" altLang="en-US" i="1" dirty="0"/>
              <a:t>	</a:t>
            </a:r>
            <a:r>
              <a:rPr lang="en-US" altLang="en-US" b="1" dirty="0"/>
              <a:t>from </a:t>
            </a:r>
            <a:r>
              <a:rPr lang="en-US" altLang="en-US" i="1" dirty="0"/>
              <a:t>instructor</a:t>
            </a:r>
          </a:p>
        </p:txBody>
      </p:sp>
      <p:pic>
        <p:nvPicPr>
          <p:cNvPr id="3" name="Graphic 2">
            <a:extLst>
              <a:ext uri="{FF2B5EF4-FFF2-40B4-BE49-F238E27FC236}">
                <a16:creationId xmlns:a16="http://schemas.microsoft.com/office/drawing/2014/main" id="{BD9960E4-FF8C-45DD-9C24-C644DF7941A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4967" r="32712" b="12784"/>
          <a:stretch/>
        </p:blipFill>
        <p:spPr>
          <a:xfrm>
            <a:off x="7740445" y="3429000"/>
            <a:ext cx="1143000" cy="2844764"/>
          </a:xfrm>
          <a:prstGeom prst="rect">
            <a:avLst/>
          </a:prstGeom>
        </p:spPr>
      </p:pic>
    </p:spTree>
    <p:extLst>
      <p:ext uri="{BB962C8B-B14F-4D97-AF65-F5344CB8AC3E}">
        <p14:creationId xmlns:p14="http://schemas.microsoft.com/office/powerpoint/2010/main" val="1878370041"/>
      </p:ext>
    </p:extLst>
  </p:cSld>
  <p:clrMapOvr>
    <a:masterClrMapping/>
  </p:clrMapOvr>
  <p:transition spd="slow"/>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4242" name="Rectangle 2"/>
          <p:cNvSpPr>
            <a:spLocks noGrp="1" noChangeArrowheads="1"/>
          </p:cNvSpPr>
          <p:nvPr>
            <p:ph type="title" idx="4294967295"/>
          </p:nvPr>
        </p:nvSpPr>
        <p:spPr>
          <a:xfrm>
            <a:off x="1422400" y="117475"/>
            <a:ext cx="10769600" cy="609600"/>
          </a:xfrm>
        </p:spPr>
        <p:txBody>
          <a:bodyPr vert="horz" wrap="square" lIns="90488" tIns="44450" rIns="90488" bIns="44450" numCol="1" anchor="ctr" anchorCtr="0" compatLnSpc="1">
            <a:prstTxWarp prst="textNoShape">
              <a:avLst/>
            </a:prstTxWarp>
          </a:bodyPr>
          <a:lstStyle/>
          <a:p>
            <a:r>
              <a:rPr lang="en-US" altLang="en-US" dirty="0"/>
              <a:t>The select Clause (Cont.)</a:t>
            </a:r>
          </a:p>
        </p:txBody>
      </p:sp>
      <p:sp>
        <p:nvSpPr>
          <p:cNvPr id="17410" name="Rectangle 3"/>
          <p:cNvSpPr>
            <a:spLocks noGrp="1" noChangeArrowheads="1"/>
          </p:cNvSpPr>
          <p:nvPr>
            <p:ph type="body" idx="4294967295"/>
          </p:nvPr>
        </p:nvSpPr>
        <p:spPr>
          <a:xfrm>
            <a:off x="0" y="1106488"/>
            <a:ext cx="7523163" cy="5002212"/>
          </a:xfrm>
        </p:spPr>
        <p:txBody>
          <a:bodyPr vert="horz" wrap="square" lIns="90488" tIns="44450" rIns="90488" bIns="44450" numCol="1" anchor="t" anchorCtr="0" compatLnSpc="1">
            <a:prstTxWarp prst="textNoShape">
              <a:avLst/>
            </a:prstTxWarp>
          </a:bodyPr>
          <a:lstStyle/>
          <a:p>
            <a:pPr>
              <a:tabLst>
                <a:tab pos="2055813" algn="l"/>
              </a:tabLst>
            </a:pPr>
            <a:r>
              <a:rPr lang="en-US" altLang="en-US" dirty="0"/>
              <a:t>An asterisk in the select clause denotes “all attributes”</a:t>
            </a:r>
          </a:p>
          <a:p>
            <a:pPr>
              <a:buNone/>
              <a:tabLst>
                <a:tab pos="2055813" algn="l"/>
              </a:tabLst>
            </a:pPr>
            <a:r>
              <a:rPr lang="en-US" altLang="en-US" b="1" dirty="0"/>
              <a:t>			select </a:t>
            </a:r>
            <a:r>
              <a:rPr lang="en-US" altLang="en-US" dirty="0"/>
              <a:t>*</a:t>
            </a:r>
            <a:br>
              <a:rPr lang="en-US" altLang="en-US" dirty="0"/>
            </a:br>
            <a:r>
              <a:rPr lang="en-US" altLang="en-US" dirty="0"/>
              <a:t>		</a:t>
            </a:r>
            <a:r>
              <a:rPr lang="en-US" altLang="en-US" b="1" dirty="0"/>
              <a:t>from </a:t>
            </a:r>
            <a:r>
              <a:rPr lang="en-US" altLang="en-US" i="1" dirty="0"/>
              <a:t>instructor</a:t>
            </a:r>
          </a:p>
          <a:p>
            <a:pPr>
              <a:tabLst>
                <a:tab pos="2055813" algn="l"/>
              </a:tabLst>
            </a:pPr>
            <a:r>
              <a:rPr lang="en-US" altLang="en-US" dirty="0"/>
              <a:t>An attribute can be a literal  with  no </a:t>
            </a:r>
            <a:r>
              <a:rPr lang="en-US" altLang="en-US" b="1" dirty="0"/>
              <a:t>from  </a:t>
            </a:r>
            <a:r>
              <a:rPr lang="en-US" altLang="en-US" dirty="0"/>
              <a:t>clause</a:t>
            </a:r>
          </a:p>
          <a:p>
            <a:pPr>
              <a:buNone/>
              <a:tabLst>
                <a:tab pos="2055813" algn="l"/>
              </a:tabLst>
            </a:pPr>
            <a:r>
              <a:rPr lang="en-US" altLang="en-US" b="1" dirty="0"/>
              <a:t>			select  </a:t>
            </a:r>
            <a:r>
              <a:rPr lang="en-US" altLang="ja-JP" dirty="0"/>
              <a:t>'</a:t>
            </a:r>
            <a:r>
              <a:rPr lang="en-US" altLang="en-US" dirty="0"/>
              <a:t>437</a:t>
            </a:r>
            <a:r>
              <a:rPr lang="en-US" altLang="ja-JP" dirty="0"/>
              <a:t>'</a:t>
            </a:r>
            <a:endParaRPr lang="en-US" altLang="en-US" dirty="0"/>
          </a:p>
          <a:p>
            <a:pPr lvl="1">
              <a:tabLst>
                <a:tab pos="2055813" algn="l"/>
              </a:tabLst>
            </a:pPr>
            <a:r>
              <a:rPr lang="en-US" altLang="en-US" dirty="0"/>
              <a:t>Results is a table with one column and a single row with value “437”</a:t>
            </a:r>
          </a:p>
          <a:p>
            <a:pPr lvl="1">
              <a:tabLst>
                <a:tab pos="2055813" algn="l"/>
              </a:tabLst>
            </a:pPr>
            <a:r>
              <a:rPr lang="en-US" altLang="en-US" dirty="0"/>
              <a:t>Can give the column a name using:</a:t>
            </a:r>
          </a:p>
          <a:p>
            <a:pPr lvl="1">
              <a:buNone/>
              <a:tabLst>
                <a:tab pos="2055813" algn="l"/>
              </a:tabLst>
            </a:pPr>
            <a:r>
              <a:rPr lang="en-US" altLang="en-US" dirty="0"/>
              <a:t>                    </a:t>
            </a:r>
            <a:r>
              <a:rPr lang="en-US" altLang="en-US" b="1" dirty="0"/>
              <a:t>select </a:t>
            </a:r>
            <a:r>
              <a:rPr lang="en-US" altLang="en-US" dirty="0"/>
              <a:t>'437' </a:t>
            </a:r>
            <a:r>
              <a:rPr lang="en-US" altLang="en-US" b="1" dirty="0"/>
              <a:t>as </a:t>
            </a:r>
            <a:r>
              <a:rPr lang="en-US" altLang="en-US" i="1" dirty="0"/>
              <a:t>FOO</a:t>
            </a:r>
            <a:r>
              <a:rPr lang="en-US" altLang="en-US" dirty="0"/>
              <a:t>	</a:t>
            </a:r>
            <a:endParaRPr lang="en-US" altLang="en-US" i="1" dirty="0"/>
          </a:p>
          <a:p>
            <a:pPr>
              <a:tabLst>
                <a:tab pos="2055813" algn="l"/>
              </a:tabLst>
            </a:pPr>
            <a:r>
              <a:rPr lang="en-US" altLang="en-US" dirty="0"/>
              <a:t>An attribute can be a literal with </a:t>
            </a:r>
            <a:r>
              <a:rPr lang="en-US" altLang="en-US" b="1" dirty="0"/>
              <a:t>from  </a:t>
            </a:r>
            <a:r>
              <a:rPr lang="en-US" altLang="en-US" dirty="0"/>
              <a:t>clause</a:t>
            </a:r>
          </a:p>
          <a:p>
            <a:pPr>
              <a:buNone/>
              <a:tabLst>
                <a:tab pos="2055813" algn="l"/>
              </a:tabLst>
            </a:pPr>
            <a:r>
              <a:rPr lang="en-US" altLang="en-US" b="1" dirty="0"/>
              <a:t>			select  </a:t>
            </a:r>
            <a:r>
              <a:rPr lang="en-US" altLang="en-US" dirty="0"/>
              <a:t>'A'</a:t>
            </a:r>
            <a:br>
              <a:rPr lang="en-US" altLang="en-US" dirty="0"/>
            </a:br>
            <a:r>
              <a:rPr lang="en-US" altLang="en-US" dirty="0"/>
              <a:t>		</a:t>
            </a:r>
            <a:r>
              <a:rPr lang="en-US" altLang="en-US" b="1" dirty="0"/>
              <a:t>from </a:t>
            </a:r>
            <a:r>
              <a:rPr lang="en-US" altLang="en-US" i="1" dirty="0"/>
              <a:t>instructor</a:t>
            </a:r>
          </a:p>
          <a:p>
            <a:pPr lvl="1">
              <a:tabLst>
                <a:tab pos="2055813" algn="l"/>
              </a:tabLst>
            </a:pPr>
            <a:r>
              <a:rPr lang="en-US" altLang="en-US" dirty="0"/>
              <a:t>Result is a table with one column and </a:t>
            </a:r>
            <a:r>
              <a:rPr lang="en-US" altLang="en-US" i="1" dirty="0"/>
              <a:t>N</a:t>
            </a:r>
            <a:r>
              <a:rPr lang="en-US" altLang="en-US" dirty="0"/>
              <a:t> rows (number of tuples in the </a:t>
            </a:r>
            <a:r>
              <a:rPr lang="en-US" altLang="en-US" i="1" dirty="0"/>
              <a:t>instructors</a:t>
            </a:r>
            <a:r>
              <a:rPr lang="en-US" altLang="en-US" dirty="0"/>
              <a:t> table), each row with value “A”</a:t>
            </a:r>
          </a:p>
        </p:txBody>
      </p:sp>
    </p:spTree>
    <p:extLst>
      <p:ext uri="{BB962C8B-B14F-4D97-AF65-F5344CB8AC3E}">
        <p14:creationId xmlns:p14="http://schemas.microsoft.com/office/powerpoint/2010/main" val="1346894819"/>
      </p:ext>
    </p:extLst>
  </p:cSld>
  <p:clrMapOvr>
    <a:masterClrMapping/>
  </p:clrMapOvr>
  <p:transition spd="slow"/>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4242" name="Rectangle 2"/>
          <p:cNvSpPr>
            <a:spLocks noGrp="1" noChangeArrowheads="1"/>
          </p:cNvSpPr>
          <p:nvPr>
            <p:ph type="title" idx="4294967295"/>
          </p:nvPr>
        </p:nvSpPr>
        <p:spPr>
          <a:xfrm>
            <a:off x="4114800" y="201613"/>
            <a:ext cx="8077200" cy="609600"/>
          </a:xfrm>
        </p:spPr>
        <p:txBody>
          <a:bodyPr vert="horz" wrap="square" lIns="90488" tIns="44450" rIns="90488" bIns="44450" numCol="1" anchor="ctr" anchorCtr="0" compatLnSpc="1">
            <a:prstTxWarp prst="textNoShape">
              <a:avLst/>
            </a:prstTxWarp>
          </a:bodyPr>
          <a:lstStyle/>
          <a:p>
            <a:r>
              <a:rPr lang="en-US" altLang="en-US" dirty="0"/>
              <a:t>The select Clause (Cont.)</a:t>
            </a:r>
          </a:p>
        </p:txBody>
      </p:sp>
      <p:sp>
        <p:nvSpPr>
          <p:cNvPr id="18434" name="Rectangle 3"/>
          <p:cNvSpPr>
            <a:spLocks noGrp="1" noChangeArrowheads="1"/>
          </p:cNvSpPr>
          <p:nvPr>
            <p:ph type="body" idx="4294967295"/>
          </p:nvPr>
        </p:nvSpPr>
        <p:spPr>
          <a:xfrm>
            <a:off x="0" y="1106488"/>
            <a:ext cx="7585075" cy="4513262"/>
          </a:xfrm>
        </p:spPr>
        <p:txBody>
          <a:bodyPr vert="horz" wrap="square" lIns="90488" tIns="44450" rIns="90488" bIns="44450" numCol="1" anchor="t" anchorCtr="0" compatLnSpc="1">
            <a:prstTxWarp prst="textNoShape">
              <a:avLst/>
            </a:prstTxWarp>
          </a:bodyPr>
          <a:lstStyle/>
          <a:p>
            <a:pPr>
              <a:tabLst>
                <a:tab pos="2055813" algn="l"/>
              </a:tabLst>
            </a:pPr>
            <a:r>
              <a:rPr lang="en-US" altLang="en-US" dirty="0"/>
              <a:t>The </a:t>
            </a:r>
            <a:r>
              <a:rPr lang="en-US" altLang="en-US" b="1" dirty="0">
                <a:solidFill>
                  <a:srgbClr val="002060"/>
                </a:solidFill>
              </a:rPr>
              <a:t>select</a:t>
            </a:r>
            <a:r>
              <a:rPr lang="en-US" altLang="en-US" dirty="0">
                <a:solidFill>
                  <a:srgbClr val="002060"/>
                </a:solidFill>
              </a:rPr>
              <a:t> </a:t>
            </a:r>
            <a:r>
              <a:rPr lang="en-US" altLang="en-US" dirty="0"/>
              <a:t>clause can contain arithmetic expressions involving the operation, +, –, </a:t>
            </a:r>
            <a:r>
              <a:rPr lang="en-US" altLang="en-US" dirty="0">
                <a:latin typeface="Symbol" panose="05050102010706020507" pitchFamily="18" charset="2"/>
              </a:rPr>
              <a:t></a:t>
            </a:r>
            <a:r>
              <a:rPr lang="en-US" altLang="en-US" dirty="0"/>
              <a:t>, and /, and operating on constants or attributes of tuples.</a:t>
            </a:r>
          </a:p>
          <a:p>
            <a:pPr lvl="1">
              <a:tabLst>
                <a:tab pos="2055813" algn="l"/>
              </a:tabLst>
            </a:pPr>
            <a:r>
              <a:rPr lang="en-US" altLang="en-US" dirty="0"/>
              <a:t>The query: </a:t>
            </a:r>
          </a:p>
          <a:p>
            <a:pPr lvl="1">
              <a:buNone/>
              <a:tabLst>
                <a:tab pos="2055813" algn="l"/>
              </a:tabLst>
            </a:pPr>
            <a:r>
              <a:rPr lang="en-US" altLang="en-US" b="1" dirty="0"/>
              <a:t>	                  select</a:t>
            </a:r>
            <a:r>
              <a:rPr lang="en-US" altLang="en-US" dirty="0"/>
              <a:t> </a:t>
            </a:r>
            <a:r>
              <a:rPr lang="en-US" altLang="en-US" i="1" dirty="0"/>
              <a:t>ID, name, salary/12</a:t>
            </a:r>
            <a:br>
              <a:rPr lang="en-US" altLang="en-US" dirty="0"/>
            </a:br>
            <a:r>
              <a:rPr lang="en-US" altLang="en-US" dirty="0"/>
              <a:t>                  </a:t>
            </a:r>
            <a:r>
              <a:rPr lang="en-US" altLang="en-US" b="1" dirty="0"/>
              <a:t>from </a:t>
            </a:r>
            <a:r>
              <a:rPr lang="en-US" altLang="en-US" i="1" dirty="0"/>
              <a:t>instructor</a:t>
            </a:r>
          </a:p>
          <a:p>
            <a:pPr lvl="1">
              <a:buNone/>
              <a:tabLst>
                <a:tab pos="2055813" algn="l"/>
              </a:tabLst>
            </a:pPr>
            <a:r>
              <a:rPr lang="en-US" altLang="en-US" i="1" dirty="0"/>
              <a:t>	</a:t>
            </a:r>
            <a:r>
              <a:rPr lang="en-US" altLang="en-US" dirty="0"/>
              <a:t>would return a relation that is the same as the </a:t>
            </a:r>
            <a:r>
              <a:rPr lang="en-US" altLang="en-US" i="1" dirty="0"/>
              <a:t>instructor </a:t>
            </a:r>
            <a:r>
              <a:rPr lang="en-US" altLang="en-US" dirty="0"/>
              <a:t>relation, except that the value of the attribute </a:t>
            </a:r>
            <a:r>
              <a:rPr lang="en-US" altLang="en-US" i="1" dirty="0"/>
              <a:t>salary </a:t>
            </a:r>
            <a:r>
              <a:rPr lang="en-US" altLang="en-US" dirty="0"/>
              <a:t>is divided by 12.</a:t>
            </a:r>
          </a:p>
          <a:p>
            <a:pPr lvl="1">
              <a:tabLst>
                <a:tab pos="2055813" algn="l"/>
              </a:tabLst>
            </a:pPr>
            <a:r>
              <a:rPr lang="en-US" altLang="en-US" dirty="0"/>
              <a:t>Can rename “s</a:t>
            </a:r>
            <a:r>
              <a:rPr lang="en-US" altLang="en-US" i="1" dirty="0"/>
              <a:t>alary/12” </a:t>
            </a:r>
            <a:r>
              <a:rPr lang="en-US" altLang="en-US" dirty="0"/>
              <a:t>using the </a:t>
            </a:r>
            <a:r>
              <a:rPr lang="en-US" altLang="en-US" b="1" dirty="0"/>
              <a:t>as </a:t>
            </a:r>
            <a:r>
              <a:rPr lang="en-US" altLang="en-US" dirty="0"/>
              <a:t>clause:</a:t>
            </a:r>
          </a:p>
          <a:p>
            <a:pPr lvl="1">
              <a:buNone/>
              <a:tabLst>
                <a:tab pos="2055813" algn="l"/>
              </a:tabLst>
            </a:pPr>
            <a:r>
              <a:rPr lang="en-US" altLang="en-US" i="1" dirty="0"/>
              <a:t>	        </a:t>
            </a:r>
            <a:r>
              <a:rPr lang="en-US" altLang="en-US" b="1" dirty="0"/>
              <a:t>select </a:t>
            </a:r>
            <a:r>
              <a:rPr lang="en-US" altLang="en-US" i="1" dirty="0"/>
              <a:t>ID, name, salary/12  </a:t>
            </a:r>
            <a:r>
              <a:rPr lang="en-US" altLang="en-US" b="1" dirty="0"/>
              <a:t>as </a:t>
            </a:r>
            <a:r>
              <a:rPr lang="en-US" altLang="en-US" i="1" dirty="0" err="1"/>
              <a:t>monthly_salary</a:t>
            </a:r>
            <a:br>
              <a:rPr lang="en-US" altLang="en-US" i="1" dirty="0"/>
            </a:br>
            <a:endParaRPr lang="en-US" altLang="en-US" dirty="0"/>
          </a:p>
          <a:p>
            <a:pPr lvl="1">
              <a:tabLst>
                <a:tab pos="2055813" algn="l"/>
              </a:tabLst>
            </a:pPr>
            <a:endParaRPr lang="en-US" altLang="en-US" dirty="0"/>
          </a:p>
          <a:p>
            <a:pPr lvl="1">
              <a:buNone/>
              <a:tabLst>
                <a:tab pos="2055813" algn="l"/>
              </a:tabLst>
            </a:pPr>
            <a:endParaRPr lang="en-US" altLang="en-US" dirty="0"/>
          </a:p>
          <a:p>
            <a:pPr>
              <a:buNone/>
              <a:tabLst>
                <a:tab pos="2055813" algn="l"/>
              </a:tabLst>
            </a:pPr>
            <a:endParaRPr lang="en-US" altLang="en-US" dirty="0"/>
          </a:p>
        </p:txBody>
      </p:sp>
    </p:spTree>
    <p:extLst>
      <p:ext uri="{BB962C8B-B14F-4D97-AF65-F5344CB8AC3E}">
        <p14:creationId xmlns:p14="http://schemas.microsoft.com/office/powerpoint/2010/main" val="3323793075"/>
      </p:ext>
    </p:extLst>
  </p:cSld>
  <p:clrMapOvr>
    <a:masterClrMapping/>
  </p:clrMapOvr>
  <p:transition spd="slow"/>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6290" name="Rectangle 2"/>
          <p:cNvSpPr>
            <a:spLocks noGrp="1" noChangeArrowheads="1"/>
          </p:cNvSpPr>
          <p:nvPr>
            <p:ph type="title" idx="4294967295"/>
          </p:nvPr>
        </p:nvSpPr>
        <p:spPr>
          <a:xfrm>
            <a:off x="1422400" y="117475"/>
            <a:ext cx="10769600" cy="609600"/>
          </a:xfrm>
        </p:spPr>
        <p:txBody>
          <a:bodyPr vert="horz" wrap="square" lIns="90488" tIns="44450" rIns="90488" bIns="44450" numCol="1" anchor="ctr" anchorCtr="0" compatLnSpc="1">
            <a:prstTxWarp prst="textNoShape">
              <a:avLst/>
            </a:prstTxWarp>
          </a:bodyPr>
          <a:lstStyle/>
          <a:p>
            <a:r>
              <a:rPr lang="en-US" altLang="en-US" dirty="0"/>
              <a:t>The where Clause</a:t>
            </a:r>
          </a:p>
        </p:txBody>
      </p:sp>
      <p:sp>
        <p:nvSpPr>
          <p:cNvPr id="19458" name="Rectangle 3"/>
          <p:cNvSpPr>
            <a:spLocks noGrp="1" noChangeArrowheads="1"/>
          </p:cNvSpPr>
          <p:nvPr>
            <p:ph type="body" idx="4294967295"/>
          </p:nvPr>
        </p:nvSpPr>
        <p:spPr>
          <a:xfrm>
            <a:off x="4498975" y="1106488"/>
            <a:ext cx="7693025" cy="4876800"/>
          </a:xfrm>
        </p:spPr>
        <p:txBody>
          <a:bodyPr vert="horz" wrap="square" lIns="90488" tIns="44450" rIns="90488" bIns="44450" numCol="1" anchor="t" anchorCtr="0" compatLnSpc="1">
            <a:prstTxWarp prst="textNoShape">
              <a:avLst/>
            </a:prstTxWarp>
          </a:bodyPr>
          <a:lstStyle/>
          <a:p>
            <a:pPr>
              <a:tabLst>
                <a:tab pos="1311275" algn="l"/>
              </a:tabLst>
            </a:pPr>
            <a:r>
              <a:rPr lang="en-US" altLang="en-US" dirty="0"/>
              <a:t>The </a:t>
            </a:r>
            <a:r>
              <a:rPr lang="en-US" altLang="en-US" b="1" dirty="0">
                <a:solidFill>
                  <a:srgbClr val="002060"/>
                </a:solidFill>
              </a:rPr>
              <a:t>where</a:t>
            </a:r>
            <a:r>
              <a:rPr lang="en-US" altLang="en-US" b="1" dirty="0"/>
              <a:t> </a:t>
            </a:r>
            <a:r>
              <a:rPr lang="en-US" altLang="en-US" dirty="0"/>
              <a:t>clause specifies conditions that the result must satisfy</a:t>
            </a:r>
          </a:p>
          <a:p>
            <a:pPr lvl="1">
              <a:tabLst>
                <a:tab pos="1311275" algn="l"/>
              </a:tabLst>
            </a:pPr>
            <a:r>
              <a:rPr lang="en-US" altLang="en-US" dirty="0"/>
              <a:t>Corresponds to the selection predicate of the relational algebra.  </a:t>
            </a:r>
          </a:p>
          <a:p>
            <a:pPr>
              <a:tabLst>
                <a:tab pos="1311275" algn="l"/>
              </a:tabLst>
            </a:pPr>
            <a:r>
              <a:rPr lang="en-US" altLang="en-US" dirty="0"/>
              <a:t>To find all instructors in Comp. Sci. dept</a:t>
            </a:r>
          </a:p>
          <a:p>
            <a:pPr>
              <a:buNone/>
              <a:tabLst>
                <a:tab pos="1311275" algn="l"/>
              </a:tabLst>
            </a:pPr>
            <a:r>
              <a:rPr lang="en-US" altLang="en-US" b="1" dirty="0"/>
              <a:t>		select </a:t>
            </a:r>
            <a:r>
              <a:rPr lang="en-US" altLang="en-US" i="1" dirty="0"/>
              <a:t>name</a:t>
            </a:r>
            <a:br>
              <a:rPr lang="en-US" altLang="en-US" i="1" dirty="0"/>
            </a:br>
            <a:r>
              <a:rPr lang="en-US" altLang="en-US" i="1" dirty="0"/>
              <a:t>	</a:t>
            </a:r>
            <a:r>
              <a:rPr lang="en-US" altLang="en-US" b="1" dirty="0"/>
              <a:t>from </a:t>
            </a:r>
            <a:r>
              <a:rPr lang="en-US" altLang="en-US" i="1" dirty="0"/>
              <a:t>instructor</a:t>
            </a:r>
            <a:br>
              <a:rPr lang="en-US" altLang="en-US" i="1" dirty="0"/>
            </a:br>
            <a:r>
              <a:rPr lang="en-US" altLang="en-US" i="1" dirty="0"/>
              <a:t>	</a:t>
            </a:r>
            <a:r>
              <a:rPr lang="en-US" altLang="en-US" b="1" dirty="0"/>
              <a:t>where </a:t>
            </a:r>
            <a:r>
              <a:rPr lang="en-US" altLang="en-US" i="1" dirty="0"/>
              <a:t>dept_name =</a:t>
            </a:r>
            <a:r>
              <a:rPr lang="en-US" altLang="en-US" dirty="0"/>
              <a:t> </a:t>
            </a:r>
            <a:r>
              <a:rPr lang="en-US" altLang="en-US" i="1" dirty="0"/>
              <a:t>'</a:t>
            </a:r>
            <a:r>
              <a:rPr lang="en-US" altLang="ja-JP" dirty="0"/>
              <a:t>Comp. Sci.'</a:t>
            </a:r>
          </a:p>
          <a:p>
            <a:pPr>
              <a:tabLst>
                <a:tab pos="1311275" algn="l"/>
              </a:tabLst>
            </a:pPr>
            <a:r>
              <a:rPr lang="en-US" altLang="en-US" dirty="0"/>
              <a:t>SQL allows the use of the logical connectives </a:t>
            </a:r>
            <a:r>
              <a:rPr lang="en-US" altLang="en-US" b="1" dirty="0"/>
              <a:t> and, or, </a:t>
            </a:r>
            <a:r>
              <a:rPr lang="en-US" altLang="en-US" dirty="0"/>
              <a:t>and </a:t>
            </a:r>
            <a:r>
              <a:rPr lang="en-US" altLang="en-US" b="1" dirty="0"/>
              <a:t>not </a:t>
            </a:r>
            <a:endParaRPr lang="en-US" altLang="en-US" dirty="0"/>
          </a:p>
          <a:p>
            <a:pPr>
              <a:tabLst>
                <a:tab pos="1311275" algn="l"/>
              </a:tabLst>
            </a:pPr>
            <a:r>
              <a:rPr lang="en-US" altLang="en-US" dirty="0"/>
              <a:t>The operands of the logical connectives can be expressions involving the comparison operators &lt;, &lt;=, &gt;, &gt;=, =, and &lt;&gt;.</a:t>
            </a:r>
          </a:p>
          <a:p>
            <a:pPr>
              <a:tabLst>
                <a:tab pos="1311275" algn="l"/>
              </a:tabLst>
            </a:pPr>
            <a:r>
              <a:rPr lang="en-US" altLang="en-US" dirty="0"/>
              <a:t>Comparisons can be applied to results of arithmetic expressions</a:t>
            </a:r>
          </a:p>
          <a:p>
            <a:pPr>
              <a:tabLst>
                <a:tab pos="1311275" algn="l"/>
              </a:tabLst>
            </a:pPr>
            <a:r>
              <a:rPr lang="en-US" altLang="en-US" dirty="0"/>
              <a:t>To find all instructors in Comp. Sci. dept with salary &gt; 70000</a:t>
            </a:r>
          </a:p>
          <a:p>
            <a:pPr lvl="1">
              <a:buNone/>
              <a:tabLst>
                <a:tab pos="1311275" algn="l"/>
              </a:tabLst>
            </a:pPr>
            <a:r>
              <a:rPr lang="en-US" altLang="en-US" b="1" dirty="0"/>
              <a:t>	select </a:t>
            </a:r>
            <a:r>
              <a:rPr lang="en-US" altLang="en-US" i="1" dirty="0"/>
              <a:t>name</a:t>
            </a:r>
            <a:br>
              <a:rPr lang="en-US" altLang="en-US" i="1" dirty="0"/>
            </a:br>
            <a:r>
              <a:rPr lang="en-US" altLang="en-US" b="1" dirty="0"/>
              <a:t>from </a:t>
            </a:r>
            <a:r>
              <a:rPr lang="en-US" altLang="en-US" i="1" dirty="0"/>
              <a:t>instructor</a:t>
            </a:r>
            <a:br>
              <a:rPr lang="en-US" altLang="en-US" i="1" dirty="0"/>
            </a:br>
            <a:r>
              <a:rPr lang="en-US" altLang="en-US" b="1" dirty="0"/>
              <a:t>where </a:t>
            </a:r>
            <a:r>
              <a:rPr lang="en-US" altLang="en-US" i="1" dirty="0"/>
              <a:t>dept_name =</a:t>
            </a:r>
            <a:r>
              <a:rPr lang="en-US" altLang="en-US" dirty="0"/>
              <a:t> </a:t>
            </a:r>
            <a:r>
              <a:rPr lang="en-US" altLang="en-US" i="1" dirty="0"/>
              <a:t>'</a:t>
            </a:r>
            <a:r>
              <a:rPr lang="en-US" altLang="ja-JP" dirty="0"/>
              <a:t>Comp. Sci.'</a:t>
            </a:r>
            <a:r>
              <a:rPr lang="en-US" altLang="ja-JP" i="1" dirty="0"/>
              <a:t>  </a:t>
            </a:r>
            <a:r>
              <a:rPr lang="en-US" altLang="ja-JP" b="1" dirty="0"/>
              <a:t>and </a:t>
            </a:r>
            <a:r>
              <a:rPr lang="en-US" altLang="ja-JP" i="1" dirty="0"/>
              <a:t>salary </a:t>
            </a:r>
            <a:r>
              <a:rPr lang="en-US" altLang="ja-JP" dirty="0"/>
              <a:t>&gt; 70000</a:t>
            </a:r>
          </a:p>
          <a:p>
            <a:pPr>
              <a:buNone/>
              <a:tabLst>
                <a:tab pos="1311275" algn="l"/>
              </a:tabLst>
            </a:pPr>
            <a:endParaRPr lang="en-US" altLang="en-US" dirty="0"/>
          </a:p>
        </p:txBody>
      </p:sp>
      <p:pic>
        <p:nvPicPr>
          <p:cNvPr id="3" name="Graphic 2">
            <a:extLst>
              <a:ext uri="{FF2B5EF4-FFF2-40B4-BE49-F238E27FC236}">
                <a16:creationId xmlns:a16="http://schemas.microsoft.com/office/drawing/2014/main" id="{51B4B9C5-28CB-44C6-BCAD-BA8A2C19164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2307" t="787" r="41816" b="37397"/>
          <a:stretch/>
        </p:blipFill>
        <p:spPr>
          <a:xfrm>
            <a:off x="8633158" y="4682613"/>
            <a:ext cx="1090307" cy="1157748"/>
          </a:xfrm>
          <a:prstGeom prst="rect">
            <a:avLst/>
          </a:prstGeom>
        </p:spPr>
      </p:pic>
    </p:spTree>
    <p:extLst>
      <p:ext uri="{BB962C8B-B14F-4D97-AF65-F5344CB8AC3E}">
        <p14:creationId xmlns:p14="http://schemas.microsoft.com/office/powerpoint/2010/main" val="859854503"/>
      </p:ext>
    </p:extLst>
  </p:cSld>
  <p:clrMapOvr>
    <a:masterClrMapping/>
  </p:clrMapOvr>
  <p:transition spd="slow"/>
</p:sld>
</file>

<file path=ppt/slides/slide14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8338" name="Rectangle 2"/>
          <p:cNvSpPr>
            <a:spLocks noGrp="1" noChangeArrowheads="1"/>
          </p:cNvSpPr>
          <p:nvPr>
            <p:ph type="title" idx="4294967295"/>
          </p:nvPr>
        </p:nvSpPr>
        <p:spPr>
          <a:xfrm>
            <a:off x="1422400" y="117475"/>
            <a:ext cx="10769600" cy="609600"/>
          </a:xfrm>
        </p:spPr>
        <p:txBody>
          <a:bodyPr vert="horz" wrap="square" lIns="90488" tIns="44450" rIns="90488" bIns="44450" numCol="1" anchor="ctr" anchorCtr="0" compatLnSpc="1">
            <a:prstTxWarp prst="textNoShape">
              <a:avLst/>
            </a:prstTxWarp>
          </a:bodyPr>
          <a:lstStyle/>
          <a:p>
            <a:r>
              <a:rPr lang="en-US" altLang="en-US"/>
              <a:t>The from Clause</a:t>
            </a:r>
          </a:p>
        </p:txBody>
      </p:sp>
      <p:sp>
        <p:nvSpPr>
          <p:cNvPr id="20482" name="Rectangle 3"/>
          <p:cNvSpPr>
            <a:spLocks noGrp="1" noChangeArrowheads="1"/>
          </p:cNvSpPr>
          <p:nvPr>
            <p:ph type="body" idx="4294967295"/>
          </p:nvPr>
        </p:nvSpPr>
        <p:spPr>
          <a:xfrm>
            <a:off x="0" y="1106488"/>
            <a:ext cx="7602538" cy="4867275"/>
          </a:xfrm>
        </p:spPr>
        <p:txBody>
          <a:bodyPr vert="horz" wrap="square" lIns="90488" tIns="44450" rIns="90488" bIns="44450" numCol="1" anchor="t" anchorCtr="0" compatLnSpc="1">
            <a:prstTxWarp prst="textNoShape">
              <a:avLst/>
            </a:prstTxWarp>
          </a:bodyPr>
          <a:lstStyle/>
          <a:p>
            <a:pPr>
              <a:tabLst>
                <a:tab pos="635000" algn="l"/>
                <a:tab pos="2403475" algn="l"/>
              </a:tabLst>
            </a:pPr>
            <a:r>
              <a:rPr lang="en-US" altLang="en-US" dirty="0"/>
              <a:t>The </a:t>
            </a:r>
            <a:r>
              <a:rPr lang="en-US" altLang="en-US" b="1" dirty="0">
                <a:solidFill>
                  <a:srgbClr val="002060"/>
                </a:solidFill>
              </a:rPr>
              <a:t>from</a:t>
            </a:r>
            <a:r>
              <a:rPr lang="en-US" altLang="en-US" b="1" dirty="0"/>
              <a:t> </a:t>
            </a:r>
            <a:r>
              <a:rPr lang="en-US" altLang="en-US" dirty="0"/>
              <a:t>clause lists the relations involved in the query</a:t>
            </a:r>
          </a:p>
          <a:p>
            <a:pPr lvl="1">
              <a:tabLst>
                <a:tab pos="635000" algn="l"/>
                <a:tab pos="2403475" algn="l"/>
              </a:tabLst>
            </a:pPr>
            <a:r>
              <a:rPr lang="en-US" altLang="en-US" dirty="0"/>
              <a:t>Corresponds to the Cartesian product operation of the relational algebra.</a:t>
            </a:r>
          </a:p>
          <a:p>
            <a:pPr>
              <a:tabLst>
                <a:tab pos="635000" algn="l"/>
                <a:tab pos="2403475" algn="l"/>
              </a:tabLst>
            </a:pPr>
            <a:r>
              <a:rPr lang="en-US" altLang="en-US" dirty="0"/>
              <a:t>Find the Cartesian product </a:t>
            </a:r>
            <a:r>
              <a:rPr lang="en-US" altLang="en-US" i="1" dirty="0"/>
              <a:t>instructor X teaches</a:t>
            </a:r>
            <a:endParaRPr lang="en-US" altLang="en-US" dirty="0"/>
          </a:p>
          <a:p>
            <a:pPr>
              <a:buNone/>
              <a:tabLst>
                <a:tab pos="635000" algn="l"/>
                <a:tab pos="2403475" algn="l"/>
              </a:tabLst>
            </a:pPr>
            <a:r>
              <a:rPr lang="en-US" altLang="en-US" b="1" dirty="0"/>
              <a:t>			select </a:t>
            </a:r>
            <a:r>
              <a:rPr lang="en-US" altLang="en-US" dirty="0">
                <a:latin typeface="Symbol" panose="05050102010706020507" pitchFamily="18" charset="2"/>
              </a:rPr>
              <a:t></a:t>
            </a:r>
            <a:br>
              <a:rPr lang="en-US" altLang="en-US" dirty="0"/>
            </a:br>
            <a:r>
              <a:rPr lang="en-US" altLang="en-US" dirty="0"/>
              <a:t>		</a:t>
            </a:r>
            <a:r>
              <a:rPr lang="en-US" altLang="en-US" b="1" dirty="0"/>
              <a:t>from </a:t>
            </a:r>
            <a:r>
              <a:rPr lang="en-US" altLang="en-US" i="1" dirty="0"/>
              <a:t>instructor, teaches</a:t>
            </a:r>
          </a:p>
          <a:p>
            <a:pPr lvl="1">
              <a:tabLst>
                <a:tab pos="635000" algn="l"/>
                <a:tab pos="2403475" algn="l"/>
              </a:tabLst>
            </a:pPr>
            <a:r>
              <a:rPr lang="en-US" altLang="en-US" dirty="0"/>
              <a:t>generates every possible instructor – teaches pair, with all attributes from both relations.</a:t>
            </a:r>
          </a:p>
          <a:p>
            <a:pPr lvl="1">
              <a:tabLst>
                <a:tab pos="635000" algn="l"/>
                <a:tab pos="2403475" algn="l"/>
              </a:tabLst>
            </a:pPr>
            <a:r>
              <a:rPr lang="en-US" altLang="en-US" dirty="0"/>
              <a:t>For common attributes (e.g., </a:t>
            </a:r>
            <a:r>
              <a:rPr lang="en-US" altLang="en-US" i="1" dirty="0"/>
              <a:t>ID</a:t>
            </a:r>
            <a:r>
              <a:rPr lang="en-US" altLang="en-US" dirty="0"/>
              <a:t>), the attributes  in the resulting table are renamed using the  relation name (e.g., </a:t>
            </a:r>
            <a:r>
              <a:rPr lang="en-US" altLang="en-US" i="1" dirty="0"/>
              <a:t>instructor.ID</a:t>
            </a:r>
            <a:r>
              <a:rPr lang="en-US" altLang="en-US" dirty="0"/>
              <a:t>)</a:t>
            </a:r>
          </a:p>
          <a:p>
            <a:pPr>
              <a:tabLst>
                <a:tab pos="635000" algn="l"/>
                <a:tab pos="2403475" algn="l"/>
              </a:tabLst>
            </a:pPr>
            <a:r>
              <a:rPr lang="en-US" altLang="en-US" dirty="0"/>
              <a:t>Cartesian product not very useful directly, but useful combined with where-clause condition (selection operation in relational algebra).</a:t>
            </a:r>
          </a:p>
          <a:p>
            <a:pPr>
              <a:buNone/>
              <a:tabLst>
                <a:tab pos="635000" algn="l"/>
                <a:tab pos="2403475" algn="l"/>
              </a:tabLst>
            </a:pPr>
            <a:r>
              <a:rPr lang="en-US" altLang="en-US" i="1" dirty="0"/>
              <a:t>	</a:t>
            </a:r>
          </a:p>
        </p:txBody>
      </p:sp>
    </p:spTree>
    <p:extLst>
      <p:ext uri="{BB962C8B-B14F-4D97-AF65-F5344CB8AC3E}">
        <p14:creationId xmlns:p14="http://schemas.microsoft.com/office/powerpoint/2010/main" val="2542078420"/>
      </p:ext>
    </p:extLst>
  </p:cSld>
  <p:clrMapOvr>
    <a:masterClrMapping/>
  </p:clrMapOvr>
  <p:transition spd="slow"/>
</p:sld>
</file>

<file path=ppt/slides/slide14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5506" name="Rectangle 2"/>
          <p:cNvSpPr>
            <a:spLocks noGrp="1" noChangeArrowheads="1"/>
          </p:cNvSpPr>
          <p:nvPr>
            <p:ph type="title" idx="4294967295"/>
          </p:nvPr>
        </p:nvSpPr>
        <p:spPr>
          <a:xfrm>
            <a:off x="1422400" y="117475"/>
            <a:ext cx="10769600" cy="609600"/>
          </a:xfrm>
        </p:spPr>
        <p:txBody>
          <a:bodyPr vert="horz" wrap="square" lIns="90488" tIns="44450" rIns="90488" bIns="44450" numCol="1" anchor="ctr" anchorCtr="0" compatLnSpc="1">
            <a:prstTxWarp prst="textNoShape">
              <a:avLst/>
            </a:prstTxWarp>
          </a:bodyPr>
          <a:lstStyle/>
          <a:p>
            <a:r>
              <a:rPr lang="en-US" altLang="en-US" dirty="0"/>
              <a:t>Examples</a:t>
            </a:r>
          </a:p>
        </p:txBody>
      </p:sp>
      <p:sp>
        <p:nvSpPr>
          <p:cNvPr id="22530" name="Rectangle 3"/>
          <p:cNvSpPr>
            <a:spLocks noGrp="1" noChangeArrowheads="1"/>
          </p:cNvSpPr>
          <p:nvPr>
            <p:ph type="body" idx="4294967295"/>
          </p:nvPr>
        </p:nvSpPr>
        <p:spPr>
          <a:xfrm>
            <a:off x="0" y="1106488"/>
            <a:ext cx="4821238" cy="4525962"/>
          </a:xfrm>
        </p:spPr>
        <p:txBody>
          <a:bodyPr vert="horz" wrap="square" lIns="90488" tIns="44450" rIns="90488" bIns="44450" numCol="1" anchor="t" anchorCtr="0" compatLnSpc="1">
            <a:prstTxWarp prst="textNoShape">
              <a:avLst/>
            </a:prstTxWarp>
          </a:bodyPr>
          <a:lstStyle/>
          <a:p>
            <a:pPr>
              <a:tabLst>
                <a:tab pos="2055813" algn="l"/>
              </a:tabLst>
            </a:pPr>
            <a:r>
              <a:rPr lang="en-US" altLang="en-US" dirty="0"/>
              <a:t>Find the names of all instructors who have taught some course and the </a:t>
            </a:r>
            <a:r>
              <a:rPr lang="en-US" altLang="en-US" dirty="0" err="1"/>
              <a:t>course_id</a:t>
            </a:r>
            <a:endParaRPr lang="en-US" altLang="en-US" dirty="0"/>
          </a:p>
          <a:p>
            <a:pPr lvl="1">
              <a:tabLst>
                <a:tab pos="2055813" algn="l"/>
              </a:tabLst>
            </a:pPr>
            <a:r>
              <a:rPr lang="en-US" altLang="en-US" b="1" dirty="0"/>
              <a:t>select </a:t>
            </a:r>
            <a:r>
              <a:rPr lang="en-US" altLang="en-US" i="1" dirty="0"/>
              <a:t>name, </a:t>
            </a:r>
            <a:r>
              <a:rPr lang="en-US" altLang="en-US" i="1" dirty="0" err="1"/>
              <a:t>course_id</a:t>
            </a:r>
            <a:br>
              <a:rPr lang="en-US" altLang="en-US" i="1" dirty="0"/>
            </a:br>
            <a:r>
              <a:rPr lang="en-US" altLang="en-US" b="1" dirty="0"/>
              <a:t>from </a:t>
            </a:r>
            <a:r>
              <a:rPr lang="en-US" altLang="en-US" i="1" dirty="0"/>
              <a:t>instructor , teaches</a:t>
            </a:r>
            <a:br>
              <a:rPr lang="en-US" altLang="en-US" i="1" dirty="0"/>
            </a:br>
            <a:r>
              <a:rPr lang="en-US" altLang="en-US" b="1" dirty="0"/>
              <a:t>where </a:t>
            </a:r>
            <a:r>
              <a:rPr lang="en-US" altLang="en-US" i="1" dirty="0"/>
              <a:t>instructor.ID = teaches.ID </a:t>
            </a:r>
          </a:p>
          <a:p>
            <a:pPr lvl="1">
              <a:buNone/>
              <a:tabLst>
                <a:tab pos="2055813" algn="l"/>
              </a:tabLst>
            </a:pPr>
            <a:r>
              <a:rPr lang="en-US" altLang="en-US" sz="800" dirty="0"/>
              <a:t> </a:t>
            </a:r>
          </a:p>
          <a:p>
            <a:pPr>
              <a:tabLst>
                <a:tab pos="2055813" algn="l"/>
              </a:tabLst>
            </a:pPr>
            <a:r>
              <a:rPr lang="en-US" altLang="en-US" dirty="0"/>
              <a:t>Find the names of all instructors in the Art  department who have taught some course and the </a:t>
            </a:r>
            <a:r>
              <a:rPr lang="en-US" altLang="en-US" dirty="0" err="1"/>
              <a:t>course_id</a:t>
            </a:r>
            <a:endParaRPr lang="en-US" altLang="en-US" dirty="0"/>
          </a:p>
          <a:p>
            <a:pPr lvl="1">
              <a:tabLst>
                <a:tab pos="2055813" algn="l"/>
              </a:tabLst>
            </a:pPr>
            <a:r>
              <a:rPr lang="en-US" altLang="en-US" b="1" dirty="0"/>
              <a:t>select </a:t>
            </a:r>
            <a:r>
              <a:rPr lang="en-US" altLang="en-US" i="1" dirty="0"/>
              <a:t>name, </a:t>
            </a:r>
            <a:r>
              <a:rPr lang="en-US" altLang="en-US" i="1" dirty="0" err="1"/>
              <a:t>course_id</a:t>
            </a:r>
            <a:br>
              <a:rPr lang="en-US" altLang="en-US" i="1" dirty="0"/>
            </a:br>
            <a:r>
              <a:rPr lang="en-US" altLang="en-US" b="1" dirty="0"/>
              <a:t>from </a:t>
            </a:r>
            <a:r>
              <a:rPr lang="en-US" altLang="en-US" i="1" dirty="0"/>
              <a:t>instructor , teaches</a:t>
            </a:r>
            <a:br>
              <a:rPr lang="en-US" altLang="en-US" i="1" dirty="0"/>
            </a:br>
            <a:r>
              <a:rPr lang="en-US" altLang="en-US" b="1" dirty="0"/>
              <a:t>where </a:t>
            </a:r>
            <a:r>
              <a:rPr lang="en-US" altLang="en-US" i="1" dirty="0"/>
              <a:t>instructor.ID = teaches.ID  </a:t>
            </a:r>
            <a:br>
              <a:rPr lang="en-US" altLang="en-US" i="1" dirty="0"/>
            </a:br>
            <a:r>
              <a:rPr lang="en-US" altLang="en-US" i="1" dirty="0"/>
              <a:t>          </a:t>
            </a:r>
            <a:r>
              <a:rPr lang="en-US" altLang="en-US" b="1" i="1" dirty="0"/>
              <a:t>and</a:t>
            </a:r>
            <a:r>
              <a:rPr lang="en-US" altLang="en-US" i="1" dirty="0"/>
              <a:t>  instructor. dept_name = </a:t>
            </a:r>
            <a:r>
              <a:rPr lang="en-US" altLang="en-US" dirty="0"/>
              <a:t>'Art'</a:t>
            </a:r>
          </a:p>
          <a:p>
            <a:pPr lvl="1">
              <a:buNone/>
              <a:tabLst>
                <a:tab pos="2055813" algn="l"/>
              </a:tabLst>
            </a:pPr>
            <a:endParaRPr lang="en-US" altLang="en-US" dirty="0"/>
          </a:p>
        </p:txBody>
      </p:sp>
      <p:pic>
        <p:nvPicPr>
          <p:cNvPr id="3" name="Graphic 2">
            <a:extLst>
              <a:ext uri="{FF2B5EF4-FFF2-40B4-BE49-F238E27FC236}">
                <a16:creationId xmlns:a16="http://schemas.microsoft.com/office/drawing/2014/main" id="{E75A09EE-C151-4256-9EE2-5AAE5DB9B98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705" t="875" r="32623" b="14122"/>
          <a:stretch/>
        </p:blipFill>
        <p:spPr>
          <a:xfrm>
            <a:off x="7637207" y="1106490"/>
            <a:ext cx="2322871" cy="4262249"/>
          </a:xfrm>
          <a:prstGeom prst="rect">
            <a:avLst/>
          </a:prstGeom>
        </p:spPr>
      </p:pic>
    </p:spTree>
    <p:extLst>
      <p:ext uri="{BB962C8B-B14F-4D97-AF65-F5344CB8AC3E}">
        <p14:creationId xmlns:p14="http://schemas.microsoft.com/office/powerpoint/2010/main" val="4120076852"/>
      </p:ext>
    </p:extLst>
  </p:cSld>
  <p:clrMapOvr>
    <a:masterClrMapping/>
  </p:clrMapOvr>
  <p:transition spd="slow"/>
</p:sld>
</file>

<file path=ppt/slides/slide14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5506" name="Rectangle 2"/>
          <p:cNvSpPr>
            <a:spLocks noGrp="1" noChangeArrowheads="1"/>
          </p:cNvSpPr>
          <p:nvPr>
            <p:ph type="title" idx="4294967295"/>
          </p:nvPr>
        </p:nvSpPr>
        <p:spPr>
          <a:xfrm>
            <a:off x="4114800" y="188913"/>
            <a:ext cx="8077200" cy="609600"/>
          </a:xfrm>
        </p:spPr>
        <p:txBody>
          <a:bodyPr vert="horz" wrap="square" lIns="90488" tIns="44450" rIns="90488" bIns="44450" numCol="1" anchor="ctr" anchorCtr="0" compatLnSpc="1">
            <a:prstTxWarp prst="textNoShape">
              <a:avLst/>
            </a:prstTxWarp>
          </a:bodyPr>
          <a:lstStyle/>
          <a:p>
            <a:r>
              <a:rPr lang="en-US" altLang="en-US" dirty="0"/>
              <a:t>The Rename Operation</a:t>
            </a:r>
          </a:p>
        </p:txBody>
      </p:sp>
      <p:sp>
        <p:nvSpPr>
          <p:cNvPr id="23554" name="Rectangle 3"/>
          <p:cNvSpPr>
            <a:spLocks noGrp="1" noChangeArrowheads="1"/>
          </p:cNvSpPr>
          <p:nvPr>
            <p:ph type="body" idx="4294967295"/>
          </p:nvPr>
        </p:nvSpPr>
        <p:spPr>
          <a:xfrm>
            <a:off x="4430713" y="1155700"/>
            <a:ext cx="7761287" cy="3406775"/>
          </a:xfrm>
        </p:spPr>
        <p:txBody>
          <a:bodyPr vert="horz" wrap="square" lIns="90488" tIns="44450" rIns="90488" bIns="44450" numCol="1" anchor="t" anchorCtr="0" compatLnSpc="1">
            <a:prstTxWarp prst="textNoShape">
              <a:avLst/>
            </a:prstTxWarp>
          </a:bodyPr>
          <a:lstStyle/>
          <a:p>
            <a:pPr>
              <a:tabLst>
                <a:tab pos="2055813" algn="l"/>
              </a:tabLst>
            </a:pPr>
            <a:r>
              <a:rPr lang="en-US" altLang="en-US" dirty="0"/>
              <a:t>The SQL allows renaming relations and attributes using the </a:t>
            </a:r>
            <a:r>
              <a:rPr lang="en-US" altLang="en-US" b="1" dirty="0"/>
              <a:t>as </a:t>
            </a:r>
            <a:r>
              <a:rPr lang="en-US" altLang="en-US" dirty="0"/>
              <a:t>clause:</a:t>
            </a:r>
          </a:p>
          <a:p>
            <a:pPr>
              <a:buNone/>
              <a:tabLst>
                <a:tab pos="2055813" algn="l"/>
              </a:tabLst>
            </a:pPr>
            <a:r>
              <a:rPr lang="en-US" altLang="en-US" i="1" dirty="0"/>
              <a:t>		old-name </a:t>
            </a:r>
            <a:r>
              <a:rPr lang="en-US" altLang="en-US" b="1" dirty="0"/>
              <a:t>as</a:t>
            </a:r>
            <a:r>
              <a:rPr lang="en-US" altLang="en-US" i="1" dirty="0"/>
              <a:t> new-name</a:t>
            </a:r>
            <a:br>
              <a:rPr lang="en-US" altLang="en-US" dirty="0"/>
            </a:br>
            <a:r>
              <a:rPr lang="en-US" altLang="en-US" sz="800" dirty="0"/>
              <a:t> </a:t>
            </a:r>
          </a:p>
          <a:p>
            <a:pPr>
              <a:tabLst>
                <a:tab pos="2055813" algn="l"/>
              </a:tabLst>
            </a:pPr>
            <a:r>
              <a:rPr lang="en-US" altLang="en-US" dirty="0"/>
              <a:t>Find the names of all instructors who have a higher salary than </a:t>
            </a:r>
            <a:br>
              <a:rPr lang="en-US" altLang="en-US" dirty="0"/>
            </a:br>
            <a:r>
              <a:rPr lang="en-US" altLang="en-US" dirty="0"/>
              <a:t>some instructor in 'Comp. Sci'.</a:t>
            </a:r>
          </a:p>
          <a:p>
            <a:pPr lvl="1">
              <a:tabLst>
                <a:tab pos="2055813" algn="l"/>
              </a:tabLst>
            </a:pPr>
            <a:r>
              <a:rPr lang="en-US" altLang="en-US" b="1" dirty="0"/>
              <a:t>select distinct </a:t>
            </a:r>
            <a:r>
              <a:rPr lang="en-US" altLang="en-US" i="1" dirty="0"/>
              <a:t>T.name</a:t>
            </a:r>
            <a:br>
              <a:rPr lang="en-US" altLang="en-US" i="1" dirty="0"/>
            </a:br>
            <a:r>
              <a:rPr lang="en-US" altLang="en-US" b="1" dirty="0"/>
              <a:t>from </a:t>
            </a:r>
            <a:r>
              <a:rPr lang="en-US" altLang="en-US" i="1" dirty="0"/>
              <a:t>instructor </a:t>
            </a:r>
            <a:r>
              <a:rPr lang="en-US" altLang="en-US" b="1" dirty="0"/>
              <a:t>as </a:t>
            </a:r>
            <a:r>
              <a:rPr lang="en-US" altLang="en-US" i="1" dirty="0"/>
              <a:t>T, instructor </a:t>
            </a:r>
            <a:r>
              <a:rPr lang="en-US" altLang="en-US" b="1" dirty="0"/>
              <a:t>as </a:t>
            </a:r>
            <a:r>
              <a:rPr lang="en-US" altLang="en-US" i="1" dirty="0"/>
              <a:t>S</a:t>
            </a:r>
            <a:br>
              <a:rPr lang="en-US" altLang="en-US" i="1" dirty="0"/>
            </a:br>
            <a:r>
              <a:rPr lang="en-US" altLang="en-US" b="1" dirty="0"/>
              <a:t>where </a:t>
            </a:r>
            <a:r>
              <a:rPr lang="en-US" altLang="en-US" i="1" dirty="0" err="1"/>
              <a:t>T.salary</a:t>
            </a:r>
            <a:r>
              <a:rPr lang="en-US" altLang="en-US" i="1" dirty="0"/>
              <a:t> &gt; </a:t>
            </a:r>
            <a:r>
              <a:rPr lang="en-US" altLang="en-US" i="1" dirty="0" err="1"/>
              <a:t>S.salary</a:t>
            </a:r>
            <a:r>
              <a:rPr lang="en-US" altLang="en-US" i="1" dirty="0"/>
              <a:t> </a:t>
            </a:r>
            <a:r>
              <a:rPr lang="en-US" altLang="en-US" b="1" dirty="0"/>
              <a:t>and </a:t>
            </a:r>
            <a:r>
              <a:rPr lang="en-US" altLang="en-US" i="1" dirty="0" err="1"/>
              <a:t>S.dept_name</a:t>
            </a:r>
            <a:r>
              <a:rPr lang="en-US" altLang="en-US" i="1" dirty="0"/>
              <a:t> = 'Comp. Sci.’</a:t>
            </a:r>
          </a:p>
          <a:p>
            <a:pPr lvl="1">
              <a:buNone/>
              <a:tabLst>
                <a:tab pos="2055813" algn="l"/>
              </a:tabLst>
            </a:pPr>
            <a:r>
              <a:rPr lang="en-US" altLang="en-US" sz="800" dirty="0"/>
              <a:t> </a:t>
            </a:r>
          </a:p>
          <a:p>
            <a:pPr>
              <a:tabLst>
                <a:tab pos="2055813" algn="l"/>
              </a:tabLst>
            </a:pPr>
            <a:r>
              <a:rPr lang="en-US" altLang="en-US" dirty="0"/>
              <a:t>Keyword </a:t>
            </a:r>
            <a:r>
              <a:rPr lang="en-US" altLang="en-US" b="1" dirty="0"/>
              <a:t>as</a:t>
            </a:r>
            <a:r>
              <a:rPr lang="en-US" altLang="en-US" dirty="0"/>
              <a:t> is optional and may be omitted</a:t>
            </a:r>
            <a:br>
              <a:rPr lang="en-US" altLang="en-US" dirty="0"/>
            </a:br>
            <a:r>
              <a:rPr lang="en-US" altLang="en-US" dirty="0"/>
              <a:t>              </a:t>
            </a:r>
            <a:r>
              <a:rPr lang="en-US" altLang="en-US" i="1" dirty="0"/>
              <a:t>instructor </a:t>
            </a:r>
            <a:r>
              <a:rPr lang="en-US" altLang="en-US" b="1" dirty="0"/>
              <a:t>as </a:t>
            </a:r>
            <a:r>
              <a:rPr lang="en-US" altLang="en-US" i="1" dirty="0"/>
              <a:t>T ≡ instructor</a:t>
            </a:r>
            <a:r>
              <a:rPr lang="en-US" altLang="en-US" b="1" dirty="0"/>
              <a:t> </a:t>
            </a:r>
            <a:r>
              <a:rPr lang="en-US" altLang="en-US" i="1" dirty="0"/>
              <a:t>T</a:t>
            </a:r>
            <a:endParaRPr lang="en-US" altLang="en-US" dirty="0"/>
          </a:p>
        </p:txBody>
      </p:sp>
    </p:spTree>
    <p:extLst>
      <p:ext uri="{BB962C8B-B14F-4D97-AF65-F5344CB8AC3E}">
        <p14:creationId xmlns:p14="http://schemas.microsoft.com/office/powerpoint/2010/main" val="49458097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837468" y="183462"/>
            <a:ext cx="8077200" cy="609600"/>
          </a:xfrm>
          <a:noFill/>
        </p:spPr>
        <p:txBody>
          <a:bodyPr/>
          <a:lstStyle/>
          <a:p>
            <a:r>
              <a:rPr lang="en-US" dirty="0">
                <a:effectLst/>
                <a:ea typeface="ＭＳ Ｐゴシック" pitchFamily="34" charset="-128"/>
              </a:rPr>
              <a:t>Database Applications Examples (Cont.)</a:t>
            </a:r>
          </a:p>
        </p:txBody>
      </p:sp>
      <p:sp>
        <p:nvSpPr>
          <p:cNvPr id="5123" name="Rectangle 3"/>
          <p:cNvSpPr>
            <a:spLocks noGrp="1" noChangeArrowheads="1"/>
          </p:cNvSpPr>
          <p:nvPr>
            <p:ph idx="4294967295"/>
          </p:nvPr>
        </p:nvSpPr>
        <p:spPr>
          <a:xfrm>
            <a:off x="2837468" y="1084361"/>
            <a:ext cx="7616825" cy="4903787"/>
          </a:xfrm>
        </p:spPr>
        <p:txBody>
          <a:bodyPr/>
          <a:lstStyle/>
          <a:p>
            <a:r>
              <a:rPr lang="en-US" dirty="0">
                <a:ea typeface="ＭＳ Ｐゴシック" pitchFamily="34" charset="-128"/>
              </a:rPr>
              <a:t>Airlines: reservations, schedules</a:t>
            </a:r>
          </a:p>
          <a:p>
            <a:r>
              <a:rPr lang="en-US" dirty="0">
                <a:ea typeface="ＭＳ Ｐゴシック" pitchFamily="34" charset="-128"/>
              </a:rPr>
              <a:t>Telecommunication: records of calls, texts, and data usage, generating monthly bills, maintaining balances on prepaid calling cards</a:t>
            </a:r>
          </a:p>
          <a:p>
            <a:r>
              <a:rPr lang="en-US" dirty="0">
                <a:ea typeface="ＭＳ Ｐゴシック" pitchFamily="34" charset="-128"/>
              </a:rPr>
              <a:t>Web-based services</a:t>
            </a:r>
          </a:p>
          <a:p>
            <a:pPr lvl="1"/>
            <a:r>
              <a:rPr lang="en-US" dirty="0">
                <a:ea typeface="ＭＳ Ｐゴシック" pitchFamily="34" charset="-128"/>
              </a:rPr>
              <a:t>Online retailers: order tracking, customized recommendations</a:t>
            </a:r>
          </a:p>
          <a:p>
            <a:pPr lvl="1"/>
            <a:r>
              <a:rPr lang="en-US" dirty="0">
                <a:ea typeface="ＭＳ Ｐゴシック" pitchFamily="34" charset="-128"/>
              </a:rPr>
              <a:t>Online advertisements</a:t>
            </a:r>
          </a:p>
          <a:p>
            <a:r>
              <a:rPr lang="en-US" dirty="0">
                <a:ea typeface="ＭＳ Ｐゴシック" pitchFamily="34" charset="-128"/>
              </a:rPr>
              <a:t>Document databases</a:t>
            </a:r>
          </a:p>
          <a:p>
            <a:r>
              <a:rPr lang="en-US" dirty="0">
                <a:ea typeface="ＭＳ Ｐゴシック" pitchFamily="34" charset="-128"/>
              </a:rPr>
              <a:t>Navigation systems: For maintaining the locations of varies places of interest along with the exact routes of roads, train systems, buses, etc.</a:t>
            </a:r>
          </a:p>
          <a:p>
            <a:pPr lvl="1"/>
            <a:endParaRPr lang="en-US" dirty="0">
              <a:ea typeface="ＭＳ Ｐゴシック" pitchFamily="34" charset="-128"/>
            </a:endParaRPr>
          </a:p>
          <a:p>
            <a:pPr>
              <a:buNone/>
            </a:pPr>
            <a:endParaRPr lang="en-US" dirty="0">
              <a:ea typeface="ＭＳ Ｐゴシック" pitchFamily="34" charset="-128"/>
            </a:endParaRPr>
          </a:p>
          <a:p>
            <a:endParaRPr lang="en-US" dirty="0">
              <a:ea typeface="ＭＳ Ｐゴシック" pitchFamily="34" charset="-128"/>
            </a:endParaRPr>
          </a:p>
        </p:txBody>
      </p:sp>
    </p:spTree>
    <p:extLst>
      <p:ext uri="{BB962C8B-B14F-4D97-AF65-F5344CB8AC3E}">
        <p14:creationId xmlns:p14="http://schemas.microsoft.com/office/powerpoint/2010/main" val="208383922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5506" name="Rectangle 2"/>
          <p:cNvSpPr>
            <a:spLocks noGrp="1" noChangeArrowheads="1"/>
          </p:cNvSpPr>
          <p:nvPr>
            <p:ph type="title" idx="4294967295"/>
          </p:nvPr>
        </p:nvSpPr>
        <p:spPr>
          <a:xfrm>
            <a:off x="1422400" y="117475"/>
            <a:ext cx="10769600" cy="609600"/>
          </a:xfrm>
        </p:spPr>
        <p:txBody>
          <a:bodyPr vert="horz" wrap="square" lIns="90488" tIns="44450" rIns="90488" bIns="44450" numCol="1" anchor="ctr" anchorCtr="0" compatLnSpc="1">
            <a:prstTxWarp prst="textNoShape">
              <a:avLst/>
            </a:prstTxWarp>
          </a:bodyPr>
          <a:lstStyle/>
          <a:p>
            <a:r>
              <a:rPr lang="en-US" altLang="en-US" dirty="0"/>
              <a:t>Self Join Example</a:t>
            </a:r>
          </a:p>
        </p:txBody>
      </p:sp>
      <p:sp>
        <p:nvSpPr>
          <p:cNvPr id="23554" name="Rectangle 3"/>
          <p:cNvSpPr>
            <a:spLocks noGrp="1" noChangeArrowheads="1"/>
          </p:cNvSpPr>
          <p:nvPr>
            <p:ph type="body" idx="4294967295"/>
          </p:nvPr>
        </p:nvSpPr>
        <p:spPr>
          <a:xfrm>
            <a:off x="4498975" y="1106488"/>
            <a:ext cx="7693025" cy="3575050"/>
          </a:xfrm>
        </p:spPr>
        <p:txBody>
          <a:bodyPr vert="horz" wrap="square" lIns="90488" tIns="44450" rIns="90488" bIns="44450" numCol="1" anchor="t" anchorCtr="0" compatLnSpc="1">
            <a:prstTxWarp prst="textNoShape">
              <a:avLst/>
            </a:prstTxWarp>
          </a:bodyPr>
          <a:lstStyle/>
          <a:p>
            <a:pPr>
              <a:tabLst>
                <a:tab pos="2055813" algn="l"/>
              </a:tabLst>
            </a:pPr>
            <a:r>
              <a:rPr lang="en-US" altLang="en-US" dirty="0"/>
              <a:t>Relation </a:t>
            </a:r>
            <a:r>
              <a:rPr lang="en-US" altLang="en-US" i="1" dirty="0" err="1"/>
              <a:t>emp</a:t>
            </a:r>
            <a:r>
              <a:rPr lang="en-US" altLang="en-US" i="1" dirty="0"/>
              <a:t>-super</a:t>
            </a:r>
          </a:p>
          <a:p>
            <a:pPr>
              <a:tabLst>
                <a:tab pos="2055813" algn="l"/>
              </a:tabLst>
            </a:pPr>
            <a:endParaRPr lang="en-US" altLang="en-US" i="1" dirty="0"/>
          </a:p>
          <a:p>
            <a:pPr>
              <a:tabLst>
                <a:tab pos="2055813" algn="l"/>
              </a:tabLst>
            </a:pPr>
            <a:endParaRPr lang="en-US" altLang="en-US" i="1" dirty="0"/>
          </a:p>
          <a:p>
            <a:pPr>
              <a:tabLst>
                <a:tab pos="2055813" algn="l"/>
              </a:tabLst>
            </a:pPr>
            <a:endParaRPr lang="en-US" altLang="en-US" i="1" dirty="0"/>
          </a:p>
          <a:p>
            <a:pPr>
              <a:tabLst>
                <a:tab pos="2055813" algn="l"/>
              </a:tabLst>
            </a:pPr>
            <a:endParaRPr lang="en-US" altLang="en-US" i="1" dirty="0"/>
          </a:p>
          <a:p>
            <a:pPr>
              <a:buNone/>
              <a:tabLst>
                <a:tab pos="2055813" algn="l"/>
              </a:tabLst>
            </a:pPr>
            <a:endParaRPr lang="en-US" altLang="en-US" i="1" dirty="0"/>
          </a:p>
          <a:p>
            <a:pPr>
              <a:tabLst>
                <a:tab pos="2055813" algn="l"/>
              </a:tabLst>
            </a:pPr>
            <a:r>
              <a:rPr lang="en-US" altLang="en-US" dirty="0"/>
              <a:t>Find the supervisor of “Bob”</a:t>
            </a:r>
          </a:p>
          <a:p>
            <a:pPr>
              <a:tabLst>
                <a:tab pos="2055813" algn="l"/>
              </a:tabLst>
            </a:pPr>
            <a:r>
              <a:rPr lang="en-US" altLang="en-US" dirty="0"/>
              <a:t>Find the supervisor of the supervisor of “Bob”</a:t>
            </a:r>
          </a:p>
          <a:p>
            <a:pPr>
              <a:tabLst>
                <a:tab pos="2055813" algn="l"/>
              </a:tabLst>
            </a:pPr>
            <a:r>
              <a:rPr lang="en-US" altLang="en-US" dirty="0"/>
              <a:t>Can you find  ALL the supervisors (direct and indirect) of “Bob”?</a:t>
            </a:r>
          </a:p>
          <a:p>
            <a:pPr>
              <a:tabLst>
                <a:tab pos="2055813" algn="l"/>
              </a:tabLst>
            </a:pPr>
            <a:endParaRPr lang="en-US" altLang="en-US" dirty="0"/>
          </a:p>
          <a:p>
            <a:pPr>
              <a:tabLst>
                <a:tab pos="2055813" algn="l"/>
              </a:tabLst>
            </a:pPr>
            <a:endParaRPr lang="en-US" altLang="en-US" dirty="0"/>
          </a:p>
        </p:txBody>
      </p:sp>
      <p:pic>
        <p:nvPicPr>
          <p:cNvPr id="4" name="Picture 1" descr="C:\Users\as668\Desktop\Judi\3_100.jpg"/>
          <p:cNvPicPr>
            <a:picLocks noChangeAspect="1" noChangeArrowheads="1"/>
          </p:cNvPicPr>
          <p:nvPr/>
        </p:nvPicPr>
        <p:blipFill>
          <a:blip r:embed="rId3"/>
          <a:srcRect/>
          <a:stretch>
            <a:fillRect/>
          </a:stretch>
        </p:blipFill>
        <p:spPr bwMode="auto">
          <a:xfrm>
            <a:off x="4986528" y="1658093"/>
            <a:ext cx="1784870" cy="1261759"/>
          </a:xfrm>
          <a:prstGeom prst="rect">
            <a:avLst/>
          </a:prstGeom>
          <a:noFill/>
        </p:spPr>
      </p:pic>
    </p:spTree>
    <p:extLst>
      <p:ext uri="{BB962C8B-B14F-4D97-AF65-F5344CB8AC3E}">
        <p14:creationId xmlns:p14="http://schemas.microsoft.com/office/powerpoint/2010/main" val="1111466532"/>
      </p:ext>
    </p:extLst>
  </p:cSld>
  <p:clrMapOvr>
    <a:masterClrMapping/>
  </p:clrMapOvr>
  <p:transition spd="slow"/>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4770" name="Rectangle 2"/>
          <p:cNvSpPr>
            <a:spLocks noGrp="1" noChangeArrowheads="1"/>
          </p:cNvSpPr>
          <p:nvPr>
            <p:ph type="title" idx="4294967295"/>
          </p:nvPr>
        </p:nvSpPr>
        <p:spPr>
          <a:xfrm>
            <a:off x="1422400" y="117475"/>
            <a:ext cx="10769600" cy="609600"/>
          </a:xfrm>
        </p:spPr>
        <p:txBody>
          <a:bodyPr/>
          <a:lstStyle/>
          <a:p>
            <a:r>
              <a:rPr lang="en-US" altLang="en-US" dirty="0"/>
              <a:t>String Operations</a:t>
            </a:r>
          </a:p>
        </p:txBody>
      </p:sp>
      <p:sp>
        <p:nvSpPr>
          <p:cNvPr id="25602" name="Rectangle 3"/>
          <p:cNvSpPr>
            <a:spLocks noGrp="1" noChangeArrowheads="1"/>
          </p:cNvSpPr>
          <p:nvPr>
            <p:ph type="body" idx="4294967295"/>
          </p:nvPr>
        </p:nvSpPr>
        <p:spPr>
          <a:xfrm>
            <a:off x="4552950" y="1203325"/>
            <a:ext cx="7639050" cy="4648200"/>
          </a:xfrm>
        </p:spPr>
        <p:txBody>
          <a:bodyPr/>
          <a:lstStyle/>
          <a:p>
            <a:pPr>
              <a:tabLst>
                <a:tab pos="1889125" algn="l"/>
                <a:tab pos="2403475" algn="l"/>
              </a:tabLst>
            </a:pPr>
            <a:r>
              <a:rPr lang="en-US" altLang="en-US" dirty="0"/>
              <a:t>SQL includes a string-matching operator for comparisons on character strings.  The operator </a:t>
            </a:r>
            <a:r>
              <a:rPr lang="en-US" altLang="en-US" b="1" dirty="0"/>
              <a:t>like</a:t>
            </a:r>
            <a:r>
              <a:rPr lang="en-US" altLang="en-US" dirty="0"/>
              <a:t> uses patterns that are described using two special characters:</a:t>
            </a:r>
          </a:p>
          <a:p>
            <a:pPr lvl="1">
              <a:tabLst>
                <a:tab pos="1889125" algn="l"/>
                <a:tab pos="2403475" algn="l"/>
              </a:tabLst>
            </a:pPr>
            <a:r>
              <a:rPr lang="en-US" altLang="en-US" dirty="0"/>
              <a:t>percent ( % ).  The % character matches any substring.</a:t>
            </a:r>
          </a:p>
          <a:p>
            <a:pPr lvl="1">
              <a:tabLst>
                <a:tab pos="1889125" algn="l"/>
                <a:tab pos="2403475" algn="l"/>
              </a:tabLst>
            </a:pPr>
            <a:r>
              <a:rPr lang="en-US" altLang="en-US" dirty="0"/>
              <a:t>underscore ( _ ).  The _ character matches any character.</a:t>
            </a:r>
          </a:p>
          <a:p>
            <a:pPr>
              <a:tabLst>
                <a:tab pos="1889125" algn="l"/>
                <a:tab pos="2403475" algn="l"/>
              </a:tabLst>
            </a:pPr>
            <a:r>
              <a:rPr lang="en-US" altLang="en-US" dirty="0"/>
              <a:t>Find the names of all instructors whose name includes the substring “</a:t>
            </a:r>
            <a:r>
              <a:rPr lang="en-US" altLang="en-US" dirty="0" err="1"/>
              <a:t>dar</a:t>
            </a:r>
            <a:r>
              <a:rPr lang="en-US" altLang="en-US" dirty="0"/>
              <a:t>”.</a:t>
            </a:r>
          </a:p>
          <a:p>
            <a:pPr>
              <a:buNone/>
              <a:tabLst>
                <a:tab pos="1889125" algn="l"/>
                <a:tab pos="2403475" algn="l"/>
              </a:tabLst>
            </a:pPr>
            <a:r>
              <a:rPr lang="en-US" altLang="en-US" b="1" dirty="0"/>
              <a:t>		se</a:t>
            </a:r>
            <a:r>
              <a:rPr lang="en-US" altLang="en-US" dirty="0"/>
              <a:t>le</a:t>
            </a:r>
            <a:r>
              <a:rPr lang="en-US" altLang="en-US" b="1" dirty="0"/>
              <a:t>ct </a:t>
            </a:r>
            <a:r>
              <a:rPr lang="en-US" altLang="en-US" i="1" dirty="0"/>
              <a:t>name</a:t>
            </a:r>
            <a:br>
              <a:rPr lang="en-US" altLang="en-US" i="1" dirty="0"/>
            </a:br>
            <a:r>
              <a:rPr lang="en-US" altLang="en-US" i="1" dirty="0"/>
              <a:t>	</a:t>
            </a:r>
            <a:r>
              <a:rPr lang="en-US" altLang="en-US" b="1" dirty="0"/>
              <a:t>from </a:t>
            </a:r>
            <a:r>
              <a:rPr lang="en-US" altLang="en-US" i="1" dirty="0"/>
              <a:t>instructor</a:t>
            </a:r>
            <a:br>
              <a:rPr lang="en-US" altLang="en-US" i="1" dirty="0"/>
            </a:br>
            <a:r>
              <a:rPr lang="en-US" altLang="en-US" i="1" dirty="0"/>
              <a:t>	</a:t>
            </a:r>
            <a:r>
              <a:rPr lang="en-US" altLang="en-US" b="1" dirty="0"/>
              <a:t>where</a:t>
            </a:r>
            <a:r>
              <a:rPr lang="en-US" altLang="en-US" b="1" i="1" dirty="0"/>
              <a:t> </a:t>
            </a:r>
            <a:r>
              <a:rPr lang="en-US" altLang="en-US" i="1" dirty="0"/>
              <a:t>name </a:t>
            </a:r>
            <a:r>
              <a:rPr lang="en-US" altLang="en-US" b="1" dirty="0"/>
              <a:t>like </a:t>
            </a:r>
            <a:r>
              <a:rPr lang="en-US" altLang="en-US" b="1" dirty="0">
                <a:latin typeface="Century Gothic" panose="020B0502020202020204" pitchFamily="34" charset="0"/>
              </a:rPr>
              <a:t>'</a:t>
            </a:r>
            <a:r>
              <a:rPr lang="en-US" altLang="en-US" dirty="0"/>
              <a:t>%</a:t>
            </a:r>
            <a:r>
              <a:rPr lang="en-US" altLang="en-US" dirty="0" err="1"/>
              <a:t>dar</a:t>
            </a:r>
            <a:r>
              <a:rPr lang="en-US" altLang="en-US" dirty="0"/>
              <a:t>%</a:t>
            </a:r>
            <a:r>
              <a:rPr lang="en-US" altLang="en-US" dirty="0">
                <a:latin typeface="Century Gothic" panose="020B0502020202020204" pitchFamily="34" charset="0"/>
              </a:rPr>
              <a:t>' </a:t>
            </a:r>
          </a:p>
          <a:p>
            <a:pPr>
              <a:tabLst>
                <a:tab pos="1889125" algn="l"/>
                <a:tab pos="2403475" algn="l"/>
              </a:tabLst>
            </a:pPr>
            <a:r>
              <a:rPr lang="en-US" altLang="en-US" dirty="0"/>
              <a:t>Match the string “100%”</a:t>
            </a:r>
          </a:p>
          <a:p>
            <a:pPr>
              <a:buNone/>
              <a:tabLst>
                <a:tab pos="1889125" algn="l"/>
                <a:tab pos="2403475" algn="l"/>
              </a:tabLst>
            </a:pPr>
            <a:r>
              <a:rPr lang="en-US" altLang="en-US" dirty="0"/>
              <a:t>			</a:t>
            </a:r>
            <a:r>
              <a:rPr lang="en-US" altLang="en-US" b="1" dirty="0"/>
              <a:t>like </a:t>
            </a:r>
            <a:r>
              <a:rPr lang="en-US" altLang="en-US" b="1" dirty="0">
                <a:latin typeface="Century Gothic" panose="020B0502020202020204" pitchFamily="34" charset="0"/>
              </a:rPr>
              <a:t>'</a:t>
            </a:r>
            <a:r>
              <a:rPr lang="en-US" altLang="ja-JP" dirty="0"/>
              <a:t>100 \%</a:t>
            </a:r>
            <a:r>
              <a:rPr lang="en-US" altLang="ja-JP" dirty="0">
                <a:latin typeface="Century Gothic" panose="020B0502020202020204" pitchFamily="34" charset="0"/>
              </a:rPr>
              <a:t>' </a:t>
            </a:r>
            <a:r>
              <a:rPr lang="en-US" altLang="ja-JP" dirty="0"/>
              <a:t> </a:t>
            </a:r>
            <a:r>
              <a:rPr lang="en-US" altLang="ja-JP" b="1" dirty="0"/>
              <a:t>escape  </a:t>
            </a:r>
            <a:r>
              <a:rPr lang="en-US" altLang="ja-JP" b="1" dirty="0">
                <a:latin typeface="Century Gothic" panose="020B0502020202020204" pitchFamily="34" charset="0"/>
              </a:rPr>
              <a:t>'</a:t>
            </a:r>
            <a:r>
              <a:rPr lang="en-US" altLang="ja-JP" dirty="0"/>
              <a:t>\</a:t>
            </a:r>
            <a:r>
              <a:rPr lang="en-US" altLang="ja-JP" dirty="0">
                <a:latin typeface="Century Gothic" panose="020B0502020202020204" pitchFamily="34" charset="0"/>
              </a:rPr>
              <a:t>' </a:t>
            </a:r>
            <a:endParaRPr lang="en-US" altLang="ja-JP" dirty="0"/>
          </a:p>
          <a:p>
            <a:pPr>
              <a:buNone/>
              <a:tabLst>
                <a:tab pos="1889125" algn="l"/>
                <a:tab pos="2403475" algn="l"/>
              </a:tabLst>
            </a:pPr>
            <a:r>
              <a:rPr lang="en-US" altLang="en-US" dirty="0"/>
              <a:t>      in that above we use backslash (\) as the escape character.</a:t>
            </a:r>
          </a:p>
          <a:p>
            <a:pPr>
              <a:buNone/>
              <a:tabLst>
                <a:tab pos="1889125" algn="l"/>
                <a:tab pos="2403475" algn="l"/>
              </a:tabLst>
            </a:pPr>
            <a:endParaRPr lang="en-US" altLang="en-US" dirty="0"/>
          </a:p>
        </p:txBody>
      </p:sp>
    </p:spTree>
    <p:extLst>
      <p:ext uri="{BB962C8B-B14F-4D97-AF65-F5344CB8AC3E}">
        <p14:creationId xmlns:p14="http://schemas.microsoft.com/office/powerpoint/2010/main" val="250664054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6818" name="Rectangle 2"/>
          <p:cNvSpPr>
            <a:spLocks noGrp="1" noChangeArrowheads="1"/>
          </p:cNvSpPr>
          <p:nvPr>
            <p:ph type="title" idx="4294967295"/>
          </p:nvPr>
        </p:nvSpPr>
        <p:spPr>
          <a:xfrm>
            <a:off x="1422400" y="117475"/>
            <a:ext cx="10769600" cy="609600"/>
          </a:xfrm>
        </p:spPr>
        <p:txBody>
          <a:bodyPr/>
          <a:lstStyle/>
          <a:p>
            <a:r>
              <a:rPr lang="en-US" altLang="en-US" dirty="0"/>
              <a:t>String Operations (Cont.)</a:t>
            </a:r>
          </a:p>
        </p:txBody>
      </p:sp>
      <p:sp>
        <p:nvSpPr>
          <p:cNvPr id="26626" name="Rectangle 3"/>
          <p:cNvSpPr>
            <a:spLocks noGrp="1" noChangeArrowheads="1"/>
          </p:cNvSpPr>
          <p:nvPr>
            <p:ph type="body" idx="4294967295"/>
          </p:nvPr>
        </p:nvSpPr>
        <p:spPr>
          <a:xfrm>
            <a:off x="0" y="1106488"/>
            <a:ext cx="7434263" cy="4379912"/>
          </a:xfrm>
        </p:spPr>
        <p:txBody>
          <a:bodyPr/>
          <a:lstStyle/>
          <a:p>
            <a:pPr>
              <a:tabLst>
                <a:tab pos="1889125" algn="l"/>
                <a:tab pos="2403475" algn="l"/>
              </a:tabLst>
            </a:pPr>
            <a:r>
              <a:rPr lang="en-US" altLang="en-US" dirty="0"/>
              <a:t>Patterns are case sensitive. </a:t>
            </a:r>
          </a:p>
          <a:p>
            <a:pPr>
              <a:tabLst>
                <a:tab pos="1889125" algn="l"/>
                <a:tab pos="2403475" algn="l"/>
              </a:tabLst>
            </a:pPr>
            <a:r>
              <a:rPr lang="en-US" altLang="en-US" dirty="0"/>
              <a:t>Pattern matching examples:</a:t>
            </a:r>
          </a:p>
          <a:p>
            <a:pPr lvl="1">
              <a:tabLst>
                <a:tab pos="1889125" algn="l"/>
                <a:tab pos="2403475" algn="l"/>
              </a:tabLst>
            </a:pPr>
            <a:r>
              <a:rPr lang="en-US" altLang="en-US" dirty="0"/>
              <a:t>'Intro%' matches any string beginning with “Intro”.</a:t>
            </a:r>
          </a:p>
          <a:p>
            <a:pPr lvl="1">
              <a:tabLst>
                <a:tab pos="1889125" algn="l"/>
                <a:tab pos="2403475" algn="l"/>
              </a:tabLst>
            </a:pPr>
            <a:r>
              <a:rPr lang="en-US" altLang="en-US" dirty="0"/>
              <a:t>'%Comp%' matches any string containing “Comp” as a substring.</a:t>
            </a:r>
          </a:p>
          <a:p>
            <a:pPr lvl="1">
              <a:tabLst>
                <a:tab pos="1889125" algn="l"/>
                <a:tab pos="2403475" algn="l"/>
              </a:tabLst>
            </a:pPr>
            <a:r>
              <a:rPr lang="en-US" altLang="en-US" dirty="0"/>
              <a:t>'_ _ _' matches any string of exactly three characters.</a:t>
            </a:r>
          </a:p>
          <a:p>
            <a:pPr lvl="1">
              <a:tabLst>
                <a:tab pos="1889125" algn="l"/>
                <a:tab pos="2403475" algn="l"/>
              </a:tabLst>
            </a:pPr>
            <a:r>
              <a:rPr lang="en-US" altLang="en-US" dirty="0"/>
              <a:t>'_ _ _ %' matches any string of at least three characters.</a:t>
            </a:r>
          </a:p>
          <a:p>
            <a:pPr lvl="1">
              <a:buNone/>
              <a:tabLst>
                <a:tab pos="1889125" algn="l"/>
                <a:tab pos="2403475" algn="l"/>
              </a:tabLst>
            </a:pPr>
            <a:r>
              <a:rPr lang="en-US" altLang="en-US" sz="800" dirty="0"/>
              <a:t> </a:t>
            </a:r>
          </a:p>
          <a:p>
            <a:pPr>
              <a:tabLst>
                <a:tab pos="1889125" algn="l"/>
                <a:tab pos="2403475" algn="l"/>
              </a:tabLst>
            </a:pPr>
            <a:r>
              <a:rPr lang="en-US" altLang="en-US" dirty="0"/>
              <a:t>SQL supports a variety of string operations such as</a:t>
            </a:r>
          </a:p>
          <a:p>
            <a:pPr lvl="1">
              <a:tabLst>
                <a:tab pos="1889125" algn="l"/>
                <a:tab pos="2403475" algn="l"/>
              </a:tabLst>
            </a:pPr>
            <a:r>
              <a:rPr lang="en-US" altLang="en-US" dirty="0"/>
              <a:t>concatenation (using “||”)</a:t>
            </a:r>
          </a:p>
          <a:p>
            <a:pPr lvl="1">
              <a:tabLst>
                <a:tab pos="1889125" algn="l"/>
                <a:tab pos="2403475" algn="l"/>
              </a:tabLst>
            </a:pPr>
            <a:r>
              <a:rPr lang="en-US" altLang="en-US" dirty="0"/>
              <a:t>converting from upper to lower case (and vice versa)</a:t>
            </a:r>
          </a:p>
          <a:p>
            <a:pPr lvl="1">
              <a:tabLst>
                <a:tab pos="1889125" algn="l"/>
                <a:tab pos="2403475" algn="l"/>
              </a:tabLst>
            </a:pPr>
            <a:r>
              <a:rPr lang="en-US" altLang="en-US" dirty="0"/>
              <a:t>finding string length, extracting substrings, etc.</a:t>
            </a:r>
          </a:p>
        </p:txBody>
      </p:sp>
    </p:spTree>
    <p:extLst>
      <p:ext uri="{BB962C8B-B14F-4D97-AF65-F5344CB8AC3E}">
        <p14:creationId xmlns:p14="http://schemas.microsoft.com/office/powerpoint/2010/main" val="415711375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title" idx="4294967295"/>
          </p:nvPr>
        </p:nvSpPr>
        <p:spPr>
          <a:xfrm>
            <a:off x="1422400" y="117475"/>
            <a:ext cx="10769600" cy="609600"/>
          </a:xfrm>
        </p:spPr>
        <p:txBody>
          <a:bodyPr/>
          <a:lstStyle/>
          <a:p>
            <a:r>
              <a:rPr lang="en-US" altLang="en-US" dirty="0"/>
              <a:t>Ordering the Display of Tuples</a:t>
            </a:r>
          </a:p>
        </p:txBody>
      </p:sp>
      <p:sp>
        <p:nvSpPr>
          <p:cNvPr id="27650" name="Rectangle 3"/>
          <p:cNvSpPr>
            <a:spLocks noGrp="1" noChangeArrowheads="1"/>
          </p:cNvSpPr>
          <p:nvPr>
            <p:ph type="body" idx="4294967295"/>
          </p:nvPr>
        </p:nvSpPr>
        <p:spPr>
          <a:xfrm>
            <a:off x="0" y="1108075"/>
            <a:ext cx="7521575" cy="4086225"/>
          </a:xfrm>
        </p:spPr>
        <p:txBody>
          <a:bodyPr/>
          <a:lstStyle/>
          <a:p>
            <a:pPr>
              <a:tabLst>
                <a:tab pos="906463" algn="l"/>
              </a:tabLst>
            </a:pPr>
            <a:r>
              <a:rPr lang="en-US" altLang="en-US" dirty="0"/>
              <a:t>List in alphabetic order the names of all instructors </a:t>
            </a:r>
          </a:p>
          <a:p>
            <a:pPr>
              <a:buNone/>
              <a:tabLst>
                <a:tab pos="906463" algn="l"/>
              </a:tabLst>
            </a:pPr>
            <a:r>
              <a:rPr lang="en-US" altLang="en-US" dirty="0"/>
              <a:t>              </a:t>
            </a:r>
            <a:r>
              <a:rPr lang="en-US" altLang="en-US" b="1" dirty="0"/>
              <a:t>select distinct </a:t>
            </a:r>
            <a:r>
              <a:rPr lang="en-US" altLang="en-US" i="1" dirty="0"/>
              <a:t>name</a:t>
            </a:r>
            <a:br>
              <a:rPr lang="en-US" altLang="en-US" i="1" dirty="0"/>
            </a:br>
            <a:r>
              <a:rPr lang="en-US" altLang="en-US" i="1" dirty="0"/>
              <a:t>	</a:t>
            </a:r>
            <a:r>
              <a:rPr lang="en-US" altLang="en-US" b="1" dirty="0"/>
              <a:t>from    </a:t>
            </a:r>
            <a:r>
              <a:rPr lang="en-US" altLang="en-US" i="1" dirty="0"/>
              <a:t>instructor</a:t>
            </a:r>
            <a:br>
              <a:rPr lang="en-US" altLang="en-US" i="1" dirty="0"/>
            </a:br>
            <a:r>
              <a:rPr lang="en-US" altLang="en-US" i="1" dirty="0"/>
              <a:t>	</a:t>
            </a:r>
            <a:r>
              <a:rPr lang="en-US" altLang="en-US" dirty="0"/>
              <a:t>	</a:t>
            </a:r>
            <a:r>
              <a:rPr lang="en-US" altLang="en-US" b="1" dirty="0"/>
              <a:t>order by </a:t>
            </a:r>
            <a:r>
              <a:rPr lang="en-US" altLang="en-US" i="1" dirty="0"/>
              <a:t>name</a:t>
            </a:r>
            <a:endParaRPr lang="en-US" altLang="en-US" dirty="0"/>
          </a:p>
          <a:p>
            <a:pPr>
              <a:tabLst>
                <a:tab pos="906463" algn="l"/>
              </a:tabLst>
            </a:pPr>
            <a:r>
              <a:rPr lang="en-US" altLang="en-US" dirty="0"/>
              <a:t>We may specify </a:t>
            </a:r>
            <a:r>
              <a:rPr lang="en-US" altLang="en-US" b="1" dirty="0" err="1">
                <a:solidFill>
                  <a:srgbClr val="002060"/>
                </a:solidFill>
              </a:rPr>
              <a:t>desc</a:t>
            </a:r>
            <a:r>
              <a:rPr lang="en-US" altLang="en-US" dirty="0">
                <a:solidFill>
                  <a:srgbClr val="002060"/>
                </a:solidFill>
              </a:rPr>
              <a:t> </a:t>
            </a:r>
            <a:r>
              <a:rPr lang="en-US" altLang="en-US" dirty="0"/>
              <a:t>for descending order or </a:t>
            </a:r>
            <a:r>
              <a:rPr lang="en-US" altLang="en-US" b="1" dirty="0" err="1">
                <a:solidFill>
                  <a:srgbClr val="002060"/>
                </a:solidFill>
              </a:rPr>
              <a:t>asc</a:t>
            </a:r>
            <a:r>
              <a:rPr lang="en-US" altLang="en-US" dirty="0"/>
              <a:t> for ascending order, for each attribute; ascending order is the default.</a:t>
            </a:r>
          </a:p>
          <a:p>
            <a:pPr lvl="1">
              <a:tabLst>
                <a:tab pos="906463" algn="l"/>
              </a:tabLst>
            </a:pPr>
            <a:r>
              <a:rPr lang="en-US" altLang="en-US" dirty="0"/>
              <a:t>Example:  </a:t>
            </a:r>
            <a:r>
              <a:rPr lang="en-US" altLang="en-US" b="1" dirty="0"/>
              <a:t>order by</a:t>
            </a:r>
            <a:r>
              <a:rPr lang="en-US" altLang="en-US" dirty="0"/>
              <a:t> </a:t>
            </a:r>
            <a:r>
              <a:rPr lang="en-US" altLang="en-US" i="1" dirty="0"/>
              <a:t>name</a:t>
            </a:r>
            <a:r>
              <a:rPr lang="en-US" altLang="en-US" dirty="0"/>
              <a:t> </a:t>
            </a:r>
            <a:r>
              <a:rPr lang="en-US" altLang="en-US" b="1" dirty="0" err="1"/>
              <a:t>desc</a:t>
            </a:r>
            <a:endParaRPr lang="en-US" altLang="en-US" b="1" dirty="0"/>
          </a:p>
          <a:p>
            <a:pPr>
              <a:tabLst>
                <a:tab pos="906463" algn="l"/>
              </a:tabLst>
            </a:pPr>
            <a:r>
              <a:rPr lang="en-US" altLang="en-US" dirty="0"/>
              <a:t>Can sort on multiple attributes</a:t>
            </a:r>
          </a:p>
          <a:p>
            <a:pPr lvl="1">
              <a:tabLst>
                <a:tab pos="906463" algn="l"/>
              </a:tabLst>
            </a:pPr>
            <a:r>
              <a:rPr lang="en-US" altLang="en-US" dirty="0"/>
              <a:t>Example: </a:t>
            </a:r>
            <a:r>
              <a:rPr lang="en-US" altLang="en-US" b="1" dirty="0"/>
              <a:t>order by </a:t>
            </a:r>
            <a:r>
              <a:rPr lang="en-US" altLang="en-US" dirty="0"/>
              <a:t> </a:t>
            </a:r>
            <a:r>
              <a:rPr lang="en-US" altLang="en-US" i="1" dirty="0" err="1"/>
              <a:t>dept_name</a:t>
            </a:r>
            <a:r>
              <a:rPr lang="en-US" altLang="en-US" i="1" dirty="0"/>
              <a:t>, name</a:t>
            </a:r>
            <a:endParaRPr lang="en-US" altLang="en-US" dirty="0"/>
          </a:p>
        </p:txBody>
      </p:sp>
    </p:spTree>
    <p:extLst>
      <p:ext uri="{BB962C8B-B14F-4D97-AF65-F5344CB8AC3E}">
        <p14:creationId xmlns:p14="http://schemas.microsoft.com/office/powerpoint/2010/main" val="240421741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1650" name="Rectangle 2"/>
          <p:cNvSpPr>
            <a:spLocks noGrp="1" noChangeArrowheads="1"/>
          </p:cNvSpPr>
          <p:nvPr>
            <p:ph type="title" idx="4294967295"/>
          </p:nvPr>
        </p:nvSpPr>
        <p:spPr>
          <a:xfrm>
            <a:off x="1422400" y="117475"/>
            <a:ext cx="10769600" cy="609600"/>
          </a:xfrm>
        </p:spPr>
        <p:txBody>
          <a:bodyPr vert="horz" wrap="square" lIns="90488" tIns="44450" rIns="90488" bIns="44450" numCol="1" anchor="ctr" anchorCtr="0" compatLnSpc="1">
            <a:prstTxWarp prst="textNoShape">
              <a:avLst/>
            </a:prstTxWarp>
          </a:bodyPr>
          <a:lstStyle/>
          <a:p>
            <a:r>
              <a:rPr lang="en-US" altLang="en-US" dirty="0"/>
              <a:t>Where Clause Predicates</a:t>
            </a:r>
          </a:p>
        </p:txBody>
      </p:sp>
      <p:sp>
        <p:nvSpPr>
          <p:cNvPr id="28674" name="Rectangle 3"/>
          <p:cNvSpPr>
            <a:spLocks noGrp="1" noChangeArrowheads="1"/>
          </p:cNvSpPr>
          <p:nvPr>
            <p:ph type="body" idx="4294967295"/>
          </p:nvPr>
        </p:nvSpPr>
        <p:spPr>
          <a:xfrm>
            <a:off x="0" y="1106488"/>
            <a:ext cx="7437438" cy="3624262"/>
          </a:xfrm>
        </p:spPr>
        <p:txBody>
          <a:bodyPr vert="horz" wrap="square" lIns="90488" tIns="44450" rIns="90488" bIns="44450" numCol="1" anchor="t" anchorCtr="0" compatLnSpc="1">
            <a:prstTxWarp prst="textNoShape">
              <a:avLst/>
            </a:prstTxWarp>
          </a:bodyPr>
          <a:lstStyle/>
          <a:p>
            <a:r>
              <a:rPr lang="en-US" altLang="en-US" dirty="0"/>
              <a:t>SQL includes a </a:t>
            </a:r>
            <a:r>
              <a:rPr lang="en-US" altLang="en-US" b="1" dirty="0">
                <a:solidFill>
                  <a:srgbClr val="002060"/>
                </a:solidFill>
              </a:rPr>
              <a:t>between</a:t>
            </a:r>
            <a:r>
              <a:rPr lang="en-US" altLang="en-US" dirty="0"/>
              <a:t> comparison operator</a:t>
            </a:r>
          </a:p>
          <a:p>
            <a:r>
              <a:rPr lang="en-US" altLang="en-US" dirty="0"/>
              <a:t>Example:  Find the names of all instructors with salary between $90,000 and $100,000 (that is, </a:t>
            </a:r>
            <a:r>
              <a:rPr lang="en-US" altLang="en-US" dirty="0">
                <a:latin typeface="Symbol" panose="05050102010706020507" pitchFamily="18" charset="2"/>
              </a:rPr>
              <a:t> </a:t>
            </a:r>
            <a:r>
              <a:rPr lang="en-US" altLang="en-US" dirty="0"/>
              <a:t>$90,000 and </a:t>
            </a:r>
            <a:r>
              <a:rPr lang="en-US" altLang="en-US" dirty="0">
                <a:latin typeface="Symbol" panose="05050102010706020507" pitchFamily="18" charset="2"/>
              </a:rPr>
              <a:t> </a:t>
            </a:r>
            <a:r>
              <a:rPr lang="en-US" altLang="en-US" dirty="0"/>
              <a:t>$100,000)</a:t>
            </a:r>
          </a:p>
          <a:p>
            <a:pPr lvl="1"/>
            <a:r>
              <a:rPr lang="en-US" altLang="en-US" b="1" dirty="0"/>
              <a:t>select</a:t>
            </a:r>
            <a:r>
              <a:rPr lang="en-US" altLang="en-US" i="1" dirty="0"/>
              <a:t> name</a:t>
            </a:r>
            <a:br>
              <a:rPr lang="en-US" altLang="en-US" i="1" dirty="0"/>
            </a:br>
            <a:r>
              <a:rPr lang="en-US" altLang="en-US" b="1" dirty="0"/>
              <a:t>from </a:t>
            </a:r>
            <a:r>
              <a:rPr lang="en-US" altLang="en-US" i="1" dirty="0"/>
              <a:t>instructor</a:t>
            </a:r>
            <a:br>
              <a:rPr lang="en-US" altLang="en-US" dirty="0"/>
            </a:br>
            <a:r>
              <a:rPr lang="en-US" altLang="en-US" b="1" dirty="0"/>
              <a:t>where </a:t>
            </a:r>
            <a:r>
              <a:rPr lang="en-US" altLang="en-US" i="1" dirty="0"/>
              <a:t>salary </a:t>
            </a:r>
            <a:r>
              <a:rPr lang="en-US" altLang="en-US" b="1" dirty="0"/>
              <a:t>between </a:t>
            </a:r>
            <a:r>
              <a:rPr lang="en-US" altLang="en-US" dirty="0"/>
              <a:t>90000 </a:t>
            </a:r>
            <a:r>
              <a:rPr lang="en-US" altLang="en-US" b="1" dirty="0"/>
              <a:t>and </a:t>
            </a:r>
            <a:r>
              <a:rPr lang="en-US" altLang="en-US" dirty="0"/>
              <a:t>100000</a:t>
            </a:r>
          </a:p>
          <a:p>
            <a:r>
              <a:rPr lang="en-US" altLang="en-US" dirty="0"/>
              <a:t>Tuple comparison</a:t>
            </a:r>
          </a:p>
          <a:p>
            <a:pPr lvl="1"/>
            <a:r>
              <a:rPr kumimoji="0" lang="en-US" altLang="en-US" b="1" dirty="0"/>
              <a:t>select </a:t>
            </a:r>
            <a:r>
              <a:rPr kumimoji="0" lang="en-US" altLang="en-US" i="1" dirty="0"/>
              <a:t>name</a:t>
            </a:r>
            <a:r>
              <a:rPr kumimoji="0" lang="en-US" altLang="en-US" dirty="0"/>
              <a:t>, </a:t>
            </a:r>
            <a:r>
              <a:rPr kumimoji="0" lang="en-US" altLang="en-US" i="1" dirty="0" err="1"/>
              <a:t>course_id</a:t>
            </a:r>
            <a:br>
              <a:rPr kumimoji="0" lang="en-US" altLang="en-US" i="1" dirty="0"/>
            </a:br>
            <a:r>
              <a:rPr kumimoji="0" lang="en-US" altLang="en-US" b="1" dirty="0"/>
              <a:t>from </a:t>
            </a:r>
            <a:r>
              <a:rPr kumimoji="0" lang="en-US" altLang="en-US" i="1" dirty="0"/>
              <a:t>instructor</a:t>
            </a:r>
            <a:r>
              <a:rPr kumimoji="0" lang="en-US" altLang="en-US" dirty="0"/>
              <a:t>, </a:t>
            </a:r>
            <a:r>
              <a:rPr kumimoji="0" lang="en-US" altLang="en-US" i="1" dirty="0"/>
              <a:t>teaches</a:t>
            </a:r>
            <a:br>
              <a:rPr kumimoji="0" lang="en-US" altLang="en-US" i="1" dirty="0"/>
            </a:br>
            <a:r>
              <a:rPr kumimoji="0" lang="en-US" altLang="en-US" b="1" dirty="0"/>
              <a:t>where </a:t>
            </a:r>
            <a:r>
              <a:rPr kumimoji="0" lang="en-US" altLang="en-US" dirty="0"/>
              <a:t>(</a:t>
            </a:r>
            <a:r>
              <a:rPr kumimoji="0" lang="en-US" altLang="en-US" i="1" dirty="0"/>
              <a:t>instructor</a:t>
            </a:r>
            <a:r>
              <a:rPr kumimoji="0" lang="en-US" altLang="en-US" dirty="0"/>
              <a:t>.</a:t>
            </a:r>
            <a:r>
              <a:rPr kumimoji="0" lang="en-US" altLang="en-US" i="1" dirty="0"/>
              <a:t>ID</a:t>
            </a:r>
            <a:r>
              <a:rPr kumimoji="0" lang="en-US" altLang="en-US" dirty="0"/>
              <a:t>, </a:t>
            </a:r>
            <a:r>
              <a:rPr kumimoji="0" lang="en-US" altLang="en-US" i="1" dirty="0"/>
              <a:t>dept_name</a:t>
            </a:r>
            <a:r>
              <a:rPr kumimoji="0" lang="en-US" altLang="en-US" dirty="0"/>
              <a:t>) = (</a:t>
            </a:r>
            <a:r>
              <a:rPr kumimoji="0" lang="en-US" altLang="en-US" i="1" dirty="0"/>
              <a:t>teaches</a:t>
            </a:r>
            <a:r>
              <a:rPr kumimoji="0" lang="en-US" altLang="en-US" dirty="0"/>
              <a:t>.</a:t>
            </a:r>
            <a:r>
              <a:rPr kumimoji="0" lang="en-US" altLang="en-US" i="1" dirty="0"/>
              <a:t>ID</a:t>
            </a:r>
            <a:r>
              <a:rPr kumimoji="0" lang="en-US" altLang="en-US" dirty="0"/>
              <a:t>, 'Biology');</a:t>
            </a:r>
          </a:p>
          <a:p>
            <a:pPr lvl="1"/>
            <a:endParaRPr kumimoji="0" lang="en-US" altLang="en-US" dirty="0">
              <a:latin typeface="Times New Roman" panose="02020603050405020304" pitchFamily="18" charset="0"/>
            </a:endParaRPr>
          </a:p>
          <a:p>
            <a:endParaRPr lang="en-US" altLang="en-US" dirty="0"/>
          </a:p>
        </p:txBody>
      </p:sp>
    </p:spTree>
    <p:extLst>
      <p:ext uri="{BB962C8B-B14F-4D97-AF65-F5344CB8AC3E}">
        <p14:creationId xmlns:p14="http://schemas.microsoft.com/office/powerpoint/2010/main" val="996206258"/>
      </p:ext>
    </p:extLst>
  </p:cSld>
  <p:clrMapOvr>
    <a:masterClrMapping/>
  </p:clrMapOvr>
  <p:transition spd="slow"/>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42" name="Rectangle 2"/>
          <p:cNvSpPr>
            <a:spLocks noGrp="1" noChangeArrowheads="1"/>
          </p:cNvSpPr>
          <p:nvPr>
            <p:ph type="title" idx="4294967295"/>
          </p:nvPr>
        </p:nvSpPr>
        <p:spPr>
          <a:xfrm>
            <a:off x="1422400" y="117475"/>
            <a:ext cx="10769600" cy="609600"/>
          </a:xfrm>
        </p:spPr>
        <p:txBody>
          <a:bodyPr/>
          <a:lstStyle/>
          <a:p>
            <a:r>
              <a:rPr lang="en-US" altLang="en-US" dirty="0"/>
              <a:t>Set Operations</a:t>
            </a:r>
          </a:p>
        </p:txBody>
      </p:sp>
      <p:sp>
        <p:nvSpPr>
          <p:cNvPr id="32770" name="Rectangle 3"/>
          <p:cNvSpPr>
            <a:spLocks noGrp="1" noChangeArrowheads="1"/>
          </p:cNvSpPr>
          <p:nvPr>
            <p:ph type="body" idx="4294967295"/>
          </p:nvPr>
        </p:nvSpPr>
        <p:spPr>
          <a:xfrm>
            <a:off x="4522788" y="1095375"/>
            <a:ext cx="7669212" cy="4903788"/>
          </a:xfrm>
        </p:spPr>
        <p:txBody>
          <a:bodyPr/>
          <a:lstStyle/>
          <a:p>
            <a:r>
              <a:rPr lang="en-US" altLang="en-US" dirty="0"/>
              <a:t>Find courses that ran in Fall 2017 or in Spring 2018</a:t>
            </a:r>
          </a:p>
          <a:p>
            <a:pPr marL="0" indent="0">
              <a:buNone/>
            </a:pPr>
            <a:r>
              <a:rPr lang="en-US" altLang="en-US" dirty="0"/>
              <a:t>          </a:t>
            </a:r>
            <a:r>
              <a:rPr lang="en-US" altLang="en-US" sz="1600" dirty="0"/>
              <a:t>(</a:t>
            </a:r>
            <a:r>
              <a:rPr lang="en-US" altLang="en-US" sz="1600" b="1" dirty="0"/>
              <a:t>select</a:t>
            </a:r>
            <a:r>
              <a:rPr lang="en-US" altLang="en-US" sz="1600" dirty="0"/>
              <a:t> </a:t>
            </a:r>
            <a:r>
              <a:rPr lang="en-US" altLang="en-US" sz="1600" i="1" dirty="0" err="1"/>
              <a:t>course_id</a:t>
            </a:r>
            <a:r>
              <a:rPr lang="en-US" altLang="en-US" sz="1600" i="1" dirty="0"/>
              <a:t>  </a:t>
            </a:r>
            <a:r>
              <a:rPr lang="en-US" altLang="en-US" sz="1600" b="1" dirty="0"/>
              <a:t>from </a:t>
            </a:r>
            <a:r>
              <a:rPr lang="en-US" altLang="en-US" sz="1600" i="1" dirty="0"/>
              <a:t>section </a:t>
            </a:r>
            <a:r>
              <a:rPr lang="en-US" altLang="en-US" sz="1600" b="1" dirty="0"/>
              <a:t>where </a:t>
            </a:r>
            <a:r>
              <a:rPr lang="en-US" altLang="en-US" sz="1600" i="1" dirty="0" err="1"/>
              <a:t>sem</a:t>
            </a:r>
            <a:r>
              <a:rPr lang="en-US" altLang="en-US" sz="1600" i="1" dirty="0"/>
              <a:t> = </a:t>
            </a:r>
            <a:r>
              <a:rPr lang="en-US" altLang="en-US" sz="1600" dirty="0"/>
              <a:t>'Fall' </a:t>
            </a:r>
            <a:r>
              <a:rPr lang="en-US" altLang="en-US" sz="1600" b="1" dirty="0"/>
              <a:t>and </a:t>
            </a:r>
            <a:r>
              <a:rPr lang="en-US" altLang="en-US" sz="1600" i="1" dirty="0"/>
              <a:t>year = </a:t>
            </a:r>
            <a:r>
              <a:rPr lang="en-US" altLang="en-US" sz="1600" dirty="0"/>
              <a:t>2017)</a:t>
            </a:r>
            <a:br>
              <a:rPr lang="en-US" altLang="en-US" sz="1600" dirty="0"/>
            </a:br>
            <a:r>
              <a:rPr lang="en-US" altLang="en-US" sz="1600" dirty="0"/>
              <a:t>           </a:t>
            </a:r>
            <a:r>
              <a:rPr lang="en-US" altLang="en-US" sz="1600" b="1" dirty="0"/>
              <a:t>union</a:t>
            </a:r>
            <a:br>
              <a:rPr lang="en-US" altLang="en-US" sz="1600" b="1" dirty="0"/>
            </a:br>
            <a:r>
              <a:rPr lang="en-US" altLang="en-US" sz="1600" b="1" dirty="0"/>
              <a:t>           </a:t>
            </a:r>
            <a:r>
              <a:rPr lang="en-US" altLang="en-US" sz="1600" dirty="0"/>
              <a:t>(</a:t>
            </a:r>
            <a:r>
              <a:rPr lang="en-US" altLang="en-US" sz="1600" b="1" dirty="0"/>
              <a:t>select</a:t>
            </a:r>
            <a:r>
              <a:rPr lang="en-US" altLang="en-US" sz="1600" dirty="0"/>
              <a:t> </a:t>
            </a:r>
            <a:r>
              <a:rPr lang="en-US" altLang="en-US" sz="1600" i="1" dirty="0" err="1"/>
              <a:t>course_id</a:t>
            </a:r>
            <a:r>
              <a:rPr lang="en-US" altLang="en-US" sz="1600" i="1" dirty="0"/>
              <a:t>  </a:t>
            </a:r>
            <a:r>
              <a:rPr lang="en-US" altLang="en-US" sz="1600" b="1" dirty="0"/>
              <a:t>from </a:t>
            </a:r>
            <a:r>
              <a:rPr lang="en-US" altLang="en-US" sz="1600" i="1" dirty="0"/>
              <a:t>section </a:t>
            </a:r>
            <a:r>
              <a:rPr lang="en-US" altLang="en-US" sz="1600" b="1" dirty="0"/>
              <a:t>where </a:t>
            </a:r>
            <a:r>
              <a:rPr lang="en-US" altLang="en-US" sz="1600" i="1" dirty="0" err="1"/>
              <a:t>sem</a:t>
            </a:r>
            <a:r>
              <a:rPr lang="en-US" altLang="en-US" sz="1600" i="1" dirty="0"/>
              <a:t> = </a:t>
            </a:r>
            <a:r>
              <a:rPr lang="en-US" altLang="en-US" sz="1600" dirty="0"/>
              <a:t>'Spring' </a:t>
            </a:r>
            <a:r>
              <a:rPr lang="en-US" altLang="en-US" sz="1600" b="1" dirty="0"/>
              <a:t>and </a:t>
            </a:r>
            <a:r>
              <a:rPr lang="en-US" altLang="en-US" sz="1600" i="1" dirty="0"/>
              <a:t>year = </a:t>
            </a:r>
            <a:r>
              <a:rPr lang="en-US" altLang="en-US" sz="1600" dirty="0"/>
              <a:t>2018)</a:t>
            </a:r>
            <a:endParaRPr lang="en-US" altLang="en-US" dirty="0"/>
          </a:p>
          <a:p>
            <a:r>
              <a:rPr lang="en-US" altLang="en-US" dirty="0"/>
              <a:t>Find courses that ran in Fall 2017 and in Spring 2018</a:t>
            </a:r>
          </a:p>
          <a:p>
            <a:pPr marL="0" indent="0">
              <a:buNone/>
            </a:pPr>
            <a:r>
              <a:rPr lang="en-US" altLang="en-US" dirty="0"/>
              <a:t>         </a:t>
            </a:r>
            <a:r>
              <a:rPr lang="en-US" altLang="en-US" sz="2000" dirty="0"/>
              <a:t> </a:t>
            </a:r>
            <a:r>
              <a:rPr lang="en-US" altLang="en-US" sz="1600" dirty="0"/>
              <a:t>(</a:t>
            </a:r>
            <a:r>
              <a:rPr lang="en-US" altLang="en-US" sz="1600" b="1" dirty="0"/>
              <a:t>select</a:t>
            </a:r>
            <a:r>
              <a:rPr lang="en-US" altLang="en-US" sz="1600" dirty="0"/>
              <a:t> </a:t>
            </a:r>
            <a:r>
              <a:rPr lang="en-US" altLang="en-US" sz="1600" i="1" dirty="0" err="1"/>
              <a:t>course_id</a:t>
            </a:r>
            <a:r>
              <a:rPr lang="en-US" altLang="en-US" sz="1600" i="1" dirty="0"/>
              <a:t>  </a:t>
            </a:r>
            <a:r>
              <a:rPr lang="en-US" altLang="en-US" sz="1600" b="1" dirty="0"/>
              <a:t>from </a:t>
            </a:r>
            <a:r>
              <a:rPr lang="en-US" altLang="en-US" sz="1600" i="1" dirty="0"/>
              <a:t>section </a:t>
            </a:r>
            <a:r>
              <a:rPr lang="en-US" altLang="en-US" sz="1600" b="1" dirty="0"/>
              <a:t>where </a:t>
            </a:r>
            <a:r>
              <a:rPr lang="en-US" altLang="en-US" sz="1600" i="1" dirty="0" err="1"/>
              <a:t>sem</a:t>
            </a:r>
            <a:r>
              <a:rPr lang="en-US" altLang="en-US" sz="1600" i="1" dirty="0"/>
              <a:t> = </a:t>
            </a:r>
            <a:r>
              <a:rPr lang="en-US" altLang="en-US" sz="1600" dirty="0"/>
              <a:t>'Fall' </a:t>
            </a:r>
            <a:r>
              <a:rPr lang="en-US" altLang="en-US" sz="1600" b="1" dirty="0"/>
              <a:t>and </a:t>
            </a:r>
            <a:r>
              <a:rPr lang="en-US" altLang="en-US" sz="1600" i="1" dirty="0"/>
              <a:t>year = </a:t>
            </a:r>
            <a:r>
              <a:rPr lang="en-US" altLang="en-US" sz="1600" dirty="0"/>
              <a:t>2017)</a:t>
            </a:r>
            <a:br>
              <a:rPr lang="en-US" altLang="en-US" sz="1600" dirty="0"/>
            </a:br>
            <a:r>
              <a:rPr lang="en-US" altLang="en-US" sz="1600" dirty="0"/>
              <a:t>           </a:t>
            </a:r>
            <a:r>
              <a:rPr lang="en-US" altLang="en-US" sz="1600" b="1" dirty="0"/>
              <a:t>intersect</a:t>
            </a:r>
            <a:br>
              <a:rPr lang="en-US" altLang="en-US" sz="1600" b="1" dirty="0"/>
            </a:br>
            <a:r>
              <a:rPr lang="en-US" altLang="en-US" sz="1600" b="1" dirty="0"/>
              <a:t>           </a:t>
            </a:r>
            <a:r>
              <a:rPr lang="en-US" altLang="en-US" sz="1600" dirty="0"/>
              <a:t>(</a:t>
            </a:r>
            <a:r>
              <a:rPr lang="en-US" altLang="en-US" sz="1600" b="1" dirty="0"/>
              <a:t>select</a:t>
            </a:r>
            <a:r>
              <a:rPr lang="en-US" altLang="en-US" sz="1600" dirty="0"/>
              <a:t> </a:t>
            </a:r>
            <a:r>
              <a:rPr lang="en-US" altLang="en-US" sz="1600" i="1" dirty="0" err="1"/>
              <a:t>course_id</a:t>
            </a:r>
            <a:r>
              <a:rPr lang="en-US" altLang="en-US" sz="1600" i="1" dirty="0"/>
              <a:t>  </a:t>
            </a:r>
            <a:r>
              <a:rPr lang="en-US" altLang="en-US" sz="1600" b="1" dirty="0"/>
              <a:t>from </a:t>
            </a:r>
            <a:r>
              <a:rPr lang="en-US" altLang="en-US" sz="1600" i="1" dirty="0"/>
              <a:t>section </a:t>
            </a:r>
            <a:r>
              <a:rPr lang="en-US" altLang="en-US" sz="1600" b="1" dirty="0"/>
              <a:t>where </a:t>
            </a:r>
            <a:r>
              <a:rPr lang="en-US" altLang="en-US" sz="1600" i="1" dirty="0" err="1"/>
              <a:t>sem</a:t>
            </a:r>
            <a:r>
              <a:rPr lang="en-US" altLang="en-US" sz="1600" i="1" dirty="0"/>
              <a:t> = </a:t>
            </a:r>
            <a:r>
              <a:rPr lang="en-US" altLang="en-US" sz="1600" dirty="0"/>
              <a:t>'Spring' </a:t>
            </a:r>
            <a:r>
              <a:rPr lang="en-US" altLang="en-US" sz="1600" b="1" dirty="0"/>
              <a:t>and </a:t>
            </a:r>
            <a:r>
              <a:rPr lang="en-US" altLang="en-US" sz="1600" i="1" dirty="0"/>
              <a:t>year = </a:t>
            </a:r>
            <a:r>
              <a:rPr lang="en-US" altLang="en-US" sz="1600" dirty="0"/>
              <a:t>2018)</a:t>
            </a:r>
            <a:endParaRPr lang="en-US" altLang="en-US" dirty="0"/>
          </a:p>
          <a:p>
            <a:r>
              <a:rPr lang="en-US" altLang="en-US" dirty="0"/>
              <a:t>Find courses that ran in Fall 2017 but not in Spring 2018</a:t>
            </a:r>
          </a:p>
          <a:p>
            <a:pPr marL="0" indent="0">
              <a:buNone/>
            </a:pPr>
            <a:r>
              <a:rPr lang="en-US" altLang="en-US" sz="2000" dirty="0"/>
              <a:t>         </a:t>
            </a:r>
            <a:r>
              <a:rPr lang="en-US" altLang="en-US" sz="1600" dirty="0"/>
              <a:t>(</a:t>
            </a:r>
            <a:r>
              <a:rPr lang="en-US" altLang="en-US" sz="1600" b="1" dirty="0"/>
              <a:t>select</a:t>
            </a:r>
            <a:r>
              <a:rPr lang="en-US" altLang="en-US" sz="1600" dirty="0"/>
              <a:t> </a:t>
            </a:r>
            <a:r>
              <a:rPr lang="en-US" altLang="en-US" sz="1600" i="1" dirty="0" err="1"/>
              <a:t>course_id</a:t>
            </a:r>
            <a:r>
              <a:rPr lang="en-US" altLang="en-US" sz="1600" i="1" dirty="0"/>
              <a:t>  </a:t>
            </a:r>
            <a:r>
              <a:rPr lang="en-US" altLang="en-US" sz="1600" b="1" dirty="0"/>
              <a:t>from </a:t>
            </a:r>
            <a:r>
              <a:rPr lang="en-US" altLang="en-US" sz="1600" i="1" dirty="0"/>
              <a:t>section </a:t>
            </a:r>
            <a:r>
              <a:rPr lang="en-US" altLang="en-US" sz="1600" b="1" dirty="0"/>
              <a:t>where </a:t>
            </a:r>
            <a:r>
              <a:rPr lang="en-US" altLang="en-US" sz="1600" i="1" dirty="0" err="1"/>
              <a:t>sem</a:t>
            </a:r>
            <a:r>
              <a:rPr lang="en-US" altLang="en-US" sz="1600" i="1" dirty="0"/>
              <a:t> = </a:t>
            </a:r>
            <a:r>
              <a:rPr lang="en-US" altLang="en-US" sz="1600" dirty="0"/>
              <a:t>'Fall' </a:t>
            </a:r>
            <a:r>
              <a:rPr lang="en-US" altLang="en-US" sz="1600" b="1" dirty="0"/>
              <a:t>and </a:t>
            </a:r>
            <a:r>
              <a:rPr lang="en-US" altLang="en-US" sz="1600" i="1" dirty="0"/>
              <a:t>year = </a:t>
            </a:r>
            <a:r>
              <a:rPr lang="en-US" altLang="en-US" sz="1600" dirty="0"/>
              <a:t>2017)</a:t>
            </a:r>
            <a:br>
              <a:rPr lang="en-US" altLang="en-US" sz="1600" dirty="0"/>
            </a:br>
            <a:r>
              <a:rPr lang="en-US" altLang="en-US" sz="1600" dirty="0"/>
              <a:t>           </a:t>
            </a:r>
            <a:r>
              <a:rPr lang="en-US" altLang="en-US" sz="1600" b="1" dirty="0"/>
              <a:t>except</a:t>
            </a:r>
            <a:br>
              <a:rPr lang="en-US" altLang="en-US" sz="1600" b="1" dirty="0"/>
            </a:br>
            <a:r>
              <a:rPr lang="en-US" altLang="en-US" sz="1600" b="1" dirty="0"/>
              <a:t>           </a:t>
            </a:r>
            <a:r>
              <a:rPr lang="en-US" altLang="en-US" sz="1600" dirty="0"/>
              <a:t>(</a:t>
            </a:r>
            <a:r>
              <a:rPr lang="en-US" altLang="en-US" sz="1600" b="1" dirty="0"/>
              <a:t>select</a:t>
            </a:r>
            <a:r>
              <a:rPr lang="en-US" altLang="en-US" sz="1600" dirty="0"/>
              <a:t> </a:t>
            </a:r>
            <a:r>
              <a:rPr lang="en-US" altLang="en-US" sz="1600" i="1" dirty="0" err="1"/>
              <a:t>course_id</a:t>
            </a:r>
            <a:r>
              <a:rPr lang="en-US" altLang="en-US" sz="1600" i="1" dirty="0"/>
              <a:t>  </a:t>
            </a:r>
            <a:r>
              <a:rPr lang="en-US" altLang="en-US" sz="1600" b="1" dirty="0"/>
              <a:t>from </a:t>
            </a:r>
            <a:r>
              <a:rPr lang="en-US" altLang="en-US" sz="1600" i="1" dirty="0"/>
              <a:t>section </a:t>
            </a:r>
            <a:r>
              <a:rPr lang="en-US" altLang="en-US" sz="1600" b="1" dirty="0"/>
              <a:t>where </a:t>
            </a:r>
            <a:r>
              <a:rPr lang="en-US" altLang="en-US" sz="1600" i="1" dirty="0" err="1"/>
              <a:t>sem</a:t>
            </a:r>
            <a:r>
              <a:rPr lang="en-US" altLang="en-US" sz="1600" i="1" dirty="0"/>
              <a:t> = </a:t>
            </a:r>
            <a:r>
              <a:rPr lang="en-US" altLang="en-US" sz="1600" dirty="0"/>
              <a:t>'Spring' </a:t>
            </a:r>
            <a:r>
              <a:rPr lang="en-US" altLang="en-US" sz="1600" b="1" dirty="0"/>
              <a:t>and </a:t>
            </a:r>
            <a:r>
              <a:rPr lang="en-US" altLang="en-US" sz="1600" i="1" dirty="0"/>
              <a:t>year = </a:t>
            </a:r>
            <a:r>
              <a:rPr lang="en-US" altLang="en-US" sz="1600" dirty="0"/>
              <a:t>2018)</a:t>
            </a:r>
          </a:p>
          <a:p>
            <a:endParaRPr lang="en-US" altLang="en-US" dirty="0"/>
          </a:p>
          <a:p>
            <a:endParaRPr lang="en-US" altLang="en-US" dirty="0"/>
          </a:p>
          <a:p>
            <a:endParaRPr lang="en-US" altLang="en-US" dirty="0"/>
          </a:p>
          <a:p>
            <a:endParaRPr lang="en-US" altLang="en-US" dirty="0"/>
          </a:p>
          <a:p>
            <a:endParaRPr lang="en-US" altLang="en-US" dirty="0"/>
          </a:p>
          <a:p>
            <a:endParaRPr lang="en-US" altLang="en-US" b="1" dirty="0">
              <a:solidFill>
                <a:srgbClr val="002060"/>
              </a:solidFill>
            </a:endParaRPr>
          </a:p>
        </p:txBody>
      </p:sp>
    </p:spTree>
    <p:extLst>
      <p:ext uri="{BB962C8B-B14F-4D97-AF65-F5344CB8AC3E}">
        <p14:creationId xmlns:p14="http://schemas.microsoft.com/office/powerpoint/2010/main" val="81012685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42" name="Rectangle 2"/>
          <p:cNvSpPr>
            <a:spLocks noGrp="1" noChangeArrowheads="1"/>
          </p:cNvSpPr>
          <p:nvPr>
            <p:ph type="title" idx="4294967295"/>
          </p:nvPr>
        </p:nvSpPr>
        <p:spPr>
          <a:xfrm>
            <a:off x="1422400" y="117475"/>
            <a:ext cx="10769600" cy="609600"/>
          </a:xfrm>
        </p:spPr>
        <p:txBody>
          <a:bodyPr/>
          <a:lstStyle/>
          <a:p>
            <a:r>
              <a:rPr lang="en-US" altLang="en-US" dirty="0"/>
              <a:t>Set Operations (Cont.)</a:t>
            </a:r>
          </a:p>
        </p:txBody>
      </p:sp>
      <p:sp>
        <p:nvSpPr>
          <p:cNvPr id="32770" name="Rectangle 3"/>
          <p:cNvSpPr>
            <a:spLocks noGrp="1" noChangeArrowheads="1"/>
          </p:cNvSpPr>
          <p:nvPr>
            <p:ph type="body" idx="4294967295"/>
          </p:nvPr>
        </p:nvSpPr>
        <p:spPr>
          <a:xfrm>
            <a:off x="4545013" y="1119188"/>
            <a:ext cx="7646987" cy="3648075"/>
          </a:xfrm>
        </p:spPr>
        <p:txBody>
          <a:bodyPr/>
          <a:lstStyle/>
          <a:p>
            <a:r>
              <a:rPr lang="en-US" altLang="en-US" dirty="0"/>
              <a:t>Set operations </a:t>
            </a:r>
            <a:r>
              <a:rPr lang="en-US" altLang="en-US" b="1" dirty="0">
                <a:solidFill>
                  <a:srgbClr val="002060"/>
                </a:solidFill>
              </a:rPr>
              <a:t>union</a:t>
            </a:r>
            <a:r>
              <a:rPr lang="en-US" altLang="en-US" b="1" dirty="0"/>
              <a:t>, </a:t>
            </a:r>
            <a:r>
              <a:rPr lang="en-US" altLang="en-US" b="1" dirty="0">
                <a:solidFill>
                  <a:srgbClr val="002060"/>
                </a:solidFill>
              </a:rPr>
              <a:t>intersect</a:t>
            </a:r>
            <a:r>
              <a:rPr lang="en-US" altLang="en-US" b="1" dirty="0"/>
              <a:t>, </a:t>
            </a:r>
            <a:r>
              <a:rPr lang="en-US" altLang="en-US" dirty="0"/>
              <a:t>and </a:t>
            </a:r>
            <a:r>
              <a:rPr lang="en-US" altLang="en-US" b="1" dirty="0">
                <a:solidFill>
                  <a:srgbClr val="002060"/>
                </a:solidFill>
              </a:rPr>
              <a:t>except </a:t>
            </a:r>
          </a:p>
          <a:p>
            <a:pPr lvl="1"/>
            <a:r>
              <a:rPr lang="en-US" altLang="en-US" dirty="0">
                <a:sym typeface="Symbol" panose="05050102010706020507" pitchFamily="18" charset="2"/>
              </a:rPr>
              <a:t>Each of the above operations automatically eliminates duplicates</a:t>
            </a:r>
          </a:p>
          <a:p>
            <a:r>
              <a:rPr lang="en-US" altLang="en-US" dirty="0">
                <a:sym typeface="Symbol" panose="05050102010706020507" pitchFamily="18" charset="2"/>
              </a:rPr>
              <a:t>To retain all duplicates use the</a:t>
            </a:r>
          </a:p>
          <a:p>
            <a:pPr lvl="1"/>
            <a:r>
              <a:rPr lang="en-US" altLang="en-US" b="1" dirty="0">
                <a:solidFill>
                  <a:srgbClr val="002060"/>
                </a:solidFill>
                <a:sym typeface="Symbol" panose="05050102010706020507" pitchFamily="18" charset="2"/>
              </a:rPr>
              <a:t>union all</a:t>
            </a:r>
            <a:r>
              <a:rPr lang="en-US" altLang="en-US" dirty="0">
                <a:solidFill>
                  <a:srgbClr val="002060"/>
                </a:solidFill>
                <a:sym typeface="Symbol" panose="05050102010706020507" pitchFamily="18" charset="2"/>
              </a:rPr>
              <a:t>,</a:t>
            </a:r>
          </a:p>
          <a:p>
            <a:pPr lvl="1"/>
            <a:r>
              <a:rPr lang="en-US" altLang="en-US" b="1" dirty="0">
                <a:solidFill>
                  <a:srgbClr val="002060"/>
                </a:solidFill>
                <a:sym typeface="Symbol" panose="05050102010706020507" pitchFamily="18" charset="2"/>
              </a:rPr>
              <a:t>intersect all</a:t>
            </a:r>
          </a:p>
          <a:p>
            <a:pPr lvl="1"/>
            <a:r>
              <a:rPr lang="en-US" altLang="en-US" b="1" dirty="0">
                <a:solidFill>
                  <a:srgbClr val="002060"/>
                </a:solidFill>
                <a:sym typeface="Symbol" panose="05050102010706020507" pitchFamily="18" charset="2"/>
              </a:rPr>
              <a:t>except all</a:t>
            </a:r>
            <a:r>
              <a:rPr lang="en-US" altLang="en-US" dirty="0">
                <a:solidFill>
                  <a:srgbClr val="002060"/>
                </a:solidFill>
                <a:sym typeface="Symbol" panose="05050102010706020507" pitchFamily="18" charset="2"/>
              </a:rPr>
              <a:t>.</a:t>
            </a:r>
            <a:br>
              <a:rPr lang="en-US" altLang="en-US" b="1" dirty="0">
                <a:solidFill>
                  <a:srgbClr val="002060"/>
                </a:solidFill>
                <a:sym typeface="Symbol" panose="05050102010706020507" pitchFamily="18" charset="2"/>
              </a:rPr>
            </a:br>
            <a:endParaRPr lang="en-US" altLang="en-US" dirty="0">
              <a:solidFill>
                <a:srgbClr val="002060"/>
              </a:solidFill>
              <a:sym typeface="Symbol" panose="05050102010706020507" pitchFamily="18" charset="2"/>
            </a:endParaRPr>
          </a:p>
        </p:txBody>
      </p:sp>
    </p:spTree>
    <p:extLst>
      <p:ext uri="{BB962C8B-B14F-4D97-AF65-F5344CB8AC3E}">
        <p14:creationId xmlns:p14="http://schemas.microsoft.com/office/powerpoint/2010/main" val="116996979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1890" name="Rectangle 2"/>
          <p:cNvSpPr>
            <a:spLocks noGrp="1" noChangeArrowheads="1"/>
          </p:cNvSpPr>
          <p:nvPr>
            <p:ph type="title" idx="4294967295"/>
          </p:nvPr>
        </p:nvSpPr>
        <p:spPr>
          <a:xfrm>
            <a:off x="1422400" y="117475"/>
            <a:ext cx="10769600" cy="609600"/>
          </a:xfrm>
        </p:spPr>
        <p:txBody>
          <a:bodyPr/>
          <a:lstStyle/>
          <a:p>
            <a:r>
              <a:rPr lang="en-US" altLang="en-US" dirty="0"/>
              <a:t>Null Values</a:t>
            </a:r>
          </a:p>
        </p:txBody>
      </p:sp>
      <p:sp>
        <p:nvSpPr>
          <p:cNvPr id="33794" name="Rectangle 3"/>
          <p:cNvSpPr>
            <a:spLocks noGrp="1" noChangeArrowheads="1"/>
          </p:cNvSpPr>
          <p:nvPr>
            <p:ph type="body" idx="4294967295"/>
          </p:nvPr>
        </p:nvSpPr>
        <p:spPr>
          <a:xfrm>
            <a:off x="4579938" y="1106488"/>
            <a:ext cx="7612062" cy="4648200"/>
          </a:xfrm>
        </p:spPr>
        <p:txBody>
          <a:bodyPr/>
          <a:lstStyle/>
          <a:p>
            <a:r>
              <a:rPr lang="en-US" altLang="en-US" dirty="0"/>
              <a:t>It is possible for tuples to have a null value, denoted by </a:t>
            </a:r>
            <a:r>
              <a:rPr lang="en-US" altLang="en-US" b="1" dirty="0"/>
              <a:t>null</a:t>
            </a:r>
            <a:r>
              <a:rPr lang="en-US" altLang="en-US" dirty="0"/>
              <a:t>, for some of their attributes</a:t>
            </a:r>
          </a:p>
          <a:p>
            <a:r>
              <a:rPr lang="en-US" altLang="en-US" b="1" dirty="0"/>
              <a:t>null</a:t>
            </a:r>
            <a:r>
              <a:rPr lang="en-US" altLang="en-US" dirty="0"/>
              <a:t> signifies an unknown value or that a value does not exist.</a:t>
            </a:r>
          </a:p>
          <a:p>
            <a:r>
              <a:rPr lang="en-US" altLang="en-US" dirty="0"/>
              <a:t>The result of any arithmetic expression involving </a:t>
            </a:r>
            <a:r>
              <a:rPr lang="en-US" altLang="en-US" b="1" dirty="0"/>
              <a:t>null</a:t>
            </a:r>
            <a:r>
              <a:rPr lang="en-US" altLang="en-US" dirty="0"/>
              <a:t> is </a:t>
            </a:r>
            <a:r>
              <a:rPr lang="en-US" altLang="en-US" b="1" dirty="0"/>
              <a:t>null</a:t>
            </a:r>
          </a:p>
          <a:p>
            <a:pPr lvl="1"/>
            <a:r>
              <a:rPr lang="en-US" altLang="en-US" dirty="0"/>
              <a:t>Example:  5 + </a:t>
            </a:r>
            <a:r>
              <a:rPr lang="en-US" altLang="en-US" b="1" dirty="0"/>
              <a:t>null</a:t>
            </a:r>
            <a:r>
              <a:rPr lang="en-US" altLang="en-US" dirty="0"/>
              <a:t>  returns </a:t>
            </a:r>
            <a:r>
              <a:rPr lang="en-US" altLang="en-US" b="1" dirty="0"/>
              <a:t>null</a:t>
            </a:r>
          </a:p>
          <a:p>
            <a:r>
              <a:rPr lang="en-US" altLang="en-US" dirty="0"/>
              <a:t>The predicate  </a:t>
            </a:r>
            <a:r>
              <a:rPr lang="en-US" altLang="en-US" b="1" dirty="0"/>
              <a:t>is null</a:t>
            </a:r>
            <a:r>
              <a:rPr lang="en-US" altLang="en-US" dirty="0"/>
              <a:t> can be used to check for null values.</a:t>
            </a:r>
          </a:p>
          <a:p>
            <a:pPr lvl="1"/>
            <a:r>
              <a:rPr lang="en-US" altLang="en-US" dirty="0"/>
              <a:t>Example: Find all instructors whose salary is null</a:t>
            </a:r>
            <a:r>
              <a:rPr lang="en-US" altLang="en-US" i="1" dirty="0"/>
              <a:t>.</a:t>
            </a:r>
          </a:p>
          <a:p>
            <a:pPr>
              <a:buFont typeface="Monotype Sorts" charset="2"/>
              <a:buNone/>
            </a:pPr>
            <a:r>
              <a:rPr lang="en-US" altLang="en-US" b="1" dirty="0"/>
              <a:t>		select</a:t>
            </a:r>
            <a:r>
              <a:rPr lang="en-US" altLang="en-US" i="1" dirty="0"/>
              <a:t> name</a:t>
            </a:r>
            <a:br>
              <a:rPr lang="en-US" altLang="en-US" i="1" dirty="0"/>
            </a:br>
            <a:r>
              <a:rPr lang="en-US" altLang="en-US" i="1" dirty="0"/>
              <a:t>	</a:t>
            </a:r>
            <a:r>
              <a:rPr lang="en-US" altLang="en-US" b="1" dirty="0"/>
              <a:t>from</a:t>
            </a:r>
            <a:r>
              <a:rPr lang="en-US" altLang="en-US" i="1" dirty="0"/>
              <a:t> instructor</a:t>
            </a:r>
            <a:br>
              <a:rPr lang="en-US" altLang="en-US" i="1" dirty="0"/>
            </a:br>
            <a:r>
              <a:rPr lang="en-US" altLang="en-US" i="1" dirty="0"/>
              <a:t>	</a:t>
            </a:r>
            <a:r>
              <a:rPr lang="en-US" altLang="en-US" b="1" dirty="0"/>
              <a:t>where </a:t>
            </a:r>
            <a:r>
              <a:rPr lang="en-US" altLang="en-US" i="1" dirty="0"/>
              <a:t>salary </a:t>
            </a:r>
            <a:r>
              <a:rPr lang="en-US" altLang="en-US" b="1" dirty="0"/>
              <a:t>is null</a:t>
            </a:r>
            <a:endParaRPr lang="en-US" altLang="en-US" dirty="0"/>
          </a:p>
          <a:p>
            <a:r>
              <a:rPr lang="en-US" altLang="en-US" dirty="0"/>
              <a:t>The predicate </a:t>
            </a:r>
            <a:r>
              <a:rPr lang="en-US" altLang="en-US" b="1" dirty="0"/>
              <a:t>is not null </a:t>
            </a:r>
            <a:r>
              <a:rPr lang="en-US" altLang="en-US" dirty="0"/>
              <a:t>succeeds if the value on which it is applied is not null.</a:t>
            </a:r>
          </a:p>
          <a:p>
            <a:endParaRPr lang="en-US" altLang="en-US" dirty="0"/>
          </a:p>
        </p:txBody>
      </p:sp>
    </p:spTree>
    <p:extLst>
      <p:ext uri="{BB962C8B-B14F-4D97-AF65-F5344CB8AC3E}">
        <p14:creationId xmlns:p14="http://schemas.microsoft.com/office/powerpoint/2010/main" val="308209677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3938" name="Rectangle 2"/>
          <p:cNvSpPr>
            <a:spLocks noGrp="1" noChangeArrowheads="1"/>
          </p:cNvSpPr>
          <p:nvPr>
            <p:ph type="title" idx="4294967295"/>
          </p:nvPr>
        </p:nvSpPr>
        <p:spPr>
          <a:xfrm>
            <a:off x="4114800" y="120650"/>
            <a:ext cx="8077200" cy="609600"/>
          </a:xfrm>
        </p:spPr>
        <p:txBody>
          <a:bodyPr/>
          <a:lstStyle/>
          <a:p>
            <a:r>
              <a:rPr lang="en-US" altLang="en-US" dirty="0"/>
              <a:t>Null Values (Cont.)</a:t>
            </a:r>
          </a:p>
        </p:txBody>
      </p:sp>
      <p:sp>
        <p:nvSpPr>
          <p:cNvPr id="34818" name="Rectangle 3"/>
          <p:cNvSpPr>
            <a:spLocks noGrp="1" noChangeArrowheads="1"/>
          </p:cNvSpPr>
          <p:nvPr>
            <p:ph type="body" idx="4294967295"/>
          </p:nvPr>
        </p:nvSpPr>
        <p:spPr>
          <a:xfrm>
            <a:off x="0" y="1106488"/>
            <a:ext cx="7562850" cy="4818062"/>
          </a:xfrm>
        </p:spPr>
        <p:txBody>
          <a:bodyPr/>
          <a:lstStyle/>
          <a:p>
            <a:r>
              <a:rPr lang="en-US" altLang="en-US" dirty="0"/>
              <a:t>SQL treats as </a:t>
            </a:r>
            <a:r>
              <a:rPr lang="en-US" altLang="en-US" b="1" dirty="0"/>
              <a:t>unknown</a:t>
            </a:r>
            <a:r>
              <a:rPr lang="en-US" altLang="en-US" dirty="0"/>
              <a:t> the result of any comparison involving a null value (other than predicates </a:t>
            </a:r>
            <a:r>
              <a:rPr lang="en-US" altLang="en-US" b="1" dirty="0"/>
              <a:t>is null </a:t>
            </a:r>
            <a:r>
              <a:rPr lang="en-US" altLang="en-US" dirty="0"/>
              <a:t>and  </a:t>
            </a:r>
            <a:r>
              <a:rPr lang="en-US" altLang="en-US" b="1" dirty="0"/>
              <a:t>is not null</a:t>
            </a:r>
            <a:r>
              <a:rPr lang="en-US" altLang="en-US" dirty="0"/>
              <a:t>).</a:t>
            </a:r>
          </a:p>
          <a:p>
            <a:pPr lvl="1"/>
            <a:r>
              <a:rPr lang="en-US" altLang="en-US" dirty="0"/>
              <a:t>Example</a:t>
            </a:r>
            <a:r>
              <a:rPr lang="en-US" altLang="en-US" i="1" dirty="0"/>
              <a:t>: 5 &lt; </a:t>
            </a:r>
            <a:r>
              <a:rPr lang="en-US" altLang="en-US" b="1" dirty="0"/>
              <a:t>null</a:t>
            </a:r>
            <a:r>
              <a:rPr lang="en-US" altLang="en-US" i="1" dirty="0"/>
              <a:t>   </a:t>
            </a:r>
            <a:r>
              <a:rPr lang="en-US" altLang="en-US" dirty="0"/>
              <a:t>or</a:t>
            </a:r>
            <a:r>
              <a:rPr lang="en-US" altLang="en-US" i="1" dirty="0"/>
              <a:t>   </a:t>
            </a:r>
            <a:r>
              <a:rPr lang="en-US" altLang="en-US" b="1" dirty="0"/>
              <a:t>null</a:t>
            </a:r>
            <a:r>
              <a:rPr lang="en-US" altLang="en-US" i="1" dirty="0"/>
              <a:t> &lt;&gt; </a:t>
            </a:r>
            <a:r>
              <a:rPr lang="en-US" altLang="en-US" b="1" dirty="0"/>
              <a:t>null</a:t>
            </a:r>
            <a:r>
              <a:rPr lang="en-US" altLang="en-US" i="1" dirty="0"/>
              <a:t>    </a:t>
            </a:r>
            <a:r>
              <a:rPr lang="en-US" altLang="en-US" dirty="0"/>
              <a:t>or</a:t>
            </a:r>
            <a:r>
              <a:rPr lang="en-US" altLang="en-US" i="1" dirty="0"/>
              <a:t>    </a:t>
            </a:r>
            <a:r>
              <a:rPr lang="en-US" altLang="en-US" b="1" dirty="0"/>
              <a:t>null</a:t>
            </a:r>
            <a:r>
              <a:rPr lang="en-US" altLang="en-US" i="1" dirty="0"/>
              <a:t> = </a:t>
            </a:r>
            <a:r>
              <a:rPr lang="en-US" altLang="en-US" b="1" dirty="0"/>
              <a:t>null</a:t>
            </a:r>
            <a:endParaRPr lang="en-US" altLang="en-US" dirty="0"/>
          </a:p>
          <a:p>
            <a:r>
              <a:rPr lang="en-US" altLang="en-US" dirty="0"/>
              <a:t>The predicate in a </a:t>
            </a:r>
            <a:r>
              <a:rPr lang="en-US" altLang="en-US" b="1" dirty="0"/>
              <a:t>where</a:t>
            </a:r>
            <a:r>
              <a:rPr lang="en-US" altLang="en-US" dirty="0"/>
              <a:t> clause can involve Boolean operations (</a:t>
            </a:r>
            <a:r>
              <a:rPr lang="en-US" altLang="en-US" b="1" dirty="0"/>
              <a:t>and</a:t>
            </a:r>
            <a:r>
              <a:rPr lang="en-US" altLang="en-US" dirty="0"/>
              <a:t>, </a:t>
            </a:r>
            <a:r>
              <a:rPr lang="en-US" altLang="en-US" b="1" dirty="0"/>
              <a:t>or</a:t>
            </a:r>
            <a:r>
              <a:rPr lang="en-US" altLang="en-US" dirty="0"/>
              <a:t>, </a:t>
            </a:r>
            <a:r>
              <a:rPr lang="en-US" altLang="en-US" b="1" dirty="0"/>
              <a:t>not</a:t>
            </a:r>
            <a:r>
              <a:rPr lang="en-US" altLang="en-US" dirty="0"/>
              <a:t>); thus the definitions of the Boolean operations need to be  extended to deal with the value </a:t>
            </a:r>
            <a:r>
              <a:rPr lang="en-US" altLang="en-US" b="1" dirty="0"/>
              <a:t>unknown</a:t>
            </a:r>
            <a:r>
              <a:rPr lang="en-US" altLang="en-US" dirty="0"/>
              <a:t>.</a:t>
            </a:r>
          </a:p>
          <a:p>
            <a:pPr lvl="1"/>
            <a:r>
              <a:rPr lang="en-US" altLang="en-US" b="1" dirty="0"/>
              <a:t>and </a:t>
            </a:r>
            <a:r>
              <a:rPr lang="en-US" altLang="en-US" dirty="0"/>
              <a:t>:</a:t>
            </a:r>
            <a:r>
              <a:rPr lang="en-US" altLang="en-US" i="1" dirty="0"/>
              <a:t> (true</a:t>
            </a:r>
            <a:r>
              <a:rPr lang="en-US" altLang="en-US" b="1" dirty="0"/>
              <a:t> and </a:t>
            </a:r>
            <a:r>
              <a:rPr lang="en-US" altLang="en-US" i="1" dirty="0"/>
              <a:t>unknown)  = unknown,    </a:t>
            </a:r>
            <a:br>
              <a:rPr lang="en-US" altLang="en-US" i="1" dirty="0"/>
            </a:br>
            <a:r>
              <a:rPr lang="en-US" altLang="en-US" i="1" dirty="0"/>
              <a:t>          (false</a:t>
            </a:r>
            <a:r>
              <a:rPr lang="en-US" altLang="en-US" b="1" dirty="0"/>
              <a:t> and </a:t>
            </a:r>
            <a:r>
              <a:rPr lang="en-US" altLang="en-US" i="1" dirty="0"/>
              <a:t>unknown) = false,</a:t>
            </a:r>
            <a:br>
              <a:rPr lang="en-US" altLang="en-US" i="1" dirty="0"/>
            </a:br>
            <a:r>
              <a:rPr lang="en-US" altLang="en-US" i="1" dirty="0"/>
              <a:t>          (unknown </a:t>
            </a:r>
            <a:r>
              <a:rPr lang="en-US" altLang="en-US" b="1" dirty="0"/>
              <a:t>and</a:t>
            </a:r>
            <a:r>
              <a:rPr lang="en-US" altLang="en-US" i="1" dirty="0"/>
              <a:t> unknown) = unknown</a:t>
            </a:r>
            <a:endParaRPr lang="en-US" altLang="en-US" dirty="0"/>
          </a:p>
          <a:p>
            <a:pPr lvl="1"/>
            <a:r>
              <a:rPr lang="en-US" altLang="en-US" b="1" dirty="0"/>
              <a:t>or:    </a:t>
            </a:r>
            <a:r>
              <a:rPr lang="en-US" altLang="en-US" dirty="0"/>
              <a:t> (</a:t>
            </a:r>
            <a:r>
              <a:rPr lang="en-US" altLang="en-US" i="1" dirty="0"/>
              <a:t>unknown</a:t>
            </a:r>
            <a:r>
              <a:rPr lang="en-US" altLang="en-US" dirty="0"/>
              <a:t> </a:t>
            </a:r>
            <a:r>
              <a:rPr lang="en-US" altLang="en-US" b="1" dirty="0"/>
              <a:t>or</a:t>
            </a:r>
            <a:r>
              <a:rPr lang="en-US" altLang="en-US" dirty="0"/>
              <a:t> </a:t>
            </a:r>
            <a:r>
              <a:rPr lang="en-US" altLang="en-US" i="1" dirty="0"/>
              <a:t>true</a:t>
            </a:r>
            <a:r>
              <a:rPr lang="en-US" altLang="en-US" dirty="0"/>
              <a:t>)   = </a:t>
            </a:r>
            <a:r>
              <a:rPr lang="en-US" altLang="en-US" i="1" dirty="0"/>
              <a:t>true</a:t>
            </a:r>
            <a:r>
              <a:rPr lang="en-US" altLang="en-US" dirty="0"/>
              <a:t>,</a:t>
            </a:r>
            <a:br>
              <a:rPr lang="en-US" altLang="en-US" dirty="0"/>
            </a:br>
            <a:r>
              <a:rPr lang="en-US" altLang="en-US" dirty="0"/>
              <a:t>          (</a:t>
            </a:r>
            <a:r>
              <a:rPr lang="en-US" altLang="en-US" i="1" dirty="0"/>
              <a:t>unknown</a:t>
            </a:r>
            <a:r>
              <a:rPr lang="en-US" altLang="en-US" dirty="0"/>
              <a:t> </a:t>
            </a:r>
            <a:r>
              <a:rPr lang="en-US" altLang="en-US" b="1" dirty="0"/>
              <a:t>or</a:t>
            </a:r>
            <a:r>
              <a:rPr lang="en-US" altLang="en-US" dirty="0"/>
              <a:t> </a:t>
            </a:r>
            <a:r>
              <a:rPr lang="en-US" altLang="en-US" i="1" dirty="0"/>
              <a:t>false</a:t>
            </a:r>
            <a:r>
              <a:rPr lang="en-US" altLang="en-US" dirty="0"/>
              <a:t>)  = </a:t>
            </a:r>
            <a:r>
              <a:rPr lang="en-US" altLang="en-US" i="1" dirty="0"/>
              <a:t>unknown</a:t>
            </a:r>
            <a:br>
              <a:rPr lang="en-US" altLang="en-US" dirty="0"/>
            </a:br>
            <a:r>
              <a:rPr lang="en-US" altLang="en-US" dirty="0"/>
              <a:t>          (</a:t>
            </a:r>
            <a:r>
              <a:rPr lang="en-US" altLang="en-US" i="1" dirty="0"/>
              <a:t>unknown </a:t>
            </a:r>
            <a:r>
              <a:rPr lang="en-US" altLang="en-US" b="1" dirty="0"/>
              <a:t>or</a:t>
            </a:r>
            <a:r>
              <a:rPr lang="en-US" altLang="en-US" i="1" dirty="0"/>
              <a:t> unknown) = unknown</a:t>
            </a:r>
          </a:p>
          <a:p>
            <a:r>
              <a:rPr lang="en-US" altLang="en-US" dirty="0"/>
              <a:t>Result of </a:t>
            </a:r>
            <a:r>
              <a:rPr lang="en-US" altLang="en-US" b="1" dirty="0"/>
              <a:t>where </a:t>
            </a:r>
            <a:r>
              <a:rPr lang="en-US" altLang="en-US" dirty="0"/>
              <a:t>clause predicate is treated as </a:t>
            </a:r>
            <a:r>
              <a:rPr lang="en-US" altLang="en-US" i="1" dirty="0"/>
              <a:t>false </a:t>
            </a:r>
            <a:r>
              <a:rPr lang="en-US" altLang="en-US" dirty="0"/>
              <a:t>if it evaluates to </a:t>
            </a:r>
            <a:r>
              <a:rPr lang="en-US" altLang="en-US" i="1" dirty="0"/>
              <a:t>unknown</a:t>
            </a:r>
            <a:endParaRPr lang="en-US" altLang="en-US" dirty="0"/>
          </a:p>
        </p:txBody>
      </p:sp>
    </p:spTree>
    <p:extLst>
      <p:ext uri="{BB962C8B-B14F-4D97-AF65-F5344CB8AC3E}">
        <p14:creationId xmlns:p14="http://schemas.microsoft.com/office/powerpoint/2010/main" val="7578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5986" name="Rectangle 2"/>
          <p:cNvSpPr>
            <a:spLocks noGrp="1" noChangeArrowheads="1"/>
          </p:cNvSpPr>
          <p:nvPr>
            <p:ph type="title" idx="4294967295"/>
          </p:nvPr>
        </p:nvSpPr>
        <p:spPr>
          <a:xfrm>
            <a:off x="1422400" y="117475"/>
            <a:ext cx="10769600" cy="609600"/>
          </a:xfrm>
        </p:spPr>
        <p:txBody>
          <a:bodyPr/>
          <a:lstStyle/>
          <a:p>
            <a:r>
              <a:rPr lang="en-US" altLang="en-US" dirty="0"/>
              <a:t>Aggregate Functions</a:t>
            </a:r>
          </a:p>
        </p:txBody>
      </p:sp>
      <p:sp>
        <p:nvSpPr>
          <p:cNvPr id="35842" name="Rectangle 3"/>
          <p:cNvSpPr>
            <a:spLocks noGrp="1" noChangeArrowheads="1"/>
          </p:cNvSpPr>
          <p:nvPr>
            <p:ph type="body" idx="4294967295"/>
          </p:nvPr>
        </p:nvSpPr>
        <p:spPr>
          <a:xfrm>
            <a:off x="0" y="1093788"/>
            <a:ext cx="7253288" cy="3795712"/>
          </a:xfrm>
        </p:spPr>
        <p:txBody>
          <a:bodyPr/>
          <a:lstStyle/>
          <a:p>
            <a:pPr>
              <a:tabLst>
                <a:tab pos="2222500" algn="l"/>
              </a:tabLst>
            </a:pPr>
            <a:r>
              <a:rPr lang="en-US" altLang="en-US" dirty="0"/>
              <a:t>These functions operate on the multiset of values of a column of a relation, and return a value</a:t>
            </a:r>
          </a:p>
          <a:p>
            <a:pPr>
              <a:buNone/>
              <a:tabLst>
                <a:tab pos="2222500" algn="l"/>
              </a:tabLst>
            </a:pPr>
            <a:r>
              <a:rPr lang="en-US" altLang="en-US" dirty="0"/>
              <a:t>		</a:t>
            </a:r>
            <a:r>
              <a:rPr lang="en-US" altLang="en-US" b="1" dirty="0" err="1"/>
              <a:t>avg</a:t>
            </a:r>
            <a:r>
              <a:rPr lang="en-US" altLang="en-US" b="1" dirty="0"/>
              <a:t>: </a:t>
            </a:r>
            <a:r>
              <a:rPr lang="en-US" altLang="en-US" dirty="0"/>
              <a:t>average value</a:t>
            </a:r>
            <a:br>
              <a:rPr lang="en-US" altLang="en-US" dirty="0"/>
            </a:br>
            <a:r>
              <a:rPr lang="en-US" altLang="en-US" dirty="0"/>
              <a:t>	</a:t>
            </a:r>
            <a:r>
              <a:rPr lang="en-US" altLang="en-US" b="1" dirty="0"/>
              <a:t>min:  </a:t>
            </a:r>
            <a:r>
              <a:rPr lang="en-US" altLang="en-US" dirty="0"/>
              <a:t>minimum value</a:t>
            </a:r>
            <a:br>
              <a:rPr lang="en-US" altLang="en-US" dirty="0"/>
            </a:br>
            <a:r>
              <a:rPr lang="en-US" altLang="en-US" dirty="0"/>
              <a:t>	</a:t>
            </a:r>
            <a:r>
              <a:rPr lang="en-US" altLang="en-US" b="1" dirty="0"/>
              <a:t>max:  </a:t>
            </a:r>
            <a:r>
              <a:rPr lang="en-US" altLang="en-US" dirty="0"/>
              <a:t>maximum value</a:t>
            </a:r>
            <a:br>
              <a:rPr lang="en-US" altLang="en-US" dirty="0"/>
            </a:br>
            <a:r>
              <a:rPr lang="en-US" altLang="en-US" dirty="0"/>
              <a:t>	</a:t>
            </a:r>
            <a:r>
              <a:rPr lang="en-US" altLang="en-US" b="1" dirty="0"/>
              <a:t>sum:  </a:t>
            </a:r>
            <a:r>
              <a:rPr lang="en-US" altLang="en-US" dirty="0"/>
              <a:t>sum of values</a:t>
            </a:r>
            <a:br>
              <a:rPr lang="en-US" altLang="en-US" dirty="0"/>
            </a:br>
            <a:r>
              <a:rPr lang="en-US" altLang="en-US" dirty="0"/>
              <a:t>	</a:t>
            </a:r>
            <a:r>
              <a:rPr lang="en-US" altLang="en-US" b="1" dirty="0"/>
              <a:t>count:  </a:t>
            </a:r>
            <a:r>
              <a:rPr lang="en-US" altLang="en-US" dirty="0"/>
              <a:t>number of values</a:t>
            </a:r>
          </a:p>
        </p:txBody>
      </p:sp>
    </p:spTree>
    <p:extLst>
      <p:ext uri="{BB962C8B-B14F-4D97-AF65-F5344CB8AC3E}">
        <p14:creationId xmlns:p14="http://schemas.microsoft.com/office/powerpoint/2010/main" val="251147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Rectangle 2"/>
          <p:cNvSpPr>
            <a:spLocks noGrp="1" noChangeArrowheads="1"/>
          </p:cNvSpPr>
          <p:nvPr>
            <p:ph type="title" idx="4294967295"/>
          </p:nvPr>
        </p:nvSpPr>
        <p:spPr>
          <a:xfrm>
            <a:off x="1422400" y="117475"/>
            <a:ext cx="1076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ffectLst/>
              </a:rPr>
              <a:t>Purpose of Database Systems</a:t>
            </a:r>
          </a:p>
        </p:txBody>
      </p:sp>
      <p:sp>
        <p:nvSpPr>
          <p:cNvPr id="13314" name="Rectangle 3"/>
          <p:cNvSpPr>
            <a:spLocks noGrp="1" noChangeArrowheads="1"/>
          </p:cNvSpPr>
          <p:nvPr>
            <p:ph idx="4294967295"/>
          </p:nvPr>
        </p:nvSpPr>
        <p:spPr>
          <a:xfrm>
            <a:off x="2689782" y="2111414"/>
            <a:ext cx="7315200" cy="3989388"/>
          </a:xfrm>
        </p:spPr>
        <p:txBody>
          <a:bodyPr/>
          <a:lstStyle/>
          <a:p>
            <a:r>
              <a:rPr lang="en-US" altLang="en-US" dirty="0"/>
              <a:t>Data redundancy and inconsistency: data is stored  in multiple file formats resulting induplication of information in different files</a:t>
            </a:r>
          </a:p>
          <a:p>
            <a:r>
              <a:rPr lang="en-US" altLang="en-US" dirty="0"/>
              <a:t>Difficulty in accessing data </a:t>
            </a:r>
          </a:p>
          <a:p>
            <a:pPr lvl="1"/>
            <a:r>
              <a:rPr lang="en-US" altLang="en-US" dirty="0"/>
              <a:t>Need to write a new program to carry out each new task</a:t>
            </a:r>
          </a:p>
          <a:p>
            <a:r>
              <a:rPr lang="en-US" altLang="en-US" dirty="0"/>
              <a:t>Data isolation </a:t>
            </a:r>
          </a:p>
          <a:p>
            <a:pPr lvl="1"/>
            <a:r>
              <a:rPr lang="en-US" altLang="en-US" dirty="0"/>
              <a:t>Multiple files and formats</a:t>
            </a:r>
          </a:p>
          <a:p>
            <a:r>
              <a:rPr lang="en-US" altLang="en-US" dirty="0"/>
              <a:t>Integrity problems</a:t>
            </a:r>
          </a:p>
          <a:p>
            <a:pPr lvl="1"/>
            <a:r>
              <a:rPr lang="en-US" altLang="en-US" dirty="0"/>
              <a:t>Integrity constraints  (e.g., account balance &gt; 0) become </a:t>
            </a:r>
            <a:r>
              <a:rPr lang="ja-JP" altLang="en-US" dirty="0"/>
              <a:t>“</a:t>
            </a:r>
            <a:r>
              <a:rPr lang="en-US" altLang="ja-JP" dirty="0"/>
              <a:t>buried</a:t>
            </a:r>
            <a:r>
              <a:rPr lang="ja-JP" altLang="en-US" dirty="0"/>
              <a:t>”</a:t>
            </a:r>
            <a:r>
              <a:rPr lang="en-US" altLang="ja-JP" dirty="0"/>
              <a:t> in program code rather than being stated explicitly</a:t>
            </a:r>
          </a:p>
          <a:p>
            <a:pPr lvl="1"/>
            <a:r>
              <a:rPr lang="en-US" altLang="en-US" dirty="0"/>
              <a:t>Hard to add new constraints or change existing ones</a:t>
            </a:r>
          </a:p>
        </p:txBody>
      </p:sp>
      <p:sp>
        <p:nvSpPr>
          <p:cNvPr id="4" name="TextBox 3"/>
          <p:cNvSpPr txBox="1"/>
          <p:nvPr/>
        </p:nvSpPr>
        <p:spPr>
          <a:xfrm>
            <a:off x="2292350" y="1142252"/>
            <a:ext cx="7621047" cy="615553"/>
          </a:xfrm>
          <a:prstGeom prst="rect">
            <a:avLst/>
          </a:prstGeom>
          <a:noFill/>
        </p:spPr>
        <p:txBody>
          <a:bodyPr wrap="square" rtlCol="0">
            <a:spAutoFit/>
          </a:bodyPr>
          <a:lstStyle/>
          <a:p>
            <a:pPr eaLnBrk="0" fontAlgn="base" hangingPunct="0">
              <a:spcBef>
                <a:spcPct val="0"/>
              </a:spcBef>
              <a:spcAft>
                <a:spcPct val="0"/>
              </a:spcAft>
            </a:pPr>
            <a:r>
              <a:rPr kumimoji="1" lang="en-US" altLang="en-US" sz="1700" dirty="0">
                <a:solidFill>
                  <a:srgbClr val="000000"/>
                </a:solidFill>
                <a:latin typeface="Helvetica"/>
                <a:ea typeface="MS PGothic" panose="020B0600070205080204" pitchFamily="34" charset="-128"/>
                <a:cs typeface="ＭＳ Ｐゴシック" charset="0"/>
              </a:rPr>
              <a:t>In the early days, database applications were built directly on top of file systems, which leads to:</a:t>
            </a:r>
          </a:p>
        </p:txBody>
      </p:sp>
    </p:spTree>
    <p:extLst>
      <p:ext uri="{BB962C8B-B14F-4D97-AF65-F5344CB8AC3E}">
        <p14:creationId xmlns:p14="http://schemas.microsoft.com/office/powerpoint/2010/main" val="184527946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28034" name="Rectangle 2"/>
          <p:cNvSpPr>
            <a:spLocks noGrp="1" noChangeArrowheads="1"/>
          </p:cNvSpPr>
          <p:nvPr>
            <p:ph type="title" idx="4294967295"/>
          </p:nvPr>
        </p:nvSpPr>
        <p:spPr>
          <a:xfrm>
            <a:off x="1422400" y="117475"/>
            <a:ext cx="10769600" cy="609600"/>
          </a:xfrm>
        </p:spPr>
        <p:txBody>
          <a:bodyPr/>
          <a:lstStyle/>
          <a:p>
            <a:r>
              <a:rPr lang="en-US" altLang="en-US" dirty="0"/>
              <a:t>Aggregate Functions Examples</a:t>
            </a:r>
          </a:p>
        </p:txBody>
      </p:sp>
      <p:sp>
        <p:nvSpPr>
          <p:cNvPr id="36866" name="Rectangle 3"/>
          <p:cNvSpPr>
            <a:spLocks noGrp="1" noChangeArrowheads="1"/>
          </p:cNvSpPr>
          <p:nvPr>
            <p:ph type="body" idx="4294967295"/>
          </p:nvPr>
        </p:nvSpPr>
        <p:spPr>
          <a:xfrm>
            <a:off x="4510088" y="1108075"/>
            <a:ext cx="7681912" cy="4805363"/>
          </a:xfrm>
        </p:spPr>
        <p:txBody>
          <a:bodyPr/>
          <a:lstStyle/>
          <a:p>
            <a:pPr>
              <a:tabLst>
                <a:tab pos="1711325" algn="l"/>
              </a:tabLst>
            </a:pPr>
            <a:r>
              <a:rPr lang="en-US" altLang="en-US" dirty="0"/>
              <a:t>Find the average salary of instructors in the Computer Science department </a:t>
            </a:r>
          </a:p>
          <a:p>
            <a:pPr lvl="1">
              <a:tabLst>
                <a:tab pos="1711325" algn="l"/>
              </a:tabLst>
            </a:pPr>
            <a:r>
              <a:rPr lang="en-US" altLang="en-US" b="1" dirty="0"/>
              <a:t>select </a:t>
            </a:r>
            <a:r>
              <a:rPr lang="en-US" altLang="en-US" b="1" dirty="0" err="1"/>
              <a:t>avg</a:t>
            </a:r>
            <a:r>
              <a:rPr lang="en-US" altLang="en-US" b="1" dirty="0"/>
              <a:t> </a:t>
            </a:r>
            <a:r>
              <a:rPr lang="en-US" altLang="en-US" dirty="0"/>
              <a:t>(</a:t>
            </a:r>
            <a:r>
              <a:rPr lang="en-US" altLang="en-US" i="1" dirty="0"/>
              <a:t>salary</a:t>
            </a:r>
            <a:r>
              <a:rPr lang="en-US" altLang="en-US" dirty="0"/>
              <a:t>)</a:t>
            </a:r>
            <a:br>
              <a:rPr lang="en-US" altLang="en-US" dirty="0"/>
            </a:br>
            <a:r>
              <a:rPr lang="en-US" altLang="en-US" b="1" dirty="0"/>
              <a:t>from </a:t>
            </a:r>
            <a:r>
              <a:rPr lang="en-US" altLang="en-US" i="1" dirty="0"/>
              <a:t>instructor</a:t>
            </a:r>
            <a:br>
              <a:rPr lang="en-US" altLang="en-US" i="1" dirty="0"/>
            </a:br>
            <a:r>
              <a:rPr lang="en-US" altLang="en-US" b="1" dirty="0"/>
              <a:t>where </a:t>
            </a:r>
            <a:r>
              <a:rPr lang="en-US" altLang="en-US" i="1" dirty="0" err="1"/>
              <a:t>dept_name</a:t>
            </a:r>
            <a:r>
              <a:rPr lang="en-US" altLang="en-US" dirty="0"/>
              <a:t>= 'Comp. Sci.';</a:t>
            </a:r>
          </a:p>
          <a:p>
            <a:pPr>
              <a:tabLst>
                <a:tab pos="1711325" algn="l"/>
              </a:tabLst>
            </a:pPr>
            <a:r>
              <a:rPr kumimoji="0" lang="en-US" altLang="en-US" dirty="0"/>
              <a:t>Find the total number of instructors who teach a course in the Spring 2018 semester</a:t>
            </a:r>
          </a:p>
          <a:p>
            <a:pPr lvl="1">
              <a:tabLst>
                <a:tab pos="1711325" algn="l"/>
              </a:tabLst>
            </a:pPr>
            <a:r>
              <a:rPr kumimoji="0" lang="en-US" altLang="en-US" b="1" dirty="0"/>
              <a:t>select count </a:t>
            </a:r>
            <a:r>
              <a:rPr kumimoji="0" lang="en-US" altLang="en-US" dirty="0"/>
              <a:t>(</a:t>
            </a:r>
            <a:r>
              <a:rPr kumimoji="0" lang="en-US" altLang="en-US" b="1" dirty="0"/>
              <a:t>distinct </a:t>
            </a:r>
            <a:r>
              <a:rPr kumimoji="0" lang="en-US" altLang="en-US" i="1" dirty="0"/>
              <a:t>ID</a:t>
            </a:r>
            <a:r>
              <a:rPr kumimoji="0" lang="en-US" altLang="en-US" dirty="0"/>
              <a:t>)</a:t>
            </a:r>
            <a:br>
              <a:rPr kumimoji="0" lang="en-US" altLang="en-US" dirty="0"/>
            </a:br>
            <a:r>
              <a:rPr kumimoji="0" lang="en-US" altLang="en-US" b="1" dirty="0"/>
              <a:t>from </a:t>
            </a:r>
            <a:r>
              <a:rPr kumimoji="0" lang="en-US" altLang="en-US" i="1" dirty="0"/>
              <a:t>teaches</a:t>
            </a:r>
            <a:br>
              <a:rPr kumimoji="0" lang="en-US" altLang="en-US" i="1" dirty="0"/>
            </a:br>
            <a:r>
              <a:rPr kumimoji="0" lang="en-US" altLang="en-US" b="1" dirty="0"/>
              <a:t>where </a:t>
            </a:r>
            <a:r>
              <a:rPr kumimoji="0" lang="en-US" altLang="en-US" i="1" dirty="0"/>
              <a:t>semester </a:t>
            </a:r>
            <a:r>
              <a:rPr kumimoji="0" lang="en-US" altLang="en-US" dirty="0"/>
              <a:t>= 'Spring' </a:t>
            </a:r>
            <a:r>
              <a:rPr kumimoji="0" lang="en-US" altLang="en-US" b="1" dirty="0"/>
              <a:t>and </a:t>
            </a:r>
            <a:r>
              <a:rPr kumimoji="0" lang="en-US" altLang="en-US" i="1" dirty="0"/>
              <a:t>year </a:t>
            </a:r>
            <a:r>
              <a:rPr kumimoji="0" lang="en-US" altLang="en-US" dirty="0"/>
              <a:t>= 2018;</a:t>
            </a:r>
          </a:p>
          <a:p>
            <a:pPr>
              <a:tabLst>
                <a:tab pos="1711325" algn="l"/>
              </a:tabLst>
            </a:pPr>
            <a:r>
              <a:rPr kumimoji="0" lang="en-US" altLang="en-US" dirty="0"/>
              <a:t>Find the number of tuples in the </a:t>
            </a:r>
            <a:r>
              <a:rPr kumimoji="0" lang="en-US" altLang="en-US" i="1" dirty="0"/>
              <a:t>course </a:t>
            </a:r>
            <a:r>
              <a:rPr kumimoji="0" lang="en-US" altLang="en-US" dirty="0"/>
              <a:t>relation</a:t>
            </a:r>
          </a:p>
          <a:p>
            <a:pPr lvl="1">
              <a:tabLst>
                <a:tab pos="1711325" algn="l"/>
              </a:tabLst>
            </a:pPr>
            <a:r>
              <a:rPr kumimoji="0" lang="en-US" altLang="en-US" b="1" dirty="0"/>
              <a:t>select count </a:t>
            </a:r>
            <a:r>
              <a:rPr kumimoji="0" lang="en-US" altLang="en-US" dirty="0"/>
              <a:t>(*)</a:t>
            </a:r>
            <a:br>
              <a:rPr kumimoji="0" lang="en-US" altLang="en-US" dirty="0"/>
            </a:br>
            <a:r>
              <a:rPr kumimoji="0" lang="en-US" altLang="en-US" b="1" dirty="0"/>
              <a:t>from </a:t>
            </a:r>
            <a:r>
              <a:rPr kumimoji="0" lang="en-US" altLang="en-US" i="1" dirty="0"/>
              <a:t>course</a:t>
            </a:r>
            <a:r>
              <a:rPr kumimoji="0" lang="en-US" altLang="en-US" dirty="0"/>
              <a:t>;</a:t>
            </a:r>
          </a:p>
          <a:p>
            <a:pPr lvl="1">
              <a:buNone/>
              <a:tabLst>
                <a:tab pos="1711325" algn="l"/>
              </a:tabLst>
            </a:pPr>
            <a:endParaRPr kumimoji="0" lang="en-US" altLang="en-US" dirty="0"/>
          </a:p>
          <a:p>
            <a:pPr>
              <a:tabLst>
                <a:tab pos="1711325" algn="l"/>
              </a:tabLst>
            </a:pPr>
            <a:endParaRPr lang="en-US" altLang="en-US" dirty="0"/>
          </a:p>
        </p:txBody>
      </p:sp>
      <p:sp>
        <p:nvSpPr>
          <p:cNvPr id="36867" name="Text Box 4"/>
          <p:cNvSpPr txBox="1">
            <a:spLocks noChangeArrowheads="1"/>
          </p:cNvSpPr>
          <p:nvPr/>
        </p:nvSpPr>
        <p:spPr bwMode="auto">
          <a:xfrm>
            <a:off x="2282826" y="2813051"/>
            <a:ext cx="76819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fontAlgn="base">
              <a:spcBef>
                <a:spcPct val="0"/>
              </a:spcBef>
              <a:spcAft>
                <a:spcPct val="0"/>
              </a:spcAft>
            </a:pPr>
            <a:r>
              <a:rPr kumimoji="1" lang="en-US" altLang="en-US" sz="1800">
                <a:solidFill>
                  <a:srgbClr val="000000"/>
                </a:solidFill>
              </a:rPr>
              <a:t>   </a:t>
            </a:r>
            <a:endParaRPr lang="en-US" altLang="en-US" sz="1600">
              <a:solidFill>
                <a:srgbClr val="000000"/>
              </a:solidFill>
            </a:endParaRPr>
          </a:p>
        </p:txBody>
      </p:sp>
    </p:spTree>
    <p:extLst>
      <p:ext uri="{BB962C8B-B14F-4D97-AF65-F5344CB8AC3E}">
        <p14:creationId xmlns:p14="http://schemas.microsoft.com/office/powerpoint/2010/main" val="224058502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082" name="Rectangle 2"/>
          <p:cNvSpPr>
            <a:spLocks noGrp="1" noChangeArrowheads="1"/>
          </p:cNvSpPr>
          <p:nvPr>
            <p:ph type="title" idx="4294967295"/>
          </p:nvPr>
        </p:nvSpPr>
        <p:spPr>
          <a:xfrm>
            <a:off x="1422400" y="117475"/>
            <a:ext cx="10769600" cy="609600"/>
          </a:xfrm>
        </p:spPr>
        <p:txBody>
          <a:bodyPr/>
          <a:lstStyle/>
          <a:p>
            <a:r>
              <a:rPr lang="en-US" altLang="en-US" dirty="0"/>
              <a:t>Aggregate Functions – Group By</a:t>
            </a:r>
          </a:p>
        </p:txBody>
      </p:sp>
      <p:sp>
        <p:nvSpPr>
          <p:cNvPr id="37890" name="Rectangle 3"/>
          <p:cNvSpPr>
            <a:spLocks noGrp="1" noChangeArrowheads="1"/>
          </p:cNvSpPr>
          <p:nvPr>
            <p:ph type="body" idx="4294967295"/>
          </p:nvPr>
        </p:nvSpPr>
        <p:spPr>
          <a:xfrm>
            <a:off x="4292600" y="1023938"/>
            <a:ext cx="7899400" cy="1292225"/>
          </a:xfrm>
        </p:spPr>
        <p:txBody>
          <a:bodyPr/>
          <a:lstStyle/>
          <a:p>
            <a:pPr>
              <a:tabLst>
                <a:tab pos="625475" algn="l"/>
              </a:tabLst>
            </a:pPr>
            <a:r>
              <a:rPr lang="en-US" altLang="en-US" dirty="0"/>
              <a:t>Find the average salary of instructors in each department</a:t>
            </a:r>
          </a:p>
          <a:p>
            <a:pPr lvl="1">
              <a:tabLst>
                <a:tab pos="625475" algn="l"/>
              </a:tabLst>
            </a:pPr>
            <a:r>
              <a:rPr lang="en-US" altLang="en-US" b="1" dirty="0"/>
              <a:t>select </a:t>
            </a:r>
            <a:r>
              <a:rPr lang="en-US" altLang="en-US" i="1" dirty="0"/>
              <a:t>dept_name</a:t>
            </a:r>
            <a:r>
              <a:rPr lang="en-US" altLang="en-US" dirty="0"/>
              <a:t>, </a:t>
            </a:r>
            <a:r>
              <a:rPr lang="en-US" altLang="en-US" b="1" dirty="0" err="1"/>
              <a:t>avg</a:t>
            </a:r>
            <a:r>
              <a:rPr lang="en-US" altLang="en-US" b="1" dirty="0"/>
              <a:t> </a:t>
            </a:r>
            <a:r>
              <a:rPr lang="en-US" altLang="en-US" dirty="0"/>
              <a:t>(</a:t>
            </a:r>
            <a:r>
              <a:rPr lang="en-US" altLang="en-US" i="1" dirty="0"/>
              <a:t>salary</a:t>
            </a:r>
            <a:r>
              <a:rPr lang="en-US" altLang="en-US" dirty="0"/>
              <a:t>) </a:t>
            </a:r>
            <a:r>
              <a:rPr lang="en-US" altLang="en-US" b="1" dirty="0"/>
              <a:t>as</a:t>
            </a:r>
            <a:r>
              <a:rPr lang="en-US" altLang="en-US" dirty="0"/>
              <a:t> </a:t>
            </a:r>
            <a:r>
              <a:rPr lang="en-US" altLang="en-US" i="1" dirty="0" err="1"/>
              <a:t>avg_salary</a:t>
            </a:r>
            <a:br>
              <a:rPr lang="en-US" altLang="en-US" dirty="0"/>
            </a:br>
            <a:r>
              <a:rPr lang="en-US" altLang="en-US" b="1" dirty="0"/>
              <a:t>from </a:t>
            </a:r>
            <a:r>
              <a:rPr lang="en-US" altLang="en-US" i="1" dirty="0"/>
              <a:t>instructor</a:t>
            </a:r>
            <a:br>
              <a:rPr lang="en-US" altLang="en-US" i="1" dirty="0"/>
            </a:br>
            <a:r>
              <a:rPr lang="en-US" altLang="en-US" b="1" dirty="0"/>
              <a:t>group by </a:t>
            </a:r>
            <a:r>
              <a:rPr lang="en-US" altLang="en-US" i="1" dirty="0"/>
              <a:t>dept_name</a:t>
            </a:r>
            <a:r>
              <a:rPr lang="en-US" altLang="en-US" dirty="0"/>
              <a:t>;</a:t>
            </a:r>
          </a:p>
          <a:p>
            <a:pPr lvl="1">
              <a:buNone/>
              <a:tabLst>
                <a:tab pos="625475" algn="l"/>
              </a:tabLst>
            </a:pPr>
            <a:endParaRPr lang="en-US" altLang="en-US" dirty="0"/>
          </a:p>
          <a:p>
            <a:pPr lvl="1">
              <a:tabLst>
                <a:tab pos="625475" algn="l"/>
              </a:tabLst>
            </a:pPr>
            <a:endParaRPr lang="en-US" altLang="en-US" dirty="0"/>
          </a:p>
          <a:p>
            <a:pPr lvl="1">
              <a:tabLst>
                <a:tab pos="625475" algn="l"/>
              </a:tabLst>
            </a:pPr>
            <a:endParaRPr lang="en-US" altLang="en-US" dirty="0"/>
          </a:p>
        </p:txBody>
      </p:sp>
      <p:pic>
        <p:nvPicPr>
          <p:cNvPr id="3" name="Graphic 2">
            <a:extLst>
              <a:ext uri="{FF2B5EF4-FFF2-40B4-BE49-F238E27FC236}">
                <a16:creationId xmlns:a16="http://schemas.microsoft.com/office/drawing/2014/main" id="{A696F0C8-535A-4899-86A4-1FC72B33C24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9771" t="2012" r="19587" b="13353"/>
          <a:stretch/>
        </p:blipFill>
        <p:spPr>
          <a:xfrm>
            <a:off x="2165556" y="2528707"/>
            <a:ext cx="3930444" cy="3415539"/>
          </a:xfrm>
          <a:prstGeom prst="rect">
            <a:avLst/>
          </a:prstGeom>
        </p:spPr>
      </p:pic>
      <p:pic>
        <p:nvPicPr>
          <p:cNvPr id="5" name="Graphic 4">
            <a:extLst>
              <a:ext uri="{FF2B5EF4-FFF2-40B4-BE49-F238E27FC236}">
                <a16:creationId xmlns:a16="http://schemas.microsoft.com/office/drawing/2014/main" id="{C1B06BB8-D7A3-4C3D-838A-568EB83A706D}"/>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31384" t="3188" r="31718" b="23128"/>
          <a:stretch/>
        </p:blipFill>
        <p:spPr>
          <a:xfrm>
            <a:off x="6870097" y="2528707"/>
            <a:ext cx="2426304" cy="2231491"/>
          </a:xfrm>
          <a:prstGeom prst="rect">
            <a:avLst/>
          </a:prstGeom>
        </p:spPr>
      </p:pic>
    </p:spTree>
    <p:extLst>
      <p:ext uri="{BB962C8B-B14F-4D97-AF65-F5344CB8AC3E}">
        <p14:creationId xmlns:p14="http://schemas.microsoft.com/office/powerpoint/2010/main" val="342177929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2130" name="Rectangle 2"/>
          <p:cNvSpPr>
            <a:spLocks noGrp="1" noChangeArrowheads="1"/>
          </p:cNvSpPr>
          <p:nvPr>
            <p:ph type="title" idx="4294967295"/>
          </p:nvPr>
        </p:nvSpPr>
        <p:spPr>
          <a:xfrm>
            <a:off x="1422400" y="117475"/>
            <a:ext cx="10769600" cy="609600"/>
          </a:xfrm>
        </p:spPr>
        <p:txBody>
          <a:bodyPr/>
          <a:lstStyle/>
          <a:p>
            <a:r>
              <a:rPr lang="en-US" altLang="en-US" dirty="0"/>
              <a:t>Aggregation (Cont.)</a:t>
            </a:r>
          </a:p>
        </p:txBody>
      </p:sp>
      <p:sp>
        <p:nvSpPr>
          <p:cNvPr id="38914" name="Text Box 3"/>
          <p:cNvSpPr>
            <a:spLocks noGrp="1" noChangeArrowheads="1"/>
          </p:cNvSpPr>
          <p:nvPr>
            <p:ph type="body" idx="4294967295"/>
          </p:nvPr>
        </p:nvSpPr>
        <p:spPr>
          <a:xfrm>
            <a:off x="4535488" y="1093788"/>
            <a:ext cx="7656512" cy="3344862"/>
          </a:xfrm>
        </p:spPr>
        <p:txBody>
          <a:bodyPr/>
          <a:lstStyle/>
          <a:p>
            <a:r>
              <a:rPr lang="en-US" altLang="en-US" dirty="0"/>
              <a:t>Attributes in </a:t>
            </a:r>
            <a:r>
              <a:rPr lang="en-US" altLang="en-US" b="1" dirty="0"/>
              <a:t>select </a:t>
            </a:r>
            <a:r>
              <a:rPr lang="en-US" altLang="en-US" dirty="0"/>
              <a:t>clause outside of aggregate functions must appear in </a:t>
            </a:r>
            <a:r>
              <a:rPr lang="en-US" altLang="en-US" b="1" dirty="0"/>
              <a:t>group by</a:t>
            </a:r>
            <a:r>
              <a:rPr lang="en-US" altLang="en-US" dirty="0"/>
              <a:t> list</a:t>
            </a:r>
          </a:p>
          <a:p>
            <a:pPr lvl="1"/>
            <a:r>
              <a:rPr lang="en-US" altLang="en-US" dirty="0"/>
              <a:t>/* erroneous query */</a:t>
            </a:r>
            <a:br>
              <a:rPr lang="en-US" altLang="en-US" dirty="0"/>
            </a:br>
            <a:r>
              <a:rPr lang="en-US" altLang="en-US" b="1" dirty="0"/>
              <a:t>select </a:t>
            </a:r>
            <a:r>
              <a:rPr lang="en-US" altLang="en-US" i="1" dirty="0"/>
              <a:t>dept_name</a:t>
            </a:r>
            <a:r>
              <a:rPr lang="en-US" altLang="en-US" dirty="0"/>
              <a:t>, </a:t>
            </a:r>
            <a:r>
              <a:rPr lang="en-US" altLang="en-US" i="1" dirty="0"/>
              <a:t>ID</a:t>
            </a:r>
            <a:r>
              <a:rPr lang="en-US" altLang="en-US" dirty="0"/>
              <a:t>, </a:t>
            </a:r>
            <a:r>
              <a:rPr lang="en-US" altLang="en-US" b="1" dirty="0" err="1"/>
              <a:t>avg</a:t>
            </a:r>
            <a:r>
              <a:rPr lang="en-US" altLang="en-US" b="1" dirty="0"/>
              <a:t> </a:t>
            </a:r>
            <a:r>
              <a:rPr lang="en-US" altLang="en-US" dirty="0"/>
              <a:t>(</a:t>
            </a:r>
            <a:r>
              <a:rPr lang="en-US" altLang="en-US" i="1" dirty="0"/>
              <a:t>salary</a:t>
            </a:r>
            <a:r>
              <a:rPr lang="en-US" altLang="en-US" dirty="0"/>
              <a:t>)</a:t>
            </a:r>
            <a:br>
              <a:rPr lang="en-US" altLang="en-US" dirty="0"/>
            </a:br>
            <a:r>
              <a:rPr lang="en-US" altLang="en-US" b="1" dirty="0"/>
              <a:t>from </a:t>
            </a:r>
            <a:r>
              <a:rPr lang="en-US" altLang="en-US" i="1" dirty="0"/>
              <a:t>instructor</a:t>
            </a:r>
            <a:br>
              <a:rPr lang="en-US" altLang="en-US" i="1" dirty="0"/>
            </a:br>
            <a:r>
              <a:rPr lang="en-US" altLang="en-US" b="1" dirty="0"/>
              <a:t>group by </a:t>
            </a:r>
            <a:r>
              <a:rPr lang="en-US" altLang="en-US" i="1" dirty="0"/>
              <a:t>dept_name</a:t>
            </a:r>
            <a:r>
              <a:rPr lang="en-US" altLang="en-US" dirty="0"/>
              <a:t>;</a:t>
            </a:r>
          </a:p>
          <a:p>
            <a:pPr lvl="1"/>
            <a:endParaRPr lang="en-US" altLang="en-US" dirty="0"/>
          </a:p>
        </p:txBody>
      </p:sp>
    </p:spTree>
    <p:extLst>
      <p:ext uri="{BB962C8B-B14F-4D97-AF65-F5344CB8AC3E}">
        <p14:creationId xmlns:p14="http://schemas.microsoft.com/office/powerpoint/2010/main" val="208063908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3154" name="Rectangle 2"/>
          <p:cNvSpPr>
            <a:spLocks noGrp="1" noChangeArrowheads="1"/>
          </p:cNvSpPr>
          <p:nvPr>
            <p:ph type="title" idx="4294967295"/>
          </p:nvPr>
        </p:nvSpPr>
        <p:spPr>
          <a:xfrm>
            <a:off x="4114800" y="96838"/>
            <a:ext cx="8077200" cy="609600"/>
          </a:xfrm>
        </p:spPr>
        <p:txBody>
          <a:bodyPr/>
          <a:lstStyle/>
          <a:p>
            <a:r>
              <a:rPr lang="en-US" altLang="en-US" dirty="0"/>
              <a:t>Aggregate Functions – Having Clause</a:t>
            </a:r>
          </a:p>
        </p:txBody>
      </p:sp>
      <p:sp>
        <p:nvSpPr>
          <p:cNvPr id="39938" name="Rectangle 3"/>
          <p:cNvSpPr>
            <a:spLocks noGrp="1" noChangeArrowheads="1"/>
          </p:cNvSpPr>
          <p:nvPr>
            <p:ph type="body" idx="4294967295"/>
          </p:nvPr>
        </p:nvSpPr>
        <p:spPr>
          <a:xfrm>
            <a:off x="4362450" y="1193800"/>
            <a:ext cx="7829550" cy="3232150"/>
          </a:xfrm>
        </p:spPr>
        <p:txBody>
          <a:bodyPr/>
          <a:lstStyle/>
          <a:p>
            <a:pPr>
              <a:tabLst>
                <a:tab pos="1489075" algn="l"/>
              </a:tabLst>
            </a:pPr>
            <a:r>
              <a:rPr lang="en-US" altLang="en-US" dirty="0"/>
              <a:t>Find the names and average salaries of all departments whose average salary is greater than 42000</a:t>
            </a:r>
          </a:p>
          <a:p>
            <a:pPr>
              <a:tabLst>
                <a:tab pos="1489075" algn="l"/>
              </a:tabLst>
            </a:pPr>
            <a:endParaRPr lang="en-US" altLang="en-US" dirty="0"/>
          </a:p>
          <a:p>
            <a:pPr>
              <a:tabLst>
                <a:tab pos="1489075" algn="l"/>
              </a:tabLst>
            </a:pPr>
            <a:endParaRPr lang="en-US" altLang="en-US" dirty="0"/>
          </a:p>
          <a:p>
            <a:pPr>
              <a:tabLst>
                <a:tab pos="1489075" algn="l"/>
              </a:tabLst>
            </a:pPr>
            <a:endParaRPr lang="en-US" altLang="en-US" dirty="0"/>
          </a:p>
          <a:p>
            <a:pPr>
              <a:tabLst>
                <a:tab pos="1489075" algn="l"/>
              </a:tabLst>
            </a:pPr>
            <a:endParaRPr lang="en-US" altLang="en-US" sz="800" dirty="0"/>
          </a:p>
          <a:p>
            <a:pPr>
              <a:tabLst>
                <a:tab pos="1489075" algn="l"/>
              </a:tabLst>
            </a:pPr>
            <a:r>
              <a:rPr lang="en-US" altLang="en-US" dirty="0"/>
              <a:t>Note: predicates in the </a:t>
            </a:r>
            <a:r>
              <a:rPr lang="en-US" altLang="en-US" b="1" dirty="0"/>
              <a:t>having</a:t>
            </a:r>
            <a:r>
              <a:rPr lang="en-US" altLang="en-US" dirty="0"/>
              <a:t> clause are applied after the formation of groups whereas predicates in the </a:t>
            </a:r>
            <a:r>
              <a:rPr lang="en-US" altLang="en-US" b="1" dirty="0"/>
              <a:t>where</a:t>
            </a:r>
            <a:r>
              <a:rPr lang="en-US" altLang="en-US" dirty="0"/>
              <a:t> clause are applied before forming groups</a:t>
            </a:r>
          </a:p>
        </p:txBody>
      </p:sp>
      <p:sp>
        <p:nvSpPr>
          <p:cNvPr id="39940" name="Text Box 5"/>
          <p:cNvSpPr txBox="1">
            <a:spLocks noChangeArrowheads="1"/>
          </p:cNvSpPr>
          <p:nvPr/>
        </p:nvSpPr>
        <p:spPr bwMode="auto">
          <a:xfrm>
            <a:off x="3201988" y="1870711"/>
            <a:ext cx="586105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fontAlgn="base">
              <a:spcBef>
                <a:spcPct val="0"/>
              </a:spcBef>
              <a:spcAft>
                <a:spcPct val="0"/>
              </a:spcAft>
            </a:pPr>
            <a:r>
              <a:rPr lang="en-US" altLang="en-US" sz="1700" b="1" dirty="0">
                <a:solidFill>
                  <a:srgbClr val="000000"/>
                </a:solidFill>
              </a:rPr>
              <a:t>select </a:t>
            </a:r>
            <a:r>
              <a:rPr lang="en-US" altLang="en-US" sz="1700" i="1" dirty="0">
                <a:solidFill>
                  <a:srgbClr val="000000"/>
                </a:solidFill>
              </a:rPr>
              <a:t>dept_name</a:t>
            </a:r>
            <a:r>
              <a:rPr lang="en-US" altLang="en-US" sz="1700" dirty="0">
                <a:solidFill>
                  <a:srgbClr val="000000"/>
                </a:solidFill>
              </a:rPr>
              <a:t>, </a:t>
            </a:r>
            <a:r>
              <a:rPr lang="en-US" altLang="en-US" sz="1700" b="1" dirty="0" err="1">
                <a:solidFill>
                  <a:srgbClr val="000000"/>
                </a:solidFill>
              </a:rPr>
              <a:t>avg</a:t>
            </a:r>
            <a:r>
              <a:rPr lang="en-US" altLang="en-US" sz="1700" b="1" dirty="0">
                <a:solidFill>
                  <a:srgbClr val="000000"/>
                </a:solidFill>
              </a:rPr>
              <a:t> </a:t>
            </a:r>
            <a:r>
              <a:rPr lang="en-US" altLang="en-US" sz="1700" dirty="0">
                <a:solidFill>
                  <a:srgbClr val="000000"/>
                </a:solidFill>
              </a:rPr>
              <a:t>(</a:t>
            </a:r>
            <a:r>
              <a:rPr lang="en-US" altLang="en-US" sz="1700" i="1" dirty="0">
                <a:solidFill>
                  <a:srgbClr val="000000"/>
                </a:solidFill>
              </a:rPr>
              <a:t>salary</a:t>
            </a:r>
            <a:r>
              <a:rPr lang="en-US" altLang="en-US" sz="1700" dirty="0">
                <a:solidFill>
                  <a:srgbClr val="000000"/>
                </a:solidFill>
              </a:rPr>
              <a:t>) </a:t>
            </a:r>
            <a:r>
              <a:rPr lang="en-US" altLang="en-US" sz="1700" b="1" dirty="0">
                <a:solidFill>
                  <a:srgbClr val="000000"/>
                </a:solidFill>
              </a:rPr>
              <a:t>as</a:t>
            </a:r>
            <a:r>
              <a:rPr lang="en-US" altLang="en-US" sz="1700" dirty="0">
                <a:solidFill>
                  <a:srgbClr val="000000"/>
                </a:solidFill>
              </a:rPr>
              <a:t> </a:t>
            </a:r>
            <a:r>
              <a:rPr lang="en-US" altLang="en-US" sz="1700" i="1" dirty="0" err="1">
                <a:solidFill>
                  <a:srgbClr val="000000"/>
                </a:solidFill>
              </a:rPr>
              <a:t>avg_salary</a:t>
            </a:r>
            <a:endParaRPr lang="en-US" altLang="en-US" sz="1700" i="1" dirty="0">
              <a:solidFill>
                <a:srgbClr val="000000"/>
              </a:solidFill>
            </a:endParaRPr>
          </a:p>
          <a:p>
            <a:pPr fontAlgn="base">
              <a:spcBef>
                <a:spcPct val="0"/>
              </a:spcBef>
              <a:spcAft>
                <a:spcPct val="0"/>
              </a:spcAft>
            </a:pPr>
            <a:r>
              <a:rPr lang="en-US" altLang="en-US" sz="1700" b="1" dirty="0">
                <a:solidFill>
                  <a:srgbClr val="000000"/>
                </a:solidFill>
              </a:rPr>
              <a:t>from </a:t>
            </a:r>
            <a:r>
              <a:rPr lang="en-US" altLang="en-US" sz="1700" i="1" dirty="0">
                <a:solidFill>
                  <a:srgbClr val="000000"/>
                </a:solidFill>
              </a:rPr>
              <a:t>instructor</a:t>
            </a:r>
          </a:p>
          <a:p>
            <a:pPr fontAlgn="base">
              <a:spcBef>
                <a:spcPct val="0"/>
              </a:spcBef>
              <a:spcAft>
                <a:spcPct val="0"/>
              </a:spcAft>
            </a:pPr>
            <a:r>
              <a:rPr lang="en-US" altLang="en-US" sz="1700" b="1" dirty="0">
                <a:solidFill>
                  <a:srgbClr val="000000"/>
                </a:solidFill>
              </a:rPr>
              <a:t>group by </a:t>
            </a:r>
            <a:r>
              <a:rPr lang="en-US" altLang="en-US" sz="1700" i="1" dirty="0">
                <a:solidFill>
                  <a:srgbClr val="000000"/>
                </a:solidFill>
              </a:rPr>
              <a:t>dept_name</a:t>
            </a:r>
          </a:p>
          <a:p>
            <a:pPr fontAlgn="base">
              <a:spcBef>
                <a:spcPct val="0"/>
              </a:spcBef>
              <a:spcAft>
                <a:spcPct val="0"/>
              </a:spcAft>
            </a:pPr>
            <a:r>
              <a:rPr lang="en-US" altLang="en-US" sz="1700" b="1" dirty="0">
                <a:solidFill>
                  <a:srgbClr val="000000"/>
                </a:solidFill>
              </a:rPr>
              <a:t>having </a:t>
            </a:r>
            <a:r>
              <a:rPr lang="en-US" altLang="en-US" sz="1700" b="1" dirty="0" err="1">
                <a:solidFill>
                  <a:srgbClr val="000000"/>
                </a:solidFill>
              </a:rPr>
              <a:t>avg</a:t>
            </a:r>
            <a:r>
              <a:rPr lang="en-US" altLang="en-US" sz="1700" b="1" dirty="0">
                <a:solidFill>
                  <a:srgbClr val="000000"/>
                </a:solidFill>
              </a:rPr>
              <a:t> </a:t>
            </a:r>
            <a:r>
              <a:rPr lang="en-US" altLang="en-US" sz="1700" dirty="0">
                <a:solidFill>
                  <a:srgbClr val="000000"/>
                </a:solidFill>
              </a:rPr>
              <a:t>(</a:t>
            </a:r>
            <a:r>
              <a:rPr lang="en-US" altLang="en-US" sz="1700" i="1" dirty="0">
                <a:solidFill>
                  <a:srgbClr val="000000"/>
                </a:solidFill>
              </a:rPr>
              <a:t>salary</a:t>
            </a:r>
            <a:r>
              <a:rPr lang="en-US" altLang="en-US" sz="1700" dirty="0">
                <a:solidFill>
                  <a:srgbClr val="000000"/>
                </a:solidFill>
              </a:rPr>
              <a:t>) &gt; 42000;</a:t>
            </a:r>
          </a:p>
        </p:txBody>
      </p:sp>
    </p:spTree>
    <p:extLst>
      <p:ext uri="{BB962C8B-B14F-4D97-AF65-F5344CB8AC3E}">
        <p14:creationId xmlns:p14="http://schemas.microsoft.com/office/powerpoint/2010/main" val="109627321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7250" name="Rectangle 2"/>
          <p:cNvSpPr>
            <a:spLocks noGrp="1" noChangeArrowheads="1"/>
          </p:cNvSpPr>
          <p:nvPr>
            <p:ph type="title" idx="4294967295"/>
          </p:nvPr>
        </p:nvSpPr>
        <p:spPr>
          <a:xfrm>
            <a:off x="1422400" y="117475"/>
            <a:ext cx="10769600" cy="609600"/>
          </a:xfrm>
        </p:spPr>
        <p:txBody>
          <a:bodyPr/>
          <a:lstStyle/>
          <a:p>
            <a:r>
              <a:rPr lang="en-US" altLang="en-US" dirty="0"/>
              <a:t>Nested Subqueries</a:t>
            </a:r>
          </a:p>
        </p:txBody>
      </p:sp>
      <p:sp>
        <p:nvSpPr>
          <p:cNvPr id="41986" name="Rectangle 3"/>
          <p:cNvSpPr>
            <a:spLocks noGrp="1" noChangeArrowheads="1"/>
          </p:cNvSpPr>
          <p:nvPr>
            <p:ph type="body" idx="4294967295"/>
          </p:nvPr>
        </p:nvSpPr>
        <p:spPr>
          <a:xfrm>
            <a:off x="4535488" y="1039813"/>
            <a:ext cx="7656512" cy="4922837"/>
          </a:xfrm>
        </p:spPr>
        <p:txBody>
          <a:bodyPr/>
          <a:lstStyle/>
          <a:p>
            <a:r>
              <a:rPr lang="en-US" altLang="en-US" dirty="0"/>
              <a:t>SQL provides a mechanism for the nesting of subqueries. A </a:t>
            </a:r>
            <a:r>
              <a:rPr lang="en-US" altLang="en-US" b="1" dirty="0">
                <a:solidFill>
                  <a:srgbClr val="002060"/>
                </a:solidFill>
              </a:rPr>
              <a:t>subquery</a:t>
            </a:r>
            <a:r>
              <a:rPr lang="en-US" altLang="en-US" dirty="0"/>
              <a:t> is a </a:t>
            </a:r>
            <a:r>
              <a:rPr lang="en-US" altLang="en-US" b="1" dirty="0"/>
              <a:t>select-from-where</a:t>
            </a:r>
            <a:r>
              <a:rPr lang="en-US" altLang="en-US" dirty="0"/>
              <a:t> expression that is nested within another query.</a:t>
            </a:r>
          </a:p>
          <a:p>
            <a:r>
              <a:rPr lang="en-US" altLang="en-US" dirty="0"/>
              <a:t>The nesting can be done in the following SQL query</a:t>
            </a:r>
            <a:br>
              <a:rPr lang="en-US" altLang="en-US" dirty="0"/>
            </a:br>
            <a:br>
              <a:rPr lang="en-US" altLang="en-US" dirty="0"/>
            </a:br>
            <a:r>
              <a:rPr lang="en-US" altLang="en-US" dirty="0"/>
              <a:t>	</a:t>
            </a:r>
            <a:r>
              <a:rPr lang="en-US" altLang="en-US" b="1" dirty="0"/>
              <a:t>select </a:t>
            </a:r>
            <a:r>
              <a:rPr lang="en-US" altLang="en-US" i="1" dirty="0"/>
              <a:t>A</a:t>
            </a:r>
            <a:r>
              <a:rPr lang="en-US" altLang="en-US" baseline="-25000" dirty="0"/>
              <a:t>1</a:t>
            </a:r>
            <a:r>
              <a:rPr lang="en-US" altLang="en-US" dirty="0"/>
              <a:t>, </a:t>
            </a:r>
            <a:r>
              <a:rPr lang="en-US" altLang="en-US" i="1" dirty="0"/>
              <a:t>A</a:t>
            </a:r>
            <a:r>
              <a:rPr lang="en-US" altLang="en-US" baseline="-25000" dirty="0"/>
              <a:t>2</a:t>
            </a:r>
            <a:r>
              <a:rPr lang="en-US" altLang="en-US" dirty="0"/>
              <a:t>, ..., </a:t>
            </a:r>
            <a:r>
              <a:rPr lang="en-US" altLang="en-US" i="1" dirty="0"/>
              <a:t>A</a:t>
            </a:r>
            <a:r>
              <a:rPr lang="en-US" altLang="en-US" i="1" baseline="-25000" dirty="0"/>
              <a:t>n</a:t>
            </a:r>
            <a:br>
              <a:rPr lang="en-US" altLang="en-US" dirty="0"/>
            </a:br>
            <a:r>
              <a:rPr lang="en-US" altLang="en-US" dirty="0"/>
              <a:t>	</a:t>
            </a:r>
            <a:r>
              <a:rPr lang="en-US" altLang="en-US" b="1" dirty="0"/>
              <a:t>from</a:t>
            </a:r>
            <a:r>
              <a:rPr lang="en-US" altLang="en-US" dirty="0"/>
              <a:t> </a:t>
            </a:r>
            <a:r>
              <a:rPr lang="en-US" altLang="en-US" i="1" dirty="0"/>
              <a:t>r</a:t>
            </a:r>
            <a:r>
              <a:rPr lang="en-US" altLang="en-US" baseline="-25000" dirty="0"/>
              <a:t>1</a:t>
            </a:r>
            <a:r>
              <a:rPr lang="en-US" altLang="en-US" dirty="0"/>
              <a:t>, </a:t>
            </a:r>
            <a:r>
              <a:rPr lang="en-US" altLang="en-US" i="1" dirty="0"/>
              <a:t>r</a:t>
            </a:r>
            <a:r>
              <a:rPr lang="en-US" altLang="en-US" baseline="-25000" dirty="0"/>
              <a:t>2</a:t>
            </a:r>
            <a:r>
              <a:rPr lang="en-US" altLang="en-US" dirty="0"/>
              <a:t>, ..., </a:t>
            </a:r>
            <a:r>
              <a:rPr lang="en-US" altLang="en-US" i="1" dirty="0" err="1"/>
              <a:t>r</a:t>
            </a:r>
            <a:r>
              <a:rPr lang="en-US" altLang="en-US" i="1" baseline="-25000" dirty="0" err="1"/>
              <a:t>m</a:t>
            </a:r>
            <a:br>
              <a:rPr lang="en-US" altLang="en-US" dirty="0"/>
            </a:br>
            <a:r>
              <a:rPr lang="en-US" altLang="en-US" dirty="0"/>
              <a:t>	</a:t>
            </a:r>
            <a:r>
              <a:rPr lang="en-US" altLang="en-US" b="1" dirty="0"/>
              <a:t>where </a:t>
            </a:r>
            <a:r>
              <a:rPr lang="en-US" altLang="en-US" i="1" dirty="0"/>
              <a:t>P</a:t>
            </a:r>
          </a:p>
          <a:p>
            <a:pPr>
              <a:buFont typeface="Monotype Sorts" charset="2"/>
              <a:buNone/>
            </a:pPr>
            <a:r>
              <a:rPr lang="en-US" altLang="en-US" sz="800" i="1" dirty="0"/>
              <a:t> </a:t>
            </a:r>
            <a:br>
              <a:rPr lang="en-US" altLang="en-US" i="1" dirty="0"/>
            </a:br>
            <a:r>
              <a:rPr lang="en-US" altLang="en-US" dirty="0"/>
              <a:t>as follows:</a:t>
            </a:r>
          </a:p>
          <a:p>
            <a:pPr lvl="1"/>
            <a:r>
              <a:rPr lang="en-US" altLang="en-US" b="1" dirty="0"/>
              <a:t>From clause: </a:t>
            </a:r>
            <a:r>
              <a:rPr lang="en-US" altLang="en-US" i="1" dirty="0" err="1"/>
              <a:t>r</a:t>
            </a:r>
            <a:r>
              <a:rPr lang="en-US" altLang="en-US" i="1" baseline="-25000" dirty="0" err="1"/>
              <a:t>i</a:t>
            </a:r>
            <a:r>
              <a:rPr lang="en-US" altLang="en-US" i="1" baseline="-25000" dirty="0"/>
              <a:t> </a:t>
            </a:r>
            <a:r>
              <a:rPr lang="en-US" altLang="en-US" dirty="0"/>
              <a:t> can be replaced by any valid subquery</a:t>
            </a:r>
          </a:p>
          <a:p>
            <a:pPr lvl="1"/>
            <a:r>
              <a:rPr lang="en-US" altLang="en-US" b="1" dirty="0"/>
              <a:t>Where clause: </a:t>
            </a:r>
            <a:r>
              <a:rPr lang="en-US" altLang="en-US" i="1" dirty="0"/>
              <a:t>P</a:t>
            </a:r>
            <a:r>
              <a:rPr lang="en-US" altLang="en-US" dirty="0"/>
              <a:t> can be replaced with an expression of the form:</a:t>
            </a:r>
          </a:p>
          <a:p>
            <a:pPr lvl="1">
              <a:buFont typeface="Monotype Sorts" charset="2"/>
              <a:buNone/>
            </a:pPr>
            <a:r>
              <a:rPr lang="en-US" altLang="en-US" dirty="0"/>
              <a:t>                </a:t>
            </a:r>
            <a:r>
              <a:rPr lang="en-US" altLang="en-US" i="1" dirty="0"/>
              <a:t>B</a:t>
            </a:r>
            <a:r>
              <a:rPr lang="en-US" altLang="en-US" dirty="0"/>
              <a:t> &lt;operation&gt; (subquery)</a:t>
            </a:r>
          </a:p>
          <a:p>
            <a:pPr lvl="1">
              <a:buFont typeface="Monotype Sorts" charset="2"/>
              <a:buNone/>
            </a:pPr>
            <a:r>
              <a:rPr lang="en-US" altLang="en-US" dirty="0"/>
              <a:t>     </a:t>
            </a:r>
            <a:r>
              <a:rPr lang="en-US" altLang="en-US" i="1" dirty="0"/>
              <a:t>B</a:t>
            </a:r>
            <a:r>
              <a:rPr lang="en-US" altLang="en-US" dirty="0"/>
              <a:t> is an attribute and &lt;operation&gt; to be defined later.</a:t>
            </a:r>
          </a:p>
          <a:p>
            <a:pPr lvl="1"/>
            <a:r>
              <a:rPr lang="en-US" altLang="en-US" b="1" dirty="0"/>
              <a:t>Select clause: </a:t>
            </a:r>
          </a:p>
          <a:p>
            <a:pPr marL="857250" lvl="2" indent="0">
              <a:buNone/>
            </a:pPr>
            <a:r>
              <a:rPr lang="en-US" altLang="en-US" i="1" dirty="0"/>
              <a:t>A</a:t>
            </a:r>
            <a:r>
              <a:rPr lang="en-US" altLang="en-US" i="1" baseline="-25000" dirty="0"/>
              <a:t>i   </a:t>
            </a:r>
            <a:r>
              <a:rPr lang="en-US" altLang="en-US" dirty="0"/>
              <a:t>can be replaced be a subquery that generates a single value.</a:t>
            </a:r>
          </a:p>
        </p:txBody>
      </p:sp>
    </p:spTree>
    <p:extLst>
      <p:ext uri="{BB962C8B-B14F-4D97-AF65-F5344CB8AC3E}">
        <p14:creationId xmlns:p14="http://schemas.microsoft.com/office/powerpoint/2010/main" val="114122030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8754" name="Rectangle 2"/>
          <p:cNvSpPr>
            <a:spLocks noGrp="1" noChangeArrowheads="1"/>
          </p:cNvSpPr>
          <p:nvPr>
            <p:ph type="title" idx="4294967295"/>
          </p:nvPr>
        </p:nvSpPr>
        <p:spPr>
          <a:xfrm>
            <a:off x="4114800" y="2470150"/>
            <a:ext cx="8077200" cy="609600"/>
          </a:xfrm>
        </p:spPr>
        <p:txBody>
          <a:bodyPr/>
          <a:lstStyle/>
          <a:p>
            <a:r>
              <a:rPr lang="en-US" altLang="en-US" dirty="0"/>
              <a:t>Set Membership</a:t>
            </a:r>
          </a:p>
        </p:txBody>
      </p:sp>
    </p:spTree>
    <p:extLst>
      <p:ext uri="{BB962C8B-B14F-4D97-AF65-F5344CB8AC3E}">
        <p14:creationId xmlns:p14="http://schemas.microsoft.com/office/powerpoint/2010/main" val="326598846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9298" name="Rectangle 2"/>
          <p:cNvSpPr>
            <a:spLocks noGrp="1" noChangeArrowheads="1"/>
          </p:cNvSpPr>
          <p:nvPr>
            <p:ph type="title" idx="4294967295"/>
          </p:nvPr>
        </p:nvSpPr>
        <p:spPr>
          <a:xfrm>
            <a:off x="1422400" y="117475"/>
            <a:ext cx="10769600" cy="609600"/>
          </a:xfrm>
        </p:spPr>
        <p:txBody>
          <a:bodyPr/>
          <a:lstStyle/>
          <a:p>
            <a:r>
              <a:rPr lang="en-US" altLang="en-US" dirty="0"/>
              <a:t>Set Membership </a:t>
            </a:r>
          </a:p>
        </p:txBody>
      </p:sp>
      <p:sp>
        <p:nvSpPr>
          <p:cNvPr id="49154" name="Rectangle 3"/>
          <p:cNvSpPr>
            <a:spLocks noGrp="1" noChangeArrowheads="1"/>
          </p:cNvSpPr>
          <p:nvPr>
            <p:ph type="body" idx="4294967295"/>
          </p:nvPr>
        </p:nvSpPr>
        <p:spPr>
          <a:xfrm>
            <a:off x="4545013" y="1109663"/>
            <a:ext cx="7646987" cy="5181600"/>
          </a:xfrm>
        </p:spPr>
        <p:txBody>
          <a:bodyPr/>
          <a:lstStyle/>
          <a:p>
            <a:pPr>
              <a:tabLst>
                <a:tab pos="1027113" algn="l"/>
              </a:tabLst>
            </a:pPr>
            <a:r>
              <a:rPr lang="en-US" altLang="en-US" dirty="0"/>
              <a:t>Find courses offered in Fall 2017 and in Spring 2018</a:t>
            </a:r>
          </a:p>
          <a:p>
            <a:pPr>
              <a:tabLst>
                <a:tab pos="1027113" algn="l"/>
              </a:tabLst>
            </a:pPr>
            <a:endParaRPr lang="en-US" altLang="en-US" dirty="0"/>
          </a:p>
          <a:p>
            <a:pPr>
              <a:tabLst>
                <a:tab pos="1027113" algn="l"/>
              </a:tabLst>
            </a:pPr>
            <a:endParaRPr lang="en-US" altLang="en-US" dirty="0"/>
          </a:p>
          <a:p>
            <a:pPr>
              <a:tabLst>
                <a:tab pos="1027113" algn="l"/>
              </a:tabLst>
            </a:pPr>
            <a:endParaRPr lang="en-US" altLang="en-US" dirty="0"/>
          </a:p>
          <a:p>
            <a:pPr>
              <a:tabLst>
                <a:tab pos="1027113" algn="l"/>
              </a:tabLst>
            </a:pPr>
            <a:endParaRPr lang="en-US" altLang="en-US" dirty="0"/>
          </a:p>
          <a:p>
            <a:pPr>
              <a:tabLst>
                <a:tab pos="1027113" algn="l"/>
              </a:tabLst>
            </a:pPr>
            <a:endParaRPr lang="en-US" altLang="en-US" dirty="0"/>
          </a:p>
          <a:p>
            <a:pPr>
              <a:tabLst>
                <a:tab pos="1027113" algn="l"/>
              </a:tabLst>
            </a:pPr>
            <a:r>
              <a:rPr lang="en-US" altLang="en-US" dirty="0"/>
              <a:t>Find courses offered in Fall 2017 but not in Spring 2018</a:t>
            </a:r>
          </a:p>
          <a:p>
            <a:pPr>
              <a:tabLst>
                <a:tab pos="1027113" algn="l"/>
              </a:tabLst>
            </a:pPr>
            <a:endParaRPr lang="en-US" altLang="en-US" dirty="0"/>
          </a:p>
          <a:p>
            <a:pPr>
              <a:tabLst>
                <a:tab pos="1027113" algn="l"/>
              </a:tabLst>
            </a:pPr>
            <a:endParaRPr lang="en-US" altLang="en-US" dirty="0"/>
          </a:p>
        </p:txBody>
      </p:sp>
      <p:sp>
        <p:nvSpPr>
          <p:cNvPr id="49156" name="Text Box 5"/>
          <p:cNvSpPr txBox="1">
            <a:spLocks noChangeArrowheads="1"/>
          </p:cNvSpPr>
          <p:nvPr/>
        </p:nvSpPr>
        <p:spPr bwMode="auto">
          <a:xfrm>
            <a:off x="3149600" y="1565461"/>
            <a:ext cx="621665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fontAlgn="base">
              <a:spcBef>
                <a:spcPct val="0"/>
              </a:spcBef>
              <a:spcAft>
                <a:spcPct val="0"/>
              </a:spcAft>
            </a:pPr>
            <a:r>
              <a:rPr lang="en-US" altLang="en-US" sz="1600" b="1" dirty="0">
                <a:solidFill>
                  <a:srgbClr val="000000"/>
                </a:solidFill>
              </a:rPr>
              <a:t>select distinct </a:t>
            </a:r>
            <a:r>
              <a:rPr lang="en-US" altLang="en-US" sz="1600" i="1" dirty="0" err="1">
                <a:solidFill>
                  <a:srgbClr val="000000"/>
                </a:solidFill>
              </a:rPr>
              <a:t>course_id</a:t>
            </a:r>
            <a:endParaRPr lang="en-US" altLang="en-US" sz="1600" i="1" dirty="0">
              <a:solidFill>
                <a:srgbClr val="000000"/>
              </a:solidFill>
            </a:endParaRPr>
          </a:p>
          <a:p>
            <a:pPr fontAlgn="base">
              <a:spcBef>
                <a:spcPct val="0"/>
              </a:spcBef>
              <a:spcAft>
                <a:spcPct val="0"/>
              </a:spcAft>
            </a:pPr>
            <a:r>
              <a:rPr lang="en-US" altLang="en-US" sz="1600" b="1" dirty="0">
                <a:solidFill>
                  <a:srgbClr val="000000"/>
                </a:solidFill>
              </a:rPr>
              <a:t>from </a:t>
            </a:r>
            <a:r>
              <a:rPr lang="en-US" altLang="en-US" sz="1600" i="1" dirty="0">
                <a:solidFill>
                  <a:srgbClr val="000000"/>
                </a:solidFill>
              </a:rPr>
              <a:t>section</a:t>
            </a:r>
          </a:p>
          <a:p>
            <a:pPr fontAlgn="base">
              <a:spcBef>
                <a:spcPct val="0"/>
              </a:spcBef>
              <a:spcAft>
                <a:spcPct val="0"/>
              </a:spcAft>
            </a:pPr>
            <a:r>
              <a:rPr lang="en-US" altLang="en-US" sz="1600" b="1" dirty="0">
                <a:solidFill>
                  <a:srgbClr val="000000"/>
                </a:solidFill>
              </a:rPr>
              <a:t>where </a:t>
            </a:r>
            <a:r>
              <a:rPr lang="en-US" altLang="en-US" sz="1600" i="1" dirty="0">
                <a:solidFill>
                  <a:srgbClr val="000000"/>
                </a:solidFill>
              </a:rPr>
              <a:t>semester </a:t>
            </a:r>
            <a:r>
              <a:rPr lang="en-US" altLang="en-US" sz="1600" dirty="0">
                <a:solidFill>
                  <a:srgbClr val="000000"/>
                </a:solidFill>
              </a:rPr>
              <a:t>= 'Fall' </a:t>
            </a:r>
            <a:r>
              <a:rPr lang="en-US" altLang="en-US" sz="1600" b="1" dirty="0">
                <a:solidFill>
                  <a:srgbClr val="000000"/>
                </a:solidFill>
              </a:rPr>
              <a:t>and </a:t>
            </a:r>
            <a:r>
              <a:rPr lang="en-US" altLang="en-US" sz="1600" i="1" dirty="0">
                <a:solidFill>
                  <a:srgbClr val="000000"/>
                </a:solidFill>
              </a:rPr>
              <a:t>year</a:t>
            </a:r>
            <a:r>
              <a:rPr lang="en-US" altLang="en-US" sz="1600" dirty="0">
                <a:solidFill>
                  <a:srgbClr val="000000"/>
                </a:solidFill>
              </a:rPr>
              <a:t>= 2017 </a:t>
            </a:r>
            <a:r>
              <a:rPr lang="en-US" altLang="en-US" sz="1600" b="1" dirty="0">
                <a:solidFill>
                  <a:srgbClr val="000000"/>
                </a:solidFill>
              </a:rPr>
              <a:t>and </a:t>
            </a:r>
            <a:br>
              <a:rPr lang="en-US" altLang="en-US" sz="1600" b="1" dirty="0">
                <a:solidFill>
                  <a:srgbClr val="000000"/>
                </a:solidFill>
              </a:rPr>
            </a:br>
            <a:r>
              <a:rPr lang="en-US" altLang="en-US" sz="1600" b="1" dirty="0">
                <a:solidFill>
                  <a:srgbClr val="000000"/>
                </a:solidFill>
              </a:rPr>
              <a:t>           </a:t>
            </a:r>
            <a:r>
              <a:rPr lang="en-US" altLang="en-US" sz="1600" i="1" dirty="0" err="1">
                <a:solidFill>
                  <a:srgbClr val="000000"/>
                </a:solidFill>
              </a:rPr>
              <a:t>course_id</a:t>
            </a:r>
            <a:r>
              <a:rPr lang="en-US" altLang="en-US" sz="1600" i="1" dirty="0">
                <a:solidFill>
                  <a:srgbClr val="000000"/>
                </a:solidFill>
              </a:rPr>
              <a:t> </a:t>
            </a:r>
            <a:r>
              <a:rPr lang="en-US" altLang="en-US" sz="1600" b="1" dirty="0">
                <a:solidFill>
                  <a:srgbClr val="000000"/>
                </a:solidFill>
              </a:rPr>
              <a:t>in </a:t>
            </a:r>
            <a:r>
              <a:rPr lang="en-US" altLang="en-US" sz="1600" dirty="0">
                <a:solidFill>
                  <a:srgbClr val="000000"/>
                </a:solidFill>
              </a:rPr>
              <a:t>(</a:t>
            </a:r>
            <a:r>
              <a:rPr lang="en-US" altLang="en-US" sz="1600" b="1" dirty="0">
                <a:solidFill>
                  <a:srgbClr val="000000"/>
                </a:solidFill>
              </a:rPr>
              <a:t>select </a:t>
            </a:r>
            <a:r>
              <a:rPr lang="en-US" altLang="en-US" sz="1600" i="1" dirty="0" err="1">
                <a:solidFill>
                  <a:srgbClr val="000000"/>
                </a:solidFill>
              </a:rPr>
              <a:t>course_id</a:t>
            </a:r>
            <a:endParaRPr lang="en-US" altLang="en-US" sz="1600" i="1" dirty="0">
              <a:solidFill>
                <a:srgbClr val="000000"/>
              </a:solidFill>
            </a:endParaRPr>
          </a:p>
          <a:p>
            <a:pPr fontAlgn="base">
              <a:spcBef>
                <a:spcPct val="0"/>
              </a:spcBef>
              <a:spcAft>
                <a:spcPct val="0"/>
              </a:spcAft>
            </a:pPr>
            <a:r>
              <a:rPr lang="en-US" altLang="en-US" sz="1600" b="1" dirty="0">
                <a:solidFill>
                  <a:srgbClr val="000000"/>
                </a:solidFill>
              </a:rPr>
              <a:t>                                 from </a:t>
            </a:r>
            <a:r>
              <a:rPr lang="en-US" altLang="en-US" sz="1600" i="1" dirty="0">
                <a:solidFill>
                  <a:srgbClr val="000000"/>
                </a:solidFill>
              </a:rPr>
              <a:t>section</a:t>
            </a:r>
          </a:p>
          <a:p>
            <a:pPr fontAlgn="base">
              <a:spcBef>
                <a:spcPct val="0"/>
              </a:spcBef>
              <a:spcAft>
                <a:spcPct val="0"/>
              </a:spcAft>
            </a:pPr>
            <a:r>
              <a:rPr lang="en-US" altLang="en-US" sz="1600" b="1" dirty="0">
                <a:solidFill>
                  <a:srgbClr val="000000"/>
                </a:solidFill>
              </a:rPr>
              <a:t>                                 where </a:t>
            </a:r>
            <a:r>
              <a:rPr lang="en-US" altLang="en-US" sz="1600" i="1" dirty="0">
                <a:solidFill>
                  <a:srgbClr val="000000"/>
                </a:solidFill>
              </a:rPr>
              <a:t>semester </a:t>
            </a:r>
            <a:r>
              <a:rPr lang="en-US" altLang="en-US" sz="1600" dirty="0">
                <a:solidFill>
                  <a:srgbClr val="000000"/>
                </a:solidFill>
              </a:rPr>
              <a:t>= 'Spring' </a:t>
            </a:r>
            <a:r>
              <a:rPr lang="en-US" altLang="en-US" sz="1600" b="1" dirty="0">
                <a:solidFill>
                  <a:srgbClr val="000000"/>
                </a:solidFill>
              </a:rPr>
              <a:t>and </a:t>
            </a:r>
            <a:r>
              <a:rPr lang="en-US" altLang="en-US" sz="1600" i="1" dirty="0">
                <a:solidFill>
                  <a:srgbClr val="000000"/>
                </a:solidFill>
              </a:rPr>
              <a:t>year</a:t>
            </a:r>
            <a:r>
              <a:rPr lang="en-US" altLang="en-US" sz="1600" dirty="0">
                <a:solidFill>
                  <a:srgbClr val="000000"/>
                </a:solidFill>
              </a:rPr>
              <a:t>= 2018);</a:t>
            </a:r>
          </a:p>
        </p:txBody>
      </p:sp>
      <p:sp>
        <p:nvSpPr>
          <p:cNvPr id="49157" name="Text Box 6"/>
          <p:cNvSpPr txBox="1">
            <a:spLocks noChangeArrowheads="1"/>
          </p:cNvSpPr>
          <p:nvPr/>
        </p:nvSpPr>
        <p:spPr bwMode="auto">
          <a:xfrm>
            <a:off x="3149600" y="3693386"/>
            <a:ext cx="6586538"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fontAlgn="base">
              <a:spcBef>
                <a:spcPct val="0"/>
              </a:spcBef>
              <a:spcAft>
                <a:spcPct val="0"/>
              </a:spcAft>
            </a:pPr>
            <a:r>
              <a:rPr lang="en-US" altLang="en-US" sz="1600" b="1" dirty="0">
                <a:solidFill>
                  <a:srgbClr val="000000"/>
                </a:solidFill>
              </a:rPr>
              <a:t>select distinct </a:t>
            </a:r>
            <a:r>
              <a:rPr lang="en-US" altLang="en-US" sz="1600" i="1" dirty="0" err="1">
                <a:solidFill>
                  <a:srgbClr val="000000"/>
                </a:solidFill>
              </a:rPr>
              <a:t>course_id</a:t>
            </a:r>
            <a:endParaRPr lang="en-US" altLang="en-US" sz="1600" i="1" dirty="0">
              <a:solidFill>
                <a:srgbClr val="000000"/>
              </a:solidFill>
            </a:endParaRPr>
          </a:p>
          <a:p>
            <a:pPr fontAlgn="base">
              <a:spcBef>
                <a:spcPct val="0"/>
              </a:spcBef>
              <a:spcAft>
                <a:spcPct val="0"/>
              </a:spcAft>
            </a:pPr>
            <a:r>
              <a:rPr lang="en-US" altLang="en-US" sz="1600" b="1" dirty="0">
                <a:solidFill>
                  <a:srgbClr val="000000"/>
                </a:solidFill>
              </a:rPr>
              <a:t>from </a:t>
            </a:r>
            <a:r>
              <a:rPr lang="en-US" altLang="en-US" sz="1600" i="1" dirty="0">
                <a:solidFill>
                  <a:srgbClr val="000000"/>
                </a:solidFill>
              </a:rPr>
              <a:t>section</a:t>
            </a:r>
          </a:p>
          <a:p>
            <a:pPr fontAlgn="base">
              <a:spcBef>
                <a:spcPct val="0"/>
              </a:spcBef>
              <a:spcAft>
                <a:spcPct val="0"/>
              </a:spcAft>
            </a:pPr>
            <a:r>
              <a:rPr lang="en-US" altLang="en-US" sz="1600" b="1" dirty="0">
                <a:solidFill>
                  <a:srgbClr val="000000"/>
                </a:solidFill>
              </a:rPr>
              <a:t>where </a:t>
            </a:r>
            <a:r>
              <a:rPr lang="en-US" altLang="en-US" sz="1600" i="1" dirty="0">
                <a:solidFill>
                  <a:srgbClr val="000000"/>
                </a:solidFill>
              </a:rPr>
              <a:t>semester </a:t>
            </a:r>
            <a:r>
              <a:rPr lang="en-US" altLang="en-US" sz="1600" dirty="0">
                <a:solidFill>
                  <a:srgbClr val="000000"/>
                </a:solidFill>
              </a:rPr>
              <a:t>= 'Fall' </a:t>
            </a:r>
            <a:r>
              <a:rPr lang="en-US" altLang="en-US" sz="1600" b="1" dirty="0">
                <a:solidFill>
                  <a:srgbClr val="000000"/>
                </a:solidFill>
              </a:rPr>
              <a:t>and </a:t>
            </a:r>
            <a:r>
              <a:rPr lang="en-US" altLang="en-US" sz="1600" i="1" dirty="0">
                <a:solidFill>
                  <a:srgbClr val="000000"/>
                </a:solidFill>
              </a:rPr>
              <a:t>year</a:t>
            </a:r>
            <a:r>
              <a:rPr lang="en-US" altLang="en-US" sz="1600" dirty="0">
                <a:solidFill>
                  <a:srgbClr val="000000"/>
                </a:solidFill>
              </a:rPr>
              <a:t>= 2017 </a:t>
            </a:r>
            <a:r>
              <a:rPr lang="en-US" altLang="en-US" sz="1600" b="1" dirty="0">
                <a:solidFill>
                  <a:srgbClr val="000000"/>
                </a:solidFill>
              </a:rPr>
              <a:t>and </a:t>
            </a:r>
            <a:br>
              <a:rPr lang="en-US" altLang="en-US" sz="1600" b="1" dirty="0">
                <a:solidFill>
                  <a:srgbClr val="000000"/>
                </a:solidFill>
              </a:rPr>
            </a:br>
            <a:r>
              <a:rPr lang="en-US" altLang="en-US" sz="1600" b="1" dirty="0">
                <a:solidFill>
                  <a:srgbClr val="000000"/>
                </a:solidFill>
              </a:rPr>
              <a:t>           </a:t>
            </a:r>
            <a:r>
              <a:rPr lang="en-US" altLang="en-US" sz="1600" i="1" dirty="0" err="1">
                <a:solidFill>
                  <a:srgbClr val="000000"/>
                </a:solidFill>
              </a:rPr>
              <a:t>course_id</a:t>
            </a:r>
            <a:r>
              <a:rPr lang="en-US" altLang="en-US" sz="1600" i="1" dirty="0">
                <a:solidFill>
                  <a:srgbClr val="000000"/>
                </a:solidFill>
              </a:rPr>
              <a:t>  </a:t>
            </a:r>
            <a:r>
              <a:rPr lang="en-US" altLang="en-US" sz="1600" b="1" dirty="0">
                <a:solidFill>
                  <a:srgbClr val="000000"/>
                </a:solidFill>
              </a:rPr>
              <a:t>not in </a:t>
            </a:r>
            <a:r>
              <a:rPr lang="en-US" altLang="en-US" sz="1600" dirty="0">
                <a:solidFill>
                  <a:srgbClr val="000000"/>
                </a:solidFill>
              </a:rPr>
              <a:t>(</a:t>
            </a:r>
            <a:r>
              <a:rPr lang="en-US" altLang="en-US" sz="1600" b="1" dirty="0">
                <a:solidFill>
                  <a:srgbClr val="000000"/>
                </a:solidFill>
              </a:rPr>
              <a:t>select </a:t>
            </a:r>
            <a:r>
              <a:rPr lang="en-US" altLang="en-US" sz="1600" i="1" dirty="0" err="1">
                <a:solidFill>
                  <a:srgbClr val="000000"/>
                </a:solidFill>
              </a:rPr>
              <a:t>course_id</a:t>
            </a:r>
            <a:endParaRPr lang="en-US" altLang="en-US" sz="1600" i="1" dirty="0">
              <a:solidFill>
                <a:srgbClr val="000000"/>
              </a:solidFill>
            </a:endParaRPr>
          </a:p>
          <a:p>
            <a:pPr fontAlgn="base">
              <a:spcBef>
                <a:spcPct val="0"/>
              </a:spcBef>
              <a:spcAft>
                <a:spcPct val="0"/>
              </a:spcAft>
            </a:pPr>
            <a:r>
              <a:rPr lang="en-US" altLang="en-US" sz="1600" b="1" dirty="0">
                <a:solidFill>
                  <a:srgbClr val="000000"/>
                </a:solidFill>
              </a:rPr>
              <a:t>                                        from </a:t>
            </a:r>
            <a:r>
              <a:rPr lang="en-US" altLang="en-US" sz="1600" i="1" dirty="0">
                <a:solidFill>
                  <a:srgbClr val="000000"/>
                </a:solidFill>
              </a:rPr>
              <a:t>section</a:t>
            </a:r>
          </a:p>
          <a:p>
            <a:pPr fontAlgn="base">
              <a:spcBef>
                <a:spcPct val="0"/>
              </a:spcBef>
              <a:spcAft>
                <a:spcPct val="0"/>
              </a:spcAft>
            </a:pPr>
            <a:r>
              <a:rPr lang="en-US" altLang="en-US" sz="1600" b="1" dirty="0">
                <a:solidFill>
                  <a:srgbClr val="000000"/>
                </a:solidFill>
              </a:rPr>
              <a:t>                                        where </a:t>
            </a:r>
            <a:r>
              <a:rPr lang="en-US" altLang="en-US" sz="1600" i="1" dirty="0">
                <a:solidFill>
                  <a:srgbClr val="000000"/>
                </a:solidFill>
              </a:rPr>
              <a:t>semester </a:t>
            </a:r>
            <a:r>
              <a:rPr lang="en-US" altLang="en-US" sz="1600" dirty="0">
                <a:solidFill>
                  <a:srgbClr val="000000"/>
                </a:solidFill>
              </a:rPr>
              <a:t>= 'Spring' </a:t>
            </a:r>
            <a:r>
              <a:rPr lang="en-US" altLang="en-US" sz="1600" b="1" dirty="0">
                <a:solidFill>
                  <a:srgbClr val="000000"/>
                </a:solidFill>
              </a:rPr>
              <a:t>and </a:t>
            </a:r>
            <a:r>
              <a:rPr lang="en-US" altLang="en-US" sz="1600" i="1" dirty="0">
                <a:solidFill>
                  <a:srgbClr val="000000"/>
                </a:solidFill>
              </a:rPr>
              <a:t>year</a:t>
            </a:r>
            <a:r>
              <a:rPr lang="en-US" altLang="en-US" sz="1600" dirty="0">
                <a:solidFill>
                  <a:srgbClr val="000000"/>
                </a:solidFill>
              </a:rPr>
              <a:t>= 2018);</a:t>
            </a:r>
          </a:p>
        </p:txBody>
      </p:sp>
    </p:spTree>
    <p:extLst>
      <p:ext uri="{BB962C8B-B14F-4D97-AF65-F5344CB8AC3E}">
        <p14:creationId xmlns:p14="http://schemas.microsoft.com/office/powerpoint/2010/main" val="87113215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1346" name="Rectangle 2"/>
          <p:cNvSpPr>
            <a:spLocks noGrp="1" noChangeArrowheads="1"/>
          </p:cNvSpPr>
          <p:nvPr>
            <p:ph type="title" idx="4294967295"/>
          </p:nvPr>
        </p:nvSpPr>
        <p:spPr>
          <a:xfrm>
            <a:off x="1422400" y="117475"/>
            <a:ext cx="10769600" cy="609600"/>
          </a:xfrm>
        </p:spPr>
        <p:txBody>
          <a:bodyPr/>
          <a:lstStyle/>
          <a:p>
            <a:r>
              <a:rPr lang="en-US" altLang="en-US" dirty="0"/>
              <a:t>Set Membership (Cont.)</a:t>
            </a:r>
          </a:p>
        </p:txBody>
      </p:sp>
      <p:sp>
        <p:nvSpPr>
          <p:cNvPr id="50178" name="Rectangle 3"/>
          <p:cNvSpPr>
            <a:spLocks noGrp="1" noChangeArrowheads="1"/>
          </p:cNvSpPr>
          <p:nvPr>
            <p:ph type="body" idx="4294967295"/>
          </p:nvPr>
        </p:nvSpPr>
        <p:spPr>
          <a:xfrm>
            <a:off x="4525963" y="1123950"/>
            <a:ext cx="7666037" cy="5068888"/>
          </a:xfrm>
        </p:spPr>
        <p:txBody>
          <a:bodyPr/>
          <a:lstStyle/>
          <a:p>
            <a:pPr defTabSz="915988">
              <a:tabLst>
                <a:tab pos="684213" algn="l"/>
                <a:tab pos="1250950" algn="l"/>
              </a:tabLst>
            </a:pPr>
            <a:r>
              <a:rPr lang="en-US" altLang="en-US" dirty="0"/>
              <a:t>Name all instructors whose name is neither “Mozart” nor Einstein”</a:t>
            </a:r>
          </a:p>
          <a:p>
            <a:pPr marL="0" indent="0" defTabSz="915988">
              <a:buNone/>
              <a:tabLst>
                <a:tab pos="684213" algn="l"/>
                <a:tab pos="1250950" algn="l"/>
              </a:tabLst>
            </a:pPr>
            <a:endParaRPr lang="en-US" altLang="en-US" sz="800" dirty="0"/>
          </a:p>
          <a:p>
            <a:pPr>
              <a:spcBef>
                <a:spcPts val="0"/>
              </a:spcBef>
              <a:buNone/>
            </a:pPr>
            <a:r>
              <a:rPr lang="en-US" altLang="en-US" dirty="0"/>
              <a:t>                 </a:t>
            </a:r>
            <a:r>
              <a:rPr lang="en-US" altLang="en-US" b="1" dirty="0"/>
              <a:t>select distinct </a:t>
            </a:r>
            <a:r>
              <a:rPr lang="en-US" altLang="en-US" i="1" dirty="0"/>
              <a:t>name</a:t>
            </a:r>
            <a:endParaRPr lang="en-US" altLang="en-US" dirty="0"/>
          </a:p>
          <a:p>
            <a:pPr>
              <a:spcBef>
                <a:spcPts val="0"/>
              </a:spcBef>
              <a:buNone/>
            </a:pPr>
            <a:r>
              <a:rPr lang="en-US" altLang="en-US" b="1" dirty="0"/>
              <a:t>                 from </a:t>
            </a:r>
            <a:r>
              <a:rPr lang="en-US" altLang="en-US" i="1" dirty="0"/>
              <a:t>instructor</a:t>
            </a:r>
          </a:p>
          <a:p>
            <a:pPr>
              <a:spcBef>
                <a:spcPts val="0"/>
              </a:spcBef>
              <a:buNone/>
            </a:pPr>
            <a:r>
              <a:rPr lang="en-US" altLang="en-US" b="1" dirty="0"/>
              <a:t>                 where </a:t>
            </a:r>
            <a:r>
              <a:rPr lang="en-US" altLang="en-US" dirty="0"/>
              <a:t> </a:t>
            </a:r>
            <a:r>
              <a:rPr lang="en-US" altLang="en-US" i="1" dirty="0"/>
              <a:t>name </a:t>
            </a:r>
            <a:r>
              <a:rPr lang="en-US" altLang="en-US" b="1" dirty="0"/>
              <a:t>not in </a:t>
            </a:r>
            <a:r>
              <a:rPr lang="en-US" altLang="en-US" dirty="0"/>
              <a:t>('Mozart', 'Einstein') </a:t>
            </a:r>
          </a:p>
          <a:p>
            <a:pPr>
              <a:buNone/>
            </a:pPr>
            <a:endParaRPr lang="en-US" altLang="en-US" sz="800" dirty="0"/>
          </a:p>
          <a:p>
            <a:pPr defTabSz="915988">
              <a:tabLst>
                <a:tab pos="684213" algn="l"/>
                <a:tab pos="1250950" algn="l"/>
              </a:tabLst>
            </a:pPr>
            <a:r>
              <a:rPr lang="en-US" altLang="en-US" dirty="0"/>
              <a:t>Find the total number of (distinct) students who have taken course sections taught by the instructor with </a:t>
            </a:r>
            <a:r>
              <a:rPr lang="en-US" altLang="en-US" i="1" dirty="0"/>
              <a:t>ID </a:t>
            </a:r>
            <a:r>
              <a:rPr lang="en-US" altLang="en-US" dirty="0"/>
              <a:t>10101</a:t>
            </a:r>
          </a:p>
          <a:p>
            <a:pPr defTabSz="915988">
              <a:tabLst>
                <a:tab pos="684213" algn="l"/>
                <a:tab pos="1250950" algn="l"/>
              </a:tabLst>
            </a:pPr>
            <a:endParaRPr lang="en-US" altLang="en-US" dirty="0"/>
          </a:p>
          <a:p>
            <a:pPr defTabSz="915988">
              <a:tabLst>
                <a:tab pos="684213" algn="l"/>
                <a:tab pos="1250950" algn="l"/>
              </a:tabLst>
            </a:pPr>
            <a:endParaRPr lang="en-US" altLang="en-US" dirty="0"/>
          </a:p>
          <a:p>
            <a:pPr defTabSz="915988">
              <a:tabLst>
                <a:tab pos="684213" algn="l"/>
                <a:tab pos="1250950" algn="l"/>
              </a:tabLst>
            </a:pPr>
            <a:endParaRPr lang="en-US" altLang="en-US" dirty="0"/>
          </a:p>
          <a:p>
            <a:pPr defTabSz="915988">
              <a:tabLst>
                <a:tab pos="684213" algn="l"/>
                <a:tab pos="1250950" algn="l"/>
              </a:tabLst>
            </a:pPr>
            <a:endParaRPr lang="en-US" altLang="en-US" dirty="0"/>
          </a:p>
          <a:p>
            <a:pPr defTabSz="915988">
              <a:tabLst>
                <a:tab pos="684213" algn="l"/>
                <a:tab pos="1250950" algn="l"/>
              </a:tabLst>
            </a:pPr>
            <a:endParaRPr lang="en-US" altLang="en-US" dirty="0"/>
          </a:p>
          <a:p>
            <a:pPr defTabSz="915988">
              <a:tabLst>
                <a:tab pos="684213" algn="l"/>
                <a:tab pos="1250950" algn="l"/>
              </a:tabLst>
            </a:pPr>
            <a:endParaRPr lang="en-US" altLang="en-US" sz="800" dirty="0"/>
          </a:p>
          <a:p>
            <a:pPr defTabSz="915988">
              <a:tabLst>
                <a:tab pos="684213" algn="l"/>
                <a:tab pos="1250950" algn="l"/>
              </a:tabLst>
            </a:pPr>
            <a:r>
              <a:rPr lang="en-US" altLang="en-US" dirty="0"/>
              <a:t>Note: Above query can be written in a much simpler manner.  </a:t>
            </a:r>
            <a:br>
              <a:rPr lang="en-US" altLang="en-US" dirty="0"/>
            </a:br>
            <a:r>
              <a:rPr lang="en-US" altLang="en-US" dirty="0"/>
              <a:t>The formulation above is simply to illustrate SQL features</a:t>
            </a:r>
          </a:p>
          <a:p>
            <a:pPr defTabSz="915988">
              <a:tabLst>
                <a:tab pos="684213" algn="l"/>
                <a:tab pos="1250950" algn="l"/>
              </a:tabLst>
            </a:pPr>
            <a:endParaRPr lang="en-US" altLang="en-US" i="1" dirty="0"/>
          </a:p>
        </p:txBody>
      </p:sp>
      <p:sp>
        <p:nvSpPr>
          <p:cNvPr id="50180" name="Text Box 5"/>
          <p:cNvSpPr txBox="1">
            <a:spLocks noChangeArrowheads="1"/>
          </p:cNvSpPr>
          <p:nvPr/>
        </p:nvSpPr>
        <p:spPr bwMode="auto">
          <a:xfrm>
            <a:off x="3327746" y="3311289"/>
            <a:ext cx="6434733"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fontAlgn="base">
              <a:spcBef>
                <a:spcPct val="0"/>
              </a:spcBef>
              <a:spcAft>
                <a:spcPct val="0"/>
              </a:spcAft>
            </a:pPr>
            <a:r>
              <a:rPr lang="en-US" altLang="en-US" sz="1700" b="1" dirty="0">
                <a:solidFill>
                  <a:srgbClr val="000000"/>
                </a:solidFill>
              </a:rPr>
              <a:t>select count </a:t>
            </a:r>
            <a:r>
              <a:rPr lang="en-US" altLang="en-US" sz="1700" dirty="0">
                <a:solidFill>
                  <a:srgbClr val="000000"/>
                </a:solidFill>
              </a:rPr>
              <a:t>(</a:t>
            </a:r>
            <a:r>
              <a:rPr lang="en-US" altLang="en-US" sz="1700" b="1" dirty="0">
                <a:solidFill>
                  <a:srgbClr val="000000"/>
                </a:solidFill>
              </a:rPr>
              <a:t>distinct </a:t>
            </a:r>
            <a:r>
              <a:rPr lang="en-US" altLang="en-US" sz="1700" i="1" dirty="0">
                <a:solidFill>
                  <a:srgbClr val="000000"/>
                </a:solidFill>
              </a:rPr>
              <a:t>ID</a:t>
            </a:r>
            <a:r>
              <a:rPr lang="en-US" altLang="en-US" sz="1700" dirty="0">
                <a:solidFill>
                  <a:srgbClr val="000000"/>
                </a:solidFill>
              </a:rPr>
              <a:t>)</a:t>
            </a:r>
          </a:p>
          <a:p>
            <a:pPr fontAlgn="base">
              <a:spcBef>
                <a:spcPct val="0"/>
              </a:spcBef>
              <a:spcAft>
                <a:spcPct val="0"/>
              </a:spcAft>
            </a:pPr>
            <a:r>
              <a:rPr lang="en-US" altLang="en-US" sz="1700" b="1" dirty="0">
                <a:solidFill>
                  <a:srgbClr val="000000"/>
                </a:solidFill>
              </a:rPr>
              <a:t>from </a:t>
            </a:r>
            <a:r>
              <a:rPr lang="en-US" altLang="en-US" sz="1700" i="1" dirty="0">
                <a:solidFill>
                  <a:srgbClr val="000000"/>
                </a:solidFill>
              </a:rPr>
              <a:t>takes</a:t>
            </a:r>
          </a:p>
          <a:p>
            <a:pPr fontAlgn="base">
              <a:spcBef>
                <a:spcPct val="0"/>
              </a:spcBef>
              <a:spcAft>
                <a:spcPct val="0"/>
              </a:spcAft>
            </a:pPr>
            <a:r>
              <a:rPr lang="en-US" altLang="en-US" sz="1700" b="1" dirty="0">
                <a:solidFill>
                  <a:srgbClr val="000000"/>
                </a:solidFill>
              </a:rPr>
              <a:t>where </a:t>
            </a:r>
            <a:r>
              <a:rPr lang="en-US" altLang="en-US" sz="1700" dirty="0">
                <a:solidFill>
                  <a:srgbClr val="000000"/>
                </a:solidFill>
              </a:rPr>
              <a:t>(</a:t>
            </a:r>
            <a:r>
              <a:rPr lang="en-US" altLang="en-US" sz="1700" i="1" dirty="0" err="1">
                <a:solidFill>
                  <a:srgbClr val="000000"/>
                </a:solidFill>
              </a:rPr>
              <a:t>course_id</a:t>
            </a:r>
            <a:r>
              <a:rPr lang="en-US" altLang="en-US" sz="1700" dirty="0">
                <a:solidFill>
                  <a:srgbClr val="000000"/>
                </a:solidFill>
              </a:rPr>
              <a:t>, </a:t>
            </a:r>
            <a:r>
              <a:rPr lang="en-US" altLang="en-US" sz="1700" i="1" dirty="0" err="1">
                <a:solidFill>
                  <a:srgbClr val="000000"/>
                </a:solidFill>
              </a:rPr>
              <a:t>sec_id</a:t>
            </a:r>
            <a:r>
              <a:rPr lang="en-US" altLang="en-US" sz="1700" dirty="0">
                <a:solidFill>
                  <a:srgbClr val="000000"/>
                </a:solidFill>
              </a:rPr>
              <a:t>, </a:t>
            </a:r>
            <a:r>
              <a:rPr lang="en-US" altLang="en-US" sz="1700" i="1" dirty="0">
                <a:solidFill>
                  <a:srgbClr val="000000"/>
                </a:solidFill>
              </a:rPr>
              <a:t>semester</a:t>
            </a:r>
            <a:r>
              <a:rPr lang="en-US" altLang="en-US" sz="1700" dirty="0">
                <a:solidFill>
                  <a:srgbClr val="000000"/>
                </a:solidFill>
              </a:rPr>
              <a:t>, </a:t>
            </a:r>
            <a:r>
              <a:rPr lang="en-US" altLang="en-US" sz="1700" i="1" dirty="0">
                <a:solidFill>
                  <a:srgbClr val="000000"/>
                </a:solidFill>
              </a:rPr>
              <a:t>year</a:t>
            </a:r>
            <a:r>
              <a:rPr lang="en-US" altLang="en-US" sz="1700" dirty="0">
                <a:solidFill>
                  <a:srgbClr val="000000"/>
                </a:solidFill>
              </a:rPr>
              <a:t>) </a:t>
            </a:r>
            <a:r>
              <a:rPr lang="en-US" altLang="en-US" sz="1700" b="1" dirty="0">
                <a:solidFill>
                  <a:srgbClr val="000000"/>
                </a:solidFill>
              </a:rPr>
              <a:t>in </a:t>
            </a:r>
            <a:br>
              <a:rPr lang="en-US" altLang="en-US" sz="1700" b="1" dirty="0">
                <a:solidFill>
                  <a:srgbClr val="000000"/>
                </a:solidFill>
              </a:rPr>
            </a:br>
            <a:r>
              <a:rPr lang="en-US" altLang="en-US" sz="1700" b="1" dirty="0">
                <a:solidFill>
                  <a:srgbClr val="000000"/>
                </a:solidFill>
              </a:rPr>
              <a:t>                                </a:t>
            </a:r>
            <a:r>
              <a:rPr lang="en-US" altLang="en-US" sz="1700" dirty="0">
                <a:solidFill>
                  <a:srgbClr val="000000"/>
                </a:solidFill>
              </a:rPr>
              <a:t>(</a:t>
            </a:r>
            <a:r>
              <a:rPr lang="en-US" altLang="en-US" sz="1700" b="1" dirty="0">
                <a:solidFill>
                  <a:srgbClr val="000000"/>
                </a:solidFill>
              </a:rPr>
              <a:t>select </a:t>
            </a:r>
            <a:r>
              <a:rPr lang="en-US" altLang="en-US" sz="1700" i="1" dirty="0" err="1">
                <a:solidFill>
                  <a:srgbClr val="000000"/>
                </a:solidFill>
              </a:rPr>
              <a:t>course_id</a:t>
            </a:r>
            <a:r>
              <a:rPr lang="en-US" altLang="en-US" sz="1700" dirty="0">
                <a:solidFill>
                  <a:srgbClr val="000000"/>
                </a:solidFill>
              </a:rPr>
              <a:t>, </a:t>
            </a:r>
            <a:r>
              <a:rPr lang="en-US" altLang="en-US" sz="1700" i="1" dirty="0" err="1">
                <a:solidFill>
                  <a:srgbClr val="000000"/>
                </a:solidFill>
              </a:rPr>
              <a:t>sec_id</a:t>
            </a:r>
            <a:r>
              <a:rPr lang="en-US" altLang="en-US" sz="1700" dirty="0">
                <a:solidFill>
                  <a:srgbClr val="000000"/>
                </a:solidFill>
              </a:rPr>
              <a:t>, </a:t>
            </a:r>
            <a:r>
              <a:rPr lang="en-US" altLang="en-US" sz="1700" i="1" dirty="0">
                <a:solidFill>
                  <a:srgbClr val="000000"/>
                </a:solidFill>
              </a:rPr>
              <a:t>semester</a:t>
            </a:r>
            <a:r>
              <a:rPr lang="en-US" altLang="en-US" sz="1700" dirty="0">
                <a:solidFill>
                  <a:srgbClr val="000000"/>
                </a:solidFill>
              </a:rPr>
              <a:t>, </a:t>
            </a:r>
            <a:r>
              <a:rPr lang="en-US" altLang="en-US" sz="1700" i="1" dirty="0">
                <a:solidFill>
                  <a:srgbClr val="000000"/>
                </a:solidFill>
              </a:rPr>
              <a:t>year</a:t>
            </a:r>
          </a:p>
          <a:p>
            <a:pPr fontAlgn="base">
              <a:spcBef>
                <a:spcPct val="0"/>
              </a:spcBef>
              <a:spcAft>
                <a:spcPct val="0"/>
              </a:spcAft>
            </a:pPr>
            <a:r>
              <a:rPr lang="en-US" altLang="en-US" sz="1700" b="1" dirty="0">
                <a:solidFill>
                  <a:srgbClr val="000000"/>
                </a:solidFill>
              </a:rPr>
              <a:t>                                 from </a:t>
            </a:r>
            <a:r>
              <a:rPr lang="en-US" altLang="en-US" sz="1700" i="1" dirty="0">
                <a:solidFill>
                  <a:srgbClr val="000000"/>
                </a:solidFill>
              </a:rPr>
              <a:t>teaches</a:t>
            </a:r>
          </a:p>
          <a:p>
            <a:pPr fontAlgn="base">
              <a:spcBef>
                <a:spcPct val="0"/>
              </a:spcBef>
              <a:spcAft>
                <a:spcPct val="0"/>
              </a:spcAft>
            </a:pPr>
            <a:r>
              <a:rPr lang="en-US" altLang="en-US" sz="1700" b="1" dirty="0">
                <a:solidFill>
                  <a:srgbClr val="000000"/>
                </a:solidFill>
              </a:rPr>
              <a:t>                                 where </a:t>
            </a:r>
            <a:r>
              <a:rPr lang="en-US" altLang="en-US" sz="1700" i="1" dirty="0">
                <a:solidFill>
                  <a:srgbClr val="000000"/>
                </a:solidFill>
              </a:rPr>
              <a:t>teaches</a:t>
            </a:r>
            <a:r>
              <a:rPr lang="en-US" altLang="en-US" sz="1700" dirty="0">
                <a:solidFill>
                  <a:srgbClr val="000000"/>
                </a:solidFill>
              </a:rPr>
              <a:t>.</a:t>
            </a:r>
            <a:r>
              <a:rPr lang="en-US" altLang="en-US" sz="1700" i="1" dirty="0">
                <a:solidFill>
                  <a:srgbClr val="000000"/>
                </a:solidFill>
              </a:rPr>
              <a:t>ID</a:t>
            </a:r>
            <a:r>
              <a:rPr lang="en-US" altLang="en-US" sz="1700" dirty="0">
                <a:solidFill>
                  <a:srgbClr val="000000"/>
                </a:solidFill>
              </a:rPr>
              <a:t>= 10101);</a:t>
            </a:r>
          </a:p>
          <a:p>
            <a:pPr fontAlgn="base">
              <a:spcBef>
                <a:spcPct val="0"/>
              </a:spcBef>
              <a:spcAft>
                <a:spcPct val="0"/>
              </a:spcAft>
            </a:pPr>
            <a:endParaRPr lang="en-US" altLang="en-US" sz="1600" dirty="0">
              <a:solidFill>
                <a:srgbClr val="000000"/>
              </a:solidFill>
            </a:endParaRPr>
          </a:p>
          <a:p>
            <a:pPr fontAlgn="base">
              <a:spcBef>
                <a:spcPct val="0"/>
              </a:spcBef>
              <a:spcAft>
                <a:spcPct val="0"/>
              </a:spcAft>
            </a:pPr>
            <a:endParaRPr lang="en-US" altLang="en-US" sz="1600" dirty="0">
              <a:solidFill>
                <a:srgbClr val="000000"/>
              </a:solidFill>
            </a:endParaRPr>
          </a:p>
          <a:p>
            <a:pPr fontAlgn="base">
              <a:spcBef>
                <a:spcPct val="0"/>
              </a:spcBef>
              <a:spcAft>
                <a:spcPct val="0"/>
              </a:spcAft>
            </a:pPr>
            <a:endParaRPr lang="en-US" altLang="en-US" sz="1600" dirty="0">
              <a:solidFill>
                <a:srgbClr val="000000"/>
              </a:solidFill>
            </a:endParaRPr>
          </a:p>
        </p:txBody>
      </p:sp>
    </p:spTree>
    <p:extLst>
      <p:ext uri="{BB962C8B-B14F-4D97-AF65-F5344CB8AC3E}">
        <p14:creationId xmlns:p14="http://schemas.microsoft.com/office/powerpoint/2010/main" val="371078119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8754" name="Rectangle 2"/>
          <p:cNvSpPr>
            <a:spLocks noGrp="1" noChangeArrowheads="1"/>
          </p:cNvSpPr>
          <p:nvPr>
            <p:ph type="title" idx="4294967295"/>
          </p:nvPr>
        </p:nvSpPr>
        <p:spPr>
          <a:xfrm>
            <a:off x="4114800" y="2470150"/>
            <a:ext cx="8077200" cy="609600"/>
          </a:xfrm>
        </p:spPr>
        <p:txBody>
          <a:bodyPr/>
          <a:lstStyle/>
          <a:p>
            <a:r>
              <a:rPr lang="en-US" altLang="en-US" dirty="0"/>
              <a:t>Set Comparison</a:t>
            </a:r>
          </a:p>
        </p:txBody>
      </p:sp>
    </p:spTree>
    <p:extLst>
      <p:ext uri="{BB962C8B-B14F-4D97-AF65-F5344CB8AC3E}">
        <p14:creationId xmlns:p14="http://schemas.microsoft.com/office/powerpoint/2010/main" val="310613266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3394" name="Rectangle 2"/>
          <p:cNvSpPr>
            <a:spLocks noGrp="1" noChangeArrowheads="1"/>
          </p:cNvSpPr>
          <p:nvPr>
            <p:ph type="title" idx="4294967295"/>
          </p:nvPr>
        </p:nvSpPr>
        <p:spPr>
          <a:xfrm>
            <a:off x="4114800" y="142875"/>
            <a:ext cx="8077200" cy="609600"/>
          </a:xfrm>
        </p:spPr>
        <p:txBody>
          <a:bodyPr/>
          <a:lstStyle/>
          <a:p>
            <a:r>
              <a:rPr lang="en-US" altLang="en-US" dirty="0"/>
              <a:t>Set Comparison – </a:t>
            </a:r>
            <a:r>
              <a:rPr lang="ja-JP" altLang="en-US" dirty="0"/>
              <a:t>“</a:t>
            </a:r>
            <a:r>
              <a:rPr lang="en-US" altLang="ja-JP" dirty="0"/>
              <a:t>some</a:t>
            </a:r>
            <a:r>
              <a:rPr lang="ja-JP" altLang="en-US" dirty="0"/>
              <a:t>”</a:t>
            </a:r>
            <a:r>
              <a:rPr lang="en-US" altLang="ja-JP" dirty="0"/>
              <a:t> Clause</a:t>
            </a:r>
            <a:endParaRPr lang="en-US" altLang="en-US" dirty="0"/>
          </a:p>
        </p:txBody>
      </p:sp>
      <p:sp>
        <p:nvSpPr>
          <p:cNvPr id="51202" name="Rectangle 3"/>
          <p:cNvSpPr>
            <a:spLocks noGrp="1" noChangeArrowheads="1"/>
          </p:cNvSpPr>
          <p:nvPr>
            <p:ph type="body" idx="4294967295"/>
          </p:nvPr>
        </p:nvSpPr>
        <p:spPr>
          <a:xfrm>
            <a:off x="0" y="1106488"/>
            <a:ext cx="7383463" cy="4202112"/>
          </a:xfrm>
        </p:spPr>
        <p:txBody>
          <a:bodyPr/>
          <a:lstStyle/>
          <a:p>
            <a:pPr defTabSz="915988">
              <a:tabLst>
                <a:tab pos="1830388" algn="l"/>
              </a:tabLst>
            </a:pPr>
            <a:r>
              <a:rPr lang="en-US" altLang="en-US" dirty="0"/>
              <a:t>Find names of instructors with salary greater than that of some (at least one) instructor in the Biology department.</a:t>
            </a:r>
          </a:p>
          <a:p>
            <a:pPr defTabSz="915988">
              <a:tabLst>
                <a:tab pos="1830388" algn="l"/>
              </a:tabLst>
            </a:pPr>
            <a:endParaRPr lang="en-US" altLang="en-US" dirty="0"/>
          </a:p>
          <a:p>
            <a:pPr defTabSz="915988">
              <a:tabLst>
                <a:tab pos="1830388" algn="l"/>
              </a:tabLst>
            </a:pPr>
            <a:endParaRPr lang="en-US" altLang="en-US" dirty="0"/>
          </a:p>
          <a:p>
            <a:pPr defTabSz="915988">
              <a:tabLst>
                <a:tab pos="1830388" algn="l"/>
              </a:tabLst>
            </a:pPr>
            <a:endParaRPr lang="en-US" altLang="en-US" dirty="0"/>
          </a:p>
          <a:p>
            <a:pPr defTabSz="915988">
              <a:tabLst>
                <a:tab pos="1830388" algn="l"/>
              </a:tabLst>
            </a:pPr>
            <a:r>
              <a:rPr lang="en-US" altLang="en-US" dirty="0"/>
              <a:t>Same query using &gt; </a:t>
            </a:r>
            <a:r>
              <a:rPr lang="en-US" altLang="en-US" b="1" dirty="0"/>
              <a:t>some</a:t>
            </a:r>
            <a:r>
              <a:rPr lang="en-US" altLang="en-US" dirty="0"/>
              <a:t> clause</a:t>
            </a:r>
          </a:p>
        </p:txBody>
      </p:sp>
      <p:sp>
        <p:nvSpPr>
          <p:cNvPr id="51204" name="Text Box 5"/>
          <p:cNvSpPr txBox="1">
            <a:spLocks noChangeArrowheads="1"/>
          </p:cNvSpPr>
          <p:nvPr/>
        </p:nvSpPr>
        <p:spPr bwMode="auto">
          <a:xfrm>
            <a:off x="3481388" y="3285892"/>
            <a:ext cx="56578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fontAlgn="base">
              <a:spcBef>
                <a:spcPct val="0"/>
              </a:spcBef>
              <a:spcAft>
                <a:spcPct val="0"/>
              </a:spcAft>
            </a:pPr>
            <a:r>
              <a:rPr lang="en-US" altLang="en-US" sz="1600" b="1" dirty="0">
                <a:solidFill>
                  <a:srgbClr val="000000"/>
                </a:solidFill>
              </a:rPr>
              <a:t>select </a:t>
            </a:r>
            <a:r>
              <a:rPr lang="en-US" altLang="en-US" sz="1600" i="1" dirty="0">
                <a:solidFill>
                  <a:srgbClr val="000000"/>
                </a:solidFill>
              </a:rPr>
              <a:t>name</a:t>
            </a:r>
          </a:p>
          <a:p>
            <a:pPr fontAlgn="base">
              <a:spcBef>
                <a:spcPct val="0"/>
              </a:spcBef>
              <a:spcAft>
                <a:spcPct val="0"/>
              </a:spcAft>
            </a:pPr>
            <a:r>
              <a:rPr lang="en-US" altLang="en-US" sz="1600" b="1" dirty="0">
                <a:solidFill>
                  <a:srgbClr val="000000"/>
                </a:solidFill>
              </a:rPr>
              <a:t>from </a:t>
            </a:r>
            <a:r>
              <a:rPr lang="en-US" altLang="en-US" sz="1600" i="1" dirty="0">
                <a:solidFill>
                  <a:srgbClr val="000000"/>
                </a:solidFill>
              </a:rPr>
              <a:t>instructor</a:t>
            </a:r>
          </a:p>
          <a:p>
            <a:pPr fontAlgn="base">
              <a:spcBef>
                <a:spcPct val="0"/>
              </a:spcBef>
              <a:spcAft>
                <a:spcPct val="0"/>
              </a:spcAft>
            </a:pPr>
            <a:r>
              <a:rPr lang="en-US" altLang="en-US" sz="1600" b="1" dirty="0">
                <a:solidFill>
                  <a:srgbClr val="000000"/>
                </a:solidFill>
              </a:rPr>
              <a:t>where </a:t>
            </a:r>
            <a:r>
              <a:rPr lang="en-US" altLang="en-US" sz="1600" i="1" dirty="0">
                <a:solidFill>
                  <a:srgbClr val="000000"/>
                </a:solidFill>
              </a:rPr>
              <a:t>salary </a:t>
            </a:r>
            <a:r>
              <a:rPr lang="en-US" altLang="en-US" sz="1600" dirty="0">
                <a:solidFill>
                  <a:srgbClr val="000000"/>
                </a:solidFill>
              </a:rPr>
              <a:t>&gt; </a:t>
            </a:r>
            <a:r>
              <a:rPr lang="en-US" altLang="en-US" sz="1600" b="1" dirty="0">
                <a:solidFill>
                  <a:srgbClr val="000000"/>
                </a:solidFill>
              </a:rPr>
              <a:t>some </a:t>
            </a:r>
            <a:r>
              <a:rPr lang="en-US" altLang="en-US" sz="1600" dirty="0">
                <a:solidFill>
                  <a:srgbClr val="000000"/>
                </a:solidFill>
              </a:rPr>
              <a:t>(</a:t>
            </a:r>
            <a:r>
              <a:rPr lang="en-US" altLang="en-US" sz="1600" b="1" dirty="0">
                <a:solidFill>
                  <a:srgbClr val="000000"/>
                </a:solidFill>
              </a:rPr>
              <a:t>select </a:t>
            </a:r>
            <a:r>
              <a:rPr lang="en-US" altLang="en-US" sz="1600" i="1" dirty="0">
                <a:solidFill>
                  <a:srgbClr val="000000"/>
                </a:solidFill>
              </a:rPr>
              <a:t>salary</a:t>
            </a:r>
          </a:p>
          <a:p>
            <a:pPr fontAlgn="base">
              <a:spcBef>
                <a:spcPct val="0"/>
              </a:spcBef>
              <a:spcAft>
                <a:spcPct val="0"/>
              </a:spcAft>
            </a:pPr>
            <a:r>
              <a:rPr lang="en-US" altLang="en-US" sz="1600" b="1" dirty="0">
                <a:solidFill>
                  <a:srgbClr val="000000"/>
                </a:solidFill>
              </a:rPr>
              <a:t>                                     from </a:t>
            </a:r>
            <a:r>
              <a:rPr lang="en-US" altLang="en-US" sz="1600" i="1" dirty="0">
                <a:solidFill>
                  <a:srgbClr val="000000"/>
                </a:solidFill>
              </a:rPr>
              <a:t>instructor</a:t>
            </a:r>
          </a:p>
          <a:p>
            <a:pPr fontAlgn="base">
              <a:spcBef>
                <a:spcPct val="0"/>
              </a:spcBef>
              <a:spcAft>
                <a:spcPct val="0"/>
              </a:spcAft>
            </a:pPr>
            <a:r>
              <a:rPr lang="en-US" altLang="en-US" sz="1600" b="1" dirty="0">
                <a:solidFill>
                  <a:srgbClr val="000000"/>
                </a:solidFill>
              </a:rPr>
              <a:t>                                     where </a:t>
            </a:r>
            <a:r>
              <a:rPr lang="en-US" altLang="en-US" sz="1600" i="1" dirty="0">
                <a:solidFill>
                  <a:srgbClr val="000000"/>
                </a:solidFill>
              </a:rPr>
              <a:t>dept name </a:t>
            </a:r>
            <a:r>
              <a:rPr lang="en-US" altLang="en-US" sz="1600" dirty="0">
                <a:solidFill>
                  <a:srgbClr val="000000"/>
                </a:solidFill>
              </a:rPr>
              <a:t>= 'Biology');</a:t>
            </a:r>
          </a:p>
        </p:txBody>
      </p:sp>
      <p:sp>
        <p:nvSpPr>
          <p:cNvPr id="51205" name="Text Box 6"/>
          <p:cNvSpPr txBox="1">
            <a:spLocks noChangeArrowheads="1"/>
          </p:cNvSpPr>
          <p:nvPr/>
        </p:nvSpPr>
        <p:spPr bwMode="auto">
          <a:xfrm>
            <a:off x="3476626" y="1806466"/>
            <a:ext cx="52752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fontAlgn="base">
              <a:spcBef>
                <a:spcPct val="0"/>
              </a:spcBef>
              <a:spcAft>
                <a:spcPct val="0"/>
              </a:spcAft>
            </a:pPr>
            <a:r>
              <a:rPr lang="en-US" altLang="en-US" sz="1600" b="1" dirty="0">
                <a:solidFill>
                  <a:srgbClr val="000000"/>
                </a:solidFill>
              </a:rPr>
              <a:t>select distinct </a:t>
            </a:r>
            <a:r>
              <a:rPr lang="en-US" altLang="en-US" sz="1600" i="1" dirty="0">
                <a:solidFill>
                  <a:srgbClr val="000000"/>
                </a:solidFill>
              </a:rPr>
              <a:t>T</a:t>
            </a:r>
            <a:r>
              <a:rPr lang="en-US" altLang="en-US" sz="1600" dirty="0">
                <a:solidFill>
                  <a:srgbClr val="000000"/>
                </a:solidFill>
              </a:rPr>
              <a:t>.</a:t>
            </a:r>
            <a:r>
              <a:rPr lang="en-US" altLang="en-US" sz="1600" i="1" dirty="0">
                <a:solidFill>
                  <a:srgbClr val="000000"/>
                </a:solidFill>
              </a:rPr>
              <a:t>name</a:t>
            </a:r>
          </a:p>
          <a:p>
            <a:pPr fontAlgn="base">
              <a:spcBef>
                <a:spcPct val="0"/>
              </a:spcBef>
              <a:spcAft>
                <a:spcPct val="0"/>
              </a:spcAft>
            </a:pPr>
            <a:r>
              <a:rPr lang="en-US" altLang="en-US" sz="1600" b="1" dirty="0">
                <a:solidFill>
                  <a:srgbClr val="000000"/>
                </a:solidFill>
              </a:rPr>
              <a:t>from </a:t>
            </a:r>
            <a:r>
              <a:rPr lang="en-US" altLang="en-US" sz="1600" i="1" dirty="0">
                <a:solidFill>
                  <a:srgbClr val="000000"/>
                </a:solidFill>
              </a:rPr>
              <a:t>instructor </a:t>
            </a:r>
            <a:r>
              <a:rPr lang="en-US" altLang="en-US" sz="1600" b="1" dirty="0">
                <a:solidFill>
                  <a:srgbClr val="000000"/>
                </a:solidFill>
              </a:rPr>
              <a:t>as </a:t>
            </a:r>
            <a:r>
              <a:rPr lang="en-US" altLang="en-US" sz="1600" i="1" dirty="0">
                <a:solidFill>
                  <a:srgbClr val="000000"/>
                </a:solidFill>
              </a:rPr>
              <a:t>T</a:t>
            </a:r>
            <a:r>
              <a:rPr lang="en-US" altLang="en-US" sz="1600" dirty="0">
                <a:solidFill>
                  <a:srgbClr val="000000"/>
                </a:solidFill>
              </a:rPr>
              <a:t>, </a:t>
            </a:r>
            <a:r>
              <a:rPr lang="en-US" altLang="en-US" sz="1600" i="1" dirty="0">
                <a:solidFill>
                  <a:srgbClr val="000000"/>
                </a:solidFill>
              </a:rPr>
              <a:t>instructor </a:t>
            </a:r>
            <a:r>
              <a:rPr lang="en-US" altLang="en-US" sz="1600" b="1" dirty="0">
                <a:solidFill>
                  <a:srgbClr val="000000"/>
                </a:solidFill>
              </a:rPr>
              <a:t>as </a:t>
            </a:r>
            <a:r>
              <a:rPr lang="en-US" altLang="en-US" sz="1600" i="1" dirty="0">
                <a:solidFill>
                  <a:srgbClr val="000000"/>
                </a:solidFill>
              </a:rPr>
              <a:t>S</a:t>
            </a:r>
          </a:p>
          <a:p>
            <a:pPr fontAlgn="base">
              <a:spcBef>
                <a:spcPct val="0"/>
              </a:spcBef>
              <a:spcAft>
                <a:spcPct val="0"/>
              </a:spcAft>
            </a:pPr>
            <a:r>
              <a:rPr lang="en-US" altLang="en-US" sz="1600" b="1" dirty="0">
                <a:solidFill>
                  <a:srgbClr val="000000"/>
                </a:solidFill>
              </a:rPr>
              <a:t>where </a:t>
            </a:r>
            <a:r>
              <a:rPr lang="en-US" altLang="en-US" sz="1600" i="1" dirty="0" err="1">
                <a:solidFill>
                  <a:srgbClr val="000000"/>
                </a:solidFill>
              </a:rPr>
              <a:t>T.salary</a:t>
            </a:r>
            <a:r>
              <a:rPr lang="en-US" altLang="en-US" sz="1600" i="1" dirty="0">
                <a:solidFill>
                  <a:srgbClr val="000000"/>
                </a:solidFill>
              </a:rPr>
              <a:t> </a:t>
            </a:r>
            <a:r>
              <a:rPr lang="en-US" altLang="en-US" sz="1600" dirty="0">
                <a:solidFill>
                  <a:srgbClr val="000000"/>
                </a:solidFill>
              </a:rPr>
              <a:t>&gt; </a:t>
            </a:r>
            <a:r>
              <a:rPr lang="en-US" altLang="en-US" sz="1600" i="1" dirty="0" err="1">
                <a:solidFill>
                  <a:srgbClr val="000000"/>
                </a:solidFill>
              </a:rPr>
              <a:t>S.salary</a:t>
            </a:r>
            <a:r>
              <a:rPr lang="en-US" altLang="en-US" sz="1600" i="1" dirty="0">
                <a:solidFill>
                  <a:srgbClr val="000000"/>
                </a:solidFill>
              </a:rPr>
              <a:t> </a:t>
            </a:r>
            <a:r>
              <a:rPr lang="en-US" altLang="en-US" sz="1600" b="1" dirty="0">
                <a:solidFill>
                  <a:srgbClr val="000000"/>
                </a:solidFill>
              </a:rPr>
              <a:t>and </a:t>
            </a:r>
            <a:r>
              <a:rPr lang="en-US" altLang="en-US" sz="1600" i="1" dirty="0" err="1">
                <a:solidFill>
                  <a:srgbClr val="000000"/>
                </a:solidFill>
              </a:rPr>
              <a:t>S.dept</a:t>
            </a:r>
            <a:r>
              <a:rPr lang="en-US" altLang="en-US" sz="1600" i="1" dirty="0">
                <a:solidFill>
                  <a:srgbClr val="000000"/>
                </a:solidFill>
              </a:rPr>
              <a:t> name </a:t>
            </a:r>
            <a:r>
              <a:rPr lang="en-US" altLang="en-US" sz="1600" dirty="0">
                <a:solidFill>
                  <a:srgbClr val="000000"/>
                </a:solidFill>
              </a:rPr>
              <a:t>= 'Biology';</a:t>
            </a:r>
          </a:p>
        </p:txBody>
      </p:sp>
    </p:spTree>
    <p:extLst>
      <p:ext uri="{BB962C8B-B14F-4D97-AF65-F5344CB8AC3E}">
        <p14:creationId xmlns:p14="http://schemas.microsoft.com/office/powerpoint/2010/main" val="3505149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Rectangle 2"/>
          <p:cNvSpPr>
            <a:spLocks noGrp="1" noChangeArrowheads="1"/>
          </p:cNvSpPr>
          <p:nvPr>
            <p:ph type="title" idx="4294967295"/>
          </p:nvPr>
        </p:nvSpPr>
        <p:spPr>
          <a:xfrm>
            <a:off x="1422400" y="117475"/>
            <a:ext cx="1076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ffectLst/>
              </a:rPr>
              <a:t>Purpose of Database Systems (Cont.)</a:t>
            </a:r>
          </a:p>
        </p:txBody>
      </p:sp>
      <p:sp>
        <p:nvSpPr>
          <p:cNvPr id="15362" name="Rectangle 3"/>
          <p:cNvSpPr>
            <a:spLocks noGrp="1" noChangeArrowheads="1"/>
          </p:cNvSpPr>
          <p:nvPr>
            <p:ph idx="4294967295"/>
          </p:nvPr>
        </p:nvSpPr>
        <p:spPr>
          <a:xfrm>
            <a:off x="2640700" y="1433512"/>
            <a:ext cx="7656512" cy="3990975"/>
          </a:xfrm>
        </p:spPr>
        <p:txBody>
          <a:bodyPr/>
          <a:lstStyle/>
          <a:p>
            <a:r>
              <a:rPr lang="en-US" altLang="en-US" dirty="0"/>
              <a:t>Atomicity of updates</a:t>
            </a:r>
          </a:p>
          <a:p>
            <a:pPr lvl="1"/>
            <a:r>
              <a:rPr lang="en-US" altLang="en-US" dirty="0"/>
              <a:t>Failures may leave database in an inconsistent state with partial updates carried out</a:t>
            </a:r>
          </a:p>
          <a:p>
            <a:pPr lvl="1"/>
            <a:r>
              <a:rPr lang="en-US" altLang="en-US" dirty="0"/>
              <a:t>Example: Transfer of funds from one account to another should either complete or not happen at all</a:t>
            </a:r>
          </a:p>
          <a:p>
            <a:r>
              <a:rPr lang="en-US" altLang="en-US" dirty="0"/>
              <a:t>Concurrent access by multiple users</a:t>
            </a:r>
          </a:p>
          <a:p>
            <a:pPr lvl="1"/>
            <a:r>
              <a:rPr lang="en-US" altLang="en-US" dirty="0"/>
              <a:t>Concurrent access needed for performance</a:t>
            </a:r>
          </a:p>
          <a:p>
            <a:pPr lvl="1"/>
            <a:r>
              <a:rPr lang="en-US" altLang="en-US" dirty="0"/>
              <a:t>Uncontrolled concurrent accesses can lead to inconsistencies</a:t>
            </a:r>
          </a:p>
          <a:p>
            <a:pPr lvl="2"/>
            <a:r>
              <a:rPr lang="en-US" altLang="en-US" dirty="0"/>
              <a:t>Ex: Two people reading a balance (say 100) and updating it by withdrawing money (say 50 each) at the same time</a:t>
            </a:r>
          </a:p>
          <a:p>
            <a:r>
              <a:rPr lang="en-US" altLang="en-US" dirty="0"/>
              <a:t>Security problems</a:t>
            </a:r>
          </a:p>
          <a:p>
            <a:pPr lvl="1"/>
            <a:r>
              <a:rPr lang="en-US" altLang="en-US" dirty="0"/>
              <a:t>Hard to provide user access to some, but not all, data</a:t>
            </a:r>
          </a:p>
          <a:p>
            <a:pPr marL="457200" lvl="1" indent="0">
              <a:buNone/>
            </a:pPr>
            <a:endParaRPr lang="en-US" altLang="en-US" dirty="0"/>
          </a:p>
          <a:p>
            <a:pPr>
              <a:buNone/>
            </a:pPr>
            <a:r>
              <a:rPr lang="en-US" altLang="en-US" b="1" dirty="0">
                <a:solidFill>
                  <a:srgbClr val="002060"/>
                </a:solidFill>
              </a:rPr>
              <a:t>    Database systems offer solutions to all the above problems</a:t>
            </a:r>
          </a:p>
        </p:txBody>
      </p:sp>
    </p:spTree>
    <p:extLst>
      <p:ext uri="{BB962C8B-B14F-4D97-AF65-F5344CB8AC3E}">
        <p14:creationId xmlns:p14="http://schemas.microsoft.com/office/powerpoint/2010/main" val="102185000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5442" name="Rectangle 2"/>
          <p:cNvSpPr>
            <a:spLocks noGrp="1" noChangeArrowheads="1"/>
          </p:cNvSpPr>
          <p:nvPr>
            <p:ph type="title" idx="4294967295"/>
          </p:nvPr>
        </p:nvSpPr>
        <p:spPr>
          <a:xfrm>
            <a:off x="4114800" y="146050"/>
            <a:ext cx="8077200" cy="609600"/>
          </a:xfrm>
        </p:spPr>
        <p:txBody>
          <a:bodyPr/>
          <a:lstStyle/>
          <a:p>
            <a:r>
              <a:rPr lang="en-US" altLang="en-US" dirty="0"/>
              <a:t>Definition of  </a:t>
            </a:r>
            <a:r>
              <a:rPr lang="ja-JP" altLang="en-US" dirty="0"/>
              <a:t>“</a:t>
            </a:r>
            <a:r>
              <a:rPr lang="en-US" altLang="ja-JP" dirty="0"/>
              <a:t>some</a:t>
            </a:r>
            <a:r>
              <a:rPr lang="ja-JP" altLang="en-US" dirty="0"/>
              <a:t>”</a:t>
            </a:r>
            <a:r>
              <a:rPr lang="en-US" altLang="ja-JP" dirty="0"/>
              <a:t> Clause</a:t>
            </a:r>
            <a:endParaRPr lang="en-US" altLang="en-US" dirty="0"/>
          </a:p>
        </p:txBody>
      </p:sp>
      <p:sp>
        <p:nvSpPr>
          <p:cNvPr id="52226" name="Rectangle 3"/>
          <p:cNvSpPr>
            <a:spLocks noGrp="1" noChangeArrowheads="1"/>
          </p:cNvSpPr>
          <p:nvPr>
            <p:ph type="body" idx="4294967295"/>
          </p:nvPr>
        </p:nvSpPr>
        <p:spPr>
          <a:xfrm>
            <a:off x="0" y="1106488"/>
            <a:ext cx="6800850" cy="714375"/>
          </a:xfrm>
        </p:spPr>
        <p:txBody>
          <a:bodyPr/>
          <a:lstStyle/>
          <a:p>
            <a:r>
              <a:rPr lang="en-US" altLang="en-US" dirty="0"/>
              <a:t>F &lt;comp&gt; </a:t>
            </a:r>
            <a:r>
              <a:rPr lang="en-US" altLang="en-US" b="1" dirty="0"/>
              <a:t>some </a:t>
            </a:r>
            <a:r>
              <a:rPr lang="en-US" altLang="en-US" i="1" dirty="0"/>
              <a:t>r </a:t>
            </a:r>
            <a:r>
              <a:rPr lang="en-US" altLang="en-US" dirty="0">
                <a:sym typeface="Symbol" panose="05050102010706020507" pitchFamily="18" charset="2"/>
              </a:rPr>
              <a:t></a:t>
            </a:r>
            <a:r>
              <a:rPr lang="en-US" altLang="en-US" i="1" dirty="0">
                <a:sym typeface="Symbol" panose="05050102010706020507" pitchFamily="18" charset="2"/>
              </a:rPr>
              <a:t>t </a:t>
            </a:r>
            <a:r>
              <a:rPr lang="en-US" altLang="en-US" dirty="0">
                <a:sym typeface="Symbol" panose="05050102010706020507" pitchFamily="18" charset="2"/>
              </a:rPr>
              <a:t></a:t>
            </a:r>
            <a:r>
              <a:rPr lang="en-US" altLang="en-US" i="1" dirty="0">
                <a:sym typeface="Symbol" panose="05050102010706020507" pitchFamily="18" charset="2"/>
              </a:rPr>
              <a:t>r </a:t>
            </a:r>
            <a:r>
              <a:rPr lang="en-US" altLang="en-US" dirty="0">
                <a:sym typeface="Symbol" panose="05050102010706020507" pitchFamily="18" charset="2"/>
              </a:rPr>
              <a:t>such that (F &lt;comp&gt; </a:t>
            </a:r>
            <a:r>
              <a:rPr lang="en-US" altLang="en-US" i="1" dirty="0">
                <a:sym typeface="Symbol" panose="05050102010706020507" pitchFamily="18" charset="2"/>
              </a:rPr>
              <a:t>t </a:t>
            </a:r>
            <a:r>
              <a:rPr lang="en-US" altLang="en-US" dirty="0">
                <a:sym typeface="Symbol" panose="05050102010706020507" pitchFamily="18" charset="2"/>
              </a:rPr>
              <a:t>)</a:t>
            </a:r>
            <a:br>
              <a:rPr lang="en-US" altLang="en-US" i="1" dirty="0">
                <a:sym typeface="Symbol" panose="05050102010706020507" pitchFamily="18" charset="2"/>
              </a:rPr>
            </a:br>
            <a:r>
              <a:rPr lang="en-US" altLang="en-US" dirty="0">
                <a:sym typeface="Symbol" panose="05050102010706020507" pitchFamily="18" charset="2"/>
              </a:rPr>
              <a:t>Where &lt;comp&gt; can be:      </a:t>
            </a:r>
            <a:endParaRPr lang="en-US" altLang="en-US" dirty="0"/>
          </a:p>
        </p:txBody>
      </p:sp>
      <p:grpSp>
        <p:nvGrpSpPr>
          <p:cNvPr id="2" name="Group 1"/>
          <p:cNvGrpSpPr>
            <a:grpSpLocks/>
          </p:cNvGrpSpPr>
          <p:nvPr/>
        </p:nvGrpSpPr>
        <p:grpSpPr bwMode="auto">
          <a:xfrm>
            <a:off x="3036889" y="1952626"/>
            <a:ext cx="7805737" cy="4233863"/>
            <a:chOff x="809625" y="1952625"/>
            <a:chExt cx="7805738" cy="4233863"/>
          </a:xfrm>
        </p:grpSpPr>
        <p:grpSp>
          <p:nvGrpSpPr>
            <p:cNvPr id="3" name="Group 4"/>
            <p:cNvGrpSpPr>
              <a:grpSpLocks/>
            </p:cNvGrpSpPr>
            <p:nvPr/>
          </p:nvGrpSpPr>
          <p:grpSpPr bwMode="auto">
            <a:xfrm>
              <a:off x="2105025" y="1952625"/>
              <a:ext cx="457200" cy="1066800"/>
              <a:chOff x="2448" y="1296"/>
              <a:chExt cx="288" cy="960"/>
            </a:xfrm>
          </p:grpSpPr>
          <p:sp>
            <p:nvSpPr>
              <p:cNvPr id="52246" name="Rectangle 5"/>
              <p:cNvSpPr>
                <a:spLocks noChangeArrowheads="1"/>
              </p:cNvSpPr>
              <p:nvPr/>
            </p:nvSpPr>
            <p:spPr bwMode="auto">
              <a:xfrm>
                <a:off x="2448" y="1296"/>
                <a:ext cx="288" cy="336"/>
              </a:xfrm>
              <a:prstGeom prst="rect">
                <a:avLst/>
              </a:prstGeom>
              <a:solidFill>
                <a:schemeClr val="bg1"/>
              </a:solidFill>
              <a:ln w="12700">
                <a:solidFill>
                  <a:schemeClr val="tx1"/>
                </a:solidFill>
                <a:miter lim="800000"/>
                <a:headEnd/>
                <a:tailEnd/>
              </a:ln>
            </p:spPr>
            <p:txBody>
              <a:bodyPr wrap="none"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algn="ctr" fontAlgn="base">
                  <a:spcBef>
                    <a:spcPct val="0"/>
                  </a:spcBef>
                  <a:spcAft>
                    <a:spcPct val="0"/>
                  </a:spcAft>
                </a:pPr>
                <a:r>
                  <a:rPr lang="en-US" altLang="en-US">
                    <a:solidFill>
                      <a:srgbClr val="000000"/>
                    </a:solidFill>
                    <a:latin typeface="Times New Roman" panose="02020603050405020304" pitchFamily="18" charset="0"/>
                  </a:rPr>
                  <a:t>0</a:t>
                </a:r>
              </a:p>
            </p:txBody>
          </p:sp>
          <p:sp>
            <p:nvSpPr>
              <p:cNvPr id="52247" name="Rectangle 6"/>
              <p:cNvSpPr>
                <a:spLocks noChangeArrowheads="1"/>
              </p:cNvSpPr>
              <p:nvPr/>
            </p:nvSpPr>
            <p:spPr bwMode="auto">
              <a:xfrm>
                <a:off x="2448" y="1584"/>
                <a:ext cx="288" cy="336"/>
              </a:xfrm>
              <a:prstGeom prst="rect">
                <a:avLst/>
              </a:prstGeom>
              <a:solidFill>
                <a:schemeClr val="bg1"/>
              </a:solidFill>
              <a:ln w="12700">
                <a:solidFill>
                  <a:schemeClr val="tx1"/>
                </a:solidFill>
                <a:miter lim="800000"/>
                <a:headEnd/>
                <a:tailEnd/>
              </a:ln>
            </p:spPr>
            <p:txBody>
              <a:bodyPr wrap="none"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algn="ctr" fontAlgn="base">
                  <a:spcBef>
                    <a:spcPct val="0"/>
                  </a:spcBef>
                  <a:spcAft>
                    <a:spcPct val="0"/>
                  </a:spcAft>
                </a:pPr>
                <a:r>
                  <a:rPr lang="en-US" altLang="en-US">
                    <a:solidFill>
                      <a:srgbClr val="000000"/>
                    </a:solidFill>
                    <a:latin typeface="Times New Roman" panose="02020603050405020304" pitchFamily="18" charset="0"/>
                  </a:rPr>
                  <a:t>5</a:t>
                </a:r>
              </a:p>
            </p:txBody>
          </p:sp>
          <p:sp>
            <p:nvSpPr>
              <p:cNvPr id="52248" name="Rectangle 7"/>
              <p:cNvSpPr>
                <a:spLocks noChangeArrowheads="1"/>
              </p:cNvSpPr>
              <p:nvPr/>
            </p:nvSpPr>
            <p:spPr bwMode="auto">
              <a:xfrm>
                <a:off x="2448" y="1920"/>
                <a:ext cx="288" cy="336"/>
              </a:xfrm>
              <a:prstGeom prst="rect">
                <a:avLst/>
              </a:prstGeom>
              <a:solidFill>
                <a:schemeClr val="bg1"/>
              </a:solidFill>
              <a:ln w="12700">
                <a:solidFill>
                  <a:schemeClr val="tx1"/>
                </a:solidFill>
                <a:miter lim="800000"/>
                <a:headEnd/>
                <a:tailEnd/>
              </a:ln>
            </p:spPr>
            <p:txBody>
              <a:bodyPr wrap="none"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algn="ctr" fontAlgn="base">
                  <a:spcBef>
                    <a:spcPct val="0"/>
                  </a:spcBef>
                  <a:spcAft>
                    <a:spcPct val="0"/>
                  </a:spcAft>
                </a:pPr>
                <a:r>
                  <a:rPr lang="en-US" altLang="en-US">
                    <a:solidFill>
                      <a:srgbClr val="000000"/>
                    </a:solidFill>
                    <a:latin typeface="Times New Roman" panose="02020603050405020304" pitchFamily="18" charset="0"/>
                  </a:rPr>
                  <a:t>6</a:t>
                </a:r>
              </a:p>
            </p:txBody>
          </p:sp>
        </p:grpSp>
        <p:sp>
          <p:nvSpPr>
            <p:cNvPr id="52229" name="Text Box 8"/>
            <p:cNvSpPr txBox="1">
              <a:spLocks noChangeArrowheads="1"/>
            </p:cNvSpPr>
            <p:nvPr/>
          </p:nvSpPr>
          <p:spPr bwMode="auto">
            <a:xfrm>
              <a:off x="830263" y="2257425"/>
              <a:ext cx="13509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fontAlgn="base">
                <a:spcBef>
                  <a:spcPct val="50000"/>
                </a:spcBef>
                <a:spcAft>
                  <a:spcPct val="0"/>
                </a:spcAft>
              </a:pPr>
              <a:r>
                <a:rPr lang="en-US" altLang="en-US" sz="1800">
                  <a:solidFill>
                    <a:srgbClr val="000000"/>
                  </a:solidFill>
                </a:rPr>
                <a:t>(5 &lt; </a:t>
              </a:r>
              <a:r>
                <a:rPr lang="en-US" altLang="en-US" sz="1800" b="1">
                  <a:solidFill>
                    <a:srgbClr val="000000"/>
                  </a:solidFill>
                </a:rPr>
                <a:t>some</a:t>
              </a:r>
              <a:endParaRPr lang="en-US" altLang="en-US" sz="1800">
                <a:solidFill>
                  <a:srgbClr val="000000"/>
                </a:solidFill>
              </a:endParaRPr>
            </a:p>
          </p:txBody>
        </p:sp>
        <p:sp>
          <p:nvSpPr>
            <p:cNvPr id="52230" name="Text Box 9"/>
            <p:cNvSpPr txBox="1">
              <a:spLocks noChangeArrowheads="1"/>
            </p:cNvSpPr>
            <p:nvPr/>
          </p:nvSpPr>
          <p:spPr bwMode="auto">
            <a:xfrm>
              <a:off x="2638425" y="2257425"/>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fontAlgn="base">
                <a:spcBef>
                  <a:spcPct val="50000"/>
                </a:spcBef>
                <a:spcAft>
                  <a:spcPct val="0"/>
                </a:spcAft>
              </a:pPr>
              <a:r>
                <a:rPr lang="en-US" altLang="en-US" sz="1800">
                  <a:solidFill>
                    <a:srgbClr val="000000"/>
                  </a:solidFill>
                </a:rPr>
                <a:t>) = true</a:t>
              </a:r>
            </a:p>
          </p:txBody>
        </p:sp>
        <p:sp>
          <p:nvSpPr>
            <p:cNvPr id="52231" name="Rectangle 10"/>
            <p:cNvSpPr>
              <a:spLocks noChangeArrowheads="1"/>
            </p:cNvSpPr>
            <p:nvPr/>
          </p:nvSpPr>
          <p:spPr bwMode="auto">
            <a:xfrm>
              <a:off x="2105025" y="3118035"/>
              <a:ext cx="457200" cy="381000"/>
            </a:xfrm>
            <a:prstGeom prst="rect">
              <a:avLst/>
            </a:prstGeom>
            <a:solidFill>
              <a:schemeClr val="bg1"/>
            </a:solidFill>
            <a:ln w="12700">
              <a:solidFill>
                <a:schemeClr val="tx1"/>
              </a:solidFill>
              <a:miter lim="800000"/>
              <a:headEnd/>
              <a:tailEnd/>
            </a:ln>
          </p:spPr>
          <p:txBody>
            <a:bodyPr wrap="none"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algn="ctr" fontAlgn="base">
                <a:spcBef>
                  <a:spcPct val="0"/>
                </a:spcBef>
                <a:spcAft>
                  <a:spcPct val="0"/>
                </a:spcAft>
              </a:pPr>
              <a:r>
                <a:rPr lang="en-US" altLang="en-US">
                  <a:solidFill>
                    <a:srgbClr val="000000"/>
                  </a:solidFill>
                  <a:latin typeface="Times New Roman" panose="02020603050405020304" pitchFamily="18" charset="0"/>
                </a:rPr>
                <a:t>0</a:t>
              </a:r>
            </a:p>
          </p:txBody>
        </p:sp>
        <p:sp>
          <p:nvSpPr>
            <p:cNvPr id="52232" name="Rectangle 11"/>
            <p:cNvSpPr>
              <a:spLocks noChangeArrowheads="1"/>
            </p:cNvSpPr>
            <p:nvPr/>
          </p:nvSpPr>
          <p:spPr bwMode="auto">
            <a:xfrm>
              <a:off x="2105025" y="3476625"/>
              <a:ext cx="457200" cy="296863"/>
            </a:xfrm>
            <a:prstGeom prst="rect">
              <a:avLst/>
            </a:prstGeom>
            <a:solidFill>
              <a:schemeClr val="bg1"/>
            </a:solidFill>
            <a:ln w="12700">
              <a:solidFill>
                <a:schemeClr val="tx1"/>
              </a:solidFill>
              <a:miter lim="800000"/>
              <a:headEnd/>
              <a:tailEnd/>
            </a:ln>
          </p:spPr>
          <p:txBody>
            <a:bodyPr wrap="none"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algn="ctr" fontAlgn="base">
                <a:spcBef>
                  <a:spcPct val="0"/>
                </a:spcBef>
                <a:spcAft>
                  <a:spcPct val="0"/>
                </a:spcAft>
              </a:pPr>
              <a:r>
                <a:rPr lang="en-US" altLang="en-US">
                  <a:solidFill>
                    <a:srgbClr val="000000"/>
                  </a:solidFill>
                  <a:latin typeface="Times New Roman" panose="02020603050405020304" pitchFamily="18" charset="0"/>
                </a:rPr>
                <a:t>5</a:t>
              </a:r>
            </a:p>
          </p:txBody>
        </p:sp>
        <p:sp>
          <p:nvSpPr>
            <p:cNvPr id="52233" name="Rectangle 12"/>
            <p:cNvSpPr>
              <a:spLocks noChangeArrowheads="1"/>
            </p:cNvSpPr>
            <p:nvPr/>
          </p:nvSpPr>
          <p:spPr bwMode="auto">
            <a:xfrm>
              <a:off x="2105025" y="3930650"/>
              <a:ext cx="457200" cy="307975"/>
            </a:xfrm>
            <a:prstGeom prst="rect">
              <a:avLst/>
            </a:prstGeom>
            <a:solidFill>
              <a:schemeClr val="bg1"/>
            </a:solidFill>
            <a:ln w="12700">
              <a:solidFill>
                <a:schemeClr val="tx1"/>
              </a:solidFill>
              <a:miter lim="800000"/>
              <a:headEnd/>
              <a:tailEnd/>
            </a:ln>
          </p:spPr>
          <p:txBody>
            <a:bodyPr wrap="none"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algn="ctr" fontAlgn="base">
                <a:spcBef>
                  <a:spcPct val="0"/>
                </a:spcBef>
                <a:spcAft>
                  <a:spcPct val="0"/>
                </a:spcAft>
              </a:pPr>
              <a:r>
                <a:rPr lang="en-US" altLang="en-US">
                  <a:solidFill>
                    <a:srgbClr val="000000"/>
                  </a:solidFill>
                  <a:latin typeface="Times New Roman" panose="02020603050405020304" pitchFamily="18" charset="0"/>
                </a:rPr>
                <a:t>0</a:t>
              </a:r>
            </a:p>
          </p:txBody>
        </p:sp>
        <p:sp>
          <p:nvSpPr>
            <p:cNvPr id="52234" name="Text Box 13"/>
            <p:cNvSpPr txBox="1">
              <a:spLocks noChangeArrowheads="1"/>
            </p:cNvSpPr>
            <p:nvPr/>
          </p:nvSpPr>
          <p:spPr bwMode="auto">
            <a:xfrm>
              <a:off x="2638425" y="34163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fontAlgn="base">
                <a:spcBef>
                  <a:spcPct val="50000"/>
                </a:spcBef>
                <a:spcAft>
                  <a:spcPct val="0"/>
                </a:spcAft>
              </a:pPr>
              <a:r>
                <a:rPr lang="en-US" altLang="en-US" sz="1800">
                  <a:solidFill>
                    <a:srgbClr val="000000"/>
                  </a:solidFill>
                </a:rPr>
                <a:t>) = false</a:t>
              </a:r>
            </a:p>
          </p:txBody>
        </p:sp>
        <p:sp>
          <p:nvSpPr>
            <p:cNvPr id="52235" name="Rectangle 14"/>
            <p:cNvSpPr>
              <a:spLocks noChangeArrowheads="1"/>
            </p:cNvSpPr>
            <p:nvPr/>
          </p:nvSpPr>
          <p:spPr bwMode="auto">
            <a:xfrm>
              <a:off x="2105025" y="4235450"/>
              <a:ext cx="457200" cy="307975"/>
            </a:xfrm>
            <a:prstGeom prst="rect">
              <a:avLst/>
            </a:prstGeom>
            <a:solidFill>
              <a:schemeClr val="bg1"/>
            </a:solidFill>
            <a:ln w="12700">
              <a:solidFill>
                <a:schemeClr val="tx1"/>
              </a:solidFill>
              <a:miter lim="800000"/>
              <a:headEnd/>
              <a:tailEnd/>
            </a:ln>
          </p:spPr>
          <p:txBody>
            <a:bodyPr wrap="none"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algn="ctr" fontAlgn="base">
                <a:spcBef>
                  <a:spcPct val="0"/>
                </a:spcBef>
                <a:spcAft>
                  <a:spcPct val="0"/>
                </a:spcAft>
              </a:pPr>
              <a:r>
                <a:rPr lang="en-US" altLang="en-US">
                  <a:solidFill>
                    <a:srgbClr val="000000"/>
                  </a:solidFill>
                  <a:latin typeface="Times New Roman" panose="02020603050405020304" pitchFamily="18" charset="0"/>
                </a:rPr>
                <a:t>5</a:t>
              </a:r>
            </a:p>
          </p:txBody>
        </p:sp>
        <p:sp>
          <p:nvSpPr>
            <p:cNvPr id="52236" name="Rectangle 15"/>
            <p:cNvSpPr>
              <a:spLocks noChangeArrowheads="1"/>
            </p:cNvSpPr>
            <p:nvPr/>
          </p:nvSpPr>
          <p:spPr bwMode="auto">
            <a:xfrm>
              <a:off x="2105025" y="4772025"/>
              <a:ext cx="457200" cy="307975"/>
            </a:xfrm>
            <a:prstGeom prst="rect">
              <a:avLst/>
            </a:prstGeom>
            <a:solidFill>
              <a:schemeClr val="bg1"/>
            </a:solidFill>
            <a:ln w="12700">
              <a:solidFill>
                <a:schemeClr val="tx1"/>
              </a:solidFill>
              <a:miter lim="800000"/>
              <a:headEnd/>
              <a:tailEnd/>
            </a:ln>
          </p:spPr>
          <p:txBody>
            <a:bodyPr wrap="none"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algn="ctr" fontAlgn="base">
                <a:spcBef>
                  <a:spcPct val="0"/>
                </a:spcBef>
                <a:spcAft>
                  <a:spcPct val="0"/>
                </a:spcAft>
              </a:pPr>
              <a:r>
                <a:rPr lang="en-US" altLang="en-US">
                  <a:solidFill>
                    <a:srgbClr val="000000"/>
                  </a:solidFill>
                  <a:latin typeface="Times New Roman" panose="02020603050405020304" pitchFamily="18" charset="0"/>
                </a:rPr>
                <a:t>0</a:t>
              </a:r>
            </a:p>
          </p:txBody>
        </p:sp>
        <p:sp>
          <p:nvSpPr>
            <p:cNvPr id="52237" name="Rectangle 16"/>
            <p:cNvSpPr>
              <a:spLocks noChangeArrowheads="1"/>
            </p:cNvSpPr>
            <p:nvPr/>
          </p:nvSpPr>
          <p:spPr bwMode="auto">
            <a:xfrm>
              <a:off x="2105025" y="5076825"/>
              <a:ext cx="457200" cy="309563"/>
            </a:xfrm>
            <a:prstGeom prst="rect">
              <a:avLst/>
            </a:prstGeom>
            <a:solidFill>
              <a:schemeClr val="bg1"/>
            </a:solidFill>
            <a:ln w="12700">
              <a:solidFill>
                <a:schemeClr val="tx1"/>
              </a:solidFill>
              <a:miter lim="800000"/>
              <a:headEnd/>
              <a:tailEnd/>
            </a:ln>
          </p:spPr>
          <p:txBody>
            <a:bodyPr wrap="none"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algn="ctr" fontAlgn="base">
                <a:spcBef>
                  <a:spcPct val="0"/>
                </a:spcBef>
                <a:spcAft>
                  <a:spcPct val="0"/>
                </a:spcAft>
              </a:pPr>
              <a:r>
                <a:rPr lang="en-US" altLang="en-US">
                  <a:solidFill>
                    <a:srgbClr val="000000"/>
                  </a:solidFill>
                  <a:latin typeface="Times New Roman" panose="02020603050405020304" pitchFamily="18" charset="0"/>
                </a:rPr>
                <a:t>5</a:t>
              </a:r>
            </a:p>
          </p:txBody>
        </p:sp>
        <p:sp>
          <p:nvSpPr>
            <p:cNvPr id="52238" name="Text Box 17"/>
            <p:cNvSpPr txBox="1">
              <a:spLocks noChangeArrowheads="1"/>
            </p:cNvSpPr>
            <p:nvPr/>
          </p:nvSpPr>
          <p:spPr bwMode="auto">
            <a:xfrm>
              <a:off x="809625" y="5000625"/>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fontAlgn="base">
                <a:spcBef>
                  <a:spcPct val="50000"/>
                </a:spcBef>
                <a:spcAft>
                  <a:spcPct val="0"/>
                </a:spcAft>
              </a:pPr>
              <a:r>
                <a:rPr lang="en-US" altLang="en-US" sz="1800">
                  <a:solidFill>
                    <a:srgbClr val="000000"/>
                  </a:solidFill>
                </a:rPr>
                <a:t>(5 </a:t>
              </a:r>
              <a:r>
                <a:rPr lang="en-US" altLang="en-US">
                  <a:solidFill>
                    <a:srgbClr val="000000"/>
                  </a:solidFill>
                  <a:latin typeface="Times New Roman" panose="02020603050405020304" pitchFamily="18" charset="0"/>
                  <a:sym typeface="Symbol" panose="05050102010706020507" pitchFamily="18" charset="2"/>
                </a:rPr>
                <a:t></a:t>
              </a:r>
              <a:r>
                <a:rPr lang="en-US" altLang="en-US" sz="1800">
                  <a:solidFill>
                    <a:srgbClr val="000000"/>
                  </a:solidFill>
                </a:rPr>
                <a:t> </a:t>
              </a:r>
              <a:r>
                <a:rPr lang="en-US" altLang="en-US" sz="1800" b="1">
                  <a:solidFill>
                    <a:srgbClr val="000000"/>
                  </a:solidFill>
                </a:rPr>
                <a:t>some</a:t>
              </a:r>
            </a:p>
          </p:txBody>
        </p:sp>
        <p:sp>
          <p:nvSpPr>
            <p:cNvPr id="52239" name="Text Box 18"/>
            <p:cNvSpPr txBox="1">
              <a:spLocks noChangeArrowheads="1"/>
            </p:cNvSpPr>
            <p:nvPr/>
          </p:nvSpPr>
          <p:spPr bwMode="auto">
            <a:xfrm>
              <a:off x="2638425" y="5000625"/>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fontAlgn="base">
                <a:spcBef>
                  <a:spcPct val="50000"/>
                </a:spcBef>
                <a:spcAft>
                  <a:spcPct val="0"/>
                </a:spcAft>
              </a:pPr>
              <a:r>
                <a:rPr lang="en-US" altLang="en-US" sz="1800">
                  <a:solidFill>
                    <a:srgbClr val="000000"/>
                  </a:solidFill>
                </a:rPr>
                <a:t>) = true (since 0 </a:t>
              </a:r>
              <a:r>
                <a:rPr lang="en-US" altLang="en-US">
                  <a:solidFill>
                    <a:srgbClr val="000000"/>
                  </a:solidFill>
                  <a:latin typeface="Times New Roman" panose="02020603050405020304" pitchFamily="18" charset="0"/>
                  <a:sym typeface="Symbol" panose="05050102010706020507" pitchFamily="18" charset="2"/>
                </a:rPr>
                <a:t> </a:t>
              </a:r>
              <a:r>
                <a:rPr lang="en-US" altLang="en-US" sz="1800">
                  <a:solidFill>
                    <a:srgbClr val="000000"/>
                  </a:solidFill>
                  <a:sym typeface="Symbol" panose="05050102010706020507" pitchFamily="18" charset="2"/>
                </a:rPr>
                <a:t>5)</a:t>
              </a:r>
              <a:endParaRPr lang="en-US" altLang="en-US">
                <a:solidFill>
                  <a:srgbClr val="000000"/>
                </a:solidFill>
                <a:latin typeface="Times New Roman" panose="02020603050405020304" pitchFamily="18" charset="0"/>
                <a:sym typeface="Symbol" panose="05050102010706020507" pitchFamily="18" charset="2"/>
              </a:endParaRPr>
            </a:p>
          </p:txBody>
        </p:sp>
        <p:sp>
          <p:nvSpPr>
            <p:cNvPr id="52240" name="Text Box 19"/>
            <p:cNvSpPr txBox="1">
              <a:spLocks noChangeArrowheads="1"/>
            </p:cNvSpPr>
            <p:nvPr/>
          </p:nvSpPr>
          <p:spPr bwMode="auto">
            <a:xfrm>
              <a:off x="3738563" y="2486025"/>
              <a:ext cx="487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fontAlgn="base">
                <a:spcBef>
                  <a:spcPct val="50000"/>
                </a:spcBef>
                <a:spcAft>
                  <a:spcPct val="0"/>
                </a:spcAft>
              </a:pPr>
              <a:r>
                <a:rPr lang="en-US" altLang="en-US" sz="1800">
                  <a:solidFill>
                    <a:srgbClr val="000000"/>
                  </a:solidFill>
                </a:rPr>
                <a:t>(read:  5 &lt; some tuple in the relation) </a:t>
              </a:r>
            </a:p>
          </p:txBody>
        </p:sp>
        <p:sp>
          <p:nvSpPr>
            <p:cNvPr id="52241" name="Text Box 20"/>
            <p:cNvSpPr txBox="1">
              <a:spLocks noChangeArrowheads="1"/>
            </p:cNvSpPr>
            <p:nvPr/>
          </p:nvSpPr>
          <p:spPr bwMode="auto">
            <a:xfrm>
              <a:off x="844550" y="3402013"/>
              <a:ext cx="1377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fontAlgn="base">
                <a:spcBef>
                  <a:spcPct val="50000"/>
                </a:spcBef>
                <a:spcAft>
                  <a:spcPct val="0"/>
                </a:spcAft>
              </a:pPr>
              <a:r>
                <a:rPr lang="en-US" altLang="en-US" sz="1800">
                  <a:solidFill>
                    <a:srgbClr val="000000"/>
                  </a:solidFill>
                </a:rPr>
                <a:t>(5 &lt; </a:t>
              </a:r>
              <a:r>
                <a:rPr lang="en-US" altLang="en-US" sz="1800" b="1">
                  <a:solidFill>
                    <a:srgbClr val="000000"/>
                  </a:solidFill>
                </a:rPr>
                <a:t>some</a:t>
              </a:r>
              <a:endParaRPr lang="en-US" altLang="en-US" sz="1800">
                <a:solidFill>
                  <a:srgbClr val="000000"/>
                </a:solidFill>
              </a:endParaRPr>
            </a:p>
          </p:txBody>
        </p:sp>
        <p:sp>
          <p:nvSpPr>
            <p:cNvPr id="52242" name="Text Box 21"/>
            <p:cNvSpPr txBox="1">
              <a:spLocks noChangeArrowheads="1"/>
            </p:cNvSpPr>
            <p:nvPr/>
          </p:nvSpPr>
          <p:spPr bwMode="auto">
            <a:xfrm>
              <a:off x="2638425" y="415925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fontAlgn="base">
                <a:spcBef>
                  <a:spcPct val="50000"/>
                </a:spcBef>
                <a:spcAft>
                  <a:spcPct val="0"/>
                </a:spcAft>
              </a:pPr>
              <a:r>
                <a:rPr lang="en-US" altLang="en-US" sz="1800">
                  <a:solidFill>
                    <a:srgbClr val="000000"/>
                  </a:solidFill>
                </a:rPr>
                <a:t>) = true</a:t>
              </a:r>
            </a:p>
          </p:txBody>
        </p:sp>
        <p:sp>
          <p:nvSpPr>
            <p:cNvPr id="52243" name="Text Box 22"/>
            <p:cNvSpPr txBox="1">
              <a:spLocks noChangeArrowheads="1"/>
            </p:cNvSpPr>
            <p:nvPr/>
          </p:nvSpPr>
          <p:spPr bwMode="auto">
            <a:xfrm>
              <a:off x="885825" y="4162425"/>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fontAlgn="base">
                <a:spcBef>
                  <a:spcPct val="50000"/>
                </a:spcBef>
                <a:spcAft>
                  <a:spcPct val="0"/>
                </a:spcAft>
              </a:pPr>
              <a:r>
                <a:rPr lang="en-US" altLang="en-US" sz="1800">
                  <a:solidFill>
                    <a:srgbClr val="000000"/>
                  </a:solidFill>
                </a:rPr>
                <a:t>(5 = </a:t>
              </a:r>
              <a:r>
                <a:rPr lang="en-US" altLang="en-US" sz="1800" b="1">
                  <a:solidFill>
                    <a:srgbClr val="000000"/>
                  </a:solidFill>
                </a:rPr>
                <a:t>some</a:t>
              </a:r>
              <a:endParaRPr lang="en-US" altLang="en-US" sz="1800">
                <a:solidFill>
                  <a:srgbClr val="000000"/>
                </a:solidFill>
              </a:endParaRPr>
            </a:p>
          </p:txBody>
        </p:sp>
        <p:sp>
          <p:nvSpPr>
            <p:cNvPr id="52244" name="Rectangle 23"/>
            <p:cNvSpPr>
              <a:spLocks noChangeArrowheads="1"/>
            </p:cNvSpPr>
            <p:nvPr/>
          </p:nvSpPr>
          <p:spPr bwMode="auto">
            <a:xfrm>
              <a:off x="823913" y="5472113"/>
              <a:ext cx="68008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fontAlgn="base">
                <a:spcBef>
                  <a:spcPct val="0"/>
                </a:spcBef>
                <a:spcAft>
                  <a:spcPct val="0"/>
                </a:spcAft>
              </a:pPr>
              <a:r>
                <a:rPr lang="en-US" altLang="en-US" sz="1800">
                  <a:solidFill>
                    <a:srgbClr val="000000"/>
                  </a:solidFill>
                  <a:latin typeface="Arial" panose="020B0604020202020204" pitchFamily="34" charset="0"/>
                </a:rPr>
                <a:t>(= </a:t>
              </a:r>
              <a:r>
                <a:rPr lang="en-US" altLang="en-US" sz="1800" b="1">
                  <a:solidFill>
                    <a:srgbClr val="000000"/>
                  </a:solidFill>
                  <a:latin typeface="Arial" panose="020B0604020202020204" pitchFamily="34" charset="0"/>
                </a:rPr>
                <a:t>some</a:t>
              </a:r>
              <a:r>
                <a:rPr lang="en-US" altLang="en-US" sz="1800">
                  <a:solidFill>
                    <a:srgbClr val="000000"/>
                  </a:solidFill>
                  <a:latin typeface="Arial" panose="020B0604020202020204" pitchFamily="34" charset="0"/>
                </a:rPr>
                <a:t>) </a:t>
              </a:r>
              <a:r>
                <a:rPr lang="en-US" altLang="en-US" sz="1800">
                  <a:solidFill>
                    <a:srgbClr val="000000"/>
                  </a:solidFill>
                  <a:latin typeface="Arial" panose="020B0604020202020204" pitchFamily="34" charset="0"/>
                  <a:sym typeface="Symbol" panose="05050102010706020507" pitchFamily="18" charset="2"/>
                </a:rPr>
                <a:t> </a:t>
              </a:r>
              <a:r>
                <a:rPr lang="en-US" altLang="en-US" sz="1800" b="1">
                  <a:solidFill>
                    <a:srgbClr val="000000"/>
                  </a:solidFill>
                  <a:latin typeface="Arial" panose="020B0604020202020204" pitchFamily="34" charset="0"/>
                  <a:sym typeface="Symbol" panose="05050102010706020507" pitchFamily="18" charset="2"/>
                </a:rPr>
                <a:t>in</a:t>
              </a:r>
            </a:p>
            <a:p>
              <a:pPr fontAlgn="base">
                <a:spcBef>
                  <a:spcPct val="0"/>
                </a:spcBef>
                <a:spcAft>
                  <a:spcPct val="0"/>
                </a:spcAft>
              </a:pPr>
              <a:r>
                <a:rPr lang="en-US" altLang="en-US" sz="1800">
                  <a:solidFill>
                    <a:srgbClr val="000000"/>
                  </a:solidFill>
                  <a:latin typeface="Arial" panose="020B0604020202020204" pitchFamily="34" charset="0"/>
                  <a:sym typeface="Symbol" panose="05050102010706020507" pitchFamily="18" charset="2"/>
                </a:rPr>
                <a:t>However, ( </a:t>
              </a:r>
              <a:r>
                <a:rPr lang="en-US" altLang="en-US" sz="1800" b="1">
                  <a:solidFill>
                    <a:srgbClr val="000000"/>
                  </a:solidFill>
                  <a:latin typeface="Arial" panose="020B0604020202020204" pitchFamily="34" charset="0"/>
                  <a:sym typeface="Symbol" panose="05050102010706020507" pitchFamily="18" charset="2"/>
                </a:rPr>
                <a:t>some</a:t>
              </a:r>
              <a:r>
                <a:rPr lang="en-US" altLang="en-US" sz="1800">
                  <a:solidFill>
                    <a:srgbClr val="000000"/>
                  </a:solidFill>
                  <a:latin typeface="Arial" panose="020B0604020202020204" pitchFamily="34" charset="0"/>
                  <a:sym typeface="Symbol" panose="05050102010706020507" pitchFamily="18" charset="2"/>
                </a:rPr>
                <a:t>)  </a:t>
              </a:r>
              <a:r>
                <a:rPr lang="en-US" altLang="en-US" sz="1800" b="1">
                  <a:solidFill>
                    <a:srgbClr val="000000"/>
                  </a:solidFill>
                  <a:latin typeface="Arial" panose="020B0604020202020204" pitchFamily="34" charset="0"/>
                  <a:sym typeface="Symbol" panose="05050102010706020507" pitchFamily="18" charset="2"/>
                </a:rPr>
                <a:t>not in</a:t>
              </a:r>
              <a:endParaRPr lang="en-US" altLang="en-US" sz="1800">
                <a:solidFill>
                  <a:srgbClr val="000000"/>
                </a:solidFill>
                <a:latin typeface="Arial" panose="020B0604020202020204" pitchFamily="34" charset="0"/>
                <a:sym typeface="Symbol" panose="05050102010706020507" pitchFamily="18" charset="2"/>
              </a:endParaRPr>
            </a:p>
          </p:txBody>
        </p:sp>
        <p:sp>
          <p:nvSpPr>
            <p:cNvPr id="52245" name="Line 24"/>
            <p:cNvSpPr>
              <a:spLocks noChangeShapeType="1"/>
            </p:cNvSpPr>
            <p:nvPr/>
          </p:nvSpPr>
          <p:spPr bwMode="auto">
            <a:xfrm flipH="1">
              <a:off x="2919413" y="5840413"/>
              <a:ext cx="122237" cy="279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IN" sz="1600">
                <a:solidFill>
                  <a:srgbClr val="000000"/>
                </a:solidFill>
                <a:latin typeface="Helvetica" panose="020B0604020202020204" pitchFamily="34" charset="0"/>
                <a:ea typeface="MS PGothic" panose="020B0600070205080204" pitchFamily="34" charset="-128"/>
              </a:endParaRPr>
            </a:p>
          </p:txBody>
        </p:sp>
      </p:grpSp>
    </p:spTree>
    <p:extLst>
      <p:ext uri="{BB962C8B-B14F-4D97-AF65-F5344CB8AC3E}">
        <p14:creationId xmlns:p14="http://schemas.microsoft.com/office/powerpoint/2010/main" val="263712725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7490" name="Rectangle 2"/>
          <p:cNvSpPr>
            <a:spLocks noGrp="1" noChangeArrowheads="1"/>
          </p:cNvSpPr>
          <p:nvPr>
            <p:ph type="title" idx="4294967295"/>
          </p:nvPr>
        </p:nvSpPr>
        <p:spPr>
          <a:xfrm>
            <a:off x="1422400" y="117475"/>
            <a:ext cx="10769600" cy="609600"/>
          </a:xfrm>
        </p:spPr>
        <p:txBody>
          <a:bodyPr/>
          <a:lstStyle/>
          <a:p>
            <a:r>
              <a:rPr lang="en-US" altLang="en-US" dirty="0"/>
              <a:t>Set Comparison – </a:t>
            </a:r>
            <a:r>
              <a:rPr lang="ja-JP" altLang="en-US" dirty="0"/>
              <a:t>“</a:t>
            </a:r>
            <a:r>
              <a:rPr lang="en-US" altLang="ja-JP" dirty="0"/>
              <a:t>all</a:t>
            </a:r>
            <a:r>
              <a:rPr lang="ja-JP" altLang="en-US" dirty="0"/>
              <a:t>”</a:t>
            </a:r>
            <a:r>
              <a:rPr lang="en-US" altLang="ja-JP" dirty="0"/>
              <a:t> Clause</a:t>
            </a:r>
            <a:endParaRPr lang="en-US" altLang="en-US" dirty="0"/>
          </a:p>
        </p:txBody>
      </p:sp>
      <p:sp>
        <p:nvSpPr>
          <p:cNvPr id="53250" name="Rectangle 3"/>
          <p:cNvSpPr>
            <a:spLocks noGrp="1" noChangeArrowheads="1"/>
          </p:cNvSpPr>
          <p:nvPr>
            <p:ph type="body" idx="4294967295"/>
          </p:nvPr>
        </p:nvSpPr>
        <p:spPr>
          <a:xfrm>
            <a:off x="4511675" y="1108075"/>
            <a:ext cx="7680325" cy="733425"/>
          </a:xfrm>
        </p:spPr>
        <p:txBody>
          <a:bodyPr/>
          <a:lstStyle/>
          <a:p>
            <a:pPr>
              <a:tabLst>
                <a:tab pos="1370013" algn="l"/>
                <a:tab pos="1830388" algn="l"/>
              </a:tabLst>
            </a:pPr>
            <a:r>
              <a:rPr lang="en-US" altLang="en-US" dirty="0"/>
              <a:t>Find the names of all instructors whose salary is greater than the salary of all instructors in the Biology department.</a:t>
            </a:r>
          </a:p>
        </p:txBody>
      </p:sp>
      <p:sp>
        <p:nvSpPr>
          <p:cNvPr id="53251" name="Text Box 4"/>
          <p:cNvSpPr txBox="1">
            <a:spLocks noChangeArrowheads="1"/>
          </p:cNvSpPr>
          <p:nvPr/>
        </p:nvSpPr>
        <p:spPr bwMode="auto">
          <a:xfrm>
            <a:off x="3397315" y="1776987"/>
            <a:ext cx="5018087"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fontAlgn="base">
              <a:spcBef>
                <a:spcPct val="0"/>
              </a:spcBef>
              <a:spcAft>
                <a:spcPct val="0"/>
              </a:spcAft>
            </a:pPr>
            <a:r>
              <a:rPr lang="en-US" altLang="en-US" sz="1700" b="1" dirty="0">
                <a:solidFill>
                  <a:srgbClr val="000000"/>
                </a:solidFill>
              </a:rPr>
              <a:t>select </a:t>
            </a:r>
            <a:r>
              <a:rPr lang="en-US" altLang="en-US" sz="1700" i="1" dirty="0">
                <a:solidFill>
                  <a:srgbClr val="000000"/>
                </a:solidFill>
              </a:rPr>
              <a:t>name</a:t>
            </a:r>
          </a:p>
          <a:p>
            <a:pPr fontAlgn="base">
              <a:spcBef>
                <a:spcPct val="0"/>
              </a:spcBef>
              <a:spcAft>
                <a:spcPct val="0"/>
              </a:spcAft>
            </a:pPr>
            <a:r>
              <a:rPr lang="en-US" altLang="en-US" sz="1700" b="1" dirty="0">
                <a:solidFill>
                  <a:srgbClr val="000000"/>
                </a:solidFill>
              </a:rPr>
              <a:t>from </a:t>
            </a:r>
            <a:r>
              <a:rPr lang="en-US" altLang="en-US" sz="1700" i="1" dirty="0">
                <a:solidFill>
                  <a:srgbClr val="000000"/>
                </a:solidFill>
              </a:rPr>
              <a:t>instructor</a:t>
            </a:r>
          </a:p>
          <a:p>
            <a:pPr fontAlgn="base">
              <a:spcBef>
                <a:spcPct val="0"/>
              </a:spcBef>
              <a:spcAft>
                <a:spcPct val="0"/>
              </a:spcAft>
            </a:pPr>
            <a:r>
              <a:rPr lang="en-US" altLang="en-US" sz="1700" b="1" dirty="0">
                <a:solidFill>
                  <a:srgbClr val="000000"/>
                </a:solidFill>
              </a:rPr>
              <a:t>where </a:t>
            </a:r>
            <a:r>
              <a:rPr lang="en-US" altLang="en-US" sz="1700" i="1" dirty="0">
                <a:solidFill>
                  <a:srgbClr val="000000"/>
                </a:solidFill>
              </a:rPr>
              <a:t>salary </a:t>
            </a:r>
            <a:r>
              <a:rPr lang="en-US" altLang="en-US" sz="1700" dirty="0">
                <a:solidFill>
                  <a:srgbClr val="000000"/>
                </a:solidFill>
              </a:rPr>
              <a:t>&gt; </a:t>
            </a:r>
            <a:r>
              <a:rPr lang="en-US" altLang="en-US" sz="1700" b="1" dirty="0">
                <a:solidFill>
                  <a:srgbClr val="000000"/>
                </a:solidFill>
              </a:rPr>
              <a:t>all </a:t>
            </a:r>
            <a:r>
              <a:rPr lang="en-US" altLang="en-US" sz="1700" dirty="0">
                <a:solidFill>
                  <a:srgbClr val="000000"/>
                </a:solidFill>
              </a:rPr>
              <a:t>(</a:t>
            </a:r>
            <a:r>
              <a:rPr lang="en-US" altLang="en-US" sz="1700" b="1" dirty="0">
                <a:solidFill>
                  <a:srgbClr val="000000"/>
                </a:solidFill>
              </a:rPr>
              <a:t>select </a:t>
            </a:r>
            <a:r>
              <a:rPr lang="en-US" altLang="en-US" sz="1700" i="1" dirty="0">
                <a:solidFill>
                  <a:srgbClr val="000000"/>
                </a:solidFill>
              </a:rPr>
              <a:t>salary</a:t>
            </a:r>
          </a:p>
          <a:p>
            <a:pPr fontAlgn="base">
              <a:spcBef>
                <a:spcPct val="0"/>
              </a:spcBef>
              <a:spcAft>
                <a:spcPct val="0"/>
              </a:spcAft>
            </a:pPr>
            <a:r>
              <a:rPr lang="en-US" altLang="en-US" sz="1700" b="1" dirty="0">
                <a:solidFill>
                  <a:srgbClr val="000000"/>
                </a:solidFill>
              </a:rPr>
              <a:t>                                from </a:t>
            </a:r>
            <a:r>
              <a:rPr lang="en-US" altLang="en-US" sz="1700" i="1" dirty="0">
                <a:solidFill>
                  <a:srgbClr val="000000"/>
                </a:solidFill>
              </a:rPr>
              <a:t>instructor</a:t>
            </a:r>
          </a:p>
          <a:p>
            <a:pPr fontAlgn="base">
              <a:spcBef>
                <a:spcPct val="0"/>
              </a:spcBef>
              <a:spcAft>
                <a:spcPct val="0"/>
              </a:spcAft>
            </a:pPr>
            <a:r>
              <a:rPr lang="en-US" altLang="en-US" sz="1700" b="1" dirty="0">
                <a:solidFill>
                  <a:srgbClr val="000000"/>
                </a:solidFill>
              </a:rPr>
              <a:t>                                where </a:t>
            </a:r>
            <a:r>
              <a:rPr lang="en-US" altLang="en-US" sz="1700" i="1" dirty="0">
                <a:solidFill>
                  <a:srgbClr val="000000"/>
                </a:solidFill>
              </a:rPr>
              <a:t>dept name </a:t>
            </a:r>
            <a:r>
              <a:rPr lang="en-US" altLang="en-US" sz="1700" dirty="0">
                <a:solidFill>
                  <a:srgbClr val="000000"/>
                </a:solidFill>
              </a:rPr>
              <a:t>= 'Biology');</a:t>
            </a:r>
          </a:p>
        </p:txBody>
      </p:sp>
    </p:spTree>
    <p:extLst>
      <p:ext uri="{BB962C8B-B14F-4D97-AF65-F5344CB8AC3E}">
        <p14:creationId xmlns:p14="http://schemas.microsoft.com/office/powerpoint/2010/main" val="270770285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9538" name="Rectangle 2"/>
          <p:cNvSpPr>
            <a:spLocks noGrp="1" noChangeArrowheads="1"/>
          </p:cNvSpPr>
          <p:nvPr>
            <p:ph type="title" idx="4294967295"/>
          </p:nvPr>
        </p:nvSpPr>
        <p:spPr>
          <a:xfrm>
            <a:off x="1422400" y="117475"/>
            <a:ext cx="10769600" cy="609600"/>
          </a:xfrm>
        </p:spPr>
        <p:txBody>
          <a:bodyPr/>
          <a:lstStyle/>
          <a:p>
            <a:r>
              <a:rPr lang="en-US" altLang="en-US" dirty="0"/>
              <a:t>Definition of </a:t>
            </a:r>
            <a:r>
              <a:rPr lang="ja-JP" altLang="en-US" dirty="0"/>
              <a:t>“</a:t>
            </a:r>
            <a:r>
              <a:rPr lang="en-US" altLang="ja-JP" dirty="0"/>
              <a:t>all</a:t>
            </a:r>
            <a:r>
              <a:rPr lang="ja-JP" altLang="en-US" dirty="0"/>
              <a:t>”</a:t>
            </a:r>
            <a:r>
              <a:rPr lang="en-US" altLang="ja-JP" dirty="0"/>
              <a:t> Clause</a:t>
            </a:r>
            <a:endParaRPr lang="en-US" altLang="en-US" dirty="0"/>
          </a:p>
        </p:txBody>
      </p:sp>
      <p:sp>
        <p:nvSpPr>
          <p:cNvPr id="54274" name="Rectangle 3"/>
          <p:cNvSpPr>
            <a:spLocks noGrp="1" noChangeArrowheads="1"/>
          </p:cNvSpPr>
          <p:nvPr>
            <p:ph type="body" idx="4294967295"/>
          </p:nvPr>
        </p:nvSpPr>
        <p:spPr>
          <a:xfrm>
            <a:off x="0" y="1122363"/>
            <a:ext cx="6694488" cy="382587"/>
          </a:xfrm>
        </p:spPr>
        <p:txBody>
          <a:bodyPr vert="horz" wrap="square" lIns="90488" tIns="44450" rIns="90488" bIns="44450" numCol="1" anchor="t" anchorCtr="0" compatLnSpc="1">
            <a:prstTxWarp prst="textNoShape">
              <a:avLst/>
            </a:prstTxWarp>
          </a:bodyPr>
          <a:lstStyle/>
          <a:p>
            <a:r>
              <a:rPr lang="en-US" altLang="en-US" dirty="0"/>
              <a:t>F &lt;comp&gt; </a:t>
            </a:r>
            <a:r>
              <a:rPr lang="en-US" altLang="en-US" b="1" dirty="0"/>
              <a:t>all </a:t>
            </a:r>
            <a:r>
              <a:rPr lang="en-US" altLang="en-US" i="1" dirty="0"/>
              <a:t>r </a:t>
            </a:r>
            <a:r>
              <a:rPr lang="en-US" altLang="en-US" dirty="0">
                <a:sym typeface="Symbol" panose="05050102010706020507" pitchFamily="18" charset="2"/>
              </a:rPr>
              <a:t></a:t>
            </a:r>
            <a:r>
              <a:rPr lang="en-US" altLang="en-US" i="1" dirty="0">
                <a:sym typeface="Symbol" panose="05050102010706020507" pitchFamily="18" charset="2"/>
              </a:rPr>
              <a:t>t </a:t>
            </a:r>
            <a:r>
              <a:rPr lang="en-US" altLang="en-US" dirty="0">
                <a:sym typeface="Symbol" panose="05050102010706020507" pitchFamily="18" charset="2"/>
              </a:rPr>
              <a:t></a:t>
            </a:r>
            <a:r>
              <a:rPr lang="en-US" altLang="en-US" i="1" dirty="0">
                <a:sym typeface="Symbol" panose="05050102010706020507" pitchFamily="18" charset="2"/>
              </a:rPr>
              <a:t>r</a:t>
            </a:r>
            <a:r>
              <a:rPr lang="en-US" altLang="en-US" dirty="0">
                <a:sym typeface="Symbol" panose="05050102010706020507" pitchFamily="18" charset="2"/>
              </a:rPr>
              <a:t> (F &lt;comp&gt; </a:t>
            </a:r>
            <a:r>
              <a:rPr lang="en-US" altLang="en-US" i="1" dirty="0">
                <a:sym typeface="Symbol" panose="05050102010706020507" pitchFamily="18" charset="2"/>
              </a:rPr>
              <a:t>t)</a:t>
            </a:r>
            <a:endParaRPr lang="en-US" altLang="en-US" dirty="0"/>
          </a:p>
        </p:txBody>
      </p:sp>
      <p:grpSp>
        <p:nvGrpSpPr>
          <p:cNvPr id="2" name="Group 1"/>
          <p:cNvGrpSpPr>
            <a:grpSpLocks/>
          </p:cNvGrpSpPr>
          <p:nvPr/>
        </p:nvGrpSpPr>
        <p:grpSpPr bwMode="auto">
          <a:xfrm>
            <a:off x="2889250" y="1752601"/>
            <a:ext cx="6800850" cy="4219575"/>
            <a:chOff x="1238250" y="1752600"/>
            <a:chExt cx="6800850" cy="4219575"/>
          </a:xfrm>
        </p:grpSpPr>
        <p:grpSp>
          <p:nvGrpSpPr>
            <p:cNvPr id="3" name="Group 4"/>
            <p:cNvGrpSpPr>
              <a:grpSpLocks/>
            </p:cNvGrpSpPr>
            <p:nvPr/>
          </p:nvGrpSpPr>
          <p:grpSpPr bwMode="auto">
            <a:xfrm>
              <a:off x="2619375" y="1752600"/>
              <a:ext cx="457200" cy="1066800"/>
              <a:chOff x="2448" y="1296"/>
              <a:chExt cx="288" cy="960"/>
            </a:xfrm>
          </p:grpSpPr>
          <p:sp>
            <p:nvSpPr>
              <p:cNvPr id="54293" name="Rectangle 5"/>
              <p:cNvSpPr>
                <a:spLocks noChangeArrowheads="1"/>
              </p:cNvSpPr>
              <p:nvPr/>
            </p:nvSpPr>
            <p:spPr bwMode="auto">
              <a:xfrm>
                <a:off x="2448" y="1296"/>
                <a:ext cx="288" cy="336"/>
              </a:xfrm>
              <a:prstGeom prst="rect">
                <a:avLst/>
              </a:prstGeom>
              <a:solidFill>
                <a:schemeClr val="bg1"/>
              </a:solidFill>
              <a:ln w="12700">
                <a:solidFill>
                  <a:schemeClr val="tx1"/>
                </a:solidFill>
                <a:miter lim="800000"/>
                <a:headEnd/>
                <a:tailEnd/>
              </a:ln>
            </p:spPr>
            <p:txBody>
              <a:bodyPr wrap="none"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algn="ctr" fontAlgn="base">
                  <a:spcBef>
                    <a:spcPct val="0"/>
                  </a:spcBef>
                  <a:spcAft>
                    <a:spcPct val="0"/>
                  </a:spcAft>
                </a:pPr>
                <a:r>
                  <a:rPr lang="en-US" altLang="en-US">
                    <a:solidFill>
                      <a:srgbClr val="000000"/>
                    </a:solidFill>
                    <a:latin typeface="Times New Roman" panose="02020603050405020304" pitchFamily="18" charset="0"/>
                  </a:rPr>
                  <a:t>0</a:t>
                </a:r>
              </a:p>
            </p:txBody>
          </p:sp>
          <p:sp>
            <p:nvSpPr>
              <p:cNvPr id="54294" name="Rectangle 6"/>
              <p:cNvSpPr>
                <a:spLocks noChangeArrowheads="1"/>
              </p:cNvSpPr>
              <p:nvPr/>
            </p:nvSpPr>
            <p:spPr bwMode="auto">
              <a:xfrm>
                <a:off x="2448" y="1584"/>
                <a:ext cx="288" cy="336"/>
              </a:xfrm>
              <a:prstGeom prst="rect">
                <a:avLst/>
              </a:prstGeom>
              <a:solidFill>
                <a:schemeClr val="bg1"/>
              </a:solidFill>
              <a:ln w="12700">
                <a:solidFill>
                  <a:schemeClr val="tx1"/>
                </a:solidFill>
                <a:miter lim="800000"/>
                <a:headEnd/>
                <a:tailEnd/>
              </a:ln>
            </p:spPr>
            <p:txBody>
              <a:bodyPr wrap="none"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algn="ctr" fontAlgn="base">
                  <a:spcBef>
                    <a:spcPct val="0"/>
                  </a:spcBef>
                  <a:spcAft>
                    <a:spcPct val="0"/>
                  </a:spcAft>
                </a:pPr>
                <a:r>
                  <a:rPr lang="en-US" altLang="en-US">
                    <a:solidFill>
                      <a:srgbClr val="000000"/>
                    </a:solidFill>
                    <a:latin typeface="Times New Roman" panose="02020603050405020304" pitchFamily="18" charset="0"/>
                  </a:rPr>
                  <a:t>5</a:t>
                </a:r>
              </a:p>
            </p:txBody>
          </p:sp>
          <p:sp>
            <p:nvSpPr>
              <p:cNvPr id="54295" name="Rectangle 7"/>
              <p:cNvSpPr>
                <a:spLocks noChangeArrowheads="1"/>
              </p:cNvSpPr>
              <p:nvPr/>
            </p:nvSpPr>
            <p:spPr bwMode="auto">
              <a:xfrm>
                <a:off x="2448" y="1920"/>
                <a:ext cx="288" cy="336"/>
              </a:xfrm>
              <a:prstGeom prst="rect">
                <a:avLst/>
              </a:prstGeom>
              <a:solidFill>
                <a:schemeClr val="bg1"/>
              </a:solidFill>
              <a:ln w="12700">
                <a:solidFill>
                  <a:schemeClr val="tx1"/>
                </a:solidFill>
                <a:miter lim="800000"/>
                <a:headEnd/>
                <a:tailEnd/>
              </a:ln>
            </p:spPr>
            <p:txBody>
              <a:bodyPr wrap="none"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algn="ctr" fontAlgn="base">
                  <a:spcBef>
                    <a:spcPct val="0"/>
                  </a:spcBef>
                  <a:spcAft>
                    <a:spcPct val="0"/>
                  </a:spcAft>
                </a:pPr>
                <a:r>
                  <a:rPr lang="en-US" altLang="en-US">
                    <a:solidFill>
                      <a:srgbClr val="000000"/>
                    </a:solidFill>
                    <a:latin typeface="Times New Roman" panose="02020603050405020304" pitchFamily="18" charset="0"/>
                  </a:rPr>
                  <a:t>6</a:t>
                </a:r>
              </a:p>
            </p:txBody>
          </p:sp>
        </p:grpSp>
        <p:sp>
          <p:nvSpPr>
            <p:cNvPr id="54277" name="Text Box 8"/>
            <p:cNvSpPr txBox="1">
              <a:spLocks noChangeArrowheads="1"/>
            </p:cNvSpPr>
            <p:nvPr/>
          </p:nvSpPr>
          <p:spPr bwMode="auto">
            <a:xfrm>
              <a:off x="1593850" y="20574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fontAlgn="base">
                <a:spcBef>
                  <a:spcPct val="50000"/>
                </a:spcBef>
                <a:spcAft>
                  <a:spcPct val="0"/>
                </a:spcAft>
              </a:pPr>
              <a:r>
                <a:rPr lang="en-US" altLang="en-US" sz="1800">
                  <a:solidFill>
                    <a:srgbClr val="000000"/>
                  </a:solidFill>
                </a:rPr>
                <a:t>(5 &lt; </a:t>
              </a:r>
              <a:r>
                <a:rPr lang="en-US" altLang="en-US" sz="1800" b="1">
                  <a:solidFill>
                    <a:srgbClr val="000000"/>
                  </a:solidFill>
                </a:rPr>
                <a:t>all</a:t>
              </a:r>
              <a:endParaRPr lang="en-US" altLang="en-US" sz="1800">
                <a:solidFill>
                  <a:srgbClr val="000000"/>
                </a:solidFill>
              </a:endParaRPr>
            </a:p>
          </p:txBody>
        </p:sp>
        <p:sp>
          <p:nvSpPr>
            <p:cNvPr id="54278" name="Text Box 9"/>
            <p:cNvSpPr txBox="1">
              <a:spLocks noChangeArrowheads="1"/>
            </p:cNvSpPr>
            <p:nvPr/>
          </p:nvSpPr>
          <p:spPr bwMode="auto">
            <a:xfrm>
              <a:off x="3152775" y="20574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fontAlgn="base">
                <a:spcBef>
                  <a:spcPct val="50000"/>
                </a:spcBef>
                <a:spcAft>
                  <a:spcPct val="0"/>
                </a:spcAft>
              </a:pPr>
              <a:r>
                <a:rPr lang="en-US" altLang="en-US" sz="1800">
                  <a:solidFill>
                    <a:srgbClr val="000000"/>
                  </a:solidFill>
                </a:rPr>
                <a:t>) = false</a:t>
              </a:r>
            </a:p>
          </p:txBody>
        </p:sp>
        <p:sp>
          <p:nvSpPr>
            <p:cNvPr id="54279" name="Rectangle 10"/>
            <p:cNvSpPr>
              <a:spLocks noChangeArrowheads="1"/>
            </p:cNvSpPr>
            <p:nvPr/>
          </p:nvSpPr>
          <p:spPr bwMode="auto">
            <a:xfrm>
              <a:off x="2619375" y="2971800"/>
              <a:ext cx="457200" cy="381000"/>
            </a:xfrm>
            <a:prstGeom prst="rect">
              <a:avLst/>
            </a:prstGeom>
            <a:solidFill>
              <a:schemeClr val="bg1"/>
            </a:solidFill>
            <a:ln w="12700">
              <a:solidFill>
                <a:schemeClr val="tx1"/>
              </a:solidFill>
              <a:miter lim="800000"/>
              <a:headEnd/>
              <a:tailEnd/>
            </a:ln>
          </p:spPr>
          <p:txBody>
            <a:bodyPr wrap="none"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algn="ctr" fontAlgn="base">
                <a:spcBef>
                  <a:spcPct val="0"/>
                </a:spcBef>
                <a:spcAft>
                  <a:spcPct val="0"/>
                </a:spcAft>
              </a:pPr>
              <a:r>
                <a:rPr lang="en-US" altLang="en-US">
                  <a:solidFill>
                    <a:srgbClr val="000000"/>
                  </a:solidFill>
                  <a:latin typeface="Times New Roman" panose="02020603050405020304" pitchFamily="18" charset="0"/>
                </a:rPr>
                <a:t>6</a:t>
              </a:r>
            </a:p>
          </p:txBody>
        </p:sp>
        <p:sp>
          <p:nvSpPr>
            <p:cNvPr id="54280" name="Rectangle 11"/>
            <p:cNvSpPr>
              <a:spLocks noChangeArrowheads="1"/>
            </p:cNvSpPr>
            <p:nvPr/>
          </p:nvSpPr>
          <p:spPr bwMode="auto">
            <a:xfrm>
              <a:off x="2619375" y="3276600"/>
              <a:ext cx="457200" cy="296863"/>
            </a:xfrm>
            <a:prstGeom prst="rect">
              <a:avLst/>
            </a:prstGeom>
            <a:solidFill>
              <a:schemeClr val="bg1"/>
            </a:solidFill>
            <a:ln w="12700">
              <a:solidFill>
                <a:schemeClr val="tx1"/>
              </a:solidFill>
              <a:miter lim="800000"/>
              <a:headEnd/>
              <a:tailEnd/>
            </a:ln>
          </p:spPr>
          <p:txBody>
            <a:bodyPr wrap="none"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algn="ctr" fontAlgn="base">
                <a:spcBef>
                  <a:spcPct val="0"/>
                </a:spcBef>
                <a:spcAft>
                  <a:spcPct val="0"/>
                </a:spcAft>
              </a:pPr>
              <a:r>
                <a:rPr lang="en-US" altLang="en-US">
                  <a:solidFill>
                    <a:srgbClr val="000000"/>
                  </a:solidFill>
                  <a:latin typeface="Times New Roman" panose="02020603050405020304" pitchFamily="18" charset="0"/>
                </a:rPr>
                <a:t>10</a:t>
              </a:r>
            </a:p>
          </p:txBody>
        </p:sp>
        <p:sp>
          <p:nvSpPr>
            <p:cNvPr id="54281" name="Rectangle 12"/>
            <p:cNvSpPr>
              <a:spLocks noChangeArrowheads="1"/>
            </p:cNvSpPr>
            <p:nvPr/>
          </p:nvSpPr>
          <p:spPr bwMode="auto">
            <a:xfrm>
              <a:off x="2619375" y="3730625"/>
              <a:ext cx="457200" cy="307975"/>
            </a:xfrm>
            <a:prstGeom prst="rect">
              <a:avLst/>
            </a:prstGeom>
            <a:solidFill>
              <a:schemeClr val="bg1"/>
            </a:solidFill>
            <a:ln w="12700">
              <a:solidFill>
                <a:schemeClr val="tx1"/>
              </a:solidFill>
              <a:miter lim="800000"/>
              <a:headEnd/>
              <a:tailEnd/>
            </a:ln>
          </p:spPr>
          <p:txBody>
            <a:bodyPr wrap="none"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algn="ctr" fontAlgn="base">
                <a:spcBef>
                  <a:spcPct val="0"/>
                </a:spcBef>
                <a:spcAft>
                  <a:spcPct val="0"/>
                </a:spcAft>
              </a:pPr>
              <a:r>
                <a:rPr lang="en-US" altLang="en-US">
                  <a:solidFill>
                    <a:srgbClr val="000000"/>
                  </a:solidFill>
                  <a:latin typeface="Times New Roman" panose="02020603050405020304" pitchFamily="18" charset="0"/>
                </a:rPr>
                <a:t>4</a:t>
              </a:r>
            </a:p>
          </p:txBody>
        </p:sp>
        <p:sp>
          <p:nvSpPr>
            <p:cNvPr id="54282" name="Text Box 13"/>
            <p:cNvSpPr txBox="1">
              <a:spLocks noChangeArrowheads="1"/>
            </p:cNvSpPr>
            <p:nvPr/>
          </p:nvSpPr>
          <p:spPr bwMode="auto">
            <a:xfrm>
              <a:off x="3152775" y="3216275"/>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fontAlgn="base">
                <a:spcBef>
                  <a:spcPct val="50000"/>
                </a:spcBef>
                <a:spcAft>
                  <a:spcPct val="0"/>
                </a:spcAft>
              </a:pPr>
              <a:r>
                <a:rPr lang="en-US" altLang="en-US" sz="1800">
                  <a:solidFill>
                    <a:srgbClr val="000000"/>
                  </a:solidFill>
                </a:rPr>
                <a:t>) = true</a:t>
              </a:r>
            </a:p>
          </p:txBody>
        </p:sp>
        <p:sp>
          <p:nvSpPr>
            <p:cNvPr id="54283" name="Rectangle 14"/>
            <p:cNvSpPr>
              <a:spLocks noChangeArrowheads="1"/>
            </p:cNvSpPr>
            <p:nvPr/>
          </p:nvSpPr>
          <p:spPr bwMode="auto">
            <a:xfrm>
              <a:off x="2619375" y="4035425"/>
              <a:ext cx="457200" cy="307975"/>
            </a:xfrm>
            <a:prstGeom prst="rect">
              <a:avLst/>
            </a:prstGeom>
            <a:solidFill>
              <a:schemeClr val="bg1"/>
            </a:solidFill>
            <a:ln w="12700">
              <a:solidFill>
                <a:schemeClr val="tx1"/>
              </a:solidFill>
              <a:miter lim="800000"/>
              <a:headEnd/>
              <a:tailEnd/>
            </a:ln>
          </p:spPr>
          <p:txBody>
            <a:bodyPr wrap="none"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algn="ctr" fontAlgn="base">
                <a:spcBef>
                  <a:spcPct val="0"/>
                </a:spcBef>
                <a:spcAft>
                  <a:spcPct val="0"/>
                </a:spcAft>
              </a:pPr>
              <a:r>
                <a:rPr lang="en-US" altLang="en-US">
                  <a:solidFill>
                    <a:srgbClr val="000000"/>
                  </a:solidFill>
                  <a:latin typeface="Times New Roman" panose="02020603050405020304" pitchFamily="18" charset="0"/>
                </a:rPr>
                <a:t>5</a:t>
              </a:r>
            </a:p>
          </p:txBody>
        </p:sp>
        <p:sp>
          <p:nvSpPr>
            <p:cNvPr id="54284" name="Rectangle 15"/>
            <p:cNvSpPr>
              <a:spLocks noChangeArrowheads="1"/>
            </p:cNvSpPr>
            <p:nvPr/>
          </p:nvSpPr>
          <p:spPr bwMode="auto">
            <a:xfrm>
              <a:off x="2619375" y="4572000"/>
              <a:ext cx="457200" cy="307975"/>
            </a:xfrm>
            <a:prstGeom prst="rect">
              <a:avLst/>
            </a:prstGeom>
            <a:solidFill>
              <a:schemeClr val="bg1"/>
            </a:solidFill>
            <a:ln w="12700">
              <a:solidFill>
                <a:schemeClr val="tx1"/>
              </a:solidFill>
              <a:miter lim="800000"/>
              <a:headEnd/>
              <a:tailEnd/>
            </a:ln>
          </p:spPr>
          <p:txBody>
            <a:bodyPr wrap="none"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algn="ctr" fontAlgn="base">
                <a:spcBef>
                  <a:spcPct val="0"/>
                </a:spcBef>
                <a:spcAft>
                  <a:spcPct val="0"/>
                </a:spcAft>
              </a:pPr>
              <a:r>
                <a:rPr lang="en-US" altLang="en-US">
                  <a:solidFill>
                    <a:srgbClr val="000000"/>
                  </a:solidFill>
                  <a:latin typeface="Times New Roman" panose="02020603050405020304" pitchFamily="18" charset="0"/>
                </a:rPr>
                <a:t>4</a:t>
              </a:r>
            </a:p>
          </p:txBody>
        </p:sp>
        <p:sp>
          <p:nvSpPr>
            <p:cNvPr id="54285" name="Rectangle 16"/>
            <p:cNvSpPr>
              <a:spLocks noChangeArrowheads="1"/>
            </p:cNvSpPr>
            <p:nvPr/>
          </p:nvSpPr>
          <p:spPr bwMode="auto">
            <a:xfrm>
              <a:off x="2619375" y="4876800"/>
              <a:ext cx="457200" cy="309563"/>
            </a:xfrm>
            <a:prstGeom prst="rect">
              <a:avLst/>
            </a:prstGeom>
            <a:solidFill>
              <a:schemeClr val="bg1"/>
            </a:solidFill>
            <a:ln w="12700">
              <a:solidFill>
                <a:schemeClr val="tx1"/>
              </a:solidFill>
              <a:miter lim="800000"/>
              <a:headEnd/>
              <a:tailEnd/>
            </a:ln>
          </p:spPr>
          <p:txBody>
            <a:bodyPr wrap="none" anchor="ct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algn="ctr" fontAlgn="base">
                <a:spcBef>
                  <a:spcPct val="0"/>
                </a:spcBef>
                <a:spcAft>
                  <a:spcPct val="0"/>
                </a:spcAft>
              </a:pPr>
              <a:r>
                <a:rPr lang="en-US" altLang="en-US">
                  <a:solidFill>
                    <a:srgbClr val="000000"/>
                  </a:solidFill>
                  <a:latin typeface="Times New Roman" panose="02020603050405020304" pitchFamily="18" charset="0"/>
                </a:rPr>
                <a:t>6</a:t>
              </a:r>
            </a:p>
          </p:txBody>
        </p:sp>
        <p:sp>
          <p:nvSpPr>
            <p:cNvPr id="54286" name="Text Box 17"/>
            <p:cNvSpPr txBox="1">
              <a:spLocks noChangeArrowheads="1"/>
            </p:cNvSpPr>
            <p:nvPr/>
          </p:nvSpPr>
          <p:spPr bwMode="auto">
            <a:xfrm>
              <a:off x="1704975" y="48006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fontAlgn="base">
                <a:spcBef>
                  <a:spcPct val="50000"/>
                </a:spcBef>
                <a:spcAft>
                  <a:spcPct val="0"/>
                </a:spcAft>
              </a:pPr>
              <a:r>
                <a:rPr lang="en-US" altLang="en-US" sz="1800">
                  <a:solidFill>
                    <a:srgbClr val="000000"/>
                  </a:solidFill>
                </a:rPr>
                <a:t>(5 </a:t>
              </a:r>
              <a:r>
                <a:rPr lang="en-US" altLang="en-US">
                  <a:solidFill>
                    <a:srgbClr val="000000"/>
                  </a:solidFill>
                  <a:latin typeface="Times New Roman" panose="02020603050405020304" pitchFamily="18" charset="0"/>
                  <a:sym typeface="Symbol" panose="05050102010706020507" pitchFamily="18" charset="2"/>
                </a:rPr>
                <a:t></a:t>
              </a:r>
              <a:r>
                <a:rPr lang="en-US" altLang="en-US" sz="1800">
                  <a:solidFill>
                    <a:srgbClr val="000000"/>
                  </a:solidFill>
                </a:rPr>
                <a:t> </a:t>
              </a:r>
              <a:r>
                <a:rPr lang="en-US" altLang="en-US" sz="1800" b="1">
                  <a:solidFill>
                    <a:srgbClr val="000000"/>
                  </a:solidFill>
                </a:rPr>
                <a:t>all</a:t>
              </a:r>
            </a:p>
          </p:txBody>
        </p:sp>
        <p:sp>
          <p:nvSpPr>
            <p:cNvPr id="54287" name="Text Box 18"/>
            <p:cNvSpPr txBox="1">
              <a:spLocks noChangeArrowheads="1"/>
            </p:cNvSpPr>
            <p:nvPr/>
          </p:nvSpPr>
          <p:spPr bwMode="auto">
            <a:xfrm>
              <a:off x="3163888" y="4786313"/>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fontAlgn="base">
                <a:spcBef>
                  <a:spcPct val="50000"/>
                </a:spcBef>
                <a:spcAft>
                  <a:spcPct val="0"/>
                </a:spcAft>
              </a:pPr>
              <a:r>
                <a:rPr lang="en-US" altLang="en-US" sz="1800">
                  <a:solidFill>
                    <a:srgbClr val="000000"/>
                  </a:solidFill>
                </a:rPr>
                <a:t>) = true (since 5 </a:t>
              </a:r>
              <a:r>
                <a:rPr lang="en-US" altLang="en-US">
                  <a:solidFill>
                    <a:srgbClr val="000000"/>
                  </a:solidFill>
                  <a:latin typeface="Times New Roman" panose="02020603050405020304" pitchFamily="18" charset="0"/>
                  <a:sym typeface="Symbol" panose="05050102010706020507" pitchFamily="18" charset="2"/>
                </a:rPr>
                <a:t> </a:t>
              </a:r>
              <a:r>
                <a:rPr lang="en-US" altLang="en-US" sz="1800">
                  <a:solidFill>
                    <a:srgbClr val="000000"/>
                  </a:solidFill>
                  <a:sym typeface="Symbol" panose="05050102010706020507" pitchFamily="18" charset="2"/>
                </a:rPr>
                <a:t>4 and 5 </a:t>
              </a:r>
              <a:r>
                <a:rPr lang="en-US" altLang="en-US">
                  <a:solidFill>
                    <a:srgbClr val="000000"/>
                  </a:solidFill>
                  <a:latin typeface="Times New Roman" panose="02020603050405020304" pitchFamily="18" charset="0"/>
                  <a:sym typeface="Symbol" panose="05050102010706020507" pitchFamily="18" charset="2"/>
                </a:rPr>
                <a:t></a:t>
              </a:r>
              <a:r>
                <a:rPr lang="en-US" altLang="en-US" sz="1800">
                  <a:solidFill>
                    <a:srgbClr val="000000"/>
                  </a:solidFill>
                  <a:sym typeface="Symbol" panose="05050102010706020507" pitchFamily="18" charset="2"/>
                </a:rPr>
                <a:t> 6)</a:t>
              </a:r>
              <a:endParaRPr lang="en-US" altLang="en-US">
                <a:solidFill>
                  <a:srgbClr val="000000"/>
                </a:solidFill>
                <a:latin typeface="Times New Roman" panose="02020603050405020304" pitchFamily="18" charset="0"/>
                <a:sym typeface="Symbol" panose="05050102010706020507" pitchFamily="18" charset="2"/>
              </a:endParaRPr>
            </a:p>
          </p:txBody>
        </p:sp>
        <p:sp>
          <p:nvSpPr>
            <p:cNvPr id="54288" name="Text Box 19"/>
            <p:cNvSpPr txBox="1">
              <a:spLocks noChangeArrowheads="1"/>
            </p:cNvSpPr>
            <p:nvPr/>
          </p:nvSpPr>
          <p:spPr bwMode="auto">
            <a:xfrm>
              <a:off x="1651000" y="3228975"/>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fontAlgn="base">
                <a:spcBef>
                  <a:spcPct val="50000"/>
                </a:spcBef>
                <a:spcAft>
                  <a:spcPct val="0"/>
                </a:spcAft>
              </a:pPr>
              <a:r>
                <a:rPr lang="en-US" altLang="en-US" sz="1800">
                  <a:solidFill>
                    <a:srgbClr val="000000"/>
                  </a:solidFill>
                </a:rPr>
                <a:t>(5 &lt; </a:t>
              </a:r>
              <a:r>
                <a:rPr lang="en-US" altLang="en-US" sz="1800" b="1">
                  <a:solidFill>
                    <a:srgbClr val="000000"/>
                  </a:solidFill>
                </a:rPr>
                <a:t>all</a:t>
              </a:r>
              <a:endParaRPr lang="en-US" altLang="en-US" sz="1800">
                <a:solidFill>
                  <a:srgbClr val="000000"/>
                </a:solidFill>
              </a:endParaRPr>
            </a:p>
          </p:txBody>
        </p:sp>
        <p:sp>
          <p:nvSpPr>
            <p:cNvPr id="54289" name="Text Box 20"/>
            <p:cNvSpPr txBox="1">
              <a:spLocks noChangeArrowheads="1"/>
            </p:cNvSpPr>
            <p:nvPr/>
          </p:nvSpPr>
          <p:spPr bwMode="auto">
            <a:xfrm>
              <a:off x="3152775" y="3959225"/>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fontAlgn="base">
                <a:spcBef>
                  <a:spcPct val="50000"/>
                </a:spcBef>
                <a:spcAft>
                  <a:spcPct val="0"/>
                </a:spcAft>
              </a:pPr>
              <a:r>
                <a:rPr lang="en-US" altLang="en-US" sz="1800">
                  <a:solidFill>
                    <a:srgbClr val="000000"/>
                  </a:solidFill>
                </a:rPr>
                <a:t>) = false</a:t>
              </a:r>
            </a:p>
          </p:txBody>
        </p:sp>
        <p:sp>
          <p:nvSpPr>
            <p:cNvPr id="54290" name="Text Box 21"/>
            <p:cNvSpPr txBox="1">
              <a:spLocks noChangeArrowheads="1"/>
            </p:cNvSpPr>
            <p:nvPr/>
          </p:nvSpPr>
          <p:spPr bwMode="auto">
            <a:xfrm>
              <a:off x="1704975" y="39624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fontAlgn="base">
                <a:spcBef>
                  <a:spcPct val="50000"/>
                </a:spcBef>
                <a:spcAft>
                  <a:spcPct val="0"/>
                </a:spcAft>
              </a:pPr>
              <a:r>
                <a:rPr lang="en-US" altLang="en-US" sz="1800">
                  <a:solidFill>
                    <a:srgbClr val="000000"/>
                  </a:solidFill>
                </a:rPr>
                <a:t>(5 = </a:t>
              </a:r>
              <a:r>
                <a:rPr lang="en-US" altLang="en-US" sz="1800" b="1">
                  <a:solidFill>
                    <a:srgbClr val="000000"/>
                  </a:solidFill>
                </a:rPr>
                <a:t>all</a:t>
              </a:r>
              <a:endParaRPr lang="en-US" altLang="en-US" sz="1800">
                <a:solidFill>
                  <a:srgbClr val="000000"/>
                </a:solidFill>
              </a:endParaRPr>
            </a:p>
          </p:txBody>
        </p:sp>
        <p:sp>
          <p:nvSpPr>
            <p:cNvPr id="54291" name="Rectangle 22"/>
            <p:cNvSpPr>
              <a:spLocks noChangeArrowheads="1"/>
            </p:cNvSpPr>
            <p:nvPr/>
          </p:nvSpPr>
          <p:spPr bwMode="auto">
            <a:xfrm>
              <a:off x="1238250" y="5257800"/>
              <a:ext cx="68008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fontAlgn="base">
                <a:spcBef>
                  <a:spcPct val="0"/>
                </a:spcBef>
                <a:spcAft>
                  <a:spcPct val="0"/>
                </a:spcAft>
              </a:pPr>
              <a:r>
                <a:rPr lang="en-US" altLang="en-US" sz="1800">
                  <a:solidFill>
                    <a:srgbClr val="000000"/>
                  </a:solidFill>
                  <a:latin typeface="Arial" panose="020B0604020202020204" pitchFamily="34" charset="0"/>
                </a:rPr>
                <a:t>(</a:t>
              </a:r>
              <a:r>
                <a:rPr lang="en-US" altLang="en-US" sz="1800">
                  <a:solidFill>
                    <a:srgbClr val="000000"/>
                  </a:solidFill>
                  <a:latin typeface="Arial" panose="020B0604020202020204" pitchFamily="34" charset="0"/>
                  <a:sym typeface="Symbol" panose="05050102010706020507" pitchFamily="18" charset="2"/>
                </a:rPr>
                <a:t></a:t>
              </a:r>
              <a:r>
                <a:rPr lang="en-US" altLang="en-US" sz="1800">
                  <a:solidFill>
                    <a:srgbClr val="000000"/>
                  </a:solidFill>
                  <a:latin typeface="Arial" panose="020B0604020202020204" pitchFamily="34" charset="0"/>
                </a:rPr>
                <a:t> </a:t>
              </a:r>
              <a:r>
                <a:rPr lang="en-US" altLang="en-US" sz="1800" b="1">
                  <a:solidFill>
                    <a:srgbClr val="000000"/>
                  </a:solidFill>
                  <a:latin typeface="Arial" panose="020B0604020202020204" pitchFamily="34" charset="0"/>
                </a:rPr>
                <a:t>all</a:t>
              </a:r>
              <a:r>
                <a:rPr lang="en-US" altLang="en-US" sz="1800">
                  <a:solidFill>
                    <a:srgbClr val="000000"/>
                  </a:solidFill>
                  <a:latin typeface="Arial" panose="020B0604020202020204" pitchFamily="34" charset="0"/>
                </a:rPr>
                <a:t>) </a:t>
              </a:r>
              <a:r>
                <a:rPr lang="en-US" altLang="en-US" sz="1800">
                  <a:solidFill>
                    <a:srgbClr val="000000"/>
                  </a:solidFill>
                  <a:latin typeface="Arial" panose="020B0604020202020204" pitchFamily="34" charset="0"/>
                  <a:sym typeface="Symbol" panose="05050102010706020507" pitchFamily="18" charset="2"/>
                </a:rPr>
                <a:t> </a:t>
              </a:r>
              <a:r>
                <a:rPr lang="en-US" altLang="en-US" sz="1800" b="1">
                  <a:solidFill>
                    <a:srgbClr val="000000"/>
                  </a:solidFill>
                  <a:latin typeface="Arial" panose="020B0604020202020204" pitchFamily="34" charset="0"/>
                  <a:sym typeface="Symbol" panose="05050102010706020507" pitchFamily="18" charset="2"/>
                </a:rPr>
                <a:t>not in</a:t>
              </a:r>
            </a:p>
            <a:p>
              <a:pPr fontAlgn="base">
                <a:spcBef>
                  <a:spcPct val="0"/>
                </a:spcBef>
                <a:spcAft>
                  <a:spcPct val="0"/>
                </a:spcAft>
              </a:pPr>
              <a:r>
                <a:rPr lang="en-US" altLang="en-US" sz="1800">
                  <a:solidFill>
                    <a:srgbClr val="000000"/>
                  </a:solidFill>
                  <a:latin typeface="Arial" panose="020B0604020202020204" pitchFamily="34" charset="0"/>
                  <a:sym typeface="Symbol" panose="05050102010706020507" pitchFamily="18" charset="2"/>
                </a:rPr>
                <a:t>However, (= </a:t>
              </a:r>
              <a:r>
                <a:rPr lang="en-US" altLang="en-US" sz="1800" b="1">
                  <a:solidFill>
                    <a:srgbClr val="000000"/>
                  </a:solidFill>
                  <a:latin typeface="Arial" panose="020B0604020202020204" pitchFamily="34" charset="0"/>
                  <a:sym typeface="Symbol" panose="05050102010706020507" pitchFamily="18" charset="2"/>
                </a:rPr>
                <a:t>all</a:t>
              </a:r>
              <a:r>
                <a:rPr lang="en-US" altLang="en-US" sz="1800">
                  <a:solidFill>
                    <a:srgbClr val="000000"/>
                  </a:solidFill>
                  <a:latin typeface="Arial" panose="020B0604020202020204" pitchFamily="34" charset="0"/>
                  <a:sym typeface="Symbol" panose="05050102010706020507" pitchFamily="18" charset="2"/>
                </a:rPr>
                <a:t>)  </a:t>
              </a:r>
              <a:r>
                <a:rPr lang="en-US" altLang="en-US" sz="1800" b="1">
                  <a:solidFill>
                    <a:srgbClr val="000000"/>
                  </a:solidFill>
                  <a:latin typeface="Arial" panose="020B0604020202020204" pitchFamily="34" charset="0"/>
                  <a:sym typeface="Symbol" panose="05050102010706020507" pitchFamily="18" charset="2"/>
                </a:rPr>
                <a:t>in</a:t>
              </a:r>
            </a:p>
          </p:txBody>
        </p:sp>
        <p:sp>
          <p:nvSpPr>
            <p:cNvPr id="54292" name="Line 23"/>
            <p:cNvSpPr>
              <a:spLocks noChangeShapeType="1"/>
            </p:cNvSpPr>
            <p:nvPr/>
          </p:nvSpPr>
          <p:spPr bwMode="auto">
            <a:xfrm flipH="1">
              <a:off x="3016250" y="5603875"/>
              <a:ext cx="109538"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IN" sz="1600">
                <a:solidFill>
                  <a:srgbClr val="000000"/>
                </a:solidFill>
                <a:latin typeface="Helvetica" panose="020B0604020202020204" pitchFamily="34" charset="0"/>
                <a:ea typeface="MS PGothic" panose="020B0600070205080204" pitchFamily="34" charset="-128"/>
              </a:endParaRPr>
            </a:p>
          </p:txBody>
        </p:sp>
      </p:grpSp>
    </p:spTree>
    <p:extLst>
      <p:ext uri="{BB962C8B-B14F-4D97-AF65-F5344CB8AC3E}">
        <p14:creationId xmlns:p14="http://schemas.microsoft.com/office/powerpoint/2010/main" val="181831761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1586" name="Rectangle 2"/>
          <p:cNvSpPr>
            <a:spLocks noGrp="1" noChangeArrowheads="1"/>
          </p:cNvSpPr>
          <p:nvPr>
            <p:ph type="title" idx="4294967295"/>
          </p:nvPr>
        </p:nvSpPr>
        <p:spPr>
          <a:xfrm>
            <a:off x="1422400" y="117475"/>
            <a:ext cx="10769600" cy="609600"/>
          </a:xfrm>
        </p:spPr>
        <p:txBody>
          <a:bodyPr/>
          <a:lstStyle/>
          <a:p>
            <a:r>
              <a:rPr lang="en-US" altLang="en-US" dirty="0"/>
              <a:t>Test for Empty Relations</a:t>
            </a:r>
          </a:p>
        </p:txBody>
      </p:sp>
      <p:sp>
        <p:nvSpPr>
          <p:cNvPr id="55298" name="Rectangle 3"/>
          <p:cNvSpPr>
            <a:spLocks noGrp="1" noChangeArrowheads="1"/>
          </p:cNvSpPr>
          <p:nvPr>
            <p:ph type="body" idx="4294967295"/>
          </p:nvPr>
        </p:nvSpPr>
        <p:spPr>
          <a:xfrm>
            <a:off x="0" y="1106488"/>
            <a:ext cx="7602538" cy="2782887"/>
          </a:xfrm>
        </p:spPr>
        <p:txBody>
          <a:bodyPr/>
          <a:lstStyle/>
          <a:p>
            <a:r>
              <a:rPr lang="en-US" altLang="en-US" dirty="0"/>
              <a:t>The </a:t>
            </a:r>
            <a:r>
              <a:rPr lang="en-US" altLang="en-US" b="1" dirty="0"/>
              <a:t>exists</a:t>
            </a:r>
            <a:r>
              <a:rPr lang="en-US" altLang="en-US" dirty="0"/>
              <a:t> construct returns the value </a:t>
            </a:r>
            <a:r>
              <a:rPr lang="en-US" altLang="en-US" b="1" dirty="0"/>
              <a:t>true</a:t>
            </a:r>
            <a:r>
              <a:rPr lang="en-US" altLang="en-US" dirty="0"/>
              <a:t> if the argument subquery is nonempty.</a:t>
            </a:r>
          </a:p>
          <a:p>
            <a:r>
              <a:rPr lang="en-US" altLang="en-US" b="1" dirty="0"/>
              <a:t>exists </a:t>
            </a:r>
            <a:r>
              <a:rPr lang="en-US" altLang="en-US" i="1" dirty="0"/>
              <a:t> r </a:t>
            </a:r>
            <a:r>
              <a:rPr lang="en-US" altLang="en-US" dirty="0">
                <a:sym typeface="Symbol" panose="05050102010706020507" pitchFamily="18" charset="2"/>
              </a:rPr>
              <a:t> </a:t>
            </a:r>
            <a:r>
              <a:rPr lang="en-US" altLang="en-US" i="1" dirty="0">
                <a:sym typeface="Symbol" panose="05050102010706020507" pitchFamily="18" charset="2"/>
              </a:rPr>
              <a:t>r </a:t>
            </a:r>
            <a:r>
              <a:rPr lang="en-US" altLang="en-US" dirty="0">
                <a:sym typeface="Symbol" panose="05050102010706020507" pitchFamily="18" charset="2"/>
              </a:rPr>
              <a:t> </a:t>
            </a:r>
            <a:r>
              <a:rPr lang="en-US" altLang="en-US" i="1" dirty="0"/>
              <a:t>Ø</a:t>
            </a:r>
            <a:endParaRPr lang="en-US" altLang="en-US" dirty="0">
              <a:sym typeface="Symbol" panose="05050102010706020507" pitchFamily="18" charset="2"/>
            </a:endParaRPr>
          </a:p>
          <a:p>
            <a:r>
              <a:rPr lang="en-US" altLang="en-US" b="1" dirty="0">
                <a:sym typeface="Symbol" panose="05050102010706020507" pitchFamily="18" charset="2"/>
              </a:rPr>
              <a:t>not exists </a:t>
            </a:r>
            <a:r>
              <a:rPr lang="en-US" altLang="en-US" i="1" dirty="0"/>
              <a:t>r </a:t>
            </a:r>
            <a:r>
              <a:rPr lang="en-US" altLang="en-US" dirty="0">
                <a:sym typeface="Symbol" panose="05050102010706020507" pitchFamily="18" charset="2"/>
              </a:rPr>
              <a:t> </a:t>
            </a:r>
            <a:r>
              <a:rPr lang="en-US" altLang="en-US" i="1" dirty="0">
                <a:sym typeface="Symbol" panose="05050102010706020507" pitchFamily="18" charset="2"/>
              </a:rPr>
              <a:t>r </a:t>
            </a:r>
            <a:r>
              <a:rPr lang="en-US" altLang="en-US" dirty="0">
                <a:sym typeface="Symbol" panose="05050102010706020507" pitchFamily="18" charset="2"/>
              </a:rPr>
              <a:t>= </a:t>
            </a:r>
            <a:r>
              <a:rPr lang="en-US" altLang="en-US" i="1" dirty="0"/>
              <a:t>Ø</a:t>
            </a:r>
          </a:p>
        </p:txBody>
      </p:sp>
    </p:spTree>
    <p:extLst>
      <p:ext uri="{BB962C8B-B14F-4D97-AF65-F5344CB8AC3E}">
        <p14:creationId xmlns:p14="http://schemas.microsoft.com/office/powerpoint/2010/main" val="366037179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3634" name="Rectangle 2"/>
          <p:cNvSpPr>
            <a:spLocks noGrp="1" noChangeArrowheads="1"/>
          </p:cNvSpPr>
          <p:nvPr>
            <p:ph type="title" idx="4294967295"/>
          </p:nvPr>
        </p:nvSpPr>
        <p:spPr>
          <a:xfrm>
            <a:off x="1422400" y="117475"/>
            <a:ext cx="10769600" cy="609600"/>
          </a:xfrm>
        </p:spPr>
        <p:txBody>
          <a:bodyPr/>
          <a:lstStyle/>
          <a:p>
            <a:r>
              <a:rPr lang="en-US" altLang="en-US" dirty="0"/>
              <a:t>Use of </a:t>
            </a:r>
            <a:r>
              <a:rPr lang="ja-JP" altLang="en-US" dirty="0"/>
              <a:t>“</a:t>
            </a:r>
            <a:r>
              <a:rPr lang="en-US" altLang="ja-JP" dirty="0"/>
              <a:t>exists</a:t>
            </a:r>
            <a:r>
              <a:rPr lang="ja-JP" altLang="en-US" dirty="0"/>
              <a:t>”</a:t>
            </a:r>
            <a:r>
              <a:rPr lang="en-US" altLang="ja-JP" dirty="0"/>
              <a:t> Clause</a:t>
            </a:r>
            <a:endParaRPr lang="en-US" altLang="en-US" dirty="0"/>
          </a:p>
        </p:txBody>
      </p:sp>
      <p:sp>
        <p:nvSpPr>
          <p:cNvPr id="56322" name="Rectangle 3"/>
          <p:cNvSpPr>
            <a:spLocks noGrp="1" noChangeArrowheads="1"/>
          </p:cNvSpPr>
          <p:nvPr>
            <p:ph type="body" idx="4294967295"/>
          </p:nvPr>
        </p:nvSpPr>
        <p:spPr>
          <a:xfrm>
            <a:off x="4340225" y="1093788"/>
            <a:ext cx="7851775" cy="4903787"/>
          </a:xfrm>
        </p:spPr>
        <p:txBody>
          <a:bodyPr/>
          <a:lstStyle/>
          <a:p>
            <a:r>
              <a:rPr lang="en-US" altLang="en-US" dirty="0"/>
              <a:t>Yet another way of specifying the query “Find all courses taught in both the Fall 2017 semester and in the Spring 2018 semester”</a:t>
            </a:r>
          </a:p>
          <a:p>
            <a:pPr>
              <a:buFont typeface="Monotype Sorts" charset="2"/>
              <a:buNone/>
            </a:pPr>
            <a:r>
              <a:rPr lang="en-US" altLang="en-US" b="1" dirty="0"/>
              <a:t>	   select </a:t>
            </a:r>
            <a:r>
              <a:rPr lang="en-US" altLang="en-US" i="1" dirty="0" err="1"/>
              <a:t>course_id</a:t>
            </a:r>
            <a:br>
              <a:rPr lang="en-US" altLang="en-US" i="1" dirty="0"/>
            </a:br>
            <a:r>
              <a:rPr lang="en-US" altLang="en-US" i="1" dirty="0"/>
              <a:t>   </a:t>
            </a:r>
            <a:r>
              <a:rPr lang="en-US" altLang="en-US" b="1" dirty="0"/>
              <a:t>from </a:t>
            </a:r>
            <a:r>
              <a:rPr lang="en-US" altLang="en-US" i="1" dirty="0"/>
              <a:t>section </a:t>
            </a:r>
            <a:r>
              <a:rPr lang="en-US" altLang="en-US" b="1" dirty="0"/>
              <a:t>as </a:t>
            </a:r>
            <a:r>
              <a:rPr lang="en-US" altLang="en-US" i="1" dirty="0"/>
              <a:t>S</a:t>
            </a:r>
            <a:br>
              <a:rPr lang="en-US" altLang="en-US" i="1" dirty="0"/>
            </a:br>
            <a:r>
              <a:rPr lang="en-US" altLang="en-US" i="1" dirty="0"/>
              <a:t>   </a:t>
            </a:r>
            <a:r>
              <a:rPr lang="en-US" altLang="en-US" b="1" dirty="0"/>
              <a:t>where </a:t>
            </a:r>
            <a:r>
              <a:rPr lang="en-US" altLang="en-US" i="1" dirty="0"/>
              <a:t>semester </a:t>
            </a:r>
            <a:r>
              <a:rPr lang="en-US" altLang="en-US" dirty="0"/>
              <a:t>= 'Fall' </a:t>
            </a:r>
            <a:r>
              <a:rPr lang="en-US" altLang="en-US" b="1" dirty="0"/>
              <a:t>and </a:t>
            </a:r>
            <a:r>
              <a:rPr lang="en-US" altLang="en-US" i="1" dirty="0"/>
              <a:t>year </a:t>
            </a:r>
            <a:r>
              <a:rPr lang="en-US" altLang="en-US" dirty="0"/>
              <a:t>= 2017 </a:t>
            </a:r>
            <a:r>
              <a:rPr lang="en-US" altLang="en-US" b="1" dirty="0"/>
              <a:t>and </a:t>
            </a:r>
            <a:br>
              <a:rPr lang="en-US" altLang="en-US" b="1" dirty="0"/>
            </a:br>
            <a:r>
              <a:rPr lang="en-US" altLang="en-US" b="1" dirty="0"/>
              <a:t>               exists  </a:t>
            </a:r>
            <a:r>
              <a:rPr lang="en-US" altLang="en-US" dirty="0"/>
              <a:t>(</a:t>
            </a:r>
            <a:r>
              <a:rPr lang="en-US" altLang="en-US" b="1" dirty="0"/>
              <a:t>select </a:t>
            </a:r>
            <a:r>
              <a:rPr lang="en-US" altLang="en-US" dirty="0"/>
              <a:t>*</a:t>
            </a:r>
            <a:br>
              <a:rPr lang="en-US" altLang="en-US" dirty="0"/>
            </a:br>
            <a:r>
              <a:rPr lang="en-US" altLang="en-US" dirty="0"/>
              <a:t>                            </a:t>
            </a:r>
            <a:r>
              <a:rPr lang="en-US" altLang="en-US" b="1" dirty="0"/>
              <a:t>from </a:t>
            </a:r>
            <a:r>
              <a:rPr lang="en-US" altLang="en-US" i="1" dirty="0"/>
              <a:t>section </a:t>
            </a:r>
            <a:r>
              <a:rPr lang="en-US" altLang="en-US" b="1" dirty="0"/>
              <a:t>as </a:t>
            </a:r>
            <a:r>
              <a:rPr lang="en-US" altLang="en-US" i="1" dirty="0"/>
              <a:t>T</a:t>
            </a:r>
            <a:br>
              <a:rPr lang="en-US" altLang="en-US" i="1" dirty="0"/>
            </a:br>
            <a:r>
              <a:rPr lang="en-US" altLang="en-US" i="1" dirty="0"/>
              <a:t>                            </a:t>
            </a:r>
            <a:r>
              <a:rPr lang="en-US" altLang="en-US" b="1" dirty="0"/>
              <a:t>where </a:t>
            </a:r>
            <a:r>
              <a:rPr lang="en-US" altLang="en-US" i="1" dirty="0"/>
              <a:t>semester </a:t>
            </a:r>
            <a:r>
              <a:rPr lang="en-US" altLang="en-US" dirty="0"/>
              <a:t>= 'Spring' </a:t>
            </a:r>
            <a:r>
              <a:rPr lang="en-US" altLang="en-US" b="1" dirty="0"/>
              <a:t>and </a:t>
            </a:r>
            <a:r>
              <a:rPr lang="en-US" altLang="en-US" i="1" dirty="0"/>
              <a:t>year</a:t>
            </a:r>
            <a:r>
              <a:rPr lang="en-US" altLang="en-US" dirty="0"/>
              <a:t>= 2018 </a:t>
            </a:r>
            <a:br>
              <a:rPr lang="en-US" altLang="en-US" dirty="0"/>
            </a:br>
            <a:r>
              <a:rPr lang="en-US" altLang="en-US" dirty="0"/>
              <a:t>                                        </a:t>
            </a:r>
            <a:r>
              <a:rPr lang="en-US" altLang="en-US" b="1" dirty="0"/>
              <a:t>and </a:t>
            </a:r>
            <a:r>
              <a:rPr lang="en-US" altLang="en-US" i="1" dirty="0" err="1"/>
              <a:t>S</a:t>
            </a:r>
            <a:r>
              <a:rPr lang="en-US" altLang="en-US" dirty="0" err="1"/>
              <a:t>.</a:t>
            </a:r>
            <a:r>
              <a:rPr lang="en-US" altLang="en-US" i="1" dirty="0" err="1"/>
              <a:t>course_id</a:t>
            </a:r>
            <a:r>
              <a:rPr lang="en-US" altLang="en-US" i="1" dirty="0"/>
              <a:t> </a:t>
            </a:r>
            <a:r>
              <a:rPr lang="en-US" altLang="en-US" dirty="0"/>
              <a:t>= </a:t>
            </a:r>
            <a:r>
              <a:rPr lang="en-US" altLang="en-US" i="1" dirty="0" err="1"/>
              <a:t>T</a:t>
            </a:r>
            <a:r>
              <a:rPr lang="en-US" altLang="en-US" dirty="0" err="1"/>
              <a:t>.</a:t>
            </a:r>
            <a:r>
              <a:rPr lang="en-US" altLang="en-US" i="1" dirty="0" err="1"/>
              <a:t>course_id</a:t>
            </a:r>
            <a:r>
              <a:rPr lang="en-US" altLang="en-US" dirty="0"/>
              <a:t>);</a:t>
            </a:r>
          </a:p>
          <a:p>
            <a:pPr>
              <a:buFont typeface="Monotype Sorts" charset="2"/>
              <a:buNone/>
            </a:pPr>
            <a:r>
              <a:rPr lang="en-US" altLang="en-US" sz="800" dirty="0"/>
              <a:t> </a:t>
            </a:r>
          </a:p>
          <a:p>
            <a:r>
              <a:rPr lang="en-US" altLang="en-US" b="1" dirty="0">
                <a:solidFill>
                  <a:srgbClr val="002060"/>
                </a:solidFill>
              </a:rPr>
              <a:t>Correlation name</a:t>
            </a:r>
            <a:r>
              <a:rPr lang="en-US" altLang="en-US" dirty="0"/>
              <a:t> – variable S  in the outer query</a:t>
            </a:r>
            <a:endParaRPr lang="en-US" altLang="en-US" b="1" dirty="0">
              <a:solidFill>
                <a:srgbClr val="000099"/>
              </a:solidFill>
            </a:endParaRPr>
          </a:p>
          <a:p>
            <a:r>
              <a:rPr lang="en-US" altLang="en-US" b="1" dirty="0">
                <a:solidFill>
                  <a:srgbClr val="002060"/>
                </a:solidFill>
              </a:rPr>
              <a:t>Correlated subquery </a:t>
            </a:r>
            <a:r>
              <a:rPr lang="en-US" altLang="en-US" dirty="0"/>
              <a:t>– the inner query</a:t>
            </a:r>
          </a:p>
          <a:p>
            <a:pPr>
              <a:buFont typeface="Monotype Sorts" charset="2"/>
              <a:buNone/>
            </a:pPr>
            <a:endParaRPr lang="en-US" altLang="en-US" b="1" dirty="0">
              <a:solidFill>
                <a:srgbClr val="000099"/>
              </a:solidFill>
            </a:endParaRPr>
          </a:p>
        </p:txBody>
      </p:sp>
    </p:spTree>
    <p:extLst>
      <p:ext uri="{BB962C8B-B14F-4D97-AF65-F5344CB8AC3E}">
        <p14:creationId xmlns:p14="http://schemas.microsoft.com/office/powerpoint/2010/main" val="345902100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4658" name="Rectangle 2"/>
          <p:cNvSpPr>
            <a:spLocks noGrp="1" noChangeArrowheads="1"/>
          </p:cNvSpPr>
          <p:nvPr>
            <p:ph type="title" idx="4294967295"/>
          </p:nvPr>
        </p:nvSpPr>
        <p:spPr>
          <a:xfrm>
            <a:off x="1422400" y="117475"/>
            <a:ext cx="10769600" cy="609600"/>
          </a:xfrm>
        </p:spPr>
        <p:txBody>
          <a:bodyPr/>
          <a:lstStyle/>
          <a:p>
            <a:r>
              <a:rPr lang="en-US" altLang="en-US" dirty="0"/>
              <a:t>Use of </a:t>
            </a:r>
            <a:r>
              <a:rPr lang="ja-JP" altLang="en-US" dirty="0"/>
              <a:t>“</a:t>
            </a:r>
            <a:r>
              <a:rPr lang="en-US" altLang="ja-JP" dirty="0"/>
              <a:t>not exists</a:t>
            </a:r>
            <a:r>
              <a:rPr lang="ja-JP" altLang="en-US" dirty="0"/>
              <a:t>”</a:t>
            </a:r>
            <a:r>
              <a:rPr lang="en-US" altLang="ja-JP" dirty="0"/>
              <a:t> Clause</a:t>
            </a:r>
            <a:endParaRPr lang="en-US" altLang="en-US" dirty="0"/>
          </a:p>
        </p:txBody>
      </p:sp>
      <p:sp>
        <p:nvSpPr>
          <p:cNvPr id="57346" name="Rectangle 3"/>
          <p:cNvSpPr>
            <a:spLocks noGrp="1" noChangeArrowheads="1"/>
          </p:cNvSpPr>
          <p:nvPr>
            <p:ph type="body" idx="4294967295"/>
          </p:nvPr>
        </p:nvSpPr>
        <p:spPr>
          <a:xfrm>
            <a:off x="0" y="1106488"/>
            <a:ext cx="7570788" cy="4611687"/>
          </a:xfrm>
        </p:spPr>
        <p:txBody>
          <a:bodyPr/>
          <a:lstStyle/>
          <a:p>
            <a:pPr>
              <a:tabLst>
                <a:tab pos="461963" algn="l"/>
                <a:tab pos="1027113" algn="l"/>
                <a:tab pos="1547813" algn="l"/>
              </a:tabLst>
            </a:pPr>
            <a:r>
              <a:rPr lang="en-US" altLang="en-US" dirty="0"/>
              <a:t>Find all students who have taken all courses offered in the Biology department.</a:t>
            </a:r>
          </a:p>
          <a:p>
            <a:pPr>
              <a:tabLst>
                <a:tab pos="461963" algn="l"/>
                <a:tab pos="1027113" algn="l"/>
                <a:tab pos="1547813" algn="l"/>
              </a:tabLst>
            </a:pPr>
            <a:endParaRPr lang="en-US" altLang="en-US" dirty="0"/>
          </a:p>
          <a:p>
            <a:pPr>
              <a:tabLst>
                <a:tab pos="461963" algn="l"/>
                <a:tab pos="1027113" algn="l"/>
                <a:tab pos="1547813" algn="l"/>
              </a:tabLst>
            </a:pPr>
            <a:endParaRPr lang="en-US" altLang="en-US" dirty="0"/>
          </a:p>
          <a:p>
            <a:pPr>
              <a:tabLst>
                <a:tab pos="461963" algn="l"/>
                <a:tab pos="1027113" algn="l"/>
                <a:tab pos="1547813" algn="l"/>
              </a:tabLst>
            </a:pPr>
            <a:endParaRPr lang="en-US" altLang="en-US" dirty="0"/>
          </a:p>
          <a:p>
            <a:pPr>
              <a:tabLst>
                <a:tab pos="461963" algn="l"/>
                <a:tab pos="1027113" algn="l"/>
                <a:tab pos="1547813" algn="l"/>
              </a:tabLst>
            </a:pPr>
            <a:endParaRPr lang="en-US" altLang="en-US" dirty="0"/>
          </a:p>
          <a:p>
            <a:pPr>
              <a:tabLst>
                <a:tab pos="461963" algn="l"/>
                <a:tab pos="1027113" algn="l"/>
                <a:tab pos="1547813" algn="l"/>
              </a:tabLst>
            </a:pPr>
            <a:endParaRPr lang="en-US" altLang="en-US" dirty="0"/>
          </a:p>
          <a:p>
            <a:pPr>
              <a:tabLst>
                <a:tab pos="461963" algn="l"/>
                <a:tab pos="1027113" algn="l"/>
                <a:tab pos="1547813" algn="l"/>
              </a:tabLst>
            </a:pPr>
            <a:endParaRPr lang="en-US" altLang="en-US" dirty="0"/>
          </a:p>
          <a:p>
            <a:pPr>
              <a:tabLst>
                <a:tab pos="461963" algn="l"/>
                <a:tab pos="1027113" algn="l"/>
                <a:tab pos="1547813" algn="l"/>
              </a:tabLst>
            </a:pPr>
            <a:endParaRPr lang="en-US" altLang="en-US" dirty="0"/>
          </a:p>
          <a:p>
            <a:pPr>
              <a:tabLst>
                <a:tab pos="461963" algn="l"/>
                <a:tab pos="1027113" algn="l"/>
                <a:tab pos="1547813" algn="l"/>
              </a:tabLst>
            </a:pPr>
            <a:endParaRPr lang="en-US" altLang="en-US" dirty="0"/>
          </a:p>
          <a:p>
            <a:pPr>
              <a:tabLst>
                <a:tab pos="461963" algn="l"/>
                <a:tab pos="1027113" algn="l"/>
                <a:tab pos="1547813" algn="l"/>
              </a:tabLst>
            </a:pPr>
            <a:endParaRPr lang="en-US" altLang="en-US" dirty="0"/>
          </a:p>
          <a:p>
            <a:pPr>
              <a:tabLst>
                <a:tab pos="461963" algn="l"/>
                <a:tab pos="1027113" algn="l"/>
                <a:tab pos="1547813" algn="l"/>
              </a:tabLst>
            </a:pPr>
            <a:r>
              <a:rPr lang="en-US" altLang="en-US" dirty="0"/>
              <a:t>Note that X – Y = Ø   </a:t>
            </a:r>
            <a:r>
              <a:rPr lang="en-US" altLang="en-US" dirty="0">
                <a:sym typeface="Symbol" panose="05050102010706020507" pitchFamily="18" charset="2"/>
              </a:rPr>
              <a:t>   X Y</a:t>
            </a:r>
            <a:endParaRPr lang="en-US" altLang="en-US" dirty="0"/>
          </a:p>
          <a:p>
            <a:pPr>
              <a:tabLst>
                <a:tab pos="461963" algn="l"/>
                <a:tab pos="1027113" algn="l"/>
                <a:tab pos="1547813" algn="l"/>
              </a:tabLst>
            </a:pPr>
            <a:r>
              <a:rPr lang="en-US" altLang="en-US" dirty="0">
                <a:sym typeface="Symbol" panose="05050102010706020507" pitchFamily="18" charset="2"/>
              </a:rPr>
              <a:t>Note: Cannot write this query using = all and its variants</a:t>
            </a:r>
            <a:endParaRPr lang="en-US" altLang="en-US" dirty="0"/>
          </a:p>
        </p:txBody>
      </p:sp>
      <p:sp>
        <p:nvSpPr>
          <p:cNvPr id="57347" name="Text Box 4"/>
          <p:cNvSpPr txBox="1">
            <a:spLocks noChangeArrowheads="1"/>
          </p:cNvSpPr>
          <p:nvPr/>
        </p:nvSpPr>
        <p:spPr bwMode="auto">
          <a:xfrm>
            <a:off x="3260500" y="1785367"/>
            <a:ext cx="6834476" cy="358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fontAlgn="base">
              <a:spcBef>
                <a:spcPct val="0"/>
              </a:spcBef>
              <a:spcAft>
                <a:spcPct val="0"/>
              </a:spcAft>
            </a:pPr>
            <a:r>
              <a:rPr kumimoji="1" lang="en-US" altLang="en-US" sz="1600" b="1" dirty="0">
                <a:solidFill>
                  <a:srgbClr val="000000"/>
                </a:solidFill>
              </a:rPr>
              <a:t>select distinct </a:t>
            </a:r>
            <a:r>
              <a:rPr kumimoji="1" lang="en-US" altLang="en-US" sz="1600" i="1" dirty="0">
                <a:solidFill>
                  <a:srgbClr val="000000"/>
                </a:solidFill>
              </a:rPr>
              <a:t>S</a:t>
            </a:r>
            <a:r>
              <a:rPr kumimoji="1" lang="en-US" altLang="en-US" sz="1600" dirty="0">
                <a:solidFill>
                  <a:srgbClr val="000000"/>
                </a:solidFill>
              </a:rPr>
              <a:t>.</a:t>
            </a:r>
            <a:r>
              <a:rPr kumimoji="1" lang="en-US" altLang="en-US" sz="1600" i="1" dirty="0">
                <a:solidFill>
                  <a:srgbClr val="000000"/>
                </a:solidFill>
              </a:rPr>
              <a:t>ID</a:t>
            </a:r>
            <a:r>
              <a:rPr kumimoji="1" lang="en-US" altLang="en-US" sz="1600" dirty="0">
                <a:solidFill>
                  <a:srgbClr val="000000"/>
                </a:solidFill>
              </a:rPr>
              <a:t>, </a:t>
            </a:r>
            <a:r>
              <a:rPr kumimoji="1" lang="en-US" altLang="en-US" sz="1600" i="1" dirty="0">
                <a:solidFill>
                  <a:srgbClr val="000000"/>
                </a:solidFill>
              </a:rPr>
              <a:t>S</a:t>
            </a:r>
            <a:r>
              <a:rPr kumimoji="1" lang="en-US" altLang="en-US" sz="1600" dirty="0">
                <a:solidFill>
                  <a:srgbClr val="000000"/>
                </a:solidFill>
              </a:rPr>
              <a:t>.</a:t>
            </a:r>
            <a:r>
              <a:rPr kumimoji="1" lang="en-US" altLang="en-US" sz="1600" i="1" dirty="0">
                <a:solidFill>
                  <a:srgbClr val="000000"/>
                </a:solidFill>
              </a:rPr>
              <a:t>name</a:t>
            </a:r>
          </a:p>
          <a:p>
            <a:pPr fontAlgn="base">
              <a:spcBef>
                <a:spcPct val="0"/>
              </a:spcBef>
              <a:spcAft>
                <a:spcPct val="0"/>
              </a:spcAft>
            </a:pPr>
            <a:r>
              <a:rPr kumimoji="1" lang="en-US" altLang="en-US" sz="1600" b="1" dirty="0">
                <a:solidFill>
                  <a:srgbClr val="000000"/>
                </a:solidFill>
              </a:rPr>
              <a:t>from </a:t>
            </a:r>
            <a:r>
              <a:rPr kumimoji="1" lang="en-US" altLang="en-US" sz="1600" i="1" dirty="0">
                <a:solidFill>
                  <a:srgbClr val="000000"/>
                </a:solidFill>
              </a:rPr>
              <a:t>student </a:t>
            </a:r>
            <a:r>
              <a:rPr kumimoji="1" lang="en-US" altLang="en-US" sz="1600" b="1" dirty="0">
                <a:solidFill>
                  <a:srgbClr val="000000"/>
                </a:solidFill>
              </a:rPr>
              <a:t>as </a:t>
            </a:r>
            <a:r>
              <a:rPr kumimoji="1" lang="en-US" altLang="en-US" sz="1600" i="1" dirty="0">
                <a:solidFill>
                  <a:srgbClr val="000000"/>
                </a:solidFill>
              </a:rPr>
              <a:t>S</a:t>
            </a:r>
          </a:p>
          <a:p>
            <a:pPr fontAlgn="base">
              <a:spcBef>
                <a:spcPct val="0"/>
              </a:spcBef>
              <a:spcAft>
                <a:spcPct val="0"/>
              </a:spcAft>
            </a:pPr>
            <a:r>
              <a:rPr kumimoji="1" lang="en-US" altLang="en-US" sz="1600" b="1" dirty="0">
                <a:solidFill>
                  <a:srgbClr val="000000"/>
                </a:solidFill>
              </a:rPr>
              <a:t>where not exists </a:t>
            </a:r>
            <a:r>
              <a:rPr kumimoji="1" lang="en-US" altLang="en-US" sz="1600" dirty="0">
                <a:solidFill>
                  <a:srgbClr val="000000"/>
                </a:solidFill>
              </a:rPr>
              <a:t>( (</a:t>
            </a:r>
            <a:r>
              <a:rPr kumimoji="1" lang="en-US" altLang="en-US" sz="1600" b="1" dirty="0">
                <a:solidFill>
                  <a:srgbClr val="000000"/>
                </a:solidFill>
              </a:rPr>
              <a:t>select </a:t>
            </a:r>
            <a:r>
              <a:rPr kumimoji="1" lang="en-US" altLang="en-US" sz="1600" i="1" dirty="0" err="1">
                <a:solidFill>
                  <a:srgbClr val="000000"/>
                </a:solidFill>
              </a:rPr>
              <a:t>course_id</a:t>
            </a:r>
            <a:endParaRPr kumimoji="1" lang="en-US" altLang="en-US" sz="1600" i="1" dirty="0">
              <a:solidFill>
                <a:srgbClr val="000000"/>
              </a:solidFill>
            </a:endParaRPr>
          </a:p>
          <a:p>
            <a:pPr fontAlgn="base">
              <a:spcBef>
                <a:spcPct val="0"/>
              </a:spcBef>
              <a:spcAft>
                <a:spcPct val="0"/>
              </a:spcAft>
            </a:pPr>
            <a:r>
              <a:rPr kumimoji="1" lang="en-US" altLang="en-US" sz="1600" b="1" dirty="0">
                <a:solidFill>
                  <a:srgbClr val="000000"/>
                </a:solidFill>
              </a:rPr>
              <a:t>                                 from </a:t>
            </a:r>
            <a:r>
              <a:rPr kumimoji="1" lang="en-US" altLang="en-US" sz="1600" i="1" dirty="0">
                <a:solidFill>
                  <a:srgbClr val="000000"/>
                </a:solidFill>
              </a:rPr>
              <a:t>course</a:t>
            </a:r>
          </a:p>
          <a:p>
            <a:pPr fontAlgn="base">
              <a:spcBef>
                <a:spcPct val="0"/>
              </a:spcBef>
              <a:spcAft>
                <a:spcPct val="0"/>
              </a:spcAft>
            </a:pPr>
            <a:r>
              <a:rPr kumimoji="1" lang="en-US" altLang="en-US" sz="1600" b="1" dirty="0">
                <a:solidFill>
                  <a:srgbClr val="000000"/>
                </a:solidFill>
              </a:rPr>
              <a:t>                                 where </a:t>
            </a:r>
            <a:r>
              <a:rPr kumimoji="1" lang="en-US" altLang="en-US" sz="1600" i="1" dirty="0" err="1">
                <a:solidFill>
                  <a:srgbClr val="000000"/>
                </a:solidFill>
              </a:rPr>
              <a:t>dept_name</a:t>
            </a:r>
            <a:r>
              <a:rPr kumimoji="1" lang="en-US" altLang="en-US" sz="1600" i="1" dirty="0">
                <a:solidFill>
                  <a:srgbClr val="000000"/>
                </a:solidFill>
              </a:rPr>
              <a:t> </a:t>
            </a:r>
            <a:r>
              <a:rPr kumimoji="1" lang="en-US" altLang="en-US" sz="1600" dirty="0">
                <a:solidFill>
                  <a:srgbClr val="000000"/>
                </a:solidFill>
              </a:rPr>
              <a:t>= 'Biology')</a:t>
            </a:r>
          </a:p>
          <a:p>
            <a:pPr fontAlgn="base">
              <a:spcBef>
                <a:spcPct val="0"/>
              </a:spcBef>
              <a:spcAft>
                <a:spcPct val="0"/>
              </a:spcAft>
            </a:pPr>
            <a:r>
              <a:rPr kumimoji="1" lang="en-US" altLang="en-US" sz="1600" b="1" dirty="0">
                <a:solidFill>
                  <a:srgbClr val="000000"/>
                </a:solidFill>
              </a:rPr>
              <a:t>                               except</a:t>
            </a:r>
          </a:p>
          <a:p>
            <a:pPr fontAlgn="base">
              <a:spcBef>
                <a:spcPct val="0"/>
              </a:spcBef>
              <a:spcAft>
                <a:spcPct val="0"/>
              </a:spcAft>
            </a:pPr>
            <a:r>
              <a:rPr kumimoji="1" lang="en-US" altLang="en-US" sz="1600" dirty="0">
                <a:solidFill>
                  <a:srgbClr val="000000"/>
                </a:solidFill>
              </a:rPr>
              <a:t>                                 (</a:t>
            </a:r>
            <a:r>
              <a:rPr kumimoji="1" lang="en-US" altLang="en-US" sz="1600" b="1" dirty="0">
                <a:solidFill>
                  <a:srgbClr val="000000"/>
                </a:solidFill>
              </a:rPr>
              <a:t>select </a:t>
            </a:r>
            <a:r>
              <a:rPr kumimoji="1" lang="en-US" altLang="en-US" sz="1600" i="1" dirty="0" err="1">
                <a:solidFill>
                  <a:srgbClr val="000000"/>
                </a:solidFill>
              </a:rPr>
              <a:t>T</a:t>
            </a:r>
            <a:r>
              <a:rPr kumimoji="1" lang="en-US" altLang="en-US" sz="1600" dirty="0" err="1">
                <a:solidFill>
                  <a:srgbClr val="000000"/>
                </a:solidFill>
              </a:rPr>
              <a:t>.</a:t>
            </a:r>
            <a:r>
              <a:rPr kumimoji="1" lang="en-US" altLang="en-US" sz="1600" i="1" dirty="0" err="1">
                <a:solidFill>
                  <a:srgbClr val="000000"/>
                </a:solidFill>
              </a:rPr>
              <a:t>course_id</a:t>
            </a:r>
            <a:endParaRPr kumimoji="1" lang="en-US" altLang="en-US" sz="1600" i="1" dirty="0">
              <a:solidFill>
                <a:srgbClr val="000000"/>
              </a:solidFill>
            </a:endParaRPr>
          </a:p>
          <a:p>
            <a:pPr fontAlgn="base">
              <a:spcBef>
                <a:spcPct val="0"/>
              </a:spcBef>
              <a:spcAft>
                <a:spcPct val="0"/>
              </a:spcAft>
            </a:pPr>
            <a:r>
              <a:rPr kumimoji="1" lang="en-US" altLang="en-US" sz="1600" b="1" dirty="0">
                <a:solidFill>
                  <a:srgbClr val="000000"/>
                </a:solidFill>
              </a:rPr>
              <a:t>                                   from </a:t>
            </a:r>
            <a:r>
              <a:rPr kumimoji="1" lang="en-US" altLang="en-US" sz="1600" i="1" dirty="0">
                <a:solidFill>
                  <a:srgbClr val="000000"/>
                </a:solidFill>
              </a:rPr>
              <a:t>takes </a:t>
            </a:r>
            <a:r>
              <a:rPr kumimoji="1" lang="en-US" altLang="en-US" sz="1600" b="1" dirty="0">
                <a:solidFill>
                  <a:srgbClr val="000000"/>
                </a:solidFill>
              </a:rPr>
              <a:t>as </a:t>
            </a:r>
            <a:r>
              <a:rPr kumimoji="1" lang="en-US" altLang="en-US" sz="1600" i="1" dirty="0">
                <a:solidFill>
                  <a:srgbClr val="000000"/>
                </a:solidFill>
              </a:rPr>
              <a:t>T</a:t>
            </a:r>
          </a:p>
          <a:p>
            <a:pPr fontAlgn="base">
              <a:spcBef>
                <a:spcPct val="0"/>
              </a:spcBef>
              <a:spcAft>
                <a:spcPct val="0"/>
              </a:spcAft>
            </a:pPr>
            <a:r>
              <a:rPr kumimoji="1" lang="en-US" altLang="en-US" sz="1600" b="1" dirty="0">
                <a:solidFill>
                  <a:srgbClr val="000000"/>
                </a:solidFill>
              </a:rPr>
              <a:t>                                   where </a:t>
            </a:r>
            <a:r>
              <a:rPr kumimoji="1" lang="en-US" altLang="en-US" sz="1600" i="1" dirty="0">
                <a:solidFill>
                  <a:srgbClr val="000000"/>
                </a:solidFill>
              </a:rPr>
              <a:t>S</a:t>
            </a:r>
            <a:r>
              <a:rPr kumimoji="1" lang="en-US" altLang="en-US" sz="1600" dirty="0">
                <a:solidFill>
                  <a:srgbClr val="000000"/>
                </a:solidFill>
              </a:rPr>
              <a:t>.</a:t>
            </a:r>
            <a:r>
              <a:rPr kumimoji="1" lang="en-US" altLang="en-US" sz="1600" i="1" dirty="0">
                <a:solidFill>
                  <a:srgbClr val="000000"/>
                </a:solidFill>
              </a:rPr>
              <a:t>ID </a:t>
            </a:r>
            <a:r>
              <a:rPr kumimoji="1" lang="en-US" altLang="en-US" sz="1600" dirty="0">
                <a:solidFill>
                  <a:srgbClr val="000000"/>
                </a:solidFill>
              </a:rPr>
              <a:t>= </a:t>
            </a:r>
            <a:r>
              <a:rPr kumimoji="1" lang="en-US" altLang="en-US" sz="1600" i="1" dirty="0">
                <a:solidFill>
                  <a:srgbClr val="000000"/>
                </a:solidFill>
              </a:rPr>
              <a:t>T</a:t>
            </a:r>
            <a:r>
              <a:rPr kumimoji="1" lang="en-US" altLang="en-US" sz="1600" dirty="0">
                <a:solidFill>
                  <a:srgbClr val="000000"/>
                </a:solidFill>
              </a:rPr>
              <a:t>.</a:t>
            </a:r>
            <a:r>
              <a:rPr kumimoji="1" lang="en-US" altLang="en-US" sz="1600" i="1" dirty="0">
                <a:solidFill>
                  <a:srgbClr val="000000"/>
                </a:solidFill>
              </a:rPr>
              <a:t>ID</a:t>
            </a:r>
            <a:r>
              <a:rPr kumimoji="1" lang="en-US" altLang="en-US" sz="1600" dirty="0">
                <a:solidFill>
                  <a:srgbClr val="000000"/>
                </a:solidFill>
              </a:rPr>
              <a:t>));</a:t>
            </a:r>
          </a:p>
          <a:p>
            <a:pPr marL="285750" fontAlgn="base">
              <a:spcBef>
                <a:spcPct val="0"/>
              </a:spcBef>
              <a:spcAft>
                <a:spcPct val="0"/>
              </a:spcAft>
              <a:buClr>
                <a:srgbClr val="FF9933"/>
              </a:buClr>
              <a:buSzPct val="110000"/>
            </a:pPr>
            <a:endParaRPr kumimoji="1" lang="en-US" altLang="en-US" sz="1600" dirty="0">
              <a:solidFill>
                <a:srgbClr val="000000"/>
              </a:solidFill>
            </a:endParaRPr>
          </a:p>
          <a:p>
            <a:pPr marL="571500" indent="-285750" fontAlgn="base">
              <a:spcBef>
                <a:spcPct val="0"/>
              </a:spcBef>
              <a:spcAft>
                <a:spcPct val="0"/>
              </a:spcAft>
              <a:buClr>
                <a:srgbClr val="FF9933"/>
              </a:buClr>
              <a:buSzPct val="110000"/>
              <a:buFont typeface="Arial" panose="020B0604020202020204" pitchFamily="34" charset="0"/>
              <a:buChar char="•"/>
            </a:pPr>
            <a:r>
              <a:rPr kumimoji="1" lang="en-US" altLang="en-US" sz="1700" dirty="0">
                <a:solidFill>
                  <a:srgbClr val="000000"/>
                </a:solidFill>
              </a:rPr>
              <a:t>First nested query lists all courses offered in Biology</a:t>
            </a:r>
          </a:p>
          <a:p>
            <a:pPr marL="571500" indent="-285750" fontAlgn="base">
              <a:spcBef>
                <a:spcPct val="0"/>
              </a:spcBef>
              <a:spcAft>
                <a:spcPct val="0"/>
              </a:spcAft>
              <a:buClr>
                <a:srgbClr val="FF9933"/>
              </a:buClr>
              <a:buSzPct val="110000"/>
              <a:buFont typeface="Arial" panose="020B0604020202020204" pitchFamily="34" charset="0"/>
              <a:buChar char="•"/>
            </a:pPr>
            <a:r>
              <a:rPr kumimoji="1" lang="en-US" altLang="en-US" sz="1700" dirty="0">
                <a:solidFill>
                  <a:srgbClr val="000000"/>
                </a:solidFill>
              </a:rPr>
              <a:t>Second nested query lists all courses a particular student took</a:t>
            </a:r>
          </a:p>
          <a:p>
            <a:pPr marL="285750" fontAlgn="base">
              <a:spcBef>
                <a:spcPct val="0"/>
              </a:spcBef>
              <a:spcAft>
                <a:spcPct val="0"/>
              </a:spcAft>
              <a:buClr>
                <a:srgbClr val="FF9933"/>
              </a:buClr>
              <a:buSzPct val="90000"/>
            </a:pPr>
            <a:endParaRPr kumimoji="1" lang="en-US" altLang="en-US" sz="1700" dirty="0">
              <a:solidFill>
                <a:srgbClr val="000000"/>
              </a:solidFill>
            </a:endParaRPr>
          </a:p>
          <a:p>
            <a:pPr fontAlgn="base">
              <a:spcBef>
                <a:spcPct val="0"/>
              </a:spcBef>
              <a:spcAft>
                <a:spcPct val="0"/>
              </a:spcAft>
            </a:pPr>
            <a:endParaRPr kumimoji="1" lang="en-US" altLang="en-US" sz="1600" dirty="0">
              <a:solidFill>
                <a:srgbClr val="000000"/>
              </a:solidFill>
            </a:endParaRPr>
          </a:p>
        </p:txBody>
      </p:sp>
    </p:spTree>
    <p:extLst>
      <p:ext uri="{BB962C8B-B14F-4D97-AF65-F5344CB8AC3E}">
        <p14:creationId xmlns:p14="http://schemas.microsoft.com/office/powerpoint/2010/main" val="241783847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6706" name="Rectangle 2"/>
          <p:cNvSpPr>
            <a:spLocks noGrp="1" noChangeArrowheads="1"/>
          </p:cNvSpPr>
          <p:nvPr>
            <p:ph type="title" idx="4294967295"/>
          </p:nvPr>
        </p:nvSpPr>
        <p:spPr>
          <a:xfrm>
            <a:off x="4114800" y="152400"/>
            <a:ext cx="8077200" cy="609600"/>
          </a:xfrm>
        </p:spPr>
        <p:txBody>
          <a:bodyPr/>
          <a:lstStyle/>
          <a:p>
            <a:r>
              <a:rPr lang="en-US" altLang="en-US" dirty="0"/>
              <a:t>Test for Absence of Duplicate Tuples</a:t>
            </a:r>
          </a:p>
        </p:txBody>
      </p:sp>
      <p:sp>
        <p:nvSpPr>
          <p:cNvPr id="58370" name="Rectangle 3"/>
          <p:cNvSpPr>
            <a:spLocks noGrp="1" noChangeArrowheads="1"/>
          </p:cNvSpPr>
          <p:nvPr>
            <p:ph type="body" idx="4294967295"/>
          </p:nvPr>
        </p:nvSpPr>
        <p:spPr>
          <a:xfrm>
            <a:off x="0" y="1100138"/>
            <a:ext cx="7499350" cy="4367212"/>
          </a:xfrm>
        </p:spPr>
        <p:txBody>
          <a:bodyPr/>
          <a:lstStyle/>
          <a:p>
            <a:pPr>
              <a:tabLst>
                <a:tab pos="803275" algn="l"/>
                <a:tab pos="1547813" algn="l"/>
              </a:tabLst>
            </a:pPr>
            <a:r>
              <a:rPr lang="en-US" altLang="en-US" dirty="0"/>
              <a:t>The </a:t>
            </a:r>
            <a:r>
              <a:rPr lang="en-US" altLang="en-US" b="1" dirty="0">
                <a:solidFill>
                  <a:srgbClr val="002060"/>
                </a:solidFill>
              </a:rPr>
              <a:t>unique</a:t>
            </a:r>
            <a:r>
              <a:rPr lang="en-US" altLang="en-US" dirty="0"/>
              <a:t> construct tests whether a subquery has any duplicate tuples in its result.</a:t>
            </a:r>
          </a:p>
          <a:p>
            <a:pPr>
              <a:tabLst>
                <a:tab pos="803275" algn="l"/>
                <a:tab pos="1547813" algn="l"/>
              </a:tabLst>
            </a:pPr>
            <a:r>
              <a:rPr lang="en-US" altLang="en-US" dirty="0"/>
              <a:t>The </a:t>
            </a:r>
            <a:r>
              <a:rPr lang="en-US" altLang="en-US" b="1" dirty="0">
                <a:solidFill>
                  <a:srgbClr val="002060"/>
                </a:solidFill>
              </a:rPr>
              <a:t>unique</a:t>
            </a:r>
            <a:r>
              <a:rPr lang="en-US" altLang="en-US" dirty="0"/>
              <a:t> construct evaluates to “true” if a given subquery contains no duplicates .</a:t>
            </a:r>
          </a:p>
          <a:p>
            <a:pPr>
              <a:tabLst>
                <a:tab pos="803275" algn="l"/>
                <a:tab pos="1547813" algn="l"/>
              </a:tabLst>
            </a:pPr>
            <a:r>
              <a:rPr lang="en-US" altLang="en-US" dirty="0"/>
              <a:t>Find all courses that were offered at most once in 2017</a:t>
            </a:r>
          </a:p>
          <a:p>
            <a:pPr lvl="1">
              <a:buNone/>
              <a:tabLst>
                <a:tab pos="803275" algn="l"/>
                <a:tab pos="1547813" algn="l"/>
              </a:tabLst>
            </a:pPr>
            <a:r>
              <a:rPr lang="en-US" altLang="en-US" b="1" dirty="0"/>
              <a:t>    select </a:t>
            </a:r>
            <a:r>
              <a:rPr lang="en-US" altLang="en-US" i="1" dirty="0" err="1"/>
              <a:t>T</a:t>
            </a:r>
            <a:r>
              <a:rPr lang="en-US" altLang="en-US" dirty="0" err="1"/>
              <a:t>.</a:t>
            </a:r>
            <a:r>
              <a:rPr lang="en-US" altLang="en-US" i="1" dirty="0" err="1"/>
              <a:t>course_id</a:t>
            </a:r>
            <a:br>
              <a:rPr lang="en-US" altLang="en-US" i="1" dirty="0"/>
            </a:br>
            <a:r>
              <a:rPr lang="en-US" altLang="en-US" b="1" dirty="0"/>
              <a:t>from </a:t>
            </a:r>
            <a:r>
              <a:rPr lang="en-US" altLang="en-US" i="1" dirty="0"/>
              <a:t>course </a:t>
            </a:r>
            <a:r>
              <a:rPr lang="en-US" altLang="en-US" b="1" dirty="0"/>
              <a:t>as </a:t>
            </a:r>
            <a:r>
              <a:rPr lang="en-US" altLang="en-US" i="1" dirty="0"/>
              <a:t>T</a:t>
            </a:r>
            <a:br>
              <a:rPr lang="en-US" altLang="en-US" i="1" dirty="0"/>
            </a:br>
            <a:r>
              <a:rPr lang="en-US" altLang="en-US" b="1" dirty="0"/>
              <a:t>where unique </a:t>
            </a:r>
            <a:r>
              <a:rPr lang="en-US" altLang="en-US" dirty="0"/>
              <a:t>( </a:t>
            </a:r>
            <a:r>
              <a:rPr lang="en-US" altLang="en-US" b="1" dirty="0"/>
              <a:t>select </a:t>
            </a:r>
            <a:r>
              <a:rPr lang="en-US" altLang="en-US" i="1" dirty="0" err="1"/>
              <a:t>R</a:t>
            </a:r>
            <a:r>
              <a:rPr lang="en-US" altLang="en-US" dirty="0" err="1"/>
              <a:t>.</a:t>
            </a:r>
            <a:r>
              <a:rPr lang="en-US" altLang="en-US" i="1" dirty="0" err="1"/>
              <a:t>course_id</a:t>
            </a:r>
            <a:br>
              <a:rPr lang="en-US" altLang="en-US" i="1" dirty="0"/>
            </a:br>
            <a:r>
              <a:rPr lang="en-US" altLang="en-US" i="1" dirty="0"/>
              <a:t>                           </a:t>
            </a:r>
            <a:r>
              <a:rPr lang="en-US" altLang="en-US" b="1" dirty="0"/>
              <a:t>from </a:t>
            </a:r>
            <a:r>
              <a:rPr lang="en-US" altLang="en-US" i="1" dirty="0"/>
              <a:t>section </a:t>
            </a:r>
            <a:r>
              <a:rPr lang="en-US" altLang="en-US" b="1" dirty="0"/>
              <a:t>as </a:t>
            </a:r>
            <a:r>
              <a:rPr lang="en-US" altLang="en-US" i="1" dirty="0"/>
              <a:t>R</a:t>
            </a:r>
            <a:br>
              <a:rPr lang="en-US" altLang="en-US" i="1" dirty="0"/>
            </a:br>
            <a:r>
              <a:rPr lang="en-US" altLang="en-US" i="1" dirty="0"/>
              <a:t>                           </a:t>
            </a:r>
            <a:r>
              <a:rPr lang="en-US" altLang="en-US" b="1" dirty="0"/>
              <a:t>where </a:t>
            </a:r>
            <a:r>
              <a:rPr lang="en-US" altLang="en-US" i="1" dirty="0" err="1"/>
              <a:t>T</a:t>
            </a:r>
            <a:r>
              <a:rPr lang="en-US" altLang="en-US" dirty="0" err="1"/>
              <a:t>.</a:t>
            </a:r>
            <a:r>
              <a:rPr lang="en-US" altLang="en-US" i="1" dirty="0" err="1"/>
              <a:t>course_id</a:t>
            </a:r>
            <a:r>
              <a:rPr lang="en-US" altLang="en-US" dirty="0"/>
              <a:t>= </a:t>
            </a:r>
            <a:r>
              <a:rPr lang="en-US" altLang="en-US" i="1" dirty="0" err="1"/>
              <a:t>R</a:t>
            </a:r>
            <a:r>
              <a:rPr lang="en-US" altLang="en-US" dirty="0" err="1"/>
              <a:t>.</a:t>
            </a:r>
            <a:r>
              <a:rPr lang="en-US" altLang="en-US" i="1" dirty="0" err="1"/>
              <a:t>course_id</a:t>
            </a:r>
            <a:r>
              <a:rPr lang="en-US" altLang="en-US" i="1" dirty="0"/>
              <a:t> </a:t>
            </a:r>
            <a:br>
              <a:rPr lang="en-US" altLang="en-US" i="1" dirty="0"/>
            </a:br>
            <a:r>
              <a:rPr lang="en-US" altLang="en-US" i="1" dirty="0"/>
              <a:t>                                       </a:t>
            </a:r>
            <a:r>
              <a:rPr lang="en-US" altLang="en-US" b="1" dirty="0"/>
              <a:t>and </a:t>
            </a:r>
            <a:r>
              <a:rPr lang="en-US" altLang="en-US" i="1" dirty="0" err="1"/>
              <a:t>R</a:t>
            </a:r>
            <a:r>
              <a:rPr lang="en-US" altLang="en-US" dirty="0" err="1"/>
              <a:t>.</a:t>
            </a:r>
            <a:r>
              <a:rPr lang="en-US" altLang="en-US" i="1" dirty="0" err="1"/>
              <a:t>year</a:t>
            </a:r>
            <a:r>
              <a:rPr lang="en-US" altLang="en-US" i="1" dirty="0"/>
              <a:t> </a:t>
            </a:r>
            <a:r>
              <a:rPr lang="en-US" altLang="en-US" dirty="0"/>
              <a:t>= 2017);</a:t>
            </a:r>
          </a:p>
        </p:txBody>
      </p:sp>
    </p:spTree>
    <p:extLst>
      <p:ext uri="{BB962C8B-B14F-4D97-AF65-F5344CB8AC3E}">
        <p14:creationId xmlns:p14="http://schemas.microsoft.com/office/powerpoint/2010/main" val="368804891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8754" name="Rectangle 2"/>
          <p:cNvSpPr>
            <a:spLocks noGrp="1" noChangeArrowheads="1"/>
          </p:cNvSpPr>
          <p:nvPr>
            <p:ph type="title" idx="4294967295"/>
          </p:nvPr>
        </p:nvSpPr>
        <p:spPr>
          <a:xfrm>
            <a:off x="4114800" y="2470150"/>
            <a:ext cx="8077200" cy="609600"/>
          </a:xfrm>
        </p:spPr>
        <p:txBody>
          <a:bodyPr/>
          <a:lstStyle/>
          <a:p>
            <a:r>
              <a:rPr lang="en-US" altLang="en-US" dirty="0"/>
              <a:t>Subqueries in the From Clause</a:t>
            </a:r>
          </a:p>
        </p:txBody>
      </p:sp>
    </p:spTree>
    <p:extLst>
      <p:ext uri="{BB962C8B-B14F-4D97-AF65-F5344CB8AC3E}">
        <p14:creationId xmlns:p14="http://schemas.microsoft.com/office/powerpoint/2010/main" val="292936252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8754" name="Rectangle 2"/>
          <p:cNvSpPr>
            <a:spLocks noGrp="1" noChangeArrowheads="1"/>
          </p:cNvSpPr>
          <p:nvPr>
            <p:ph type="title" idx="4294967295"/>
          </p:nvPr>
        </p:nvSpPr>
        <p:spPr>
          <a:xfrm>
            <a:off x="1422400" y="117475"/>
            <a:ext cx="10769600" cy="609600"/>
          </a:xfrm>
        </p:spPr>
        <p:txBody>
          <a:bodyPr/>
          <a:lstStyle/>
          <a:p>
            <a:r>
              <a:rPr lang="en-US" altLang="en-US" dirty="0"/>
              <a:t>Subqueries in the Form Clause</a:t>
            </a:r>
          </a:p>
        </p:txBody>
      </p:sp>
      <p:sp>
        <p:nvSpPr>
          <p:cNvPr id="44034" name="Rectangle 3"/>
          <p:cNvSpPr>
            <a:spLocks noGrp="1" noChangeArrowheads="1"/>
          </p:cNvSpPr>
          <p:nvPr>
            <p:ph type="body" idx="4294967295"/>
          </p:nvPr>
        </p:nvSpPr>
        <p:spPr>
          <a:xfrm>
            <a:off x="0" y="1069975"/>
            <a:ext cx="7443788" cy="4876800"/>
          </a:xfrm>
        </p:spPr>
        <p:txBody>
          <a:bodyPr/>
          <a:lstStyle/>
          <a:p>
            <a:pPr>
              <a:tabLst>
                <a:tab pos="1146175" algn="l"/>
                <a:tab pos="1608138" algn="l"/>
                <a:tab pos="1711325" algn="l"/>
              </a:tabLst>
            </a:pPr>
            <a:r>
              <a:rPr lang="en-US" altLang="en-US" dirty="0"/>
              <a:t>SQL allows a subquery expression to be used in the </a:t>
            </a:r>
            <a:r>
              <a:rPr lang="en-US" altLang="en-US" b="1" dirty="0"/>
              <a:t>from </a:t>
            </a:r>
            <a:r>
              <a:rPr lang="en-US" altLang="en-US" dirty="0"/>
              <a:t>clause</a:t>
            </a:r>
          </a:p>
          <a:p>
            <a:pPr>
              <a:tabLst>
                <a:tab pos="1146175" algn="l"/>
                <a:tab pos="1608138" algn="l"/>
                <a:tab pos="1711325" algn="l"/>
              </a:tabLst>
            </a:pPr>
            <a:r>
              <a:rPr lang="en-US" altLang="en-US" dirty="0"/>
              <a:t>Find the average instructors’ salaries of those departments where the average salary is greater than $42,000.”</a:t>
            </a:r>
          </a:p>
          <a:p>
            <a:pPr lvl="1">
              <a:buNone/>
              <a:tabLst>
                <a:tab pos="1146175" algn="l"/>
                <a:tab pos="1608138" algn="l"/>
                <a:tab pos="1711325" algn="l"/>
              </a:tabLst>
            </a:pPr>
            <a:r>
              <a:rPr lang="en-US" altLang="en-US" b="1" dirty="0"/>
              <a:t>     select </a:t>
            </a:r>
            <a:r>
              <a:rPr lang="en-US" altLang="en-US" i="1" dirty="0"/>
              <a:t>dept_name</a:t>
            </a:r>
            <a:r>
              <a:rPr lang="en-US" altLang="en-US" dirty="0"/>
              <a:t>, </a:t>
            </a:r>
            <a:r>
              <a:rPr lang="en-US" altLang="en-US" i="1" dirty="0" err="1"/>
              <a:t>avg_salary</a:t>
            </a:r>
            <a:br>
              <a:rPr lang="en-US" altLang="en-US" i="1" dirty="0"/>
            </a:br>
            <a:r>
              <a:rPr lang="en-US" altLang="en-US" b="1" dirty="0"/>
              <a:t>from </a:t>
            </a:r>
            <a:r>
              <a:rPr lang="en-US" altLang="en-US" dirty="0"/>
              <a:t>( </a:t>
            </a:r>
            <a:r>
              <a:rPr lang="en-US" altLang="en-US" b="1" dirty="0"/>
              <a:t>select </a:t>
            </a:r>
            <a:r>
              <a:rPr lang="en-US" altLang="en-US" i="1" dirty="0"/>
              <a:t>dept_name</a:t>
            </a:r>
            <a:r>
              <a:rPr lang="en-US" altLang="en-US" dirty="0"/>
              <a:t>, </a:t>
            </a:r>
            <a:r>
              <a:rPr lang="en-US" altLang="en-US" b="1" dirty="0" err="1"/>
              <a:t>avg</a:t>
            </a:r>
            <a:r>
              <a:rPr lang="en-US" altLang="en-US" b="1" dirty="0"/>
              <a:t> </a:t>
            </a:r>
            <a:r>
              <a:rPr lang="en-US" altLang="en-US" dirty="0"/>
              <a:t>(</a:t>
            </a:r>
            <a:r>
              <a:rPr lang="en-US" altLang="en-US" i="1" dirty="0"/>
              <a:t>salary</a:t>
            </a:r>
            <a:r>
              <a:rPr lang="en-US" altLang="en-US" dirty="0"/>
              <a:t>) </a:t>
            </a:r>
            <a:r>
              <a:rPr lang="en-US" altLang="en-US" b="1" dirty="0"/>
              <a:t>as </a:t>
            </a:r>
            <a:r>
              <a:rPr lang="en-US" altLang="en-US" i="1" dirty="0" err="1"/>
              <a:t>avg_salary</a:t>
            </a:r>
            <a:br>
              <a:rPr lang="en-US" altLang="en-US" i="1" dirty="0"/>
            </a:br>
            <a:r>
              <a:rPr lang="en-US" altLang="en-US" i="1" dirty="0"/>
              <a:t>           </a:t>
            </a:r>
            <a:r>
              <a:rPr lang="en-US" altLang="en-US" b="1" dirty="0"/>
              <a:t>from </a:t>
            </a:r>
            <a:r>
              <a:rPr lang="en-US" altLang="en-US" i="1" dirty="0"/>
              <a:t>instructor</a:t>
            </a:r>
            <a:br>
              <a:rPr lang="en-US" altLang="en-US" i="1" dirty="0"/>
            </a:br>
            <a:r>
              <a:rPr lang="en-US" altLang="en-US" i="1" dirty="0"/>
              <a:t>           </a:t>
            </a:r>
            <a:r>
              <a:rPr lang="en-US" altLang="en-US" b="1" dirty="0"/>
              <a:t>group by </a:t>
            </a:r>
            <a:r>
              <a:rPr lang="en-US" altLang="en-US" i="1" dirty="0"/>
              <a:t>dept_name</a:t>
            </a:r>
            <a:r>
              <a:rPr lang="en-US" altLang="en-US" dirty="0"/>
              <a:t>)</a:t>
            </a:r>
            <a:br>
              <a:rPr lang="en-US" altLang="en-US" dirty="0"/>
            </a:br>
            <a:r>
              <a:rPr lang="en-US" altLang="en-US" b="1" dirty="0"/>
              <a:t>where </a:t>
            </a:r>
            <a:r>
              <a:rPr lang="en-US" altLang="en-US" i="1" dirty="0" err="1"/>
              <a:t>avg_salary</a:t>
            </a:r>
            <a:r>
              <a:rPr lang="en-US" altLang="en-US" i="1" dirty="0"/>
              <a:t> </a:t>
            </a:r>
            <a:r>
              <a:rPr lang="en-US" altLang="en-US" dirty="0"/>
              <a:t>&gt; 42000;</a:t>
            </a:r>
          </a:p>
          <a:p>
            <a:pPr>
              <a:tabLst>
                <a:tab pos="1146175" algn="l"/>
                <a:tab pos="1608138" algn="l"/>
                <a:tab pos="1711325" algn="l"/>
              </a:tabLst>
            </a:pPr>
            <a:r>
              <a:rPr lang="en-US" altLang="en-US" dirty="0"/>
              <a:t>Note that we do not need to use the </a:t>
            </a:r>
            <a:r>
              <a:rPr lang="en-US" altLang="en-US" b="1" dirty="0"/>
              <a:t>having </a:t>
            </a:r>
            <a:r>
              <a:rPr lang="en-US" altLang="en-US" dirty="0"/>
              <a:t>clause</a:t>
            </a:r>
          </a:p>
          <a:p>
            <a:pPr>
              <a:tabLst>
                <a:tab pos="1146175" algn="l"/>
                <a:tab pos="1608138" algn="l"/>
                <a:tab pos="1711325" algn="l"/>
              </a:tabLst>
            </a:pPr>
            <a:r>
              <a:rPr lang="en-US" altLang="en-US" dirty="0"/>
              <a:t>Another way to write above query</a:t>
            </a:r>
          </a:p>
          <a:p>
            <a:pPr marL="0" indent="0">
              <a:buNone/>
              <a:tabLst>
                <a:tab pos="1146175" algn="l"/>
                <a:tab pos="1608138" algn="l"/>
                <a:tab pos="1711325" algn="l"/>
              </a:tabLst>
            </a:pPr>
            <a:r>
              <a:rPr lang="en-US" altLang="en-US" sz="800" dirty="0"/>
              <a:t> </a:t>
            </a:r>
          </a:p>
          <a:p>
            <a:pPr lvl="1">
              <a:spcBef>
                <a:spcPts val="0"/>
              </a:spcBef>
              <a:buNone/>
              <a:tabLst>
                <a:tab pos="1146175" algn="l"/>
                <a:tab pos="1608138" algn="l"/>
                <a:tab pos="1711325" algn="l"/>
              </a:tabLst>
            </a:pPr>
            <a:r>
              <a:rPr lang="en-US" altLang="en-US" b="1" dirty="0"/>
              <a:t>     select </a:t>
            </a:r>
            <a:r>
              <a:rPr lang="en-US" altLang="en-US" i="1" dirty="0"/>
              <a:t>dept_name</a:t>
            </a:r>
            <a:r>
              <a:rPr lang="en-US" altLang="en-US" dirty="0"/>
              <a:t>, </a:t>
            </a:r>
            <a:r>
              <a:rPr lang="en-US" altLang="en-US" i="1" dirty="0" err="1"/>
              <a:t>avg_salary</a:t>
            </a:r>
            <a:br>
              <a:rPr lang="en-US" altLang="en-US" i="1" dirty="0"/>
            </a:br>
            <a:r>
              <a:rPr lang="en-US" altLang="en-US" b="1" dirty="0"/>
              <a:t>from </a:t>
            </a:r>
            <a:r>
              <a:rPr lang="en-US" altLang="en-US" dirty="0"/>
              <a:t>( </a:t>
            </a:r>
            <a:r>
              <a:rPr lang="en-US" altLang="en-US" b="1" dirty="0"/>
              <a:t>select </a:t>
            </a:r>
            <a:r>
              <a:rPr lang="en-US" altLang="en-US" i="1" dirty="0"/>
              <a:t>dept_name</a:t>
            </a:r>
            <a:r>
              <a:rPr lang="en-US" altLang="en-US" dirty="0"/>
              <a:t>, </a:t>
            </a:r>
            <a:r>
              <a:rPr lang="en-US" altLang="en-US" b="1" dirty="0" err="1"/>
              <a:t>avg</a:t>
            </a:r>
            <a:r>
              <a:rPr lang="en-US" altLang="en-US" b="1" dirty="0"/>
              <a:t> </a:t>
            </a:r>
            <a:r>
              <a:rPr lang="en-US" altLang="en-US" dirty="0"/>
              <a:t>(</a:t>
            </a:r>
            <a:r>
              <a:rPr lang="en-US" altLang="en-US" i="1" dirty="0"/>
              <a:t>salary</a:t>
            </a:r>
            <a:r>
              <a:rPr lang="en-US" altLang="en-US" dirty="0"/>
              <a:t>) </a:t>
            </a:r>
            <a:br>
              <a:rPr lang="en-US" altLang="en-US" i="1" dirty="0"/>
            </a:br>
            <a:r>
              <a:rPr lang="en-US" altLang="en-US" i="1" dirty="0"/>
              <a:t>           </a:t>
            </a:r>
            <a:r>
              <a:rPr lang="en-US" altLang="en-US" b="1" dirty="0"/>
              <a:t>from </a:t>
            </a:r>
            <a:r>
              <a:rPr lang="en-US" altLang="en-US" i="1" dirty="0"/>
              <a:t>instructor</a:t>
            </a:r>
            <a:br>
              <a:rPr lang="en-US" altLang="en-US" i="1" dirty="0"/>
            </a:br>
            <a:r>
              <a:rPr lang="en-US" altLang="en-US" i="1" dirty="0"/>
              <a:t>           </a:t>
            </a:r>
            <a:r>
              <a:rPr lang="en-US" altLang="en-US" b="1" dirty="0"/>
              <a:t>group by </a:t>
            </a:r>
            <a:r>
              <a:rPr lang="en-US" altLang="en-US" i="1" dirty="0"/>
              <a:t>dept_name</a:t>
            </a:r>
            <a:r>
              <a:rPr lang="en-US" altLang="en-US" dirty="0"/>
              <a:t>) </a:t>
            </a:r>
          </a:p>
          <a:p>
            <a:pPr lvl="1">
              <a:spcBef>
                <a:spcPts val="0"/>
              </a:spcBef>
              <a:buNone/>
              <a:tabLst>
                <a:tab pos="1146175" algn="l"/>
                <a:tab pos="1608138" algn="l"/>
                <a:tab pos="1711325" algn="l"/>
              </a:tabLst>
            </a:pPr>
            <a:r>
              <a:rPr lang="en-US" altLang="en-US" b="1" dirty="0"/>
              <a:t>                as </a:t>
            </a:r>
            <a:r>
              <a:rPr lang="en-US" altLang="en-US" i="1" dirty="0" err="1"/>
              <a:t>dept_avg</a:t>
            </a:r>
            <a:r>
              <a:rPr lang="en-US" altLang="en-US" i="1" dirty="0"/>
              <a:t> </a:t>
            </a:r>
            <a:r>
              <a:rPr lang="en-US" altLang="en-US" dirty="0"/>
              <a:t>(</a:t>
            </a:r>
            <a:r>
              <a:rPr lang="en-US" altLang="en-US" i="1" dirty="0"/>
              <a:t>dept_name</a:t>
            </a:r>
            <a:r>
              <a:rPr lang="en-US" altLang="en-US" dirty="0"/>
              <a:t>, </a:t>
            </a:r>
            <a:r>
              <a:rPr lang="en-US" altLang="en-US" i="1" dirty="0" err="1"/>
              <a:t>avg_salary</a:t>
            </a:r>
            <a:r>
              <a:rPr lang="en-US" altLang="en-US" dirty="0"/>
              <a:t>)</a:t>
            </a:r>
          </a:p>
          <a:p>
            <a:pPr lvl="1">
              <a:spcBef>
                <a:spcPts val="0"/>
              </a:spcBef>
              <a:buNone/>
              <a:tabLst>
                <a:tab pos="1146175" algn="l"/>
                <a:tab pos="1608138" algn="l"/>
                <a:tab pos="1711325" algn="l"/>
              </a:tabLst>
            </a:pPr>
            <a:r>
              <a:rPr lang="en-US" altLang="en-US" b="1" dirty="0"/>
              <a:t>    where </a:t>
            </a:r>
            <a:r>
              <a:rPr lang="en-US" altLang="en-US" i="1" dirty="0" err="1"/>
              <a:t>avg_salary</a:t>
            </a:r>
            <a:r>
              <a:rPr lang="en-US" altLang="en-US" i="1" dirty="0"/>
              <a:t> </a:t>
            </a:r>
            <a:r>
              <a:rPr lang="en-US" altLang="en-US" dirty="0"/>
              <a:t>&gt; 42000;</a:t>
            </a:r>
          </a:p>
          <a:p>
            <a:pPr>
              <a:tabLst>
                <a:tab pos="1146175" algn="l"/>
                <a:tab pos="1608138" algn="l"/>
                <a:tab pos="1711325" algn="l"/>
              </a:tabLst>
            </a:pPr>
            <a:endParaRPr lang="en-US" altLang="en-US" dirty="0"/>
          </a:p>
          <a:p>
            <a:pPr>
              <a:buNone/>
              <a:tabLst>
                <a:tab pos="1146175" algn="l"/>
                <a:tab pos="1608138" algn="l"/>
                <a:tab pos="1711325" algn="l"/>
              </a:tabLst>
            </a:pPr>
            <a:endParaRPr lang="en-US" altLang="en-US" dirty="0"/>
          </a:p>
        </p:txBody>
      </p:sp>
    </p:spTree>
    <p:extLst>
      <p:ext uri="{BB962C8B-B14F-4D97-AF65-F5344CB8AC3E}">
        <p14:creationId xmlns:p14="http://schemas.microsoft.com/office/powerpoint/2010/main" val="217076756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1826" name="Rectangle 2"/>
          <p:cNvSpPr>
            <a:spLocks noGrp="1" noChangeArrowheads="1"/>
          </p:cNvSpPr>
          <p:nvPr>
            <p:ph type="title" idx="4294967295"/>
          </p:nvPr>
        </p:nvSpPr>
        <p:spPr>
          <a:xfrm>
            <a:off x="1422400" y="117475"/>
            <a:ext cx="10769600" cy="609600"/>
          </a:xfrm>
        </p:spPr>
        <p:txBody>
          <a:bodyPr/>
          <a:lstStyle/>
          <a:p>
            <a:r>
              <a:rPr lang="en-US" altLang="en-US" dirty="0"/>
              <a:t>With Clause</a:t>
            </a:r>
          </a:p>
        </p:txBody>
      </p:sp>
      <p:sp>
        <p:nvSpPr>
          <p:cNvPr id="45058" name="Rectangle 3"/>
          <p:cNvSpPr>
            <a:spLocks noGrp="1" noChangeArrowheads="1"/>
          </p:cNvSpPr>
          <p:nvPr>
            <p:ph type="body" idx="4294967295"/>
          </p:nvPr>
        </p:nvSpPr>
        <p:spPr>
          <a:xfrm>
            <a:off x="4456113" y="1106488"/>
            <a:ext cx="7735887" cy="4903787"/>
          </a:xfrm>
        </p:spPr>
        <p:txBody>
          <a:bodyPr/>
          <a:lstStyle/>
          <a:p>
            <a:r>
              <a:rPr lang="en-US" altLang="en-US" dirty="0"/>
              <a:t>The </a:t>
            </a:r>
            <a:r>
              <a:rPr lang="en-US" altLang="en-US" b="1" dirty="0">
                <a:solidFill>
                  <a:srgbClr val="002060"/>
                </a:solidFill>
              </a:rPr>
              <a:t>with</a:t>
            </a:r>
            <a:r>
              <a:rPr lang="en-US" altLang="en-US" dirty="0"/>
              <a:t> clause provides a way of defining a temporary relation whose definition is available only to the query in which the </a:t>
            </a:r>
            <a:r>
              <a:rPr lang="en-US" altLang="en-US" b="1" dirty="0"/>
              <a:t>with</a:t>
            </a:r>
            <a:r>
              <a:rPr lang="en-US" altLang="en-US" b="1" dirty="0">
                <a:solidFill>
                  <a:schemeClr val="tx2"/>
                </a:solidFill>
              </a:rPr>
              <a:t> </a:t>
            </a:r>
            <a:r>
              <a:rPr lang="en-US" altLang="en-US" dirty="0"/>
              <a:t>clause occurs. </a:t>
            </a:r>
          </a:p>
          <a:p>
            <a:r>
              <a:rPr lang="en-US" altLang="en-US" dirty="0"/>
              <a:t>Find all departments with the maximum budget </a:t>
            </a:r>
            <a:br>
              <a:rPr lang="en-US" altLang="en-US" dirty="0"/>
            </a:br>
            <a:r>
              <a:rPr lang="en-US" altLang="en-US" sz="800" dirty="0"/>
              <a:t> </a:t>
            </a:r>
            <a:br>
              <a:rPr lang="en-US" altLang="en-US" b="1" dirty="0"/>
            </a:br>
            <a:r>
              <a:rPr lang="en-US" altLang="en-US" b="1" dirty="0"/>
              <a:t>     with </a:t>
            </a:r>
            <a:r>
              <a:rPr lang="en-US" altLang="en-US" i="1" dirty="0" err="1"/>
              <a:t>max_budget</a:t>
            </a:r>
            <a:r>
              <a:rPr lang="en-US" altLang="en-US" i="1" dirty="0"/>
              <a:t> </a:t>
            </a:r>
            <a:r>
              <a:rPr lang="en-US" altLang="en-US" dirty="0"/>
              <a:t>(</a:t>
            </a:r>
            <a:r>
              <a:rPr lang="en-US" altLang="en-US" i="1" dirty="0"/>
              <a:t>value</a:t>
            </a:r>
            <a:r>
              <a:rPr lang="en-US" altLang="en-US" dirty="0"/>
              <a:t>) </a:t>
            </a:r>
            <a:r>
              <a:rPr lang="en-US" altLang="en-US" b="1" dirty="0"/>
              <a:t>as </a:t>
            </a:r>
            <a:br>
              <a:rPr lang="en-US" altLang="en-US" b="1" dirty="0"/>
            </a:br>
            <a:r>
              <a:rPr lang="en-US" altLang="en-US" b="1" dirty="0"/>
              <a:t>             </a:t>
            </a:r>
            <a:r>
              <a:rPr lang="en-US" altLang="en-US" dirty="0"/>
              <a:t>(</a:t>
            </a:r>
            <a:r>
              <a:rPr lang="en-US" altLang="en-US" b="1" dirty="0"/>
              <a:t>select max</a:t>
            </a:r>
            <a:r>
              <a:rPr lang="en-US" altLang="en-US" dirty="0"/>
              <a:t>(</a:t>
            </a:r>
            <a:r>
              <a:rPr lang="en-US" altLang="en-US" i="1" dirty="0"/>
              <a:t>budget</a:t>
            </a:r>
            <a:r>
              <a:rPr lang="en-US" altLang="en-US" dirty="0"/>
              <a:t>)</a:t>
            </a:r>
            <a:br>
              <a:rPr lang="en-US" altLang="en-US" dirty="0"/>
            </a:br>
            <a:r>
              <a:rPr lang="en-US" altLang="en-US" dirty="0"/>
              <a:t>              </a:t>
            </a:r>
            <a:r>
              <a:rPr lang="en-US" altLang="en-US" b="1" dirty="0"/>
              <a:t>from </a:t>
            </a:r>
            <a:r>
              <a:rPr lang="en-US" altLang="en-US" i="1" dirty="0"/>
              <a:t>department</a:t>
            </a:r>
            <a:r>
              <a:rPr lang="en-US" altLang="en-US" dirty="0"/>
              <a:t>)</a:t>
            </a:r>
            <a:br>
              <a:rPr lang="en-US" altLang="en-US" dirty="0"/>
            </a:br>
            <a:r>
              <a:rPr lang="en-US" altLang="en-US" dirty="0"/>
              <a:t>     </a:t>
            </a:r>
            <a:r>
              <a:rPr lang="en-US" altLang="en-US" b="1" dirty="0"/>
              <a:t>select </a:t>
            </a:r>
            <a:r>
              <a:rPr lang="en-US" altLang="en-US" i="1" dirty="0"/>
              <a:t>department.name</a:t>
            </a:r>
            <a:br>
              <a:rPr lang="en-US" altLang="en-US" i="1" dirty="0"/>
            </a:br>
            <a:r>
              <a:rPr lang="en-US" altLang="en-US" i="1" dirty="0"/>
              <a:t>     </a:t>
            </a:r>
            <a:r>
              <a:rPr lang="en-US" altLang="en-US" b="1" dirty="0"/>
              <a:t>from </a:t>
            </a:r>
            <a:r>
              <a:rPr lang="en-US" altLang="en-US" i="1" dirty="0"/>
              <a:t>department</a:t>
            </a:r>
            <a:r>
              <a:rPr lang="en-US" altLang="en-US" dirty="0"/>
              <a:t>, </a:t>
            </a:r>
            <a:r>
              <a:rPr lang="en-US" altLang="en-US" i="1" dirty="0" err="1"/>
              <a:t>max_budget</a:t>
            </a:r>
            <a:br>
              <a:rPr lang="en-US" altLang="en-US" i="1" dirty="0"/>
            </a:br>
            <a:r>
              <a:rPr lang="en-US" altLang="en-US" i="1" dirty="0"/>
              <a:t>     </a:t>
            </a:r>
            <a:r>
              <a:rPr lang="en-US" altLang="en-US" b="1" dirty="0"/>
              <a:t>where </a:t>
            </a:r>
            <a:r>
              <a:rPr lang="en-US" altLang="en-US" i="1" dirty="0" err="1"/>
              <a:t>department</a:t>
            </a:r>
            <a:r>
              <a:rPr lang="en-US" altLang="en-US" dirty="0" err="1"/>
              <a:t>.</a:t>
            </a:r>
            <a:r>
              <a:rPr lang="en-US" altLang="en-US" i="1" dirty="0" err="1"/>
              <a:t>budget</a:t>
            </a:r>
            <a:r>
              <a:rPr lang="en-US" altLang="en-US" i="1" dirty="0"/>
              <a:t> </a:t>
            </a:r>
            <a:r>
              <a:rPr lang="en-US" altLang="en-US" dirty="0"/>
              <a:t>= </a:t>
            </a:r>
            <a:r>
              <a:rPr lang="en-US" altLang="en-US" i="1" dirty="0" err="1"/>
              <a:t>max_budget.value</a:t>
            </a:r>
            <a:r>
              <a:rPr lang="en-US" altLang="en-US" dirty="0"/>
              <a:t>;</a:t>
            </a:r>
          </a:p>
        </p:txBody>
      </p:sp>
    </p:spTree>
    <p:extLst>
      <p:ext uri="{BB962C8B-B14F-4D97-AF65-F5344CB8AC3E}">
        <p14:creationId xmlns:p14="http://schemas.microsoft.com/office/powerpoint/2010/main" val="3545792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1265" name="Rectangle 2"/>
          <p:cNvSpPr>
            <a:spLocks noGrp="1" noChangeArrowheads="1"/>
          </p:cNvSpPr>
          <p:nvPr>
            <p:ph type="title" idx="4294967295"/>
          </p:nvPr>
        </p:nvSpPr>
        <p:spPr>
          <a:xfrm>
            <a:off x="856791" y="340887"/>
            <a:ext cx="1076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ffectLst/>
              </a:rPr>
              <a:t>University Database Example</a:t>
            </a:r>
          </a:p>
        </p:txBody>
      </p:sp>
      <p:sp>
        <p:nvSpPr>
          <p:cNvPr id="11266" name="Rectangle 3"/>
          <p:cNvSpPr>
            <a:spLocks noGrp="1" noChangeArrowheads="1"/>
          </p:cNvSpPr>
          <p:nvPr>
            <p:ph idx="4294967295"/>
          </p:nvPr>
        </p:nvSpPr>
        <p:spPr>
          <a:xfrm>
            <a:off x="2592174" y="1308525"/>
            <a:ext cx="7639050" cy="4903788"/>
          </a:xfrm>
        </p:spPr>
        <p:txBody>
          <a:bodyPr/>
          <a:lstStyle/>
          <a:p>
            <a:r>
              <a:rPr lang="en-US" altLang="en-US" dirty="0"/>
              <a:t>In this text we will be using a university database to illustrate all the concepts</a:t>
            </a:r>
          </a:p>
          <a:p>
            <a:r>
              <a:rPr lang="en-US" altLang="en-US" dirty="0"/>
              <a:t>Data consists of information about:</a:t>
            </a:r>
          </a:p>
          <a:p>
            <a:pPr lvl="1"/>
            <a:r>
              <a:rPr lang="en-US" altLang="en-US" dirty="0"/>
              <a:t>Students</a:t>
            </a:r>
          </a:p>
          <a:p>
            <a:pPr lvl="1"/>
            <a:r>
              <a:rPr lang="en-US" altLang="en-US" dirty="0"/>
              <a:t>Instructors</a:t>
            </a:r>
          </a:p>
          <a:p>
            <a:pPr lvl="1"/>
            <a:r>
              <a:rPr lang="en-US" altLang="en-US" dirty="0"/>
              <a:t>Classes</a:t>
            </a:r>
          </a:p>
          <a:p>
            <a:r>
              <a:rPr lang="en-US" altLang="en-US" dirty="0"/>
              <a:t>Application program examples:</a:t>
            </a:r>
          </a:p>
          <a:p>
            <a:pPr lvl="1"/>
            <a:r>
              <a:rPr lang="en-US" altLang="en-US" dirty="0"/>
              <a:t>Add new students, instructors, and courses</a:t>
            </a:r>
          </a:p>
          <a:p>
            <a:pPr lvl="1"/>
            <a:r>
              <a:rPr lang="en-US" altLang="en-US" dirty="0"/>
              <a:t>Register students for courses, and generate class rosters</a:t>
            </a:r>
          </a:p>
          <a:p>
            <a:pPr lvl="1"/>
            <a:r>
              <a:rPr lang="en-US" altLang="en-US" dirty="0"/>
              <a:t>Assign grades to students, compute grade point averages (GPA) and generate transcripts</a:t>
            </a:r>
          </a:p>
          <a:p>
            <a:pPr>
              <a:buFont typeface="Monotype Sorts" charset="2"/>
              <a:buNone/>
            </a:pPr>
            <a:endParaRPr lang="en-US" altLang="en-US" dirty="0"/>
          </a:p>
          <a:p>
            <a:endParaRPr lang="en-US" altLang="en-US" dirty="0"/>
          </a:p>
        </p:txBody>
      </p:sp>
    </p:spTree>
    <p:extLst>
      <p:ext uri="{BB962C8B-B14F-4D97-AF65-F5344CB8AC3E}">
        <p14:creationId xmlns:p14="http://schemas.microsoft.com/office/powerpoint/2010/main" val="575020245"/>
      </p:ext>
    </p:extLst>
  </p:cSld>
  <p:clrMapOvr>
    <a:masterClrMapping/>
  </p:clrMapOvr>
  <p:transition spd="slow"/>
</p:sld>
</file>

<file path=ppt/slides/slide18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3874" name="Rectangle 2"/>
          <p:cNvSpPr>
            <a:spLocks noGrp="1" noChangeArrowheads="1"/>
          </p:cNvSpPr>
          <p:nvPr>
            <p:ph type="title" idx="4294967295"/>
          </p:nvPr>
        </p:nvSpPr>
        <p:spPr>
          <a:xfrm>
            <a:off x="1422400" y="117475"/>
            <a:ext cx="10769600" cy="609600"/>
          </a:xfrm>
        </p:spPr>
        <p:txBody>
          <a:bodyPr/>
          <a:lstStyle/>
          <a:p>
            <a:r>
              <a:rPr lang="en-US" altLang="en-US" dirty="0"/>
              <a:t>Complex Queries using With Clause</a:t>
            </a:r>
          </a:p>
        </p:txBody>
      </p:sp>
      <p:sp>
        <p:nvSpPr>
          <p:cNvPr id="46082" name="Rectangle 3"/>
          <p:cNvSpPr>
            <a:spLocks noGrp="1" noChangeArrowheads="1"/>
          </p:cNvSpPr>
          <p:nvPr>
            <p:ph type="body" idx="4294967295"/>
          </p:nvPr>
        </p:nvSpPr>
        <p:spPr>
          <a:xfrm>
            <a:off x="0" y="1147763"/>
            <a:ext cx="7558088" cy="693737"/>
          </a:xfrm>
        </p:spPr>
        <p:txBody>
          <a:bodyPr/>
          <a:lstStyle/>
          <a:p>
            <a:r>
              <a:rPr lang="en-US" altLang="en-US" dirty="0"/>
              <a:t>Find all departments where the total salary is greater than the average of the total salary at all departments</a:t>
            </a:r>
          </a:p>
        </p:txBody>
      </p:sp>
      <p:sp>
        <p:nvSpPr>
          <p:cNvPr id="46083" name="Text Box 4"/>
          <p:cNvSpPr txBox="1">
            <a:spLocks noChangeArrowheads="1"/>
          </p:cNvSpPr>
          <p:nvPr/>
        </p:nvSpPr>
        <p:spPr bwMode="auto">
          <a:xfrm>
            <a:off x="3086471" y="1841627"/>
            <a:ext cx="6858036" cy="273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fontAlgn="base">
              <a:spcBef>
                <a:spcPct val="0"/>
              </a:spcBef>
              <a:spcAft>
                <a:spcPct val="0"/>
              </a:spcAft>
            </a:pPr>
            <a:r>
              <a:rPr lang="en-US" altLang="en-US" sz="1700" b="1" dirty="0">
                <a:solidFill>
                  <a:srgbClr val="000000"/>
                </a:solidFill>
              </a:rPr>
              <a:t>with </a:t>
            </a:r>
            <a:r>
              <a:rPr lang="en-US" altLang="en-US" sz="1700" i="1" dirty="0" err="1">
                <a:solidFill>
                  <a:srgbClr val="000000"/>
                </a:solidFill>
              </a:rPr>
              <a:t>dept</a:t>
            </a:r>
            <a:r>
              <a:rPr lang="en-US" altLang="en-US" sz="1700" i="1" dirty="0">
                <a:solidFill>
                  <a:srgbClr val="000000"/>
                </a:solidFill>
              </a:rPr>
              <a:t> _total </a:t>
            </a:r>
            <a:r>
              <a:rPr lang="en-US" altLang="en-US" sz="1700" dirty="0">
                <a:solidFill>
                  <a:srgbClr val="000000"/>
                </a:solidFill>
              </a:rPr>
              <a:t>(</a:t>
            </a:r>
            <a:r>
              <a:rPr lang="en-US" altLang="en-US" sz="1700" i="1" dirty="0">
                <a:solidFill>
                  <a:srgbClr val="000000"/>
                </a:solidFill>
              </a:rPr>
              <a:t>dept_name</a:t>
            </a:r>
            <a:r>
              <a:rPr lang="en-US" altLang="en-US" sz="1700" dirty="0">
                <a:solidFill>
                  <a:srgbClr val="000000"/>
                </a:solidFill>
              </a:rPr>
              <a:t>, </a:t>
            </a:r>
            <a:r>
              <a:rPr lang="en-US" altLang="en-US" sz="1700" i="1" dirty="0">
                <a:solidFill>
                  <a:srgbClr val="000000"/>
                </a:solidFill>
              </a:rPr>
              <a:t>value</a:t>
            </a:r>
            <a:r>
              <a:rPr lang="en-US" altLang="en-US" sz="1700" dirty="0">
                <a:solidFill>
                  <a:srgbClr val="000000"/>
                </a:solidFill>
              </a:rPr>
              <a:t>) </a:t>
            </a:r>
            <a:r>
              <a:rPr lang="en-US" altLang="en-US" sz="1700" b="1" dirty="0">
                <a:solidFill>
                  <a:srgbClr val="000000"/>
                </a:solidFill>
              </a:rPr>
              <a:t>as</a:t>
            </a:r>
          </a:p>
          <a:p>
            <a:pPr fontAlgn="base">
              <a:spcBef>
                <a:spcPct val="0"/>
              </a:spcBef>
              <a:spcAft>
                <a:spcPct val="0"/>
              </a:spcAft>
            </a:pPr>
            <a:r>
              <a:rPr lang="en-US" altLang="en-US" sz="1700" dirty="0">
                <a:solidFill>
                  <a:srgbClr val="000000"/>
                </a:solidFill>
              </a:rPr>
              <a:t>        (</a:t>
            </a:r>
            <a:r>
              <a:rPr lang="en-US" altLang="en-US" sz="1700" b="1" dirty="0">
                <a:solidFill>
                  <a:srgbClr val="000000"/>
                </a:solidFill>
              </a:rPr>
              <a:t>select </a:t>
            </a:r>
            <a:r>
              <a:rPr lang="en-US" altLang="en-US" sz="1700" i="1" dirty="0">
                <a:solidFill>
                  <a:srgbClr val="000000"/>
                </a:solidFill>
              </a:rPr>
              <a:t>dept_name</a:t>
            </a:r>
            <a:r>
              <a:rPr lang="en-US" altLang="en-US" sz="1700" dirty="0">
                <a:solidFill>
                  <a:srgbClr val="000000"/>
                </a:solidFill>
              </a:rPr>
              <a:t>, </a:t>
            </a:r>
            <a:r>
              <a:rPr lang="en-US" altLang="en-US" sz="1700" b="1" dirty="0">
                <a:solidFill>
                  <a:srgbClr val="000000"/>
                </a:solidFill>
              </a:rPr>
              <a:t>sum</a:t>
            </a:r>
            <a:r>
              <a:rPr lang="en-US" altLang="en-US" sz="1700" dirty="0">
                <a:solidFill>
                  <a:srgbClr val="000000"/>
                </a:solidFill>
              </a:rPr>
              <a:t>(</a:t>
            </a:r>
            <a:r>
              <a:rPr lang="en-US" altLang="en-US" sz="1700" i="1" dirty="0">
                <a:solidFill>
                  <a:srgbClr val="000000"/>
                </a:solidFill>
              </a:rPr>
              <a:t>salary</a:t>
            </a:r>
            <a:r>
              <a:rPr lang="en-US" altLang="en-US" sz="1700" dirty="0">
                <a:solidFill>
                  <a:srgbClr val="000000"/>
                </a:solidFill>
              </a:rPr>
              <a:t>)</a:t>
            </a:r>
          </a:p>
          <a:p>
            <a:pPr fontAlgn="base">
              <a:spcBef>
                <a:spcPct val="0"/>
              </a:spcBef>
              <a:spcAft>
                <a:spcPct val="0"/>
              </a:spcAft>
            </a:pPr>
            <a:r>
              <a:rPr lang="en-US" altLang="en-US" sz="1700" b="1" dirty="0">
                <a:solidFill>
                  <a:srgbClr val="000000"/>
                </a:solidFill>
              </a:rPr>
              <a:t>         from </a:t>
            </a:r>
            <a:r>
              <a:rPr lang="en-US" altLang="en-US" sz="1700" i="1" dirty="0">
                <a:solidFill>
                  <a:srgbClr val="000000"/>
                </a:solidFill>
              </a:rPr>
              <a:t>instructor</a:t>
            </a:r>
          </a:p>
          <a:p>
            <a:pPr fontAlgn="base">
              <a:spcBef>
                <a:spcPct val="0"/>
              </a:spcBef>
              <a:spcAft>
                <a:spcPct val="0"/>
              </a:spcAft>
            </a:pPr>
            <a:r>
              <a:rPr lang="en-US" altLang="en-US" sz="1700" b="1" dirty="0">
                <a:solidFill>
                  <a:srgbClr val="000000"/>
                </a:solidFill>
              </a:rPr>
              <a:t>         group by </a:t>
            </a:r>
            <a:r>
              <a:rPr lang="en-US" altLang="en-US" sz="1700" i="1" dirty="0">
                <a:solidFill>
                  <a:srgbClr val="000000"/>
                </a:solidFill>
              </a:rPr>
              <a:t>dept_name</a:t>
            </a:r>
            <a:r>
              <a:rPr lang="en-US" altLang="en-US" sz="1700" dirty="0">
                <a:solidFill>
                  <a:srgbClr val="000000"/>
                </a:solidFill>
              </a:rPr>
              <a:t>),</a:t>
            </a:r>
          </a:p>
          <a:p>
            <a:pPr fontAlgn="base">
              <a:spcBef>
                <a:spcPct val="0"/>
              </a:spcBef>
              <a:spcAft>
                <a:spcPct val="0"/>
              </a:spcAft>
            </a:pPr>
            <a:r>
              <a:rPr lang="en-US" altLang="en-US" sz="1700" i="1" dirty="0" err="1">
                <a:solidFill>
                  <a:srgbClr val="000000"/>
                </a:solidFill>
              </a:rPr>
              <a:t>dept_total_avg</a:t>
            </a:r>
            <a:r>
              <a:rPr lang="en-US" altLang="en-US" sz="1700" dirty="0">
                <a:solidFill>
                  <a:srgbClr val="000000"/>
                </a:solidFill>
              </a:rPr>
              <a:t>(</a:t>
            </a:r>
            <a:r>
              <a:rPr lang="en-US" altLang="en-US" sz="1700" i="1" dirty="0">
                <a:solidFill>
                  <a:srgbClr val="000000"/>
                </a:solidFill>
              </a:rPr>
              <a:t>value</a:t>
            </a:r>
            <a:r>
              <a:rPr lang="en-US" altLang="en-US" sz="1700" dirty="0">
                <a:solidFill>
                  <a:srgbClr val="000000"/>
                </a:solidFill>
              </a:rPr>
              <a:t>) </a:t>
            </a:r>
            <a:r>
              <a:rPr lang="en-US" altLang="en-US" sz="1700" b="1" dirty="0">
                <a:solidFill>
                  <a:srgbClr val="000000"/>
                </a:solidFill>
              </a:rPr>
              <a:t>as</a:t>
            </a:r>
          </a:p>
          <a:p>
            <a:pPr fontAlgn="base">
              <a:spcBef>
                <a:spcPct val="0"/>
              </a:spcBef>
              <a:spcAft>
                <a:spcPct val="0"/>
              </a:spcAft>
            </a:pPr>
            <a:r>
              <a:rPr lang="en-US" altLang="en-US" sz="1700" dirty="0">
                <a:solidFill>
                  <a:srgbClr val="000000"/>
                </a:solidFill>
              </a:rPr>
              <a:t>       (</a:t>
            </a:r>
            <a:r>
              <a:rPr lang="en-US" altLang="en-US" sz="1700" b="1" dirty="0">
                <a:solidFill>
                  <a:srgbClr val="000000"/>
                </a:solidFill>
              </a:rPr>
              <a:t>select </a:t>
            </a:r>
            <a:r>
              <a:rPr lang="en-US" altLang="en-US" sz="1700" b="1" dirty="0" err="1">
                <a:solidFill>
                  <a:srgbClr val="000000"/>
                </a:solidFill>
              </a:rPr>
              <a:t>avg</a:t>
            </a:r>
            <a:r>
              <a:rPr lang="en-US" altLang="en-US" sz="1700" dirty="0">
                <a:solidFill>
                  <a:srgbClr val="000000"/>
                </a:solidFill>
              </a:rPr>
              <a:t>(</a:t>
            </a:r>
            <a:r>
              <a:rPr lang="en-US" altLang="en-US" sz="1700" i="1" dirty="0">
                <a:solidFill>
                  <a:srgbClr val="000000"/>
                </a:solidFill>
              </a:rPr>
              <a:t>value</a:t>
            </a:r>
            <a:r>
              <a:rPr lang="en-US" altLang="en-US" sz="1700" dirty="0">
                <a:solidFill>
                  <a:srgbClr val="000000"/>
                </a:solidFill>
              </a:rPr>
              <a:t>)</a:t>
            </a:r>
          </a:p>
          <a:p>
            <a:pPr fontAlgn="base">
              <a:spcBef>
                <a:spcPct val="0"/>
              </a:spcBef>
              <a:spcAft>
                <a:spcPct val="0"/>
              </a:spcAft>
            </a:pPr>
            <a:r>
              <a:rPr lang="en-US" altLang="en-US" sz="1700" b="1" dirty="0">
                <a:solidFill>
                  <a:srgbClr val="000000"/>
                </a:solidFill>
              </a:rPr>
              <a:t>       from </a:t>
            </a:r>
            <a:r>
              <a:rPr lang="en-US" altLang="en-US" sz="1700" i="1" dirty="0" err="1">
                <a:solidFill>
                  <a:srgbClr val="000000"/>
                </a:solidFill>
              </a:rPr>
              <a:t>dept_total</a:t>
            </a:r>
            <a:r>
              <a:rPr lang="en-US" altLang="en-US" sz="1700" dirty="0">
                <a:solidFill>
                  <a:srgbClr val="000000"/>
                </a:solidFill>
              </a:rPr>
              <a:t>)</a:t>
            </a:r>
          </a:p>
          <a:p>
            <a:pPr fontAlgn="base">
              <a:spcBef>
                <a:spcPct val="0"/>
              </a:spcBef>
              <a:spcAft>
                <a:spcPct val="0"/>
              </a:spcAft>
            </a:pPr>
            <a:r>
              <a:rPr lang="en-US" altLang="en-US" sz="1700" b="1" dirty="0">
                <a:solidFill>
                  <a:srgbClr val="000000"/>
                </a:solidFill>
              </a:rPr>
              <a:t>select </a:t>
            </a:r>
            <a:r>
              <a:rPr lang="en-US" altLang="en-US" sz="1700" i="1" dirty="0">
                <a:solidFill>
                  <a:srgbClr val="000000"/>
                </a:solidFill>
              </a:rPr>
              <a:t>dept_name</a:t>
            </a:r>
          </a:p>
          <a:p>
            <a:pPr fontAlgn="base">
              <a:spcBef>
                <a:spcPct val="0"/>
              </a:spcBef>
              <a:spcAft>
                <a:spcPct val="0"/>
              </a:spcAft>
            </a:pPr>
            <a:r>
              <a:rPr lang="en-US" altLang="en-US" sz="1700" b="1" dirty="0">
                <a:solidFill>
                  <a:srgbClr val="000000"/>
                </a:solidFill>
              </a:rPr>
              <a:t>from </a:t>
            </a:r>
            <a:r>
              <a:rPr lang="en-US" altLang="en-US" sz="1700" i="1" dirty="0" err="1">
                <a:solidFill>
                  <a:srgbClr val="000000"/>
                </a:solidFill>
              </a:rPr>
              <a:t>dept_total</a:t>
            </a:r>
            <a:r>
              <a:rPr lang="en-US" altLang="en-US" sz="1700" dirty="0">
                <a:solidFill>
                  <a:srgbClr val="000000"/>
                </a:solidFill>
              </a:rPr>
              <a:t>, </a:t>
            </a:r>
            <a:r>
              <a:rPr lang="en-US" altLang="en-US" sz="1700" i="1" dirty="0" err="1">
                <a:solidFill>
                  <a:srgbClr val="000000"/>
                </a:solidFill>
              </a:rPr>
              <a:t>dept_total_avg</a:t>
            </a:r>
            <a:endParaRPr lang="en-US" altLang="en-US" sz="1700" i="1" dirty="0">
              <a:solidFill>
                <a:srgbClr val="000000"/>
              </a:solidFill>
            </a:endParaRPr>
          </a:p>
          <a:p>
            <a:pPr fontAlgn="base">
              <a:spcBef>
                <a:spcPct val="0"/>
              </a:spcBef>
              <a:spcAft>
                <a:spcPct val="0"/>
              </a:spcAft>
            </a:pPr>
            <a:r>
              <a:rPr lang="en-US" altLang="en-US" sz="1700" b="1" dirty="0">
                <a:solidFill>
                  <a:srgbClr val="000000"/>
                </a:solidFill>
              </a:rPr>
              <a:t>where </a:t>
            </a:r>
            <a:r>
              <a:rPr lang="en-US" altLang="en-US" sz="1700" i="1" dirty="0" err="1">
                <a:solidFill>
                  <a:srgbClr val="000000"/>
                </a:solidFill>
              </a:rPr>
              <a:t>dept_total.value</a:t>
            </a:r>
            <a:r>
              <a:rPr lang="en-US" altLang="en-US" sz="1700" i="1" dirty="0">
                <a:solidFill>
                  <a:srgbClr val="000000"/>
                </a:solidFill>
              </a:rPr>
              <a:t> </a:t>
            </a:r>
            <a:r>
              <a:rPr lang="en-US" altLang="en-US" sz="1700" dirty="0">
                <a:solidFill>
                  <a:srgbClr val="000000"/>
                </a:solidFill>
              </a:rPr>
              <a:t>&gt; </a:t>
            </a:r>
            <a:r>
              <a:rPr lang="en-US" altLang="en-US" sz="1700" i="1" dirty="0" err="1">
                <a:solidFill>
                  <a:srgbClr val="000000"/>
                </a:solidFill>
              </a:rPr>
              <a:t>dept_total_avg.value</a:t>
            </a:r>
            <a:r>
              <a:rPr lang="en-US" altLang="en-US" sz="1700" dirty="0">
                <a:solidFill>
                  <a:srgbClr val="000000"/>
                </a:solidFill>
              </a:rPr>
              <a:t>;</a:t>
            </a:r>
          </a:p>
        </p:txBody>
      </p:sp>
    </p:spTree>
    <p:extLst>
      <p:ext uri="{BB962C8B-B14F-4D97-AF65-F5344CB8AC3E}">
        <p14:creationId xmlns:p14="http://schemas.microsoft.com/office/powerpoint/2010/main" val="371828260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1154" name="Rectangle 2"/>
          <p:cNvSpPr>
            <a:spLocks noGrp="1" noChangeArrowheads="1"/>
          </p:cNvSpPr>
          <p:nvPr>
            <p:ph type="title" idx="4294967295"/>
          </p:nvPr>
        </p:nvSpPr>
        <p:spPr>
          <a:xfrm>
            <a:off x="1422400" y="117475"/>
            <a:ext cx="10769600" cy="609600"/>
          </a:xfrm>
        </p:spPr>
        <p:txBody>
          <a:bodyPr/>
          <a:lstStyle/>
          <a:p>
            <a:r>
              <a:rPr lang="en-US" altLang="en-US" dirty="0"/>
              <a:t>Scalar Subquery</a:t>
            </a:r>
          </a:p>
        </p:txBody>
      </p:sp>
      <p:sp>
        <p:nvSpPr>
          <p:cNvPr id="60418" name="Rectangle 3"/>
          <p:cNvSpPr>
            <a:spLocks noGrp="1" noChangeArrowheads="1"/>
          </p:cNvSpPr>
          <p:nvPr>
            <p:ph type="body" idx="4294967295"/>
          </p:nvPr>
        </p:nvSpPr>
        <p:spPr>
          <a:xfrm>
            <a:off x="0" y="1093788"/>
            <a:ext cx="7546975" cy="4721225"/>
          </a:xfrm>
        </p:spPr>
        <p:txBody>
          <a:bodyPr/>
          <a:lstStyle/>
          <a:p>
            <a:r>
              <a:rPr lang="en-US" altLang="en-US" dirty="0"/>
              <a:t>Scalar subquery is one which is used where a single value is expected</a:t>
            </a:r>
          </a:p>
          <a:p>
            <a:r>
              <a:rPr lang="en-US" altLang="en-US" dirty="0"/>
              <a:t>List all departments along with the number of instructors in each department</a:t>
            </a:r>
          </a:p>
          <a:p>
            <a:pPr>
              <a:buFont typeface="Monotype Sorts" charset="2"/>
              <a:buNone/>
            </a:pPr>
            <a:r>
              <a:rPr lang="en-US" altLang="en-US" b="1" dirty="0"/>
              <a:t>	select </a:t>
            </a:r>
            <a:r>
              <a:rPr lang="en-US" altLang="en-US" i="1" dirty="0"/>
              <a:t>dept_name</a:t>
            </a:r>
            <a:r>
              <a:rPr lang="en-US" altLang="en-US" dirty="0"/>
              <a:t>, </a:t>
            </a:r>
            <a:br>
              <a:rPr lang="en-US" altLang="en-US" dirty="0"/>
            </a:br>
            <a:r>
              <a:rPr lang="en-US" altLang="en-US" dirty="0"/>
              <a:t>             ( </a:t>
            </a:r>
            <a:r>
              <a:rPr lang="en-US" altLang="en-US" b="1" dirty="0"/>
              <a:t>select count</a:t>
            </a:r>
            <a:r>
              <a:rPr lang="en-US" altLang="en-US" dirty="0"/>
              <a:t>(*) </a:t>
            </a:r>
            <a:br>
              <a:rPr lang="en-US" altLang="en-US" dirty="0"/>
            </a:br>
            <a:r>
              <a:rPr lang="en-US" altLang="en-US" dirty="0"/>
              <a:t>                </a:t>
            </a:r>
            <a:r>
              <a:rPr lang="en-US" altLang="en-US" b="1" dirty="0"/>
              <a:t>from </a:t>
            </a:r>
            <a:r>
              <a:rPr lang="en-US" altLang="en-US" i="1" dirty="0"/>
              <a:t>instructor </a:t>
            </a:r>
            <a:br>
              <a:rPr lang="en-US" altLang="en-US" i="1" dirty="0"/>
            </a:br>
            <a:r>
              <a:rPr lang="en-US" altLang="en-US" i="1" dirty="0"/>
              <a:t>                </a:t>
            </a:r>
            <a:r>
              <a:rPr lang="en-US" altLang="en-US" b="1" dirty="0"/>
              <a:t>where </a:t>
            </a:r>
            <a:r>
              <a:rPr lang="en-US" altLang="en-US" i="1" dirty="0" err="1"/>
              <a:t>department</a:t>
            </a:r>
            <a:r>
              <a:rPr lang="en-US" altLang="en-US" dirty="0" err="1"/>
              <a:t>.</a:t>
            </a:r>
            <a:r>
              <a:rPr lang="en-US" altLang="en-US" i="1" dirty="0" err="1"/>
              <a:t>dept_name</a:t>
            </a:r>
            <a:r>
              <a:rPr lang="en-US" altLang="en-US" i="1" dirty="0"/>
              <a:t> </a:t>
            </a:r>
            <a:r>
              <a:rPr lang="en-US" altLang="en-US" dirty="0"/>
              <a:t>= </a:t>
            </a:r>
            <a:r>
              <a:rPr lang="en-US" altLang="en-US" i="1" dirty="0" err="1"/>
              <a:t>instructor</a:t>
            </a:r>
            <a:r>
              <a:rPr lang="en-US" altLang="en-US" dirty="0" err="1"/>
              <a:t>.</a:t>
            </a:r>
            <a:r>
              <a:rPr lang="en-US" altLang="en-US" i="1" dirty="0" err="1"/>
              <a:t>dept_name</a:t>
            </a:r>
            <a:r>
              <a:rPr lang="en-US" altLang="en-US" dirty="0"/>
              <a:t>)</a:t>
            </a:r>
            <a:br>
              <a:rPr lang="en-US" altLang="en-US" dirty="0"/>
            </a:br>
            <a:r>
              <a:rPr lang="en-US" altLang="en-US" dirty="0"/>
              <a:t>             </a:t>
            </a:r>
            <a:r>
              <a:rPr lang="en-US" altLang="en-US" b="1" dirty="0"/>
              <a:t>as </a:t>
            </a:r>
            <a:r>
              <a:rPr lang="en-US" altLang="en-US" i="1" dirty="0" err="1"/>
              <a:t>num_instructors</a:t>
            </a:r>
            <a:br>
              <a:rPr lang="en-US" altLang="en-US" i="1" dirty="0"/>
            </a:br>
            <a:r>
              <a:rPr lang="en-US" altLang="en-US" b="1" dirty="0"/>
              <a:t>from </a:t>
            </a:r>
            <a:r>
              <a:rPr lang="en-US" altLang="en-US" i="1" dirty="0"/>
              <a:t>department</a:t>
            </a:r>
            <a:r>
              <a:rPr lang="en-US" altLang="en-US" dirty="0"/>
              <a:t>;</a:t>
            </a:r>
          </a:p>
          <a:p>
            <a:r>
              <a:rPr lang="en-US" altLang="en-US" dirty="0"/>
              <a:t>Runtime error if subquery returns more than one result tuple</a:t>
            </a:r>
          </a:p>
        </p:txBody>
      </p:sp>
    </p:spTree>
    <p:extLst>
      <p:ext uri="{BB962C8B-B14F-4D97-AF65-F5344CB8AC3E}">
        <p14:creationId xmlns:p14="http://schemas.microsoft.com/office/powerpoint/2010/main" val="330132028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6946" name="Rectangle 2"/>
          <p:cNvSpPr>
            <a:spLocks noGrp="1" noChangeArrowheads="1"/>
          </p:cNvSpPr>
          <p:nvPr>
            <p:ph type="title" idx="4294967295"/>
          </p:nvPr>
        </p:nvSpPr>
        <p:spPr>
          <a:xfrm>
            <a:off x="4114800" y="112713"/>
            <a:ext cx="8077200" cy="609600"/>
          </a:xfrm>
        </p:spPr>
        <p:txBody>
          <a:bodyPr/>
          <a:lstStyle/>
          <a:p>
            <a:r>
              <a:rPr lang="en-US" altLang="en-US" dirty="0"/>
              <a:t>Modification of the Database</a:t>
            </a:r>
          </a:p>
        </p:txBody>
      </p:sp>
      <p:sp>
        <p:nvSpPr>
          <p:cNvPr id="61442" name="Rectangle 3"/>
          <p:cNvSpPr>
            <a:spLocks noGrp="1" noChangeArrowheads="1"/>
          </p:cNvSpPr>
          <p:nvPr>
            <p:ph type="body" idx="4294967295"/>
          </p:nvPr>
        </p:nvSpPr>
        <p:spPr>
          <a:xfrm>
            <a:off x="0" y="1144588"/>
            <a:ext cx="7419975" cy="3135312"/>
          </a:xfrm>
        </p:spPr>
        <p:txBody>
          <a:bodyPr/>
          <a:lstStyle/>
          <a:p>
            <a:pPr>
              <a:tabLst>
                <a:tab pos="1652588" algn="l"/>
                <a:tab pos="2633663" algn="l"/>
              </a:tabLst>
            </a:pPr>
            <a:r>
              <a:rPr lang="en-US" altLang="en-US" dirty="0"/>
              <a:t>Deletion of tuples from a given relation.</a:t>
            </a:r>
            <a:endParaRPr lang="en-US" altLang="en-US" dirty="0">
              <a:latin typeface="Century Gothic" panose="020B0502020202020204" pitchFamily="34" charset="0"/>
            </a:endParaRPr>
          </a:p>
          <a:p>
            <a:pPr>
              <a:tabLst>
                <a:tab pos="1652588" algn="l"/>
                <a:tab pos="2633663" algn="l"/>
              </a:tabLst>
            </a:pPr>
            <a:r>
              <a:rPr lang="en-US" altLang="en-US" dirty="0"/>
              <a:t>Insertion of new tuples into a given relation</a:t>
            </a:r>
          </a:p>
          <a:p>
            <a:pPr>
              <a:tabLst>
                <a:tab pos="1652588" algn="l"/>
                <a:tab pos="2633663" algn="l"/>
              </a:tabLst>
            </a:pPr>
            <a:r>
              <a:rPr lang="en-US" altLang="en-US" dirty="0"/>
              <a:t>Updating of values in some tuples in a given relation</a:t>
            </a:r>
          </a:p>
        </p:txBody>
      </p:sp>
    </p:spTree>
    <p:extLst>
      <p:ext uri="{BB962C8B-B14F-4D97-AF65-F5344CB8AC3E}">
        <p14:creationId xmlns:p14="http://schemas.microsoft.com/office/powerpoint/2010/main" val="258520843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62" name="Rectangle 2"/>
          <p:cNvSpPr>
            <a:spLocks noGrp="1" noChangeArrowheads="1"/>
          </p:cNvSpPr>
          <p:nvPr>
            <p:ph type="title" idx="4294967295"/>
          </p:nvPr>
        </p:nvSpPr>
        <p:spPr>
          <a:xfrm>
            <a:off x="4114800" y="166688"/>
            <a:ext cx="8077200" cy="609600"/>
          </a:xfrm>
        </p:spPr>
        <p:txBody>
          <a:bodyPr/>
          <a:lstStyle/>
          <a:p>
            <a:r>
              <a:rPr lang="en-US" altLang="en-US" dirty="0"/>
              <a:t>Deletion</a:t>
            </a:r>
          </a:p>
        </p:txBody>
      </p:sp>
      <p:sp>
        <p:nvSpPr>
          <p:cNvPr id="62466" name="Rectangle 3"/>
          <p:cNvSpPr>
            <a:spLocks noGrp="1" noChangeArrowheads="1"/>
          </p:cNvSpPr>
          <p:nvPr>
            <p:ph type="body" idx="4294967295"/>
          </p:nvPr>
        </p:nvSpPr>
        <p:spPr>
          <a:xfrm>
            <a:off x="4557713" y="1143000"/>
            <a:ext cx="7634287" cy="5175250"/>
          </a:xfrm>
        </p:spPr>
        <p:txBody>
          <a:bodyPr/>
          <a:lstStyle/>
          <a:p>
            <a:pPr>
              <a:tabLst>
                <a:tab pos="1652588" algn="l"/>
                <a:tab pos="2633663" algn="l"/>
              </a:tabLst>
            </a:pPr>
            <a:r>
              <a:rPr lang="en-US" altLang="en-US" dirty="0"/>
              <a:t>Delete all instructors</a:t>
            </a:r>
          </a:p>
          <a:p>
            <a:pPr>
              <a:buNone/>
              <a:tabLst>
                <a:tab pos="1652588" algn="l"/>
                <a:tab pos="2633663" algn="l"/>
              </a:tabLst>
            </a:pPr>
            <a:r>
              <a:rPr lang="en-US" altLang="en-US" dirty="0"/>
              <a:t>		</a:t>
            </a:r>
            <a:r>
              <a:rPr lang="en-US" altLang="en-US" b="1" dirty="0"/>
              <a:t>delete from </a:t>
            </a:r>
            <a:r>
              <a:rPr lang="en-US" altLang="en-US" i="1" dirty="0"/>
              <a:t>instructor</a:t>
            </a:r>
            <a:r>
              <a:rPr lang="en-US" altLang="en-US" dirty="0">
                <a:latin typeface="Century Gothic" panose="020B0502020202020204" pitchFamily="34" charset="0"/>
              </a:rPr>
              <a:t> </a:t>
            </a:r>
          </a:p>
          <a:p>
            <a:pPr>
              <a:buNone/>
              <a:tabLst>
                <a:tab pos="1652588" algn="l"/>
                <a:tab pos="2633663" algn="l"/>
              </a:tabLst>
            </a:pPr>
            <a:endParaRPr lang="en-US" altLang="en-US" sz="800" dirty="0">
              <a:latin typeface="Century Gothic" panose="020B0502020202020204" pitchFamily="34" charset="0"/>
            </a:endParaRPr>
          </a:p>
          <a:p>
            <a:pPr>
              <a:tabLst>
                <a:tab pos="1652588" algn="l"/>
                <a:tab pos="2633663" algn="l"/>
              </a:tabLst>
            </a:pPr>
            <a:r>
              <a:rPr lang="en-US" altLang="en-US" dirty="0"/>
              <a:t>Delete all instructors from the Finance department</a:t>
            </a:r>
            <a:br>
              <a:rPr lang="en-US" altLang="en-US" dirty="0"/>
            </a:br>
            <a:r>
              <a:rPr lang="en-US" altLang="en-US" dirty="0"/>
              <a:t>                     </a:t>
            </a:r>
            <a:r>
              <a:rPr lang="en-US" altLang="en-US" b="1" dirty="0"/>
              <a:t>delete from </a:t>
            </a:r>
            <a:r>
              <a:rPr lang="en-US" altLang="en-US" i="1" dirty="0"/>
              <a:t>instructor</a:t>
            </a:r>
            <a:br>
              <a:rPr lang="en-US" altLang="en-US" i="1" dirty="0"/>
            </a:br>
            <a:r>
              <a:rPr lang="en-US" altLang="en-US" i="1" dirty="0"/>
              <a:t>                     </a:t>
            </a:r>
            <a:r>
              <a:rPr lang="en-US" altLang="en-US" b="1" dirty="0"/>
              <a:t>where </a:t>
            </a:r>
            <a:r>
              <a:rPr lang="en-US" altLang="en-US" i="1" dirty="0" err="1"/>
              <a:t>dept_name</a:t>
            </a:r>
            <a:r>
              <a:rPr lang="en-US" altLang="en-US" dirty="0"/>
              <a:t>= 'Finance’;</a:t>
            </a:r>
          </a:p>
          <a:p>
            <a:pPr>
              <a:buNone/>
              <a:tabLst>
                <a:tab pos="1652588" algn="l"/>
                <a:tab pos="2633663" algn="l"/>
              </a:tabLst>
            </a:pPr>
            <a:r>
              <a:rPr lang="en-US" altLang="en-US" sz="800" dirty="0"/>
              <a:t> </a:t>
            </a:r>
          </a:p>
          <a:p>
            <a:pPr>
              <a:tabLst>
                <a:tab pos="1652588" algn="l"/>
                <a:tab pos="2633663" algn="l"/>
              </a:tabLst>
            </a:pPr>
            <a:r>
              <a:rPr lang="en-US" altLang="en-US" i="1" dirty="0"/>
              <a:t>Delete all tuples in the instructor relation for those instructors associated with a department located in the Watson building.</a:t>
            </a:r>
          </a:p>
          <a:p>
            <a:pPr>
              <a:buNone/>
              <a:tabLst>
                <a:tab pos="1652588" algn="l"/>
                <a:tab pos="2633663" algn="l"/>
              </a:tabLst>
            </a:pPr>
            <a:r>
              <a:rPr lang="en-US" altLang="en-US" b="1" dirty="0"/>
              <a:t>	                     delete from </a:t>
            </a:r>
            <a:r>
              <a:rPr lang="en-US" altLang="en-US" i="1" dirty="0"/>
              <a:t>instructor</a:t>
            </a:r>
            <a:br>
              <a:rPr lang="en-US" altLang="en-US" i="1" dirty="0"/>
            </a:br>
            <a:r>
              <a:rPr lang="en-US" altLang="en-US" i="1" dirty="0"/>
              <a:t>                     </a:t>
            </a:r>
            <a:r>
              <a:rPr lang="en-US" altLang="en-US" b="1" dirty="0"/>
              <a:t>where </a:t>
            </a:r>
            <a:r>
              <a:rPr lang="en-US" altLang="en-US" i="1" dirty="0"/>
              <a:t>dept name </a:t>
            </a:r>
            <a:r>
              <a:rPr lang="en-US" altLang="en-US" b="1" dirty="0"/>
              <a:t>in </a:t>
            </a:r>
            <a:r>
              <a:rPr lang="en-US" altLang="en-US" dirty="0"/>
              <a:t>(</a:t>
            </a:r>
            <a:r>
              <a:rPr lang="en-US" altLang="en-US" b="1" dirty="0"/>
              <a:t>select </a:t>
            </a:r>
            <a:r>
              <a:rPr lang="en-US" altLang="en-US" i="1" dirty="0"/>
              <a:t>dept name</a:t>
            </a:r>
            <a:br>
              <a:rPr lang="en-US" altLang="en-US" i="1" dirty="0"/>
            </a:br>
            <a:r>
              <a:rPr lang="en-US" altLang="en-US" i="1" dirty="0"/>
              <a:t>                                                        </a:t>
            </a:r>
            <a:r>
              <a:rPr lang="en-US" altLang="en-US" b="1" dirty="0"/>
              <a:t>from </a:t>
            </a:r>
            <a:r>
              <a:rPr lang="en-US" altLang="en-US" i="1" dirty="0"/>
              <a:t>department</a:t>
            </a:r>
            <a:br>
              <a:rPr lang="en-US" altLang="en-US" i="1" dirty="0"/>
            </a:br>
            <a:r>
              <a:rPr lang="en-US" altLang="en-US" i="1" dirty="0"/>
              <a:t>                                                        </a:t>
            </a:r>
            <a:r>
              <a:rPr lang="en-US" altLang="en-US" b="1" dirty="0"/>
              <a:t>where </a:t>
            </a:r>
            <a:r>
              <a:rPr lang="en-US" altLang="en-US" i="1" dirty="0"/>
              <a:t>building </a:t>
            </a:r>
            <a:r>
              <a:rPr lang="en-US" altLang="en-US" dirty="0"/>
              <a:t>= 'Watson');</a:t>
            </a:r>
          </a:p>
          <a:p>
            <a:pPr>
              <a:tabLst>
                <a:tab pos="1652588" algn="l"/>
                <a:tab pos="2633663" algn="l"/>
              </a:tabLst>
            </a:pPr>
            <a:endParaRPr lang="en-US" altLang="en-US" dirty="0"/>
          </a:p>
        </p:txBody>
      </p:sp>
    </p:spTree>
    <p:extLst>
      <p:ext uri="{BB962C8B-B14F-4D97-AF65-F5344CB8AC3E}">
        <p14:creationId xmlns:p14="http://schemas.microsoft.com/office/powerpoint/2010/main" val="88887840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8994" name="Rectangle 2"/>
          <p:cNvSpPr>
            <a:spLocks noGrp="1" noChangeArrowheads="1"/>
          </p:cNvSpPr>
          <p:nvPr>
            <p:ph type="title" idx="4294967295"/>
          </p:nvPr>
        </p:nvSpPr>
        <p:spPr>
          <a:xfrm>
            <a:off x="1422400" y="117475"/>
            <a:ext cx="10769600" cy="609600"/>
          </a:xfrm>
        </p:spPr>
        <p:txBody>
          <a:bodyPr/>
          <a:lstStyle/>
          <a:p>
            <a:r>
              <a:rPr lang="en-US" altLang="en-US" dirty="0"/>
              <a:t>Deletion (Cont.)</a:t>
            </a:r>
          </a:p>
        </p:txBody>
      </p:sp>
      <p:sp>
        <p:nvSpPr>
          <p:cNvPr id="63490" name="Rectangle 3"/>
          <p:cNvSpPr>
            <a:spLocks noGrp="1" noChangeArrowheads="1"/>
          </p:cNvSpPr>
          <p:nvPr>
            <p:ph type="body" idx="4294967295"/>
          </p:nvPr>
        </p:nvSpPr>
        <p:spPr>
          <a:xfrm>
            <a:off x="4316413" y="1096963"/>
            <a:ext cx="7875587" cy="814387"/>
          </a:xfrm>
        </p:spPr>
        <p:txBody>
          <a:bodyPr/>
          <a:lstStyle/>
          <a:p>
            <a:pPr>
              <a:tabLst>
                <a:tab pos="1370013" algn="l"/>
                <a:tab pos="3140075" algn="l"/>
              </a:tabLst>
            </a:pPr>
            <a:r>
              <a:rPr lang="en-US" altLang="en-US" dirty="0"/>
              <a:t>Delete all instructors whose salary is less than the average salary of instructors</a:t>
            </a:r>
          </a:p>
          <a:p>
            <a:pPr>
              <a:tabLst>
                <a:tab pos="1370013" algn="l"/>
                <a:tab pos="3140075" algn="l"/>
              </a:tabLst>
            </a:pPr>
            <a:endParaRPr lang="en-US" altLang="en-US" dirty="0"/>
          </a:p>
          <a:p>
            <a:pPr>
              <a:tabLst>
                <a:tab pos="1370013" algn="l"/>
                <a:tab pos="3140075" algn="l"/>
              </a:tabLst>
            </a:pPr>
            <a:endParaRPr lang="en-US" altLang="en-US" dirty="0"/>
          </a:p>
          <a:p>
            <a:pPr>
              <a:tabLst>
                <a:tab pos="1370013" algn="l"/>
                <a:tab pos="3140075" algn="l"/>
              </a:tabLst>
            </a:pPr>
            <a:endParaRPr lang="en-US" altLang="en-US" dirty="0"/>
          </a:p>
          <a:p>
            <a:pPr lvl="1">
              <a:tabLst>
                <a:tab pos="1370013" algn="l"/>
                <a:tab pos="3140075" algn="l"/>
              </a:tabLst>
            </a:pPr>
            <a:r>
              <a:rPr lang="en-US" altLang="en-US" dirty="0"/>
              <a:t>Problem:  as we delete tuples from </a:t>
            </a:r>
            <a:r>
              <a:rPr lang="en-US" altLang="en-US" i="1" dirty="0"/>
              <a:t>instructor</a:t>
            </a:r>
            <a:r>
              <a:rPr lang="en-US" altLang="en-US" dirty="0"/>
              <a:t>, the average salary changes</a:t>
            </a:r>
          </a:p>
          <a:p>
            <a:pPr lvl="1">
              <a:tabLst>
                <a:tab pos="1370013" algn="l"/>
                <a:tab pos="3140075" algn="l"/>
              </a:tabLst>
            </a:pPr>
            <a:r>
              <a:rPr lang="en-US" altLang="en-US" dirty="0"/>
              <a:t>Solution used in SQL:</a:t>
            </a:r>
          </a:p>
          <a:p>
            <a:pPr marL="1200150" lvl="2" indent="-342900">
              <a:buFont typeface="+mj-lt"/>
              <a:buAutoNum type="arabicPeriod"/>
              <a:tabLst>
                <a:tab pos="1370013" algn="l"/>
                <a:tab pos="3140075" algn="l"/>
              </a:tabLst>
            </a:pPr>
            <a:r>
              <a:rPr lang="en-US" altLang="en-US" dirty="0"/>
              <a:t>First, compute </a:t>
            </a:r>
            <a:r>
              <a:rPr lang="en-US" altLang="en-US" b="1" dirty="0" err="1"/>
              <a:t>avg</a:t>
            </a:r>
            <a:r>
              <a:rPr lang="en-US" altLang="en-US" dirty="0"/>
              <a:t> (salary) and find all tuples to delete</a:t>
            </a:r>
          </a:p>
          <a:p>
            <a:pPr marL="1200150" lvl="2" indent="-342900">
              <a:buFont typeface="+mj-lt"/>
              <a:buAutoNum type="arabicPeriod"/>
              <a:tabLst>
                <a:tab pos="1370013" algn="l"/>
                <a:tab pos="3140075" algn="l"/>
              </a:tabLst>
            </a:pPr>
            <a:r>
              <a:rPr lang="en-US" altLang="en-US" dirty="0"/>
              <a:t>Next, delete all tuples found above (without recomputing </a:t>
            </a:r>
            <a:r>
              <a:rPr lang="en-US" altLang="en-US" b="1" dirty="0" err="1"/>
              <a:t>avg</a:t>
            </a:r>
            <a:r>
              <a:rPr lang="en-US" altLang="en-US" dirty="0"/>
              <a:t> or retesting the tuples)</a:t>
            </a:r>
          </a:p>
          <a:p>
            <a:pPr lvl="1">
              <a:tabLst>
                <a:tab pos="1370013" algn="l"/>
                <a:tab pos="3140075" algn="l"/>
              </a:tabLst>
            </a:pPr>
            <a:endParaRPr lang="en-US" altLang="en-US" dirty="0"/>
          </a:p>
        </p:txBody>
      </p:sp>
      <p:sp>
        <p:nvSpPr>
          <p:cNvPr id="63491" name="Text Box 4"/>
          <p:cNvSpPr txBox="1">
            <a:spLocks noChangeArrowheads="1"/>
          </p:cNvSpPr>
          <p:nvPr/>
        </p:nvSpPr>
        <p:spPr bwMode="auto">
          <a:xfrm>
            <a:off x="3050959" y="1692402"/>
            <a:ext cx="6385650" cy="88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elvetica" panose="020B0604020202020204" pitchFamily="34" charset="0"/>
                <a:ea typeface="MS PGothic" panose="020B0600070205080204" pitchFamily="34" charset="-128"/>
              </a:defRPr>
            </a:lvl1pPr>
            <a:lvl2pPr marL="742950" indent="-285750" eaLnBrk="0" hangingPunct="0">
              <a:defRPr sz="2400">
                <a:solidFill>
                  <a:schemeClr val="tx1"/>
                </a:solidFill>
                <a:latin typeface="Helvetica" panose="020B0604020202020204" pitchFamily="34" charset="0"/>
                <a:ea typeface="MS PGothic" panose="020B0600070205080204" pitchFamily="34" charset="-128"/>
              </a:defRPr>
            </a:lvl2pPr>
            <a:lvl3pPr marL="1143000" indent="-228600" eaLnBrk="0" hangingPunct="0">
              <a:defRPr sz="2400">
                <a:solidFill>
                  <a:schemeClr val="tx1"/>
                </a:solidFill>
                <a:latin typeface="Helvetica" panose="020B0604020202020204" pitchFamily="34" charset="0"/>
                <a:ea typeface="MS PGothic" panose="020B0600070205080204" pitchFamily="34" charset="-128"/>
              </a:defRPr>
            </a:lvl3pPr>
            <a:lvl4pPr marL="1600200" indent="-228600" eaLnBrk="0" hangingPunct="0">
              <a:defRPr sz="2400">
                <a:solidFill>
                  <a:schemeClr val="tx1"/>
                </a:solidFill>
                <a:latin typeface="Helvetica" panose="020B0604020202020204" pitchFamily="34" charset="0"/>
                <a:ea typeface="MS PGothic" panose="020B0600070205080204" pitchFamily="34" charset="-128"/>
              </a:defRPr>
            </a:lvl4pPr>
            <a:lvl5pPr marL="2057400" indent="-228600" eaLnBrk="0" hangingPunct="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20204" pitchFamily="34" charset="0"/>
                <a:ea typeface="MS PGothic" panose="020B0600070205080204" pitchFamily="34" charset="-128"/>
              </a:defRPr>
            </a:lvl9pPr>
          </a:lstStyle>
          <a:p>
            <a:pPr fontAlgn="base">
              <a:spcBef>
                <a:spcPct val="0"/>
              </a:spcBef>
              <a:spcAft>
                <a:spcPct val="0"/>
              </a:spcAft>
            </a:pPr>
            <a:r>
              <a:rPr kumimoji="1" lang="en-US" altLang="en-US" sz="1700" b="1" dirty="0">
                <a:solidFill>
                  <a:srgbClr val="000000"/>
                </a:solidFill>
              </a:rPr>
              <a:t>delete from </a:t>
            </a:r>
            <a:r>
              <a:rPr kumimoji="1" lang="en-US" altLang="en-US" sz="1700" i="1" dirty="0">
                <a:solidFill>
                  <a:srgbClr val="000000"/>
                </a:solidFill>
              </a:rPr>
              <a:t>instructor</a:t>
            </a:r>
          </a:p>
          <a:p>
            <a:pPr fontAlgn="base">
              <a:spcBef>
                <a:spcPct val="0"/>
              </a:spcBef>
              <a:spcAft>
                <a:spcPct val="0"/>
              </a:spcAft>
            </a:pPr>
            <a:r>
              <a:rPr kumimoji="1" lang="en-US" altLang="en-US" sz="1700" b="1" dirty="0">
                <a:solidFill>
                  <a:srgbClr val="000000"/>
                </a:solidFill>
              </a:rPr>
              <a:t>where </a:t>
            </a:r>
            <a:r>
              <a:rPr kumimoji="1" lang="en-US" altLang="en-US" sz="1700" i="1" dirty="0">
                <a:solidFill>
                  <a:srgbClr val="000000"/>
                </a:solidFill>
              </a:rPr>
              <a:t>salary </a:t>
            </a:r>
            <a:r>
              <a:rPr kumimoji="1" lang="en-US" altLang="en-US" sz="1700" dirty="0">
                <a:solidFill>
                  <a:srgbClr val="000000"/>
                </a:solidFill>
              </a:rPr>
              <a:t>&lt; (</a:t>
            </a:r>
            <a:r>
              <a:rPr kumimoji="1" lang="en-US" altLang="en-US" sz="1700" b="1" dirty="0">
                <a:solidFill>
                  <a:srgbClr val="000000"/>
                </a:solidFill>
              </a:rPr>
              <a:t>select </a:t>
            </a:r>
            <a:r>
              <a:rPr kumimoji="1" lang="en-US" altLang="en-US" sz="1700" b="1" dirty="0" err="1">
                <a:solidFill>
                  <a:srgbClr val="000000"/>
                </a:solidFill>
              </a:rPr>
              <a:t>avg</a:t>
            </a:r>
            <a:r>
              <a:rPr kumimoji="1" lang="en-US" altLang="en-US" sz="1700" b="1" dirty="0">
                <a:solidFill>
                  <a:srgbClr val="000000"/>
                </a:solidFill>
              </a:rPr>
              <a:t> </a:t>
            </a:r>
            <a:r>
              <a:rPr kumimoji="1" lang="en-US" altLang="en-US" sz="1700" dirty="0">
                <a:solidFill>
                  <a:srgbClr val="000000"/>
                </a:solidFill>
              </a:rPr>
              <a:t>(</a:t>
            </a:r>
            <a:r>
              <a:rPr kumimoji="1" lang="en-US" altLang="en-US" sz="1700" i="1" dirty="0">
                <a:solidFill>
                  <a:srgbClr val="000000"/>
                </a:solidFill>
              </a:rPr>
              <a:t>salary</a:t>
            </a:r>
            <a:r>
              <a:rPr kumimoji="1" lang="en-US" altLang="en-US" sz="1700" dirty="0">
                <a:solidFill>
                  <a:srgbClr val="000000"/>
                </a:solidFill>
              </a:rPr>
              <a:t>) </a:t>
            </a:r>
          </a:p>
          <a:p>
            <a:pPr fontAlgn="base">
              <a:spcBef>
                <a:spcPct val="0"/>
              </a:spcBef>
              <a:spcAft>
                <a:spcPct val="0"/>
              </a:spcAft>
            </a:pPr>
            <a:r>
              <a:rPr kumimoji="1" lang="en-US" altLang="en-US" sz="1700" b="1" dirty="0">
                <a:solidFill>
                  <a:srgbClr val="000000"/>
                </a:solidFill>
              </a:rPr>
              <a:t>                           from </a:t>
            </a:r>
            <a:r>
              <a:rPr kumimoji="1" lang="en-US" altLang="en-US" sz="1700" i="1" dirty="0">
                <a:solidFill>
                  <a:srgbClr val="000000"/>
                </a:solidFill>
              </a:rPr>
              <a:t>instructor</a:t>
            </a:r>
            <a:r>
              <a:rPr kumimoji="1" lang="en-US" altLang="en-US" sz="1700" dirty="0">
                <a:solidFill>
                  <a:srgbClr val="000000"/>
                </a:solidFill>
              </a:rPr>
              <a:t>);</a:t>
            </a:r>
          </a:p>
        </p:txBody>
      </p:sp>
    </p:spTree>
    <p:extLst>
      <p:ext uri="{BB962C8B-B14F-4D97-AF65-F5344CB8AC3E}">
        <p14:creationId xmlns:p14="http://schemas.microsoft.com/office/powerpoint/2010/main" val="93416868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42" name="Rectangle 2"/>
          <p:cNvSpPr>
            <a:spLocks noGrp="1" noChangeArrowheads="1"/>
          </p:cNvSpPr>
          <p:nvPr>
            <p:ph type="title" idx="4294967295"/>
          </p:nvPr>
        </p:nvSpPr>
        <p:spPr>
          <a:xfrm>
            <a:off x="4114800" y="277813"/>
            <a:ext cx="8077200" cy="457200"/>
          </a:xfrm>
        </p:spPr>
        <p:txBody>
          <a:bodyPr/>
          <a:lstStyle/>
          <a:p>
            <a:r>
              <a:rPr lang="en-US" altLang="en-US" dirty="0"/>
              <a:t>Insertion</a:t>
            </a:r>
          </a:p>
        </p:txBody>
      </p:sp>
      <p:sp>
        <p:nvSpPr>
          <p:cNvPr id="64514" name="Rectangle 3"/>
          <p:cNvSpPr>
            <a:spLocks noGrp="1" noChangeArrowheads="1"/>
          </p:cNvSpPr>
          <p:nvPr>
            <p:ph type="body" idx="4294967295"/>
          </p:nvPr>
        </p:nvSpPr>
        <p:spPr>
          <a:xfrm>
            <a:off x="4540250" y="1135063"/>
            <a:ext cx="7651750" cy="4587875"/>
          </a:xfrm>
        </p:spPr>
        <p:txBody>
          <a:bodyPr/>
          <a:lstStyle/>
          <a:p>
            <a:pPr>
              <a:tabLst>
                <a:tab pos="1204913" algn="l"/>
                <a:tab pos="1890713" algn="l"/>
              </a:tabLst>
            </a:pPr>
            <a:r>
              <a:rPr lang="en-US" altLang="en-US" dirty="0"/>
              <a:t>Add a new tuple to </a:t>
            </a:r>
            <a:r>
              <a:rPr lang="en-US" altLang="en-US" i="1" dirty="0"/>
              <a:t>course</a:t>
            </a:r>
          </a:p>
          <a:p>
            <a:pPr>
              <a:buNone/>
              <a:tabLst>
                <a:tab pos="1204913" algn="l"/>
                <a:tab pos="1890713" algn="l"/>
              </a:tabLst>
            </a:pPr>
            <a:r>
              <a:rPr lang="en-US" altLang="en-US" b="1" dirty="0"/>
              <a:t>	      insert into </a:t>
            </a:r>
            <a:r>
              <a:rPr lang="en-US" altLang="en-US" i="1" dirty="0"/>
              <a:t>course</a:t>
            </a:r>
            <a:br>
              <a:rPr lang="en-US" altLang="en-US" i="1" dirty="0"/>
            </a:br>
            <a:r>
              <a:rPr lang="en-US" altLang="en-US" i="1" dirty="0"/>
              <a:t>             </a:t>
            </a:r>
            <a:r>
              <a:rPr lang="en-US" altLang="en-US" b="1" dirty="0"/>
              <a:t>values </a:t>
            </a:r>
            <a:r>
              <a:rPr lang="en-US" altLang="en-US" dirty="0"/>
              <a:t>('CS-437', 'Database Systems', 'Comp. Sci.', 4);</a:t>
            </a:r>
          </a:p>
          <a:p>
            <a:pPr>
              <a:buNone/>
              <a:tabLst>
                <a:tab pos="1204913" algn="l"/>
                <a:tab pos="1890713" algn="l"/>
              </a:tabLst>
            </a:pPr>
            <a:r>
              <a:rPr lang="en-US" altLang="en-US" sz="800" dirty="0"/>
              <a:t> </a:t>
            </a:r>
          </a:p>
          <a:p>
            <a:pPr>
              <a:tabLst>
                <a:tab pos="1204913" algn="l"/>
                <a:tab pos="1890713" algn="l"/>
              </a:tabLst>
            </a:pPr>
            <a:r>
              <a:rPr lang="en-US" altLang="en-US" dirty="0"/>
              <a:t>or equivalently</a:t>
            </a:r>
            <a:br>
              <a:rPr lang="en-US" altLang="en-US" dirty="0"/>
            </a:br>
            <a:r>
              <a:rPr lang="en-US" altLang="en-US" sz="800" dirty="0"/>
              <a:t> </a:t>
            </a:r>
          </a:p>
          <a:p>
            <a:pPr>
              <a:buNone/>
              <a:tabLst>
                <a:tab pos="1204913" algn="l"/>
                <a:tab pos="1890713" algn="l"/>
              </a:tabLst>
            </a:pPr>
            <a:r>
              <a:rPr lang="en-US" altLang="en-US" dirty="0"/>
              <a:t>           </a:t>
            </a:r>
            <a:r>
              <a:rPr lang="en-US" altLang="en-US" b="1" dirty="0"/>
              <a:t>insert into </a:t>
            </a:r>
            <a:r>
              <a:rPr lang="en-US" altLang="en-US" i="1" dirty="0"/>
              <a:t>course </a:t>
            </a:r>
            <a:r>
              <a:rPr lang="en-US" altLang="en-US" dirty="0"/>
              <a:t>(</a:t>
            </a:r>
            <a:r>
              <a:rPr lang="en-US" altLang="en-US" i="1" dirty="0" err="1"/>
              <a:t>course_id</a:t>
            </a:r>
            <a:r>
              <a:rPr lang="en-US" altLang="en-US" dirty="0"/>
              <a:t>, </a:t>
            </a:r>
            <a:r>
              <a:rPr lang="en-US" altLang="en-US" i="1" dirty="0"/>
              <a:t>title</a:t>
            </a:r>
            <a:r>
              <a:rPr lang="en-US" altLang="en-US" dirty="0"/>
              <a:t>, </a:t>
            </a:r>
            <a:r>
              <a:rPr lang="en-US" altLang="en-US" i="1" dirty="0" err="1"/>
              <a:t>dept_name</a:t>
            </a:r>
            <a:r>
              <a:rPr lang="en-US" altLang="en-US" dirty="0"/>
              <a:t>, </a:t>
            </a:r>
            <a:r>
              <a:rPr lang="en-US" altLang="en-US" i="1" dirty="0"/>
              <a:t>credits</a:t>
            </a:r>
            <a:r>
              <a:rPr lang="en-US" altLang="en-US" dirty="0"/>
              <a:t>)</a:t>
            </a:r>
            <a:br>
              <a:rPr lang="en-US" altLang="en-US" dirty="0"/>
            </a:br>
            <a:r>
              <a:rPr lang="en-US" altLang="en-US" dirty="0"/>
              <a:t>             </a:t>
            </a:r>
            <a:r>
              <a:rPr lang="en-US" altLang="en-US" b="1" dirty="0"/>
              <a:t>values </a:t>
            </a:r>
            <a:r>
              <a:rPr lang="en-US" altLang="en-US" dirty="0"/>
              <a:t>('CS-437', 'Database Systems', 'Comp. Sci.', 4);</a:t>
            </a:r>
          </a:p>
          <a:p>
            <a:pPr>
              <a:buNone/>
              <a:tabLst>
                <a:tab pos="1204913" algn="l"/>
                <a:tab pos="1890713" algn="l"/>
              </a:tabLst>
            </a:pPr>
            <a:r>
              <a:rPr lang="en-US" altLang="en-US" sz="800" dirty="0"/>
              <a:t> </a:t>
            </a:r>
          </a:p>
          <a:p>
            <a:pPr>
              <a:tabLst>
                <a:tab pos="1204913" algn="l"/>
                <a:tab pos="1890713" algn="l"/>
              </a:tabLst>
            </a:pPr>
            <a:r>
              <a:rPr lang="en-US" altLang="en-US" dirty="0"/>
              <a:t>Add a new tuple to </a:t>
            </a:r>
            <a:r>
              <a:rPr lang="en-US" altLang="en-US" i="1" dirty="0"/>
              <a:t>student  </a:t>
            </a:r>
            <a:r>
              <a:rPr lang="en-US" altLang="en-US" dirty="0"/>
              <a:t>with </a:t>
            </a:r>
            <a:r>
              <a:rPr lang="en-US" altLang="en-US" i="1" dirty="0"/>
              <a:t>tot_creds </a:t>
            </a:r>
            <a:r>
              <a:rPr lang="en-US" altLang="en-US" dirty="0"/>
              <a:t>set to null</a:t>
            </a:r>
          </a:p>
          <a:p>
            <a:pPr>
              <a:buNone/>
              <a:tabLst>
                <a:tab pos="1204913" algn="l"/>
                <a:tab pos="1890713" algn="l"/>
              </a:tabLst>
            </a:pPr>
            <a:r>
              <a:rPr lang="en-US" altLang="en-US" b="1" dirty="0"/>
              <a:t>	      insert into </a:t>
            </a:r>
            <a:r>
              <a:rPr lang="en-US" altLang="en-US" i="1" dirty="0"/>
              <a:t>student</a:t>
            </a:r>
            <a:br>
              <a:rPr lang="en-US" altLang="en-US" i="1" dirty="0"/>
            </a:br>
            <a:r>
              <a:rPr lang="en-US" altLang="en-US" i="1" dirty="0"/>
              <a:t>             </a:t>
            </a:r>
            <a:r>
              <a:rPr lang="en-US" altLang="en-US" b="1" dirty="0"/>
              <a:t>values </a:t>
            </a:r>
            <a:r>
              <a:rPr lang="en-US" altLang="en-US" dirty="0"/>
              <a:t>('3003', 'Green', 'Finance', </a:t>
            </a:r>
            <a:r>
              <a:rPr lang="en-US" altLang="en-US" i="1" dirty="0"/>
              <a:t>null</a:t>
            </a:r>
            <a:r>
              <a:rPr lang="en-US" altLang="en-US" dirty="0"/>
              <a:t>);</a:t>
            </a:r>
          </a:p>
          <a:p>
            <a:pPr>
              <a:buNone/>
              <a:tabLst>
                <a:tab pos="1204913" algn="l"/>
                <a:tab pos="1890713" algn="l"/>
              </a:tabLst>
            </a:pPr>
            <a:endParaRPr lang="en-US" altLang="en-US" dirty="0"/>
          </a:p>
        </p:txBody>
      </p:sp>
    </p:spTree>
    <p:extLst>
      <p:ext uri="{BB962C8B-B14F-4D97-AF65-F5344CB8AC3E}">
        <p14:creationId xmlns:p14="http://schemas.microsoft.com/office/powerpoint/2010/main" val="372483486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3090" name="Rectangle 2"/>
          <p:cNvSpPr>
            <a:spLocks noGrp="1" noChangeArrowheads="1"/>
          </p:cNvSpPr>
          <p:nvPr>
            <p:ph type="title" idx="4294967295"/>
          </p:nvPr>
        </p:nvSpPr>
        <p:spPr>
          <a:xfrm>
            <a:off x="4133850" y="246063"/>
            <a:ext cx="8058150" cy="457200"/>
          </a:xfrm>
        </p:spPr>
        <p:txBody>
          <a:bodyPr/>
          <a:lstStyle/>
          <a:p>
            <a:r>
              <a:rPr lang="en-US" altLang="en-US" dirty="0"/>
              <a:t>Insertion (Cont.)</a:t>
            </a:r>
          </a:p>
        </p:txBody>
      </p:sp>
      <p:sp>
        <p:nvSpPr>
          <p:cNvPr id="65538" name="Rectangle 3"/>
          <p:cNvSpPr>
            <a:spLocks noGrp="1" noChangeArrowheads="1"/>
          </p:cNvSpPr>
          <p:nvPr>
            <p:ph type="body" idx="4294967295"/>
          </p:nvPr>
        </p:nvSpPr>
        <p:spPr>
          <a:xfrm>
            <a:off x="0" y="1106488"/>
            <a:ext cx="7561263" cy="5075237"/>
          </a:xfrm>
        </p:spPr>
        <p:txBody>
          <a:bodyPr/>
          <a:lstStyle/>
          <a:p>
            <a:pPr>
              <a:tabLst>
                <a:tab pos="908050" algn="l"/>
              </a:tabLst>
            </a:pPr>
            <a:r>
              <a:rPr lang="en-US" altLang="en-US" dirty="0"/>
              <a:t>Make each student in the Music department who has earned more than 144 credit hours an instructor in the Music department with a salary of  $18,000.</a:t>
            </a:r>
          </a:p>
          <a:p>
            <a:pPr>
              <a:buNone/>
              <a:tabLst>
                <a:tab pos="908050" algn="l"/>
              </a:tabLst>
            </a:pPr>
            <a:r>
              <a:rPr lang="en-US" altLang="en-US" dirty="0"/>
              <a:t>	    </a:t>
            </a:r>
            <a:r>
              <a:rPr lang="en-US" altLang="en-US" b="1" dirty="0"/>
              <a:t>insert into </a:t>
            </a:r>
            <a:r>
              <a:rPr lang="en-US" altLang="en-US" i="1" dirty="0"/>
              <a:t>instructor</a:t>
            </a:r>
            <a:br>
              <a:rPr lang="en-US" altLang="en-US" i="1" dirty="0"/>
            </a:br>
            <a:r>
              <a:rPr lang="en-US" altLang="en-US" i="1" dirty="0"/>
              <a:t>	</a:t>
            </a:r>
            <a:r>
              <a:rPr lang="en-US" altLang="en-US" b="1" dirty="0"/>
              <a:t>select </a:t>
            </a:r>
            <a:r>
              <a:rPr lang="en-US" altLang="en-US" i="1" dirty="0"/>
              <a:t>ID, name, dept_name, 18000</a:t>
            </a:r>
            <a:br>
              <a:rPr lang="en-US" altLang="en-US" i="1" dirty="0"/>
            </a:br>
            <a:r>
              <a:rPr lang="en-US" altLang="en-US" i="1" dirty="0"/>
              <a:t>         </a:t>
            </a:r>
            <a:r>
              <a:rPr lang="en-US" altLang="en-US" b="1" dirty="0"/>
              <a:t>from </a:t>
            </a:r>
            <a:r>
              <a:rPr lang="en-US" altLang="en-US" i="1" dirty="0"/>
              <a:t>  student </a:t>
            </a:r>
            <a:br>
              <a:rPr lang="en-US" altLang="en-US" i="1" dirty="0"/>
            </a:br>
            <a:r>
              <a:rPr lang="en-US" altLang="en-US" i="1" dirty="0"/>
              <a:t>         </a:t>
            </a:r>
            <a:r>
              <a:rPr lang="en-US" altLang="en-US" b="1" dirty="0"/>
              <a:t>where </a:t>
            </a:r>
            <a:r>
              <a:rPr lang="en-US" altLang="en-US" i="1" dirty="0"/>
              <a:t>  dept_name = '</a:t>
            </a:r>
            <a:r>
              <a:rPr lang="en-US" altLang="en-US" dirty="0"/>
              <a:t>Music' </a:t>
            </a:r>
            <a:r>
              <a:rPr lang="en-US" altLang="en-US" b="1" dirty="0"/>
              <a:t>and </a:t>
            </a:r>
            <a:r>
              <a:rPr lang="en-US" altLang="en-US" i="1" dirty="0" err="1"/>
              <a:t>total_cred</a:t>
            </a:r>
            <a:r>
              <a:rPr lang="en-US" altLang="en-US" b="1" dirty="0"/>
              <a:t> </a:t>
            </a:r>
            <a:r>
              <a:rPr lang="en-US" altLang="en-US" dirty="0"/>
              <a:t>&gt;</a:t>
            </a:r>
            <a:r>
              <a:rPr lang="en-US" altLang="en-US" b="1" dirty="0"/>
              <a:t> </a:t>
            </a:r>
            <a:r>
              <a:rPr lang="en-US" altLang="en-US" dirty="0"/>
              <a:t>144;</a:t>
            </a:r>
            <a:endParaRPr lang="en-US" altLang="en-US" i="1" dirty="0"/>
          </a:p>
          <a:p>
            <a:pPr>
              <a:buNone/>
              <a:tabLst>
                <a:tab pos="908050" algn="l"/>
              </a:tabLst>
            </a:pPr>
            <a:r>
              <a:rPr lang="en-US" altLang="en-US" sz="800" i="1" dirty="0"/>
              <a:t> </a:t>
            </a:r>
          </a:p>
          <a:p>
            <a:pPr>
              <a:tabLst>
                <a:tab pos="908050" algn="l"/>
              </a:tabLst>
            </a:pPr>
            <a:r>
              <a:rPr lang="en-US" altLang="en-US" dirty="0"/>
              <a:t>The </a:t>
            </a:r>
            <a:r>
              <a:rPr lang="en-US" altLang="en-US" b="1" dirty="0"/>
              <a:t>select from where</a:t>
            </a:r>
            <a:r>
              <a:rPr lang="en-US" altLang="en-US" dirty="0"/>
              <a:t> statement is evaluated fully before any of its results are inserted into the relation.  </a:t>
            </a:r>
          </a:p>
          <a:p>
            <a:pPr>
              <a:buNone/>
              <a:tabLst>
                <a:tab pos="908050" algn="l"/>
              </a:tabLst>
            </a:pPr>
            <a:r>
              <a:rPr lang="en-US" altLang="en-US" dirty="0"/>
              <a:t>     Otherwise queries like</a:t>
            </a:r>
          </a:p>
          <a:p>
            <a:pPr>
              <a:buNone/>
              <a:tabLst>
                <a:tab pos="908050" algn="l"/>
              </a:tabLst>
            </a:pPr>
            <a:r>
              <a:rPr lang="en-US" altLang="en-US" dirty="0"/>
              <a:t>       	</a:t>
            </a:r>
            <a:r>
              <a:rPr lang="en-US" altLang="en-US" b="1" dirty="0"/>
              <a:t>insert into</a:t>
            </a:r>
            <a:r>
              <a:rPr lang="en-US" altLang="en-US" dirty="0"/>
              <a:t> </a:t>
            </a:r>
            <a:r>
              <a:rPr lang="en-US" altLang="en-US" i="1" dirty="0"/>
              <a:t>table</a:t>
            </a:r>
            <a:r>
              <a:rPr lang="en-US" altLang="en-US" dirty="0"/>
              <a:t>1 </a:t>
            </a:r>
            <a:r>
              <a:rPr lang="en-US" altLang="en-US" b="1" dirty="0"/>
              <a:t>select</a:t>
            </a:r>
            <a:r>
              <a:rPr lang="en-US" altLang="en-US" dirty="0"/>
              <a:t> * </a:t>
            </a:r>
            <a:r>
              <a:rPr lang="en-US" altLang="en-US" b="1" dirty="0"/>
              <a:t>from</a:t>
            </a:r>
            <a:r>
              <a:rPr lang="en-US" altLang="en-US" dirty="0"/>
              <a:t> </a:t>
            </a:r>
            <a:r>
              <a:rPr lang="en-US" altLang="en-US" i="1" dirty="0"/>
              <a:t>table</a:t>
            </a:r>
            <a:r>
              <a:rPr lang="en-US" altLang="en-US" dirty="0"/>
              <a:t>1</a:t>
            </a:r>
          </a:p>
          <a:p>
            <a:pPr>
              <a:buNone/>
              <a:tabLst>
                <a:tab pos="908050" algn="l"/>
              </a:tabLst>
            </a:pPr>
            <a:r>
              <a:rPr lang="en-US" altLang="en-US" dirty="0"/>
              <a:t>       would cause problem</a:t>
            </a:r>
          </a:p>
        </p:txBody>
      </p:sp>
    </p:spTree>
    <p:extLst>
      <p:ext uri="{BB962C8B-B14F-4D97-AF65-F5344CB8AC3E}">
        <p14:creationId xmlns:p14="http://schemas.microsoft.com/office/powerpoint/2010/main" val="288137295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5138" name="Rectangle 2"/>
          <p:cNvSpPr>
            <a:spLocks noGrp="1" noChangeArrowheads="1"/>
          </p:cNvSpPr>
          <p:nvPr>
            <p:ph type="title" idx="4294967295"/>
          </p:nvPr>
        </p:nvSpPr>
        <p:spPr>
          <a:xfrm>
            <a:off x="4114800" y="123825"/>
            <a:ext cx="8077200" cy="609600"/>
          </a:xfrm>
        </p:spPr>
        <p:txBody>
          <a:bodyPr/>
          <a:lstStyle/>
          <a:p>
            <a:r>
              <a:rPr lang="en-US" altLang="en-US" dirty="0"/>
              <a:t>Updates</a:t>
            </a:r>
          </a:p>
        </p:txBody>
      </p:sp>
      <p:sp>
        <p:nvSpPr>
          <p:cNvPr id="66562" name="Rectangle 3"/>
          <p:cNvSpPr>
            <a:spLocks noGrp="1" noChangeArrowheads="1"/>
          </p:cNvSpPr>
          <p:nvPr>
            <p:ph type="body" idx="4294967295"/>
          </p:nvPr>
        </p:nvSpPr>
        <p:spPr>
          <a:xfrm>
            <a:off x="4557713" y="1104900"/>
            <a:ext cx="7634287" cy="4876800"/>
          </a:xfrm>
        </p:spPr>
        <p:txBody>
          <a:bodyPr/>
          <a:lstStyle/>
          <a:p>
            <a:pPr>
              <a:tabLst>
                <a:tab pos="2336800" algn="l"/>
              </a:tabLst>
            </a:pPr>
            <a:r>
              <a:rPr lang="en-US" altLang="en-US" dirty="0"/>
              <a:t>Give  a  5% salary raise to all instructors</a:t>
            </a:r>
          </a:p>
          <a:p>
            <a:pPr lvl="1">
              <a:buNone/>
              <a:tabLst>
                <a:tab pos="2336800" algn="l"/>
              </a:tabLst>
            </a:pPr>
            <a:r>
              <a:rPr lang="en-US" altLang="en-US" dirty="0"/>
              <a:t>	           </a:t>
            </a:r>
            <a:r>
              <a:rPr lang="en-US" altLang="en-US" b="1" dirty="0">
                <a:sym typeface="Symbol" panose="05050102010706020507" pitchFamily="18" charset="2"/>
              </a:rPr>
              <a:t>update </a:t>
            </a:r>
            <a:r>
              <a:rPr lang="en-US" altLang="en-US" i="1" dirty="0">
                <a:sym typeface="Symbol" panose="05050102010706020507" pitchFamily="18" charset="2"/>
              </a:rPr>
              <a:t>instructor</a:t>
            </a:r>
            <a:br>
              <a:rPr lang="en-US" altLang="en-US" i="1" dirty="0">
                <a:sym typeface="Symbol" panose="05050102010706020507" pitchFamily="18" charset="2"/>
              </a:rPr>
            </a:br>
            <a:r>
              <a:rPr lang="en-US" altLang="en-US" i="1" dirty="0">
                <a:sym typeface="Symbol" panose="05050102010706020507" pitchFamily="18" charset="2"/>
              </a:rPr>
              <a:t>               </a:t>
            </a:r>
            <a:r>
              <a:rPr lang="en-US" altLang="en-US" b="1" dirty="0">
                <a:sym typeface="Symbol" panose="05050102010706020507" pitchFamily="18" charset="2"/>
              </a:rPr>
              <a:t>set </a:t>
            </a:r>
            <a:r>
              <a:rPr lang="en-US" altLang="en-US" i="1" dirty="0">
                <a:sym typeface="Symbol" panose="05050102010706020507" pitchFamily="18" charset="2"/>
              </a:rPr>
              <a:t>salary </a:t>
            </a:r>
            <a:r>
              <a:rPr lang="en-US" altLang="en-US" dirty="0">
                <a:sym typeface="Symbol" panose="05050102010706020507" pitchFamily="18" charset="2"/>
              </a:rPr>
              <a:t>= </a:t>
            </a:r>
            <a:r>
              <a:rPr lang="en-US" altLang="en-US" i="1" dirty="0">
                <a:sym typeface="Symbol" panose="05050102010706020507" pitchFamily="18" charset="2"/>
              </a:rPr>
              <a:t>salary </a:t>
            </a:r>
            <a:r>
              <a:rPr lang="en-US" altLang="en-US" dirty="0">
                <a:sym typeface="Symbol" panose="05050102010706020507" pitchFamily="18" charset="2"/>
              </a:rPr>
              <a:t>* 1.05</a:t>
            </a:r>
          </a:p>
          <a:p>
            <a:pPr>
              <a:tabLst>
                <a:tab pos="2336800" algn="l"/>
              </a:tabLst>
            </a:pPr>
            <a:r>
              <a:rPr lang="en-US" altLang="en-US" dirty="0"/>
              <a:t>Give  a 5% salary raise to those instructors who earn less than 70000</a:t>
            </a:r>
            <a:br>
              <a:rPr lang="en-US" altLang="en-US" dirty="0">
                <a:sym typeface="Symbol" panose="05050102010706020507" pitchFamily="18" charset="2"/>
              </a:rPr>
            </a:br>
            <a:r>
              <a:rPr lang="en-US" altLang="en-US" dirty="0">
                <a:sym typeface="Symbol" panose="05050102010706020507" pitchFamily="18" charset="2"/>
              </a:rPr>
              <a:t>                </a:t>
            </a:r>
            <a:r>
              <a:rPr lang="en-US" altLang="en-US" b="1" dirty="0">
                <a:sym typeface="Symbol" panose="05050102010706020507" pitchFamily="18" charset="2"/>
              </a:rPr>
              <a:t>update </a:t>
            </a:r>
            <a:r>
              <a:rPr lang="en-US" altLang="en-US" i="1" dirty="0">
                <a:sym typeface="Symbol" panose="05050102010706020507" pitchFamily="18" charset="2"/>
              </a:rPr>
              <a:t>instructor</a:t>
            </a:r>
            <a:br>
              <a:rPr lang="en-US" altLang="en-US" i="1" dirty="0">
                <a:sym typeface="Symbol" panose="05050102010706020507" pitchFamily="18" charset="2"/>
              </a:rPr>
            </a:br>
            <a:r>
              <a:rPr lang="en-US" altLang="en-US" i="1" dirty="0">
                <a:sym typeface="Symbol" panose="05050102010706020507" pitchFamily="18" charset="2"/>
              </a:rPr>
              <a:t>                     </a:t>
            </a:r>
            <a:r>
              <a:rPr lang="en-US" altLang="en-US" b="1" dirty="0">
                <a:sym typeface="Symbol" panose="05050102010706020507" pitchFamily="18" charset="2"/>
              </a:rPr>
              <a:t>set </a:t>
            </a:r>
            <a:r>
              <a:rPr lang="en-US" altLang="en-US" i="1" dirty="0">
                <a:sym typeface="Symbol" panose="05050102010706020507" pitchFamily="18" charset="2"/>
              </a:rPr>
              <a:t>salary </a:t>
            </a:r>
            <a:r>
              <a:rPr lang="en-US" altLang="en-US" dirty="0">
                <a:sym typeface="Symbol" panose="05050102010706020507" pitchFamily="18" charset="2"/>
              </a:rPr>
              <a:t>= </a:t>
            </a:r>
            <a:r>
              <a:rPr lang="en-US" altLang="en-US" i="1" dirty="0">
                <a:sym typeface="Symbol" panose="05050102010706020507" pitchFamily="18" charset="2"/>
              </a:rPr>
              <a:t>salary </a:t>
            </a:r>
            <a:r>
              <a:rPr lang="en-US" altLang="en-US" dirty="0">
                <a:sym typeface="Symbol" panose="05050102010706020507" pitchFamily="18" charset="2"/>
              </a:rPr>
              <a:t>* 1.05</a:t>
            </a:r>
            <a:br>
              <a:rPr lang="en-US" altLang="en-US" dirty="0">
                <a:sym typeface="Symbol" panose="05050102010706020507" pitchFamily="18" charset="2"/>
              </a:rPr>
            </a:br>
            <a:r>
              <a:rPr lang="en-US" altLang="en-US" dirty="0">
                <a:sym typeface="Symbol" panose="05050102010706020507" pitchFamily="18" charset="2"/>
              </a:rPr>
              <a:t>                    </a:t>
            </a:r>
            <a:r>
              <a:rPr lang="en-US" altLang="en-US" b="1" dirty="0">
                <a:sym typeface="Symbol" panose="05050102010706020507" pitchFamily="18" charset="2"/>
              </a:rPr>
              <a:t>where </a:t>
            </a:r>
            <a:r>
              <a:rPr lang="en-US" altLang="en-US" i="1" dirty="0">
                <a:sym typeface="Symbol" panose="05050102010706020507" pitchFamily="18" charset="2"/>
              </a:rPr>
              <a:t>salary </a:t>
            </a:r>
            <a:r>
              <a:rPr lang="en-US" altLang="en-US" dirty="0">
                <a:sym typeface="Symbol" panose="05050102010706020507" pitchFamily="18" charset="2"/>
              </a:rPr>
              <a:t>&lt; 70000;</a:t>
            </a:r>
          </a:p>
          <a:p>
            <a:pPr>
              <a:tabLst>
                <a:tab pos="2336800" algn="l"/>
              </a:tabLst>
            </a:pPr>
            <a:r>
              <a:rPr lang="en-US" altLang="en-US" dirty="0"/>
              <a:t>Give  a 5% salary raise to instructors whose salary is less than average</a:t>
            </a:r>
          </a:p>
          <a:p>
            <a:pPr>
              <a:buNone/>
              <a:tabLst>
                <a:tab pos="2336800" algn="l"/>
              </a:tabLst>
            </a:pPr>
            <a:r>
              <a:rPr lang="en-US" altLang="en-US" b="1" dirty="0">
                <a:sym typeface="Symbol" panose="05050102010706020507" pitchFamily="18" charset="2"/>
              </a:rPr>
              <a:t>                          update </a:t>
            </a:r>
            <a:r>
              <a:rPr lang="en-US" altLang="en-US" i="1" dirty="0">
                <a:sym typeface="Symbol" panose="05050102010706020507" pitchFamily="18" charset="2"/>
              </a:rPr>
              <a:t>instructor</a:t>
            </a:r>
            <a:br>
              <a:rPr lang="en-US" altLang="en-US" i="1" dirty="0">
                <a:sym typeface="Symbol" panose="05050102010706020507" pitchFamily="18" charset="2"/>
              </a:rPr>
            </a:br>
            <a:r>
              <a:rPr lang="en-US" altLang="en-US" i="1" dirty="0">
                <a:sym typeface="Symbol" panose="05050102010706020507" pitchFamily="18" charset="2"/>
              </a:rPr>
              <a:t>                     </a:t>
            </a:r>
            <a:r>
              <a:rPr lang="en-US" altLang="en-US" b="1" dirty="0">
                <a:sym typeface="Symbol" panose="05050102010706020507" pitchFamily="18" charset="2"/>
              </a:rPr>
              <a:t>set </a:t>
            </a:r>
            <a:r>
              <a:rPr lang="en-US" altLang="en-US" i="1" dirty="0">
                <a:sym typeface="Symbol" panose="05050102010706020507" pitchFamily="18" charset="2"/>
              </a:rPr>
              <a:t>salary </a:t>
            </a:r>
            <a:r>
              <a:rPr lang="en-US" altLang="en-US" dirty="0">
                <a:sym typeface="Symbol" panose="05050102010706020507" pitchFamily="18" charset="2"/>
              </a:rPr>
              <a:t>= </a:t>
            </a:r>
            <a:r>
              <a:rPr lang="en-US" altLang="en-US" i="1" dirty="0">
                <a:sym typeface="Symbol" panose="05050102010706020507" pitchFamily="18" charset="2"/>
              </a:rPr>
              <a:t>salary </a:t>
            </a:r>
            <a:r>
              <a:rPr lang="en-US" altLang="en-US" dirty="0">
                <a:sym typeface="Symbol" panose="05050102010706020507" pitchFamily="18" charset="2"/>
              </a:rPr>
              <a:t>* 1.05</a:t>
            </a:r>
            <a:br>
              <a:rPr lang="en-US" altLang="en-US" dirty="0">
                <a:sym typeface="Symbol" panose="05050102010706020507" pitchFamily="18" charset="2"/>
              </a:rPr>
            </a:br>
            <a:r>
              <a:rPr lang="en-US" altLang="en-US" dirty="0">
                <a:sym typeface="Symbol" panose="05050102010706020507" pitchFamily="18" charset="2"/>
              </a:rPr>
              <a:t>                     </a:t>
            </a:r>
            <a:r>
              <a:rPr lang="en-US" altLang="en-US" b="1" dirty="0">
                <a:sym typeface="Symbol" panose="05050102010706020507" pitchFamily="18" charset="2"/>
              </a:rPr>
              <a:t>where </a:t>
            </a:r>
            <a:r>
              <a:rPr lang="en-US" altLang="en-US" i="1" dirty="0">
                <a:sym typeface="Symbol" panose="05050102010706020507" pitchFamily="18" charset="2"/>
              </a:rPr>
              <a:t>salary </a:t>
            </a:r>
            <a:r>
              <a:rPr lang="en-US" altLang="en-US" dirty="0">
                <a:sym typeface="Symbol" panose="05050102010706020507" pitchFamily="18" charset="2"/>
              </a:rPr>
              <a:t>&lt;  (</a:t>
            </a:r>
            <a:r>
              <a:rPr lang="en-US" altLang="en-US" b="1" dirty="0">
                <a:sym typeface="Symbol" panose="05050102010706020507" pitchFamily="18" charset="2"/>
              </a:rPr>
              <a:t>select </a:t>
            </a:r>
            <a:r>
              <a:rPr lang="en-US" altLang="en-US" b="1" dirty="0" err="1">
                <a:sym typeface="Symbol" panose="05050102010706020507" pitchFamily="18" charset="2"/>
              </a:rPr>
              <a:t>avg</a:t>
            </a:r>
            <a:r>
              <a:rPr lang="en-US" altLang="en-US" b="1" dirty="0">
                <a:sym typeface="Symbol" panose="05050102010706020507" pitchFamily="18" charset="2"/>
              </a:rPr>
              <a:t> </a:t>
            </a:r>
            <a:r>
              <a:rPr lang="en-US" altLang="en-US" dirty="0">
                <a:sym typeface="Symbol" panose="05050102010706020507" pitchFamily="18" charset="2"/>
              </a:rPr>
              <a:t>(salary)</a:t>
            </a:r>
            <a:br>
              <a:rPr lang="en-US" altLang="en-US" dirty="0">
                <a:sym typeface="Symbol" panose="05050102010706020507" pitchFamily="18" charset="2"/>
              </a:rPr>
            </a:br>
            <a:r>
              <a:rPr lang="en-US" altLang="en-US" dirty="0">
                <a:sym typeface="Symbol" panose="05050102010706020507" pitchFamily="18" charset="2"/>
              </a:rPr>
              <a:t>                                                 </a:t>
            </a:r>
            <a:r>
              <a:rPr lang="en-US" altLang="en-US" b="1" dirty="0">
                <a:sym typeface="Symbol" panose="05050102010706020507" pitchFamily="18" charset="2"/>
              </a:rPr>
              <a:t>from </a:t>
            </a:r>
            <a:r>
              <a:rPr lang="en-US" altLang="en-US" i="1" dirty="0">
                <a:sym typeface="Symbol" panose="05050102010706020507" pitchFamily="18" charset="2"/>
              </a:rPr>
              <a:t>instructor</a:t>
            </a:r>
            <a:r>
              <a:rPr lang="en-US" altLang="en-US" dirty="0">
                <a:sym typeface="Symbol" panose="05050102010706020507" pitchFamily="18" charset="2"/>
              </a:rPr>
              <a:t>);</a:t>
            </a:r>
          </a:p>
          <a:p>
            <a:pPr>
              <a:tabLst>
                <a:tab pos="2336800" algn="l"/>
              </a:tabLst>
            </a:pPr>
            <a:endParaRPr lang="en-US" altLang="en-US" dirty="0">
              <a:sym typeface="Symbol" panose="05050102010706020507" pitchFamily="18" charset="2"/>
            </a:endParaRPr>
          </a:p>
        </p:txBody>
      </p:sp>
    </p:spTree>
    <p:extLst>
      <p:ext uri="{BB962C8B-B14F-4D97-AF65-F5344CB8AC3E}">
        <p14:creationId xmlns:p14="http://schemas.microsoft.com/office/powerpoint/2010/main" val="236006077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5138" name="Rectangle 2"/>
          <p:cNvSpPr>
            <a:spLocks noGrp="1" noChangeArrowheads="1"/>
          </p:cNvSpPr>
          <p:nvPr>
            <p:ph type="title" idx="4294967295"/>
          </p:nvPr>
        </p:nvSpPr>
        <p:spPr>
          <a:xfrm>
            <a:off x="4114800" y="123825"/>
            <a:ext cx="8077200" cy="609600"/>
          </a:xfrm>
        </p:spPr>
        <p:txBody>
          <a:bodyPr/>
          <a:lstStyle/>
          <a:p>
            <a:r>
              <a:rPr lang="en-US" altLang="en-US" dirty="0"/>
              <a:t>Updates (Cont.)</a:t>
            </a:r>
          </a:p>
        </p:txBody>
      </p:sp>
      <p:sp>
        <p:nvSpPr>
          <p:cNvPr id="66562" name="Rectangle 3"/>
          <p:cNvSpPr>
            <a:spLocks noGrp="1" noChangeArrowheads="1"/>
          </p:cNvSpPr>
          <p:nvPr>
            <p:ph type="body" idx="4294967295"/>
          </p:nvPr>
        </p:nvSpPr>
        <p:spPr>
          <a:xfrm>
            <a:off x="4557713" y="1100138"/>
            <a:ext cx="7634287" cy="3948112"/>
          </a:xfrm>
        </p:spPr>
        <p:txBody>
          <a:bodyPr/>
          <a:lstStyle/>
          <a:p>
            <a:pPr>
              <a:tabLst>
                <a:tab pos="2336800" algn="l"/>
              </a:tabLst>
            </a:pPr>
            <a:r>
              <a:rPr lang="en-US" altLang="en-US" dirty="0"/>
              <a:t>Increase salaries of instructors whose salary is over $100,000 by 3%, and all others by a 5% </a:t>
            </a:r>
          </a:p>
          <a:p>
            <a:pPr lvl="1">
              <a:tabLst>
                <a:tab pos="2336800" algn="l"/>
              </a:tabLst>
            </a:pPr>
            <a:r>
              <a:rPr lang="en-US" altLang="en-US" dirty="0"/>
              <a:t>Write two </a:t>
            </a:r>
            <a:r>
              <a:rPr lang="en-US" altLang="en-US" b="1" dirty="0"/>
              <a:t>update </a:t>
            </a:r>
            <a:r>
              <a:rPr lang="en-US" altLang="en-US" dirty="0"/>
              <a:t>statements:</a:t>
            </a:r>
          </a:p>
          <a:p>
            <a:pPr lvl="1">
              <a:buNone/>
              <a:tabLst>
                <a:tab pos="2336800" algn="l"/>
              </a:tabLst>
            </a:pPr>
            <a:r>
              <a:rPr lang="en-US" altLang="en-US" dirty="0"/>
              <a:t>	           </a:t>
            </a:r>
            <a:r>
              <a:rPr lang="en-US" altLang="en-US" b="1" dirty="0">
                <a:sym typeface="Symbol" panose="05050102010706020507" pitchFamily="18" charset="2"/>
              </a:rPr>
              <a:t>update </a:t>
            </a:r>
            <a:r>
              <a:rPr lang="en-US" altLang="en-US" i="1" dirty="0">
                <a:sym typeface="Symbol" panose="05050102010706020507" pitchFamily="18" charset="2"/>
              </a:rPr>
              <a:t>instructor</a:t>
            </a:r>
            <a:br>
              <a:rPr lang="en-US" altLang="en-US" i="1" dirty="0">
                <a:sym typeface="Symbol" panose="05050102010706020507" pitchFamily="18" charset="2"/>
              </a:rPr>
            </a:br>
            <a:r>
              <a:rPr lang="en-US" altLang="en-US" i="1" dirty="0">
                <a:sym typeface="Symbol" panose="05050102010706020507" pitchFamily="18" charset="2"/>
              </a:rPr>
              <a:t>               </a:t>
            </a:r>
            <a:r>
              <a:rPr lang="en-US" altLang="en-US" b="1" dirty="0">
                <a:sym typeface="Symbol" panose="05050102010706020507" pitchFamily="18" charset="2"/>
              </a:rPr>
              <a:t>set </a:t>
            </a:r>
            <a:r>
              <a:rPr lang="en-US" altLang="en-US" i="1" dirty="0">
                <a:sym typeface="Symbol" panose="05050102010706020507" pitchFamily="18" charset="2"/>
              </a:rPr>
              <a:t>salary </a:t>
            </a:r>
            <a:r>
              <a:rPr lang="en-US" altLang="en-US" dirty="0">
                <a:sym typeface="Symbol" panose="05050102010706020507" pitchFamily="18" charset="2"/>
              </a:rPr>
              <a:t>= </a:t>
            </a:r>
            <a:r>
              <a:rPr lang="en-US" altLang="en-US" i="1" dirty="0">
                <a:sym typeface="Symbol" panose="05050102010706020507" pitchFamily="18" charset="2"/>
              </a:rPr>
              <a:t>salary </a:t>
            </a:r>
            <a:r>
              <a:rPr lang="en-US" altLang="en-US" dirty="0">
                <a:sym typeface="Symbol" panose="05050102010706020507" pitchFamily="18" charset="2"/>
              </a:rPr>
              <a:t>* 1.03</a:t>
            </a:r>
            <a:br>
              <a:rPr lang="en-US" altLang="en-US" dirty="0">
                <a:sym typeface="Symbol" panose="05050102010706020507" pitchFamily="18" charset="2"/>
              </a:rPr>
            </a:br>
            <a:r>
              <a:rPr lang="en-US" altLang="en-US" dirty="0">
                <a:sym typeface="Symbol" panose="05050102010706020507" pitchFamily="18" charset="2"/>
              </a:rPr>
              <a:t>               </a:t>
            </a:r>
            <a:r>
              <a:rPr lang="en-US" altLang="en-US" b="1" dirty="0">
                <a:sym typeface="Symbol" panose="05050102010706020507" pitchFamily="18" charset="2"/>
              </a:rPr>
              <a:t>where </a:t>
            </a:r>
            <a:r>
              <a:rPr lang="en-US" altLang="en-US" i="1" dirty="0">
                <a:sym typeface="Symbol" panose="05050102010706020507" pitchFamily="18" charset="2"/>
              </a:rPr>
              <a:t>salary </a:t>
            </a:r>
            <a:r>
              <a:rPr lang="en-US" altLang="en-US" dirty="0">
                <a:sym typeface="Symbol" panose="05050102010706020507" pitchFamily="18" charset="2"/>
              </a:rPr>
              <a:t>&gt; 100000;</a:t>
            </a:r>
            <a:br>
              <a:rPr lang="en-US" altLang="en-US" dirty="0">
                <a:sym typeface="Symbol" panose="05050102010706020507" pitchFamily="18" charset="2"/>
              </a:rPr>
            </a:br>
            <a:r>
              <a:rPr lang="en-US" altLang="en-US" dirty="0">
                <a:sym typeface="Symbol" panose="05050102010706020507" pitchFamily="18" charset="2"/>
              </a:rPr>
              <a:t>           </a:t>
            </a:r>
            <a:r>
              <a:rPr lang="en-US" altLang="en-US" b="1" dirty="0">
                <a:sym typeface="Symbol" panose="05050102010706020507" pitchFamily="18" charset="2"/>
              </a:rPr>
              <a:t>update </a:t>
            </a:r>
            <a:r>
              <a:rPr lang="en-US" altLang="en-US" i="1" dirty="0">
                <a:sym typeface="Symbol" panose="05050102010706020507" pitchFamily="18" charset="2"/>
              </a:rPr>
              <a:t>instructor</a:t>
            </a:r>
            <a:br>
              <a:rPr lang="en-US" altLang="en-US" i="1" dirty="0">
                <a:sym typeface="Symbol" panose="05050102010706020507" pitchFamily="18" charset="2"/>
              </a:rPr>
            </a:br>
            <a:r>
              <a:rPr lang="en-US" altLang="en-US" i="1" dirty="0">
                <a:sym typeface="Symbol" panose="05050102010706020507" pitchFamily="18" charset="2"/>
              </a:rPr>
              <a:t>                </a:t>
            </a:r>
            <a:r>
              <a:rPr lang="en-US" altLang="en-US" b="1" dirty="0">
                <a:sym typeface="Symbol" panose="05050102010706020507" pitchFamily="18" charset="2"/>
              </a:rPr>
              <a:t>set </a:t>
            </a:r>
            <a:r>
              <a:rPr lang="en-US" altLang="en-US" i="1" dirty="0">
                <a:sym typeface="Symbol" panose="05050102010706020507" pitchFamily="18" charset="2"/>
              </a:rPr>
              <a:t>salary </a:t>
            </a:r>
            <a:r>
              <a:rPr lang="en-US" altLang="en-US" dirty="0">
                <a:sym typeface="Symbol" panose="05050102010706020507" pitchFamily="18" charset="2"/>
              </a:rPr>
              <a:t>= </a:t>
            </a:r>
            <a:r>
              <a:rPr lang="en-US" altLang="en-US" i="1" dirty="0">
                <a:sym typeface="Symbol" panose="05050102010706020507" pitchFamily="18" charset="2"/>
              </a:rPr>
              <a:t>salary </a:t>
            </a:r>
            <a:r>
              <a:rPr lang="en-US" altLang="en-US" dirty="0">
                <a:sym typeface="Symbol" panose="05050102010706020507" pitchFamily="18" charset="2"/>
              </a:rPr>
              <a:t>* 1.05</a:t>
            </a:r>
            <a:br>
              <a:rPr lang="en-US" altLang="en-US" dirty="0">
                <a:sym typeface="Symbol" panose="05050102010706020507" pitchFamily="18" charset="2"/>
              </a:rPr>
            </a:br>
            <a:r>
              <a:rPr lang="en-US" altLang="en-US" dirty="0">
                <a:sym typeface="Symbol" panose="05050102010706020507" pitchFamily="18" charset="2"/>
              </a:rPr>
              <a:t>                </a:t>
            </a:r>
            <a:r>
              <a:rPr lang="en-US" altLang="en-US" b="1" dirty="0">
                <a:sym typeface="Symbol" panose="05050102010706020507" pitchFamily="18" charset="2"/>
              </a:rPr>
              <a:t>where </a:t>
            </a:r>
            <a:r>
              <a:rPr lang="en-US" altLang="en-US" i="1" dirty="0">
                <a:sym typeface="Symbol" panose="05050102010706020507" pitchFamily="18" charset="2"/>
              </a:rPr>
              <a:t>salary </a:t>
            </a:r>
            <a:r>
              <a:rPr lang="en-US" altLang="en-US" dirty="0">
                <a:sym typeface="Symbol" panose="05050102010706020507" pitchFamily="18" charset="2"/>
              </a:rPr>
              <a:t>&lt;= 100000;</a:t>
            </a:r>
          </a:p>
          <a:p>
            <a:pPr lvl="1">
              <a:tabLst>
                <a:tab pos="2336800" algn="l"/>
              </a:tabLst>
            </a:pPr>
            <a:r>
              <a:rPr lang="en-US" altLang="en-US" dirty="0">
                <a:sym typeface="Symbol" panose="05050102010706020507" pitchFamily="18" charset="2"/>
              </a:rPr>
              <a:t>The order is important</a:t>
            </a:r>
          </a:p>
          <a:p>
            <a:pPr lvl="1">
              <a:tabLst>
                <a:tab pos="2336800" algn="l"/>
              </a:tabLst>
            </a:pPr>
            <a:r>
              <a:rPr lang="en-US" altLang="en-US" dirty="0">
                <a:sym typeface="Symbol" panose="05050102010706020507" pitchFamily="18" charset="2"/>
              </a:rPr>
              <a:t>Can be done better using the </a:t>
            </a:r>
            <a:r>
              <a:rPr lang="en-US" altLang="en-US" b="1" dirty="0">
                <a:sym typeface="Symbol" panose="05050102010706020507" pitchFamily="18" charset="2"/>
              </a:rPr>
              <a:t>case </a:t>
            </a:r>
            <a:r>
              <a:rPr lang="en-US" altLang="en-US" dirty="0">
                <a:sym typeface="Symbol" panose="05050102010706020507" pitchFamily="18" charset="2"/>
              </a:rPr>
              <a:t>statement (next slide)</a:t>
            </a:r>
          </a:p>
        </p:txBody>
      </p:sp>
    </p:spTree>
    <p:extLst>
      <p:ext uri="{BB962C8B-B14F-4D97-AF65-F5344CB8AC3E}">
        <p14:creationId xmlns:p14="http://schemas.microsoft.com/office/powerpoint/2010/main" val="8361498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7186" name="Rectangle 2"/>
          <p:cNvSpPr>
            <a:spLocks noGrp="1" noChangeArrowheads="1"/>
          </p:cNvSpPr>
          <p:nvPr>
            <p:ph type="title" idx="4294967295"/>
          </p:nvPr>
        </p:nvSpPr>
        <p:spPr>
          <a:xfrm>
            <a:off x="4114800" y="80963"/>
            <a:ext cx="8077200" cy="609600"/>
          </a:xfrm>
        </p:spPr>
        <p:txBody>
          <a:bodyPr/>
          <a:lstStyle/>
          <a:p>
            <a:r>
              <a:rPr lang="en-US" altLang="en-US" dirty="0"/>
              <a:t>Case Statement for Conditional Updates</a:t>
            </a:r>
          </a:p>
        </p:txBody>
      </p:sp>
      <p:sp>
        <p:nvSpPr>
          <p:cNvPr id="67586" name="Rectangle 3"/>
          <p:cNvSpPr>
            <a:spLocks noGrp="1" noChangeArrowheads="1"/>
          </p:cNvSpPr>
          <p:nvPr>
            <p:ph type="body" idx="4294967295"/>
          </p:nvPr>
        </p:nvSpPr>
        <p:spPr>
          <a:xfrm>
            <a:off x="0" y="1093788"/>
            <a:ext cx="7229475" cy="2576512"/>
          </a:xfrm>
        </p:spPr>
        <p:txBody>
          <a:bodyPr/>
          <a:lstStyle/>
          <a:p>
            <a:r>
              <a:rPr lang="en-US" altLang="en-US" dirty="0"/>
              <a:t>Same query as before but with case statement</a:t>
            </a:r>
          </a:p>
          <a:p>
            <a:pPr>
              <a:buFont typeface="Monotype Sorts" charset="2"/>
              <a:buNone/>
            </a:pPr>
            <a:r>
              <a:rPr lang="en-US" altLang="en-US" dirty="0"/>
              <a:t>		 </a:t>
            </a:r>
            <a:r>
              <a:rPr lang="en-US" altLang="en-US" b="1" dirty="0"/>
              <a:t>update </a:t>
            </a:r>
            <a:r>
              <a:rPr lang="en-US" altLang="en-US" i="1" dirty="0"/>
              <a:t>instructor</a:t>
            </a:r>
            <a:br>
              <a:rPr lang="en-US" altLang="en-US" i="1" dirty="0"/>
            </a:br>
            <a:r>
              <a:rPr lang="en-US" altLang="en-US" i="1" dirty="0"/>
              <a:t>               </a:t>
            </a:r>
            <a:r>
              <a:rPr lang="en-US" altLang="en-US" b="1" dirty="0"/>
              <a:t>set </a:t>
            </a:r>
            <a:r>
              <a:rPr lang="en-US" altLang="en-US" i="1" dirty="0"/>
              <a:t>salary </a:t>
            </a:r>
            <a:r>
              <a:rPr lang="en-US" altLang="en-US" dirty="0"/>
              <a:t>= </a:t>
            </a:r>
            <a:r>
              <a:rPr lang="en-US" altLang="en-US" b="1" dirty="0"/>
              <a:t>case</a:t>
            </a:r>
            <a:br>
              <a:rPr lang="en-US" altLang="en-US" b="1" dirty="0"/>
            </a:br>
            <a:r>
              <a:rPr lang="en-US" altLang="en-US" b="1" dirty="0"/>
              <a:t>                                      when </a:t>
            </a:r>
            <a:r>
              <a:rPr lang="en-US" altLang="en-US" i="1" dirty="0"/>
              <a:t>salary </a:t>
            </a:r>
            <a:r>
              <a:rPr lang="en-US" altLang="en-US" dirty="0"/>
              <a:t>&lt;= 100000 </a:t>
            </a:r>
            <a:r>
              <a:rPr lang="en-US" altLang="en-US" b="1" dirty="0"/>
              <a:t>then </a:t>
            </a:r>
            <a:r>
              <a:rPr lang="en-US" altLang="en-US" i="1" dirty="0"/>
              <a:t>salary </a:t>
            </a:r>
            <a:r>
              <a:rPr lang="en-US" altLang="en-US" dirty="0"/>
              <a:t>* 1.05</a:t>
            </a:r>
            <a:br>
              <a:rPr lang="en-US" altLang="en-US" dirty="0"/>
            </a:br>
            <a:r>
              <a:rPr lang="en-US" altLang="en-US" dirty="0"/>
              <a:t>                                      </a:t>
            </a:r>
            <a:r>
              <a:rPr lang="en-US" altLang="en-US" b="1" dirty="0"/>
              <a:t>else </a:t>
            </a:r>
            <a:r>
              <a:rPr lang="en-US" altLang="en-US" i="1" dirty="0"/>
              <a:t>salary </a:t>
            </a:r>
            <a:r>
              <a:rPr lang="en-US" altLang="en-US" dirty="0"/>
              <a:t>* 1.03</a:t>
            </a:r>
            <a:br>
              <a:rPr lang="en-US" altLang="en-US" dirty="0"/>
            </a:br>
            <a:r>
              <a:rPr lang="en-US" altLang="en-US" dirty="0"/>
              <a:t>                                     </a:t>
            </a:r>
            <a:r>
              <a:rPr lang="en-US" altLang="en-US" b="1" dirty="0"/>
              <a:t>end</a:t>
            </a:r>
            <a:endParaRPr lang="en-US" altLang="en-US" dirty="0"/>
          </a:p>
          <a:p>
            <a:pPr>
              <a:buFont typeface="Monotype Sorts" charset="2"/>
              <a:buNone/>
            </a:pPr>
            <a:endParaRPr lang="en-US" altLang="en-US" dirty="0"/>
          </a:p>
        </p:txBody>
      </p:sp>
    </p:spTree>
    <p:extLst>
      <p:ext uri="{BB962C8B-B14F-4D97-AF65-F5344CB8AC3E}">
        <p14:creationId xmlns:p14="http://schemas.microsoft.com/office/powerpoint/2010/main" val="1959818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a:xfrm>
            <a:off x="423158" y="386696"/>
            <a:ext cx="1076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ffectLst/>
              </a:rPr>
              <a:t>View of Data</a:t>
            </a:r>
          </a:p>
        </p:txBody>
      </p:sp>
      <p:sp>
        <p:nvSpPr>
          <p:cNvPr id="17410" name="Rectangle 3"/>
          <p:cNvSpPr>
            <a:spLocks noGrp="1" noChangeArrowheads="1"/>
          </p:cNvSpPr>
          <p:nvPr>
            <p:ph idx="4294967295"/>
          </p:nvPr>
        </p:nvSpPr>
        <p:spPr>
          <a:xfrm>
            <a:off x="2357995" y="1577042"/>
            <a:ext cx="7646987" cy="4894262"/>
          </a:xfrm>
        </p:spPr>
        <p:txBody>
          <a:bodyPr/>
          <a:lstStyle/>
          <a:p>
            <a:pPr>
              <a:tabLst>
                <a:tab pos="1365647" algn="l"/>
                <a:tab pos="2744391" algn="l"/>
                <a:tab pos="2957513" algn="l"/>
              </a:tabLst>
            </a:pPr>
            <a:r>
              <a:rPr lang="en-US" altLang="en-US" dirty="0"/>
              <a:t>A database system is a collection of interrelated data and a set of programs that allow users to access and modify these data. </a:t>
            </a:r>
          </a:p>
          <a:p>
            <a:pPr>
              <a:tabLst>
                <a:tab pos="1365647" algn="l"/>
                <a:tab pos="2744391" algn="l"/>
                <a:tab pos="2957513" algn="l"/>
              </a:tabLst>
            </a:pPr>
            <a:r>
              <a:rPr lang="en-US" altLang="en-US" dirty="0"/>
              <a:t>A major purpose of a database system is to provide users with an abstract view of the data.</a:t>
            </a:r>
          </a:p>
          <a:p>
            <a:pPr lvl="1">
              <a:tabLst>
                <a:tab pos="1365647" algn="l"/>
                <a:tab pos="2744391" algn="l"/>
                <a:tab pos="2957513" algn="l"/>
              </a:tabLst>
            </a:pPr>
            <a:r>
              <a:rPr lang="en-US" altLang="en-US" dirty="0"/>
              <a:t>Data models</a:t>
            </a:r>
          </a:p>
          <a:p>
            <a:pPr lvl="2">
              <a:tabLst>
                <a:tab pos="1365647" algn="l"/>
                <a:tab pos="2744391" algn="l"/>
                <a:tab pos="2957513" algn="l"/>
              </a:tabLst>
            </a:pPr>
            <a:r>
              <a:rPr lang="en-US" altLang="en-US" dirty="0"/>
              <a:t>A collection of conceptual tools for describing data, data relationships, data semantics, and consistency constraints.</a:t>
            </a:r>
          </a:p>
          <a:p>
            <a:pPr lvl="1">
              <a:tabLst>
                <a:tab pos="1365647" algn="l"/>
                <a:tab pos="2744391" algn="l"/>
                <a:tab pos="2957513" algn="l"/>
              </a:tabLst>
            </a:pPr>
            <a:r>
              <a:rPr lang="en-US" altLang="en-US" dirty="0"/>
              <a:t>Data abstraction</a:t>
            </a:r>
          </a:p>
          <a:p>
            <a:pPr lvl="2">
              <a:tabLst>
                <a:tab pos="1365647" algn="l"/>
                <a:tab pos="2744391" algn="l"/>
                <a:tab pos="2957513" algn="l"/>
              </a:tabLst>
            </a:pPr>
            <a:r>
              <a:rPr lang="en-US" altLang="en-US" dirty="0"/>
              <a:t>Hide the complexity  of data structures to represent data in the database from users through several levels of data abstraction.</a:t>
            </a:r>
          </a:p>
          <a:p>
            <a:pPr lvl="1">
              <a:tabLst>
                <a:tab pos="1365647" algn="l"/>
                <a:tab pos="2744391" algn="l"/>
                <a:tab pos="2957513" algn="l"/>
              </a:tabLst>
            </a:pPr>
            <a:endParaRPr lang="en-US" altLang="en-US" dirty="0"/>
          </a:p>
          <a:p>
            <a:pPr lvl="1">
              <a:tabLst>
                <a:tab pos="1365647" algn="l"/>
                <a:tab pos="2744391" algn="l"/>
                <a:tab pos="2957513" algn="l"/>
              </a:tabLst>
            </a:pPr>
            <a:endParaRPr lang="en-US" altLang="en-US" dirty="0"/>
          </a:p>
        </p:txBody>
      </p:sp>
    </p:spTree>
    <p:extLst>
      <p:ext uri="{BB962C8B-B14F-4D97-AF65-F5344CB8AC3E}">
        <p14:creationId xmlns:p14="http://schemas.microsoft.com/office/powerpoint/2010/main" val="481843705"/>
      </p:ext>
    </p:extLst>
  </p:cSld>
  <p:clrMapOvr>
    <a:masterClrMapping/>
  </p:clrMapOvr>
  <p:transition spd="slow"/>
</p:sld>
</file>

<file path=ppt/slides/slide1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5010" name="Rectangle 2"/>
          <p:cNvSpPr>
            <a:spLocks noGrp="1" noChangeArrowheads="1"/>
          </p:cNvSpPr>
          <p:nvPr>
            <p:ph type="title" idx="4294967295"/>
          </p:nvPr>
        </p:nvSpPr>
        <p:spPr>
          <a:xfrm>
            <a:off x="1422400" y="117475"/>
            <a:ext cx="10769600" cy="609600"/>
          </a:xfrm>
        </p:spPr>
        <p:txBody>
          <a:bodyPr/>
          <a:lstStyle/>
          <a:p>
            <a:r>
              <a:rPr lang="en-US" altLang="en-US" dirty="0"/>
              <a:t>Updates with Scalar Subqueries</a:t>
            </a:r>
          </a:p>
        </p:txBody>
      </p:sp>
      <p:sp>
        <p:nvSpPr>
          <p:cNvPr id="68610" name="Rectangle 3"/>
          <p:cNvSpPr>
            <a:spLocks noGrp="1" noChangeArrowheads="1"/>
          </p:cNvSpPr>
          <p:nvPr>
            <p:ph type="body" idx="4294967295"/>
          </p:nvPr>
        </p:nvSpPr>
        <p:spPr>
          <a:xfrm>
            <a:off x="4535488" y="1057275"/>
            <a:ext cx="7656512" cy="4538663"/>
          </a:xfrm>
        </p:spPr>
        <p:txBody>
          <a:bodyPr/>
          <a:lstStyle/>
          <a:p>
            <a:r>
              <a:rPr lang="en-US" altLang="en-US" dirty="0"/>
              <a:t>Recompute and update tot_creds value for all students</a:t>
            </a:r>
          </a:p>
          <a:p>
            <a:pPr>
              <a:buFont typeface="Monotype Sorts" charset="2"/>
              <a:buNone/>
            </a:pPr>
            <a:r>
              <a:rPr lang="en-US" altLang="en-US" b="1" dirty="0"/>
              <a:t>           update </a:t>
            </a:r>
            <a:r>
              <a:rPr lang="en-US" altLang="en-US" i="1" dirty="0"/>
              <a:t>student S </a:t>
            </a:r>
            <a:br>
              <a:rPr lang="en-US" altLang="en-US" i="1" dirty="0"/>
            </a:br>
            <a:r>
              <a:rPr lang="en-US" altLang="en-US" i="1" dirty="0"/>
              <a:t>     </a:t>
            </a:r>
            <a:r>
              <a:rPr lang="en-US" altLang="en-US" b="1" dirty="0"/>
              <a:t>set </a:t>
            </a:r>
            <a:r>
              <a:rPr lang="en-US" altLang="en-US" i="1" dirty="0"/>
              <a:t>tot_cred </a:t>
            </a:r>
            <a:r>
              <a:rPr lang="en-US" altLang="en-US" dirty="0"/>
              <a:t>= (</a:t>
            </a:r>
            <a:r>
              <a:rPr lang="en-US" altLang="en-US" b="1" dirty="0"/>
              <a:t>select sum</a:t>
            </a:r>
            <a:r>
              <a:rPr lang="en-US" altLang="en-US" dirty="0"/>
              <a:t>(</a:t>
            </a:r>
            <a:r>
              <a:rPr lang="en-US" altLang="en-US" i="1" dirty="0"/>
              <a:t>credits</a:t>
            </a:r>
            <a:r>
              <a:rPr lang="en-US" altLang="en-US" dirty="0"/>
              <a:t>)</a:t>
            </a:r>
            <a:br>
              <a:rPr lang="en-US" altLang="en-US" dirty="0"/>
            </a:br>
            <a:r>
              <a:rPr lang="en-US" altLang="en-US" dirty="0"/>
              <a:t>                              </a:t>
            </a:r>
            <a:r>
              <a:rPr lang="en-US" altLang="en-US" b="1" dirty="0"/>
              <a:t>from </a:t>
            </a:r>
            <a:r>
              <a:rPr lang="en-US" altLang="en-US" i="1" dirty="0"/>
              <a:t>takes, course</a:t>
            </a:r>
            <a:br>
              <a:rPr lang="en-US" altLang="en-US" i="1" dirty="0"/>
            </a:br>
            <a:r>
              <a:rPr lang="en-US" altLang="en-US" i="1" dirty="0"/>
              <a:t>                              </a:t>
            </a:r>
            <a:r>
              <a:rPr lang="en-US" altLang="en-US" b="1" dirty="0"/>
              <a:t>where </a:t>
            </a:r>
            <a:r>
              <a:rPr lang="en-US" altLang="en-US" i="1" dirty="0" err="1"/>
              <a:t>takes.course_id</a:t>
            </a:r>
            <a:r>
              <a:rPr lang="en-US" altLang="en-US" i="1" dirty="0"/>
              <a:t> </a:t>
            </a:r>
            <a:r>
              <a:rPr lang="en-US" altLang="en-US" dirty="0"/>
              <a:t>= </a:t>
            </a:r>
            <a:r>
              <a:rPr lang="en-US" altLang="en-US" i="1" dirty="0" err="1"/>
              <a:t>course.course_id</a:t>
            </a:r>
            <a:r>
              <a:rPr lang="en-US" altLang="en-US" i="1" dirty="0"/>
              <a:t>  </a:t>
            </a:r>
            <a:r>
              <a:rPr lang="en-US" altLang="en-US" b="1" dirty="0"/>
              <a:t>and </a:t>
            </a:r>
            <a:br>
              <a:rPr lang="en-US" altLang="en-US" b="1" dirty="0"/>
            </a:br>
            <a:r>
              <a:rPr lang="en-US" altLang="en-US" b="1" dirty="0"/>
              <a:t>                                         </a:t>
            </a:r>
            <a:r>
              <a:rPr lang="en-US" altLang="en-US" i="1" dirty="0"/>
              <a:t>S</a:t>
            </a:r>
            <a:r>
              <a:rPr lang="en-US" altLang="en-US" dirty="0"/>
              <a:t>.</a:t>
            </a:r>
            <a:r>
              <a:rPr lang="en-US" altLang="en-US" i="1" dirty="0"/>
              <a:t>ID</a:t>
            </a:r>
            <a:r>
              <a:rPr lang="en-US" altLang="en-US" dirty="0"/>
              <a:t>= </a:t>
            </a:r>
            <a:r>
              <a:rPr lang="en-US" altLang="en-US" i="1" dirty="0" err="1"/>
              <a:t>takes</a:t>
            </a:r>
            <a:r>
              <a:rPr lang="en-US" altLang="en-US" dirty="0" err="1"/>
              <a:t>.</a:t>
            </a:r>
            <a:r>
              <a:rPr lang="en-US" altLang="en-US" i="1" dirty="0" err="1"/>
              <a:t>ID.</a:t>
            </a:r>
            <a:r>
              <a:rPr lang="en-US" altLang="en-US" b="1" dirty="0" err="1"/>
              <a:t>and</a:t>
            </a:r>
            <a:r>
              <a:rPr lang="en-US" altLang="en-US" b="1" dirty="0"/>
              <a:t>                             				  </a:t>
            </a:r>
            <a:r>
              <a:rPr lang="en-US" altLang="en-US" i="1" dirty="0" err="1"/>
              <a:t>takes</a:t>
            </a:r>
            <a:r>
              <a:rPr lang="en-US" altLang="en-US" dirty="0" err="1"/>
              <a:t>.</a:t>
            </a:r>
            <a:r>
              <a:rPr lang="en-US" altLang="en-US" i="1" dirty="0" err="1"/>
              <a:t>grade</a:t>
            </a:r>
            <a:r>
              <a:rPr lang="en-US" altLang="en-US" i="1" dirty="0"/>
              <a:t> </a:t>
            </a:r>
            <a:r>
              <a:rPr lang="en-US" altLang="en-US" dirty="0"/>
              <a:t>&lt;&gt; 'F' </a:t>
            </a:r>
            <a:r>
              <a:rPr lang="en-US" altLang="en-US" b="1" dirty="0"/>
              <a:t>and</a:t>
            </a:r>
            <a:br>
              <a:rPr lang="en-US" altLang="en-US" b="1" dirty="0"/>
            </a:br>
            <a:r>
              <a:rPr lang="en-US" altLang="en-US" b="1" dirty="0"/>
              <a:t>                                          </a:t>
            </a:r>
            <a:r>
              <a:rPr lang="en-US" altLang="en-US" i="1" dirty="0" err="1"/>
              <a:t>takes</a:t>
            </a:r>
            <a:r>
              <a:rPr lang="en-US" altLang="en-US" dirty="0" err="1"/>
              <a:t>.</a:t>
            </a:r>
            <a:r>
              <a:rPr lang="en-US" altLang="en-US" i="1" dirty="0" err="1"/>
              <a:t>grade</a:t>
            </a:r>
            <a:r>
              <a:rPr lang="en-US" altLang="en-US" i="1" dirty="0"/>
              <a:t> </a:t>
            </a:r>
            <a:r>
              <a:rPr lang="en-US" altLang="en-US" b="1" dirty="0"/>
              <a:t>is not null</a:t>
            </a:r>
            <a:r>
              <a:rPr lang="en-US" altLang="en-US" dirty="0"/>
              <a:t>);</a:t>
            </a:r>
          </a:p>
          <a:p>
            <a:r>
              <a:rPr lang="en-US" altLang="en-US" dirty="0"/>
              <a:t>Sets </a:t>
            </a:r>
            <a:r>
              <a:rPr lang="en-US" altLang="en-US" i="1" dirty="0"/>
              <a:t>tot_creds</a:t>
            </a:r>
            <a:r>
              <a:rPr lang="en-US" altLang="en-US" dirty="0"/>
              <a:t> to null for students who have not taken any course</a:t>
            </a:r>
          </a:p>
          <a:p>
            <a:r>
              <a:rPr lang="en-US" altLang="en-US" dirty="0"/>
              <a:t>Instead of </a:t>
            </a:r>
            <a:r>
              <a:rPr lang="en-US" altLang="en-US" b="1" dirty="0"/>
              <a:t>sum</a:t>
            </a:r>
            <a:r>
              <a:rPr lang="en-US" altLang="en-US" dirty="0"/>
              <a:t>(</a:t>
            </a:r>
            <a:r>
              <a:rPr lang="en-US" altLang="en-US" i="1" dirty="0"/>
              <a:t>credits</a:t>
            </a:r>
            <a:r>
              <a:rPr lang="en-US" altLang="en-US" dirty="0"/>
              <a:t>), use:</a:t>
            </a:r>
          </a:p>
          <a:p>
            <a:pPr>
              <a:buFont typeface="Monotype Sorts" charset="2"/>
              <a:buNone/>
            </a:pPr>
            <a:r>
              <a:rPr lang="en-US" altLang="en-US" b="1" dirty="0"/>
              <a:t>                  case </a:t>
            </a:r>
            <a:br>
              <a:rPr lang="en-US" altLang="en-US" b="1" dirty="0"/>
            </a:br>
            <a:r>
              <a:rPr lang="en-US" altLang="en-US" b="1" dirty="0"/>
              <a:t>                 when sum</a:t>
            </a:r>
            <a:r>
              <a:rPr lang="en-US" altLang="en-US" dirty="0"/>
              <a:t>(</a:t>
            </a:r>
            <a:r>
              <a:rPr lang="en-US" altLang="en-US" i="1" dirty="0"/>
              <a:t>credits</a:t>
            </a:r>
            <a:r>
              <a:rPr lang="en-US" altLang="en-US" dirty="0"/>
              <a:t>) </a:t>
            </a:r>
            <a:r>
              <a:rPr lang="en-US" altLang="en-US" b="1" dirty="0"/>
              <a:t>is not null then sum</a:t>
            </a:r>
            <a:r>
              <a:rPr lang="en-US" altLang="en-US" dirty="0"/>
              <a:t>(</a:t>
            </a:r>
            <a:r>
              <a:rPr lang="en-US" altLang="en-US" i="1" dirty="0"/>
              <a:t>credits</a:t>
            </a:r>
            <a:r>
              <a:rPr lang="en-US" altLang="en-US" dirty="0"/>
              <a:t>)</a:t>
            </a:r>
            <a:br>
              <a:rPr lang="en-US" altLang="en-US" dirty="0"/>
            </a:br>
            <a:r>
              <a:rPr lang="en-US" altLang="en-US" dirty="0"/>
              <a:t>                 </a:t>
            </a:r>
            <a:r>
              <a:rPr lang="en-US" altLang="en-US" b="1" dirty="0"/>
              <a:t>else </a:t>
            </a:r>
            <a:r>
              <a:rPr lang="en-US" altLang="en-US" dirty="0"/>
              <a:t>0</a:t>
            </a:r>
            <a:br>
              <a:rPr lang="en-US" altLang="en-US" dirty="0"/>
            </a:br>
            <a:r>
              <a:rPr lang="en-US" altLang="en-US" dirty="0"/>
              <a:t>             </a:t>
            </a:r>
            <a:r>
              <a:rPr lang="en-US" altLang="en-US" b="1" dirty="0"/>
              <a:t>end</a:t>
            </a:r>
            <a:endParaRPr lang="en-US" altLang="en-US" dirty="0"/>
          </a:p>
          <a:p>
            <a:pPr>
              <a:buFont typeface="Monotype Sorts" charset="2"/>
              <a:buNone/>
            </a:pPr>
            <a:endParaRPr lang="en-US" altLang="en-US" dirty="0"/>
          </a:p>
          <a:p>
            <a:endParaRPr lang="en-US" altLang="en-US" dirty="0"/>
          </a:p>
        </p:txBody>
      </p:sp>
    </p:spTree>
    <p:extLst>
      <p:ext uri="{BB962C8B-B14F-4D97-AF65-F5344CB8AC3E}">
        <p14:creationId xmlns:p14="http://schemas.microsoft.com/office/powerpoint/2010/main" val="252357047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Rectangle 2"/>
          <p:cNvSpPr>
            <a:spLocks noGrp="1" noChangeArrowheads="1"/>
          </p:cNvSpPr>
          <p:nvPr>
            <p:ph type="ctrTitle" idx="4294967295"/>
          </p:nvPr>
        </p:nvSpPr>
        <p:spPr>
          <a:xfrm>
            <a:off x="0" y="2286000"/>
            <a:ext cx="10363200" cy="1143000"/>
          </a:xfrm>
        </p:spPr>
        <p:txBody>
          <a:bodyPr/>
          <a:lstStyle/>
          <a:p>
            <a:pPr>
              <a:defRPr/>
            </a:pPr>
            <a:r>
              <a:rPr lang="en-US" dirty="0">
                <a:effectLst>
                  <a:outerShdw blurRad="38100" dist="38100" dir="2700000" algn="tl">
                    <a:srgbClr val="C0C0C0"/>
                  </a:outerShdw>
                </a:effectLst>
              </a:rPr>
              <a:t>Chapter 4 : </a:t>
            </a:r>
            <a:r>
              <a:rPr lang="en-US" dirty="0"/>
              <a:t>Intermediate SQL</a:t>
            </a:r>
            <a:endParaRPr lang="en-US" dirty="0">
              <a:effectLst>
                <a:outerShdw blurRad="38100" dist="38100" dir="2700000" algn="tl">
                  <a:srgbClr val="C0C0C0"/>
                </a:outerShdw>
              </a:effectLst>
            </a:endParaRPr>
          </a:p>
        </p:txBody>
      </p:sp>
    </p:spTree>
    <p:extLst>
      <p:ext uri="{BB962C8B-B14F-4D97-AF65-F5344CB8AC3E}">
        <p14:creationId xmlns:p14="http://schemas.microsoft.com/office/powerpoint/2010/main" val="287708470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1298" name="Rectangle 2"/>
          <p:cNvSpPr>
            <a:spLocks noGrp="1" noChangeArrowheads="1"/>
          </p:cNvSpPr>
          <p:nvPr>
            <p:ph type="title" idx="4294967295"/>
          </p:nvPr>
        </p:nvSpPr>
        <p:spPr>
          <a:xfrm>
            <a:off x="1422400" y="117475"/>
            <a:ext cx="10769600" cy="609600"/>
          </a:xfrm>
        </p:spPr>
        <p:txBody>
          <a:bodyPr vert="horz" wrap="square" lIns="90488" tIns="44450" rIns="90488" bIns="44450" numCol="1" anchor="ctr" anchorCtr="0" compatLnSpc="1">
            <a:prstTxWarp prst="textNoShape">
              <a:avLst/>
            </a:prstTxWarp>
          </a:bodyPr>
          <a:lstStyle/>
          <a:p>
            <a:pPr>
              <a:defRPr/>
            </a:pPr>
            <a:r>
              <a:rPr lang="en-US" dirty="0">
                <a:ea typeface="+mj-ea"/>
              </a:rPr>
              <a:t>Outline</a:t>
            </a:r>
          </a:p>
        </p:txBody>
      </p:sp>
      <p:sp>
        <p:nvSpPr>
          <p:cNvPr id="17411" name="Rectangle 3"/>
          <p:cNvSpPr>
            <a:spLocks noGrp="1" noChangeArrowheads="1"/>
          </p:cNvSpPr>
          <p:nvPr>
            <p:ph type="body" idx="4294967295"/>
          </p:nvPr>
        </p:nvSpPr>
        <p:spPr>
          <a:xfrm>
            <a:off x="0" y="1104900"/>
            <a:ext cx="6588125" cy="4135438"/>
          </a:xfrm>
          <a:noFill/>
        </p:spPr>
        <p:txBody>
          <a:bodyPr vert="horz" wrap="square" lIns="90488" tIns="44450" rIns="90488" bIns="44450" numCol="1" anchor="t" anchorCtr="0" compatLnSpc="1">
            <a:prstTxWarp prst="textNoShape">
              <a:avLst/>
            </a:prstTxWarp>
          </a:bodyPr>
          <a:lstStyle/>
          <a:p>
            <a:r>
              <a:rPr lang="en-US" altLang="en-US" dirty="0"/>
              <a:t>Join  Expressions</a:t>
            </a:r>
          </a:p>
          <a:p>
            <a:r>
              <a:rPr lang="en-US" altLang="en-US" dirty="0"/>
              <a:t>Views</a:t>
            </a:r>
          </a:p>
          <a:p>
            <a:r>
              <a:rPr lang="en-US" altLang="en-US" dirty="0"/>
              <a:t>Transactions</a:t>
            </a:r>
          </a:p>
          <a:p>
            <a:r>
              <a:rPr lang="en-US" altLang="en-US" dirty="0"/>
              <a:t>Integrity Constraints</a:t>
            </a:r>
          </a:p>
          <a:p>
            <a:r>
              <a:rPr lang="en-US" altLang="en-US" dirty="0"/>
              <a:t>SQL Data Types and Schemas</a:t>
            </a:r>
          </a:p>
          <a:p>
            <a:r>
              <a:rPr lang="en-US" altLang="en-US" dirty="0"/>
              <a:t>Index Definition in SQL</a:t>
            </a:r>
          </a:p>
          <a:p>
            <a:r>
              <a:rPr lang="en-US" altLang="en-US" dirty="0"/>
              <a:t>Authorization</a:t>
            </a:r>
          </a:p>
        </p:txBody>
      </p:sp>
    </p:spTree>
    <p:extLst>
      <p:ext uri="{BB962C8B-B14F-4D97-AF65-F5344CB8AC3E}">
        <p14:creationId xmlns:p14="http://schemas.microsoft.com/office/powerpoint/2010/main" val="1471395361"/>
      </p:ext>
    </p:extLst>
  </p:cSld>
  <p:clrMapOvr>
    <a:masterClrMapping/>
  </p:clrMapOvr>
  <p:transition spd="slow"/>
</p:sld>
</file>

<file path=ppt/slides/slide1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3346" name="Rectangle 2"/>
          <p:cNvSpPr>
            <a:spLocks noGrp="1" noChangeArrowheads="1"/>
          </p:cNvSpPr>
          <p:nvPr>
            <p:ph type="title" idx="4294967295"/>
          </p:nvPr>
        </p:nvSpPr>
        <p:spPr>
          <a:xfrm>
            <a:off x="1422400" y="117475"/>
            <a:ext cx="10769600" cy="609600"/>
          </a:xfrm>
        </p:spPr>
        <p:txBody>
          <a:bodyPr/>
          <a:lstStyle/>
          <a:p>
            <a:pPr>
              <a:defRPr/>
            </a:pPr>
            <a:r>
              <a:rPr lang="en-US" dirty="0">
                <a:ea typeface="+mj-ea"/>
              </a:rPr>
              <a:t>Joined Relations</a:t>
            </a:r>
          </a:p>
        </p:txBody>
      </p:sp>
      <p:sp>
        <p:nvSpPr>
          <p:cNvPr id="6147" name="Rectangle 3"/>
          <p:cNvSpPr>
            <a:spLocks noGrp="1" noChangeArrowheads="1"/>
          </p:cNvSpPr>
          <p:nvPr>
            <p:ph type="body" idx="4294967295"/>
          </p:nvPr>
        </p:nvSpPr>
        <p:spPr>
          <a:xfrm>
            <a:off x="0" y="1195388"/>
            <a:ext cx="7585075" cy="4548187"/>
          </a:xfrm>
        </p:spPr>
        <p:txBody>
          <a:bodyPr/>
          <a:lstStyle/>
          <a:p>
            <a:r>
              <a:rPr lang="en-US" altLang="en-US" b="1" dirty="0">
                <a:solidFill>
                  <a:srgbClr val="002060"/>
                </a:solidFill>
                <a:ea typeface="ＭＳ Ｐゴシック" pitchFamily="34" charset="-128"/>
              </a:rPr>
              <a:t>Join operations</a:t>
            </a:r>
            <a:r>
              <a:rPr lang="en-US" altLang="en-US" dirty="0">
                <a:solidFill>
                  <a:srgbClr val="002060"/>
                </a:solidFill>
                <a:ea typeface="ＭＳ Ｐゴシック" pitchFamily="34" charset="-128"/>
              </a:rPr>
              <a:t> </a:t>
            </a:r>
            <a:r>
              <a:rPr lang="en-US" altLang="en-US" dirty="0">
                <a:ea typeface="ＭＳ Ｐゴシック" pitchFamily="34" charset="-128"/>
              </a:rPr>
              <a:t>take two relations and return as a result another relation.</a:t>
            </a:r>
          </a:p>
          <a:p>
            <a:r>
              <a:rPr lang="en-US" altLang="en-US" dirty="0">
                <a:ea typeface="ＭＳ Ｐゴシック" pitchFamily="34" charset="-128"/>
              </a:rPr>
              <a:t>A join operation is a Cartesian product which requires that tuples in the two relations match (under some condition).  It also specifies the attributes that are present in the result of the join </a:t>
            </a:r>
          </a:p>
          <a:p>
            <a:r>
              <a:rPr lang="en-US" altLang="en-US" dirty="0">
                <a:ea typeface="ＭＳ Ｐゴシック" pitchFamily="34" charset="-128"/>
              </a:rPr>
              <a:t>The join operations are typically used as subquery expressions in the </a:t>
            </a:r>
            <a:r>
              <a:rPr lang="en-US" altLang="en-US" b="1" dirty="0">
                <a:ea typeface="ＭＳ Ｐゴシック" pitchFamily="34" charset="-128"/>
              </a:rPr>
              <a:t>from </a:t>
            </a:r>
            <a:r>
              <a:rPr lang="en-US" altLang="en-US" dirty="0">
                <a:ea typeface="ＭＳ Ｐゴシック" pitchFamily="34" charset="-128"/>
              </a:rPr>
              <a:t>clause</a:t>
            </a:r>
          </a:p>
          <a:p>
            <a:r>
              <a:rPr lang="en-US" altLang="en-US" dirty="0">
                <a:ea typeface="ＭＳ Ｐゴシック" pitchFamily="34" charset="-128"/>
              </a:rPr>
              <a:t>Three types of joins:</a:t>
            </a:r>
          </a:p>
          <a:p>
            <a:pPr lvl="1"/>
            <a:r>
              <a:rPr lang="en-US" altLang="en-US" dirty="0">
                <a:ea typeface="ＭＳ Ｐゴシック" pitchFamily="34" charset="-128"/>
              </a:rPr>
              <a:t>Natural join</a:t>
            </a:r>
          </a:p>
          <a:p>
            <a:pPr lvl="1"/>
            <a:r>
              <a:rPr lang="en-US" altLang="en-US" dirty="0">
                <a:ea typeface="ＭＳ Ｐゴシック" pitchFamily="34" charset="-128"/>
              </a:rPr>
              <a:t>Inner join</a:t>
            </a:r>
          </a:p>
          <a:p>
            <a:pPr lvl="1"/>
            <a:r>
              <a:rPr lang="en-US" altLang="en-US" dirty="0">
                <a:ea typeface="ＭＳ Ｐゴシック" pitchFamily="34" charset="-128"/>
              </a:rPr>
              <a:t>Outer join</a:t>
            </a:r>
          </a:p>
          <a:p>
            <a:pPr lvl="1">
              <a:buFont typeface="Monotype Sorts" charset="2"/>
              <a:buNone/>
            </a:pPr>
            <a:endParaRPr lang="en-US" altLang="en-US" sz="2000" dirty="0">
              <a:ea typeface="ＭＳ Ｐゴシック" pitchFamily="34" charset="-128"/>
            </a:endParaRPr>
          </a:p>
          <a:p>
            <a:endParaRPr lang="en-US" altLang="en-US" dirty="0">
              <a:ea typeface="ＭＳ Ｐゴシック" pitchFamily="34" charset="-128"/>
            </a:endParaRPr>
          </a:p>
        </p:txBody>
      </p:sp>
    </p:spTree>
    <p:extLst>
      <p:ext uri="{BB962C8B-B14F-4D97-AF65-F5344CB8AC3E}">
        <p14:creationId xmlns:p14="http://schemas.microsoft.com/office/powerpoint/2010/main" val="89187962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9410" name="Rectangle 2"/>
          <p:cNvSpPr>
            <a:spLocks noGrp="1" noChangeArrowheads="1"/>
          </p:cNvSpPr>
          <p:nvPr>
            <p:ph type="title" idx="4294967295"/>
          </p:nvPr>
        </p:nvSpPr>
        <p:spPr>
          <a:xfrm>
            <a:off x="1422400" y="117475"/>
            <a:ext cx="10769600" cy="609600"/>
          </a:xfrm>
        </p:spPr>
        <p:txBody>
          <a:bodyPr/>
          <a:lstStyle/>
          <a:p>
            <a:pPr>
              <a:defRPr/>
            </a:pPr>
            <a:r>
              <a:rPr lang="en-US" dirty="0"/>
              <a:t>Natural Join in SQL</a:t>
            </a:r>
          </a:p>
        </p:txBody>
      </p:sp>
      <p:sp>
        <p:nvSpPr>
          <p:cNvPr id="7171" name="Rectangle 3"/>
          <p:cNvSpPr>
            <a:spLocks noGrp="1" noChangeArrowheads="1"/>
          </p:cNvSpPr>
          <p:nvPr>
            <p:ph type="body" idx="4294967295"/>
          </p:nvPr>
        </p:nvSpPr>
        <p:spPr>
          <a:xfrm>
            <a:off x="4545013" y="1079500"/>
            <a:ext cx="7646987" cy="4983163"/>
          </a:xfrm>
        </p:spPr>
        <p:txBody>
          <a:bodyPr/>
          <a:lstStyle/>
          <a:p>
            <a:r>
              <a:rPr lang="en-US" altLang="en-US" dirty="0">
                <a:ea typeface="ＭＳ Ｐゴシック" pitchFamily="34" charset="-128"/>
              </a:rPr>
              <a:t>Natural join matches tuples with the same values for all common attributes, and retains only one copy of each common column.</a:t>
            </a:r>
          </a:p>
          <a:p>
            <a:r>
              <a:rPr lang="en-US" altLang="en-US" dirty="0">
                <a:ea typeface="ＭＳ Ｐゴシック" pitchFamily="34" charset="-128"/>
              </a:rPr>
              <a:t>List the names of instructors along with the course ID of the courses that they taught</a:t>
            </a:r>
          </a:p>
          <a:p>
            <a:pPr lvl="1"/>
            <a:r>
              <a:rPr lang="en-US" altLang="en-US" b="1" dirty="0">
                <a:ea typeface="ＭＳ Ｐゴシック" pitchFamily="34" charset="-128"/>
              </a:rPr>
              <a:t>select </a:t>
            </a:r>
            <a:r>
              <a:rPr lang="en-US" altLang="en-US" i="1" dirty="0">
                <a:ea typeface="ＭＳ Ｐゴシック" pitchFamily="34" charset="-128"/>
              </a:rPr>
              <a:t>name</a:t>
            </a:r>
            <a:r>
              <a:rPr lang="en-US" altLang="en-US" dirty="0">
                <a:ea typeface="ＭＳ Ｐゴシック" pitchFamily="34" charset="-128"/>
              </a:rPr>
              <a:t>, </a:t>
            </a:r>
            <a:r>
              <a:rPr lang="en-US" altLang="en-US" i="1" dirty="0" err="1">
                <a:ea typeface="ＭＳ Ｐゴシック" pitchFamily="34" charset="-128"/>
              </a:rPr>
              <a:t>course_id</a:t>
            </a:r>
            <a:br>
              <a:rPr lang="en-US" altLang="en-US" i="1" dirty="0">
                <a:ea typeface="ＭＳ Ｐゴシック" pitchFamily="34" charset="-128"/>
              </a:rPr>
            </a:br>
            <a:r>
              <a:rPr lang="en-US" altLang="en-US" b="1" dirty="0">
                <a:ea typeface="ＭＳ Ｐゴシック" pitchFamily="34" charset="-128"/>
              </a:rPr>
              <a:t>from </a:t>
            </a:r>
            <a:r>
              <a:rPr lang="en-US" altLang="en-US" i="1" dirty="0">
                <a:ea typeface="ＭＳ Ｐゴシック" pitchFamily="34" charset="-128"/>
              </a:rPr>
              <a:t> students, takes</a:t>
            </a:r>
            <a:br>
              <a:rPr lang="en-US" altLang="en-US" i="1" dirty="0">
                <a:ea typeface="ＭＳ Ｐゴシック" pitchFamily="34" charset="-128"/>
              </a:rPr>
            </a:br>
            <a:r>
              <a:rPr lang="en-US" altLang="en-US" b="1" dirty="0">
                <a:ea typeface="ＭＳ Ｐゴシック" pitchFamily="34" charset="-128"/>
              </a:rPr>
              <a:t>where </a:t>
            </a:r>
            <a:r>
              <a:rPr lang="en-US" altLang="en-US" i="1" dirty="0">
                <a:ea typeface="ＭＳ Ｐゴシック" pitchFamily="34" charset="-128"/>
              </a:rPr>
              <a:t>student.ID </a:t>
            </a:r>
            <a:r>
              <a:rPr lang="en-US" altLang="en-US" dirty="0">
                <a:ea typeface="ＭＳ Ｐゴシック" pitchFamily="34" charset="-128"/>
              </a:rPr>
              <a:t>= </a:t>
            </a:r>
            <a:r>
              <a:rPr lang="en-US" altLang="en-US" i="1" dirty="0">
                <a:ea typeface="ＭＳ Ｐゴシック" pitchFamily="34" charset="-128"/>
              </a:rPr>
              <a:t>takes.ID</a:t>
            </a:r>
            <a:r>
              <a:rPr lang="en-US" altLang="en-US" dirty="0">
                <a:ea typeface="ＭＳ Ｐゴシック" pitchFamily="34" charset="-128"/>
              </a:rPr>
              <a:t>;</a:t>
            </a:r>
          </a:p>
          <a:p>
            <a:r>
              <a:rPr lang="en-US" altLang="en-US" dirty="0">
                <a:ea typeface="ＭＳ Ｐゴシック" pitchFamily="34" charset="-128"/>
              </a:rPr>
              <a:t>Same query in SQL with “natural join” construct</a:t>
            </a:r>
          </a:p>
          <a:p>
            <a:pPr lvl="1"/>
            <a:r>
              <a:rPr lang="en-US" altLang="en-US" b="1" dirty="0">
                <a:ea typeface="ＭＳ Ｐゴシック" pitchFamily="34" charset="-128"/>
              </a:rPr>
              <a:t>select </a:t>
            </a:r>
            <a:r>
              <a:rPr lang="en-US" altLang="en-US" i="1" dirty="0">
                <a:ea typeface="ＭＳ Ｐゴシック" pitchFamily="34" charset="-128"/>
              </a:rPr>
              <a:t>name</a:t>
            </a:r>
            <a:r>
              <a:rPr lang="en-US" altLang="en-US" dirty="0">
                <a:ea typeface="ＭＳ Ｐゴシック" pitchFamily="34" charset="-128"/>
              </a:rPr>
              <a:t>,</a:t>
            </a:r>
            <a:r>
              <a:rPr lang="en-US" altLang="en-US" i="1" dirty="0">
                <a:ea typeface="ＭＳ Ｐゴシック" pitchFamily="34" charset="-128"/>
              </a:rPr>
              <a:t> </a:t>
            </a:r>
            <a:r>
              <a:rPr lang="en-US" altLang="en-US" i="1" dirty="0" err="1">
                <a:ea typeface="ＭＳ Ｐゴシック" pitchFamily="34" charset="-128"/>
              </a:rPr>
              <a:t>course_id</a:t>
            </a:r>
            <a:br>
              <a:rPr lang="en-US" altLang="en-US" i="1" dirty="0">
                <a:ea typeface="ＭＳ Ｐゴシック" pitchFamily="34" charset="-128"/>
              </a:rPr>
            </a:br>
            <a:r>
              <a:rPr lang="en-US" altLang="en-US" b="1" dirty="0">
                <a:ea typeface="ＭＳ Ｐゴシック" pitchFamily="34" charset="-128"/>
              </a:rPr>
              <a:t>from </a:t>
            </a:r>
            <a:r>
              <a:rPr lang="en-US" altLang="en-US" i="1" dirty="0">
                <a:ea typeface="ＭＳ Ｐゴシック" pitchFamily="34" charset="-128"/>
              </a:rPr>
              <a:t>student </a:t>
            </a:r>
            <a:r>
              <a:rPr lang="en-US" altLang="en-US" b="1" dirty="0">
                <a:ea typeface="ＭＳ Ｐゴシック" pitchFamily="34" charset="-128"/>
              </a:rPr>
              <a:t>natural join </a:t>
            </a:r>
            <a:r>
              <a:rPr lang="en-US" altLang="en-US" i="1" dirty="0">
                <a:ea typeface="ＭＳ Ｐゴシック" pitchFamily="34" charset="-128"/>
              </a:rPr>
              <a:t>takes</a:t>
            </a:r>
            <a:r>
              <a:rPr lang="en-US" altLang="en-US" dirty="0">
                <a:ea typeface="ＭＳ Ｐゴシック" pitchFamily="34" charset="-128"/>
              </a:rPr>
              <a:t>;</a:t>
            </a:r>
          </a:p>
          <a:p>
            <a:pPr>
              <a:buFont typeface="Monotype Sorts" charset="2"/>
              <a:buNone/>
            </a:pPr>
            <a:endParaRPr lang="en-US" altLang="en-US" dirty="0">
              <a:ea typeface="ＭＳ Ｐゴシック" pitchFamily="34" charset="-128"/>
            </a:endParaRPr>
          </a:p>
        </p:txBody>
      </p:sp>
    </p:spTree>
    <p:extLst>
      <p:ext uri="{BB962C8B-B14F-4D97-AF65-F5344CB8AC3E}">
        <p14:creationId xmlns:p14="http://schemas.microsoft.com/office/powerpoint/2010/main" val="23405413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9410" name="Rectangle 2"/>
          <p:cNvSpPr>
            <a:spLocks noGrp="1" noChangeArrowheads="1"/>
          </p:cNvSpPr>
          <p:nvPr>
            <p:ph type="title" idx="4294967295"/>
          </p:nvPr>
        </p:nvSpPr>
        <p:spPr>
          <a:xfrm>
            <a:off x="1422400" y="117475"/>
            <a:ext cx="10769600" cy="609600"/>
          </a:xfrm>
        </p:spPr>
        <p:txBody>
          <a:bodyPr/>
          <a:lstStyle/>
          <a:p>
            <a:pPr>
              <a:defRPr/>
            </a:pPr>
            <a:r>
              <a:rPr lang="en-US" dirty="0"/>
              <a:t>Natural Join in SQL (Cont.)</a:t>
            </a:r>
          </a:p>
        </p:txBody>
      </p:sp>
      <p:sp>
        <p:nvSpPr>
          <p:cNvPr id="7171" name="Rectangle 3"/>
          <p:cNvSpPr>
            <a:spLocks noGrp="1" noChangeArrowheads="1"/>
          </p:cNvSpPr>
          <p:nvPr>
            <p:ph type="body" idx="4294967295"/>
          </p:nvPr>
        </p:nvSpPr>
        <p:spPr>
          <a:xfrm>
            <a:off x="4552950" y="1225550"/>
            <a:ext cx="7639050" cy="3541713"/>
          </a:xfrm>
        </p:spPr>
        <p:txBody>
          <a:bodyPr/>
          <a:lstStyle/>
          <a:p>
            <a:r>
              <a:rPr lang="en-US" altLang="en-US" dirty="0">
                <a:ea typeface="ＭＳ Ｐゴシック" pitchFamily="34" charset="-128"/>
              </a:rPr>
              <a:t>The </a:t>
            </a:r>
            <a:r>
              <a:rPr lang="en-US" altLang="en-US" b="1" dirty="0">
                <a:ea typeface="ＭＳ Ｐゴシック" pitchFamily="34" charset="-128"/>
              </a:rPr>
              <a:t>from</a:t>
            </a:r>
            <a:r>
              <a:rPr lang="en-US" altLang="en-US" dirty="0">
                <a:ea typeface="ＭＳ Ｐゴシック" pitchFamily="34" charset="-128"/>
              </a:rPr>
              <a:t> clause can have multiple relations combined using natural join:</a:t>
            </a:r>
          </a:p>
          <a:p>
            <a:pPr lvl="1">
              <a:buNone/>
            </a:pPr>
            <a:r>
              <a:rPr lang="en-US" altLang="en-US" b="1" dirty="0">
                <a:ea typeface="ＭＳ Ｐゴシック" pitchFamily="34" charset="-128"/>
              </a:rPr>
              <a:t>     select </a:t>
            </a:r>
            <a:r>
              <a:rPr lang="en-US" altLang="en-US" i="1" dirty="0">
                <a:ea typeface="ＭＳ Ｐゴシック" pitchFamily="34" charset="-128"/>
              </a:rPr>
              <a:t> A</a:t>
            </a:r>
            <a:r>
              <a:rPr lang="en-US" altLang="en-US" i="1" baseline="-25000" dirty="0">
                <a:ea typeface="ＭＳ Ｐゴシック" pitchFamily="34" charset="-128"/>
              </a:rPr>
              <a:t>1</a:t>
            </a:r>
            <a:r>
              <a:rPr lang="en-US" altLang="en-US" i="1" dirty="0">
                <a:ea typeface="ＭＳ Ｐゴシック" pitchFamily="34" charset="-128"/>
              </a:rPr>
              <a:t>, A</a:t>
            </a:r>
            <a:r>
              <a:rPr lang="en-US" altLang="en-US" i="1" baseline="-25000" dirty="0">
                <a:ea typeface="ＭＳ Ｐゴシック" pitchFamily="34" charset="-128"/>
              </a:rPr>
              <a:t>2</a:t>
            </a:r>
            <a:r>
              <a:rPr lang="en-US" altLang="en-US" i="1" dirty="0">
                <a:ea typeface="ＭＳ Ｐゴシック" pitchFamily="34" charset="-128"/>
              </a:rPr>
              <a:t>, … A</a:t>
            </a:r>
            <a:r>
              <a:rPr lang="en-US" altLang="en-US" i="1" baseline="-25000" dirty="0">
                <a:ea typeface="ＭＳ Ｐゴシック" pitchFamily="34" charset="-128"/>
              </a:rPr>
              <a:t>n</a:t>
            </a:r>
            <a:br>
              <a:rPr lang="en-US" altLang="en-US" i="1" dirty="0">
                <a:ea typeface="ＭＳ Ｐゴシック" pitchFamily="34" charset="-128"/>
              </a:rPr>
            </a:br>
            <a:r>
              <a:rPr lang="en-US" altLang="en-US" b="1" dirty="0">
                <a:ea typeface="ＭＳ Ｐゴシック" pitchFamily="34" charset="-128"/>
              </a:rPr>
              <a:t>from </a:t>
            </a:r>
            <a:r>
              <a:rPr lang="en-US" altLang="en-US" i="1" dirty="0">
                <a:ea typeface="ＭＳ Ｐゴシック" pitchFamily="34" charset="-128"/>
              </a:rPr>
              <a:t> r</a:t>
            </a:r>
            <a:r>
              <a:rPr lang="en-US" altLang="en-US" i="1" baseline="-25000" dirty="0">
                <a:ea typeface="ＭＳ Ｐゴシック" pitchFamily="34" charset="-128"/>
              </a:rPr>
              <a:t>1</a:t>
            </a:r>
            <a:r>
              <a:rPr lang="en-US" altLang="en-US" i="1" dirty="0">
                <a:ea typeface="ＭＳ Ｐゴシック" pitchFamily="34" charset="-128"/>
              </a:rPr>
              <a:t>  </a:t>
            </a:r>
            <a:r>
              <a:rPr lang="en-US" altLang="en-US" b="1" dirty="0">
                <a:ea typeface="ＭＳ Ｐゴシック" pitchFamily="34" charset="-128"/>
              </a:rPr>
              <a:t>natural join </a:t>
            </a:r>
            <a:r>
              <a:rPr lang="en-US" altLang="en-US" i="1" dirty="0">
                <a:ea typeface="ＭＳ Ｐゴシック" pitchFamily="34" charset="-128"/>
              </a:rPr>
              <a:t>r</a:t>
            </a:r>
            <a:r>
              <a:rPr lang="en-US" altLang="en-US" i="1" baseline="-25000" dirty="0">
                <a:ea typeface="ＭＳ Ｐゴシック" pitchFamily="34" charset="-128"/>
              </a:rPr>
              <a:t>2</a:t>
            </a:r>
            <a:r>
              <a:rPr lang="en-US" altLang="en-US" i="1" dirty="0">
                <a:ea typeface="ＭＳ Ｐゴシック" pitchFamily="34" charset="-128"/>
              </a:rPr>
              <a:t> </a:t>
            </a:r>
            <a:r>
              <a:rPr lang="en-US" altLang="en-US" b="1" dirty="0">
                <a:ea typeface="ＭＳ Ｐゴシック" pitchFamily="34" charset="-128"/>
              </a:rPr>
              <a:t>natural join </a:t>
            </a:r>
            <a:r>
              <a:rPr lang="en-US" altLang="en-US" b="1" i="1" dirty="0">
                <a:ea typeface="ＭＳ Ｐゴシック" pitchFamily="34" charset="-128"/>
              </a:rPr>
              <a:t>.. </a:t>
            </a:r>
            <a:r>
              <a:rPr lang="en-US" altLang="en-US" b="1" dirty="0">
                <a:ea typeface="ＭＳ Ｐゴシック" pitchFamily="34" charset="-128"/>
              </a:rPr>
              <a:t>natural join </a:t>
            </a:r>
            <a:r>
              <a:rPr lang="en-US" altLang="en-US" dirty="0" err="1">
                <a:ea typeface="ＭＳ Ｐゴシック" pitchFamily="34" charset="-128"/>
              </a:rPr>
              <a:t>r</a:t>
            </a:r>
            <a:r>
              <a:rPr lang="en-US" altLang="en-US" baseline="-25000" dirty="0" err="1">
                <a:ea typeface="ＭＳ Ｐゴシック" pitchFamily="34" charset="-128"/>
              </a:rPr>
              <a:t>n</a:t>
            </a:r>
            <a:br>
              <a:rPr lang="en-US" altLang="en-US" i="1" dirty="0">
                <a:ea typeface="ＭＳ Ｐゴシック" pitchFamily="34" charset="-128"/>
              </a:rPr>
            </a:br>
            <a:r>
              <a:rPr lang="en-US" altLang="en-US" b="1" dirty="0">
                <a:ea typeface="ＭＳ Ｐゴシック" pitchFamily="34" charset="-128"/>
              </a:rPr>
              <a:t>where  </a:t>
            </a:r>
            <a:r>
              <a:rPr lang="en-US" altLang="en-US" i="1" dirty="0">
                <a:ea typeface="ＭＳ Ｐゴシック" pitchFamily="34" charset="-128"/>
              </a:rPr>
              <a:t>P </a:t>
            </a:r>
            <a:r>
              <a:rPr lang="en-US" altLang="en-US" dirty="0">
                <a:ea typeface="ＭＳ Ｐゴシック" pitchFamily="34" charset="-128"/>
              </a:rPr>
              <a:t>;</a:t>
            </a:r>
          </a:p>
          <a:p>
            <a:pPr>
              <a:buNone/>
            </a:pPr>
            <a:endParaRPr lang="en-US" altLang="en-US" dirty="0">
              <a:ea typeface="ＭＳ Ｐゴシック" pitchFamily="34" charset="-128"/>
            </a:endParaRPr>
          </a:p>
          <a:p>
            <a:pPr>
              <a:buFont typeface="Monotype Sorts" charset="2"/>
              <a:buNone/>
            </a:pPr>
            <a:endParaRPr lang="en-US" altLang="en-US" dirty="0">
              <a:ea typeface="ＭＳ Ｐゴシック" pitchFamily="34" charset="-128"/>
            </a:endParaRPr>
          </a:p>
        </p:txBody>
      </p:sp>
    </p:spTree>
    <p:extLst>
      <p:ext uri="{BB962C8B-B14F-4D97-AF65-F5344CB8AC3E}">
        <p14:creationId xmlns:p14="http://schemas.microsoft.com/office/powerpoint/2010/main" val="119730948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42" name="Rectangle 2"/>
          <p:cNvSpPr>
            <a:spLocks noGrp="1" noChangeArrowheads="1"/>
          </p:cNvSpPr>
          <p:nvPr>
            <p:ph type="title" idx="4294967295"/>
          </p:nvPr>
        </p:nvSpPr>
        <p:spPr>
          <a:xfrm>
            <a:off x="1422400" y="117475"/>
            <a:ext cx="10769600" cy="609600"/>
          </a:xfrm>
        </p:spPr>
        <p:txBody>
          <a:bodyPr/>
          <a:lstStyle/>
          <a:p>
            <a:pPr>
              <a:defRPr/>
            </a:pPr>
            <a:r>
              <a:rPr lang="en-US" dirty="0">
                <a:ea typeface="+mj-ea"/>
              </a:rPr>
              <a:t>Student Relation</a:t>
            </a:r>
          </a:p>
        </p:txBody>
      </p:sp>
      <p:pic>
        <p:nvPicPr>
          <p:cNvPr id="1029" name="Picture 5" descr="W:\db-book\db7\slide-dir\Tables-Figures\EPS-PDF-JPG-dir\tables\student.jpg"/>
          <p:cNvPicPr>
            <a:picLocks noChangeAspect="1" noChangeArrowheads="1"/>
          </p:cNvPicPr>
          <p:nvPr/>
        </p:nvPicPr>
        <p:blipFill>
          <a:blip r:embed="rId3"/>
          <a:srcRect/>
          <a:stretch>
            <a:fillRect/>
          </a:stretch>
        </p:blipFill>
        <p:spPr bwMode="auto">
          <a:xfrm>
            <a:off x="3815020" y="1592318"/>
            <a:ext cx="4623768" cy="4114801"/>
          </a:xfrm>
          <a:prstGeom prst="rect">
            <a:avLst/>
          </a:prstGeom>
          <a:noFill/>
        </p:spPr>
      </p:pic>
    </p:spTree>
    <p:extLst>
      <p:ext uri="{BB962C8B-B14F-4D97-AF65-F5344CB8AC3E}">
        <p14:creationId xmlns:p14="http://schemas.microsoft.com/office/powerpoint/2010/main" val="37126682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42" name="Rectangle 2"/>
          <p:cNvSpPr>
            <a:spLocks noGrp="1" noChangeArrowheads="1"/>
          </p:cNvSpPr>
          <p:nvPr>
            <p:ph type="title" idx="4294967295"/>
          </p:nvPr>
        </p:nvSpPr>
        <p:spPr>
          <a:xfrm>
            <a:off x="1422400" y="117475"/>
            <a:ext cx="10769600" cy="609600"/>
          </a:xfrm>
        </p:spPr>
        <p:txBody>
          <a:bodyPr/>
          <a:lstStyle/>
          <a:p>
            <a:pPr>
              <a:defRPr/>
            </a:pPr>
            <a:r>
              <a:rPr lang="en-US" dirty="0">
                <a:ea typeface="+mj-ea"/>
              </a:rPr>
              <a:t>Takes Relation</a:t>
            </a:r>
          </a:p>
        </p:txBody>
      </p:sp>
      <p:pic>
        <p:nvPicPr>
          <p:cNvPr id="1026" name="Picture 2" descr="C:\Users\as668\Desktop\Judi-Done\4_02.jpg"/>
          <p:cNvPicPr>
            <a:picLocks noChangeAspect="1" noChangeArrowheads="1"/>
          </p:cNvPicPr>
          <p:nvPr/>
        </p:nvPicPr>
        <p:blipFill>
          <a:blip r:embed="rId3"/>
          <a:srcRect/>
          <a:stretch>
            <a:fillRect/>
          </a:stretch>
        </p:blipFill>
        <p:spPr bwMode="auto">
          <a:xfrm>
            <a:off x="3586303" y="1182414"/>
            <a:ext cx="4259678" cy="5125200"/>
          </a:xfrm>
          <a:prstGeom prst="rect">
            <a:avLst/>
          </a:prstGeom>
          <a:noFill/>
        </p:spPr>
      </p:pic>
    </p:spTree>
    <p:extLst>
      <p:ext uri="{BB962C8B-B14F-4D97-AF65-F5344CB8AC3E}">
        <p14:creationId xmlns:p14="http://schemas.microsoft.com/office/powerpoint/2010/main" val="203413469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42" name="Rectangle 2"/>
          <p:cNvSpPr>
            <a:spLocks noGrp="1" noChangeArrowheads="1"/>
          </p:cNvSpPr>
          <p:nvPr>
            <p:ph type="title" idx="4294967295"/>
          </p:nvPr>
        </p:nvSpPr>
        <p:spPr>
          <a:xfrm>
            <a:off x="1422400" y="117475"/>
            <a:ext cx="10769600" cy="609600"/>
          </a:xfrm>
        </p:spPr>
        <p:txBody>
          <a:bodyPr/>
          <a:lstStyle/>
          <a:p>
            <a:pPr>
              <a:defRPr/>
            </a:pPr>
            <a:r>
              <a:rPr lang="en-US" b="0" i="1" dirty="0">
                <a:ea typeface="+mj-ea"/>
              </a:rPr>
              <a:t>student</a:t>
            </a:r>
            <a:r>
              <a:rPr lang="en-US" dirty="0">
                <a:ea typeface="+mj-ea"/>
              </a:rPr>
              <a:t> natural join </a:t>
            </a:r>
            <a:r>
              <a:rPr lang="en-US" b="0" i="1" dirty="0">
                <a:ea typeface="+mj-ea"/>
              </a:rPr>
              <a:t>takes</a:t>
            </a:r>
          </a:p>
        </p:txBody>
      </p:sp>
      <p:pic>
        <p:nvPicPr>
          <p:cNvPr id="2" name="Picture 2" descr="C:\Users\as668\Desktop\Judi-Done\4_03.jpg"/>
          <p:cNvPicPr>
            <a:picLocks noChangeAspect="1" noChangeArrowheads="1"/>
          </p:cNvPicPr>
          <p:nvPr/>
        </p:nvPicPr>
        <p:blipFill>
          <a:blip r:embed="rId3"/>
          <a:srcRect/>
          <a:stretch>
            <a:fillRect/>
          </a:stretch>
        </p:blipFill>
        <p:spPr bwMode="auto">
          <a:xfrm>
            <a:off x="3683866" y="1176595"/>
            <a:ext cx="5743521" cy="4771769"/>
          </a:xfrm>
          <a:prstGeom prst="rect">
            <a:avLst/>
          </a:prstGeom>
          <a:noFill/>
        </p:spPr>
      </p:pic>
    </p:spTree>
    <p:extLst>
      <p:ext uri="{BB962C8B-B14F-4D97-AF65-F5344CB8AC3E}">
        <p14:creationId xmlns:p14="http://schemas.microsoft.com/office/powerpoint/2010/main" val="25634527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9410" name="Rectangle 2"/>
          <p:cNvSpPr>
            <a:spLocks noGrp="1" noChangeArrowheads="1"/>
          </p:cNvSpPr>
          <p:nvPr>
            <p:ph type="title" idx="4294967295"/>
          </p:nvPr>
        </p:nvSpPr>
        <p:spPr>
          <a:xfrm>
            <a:off x="1422400" y="117475"/>
            <a:ext cx="10769600" cy="609600"/>
          </a:xfrm>
        </p:spPr>
        <p:txBody>
          <a:bodyPr/>
          <a:lstStyle/>
          <a:p>
            <a:pPr>
              <a:defRPr/>
            </a:pPr>
            <a:r>
              <a:rPr lang="en-US" dirty="0"/>
              <a:t>Dangerous in Natural Join</a:t>
            </a:r>
          </a:p>
        </p:txBody>
      </p:sp>
      <p:sp>
        <p:nvSpPr>
          <p:cNvPr id="7171" name="Rectangle 3"/>
          <p:cNvSpPr>
            <a:spLocks noGrp="1" noChangeArrowheads="1"/>
          </p:cNvSpPr>
          <p:nvPr>
            <p:ph type="body" idx="4294967295"/>
          </p:nvPr>
        </p:nvSpPr>
        <p:spPr>
          <a:xfrm>
            <a:off x="4522788" y="1103313"/>
            <a:ext cx="7669212" cy="4943475"/>
          </a:xfrm>
        </p:spPr>
        <p:txBody>
          <a:bodyPr/>
          <a:lstStyle/>
          <a:p>
            <a:r>
              <a:rPr lang="en-US" dirty="0"/>
              <a:t>Beware of unrelated attributes with same name which get equated incorrectly</a:t>
            </a:r>
          </a:p>
          <a:p>
            <a:r>
              <a:rPr lang="en-US" altLang="en-US" dirty="0">
                <a:ea typeface="ＭＳ Ｐゴシック" pitchFamily="34" charset="-128"/>
              </a:rPr>
              <a:t> </a:t>
            </a:r>
            <a:r>
              <a:rPr lang="en-US" dirty="0"/>
              <a:t>Example -- List the names of students instructors along with the titles of courses that they have taken</a:t>
            </a:r>
          </a:p>
          <a:p>
            <a:pPr lvl="1"/>
            <a:r>
              <a:rPr lang="en-US" dirty="0"/>
              <a:t>Correct version</a:t>
            </a:r>
          </a:p>
          <a:p>
            <a:pPr lvl="1">
              <a:buNone/>
            </a:pPr>
            <a:r>
              <a:rPr lang="en-US" b="1" dirty="0"/>
              <a:t>           select </a:t>
            </a:r>
            <a:r>
              <a:rPr lang="en-US" i="1" dirty="0"/>
              <a:t>name</a:t>
            </a:r>
            <a:r>
              <a:rPr lang="en-US" dirty="0"/>
              <a:t>, </a:t>
            </a:r>
            <a:r>
              <a:rPr lang="en-US" i="1" dirty="0"/>
              <a:t>title</a:t>
            </a:r>
            <a:br>
              <a:rPr lang="en-US" i="1" dirty="0"/>
            </a:br>
            <a:r>
              <a:rPr lang="en-US" i="1" dirty="0"/>
              <a:t>       </a:t>
            </a:r>
            <a:r>
              <a:rPr lang="en-US" b="1" dirty="0"/>
              <a:t>from </a:t>
            </a:r>
            <a:r>
              <a:rPr lang="en-US" i="1" dirty="0"/>
              <a:t>student </a:t>
            </a:r>
            <a:r>
              <a:rPr lang="en-US" b="1" dirty="0"/>
              <a:t>natural join </a:t>
            </a:r>
            <a:r>
              <a:rPr lang="en-US" i="1" dirty="0"/>
              <a:t>takes</a:t>
            </a:r>
            <a:r>
              <a:rPr lang="en-US" dirty="0"/>
              <a:t>, </a:t>
            </a:r>
            <a:r>
              <a:rPr lang="en-US" i="1" dirty="0"/>
              <a:t>course</a:t>
            </a:r>
            <a:br>
              <a:rPr lang="en-US" i="1" dirty="0"/>
            </a:br>
            <a:r>
              <a:rPr lang="en-US" i="1" dirty="0"/>
              <a:t>       </a:t>
            </a:r>
            <a:r>
              <a:rPr lang="en-US" b="1" dirty="0"/>
              <a:t>where </a:t>
            </a:r>
            <a:r>
              <a:rPr lang="en-US" i="1" dirty="0" err="1"/>
              <a:t>takes</a:t>
            </a:r>
            <a:r>
              <a:rPr lang="en-US" dirty="0" err="1"/>
              <a:t>.</a:t>
            </a:r>
            <a:r>
              <a:rPr lang="en-US" i="1" dirty="0" err="1"/>
              <a:t>course_id</a:t>
            </a:r>
            <a:r>
              <a:rPr lang="en-US" i="1" dirty="0"/>
              <a:t> </a:t>
            </a:r>
            <a:r>
              <a:rPr lang="en-US" dirty="0"/>
              <a:t>= </a:t>
            </a:r>
            <a:r>
              <a:rPr lang="en-US" i="1" dirty="0" err="1"/>
              <a:t>course</a:t>
            </a:r>
            <a:r>
              <a:rPr lang="en-US" dirty="0" err="1"/>
              <a:t>.</a:t>
            </a:r>
            <a:r>
              <a:rPr lang="en-US" i="1" dirty="0" err="1"/>
              <a:t>course_id</a:t>
            </a:r>
            <a:r>
              <a:rPr lang="en-US" dirty="0"/>
              <a:t>;</a:t>
            </a:r>
          </a:p>
          <a:p>
            <a:pPr lvl="1"/>
            <a:r>
              <a:rPr lang="en-US" dirty="0"/>
              <a:t>Incorrect version</a:t>
            </a:r>
          </a:p>
          <a:p>
            <a:pPr lvl="2">
              <a:buFont typeface="Webdings" pitchFamily="18" charset="2"/>
              <a:buNone/>
              <a:defRPr/>
            </a:pPr>
            <a:r>
              <a:rPr lang="en-US" b="1" dirty="0"/>
              <a:t>       select </a:t>
            </a:r>
            <a:r>
              <a:rPr lang="en-US" i="1" dirty="0"/>
              <a:t>name</a:t>
            </a:r>
            <a:r>
              <a:rPr lang="en-US" dirty="0"/>
              <a:t>, </a:t>
            </a:r>
            <a:r>
              <a:rPr lang="en-US" i="1" dirty="0"/>
              <a:t>title</a:t>
            </a:r>
            <a:br>
              <a:rPr lang="en-US" i="1" dirty="0"/>
            </a:br>
            <a:r>
              <a:rPr lang="en-US" i="1" dirty="0"/>
              <a:t>   </a:t>
            </a:r>
            <a:r>
              <a:rPr lang="en-US" b="1" dirty="0"/>
              <a:t>from </a:t>
            </a:r>
            <a:r>
              <a:rPr lang="en-US" i="1" dirty="0"/>
              <a:t>student </a:t>
            </a:r>
            <a:r>
              <a:rPr lang="en-US" b="1" dirty="0"/>
              <a:t>natural join </a:t>
            </a:r>
            <a:r>
              <a:rPr lang="en-US" i="1" dirty="0"/>
              <a:t>takes </a:t>
            </a:r>
            <a:r>
              <a:rPr lang="en-US" b="1" dirty="0"/>
              <a:t>natural join </a:t>
            </a:r>
            <a:r>
              <a:rPr lang="en-US" i="1" dirty="0"/>
              <a:t>course</a:t>
            </a:r>
            <a:r>
              <a:rPr lang="en-US" dirty="0"/>
              <a:t>;</a:t>
            </a:r>
          </a:p>
          <a:p>
            <a:pPr lvl="2">
              <a:defRPr/>
            </a:pPr>
            <a:r>
              <a:rPr lang="en-US" dirty="0"/>
              <a:t>This query omits all (student name, course title) pairs where the student takes a course in a department other than the student's own department. </a:t>
            </a:r>
          </a:p>
          <a:p>
            <a:pPr lvl="2">
              <a:defRPr/>
            </a:pPr>
            <a:r>
              <a:rPr lang="en-US" dirty="0"/>
              <a:t>The  correct  version (above), correctly outputs such pairs.</a:t>
            </a:r>
          </a:p>
          <a:p>
            <a:pPr lvl="1"/>
            <a:endParaRPr lang="en-US" sz="1600" dirty="0"/>
          </a:p>
          <a:p>
            <a:pPr lvl="1"/>
            <a:endParaRPr lang="en-US" altLang="en-US" dirty="0">
              <a:ea typeface="ＭＳ Ｐゴシック" pitchFamily="34" charset="-128"/>
            </a:endParaRPr>
          </a:p>
        </p:txBody>
      </p:sp>
    </p:spTree>
    <p:extLst>
      <p:ext uri="{BB962C8B-B14F-4D97-AF65-F5344CB8AC3E}">
        <p14:creationId xmlns:p14="http://schemas.microsoft.com/office/powerpoint/2010/main" val="1438496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51E6BBE-03D5-4299-8E21-370E03C74EAE}"/>
              </a:ext>
            </a:extLst>
          </p:cNvPr>
          <p:cNvGraphicFramePr>
            <a:graphicFrameLocks noGrp="1"/>
          </p:cNvGraphicFramePr>
          <p:nvPr>
            <p:extLst>
              <p:ext uri="{D42A27DB-BD31-4B8C-83A1-F6EECF244321}">
                <p14:modId xmlns:p14="http://schemas.microsoft.com/office/powerpoint/2010/main" val="2061459276"/>
              </p:ext>
            </p:extLst>
          </p:nvPr>
        </p:nvGraphicFramePr>
        <p:xfrm>
          <a:off x="2258294" y="1364629"/>
          <a:ext cx="7675412" cy="4701858"/>
        </p:xfrm>
        <a:graphic>
          <a:graphicData uri="http://schemas.openxmlformats.org/drawingml/2006/table">
            <a:tbl>
              <a:tblPr firstRow="1" firstCol="1" lastRow="1" lastCol="1" bandRow="1" bandCol="1">
                <a:tableStyleId>{2D5ABB26-0587-4C30-8999-92F81FD0307C}</a:tableStyleId>
              </a:tblPr>
              <a:tblGrid>
                <a:gridCol w="565701">
                  <a:extLst>
                    <a:ext uri="{9D8B030D-6E8A-4147-A177-3AD203B41FA5}">
                      <a16:colId xmlns:a16="http://schemas.microsoft.com/office/drawing/2014/main" val="1532147143"/>
                    </a:ext>
                  </a:extLst>
                </a:gridCol>
                <a:gridCol w="7109711">
                  <a:extLst>
                    <a:ext uri="{9D8B030D-6E8A-4147-A177-3AD203B41FA5}">
                      <a16:colId xmlns:a16="http://schemas.microsoft.com/office/drawing/2014/main" val="2040147713"/>
                    </a:ext>
                  </a:extLst>
                </a:gridCol>
              </a:tblGrid>
              <a:tr h="1624999">
                <a:tc>
                  <a:txBody>
                    <a:bodyPr/>
                    <a:lstStyle/>
                    <a:p>
                      <a:pPr marL="145415" marR="143510" algn="ctr">
                        <a:lnSpc>
                          <a:spcPts val="1460"/>
                        </a:lnSpc>
                        <a:spcAft>
                          <a:spcPts val="0"/>
                        </a:spcAft>
                      </a:pPr>
                      <a:r>
                        <a:rPr lang="en-US" sz="1100">
                          <a:effectLst/>
                        </a:rPr>
                        <a:t>CLO3</a:t>
                      </a:r>
                      <a:endParaRPr lang="en-GB"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6675" algn="ctr">
                        <a:lnSpc>
                          <a:spcPts val="1350"/>
                        </a:lnSpc>
                      </a:pPr>
                      <a:r>
                        <a:rPr lang="en-US" sz="1100" dirty="0">
                          <a:effectLst/>
                        </a:rPr>
                        <a:t>Implement Databases Using SQL</a:t>
                      </a:r>
                      <a:endParaRPr lang="en-GB" sz="1000" dirty="0">
                        <a:effectLst/>
                      </a:endParaRPr>
                    </a:p>
                    <a:p>
                      <a:pPr marL="67945" algn="just">
                        <a:lnSpc>
                          <a:spcPts val="1350"/>
                        </a:lnSpc>
                      </a:pPr>
                      <a:r>
                        <a:rPr lang="en-US" sz="1100" dirty="0">
                          <a:effectLst/>
                        </a:rPr>
                        <a:t> </a:t>
                      </a:r>
                      <a:endParaRPr lang="en-GB" sz="1000" dirty="0">
                        <a:effectLst/>
                      </a:endParaRPr>
                    </a:p>
                    <a:p>
                      <a:pPr marL="342900" lvl="0" indent="-342900" algn="just">
                        <a:lnSpc>
                          <a:spcPct val="115000"/>
                        </a:lnSpc>
                        <a:buFont typeface="Wingdings" panose="05000000000000000000" pitchFamily="2" charset="2"/>
                        <a:buChar char=""/>
                      </a:pPr>
                      <a:r>
                        <a:rPr lang="en-US" sz="1100" dirty="0">
                          <a:effectLst/>
                        </a:rPr>
                        <a:t>Write SQL queries for data definition (DDL), manipulation (DML), and control (DCL) to create, manage, and interact with relational databases.</a:t>
                      </a:r>
                      <a:endParaRPr lang="en-GB" sz="1000" dirty="0">
                        <a:effectLst/>
                      </a:endParaRPr>
                    </a:p>
                    <a:p>
                      <a:pPr marL="342900" lvl="0" indent="-342900" algn="just">
                        <a:lnSpc>
                          <a:spcPct val="115000"/>
                        </a:lnSpc>
                        <a:buFont typeface="Wingdings" panose="05000000000000000000" pitchFamily="2" charset="2"/>
                        <a:buChar char=""/>
                      </a:pPr>
                      <a:r>
                        <a:rPr lang="en-US" sz="1100" dirty="0">
                          <a:effectLst/>
                        </a:rPr>
                        <a:t>Develop advanced SQL queries utilizing features such as joins, nested subqueries, and aggregate functions to extract meaningful insights from complex datasets.</a:t>
                      </a:r>
                      <a:endParaRPr lang="en-GB" sz="1000" dirty="0">
                        <a:effectLst/>
                      </a:endParaRPr>
                    </a:p>
                    <a:p>
                      <a:pPr marL="342900" lvl="0" indent="-342900" algn="just">
                        <a:lnSpc>
                          <a:spcPct val="115000"/>
                        </a:lnSpc>
                        <a:buFont typeface="Wingdings" panose="05000000000000000000" pitchFamily="2" charset="2"/>
                        <a:buChar char=""/>
                      </a:pPr>
                      <a:r>
                        <a:rPr lang="en-US" sz="1100" dirty="0">
                          <a:effectLst/>
                        </a:rPr>
                        <a:t>Implement triggers, stored procedures, and user-defined functions to automate database operations and enhance database functionality.</a:t>
                      </a:r>
                      <a:endParaRPr lang="en-GB" sz="1000" dirty="0">
                        <a:effectLst/>
                      </a:endParaRPr>
                    </a:p>
                    <a:p>
                      <a:pPr marL="523875" algn="just">
                        <a:lnSpc>
                          <a:spcPct val="115000"/>
                        </a:lnSpc>
                      </a:pPr>
                      <a:r>
                        <a:rPr lang="en-US" sz="1100" dirty="0">
                          <a:effectLst/>
                        </a:rPr>
                        <a:t> </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968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8343428"/>
                  </a:ext>
                </a:extLst>
              </a:tr>
              <a:tr h="1451434">
                <a:tc>
                  <a:txBody>
                    <a:bodyPr/>
                    <a:lstStyle/>
                    <a:p>
                      <a:pPr marL="145415" marR="143510" algn="ctr">
                        <a:spcBef>
                          <a:spcPts val="1025"/>
                        </a:spcBef>
                        <a:spcAft>
                          <a:spcPts val="0"/>
                        </a:spcAft>
                      </a:pPr>
                      <a:r>
                        <a:rPr lang="en-US" sz="1100">
                          <a:effectLst/>
                        </a:rPr>
                        <a:t>CLO4</a:t>
                      </a:r>
                      <a:endParaRPr lang="en-GB"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6675" algn="ctr">
                        <a:lnSpc>
                          <a:spcPct val="115000"/>
                        </a:lnSpc>
                      </a:pPr>
                      <a:r>
                        <a:rPr lang="en-US" sz="1100" spc="-5" dirty="0">
                          <a:effectLst/>
                        </a:rPr>
                        <a:t>Manage Database Transactions and Security</a:t>
                      </a:r>
                      <a:endParaRPr lang="en-GB" sz="1000" dirty="0">
                        <a:effectLst/>
                      </a:endParaRPr>
                    </a:p>
                    <a:p>
                      <a:pPr marL="67945" algn="just">
                        <a:lnSpc>
                          <a:spcPts val="1375"/>
                        </a:lnSpc>
                      </a:pPr>
                      <a:r>
                        <a:rPr lang="en-US" sz="1100" spc="-5" dirty="0">
                          <a:effectLst/>
                        </a:rPr>
                        <a:t> </a:t>
                      </a:r>
                      <a:endParaRPr lang="en-GB" sz="1000" dirty="0">
                        <a:effectLst/>
                      </a:endParaRPr>
                    </a:p>
                    <a:p>
                      <a:pPr marL="342900" lvl="0" indent="-342900" algn="just">
                        <a:lnSpc>
                          <a:spcPct val="115000"/>
                        </a:lnSpc>
                        <a:buFont typeface="Wingdings" panose="05000000000000000000" pitchFamily="2" charset="2"/>
                        <a:buChar char=""/>
                      </a:pPr>
                      <a:r>
                        <a:rPr lang="en-US" sz="1100" spc="-5" dirty="0">
                          <a:effectLst/>
                        </a:rPr>
                        <a:t>Understand the principles of transaction management, including ACID properties (Atomicity, Consistency, Isolation, Durability) and concurrency control techniques to ensure database reliability.</a:t>
                      </a:r>
                      <a:endParaRPr lang="en-GB" sz="1000" dirty="0">
                        <a:effectLst/>
                      </a:endParaRPr>
                    </a:p>
                    <a:p>
                      <a:pPr marL="342900" lvl="0" indent="-342900" algn="just">
                        <a:lnSpc>
                          <a:spcPct val="115000"/>
                        </a:lnSpc>
                        <a:buFont typeface="Wingdings" panose="05000000000000000000" pitchFamily="2" charset="2"/>
                        <a:buChar char=""/>
                      </a:pPr>
                      <a:r>
                        <a:rPr lang="en-US" sz="1100" spc="-5" dirty="0">
                          <a:effectLst/>
                        </a:rPr>
                        <a:t>Implement robust backup and recovery strategies to safeguard data against accidental loss or corruption.</a:t>
                      </a:r>
                      <a:endParaRPr lang="en-GB" sz="1000" dirty="0">
                        <a:effectLst/>
                      </a:endParaRPr>
                    </a:p>
                    <a:p>
                      <a:pPr marL="342900" lvl="0" indent="-342900" algn="just">
                        <a:lnSpc>
                          <a:spcPct val="115000"/>
                        </a:lnSpc>
                        <a:buFont typeface="Wingdings" panose="05000000000000000000" pitchFamily="2" charset="2"/>
                        <a:buChar char=""/>
                      </a:pPr>
                      <a:r>
                        <a:rPr lang="en-US" sz="1100" spc="-5" dirty="0">
                          <a:effectLst/>
                        </a:rPr>
                        <a:t>Apply database security measures, including access control, authentication, and authorization, to protect sensitive information and prevent unauthorized access.</a:t>
                      </a:r>
                      <a:endParaRPr lang="en-GB" sz="1000" dirty="0">
                        <a:effectLst/>
                      </a:endParaRPr>
                    </a:p>
                    <a:p>
                      <a:pPr marL="66675" algn="just">
                        <a:lnSpc>
                          <a:spcPts val="1375"/>
                        </a:lnSpc>
                      </a:pPr>
                      <a:r>
                        <a:rPr lang="en-US" sz="1100" dirty="0">
                          <a:effectLst/>
                        </a:rPr>
                        <a:t> </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968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7967352"/>
                  </a:ext>
                </a:extLst>
              </a:tr>
              <a:tr h="1274905">
                <a:tc>
                  <a:txBody>
                    <a:bodyPr/>
                    <a:lstStyle/>
                    <a:p>
                      <a:pPr marL="145415" marR="143510" algn="ctr">
                        <a:spcBef>
                          <a:spcPts val="235"/>
                        </a:spcBef>
                        <a:spcAft>
                          <a:spcPts val="0"/>
                        </a:spcAft>
                      </a:pPr>
                      <a:r>
                        <a:rPr lang="en-US" sz="1100">
                          <a:effectLst/>
                        </a:rPr>
                        <a:t>CLO5</a:t>
                      </a:r>
                      <a:endParaRPr lang="en-GB"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6675" algn="ctr">
                        <a:lnSpc>
                          <a:spcPts val="1350"/>
                        </a:lnSpc>
                      </a:pPr>
                      <a:r>
                        <a:rPr lang="en-US" sz="1100" spc="-5" dirty="0">
                          <a:effectLst/>
                        </a:rPr>
                        <a:t>Optimize Database Performance</a:t>
                      </a:r>
                      <a:endParaRPr lang="en-GB" sz="1000" dirty="0">
                        <a:effectLst/>
                      </a:endParaRPr>
                    </a:p>
                    <a:p>
                      <a:pPr marL="67945" algn="just">
                        <a:spcBef>
                          <a:spcPts val="205"/>
                        </a:spcBef>
                        <a:spcAft>
                          <a:spcPts val="0"/>
                        </a:spcAft>
                      </a:pPr>
                      <a:r>
                        <a:rPr lang="en-US" sz="1100" spc="-5" dirty="0">
                          <a:effectLst/>
                        </a:rPr>
                        <a:t> </a:t>
                      </a:r>
                      <a:endParaRPr lang="en-GB" sz="1000" dirty="0">
                        <a:effectLst/>
                      </a:endParaRPr>
                    </a:p>
                    <a:p>
                      <a:pPr marL="342900" lvl="0" indent="-342900" algn="just">
                        <a:lnSpc>
                          <a:spcPct val="115000"/>
                        </a:lnSpc>
                        <a:buFont typeface="Wingdings" panose="05000000000000000000" pitchFamily="2" charset="2"/>
                        <a:buChar char=""/>
                      </a:pPr>
                      <a:r>
                        <a:rPr lang="en-US" sz="1100" spc="-5" dirty="0">
                          <a:effectLst/>
                        </a:rPr>
                        <a:t>Employ indexing strategies to improve query performance by reducing retrieval times for large datasets.</a:t>
                      </a:r>
                      <a:endParaRPr lang="en-GB" sz="1000" dirty="0">
                        <a:effectLst/>
                      </a:endParaRPr>
                    </a:p>
                    <a:p>
                      <a:pPr marL="342900" lvl="0" indent="-342900" algn="just">
                        <a:lnSpc>
                          <a:spcPct val="115000"/>
                        </a:lnSpc>
                        <a:buFont typeface="Wingdings" panose="05000000000000000000" pitchFamily="2" charset="2"/>
                        <a:buChar char=""/>
                      </a:pPr>
                      <a:r>
                        <a:rPr lang="en-US" sz="1100" spc="-5" dirty="0">
                          <a:effectLst/>
                        </a:rPr>
                        <a:t>Optimize SQL queries and analyze execution plans to enhance database efficiency and minimize resource utilization.</a:t>
                      </a:r>
                      <a:endParaRPr lang="en-GB" sz="1000" dirty="0">
                        <a:effectLst/>
                      </a:endParaRPr>
                    </a:p>
                    <a:p>
                      <a:pPr marL="342900" lvl="0" indent="-342900" algn="just">
                        <a:lnSpc>
                          <a:spcPct val="115000"/>
                        </a:lnSpc>
                        <a:buFont typeface="Wingdings" panose="05000000000000000000" pitchFamily="2" charset="2"/>
                        <a:buChar char=""/>
                      </a:pPr>
                      <a:r>
                        <a:rPr lang="en-US" sz="1100" spc="-5" dirty="0">
                          <a:effectLst/>
                        </a:rPr>
                        <a:t>Utilize database monitoring and tuning tools to identify performance bottlenecks and implement solutions for improved performance.</a:t>
                      </a:r>
                      <a:endParaRPr lang="en-GB" sz="1000" dirty="0">
                        <a:effectLst/>
                      </a:endParaRPr>
                    </a:p>
                    <a:p>
                      <a:pPr marL="523875" algn="just">
                        <a:lnSpc>
                          <a:spcPct val="115000"/>
                        </a:lnSpc>
                      </a:pPr>
                      <a:r>
                        <a:rPr lang="en-US" sz="1100" dirty="0">
                          <a:effectLst/>
                        </a:rPr>
                        <a:t> </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968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6315634"/>
                  </a:ext>
                </a:extLst>
              </a:tr>
            </a:tbl>
          </a:graphicData>
        </a:graphic>
      </p:graphicFrame>
      <p:sp>
        <p:nvSpPr>
          <p:cNvPr id="5" name="Rectangle 2">
            <a:extLst>
              <a:ext uri="{FF2B5EF4-FFF2-40B4-BE49-F238E27FC236}">
                <a16:creationId xmlns:a16="http://schemas.microsoft.com/office/drawing/2014/main" id="{D9F9AB9B-F4EF-4778-9E07-56E76594AF72}"/>
              </a:ext>
            </a:extLst>
          </p:cNvPr>
          <p:cNvSpPr>
            <a:spLocks noChangeArrowheads="1"/>
          </p:cNvSpPr>
          <p:nvPr/>
        </p:nvSpPr>
        <p:spPr bwMode="auto">
          <a:xfrm>
            <a:off x="1472137" y="552758"/>
            <a:ext cx="8910374" cy="61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45985" tIns="57132"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lang="en-US" altLang="en-US" b="1" dirty="0">
                <a:latin typeface="Times New Roman" panose="02020603050405020304" pitchFamily="18" charset="0"/>
              </a:rPr>
              <a:t>Course Learning Outcome (CLO) at the end of the course, the students will be able to-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95808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a:xfrm>
            <a:off x="790804" y="277207"/>
            <a:ext cx="1076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ffectLst/>
              </a:rPr>
              <a:t>Data Models</a:t>
            </a:r>
          </a:p>
        </p:txBody>
      </p:sp>
      <p:sp>
        <p:nvSpPr>
          <p:cNvPr id="23554" name="Rectangle 3"/>
          <p:cNvSpPr>
            <a:spLocks noGrp="1" noChangeArrowheads="1"/>
          </p:cNvSpPr>
          <p:nvPr>
            <p:ph idx="4294967295"/>
          </p:nvPr>
        </p:nvSpPr>
        <p:spPr>
          <a:xfrm>
            <a:off x="2739748" y="1151543"/>
            <a:ext cx="7802562" cy="4819650"/>
          </a:xfrm>
        </p:spPr>
        <p:txBody>
          <a:bodyPr/>
          <a:lstStyle/>
          <a:p>
            <a:r>
              <a:rPr lang="en-US" altLang="en-US" dirty="0"/>
              <a:t>A collection of tools for describing </a:t>
            </a:r>
          </a:p>
          <a:p>
            <a:pPr lvl="1">
              <a:lnSpc>
                <a:spcPct val="80000"/>
              </a:lnSpc>
            </a:pPr>
            <a:r>
              <a:rPr lang="en-US" altLang="en-US" dirty="0"/>
              <a:t>Data </a:t>
            </a:r>
          </a:p>
          <a:p>
            <a:pPr lvl="1">
              <a:lnSpc>
                <a:spcPct val="80000"/>
              </a:lnSpc>
            </a:pPr>
            <a:r>
              <a:rPr lang="en-US" altLang="en-US" dirty="0"/>
              <a:t>Data relationships</a:t>
            </a:r>
          </a:p>
          <a:p>
            <a:pPr lvl="1">
              <a:lnSpc>
                <a:spcPct val="80000"/>
              </a:lnSpc>
            </a:pPr>
            <a:r>
              <a:rPr lang="en-US" altLang="en-US" dirty="0"/>
              <a:t>Data semantics</a:t>
            </a:r>
          </a:p>
          <a:p>
            <a:pPr lvl="1">
              <a:lnSpc>
                <a:spcPct val="80000"/>
              </a:lnSpc>
            </a:pPr>
            <a:r>
              <a:rPr lang="en-US" altLang="en-US" dirty="0"/>
              <a:t>Data constraints</a:t>
            </a:r>
          </a:p>
          <a:p>
            <a:r>
              <a:rPr lang="en-US" altLang="en-US" dirty="0"/>
              <a:t>Relational model</a:t>
            </a:r>
          </a:p>
          <a:p>
            <a:r>
              <a:rPr lang="en-US" altLang="en-US" dirty="0"/>
              <a:t>Entity-Relationship data model (mainly for database design) </a:t>
            </a:r>
          </a:p>
          <a:p>
            <a:r>
              <a:rPr lang="en-US" altLang="en-US" dirty="0"/>
              <a:t>Object-based data models (Object-oriented and Object-relational)</a:t>
            </a:r>
          </a:p>
          <a:p>
            <a:r>
              <a:rPr lang="en-US" altLang="en-US" dirty="0"/>
              <a:t>Semi-structured data model  (XML)</a:t>
            </a:r>
          </a:p>
          <a:p>
            <a:r>
              <a:rPr lang="en-US" altLang="en-US" dirty="0"/>
              <a:t>Other older models:</a:t>
            </a:r>
          </a:p>
          <a:p>
            <a:pPr lvl="1"/>
            <a:r>
              <a:rPr lang="en-US" altLang="en-US" dirty="0"/>
              <a:t>Network model </a:t>
            </a:r>
          </a:p>
          <a:p>
            <a:pPr lvl="1"/>
            <a:r>
              <a:rPr lang="en-US" altLang="en-US" dirty="0"/>
              <a:t>Hierarchical model</a:t>
            </a:r>
          </a:p>
          <a:p>
            <a:endParaRPr lang="en-US" altLang="en-US" dirty="0"/>
          </a:p>
        </p:txBody>
      </p:sp>
    </p:spTree>
    <p:extLst>
      <p:ext uri="{BB962C8B-B14F-4D97-AF65-F5344CB8AC3E}">
        <p14:creationId xmlns:p14="http://schemas.microsoft.com/office/powerpoint/2010/main" val="341334684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48194" name="Rectangle 2"/>
          <p:cNvSpPr>
            <a:spLocks noGrp="1" noChangeArrowheads="1"/>
          </p:cNvSpPr>
          <p:nvPr>
            <p:ph type="title" idx="4294967295"/>
          </p:nvPr>
        </p:nvSpPr>
        <p:spPr>
          <a:xfrm>
            <a:off x="1422400" y="117475"/>
            <a:ext cx="10769600" cy="609600"/>
          </a:xfrm>
        </p:spPr>
        <p:txBody>
          <a:bodyPr/>
          <a:lstStyle/>
          <a:p>
            <a:r>
              <a:rPr lang="en-US" dirty="0"/>
              <a:t>Natural Join with Using Clause</a:t>
            </a:r>
            <a:endParaRPr lang="en-US" altLang="en-US" dirty="0">
              <a:effectLst>
                <a:outerShdw blurRad="38100" dist="38100" dir="2700000" algn="tl">
                  <a:srgbClr val="C0C0C0"/>
                </a:outerShdw>
              </a:effectLst>
            </a:endParaRPr>
          </a:p>
        </p:txBody>
      </p:sp>
      <p:sp>
        <p:nvSpPr>
          <p:cNvPr id="7170" name="Rectangle 3"/>
          <p:cNvSpPr>
            <a:spLocks noGrp="1" noChangeArrowheads="1"/>
          </p:cNvSpPr>
          <p:nvPr>
            <p:ph idx="4294967295"/>
          </p:nvPr>
        </p:nvSpPr>
        <p:spPr>
          <a:xfrm>
            <a:off x="4446588" y="1117600"/>
            <a:ext cx="7745412" cy="3016250"/>
          </a:xfrm>
        </p:spPr>
        <p:txBody>
          <a:bodyPr vert="horz" wrap="square" lIns="91440" tIns="45720" rIns="91440" bIns="45720" numCol="1" anchor="t" anchorCtr="0" compatLnSpc="1">
            <a:prstTxWarp prst="textNoShape">
              <a:avLst/>
            </a:prstTxWarp>
          </a:bodyPr>
          <a:lstStyle/>
          <a:p>
            <a:pPr indent="-365760"/>
            <a:r>
              <a:rPr lang="en-US" dirty="0"/>
              <a:t>To avoid the danger of equating attributes erroneously, we can use the “</a:t>
            </a:r>
            <a:r>
              <a:rPr lang="en-US" b="1" dirty="0"/>
              <a:t>using</a:t>
            </a:r>
            <a:r>
              <a:rPr lang="en-US" dirty="0"/>
              <a:t>” construct that allows us to specify exactly which columns should be equated.</a:t>
            </a:r>
          </a:p>
          <a:p>
            <a:pPr indent="-365760"/>
            <a:r>
              <a:rPr lang="en-US" dirty="0"/>
              <a:t>Query example</a:t>
            </a:r>
            <a:endParaRPr lang="en-US" i="1" dirty="0"/>
          </a:p>
          <a:p>
            <a:pPr>
              <a:buNone/>
              <a:defRPr/>
            </a:pPr>
            <a:r>
              <a:rPr lang="en-US" i="1" dirty="0"/>
              <a:t>        </a:t>
            </a:r>
            <a:r>
              <a:rPr lang="en-US" b="1" dirty="0"/>
              <a:t>select </a:t>
            </a:r>
            <a:r>
              <a:rPr lang="en-US" i="1" dirty="0"/>
              <a:t>name</a:t>
            </a:r>
            <a:r>
              <a:rPr lang="en-US" dirty="0"/>
              <a:t>, </a:t>
            </a:r>
            <a:r>
              <a:rPr lang="en-US" i="1" dirty="0"/>
              <a:t>title</a:t>
            </a:r>
            <a:br>
              <a:rPr lang="en-US" i="1" dirty="0"/>
            </a:br>
            <a:r>
              <a:rPr lang="en-US" i="1" dirty="0"/>
              <a:t>   </a:t>
            </a:r>
            <a:r>
              <a:rPr lang="en-US" b="1" dirty="0"/>
              <a:t>from  </a:t>
            </a:r>
            <a:r>
              <a:rPr lang="en-US" dirty="0"/>
              <a:t>(</a:t>
            </a:r>
            <a:r>
              <a:rPr lang="en-US" i="1" dirty="0"/>
              <a:t>student </a:t>
            </a:r>
            <a:r>
              <a:rPr lang="en-US" b="1" dirty="0"/>
              <a:t>natural join </a:t>
            </a:r>
            <a:r>
              <a:rPr lang="en-US" i="1" dirty="0"/>
              <a:t>takes</a:t>
            </a:r>
            <a:r>
              <a:rPr lang="en-US" dirty="0"/>
              <a:t>) </a:t>
            </a:r>
            <a:r>
              <a:rPr lang="en-US" b="1" dirty="0"/>
              <a:t> join </a:t>
            </a:r>
            <a:r>
              <a:rPr lang="en-US" i="1" dirty="0"/>
              <a:t>course</a:t>
            </a:r>
            <a:r>
              <a:rPr lang="en-US" dirty="0"/>
              <a:t> </a:t>
            </a:r>
            <a:r>
              <a:rPr lang="en-US" b="1" dirty="0"/>
              <a:t>using </a:t>
            </a:r>
            <a:r>
              <a:rPr lang="en-US" dirty="0"/>
              <a:t>(</a:t>
            </a:r>
            <a:r>
              <a:rPr lang="en-US" i="1" dirty="0" err="1"/>
              <a:t>course_id</a:t>
            </a:r>
            <a:r>
              <a:rPr lang="en-US" dirty="0"/>
              <a:t>)</a:t>
            </a:r>
          </a:p>
          <a:p>
            <a:pPr indent="-365760"/>
            <a:endParaRPr lang="en-US" altLang="en-US" dirty="0"/>
          </a:p>
        </p:txBody>
      </p:sp>
    </p:spTree>
    <p:extLst>
      <p:ext uri="{BB962C8B-B14F-4D97-AF65-F5344CB8AC3E}">
        <p14:creationId xmlns:p14="http://schemas.microsoft.com/office/powerpoint/2010/main" val="4035887136"/>
      </p:ext>
    </p:extLst>
  </p:cSld>
  <p:clrMapOvr>
    <a:masterClrMapping/>
  </p:clrMapOvr>
  <p:transition spd="slow"/>
</p:sld>
</file>

<file path=ppt/slides/slide20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48194" name="Rectangle 2"/>
          <p:cNvSpPr>
            <a:spLocks noGrp="1" noChangeArrowheads="1"/>
          </p:cNvSpPr>
          <p:nvPr>
            <p:ph type="title" idx="4294967295"/>
          </p:nvPr>
        </p:nvSpPr>
        <p:spPr>
          <a:xfrm>
            <a:off x="1422400" y="117475"/>
            <a:ext cx="10769600" cy="609600"/>
          </a:xfrm>
        </p:spPr>
        <p:txBody>
          <a:bodyPr/>
          <a:lstStyle/>
          <a:p>
            <a:r>
              <a:rPr lang="en-US" dirty="0"/>
              <a:t>Join Condition</a:t>
            </a:r>
            <a:endParaRPr lang="en-US" altLang="en-US" dirty="0">
              <a:effectLst>
                <a:outerShdw blurRad="38100" dist="38100" dir="2700000" algn="tl">
                  <a:srgbClr val="C0C0C0"/>
                </a:outerShdw>
              </a:effectLst>
            </a:endParaRPr>
          </a:p>
        </p:txBody>
      </p:sp>
      <p:sp>
        <p:nvSpPr>
          <p:cNvPr id="7170" name="Rectangle 3"/>
          <p:cNvSpPr>
            <a:spLocks noGrp="1" noChangeArrowheads="1"/>
          </p:cNvSpPr>
          <p:nvPr>
            <p:ph idx="4294967295"/>
          </p:nvPr>
        </p:nvSpPr>
        <p:spPr>
          <a:xfrm>
            <a:off x="4570413" y="1093788"/>
            <a:ext cx="7621587" cy="4903787"/>
          </a:xfrm>
        </p:spPr>
        <p:txBody>
          <a:bodyPr vert="horz" wrap="square" lIns="91440" tIns="45720" rIns="91440" bIns="45720" numCol="1" anchor="t" anchorCtr="0" compatLnSpc="1">
            <a:prstTxWarp prst="textNoShape">
              <a:avLst/>
            </a:prstTxWarp>
          </a:bodyPr>
          <a:lstStyle/>
          <a:p>
            <a:pPr indent="-365760"/>
            <a:r>
              <a:rPr lang="en-US" dirty="0"/>
              <a:t>The  </a:t>
            </a:r>
            <a:r>
              <a:rPr lang="en-US" b="1" dirty="0"/>
              <a:t>on </a:t>
            </a:r>
            <a:r>
              <a:rPr lang="en-US" dirty="0"/>
              <a:t> condition allows a general predicate over the relations being  joined</a:t>
            </a:r>
          </a:p>
          <a:p>
            <a:pPr indent="-365760"/>
            <a:r>
              <a:rPr lang="en-US" dirty="0"/>
              <a:t>This predicate is written like a </a:t>
            </a:r>
            <a:r>
              <a:rPr lang="en-US" b="1" dirty="0"/>
              <a:t>where</a:t>
            </a:r>
            <a:r>
              <a:rPr lang="en-US" dirty="0"/>
              <a:t> clause predicate except for the use of the keyword </a:t>
            </a:r>
            <a:r>
              <a:rPr lang="en-US" b="1" dirty="0"/>
              <a:t>on</a:t>
            </a:r>
          </a:p>
          <a:p>
            <a:pPr indent="-365760"/>
            <a:r>
              <a:rPr lang="en-US" dirty="0"/>
              <a:t>Query example</a:t>
            </a:r>
            <a:endParaRPr lang="en-US" i="1" dirty="0"/>
          </a:p>
          <a:p>
            <a:pPr>
              <a:buNone/>
              <a:defRPr/>
            </a:pPr>
            <a:r>
              <a:rPr lang="en-US" b="1" dirty="0"/>
              <a:t>          select *</a:t>
            </a:r>
            <a:br>
              <a:rPr lang="en-US" i="1" dirty="0"/>
            </a:br>
            <a:r>
              <a:rPr lang="en-US" i="1" dirty="0"/>
              <a:t>     </a:t>
            </a:r>
            <a:r>
              <a:rPr lang="en-US" b="1" dirty="0"/>
              <a:t>from  </a:t>
            </a:r>
            <a:r>
              <a:rPr lang="en-US" i="1" dirty="0"/>
              <a:t>student </a:t>
            </a:r>
            <a:r>
              <a:rPr lang="en-US" b="1" dirty="0"/>
              <a:t>join </a:t>
            </a:r>
            <a:r>
              <a:rPr lang="en-US" i="1" dirty="0"/>
              <a:t>takes</a:t>
            </a:r>
            <a:r>
              <a:rPr lang="en-US" dirty="0"/>
              <a:t> </a:t>
            </a:r>
            <a:r>
              <a:rPr lang="en-US" b="1" dirty="0"/>
              <a:t>on </a:t>
            </a:r>
            <a:r>
              <a:rPr lang="en-US" i="1" dirty="0" err="1"/>
              <a:t>student_ID</a:t>
            </a:r>
            <a:r>
              <a:rPr lang="en-US" b="1" dirty="0"/>
              <a:t>  </a:t>
            </a:r>
            <a:r>
              <a:rPr lang="en-US" dirty="0"/>
              <a:t>=</a:t>
            </a:r>
            <a:r>
              <a:rPr lang="en-US" b="1" dirty="0"/>
              <a:t> </a:t>
            </a:r>
            <a:r>
              <a:rPr lang="en-US" i="1" dirty="0" err="1"/>
              <a:t>takes_ID</a:t>
            </a:r>
            <a:endParaRPr lang="en-US" i="1" dirty="0"/>
          </a:p>
          <a:p>
            <a:pPr lvl="1">
              <a:defRPr/>
            </a:pPr>
            <a:r>
              <a:rPr lang="en-US" dirty="0"/>
              <a:t>The </a:t>
            </a:r>
            <a:r>
              <a:rPr lang="en-US" b="1" dirty="0"/>
              <a:t>on</a:t>
            </a:r>
            <a:r>
              <a:rPr lang="en-US" dirty="0"/>
              <a:t> condition above specifies that a tuple from </a:t>
            </a:r>
            <a:r>
              <a:rPr lang="en-US" i="1" dirty="0"/>
              <a:t>student</a:t>
            </a:r>
            <a:r>
              <a:rPr lang="en-US" dirty="0"/>
              <a:t> matches a tuple from </a:t>
            </a:r>
            <a:r>
              <a:rPr lang="en-US" i="1" dirty="0"/>
              <a:t>takes</a:t>
            </a:r>
            <a:r>
              <a:rPr lang="en-US" dirty="0"/>
              <a:t> if their </a:t>
            </a:r>
            <a:r>
              <a:rPr lang="en-US" i="1" dirty="0"/>
              <a:t>ID</a:t>
            </a:r>
            <a:r>
              <a:rPr lang="en-US" dirty="0"/>
              <a:t> values are equal.</a:t>
            </a:r>
          </a:p>
          <a:p>
            <a:pPr>
              <a:defRPr/>
            </a:pPr>
            <a:r>
              <a:rPr lang="en-US" dirty="0"/>
              <a:t>Equivalent to:</a:t>
            </a:r>
          </a:p>
          <a:p>
            <a:pPr>
              <a:buNone/>
              <a:defRPr/>
            </a:pPr>
            <a:r>
              <a:rPr lang="en-US" b="1" dirty="0"/>
              <a:t>             select *</a:t>
            </a:r>
            <a:br>
              <a:rPr lang="en-US" i="1" dirty="0"/>
            </a:br>
            <a:r>
              <a:rPr lang="en-US" i="1" dirty="0"/>
              <a:t>        </a:t>
            </a:r>
            <a:r>
              <a:rPr lang="en-US" b="1" dirty="0"/>
              <a:t>from  </a:t>
            </a:r>
            <a:r>
              <a:rPr lang="en-US" i="1" dirty="0"/>
              <a:t>student , takes</a:t>
            </a:r>
            <a:r>
              <a:rPr lang="en-US" dirty="0"/>
              <a:t> </a:t>
            </a:r>
            <a:br>
              <a:rPr lang="en-US" i="1" dirty="0"/>
            </a:br>
            <a:r>
              <a:rPr lang="en-US" i="1" dirty="0"/>
              <a:t>        </a:t>
            </a:r>
            <a:r>
              <a:rPr lang="en-US" b="1" dirty="0"/>
              <a:t>where  </a:t>
            </a:r>
            <a:r>
              <a:rPr lang="en-US" i="1" dirty="0" err="1"/>
              <a:t>student_ID</a:t>
            </a:r>
            <a:r>
              <a:rPr lang="en-US" b="1" dirty="0"/>
              <a:t>  </a:t>
            </a:r>
            <a:r>
              <a:rPr lang="en-US" dirty="0"/>
              <a:t>=</a:t>
            </a:r>
            <a:r>
              <a:rPr lang="en-US" b="1" dirty="0"/>
              <a:t> </a:t>
            </a:r>
            <a:r>
              <a:rPr lang="en-US" i="1" dirty="0" err="1"/>
              <a:t>takes_ID</a:t>
            </a:r>
            <a:endParaRPr lang="en-US" dirty="0"/>
          </a:p>
          <a:p>
            <a:pPr>
              <a:defRPr/>
            </a:pPr>
            <a:endParaRPr lang="en-US" i="1" dirty="0"/>
          </a:p>
          <a:p>
            <a:pPr indent="-365760"/>
            <a:endParaRPr lang="en-US" altLang="en-US" dirty="0"/>
          </a:p>
        </p:txBody>
      </p:sp>
    </p:spTree>
    <p:extLst>
      <p:ext uri="{BB962C8B-B14F-4D97-AF65-F5344CB8AC3E}">
        <p14:creationId xmlns:p14="http://schemas.microsoft.com/office/powerpoint/2010/main" val="2157090456"/>
      </p:ext>
    </p:extLst>
  </p:cSld>
  <p:clrMapOvr>
    <a:masterClrMapping/>
  </p:clrMapOvr>
  <p:transition spd="slow"/>
</p:sld>
</file>

<file path=ppt/slides/slide20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48194" name="Rectangle 2"/>
          <p:cNvSpPr>
            <a:spLocks noGrp="1" noChangeArrowheads="1"/>
          </p:cNvSpPr>
          <p:nvPr>
            <p:ph type="title" idx="4294967295"/>
          </p:nvPr>
        </p:nvSpPr>
        <p:spPr>
          <a:xfrm>
            <a:off x="1422400" y="117475"/>
            <a:ext cx="10769600" cy="609600"/>
          </a:xfrm>
        </p:spPr>
        <p:txBody>
          <a:bodyPr/>
          <a:lstStyle/>
          <a:p>
            <a:r>
              <a:rPr lang="en-US" dirty="0"/>
              <a:t>Join Condition (Cont.)</a:t>
            </a:r>
            <a:endParaRPr lang="en-US" altLang="en-US" dirty="0">
              <a:effectLst>
                <a:outerShdw blurRad="38100" dist="38100" dir="2700000" algn="tl">
                  <a:srgbClr val="C0C0C0"/>
                </a:outerShdw>
              </a:effectLst>
            </a:endParaRPr>
          </a:p>
        </p:txBody>
      </p:sp>
      <p:sp>
        <p:nvSpPr>
          <p:cNvPr id="7170" name="Rectangle 3"/>
          <p:cNvSpPr>
            <a:spLocks noGrp="1" noChangeArrowheads="1"/>
          </p:cNvSpPr>
          <p:nvPr>
            <p:ph idx="4294967295"/>
          </p:nvPr>
        </p:nvSpPr>
        <p:spPr>
          <a:xfrm>
            <a:off x="4491038" y="1093788"/>
            <a:ext cx="7700962" cy="4684712"/>
          </a:xfrm>
        </p:spPr>
        <p:txBody>
          <a:bodyPr vert="horz" wrap="square" lIns="91440" tIns="45720" rIns="91440" bIns="45720" numCol="1" anchor="t" anchorCtr="0" compatLnSpc="1">
            <a:prstTxWarp prst="textNoShape">
              <a:avLst/>
            </a:prstTxWarp>
          </a:bodyPr>
          <a:lstStyle/>
          <a:p>
            <a:pPr indent="-365760"/>
            <a:r>
              <a:rPr lang="en-US" dirty="0"/>
              <a:t>The  </a:t>
            </a:r>
            <a:r>
              <a:rPr lang="en-US" b="1" dirty="0"/>
              <a:t>on </a:t>
            </a:r>
            <a:r>
              <a:rPr lang="en-US" dirty="0"/>
              <a:t> condition allows a general predicate over the relations being joined.  </a:t>
            </a:r>
          </a:p>
          <a:p>
            <a:pPr indent="-365760"/>
            <a:r>
              <a:rPr lang="en-US" dirty="0"/>
              <a:t>This predicate is written like a </a:t>
            </a:r>
            <a:r>
              <a:rPr lang="en-US" b="1" dirty="0"/>
              <a:t>where</a:t>
            </a:r>
            <a:r>
              <a:rPr lang="en-US" dirty="0"/>
              <a:t> clause predicate except for the use of the keyword </a:t>
            </a:r>
            <a:r>
              <a:rPr lang="en-US" b="1" dirty="0"/>
              <a:t>on</a:t>
            </a:r>
            <a:r>
              <a:rPr lang="en-US" dirty="0"/>
              <a:t>.</a:t>
            </a:r>
          </a:p>
          <a:p>
            <a:pPr indent="-365760"/>
            <a:r>
              <a:rPr lang="en-US" dirty="0"/>
              <a:t>Query example</a:t>
            </a:r>
            <a:endParaRPr lang="en-US" i="1" dirty="0"/>
          </a:p>
          <a:p>
            <a:pPr>
              <a:buNone/>
              <a:defRPr/>
            </a:pPr>
            <a:r>
              <a:rPr lang="en-US" i="1" dirty="0"/>
              <a:t>        </a:t>
            </a:r>
            <a:r>
              <a:rPr lang="en-US" b="1" dirty="0"/>
              <a:t>select *</a:t>
            </a:r>
            <a:br>
              <a:rPr lang="en-US" i="1" dirty="0"/>
            </a:br>
            <a:r>
              <a:rPr lang="en-US" i="1" dirty="0"/>
              <a:t>   </a:t>
            </a:r>
            <a:r>
              <a:rPr lang="en-US" b="1" dirty="0"/>
              <a:t>from  </a:t>
            </a:r>
            <a:r>
              <a:rPr lang="en-US" i="1" dirty="0"/>
              <a:t>student </a:t>
            </a:r>
            <a:r>
              <a:rPr lang="en-US" b="1" dirty="0"/>
              <a:t>join </a:t>
            </a:r>
            <a:r>
              <a:rPr lang="en-US" i="1" dirty="0"/>
              <a:t>takes</a:t>
            </a:r>
            <a:r>
              <a:rPr lang="en-US" dirty="0"/>
              <a:t> </a:t>
            </a:r>
            <a:r>
              <a:rPr lang="en-US" b="1" dirty="0"/>
              <a:t>on </a:t>
            </a:r>
            <a:r>
              <a:rPr lang="en-US" i="1" dirty="0" err="1"/>
              <a:t>student_ID</a:t>
            </a:r>
            <a:r>
              <a:rPr lang="en-US" b="1" dirty="0"/>
              <a:t>  </a:t>
            </a:r>
            <a:r>
              <a:rPr lang="en-US" dirty="0"/>
              <a:t>=</a:t>
            </a:r>
            <a:r>
              <a:rPr lang="en-US" b="1" dirty="0"/>
              <a:t> </a:t>
            </a:r>
            <a:r>
              <a:rPr lang="en-US" i="1" dirty="0" err="1"/>
              <a:t>takes_ID</a:t>
            </a:r>
            <a:endParaRPr lang="en-US" i="1" dirty="0"/>
          </a:p>
          <a:p>
            <a:pPr lvl="1">
              <a:defRPr/>
            </a:pPr>
            <a:r>
              <a:rPr lang="en-US" dirty="0"/>
              <a:t>The </a:t>
            </a:r>
            <a:r>
              <a:rPr lang="en-US" b="1" dirty="0"/>
              <a:t>on</a:t>
            </a:r>
            <a:r>
              <a:rPr lang="en-US" dirty="0"/>
              <a:t> condition above specifies that a tuple from </a:t>
            </a:r>
            <a:r>
              <a:rPr lang="en-US" i="1" dirty="0"/>
              <a:t>student</a:t>
            </a:r>
            <a:r>
              <a:rPr lang="en-US" dirty="0"/>
              <a:t> matches a tuple from </a:t>
            </a:r>
            <a:r>
              <a:rPr lang="en-US" i="1" dirty="0"/>
              <a:t>takes</a:t>
            </a:r>
            <a:r>
              <a:rPr lang="en-US" dirty="0"/>
              <a:t> if their </a:t>
            </a:r>
            <a:r>
              <a:rPr lang="en-US" i="1" dirty="0"/>
              <a:t>ID</a:t>
            </a:r>
            <a:r>
              <a:rPr lang="en-US" dirty="0"/>
              <a:t> values are equal.</a:t>
            </a:r>
          </a:p>
          <a:p>
            <a:pPr>
              <a:defRPr/>
            </a:pPr>
            <a:r>
              <a:rPr lang="en-US" dirty="0"/>
              <a:t>Equivalent to:</a:t>
            </a:r>
          </a:p>
          <a:p>
            <a:pPr>
              <a:buNone/>
              <a:defRPr/>
            </a:pPr>
            <a:r>
              <a:rPr lang="en-US" b="1" dirty="0"/>
              <a:t>        select *</a:t>
            </a:r>
            <a:br>
              <a:rPr lang="en-US" i="1" dirty="0"/>
            </a:br>
            <a:r>
              <a:rPr lang="en-US" i="1" dirty="0"/>
              <a:t>   </a:t>
            </a:r>
            <a:r>
              <a:rPr lang="en-US" b="1" dirty="0"/>
              <a:t>from  </a:t>
            </a:r>
            <a:r>
              <a:rPr lang="en-US" i="1" dirty="0"/>
              <a:t>student , takes</a:t>
            </a:r>
            <a:r>
              <a:rPr lang="en-US" dirty="0"/>
              <a:t> </a:t>
            </a:r>
            <a:br>
              <a:rPr lang="en-US" i="1" dirty="0"/>
            </a:br>
            <a:r>
              <a:rPr lang="en-US" i="1" dirty="0"/>
              <a:t>   </a:t>
            </a:r>
            <a:r>
              <a:rPr lang="en-US" b="1" dirty="0"/>
              <a:t>where  </a:t>
            </a:r>
            <a:r>
              <a:rPr lang="en-US" i="1" dirty="0" err="1"/>
              <a:t>student_ID</a:t>
            </a:r>
            <a:r>
              <a:rPr lang="en-US" b="1" dirty="0"/>
              <a:t>  </a:t>
            </a:r>
            <a:r>
              <a:rPr lang="en-US" dirty="0"/>
              <a:t>=</a:t>
            </a:r>
            <a:r>
              <a:rPr lang="en-US" b="1" dirty="0"/>
              <a:t> </a:t>
            </a:r>
            <a:r>
              <a:rPr lang="en-US" i="1" dirty="0" err="1"/>
              <a:t>takes_ID</a:t>
            </a:r>
            <a:endParaRPr lang="en-US" dirty="0"/>
          </a:p>
          <a:p>
            <a:pPr indent="-365760"/>
            <a:endParaRPr lang="en-US" i="1" dirty="0"/>
          </a:p>
          <a:p>
            <a:pPr indent="-365760"/>
            <a:endParaRPr lang="en-US" altLang="en-US" dirty="0"/>
          </a:p>
        </p:txBody>
      </p:sp>
    </p:spTree>
    <p:extLst>
      <p:ext uri="{BB962C8B-B14F-4D97-AF65-F5344CB8AC3E}">
        <p14:creationId xmlns:p14="http://schemas.microsoft.com/office/powerpoint/2010/main" val="835469109"/>
      </p:ext>
    </p:extLst>
  </p:cSld>
  <p:clrMapOvr>
    <a:masterClrMapping/>
  </p:clrMapOvr>
  <p:transition spd="slow"/>
</p:sld>
</file>

<file path=ppt/slides/slide2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42" name="Rectangle 2"/>
          <p:cNvSpPr>
            <a:spLocks noGrp="1" noChangeArrowheads="1"/>
          </p:cNvSpPr>
          <p:nvPr>
            <p:ph type="title" idx="4294967295"/>
          </p:nvPr>
        </p:nvSpPr>
        <p:spPr>
          <a:xfrm>
            <a:off x="1422400" y="117475"/>
            <a:ext cx="10769600" cy="609600"/>
          </a:xfrm>
        </p:spPr>
        <p:txBody>
          <a:bodyPr/>
          <a:lstStyle/>
          <a:p>
            <a:pPr>
              <a:defRPr/>
            </a:pPr>
            <a:r>
              <a:rPr lang="en-US" dirty="0">
                <a:ea typeface="+mj-ea"/>
              </a:rPr>
              <a:t>Outer Join</a:t>
            </a:r>
          </a:p>
        </p:txBody>
      </p:sp>
      <p:sp>
        <p:nvSpPr>
          <p:cNvPr id="23555" name="Rectangle 3"/>
          <p:cNvSpPr>
            <a:spLocks noGrp="1" noChangeArrowheads="1"/>
          </p:cNvSpPr>
          <p:nvPr>
            <p:ph type="body" idx="4294967295"/>
          </p:nvPr>
        </p:nvSpPr>
        <p:spPr>
          <a:xfrm>
            <a:off x="0" y="1169988"/>
            <a:ext cx="7570788" cy="3779837"/>
          </a:xfrm>
        </p:spPr>
        <p:txBody>
          <a:bodyPr/>
          <a:lstStyle/>
          <a:p>
            <a:r>
              <a:rPr lang="en-US" altLang="en-US" dirty="0"/>
              <a:t>An extension of the join operation that avoids loss of information.</a:t>
            </a:r>
          </a:p>
          <a:p>
            <a:r>
              <a:rPr lang="en-US" altLang="en-US" dirty="0"/>
              <a:t>Computes the join and then adds tuples form one relation that does not match tuples in the other relation to the result of the join. </a:t>
            </a:r>
          </a:p>
          <a:p>
            <a:r>
              <a:rPr lang="en-US" altLang="en-US" dirty="0"/>
              <a:t>Uses </a:t>
            </a:r>
            <a:r>
              <a:rPr lang="en-US" altLang="en-US" i="1" dirty="0"/>
              <a:t>null</a:t>
            </a:r>
            <a:r>
              <a:rPr lang="en-US" altLang="en-US" dirty="0"/>
              <a:t> values.</a:t>
            </a:r>
          </a:p>
          <a:p>
            <a:r>
              <a:rPr lang="en-US" altLang="en-US" dirty="0"/>
              <a:t>Three forms of outer join:</a:t>
            </a:r>
          </a:p>
          <a:p>
            <a:pPr lvl="1"/>
            <a:r>
              <a:rPr lang="en-US" altLang="en-US" dirty="0"/>
              <a:t>left outer join</a:t>
            </a:r>
          </a:p>
          <a:p>
            <a:pPr lvl="1"/>
            <a:r>
              <a:rPr lang="en-US" altLang="en-US" dirty="0"/>
              <a:t>right outer join</a:t>
            </a:r>
          </a:p>
          <a:p>
            <a:pPr lvl="1"/>
            <a:r>
              <a:rPr lang="en-US" altLang="en-US" dirty="0"/>
              <a:t>full outer join</a:t>
            </a:r>
          </a:p>
        </p:txBody>
      </p:sp>
    </p:spTree>
    <p:extLst>
      <p:ext uri="{BB962C8B-B14F-4D97-AF65-F5344CB8AC3E}">
        <p14:creationId xmlns:p14="http://schemas.microsoft.com/office/powerpoint/2010/main" val="65206335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42" name="Rectangle 2"/>
          <p:cNvSpPr>
            <a:spLocks noGrp="1" noChangeArrowheads="1"/>
          </p:cNvSpPr>
          <p:nvPr>
            <p:ph type="title" idx="4294967295"/>
          </p:nvPr>
        </p:nvSpPr>
        <p:spPr>
          <a:xfrm>
            <a:off x="1422400" y="117475"/>
            <a:ext cx="10769600" cy="609600"/>
          </a:xfrm>
        </p:spPr>
        <p:txBody>
          <a:bodyPr/>
          <a:lstStyle/>
          <a:p>
            <a:pPr>
              <a:defRPr/>
            </a:pPr>
            <a:r>
              <a:rPr lang="en-US" dirty="0">
                <a:ea typeface="+mj-ea"/>
              </a:rPr>
              <a:t>Outer Join </a:t>
            </a:r>
            <a:r>
              <a:rPr lang="en-US" altLang="en-US" dirty="0">
                <a:ea typeface="+mj-ea"/>
              </a:rPr>
              <a:t>Examples</a:t>
            </a:r>
            <a:endParaRPr lang="en-US" dirty="0">
              <a:ea typeface="+mj-ea"/>
            </a:endParaRPr>
          </a:p>
        </p:txBody>
      </p:sp>
      <p:sp>
        <p:nvSpPr>
          <p:cNvPr id="23555" name="Rectangle 3"/>
          <p:cNvSpPr>
            <a:spLocks noGrp="1" noChangeArrowheads="1"/>
          </p:cNvSpPr>
          <p:nvPr>
            <p:ph type="body" idx="4294967295"/>
          </p:nvPr>
        </p:nvSpPr>
        <p:spPr>
          <a:xfrm>
            <a:off x="4441825" y="1169988"/>
            <a:ext cx="7750175" cy="4876800"/>
          </a:xfrm>
        </p:spPr>
        <p:txBody>
          <a:bodyPr/>
          <a:lstStyle/>
          <a:p>
            <a:r>
              <a:rPr lang="en-US" altLang="en-US" dirty="0"/>
              <a:t>Relation </a:t>
            </a:r>
            <a:r>
              <a:rPr lang="en-US" altLang="en-US" i="1" dirty="0"/>
              <a:t>course</a:t>
            </a:r>
          </a:p>
          <a:p>
            <a:endParaRPr lang="en-US" altLang="en-US" i="1" dirty="0"/>
          </a:p>
          <a:p>
            <a:endParaRPr lang="en-US" altLang="en-US" i="1" dirty="0"/>
          </a:p>
          <a:p>
            <a:pPr>
              <a:buNone/>
            </a:pPr>
            <a:endParaRPr lang="en-US" altLang="en-US" i="1" dirty="0"/>
          </a:p>
          <a:p>
            <a:pPr>
              <a:buNone/>
            </a:pPr>
            <a:endParaRPr lang="en-US" altLang="en-US" i="1" dirty="0"/>
          </a:p>
          <a:p>
            <a:r>
              <a:rPr lang="en-US" altLang="en-US" dirty="0"/>
              <a:t>Relation </a:t>
            </a:r>
            <a:r>
              <a:rPr lang="en-US" altLang="en-US" i="1" dirty="0" err="1"/>
              <a:t>prereq</a:t>
            </a:r>
            <a:endParaRPr lang="en-US" altLang="en-US" dirty="0"/>
          </a:p>
          <a:p>
            <a:endParaRPr lang="en-US" altLang="en-US" i="1" dirty="0"/>
          </a:p>
          <a:p>
            <a:endParaRPr lang="en-US" altLang="en-US" i="1" dirty="0"/>
          </a:p>
          <a:p>
            <a:endParaRPr lang="en-US" altLang="en-US" i="1" dirty="0"/>
          </a:p>
          <a:p>
            <a:endParaRPr lang="en-US" altLang="en-US" i="1" dirty="0"/>
          </a:p>
          <a:p>
            <a:r>
              <a:rPr lang="en-US" altLang="en-US" dirty="0"/>
              <a:t>Observe that </a:t>
            </a:r>
          </a:p>
          <a:p>
            <a:pPr>
              <a:buClr>
                <a:schemeClr val="tx2"/>
              </a:buClr>
              <a:buNone/>
            </a:pPr>
            <a:r>
              <a:rPr lang="en-US" altLang="en-US" i="1" dirty="0"/>
              <a:t>              course </a:t>
            </a:r>
            <a:r>
              <a:rPr lang="en-US" altLang="en-US" dirty="0"/>
              <a:t>information is missing CS-347</a:t>
            </a:r>
          </a:p>
          <a:p>
            <a:pPr>
              <a:buClr>
                <a:schemeClr val="tx2"/>
              </a:buClr>
              <a:buNone/>
            </a:pPr>
            <a:r>
              <a:rPr lang="en-US" altLang="en-US" i="1" dirty="0"/>
              <a:t>              </a:t>
            </a:r>
            <a:r>
              <a:rPr lang="en-US" altLang="en-US" i="1" dirty="0" err="1"/>
              <a:t>prereq</a:t>
            </a:r>
            <a:r>
              <a:rPr lang="en-US" altLang="en-US" i="1" dirty="0"/>
              <a:t> </a:t>
            </a:r>
            <a:r>
              <a:rPr lang="en-US" altLang="en-US" dirty="0"/>
              <a:t>information is missing CS-315</a:t>
            </a:r>
          </a:p>
          <a:p>
            <a:pPr>
              <a:buClr>
                <a:schemeClr val="tx2"/>
              </a:buClr>
              <a:buNone/>
            </a:pPr>
            <a:r>
              <a:rPr lang="en-US" altLang="en-US" sz="800" dirty="0"/>
              <a:t> </a:t>
            </a:r>
            <a:endParaRPr lang="en-US" altLang="en-US" sz="2000" dirty="0"/>
          </a:p>
          <a:p>
            <a:endParaRPr lang="en-US" altLang="en-US" sz="2000" dirty="0"/>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7744" y="1658113"/>
            <a:ext cx="3745294" cy="1060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2817" y="3401569"/>
            <a:ext cx="1929043" cy="1069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33265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42" name="Rectangle 2"/>
          <p:cNvSpPr>
            <a:spLocks noGrp="1" noChangeArrowheads="1"/>
          </p:cNvSpPr>
          <p:nvPr>
            <p:ph type="title" idx="4294967295"/>
          </p:nvPr>
        </p:nvSpPr>
        <p:spPr>
          <a:xfrm>
            <a:off x="1422400" y="117475"/>
            <a:ext cx="10769600" cy="609600"/>
          </a:xfrm>
        </p:spPr>
        <p:txBody>
          <a:bodyPr/>
          <a:lstStyle/>
          <a:p>
            <a:pPr>
              <a:defRPr/>
            </a:pPr>
            <a:r>
              <a:rPr lang="en-US" dirty="0"/>
              <a:t>Left Outer Join</a:t>
            </a:r>
            <a:endParaRPr lang="en-US" dirty="0">
              <a:ea typeface="+mj-ea"/>
            </a:endParaRPr>
          </a:p>
        </p:txBody>
      </p:sp>
      <p:sp>
        <p:nvSpPr>
          <p:cNvPr id="23555" name="Rectangle 3"/>
          <p:cNvSpPr>
            <a:spLocks noGrp="1" noChangeArrowheads="1"/>
          </p:cNvSpPr>
          <p:nvPr>
            <p:ph type="body" idx="4294967295"/>
          </p:nvPr>
        </p:nvSpPr>
        <p:spPr>
          <a:xfrm>
            <a:off x="4441825" y="1169988"/>
            <a:ext cx="7750175" cy="4876800"/>
          </a:xfrm>
        </p:spPr>
        <p:txBody>
          <a:bodyPr/>
          <a:lstStyle/>
          <a:p>
            <a:r>
              <a:rPr lang="en-US" altLang="en-US" i="1" dirty="0"/>
              <a:t>course</a:t>
            </a:r>
            <a:r>
              <a:rPr lang="en-US" altLang="en-US" dirty="0"/>
              <a:t> </a:t>
            </a:r>
            <a:r>
              <a:rPr lang="en-US" altLang="en-US" b="1" dirty="0"/>
              <a:t>natural left outer join</a:t>
            </a:r>
            <a:r>
              <a:rPr lang="en-US" altLang="en-US" dirty="0"/>
              <a:t> </a:t>
            </a:r>
            <a:r>
              <a:rPr lang="en-US" altLang="en-US" i="1" dirty="0" err="1"/>
              <a:t>prereq</a:t>
            </a:r>
            <a:endParaRPr lang="en-US" altLang="en-US" dirty="0"/>
          </a:p>
          <a:p>
            <a:endParaRPr lang="en-US" altLang="en-US" dirty="0"/>
          </a:p>
          <a:p>
            <a:endParaRPr lang="en-US" altLang="en-US" dirty="0"/>
          </a:p>
          <a:p>
            <a:endParaRPr lang="en-US" altLang="en-US" dirty="0"/>
          </a:p>
          <a:p>
            <a:endParaRPr lang="en-US" altLang="en-US" dirty="0"/>
          </a:p>
          <a:p>
            <a:endParaRPr lang="en-US" altLang="en-US" dirty="0"/>
          </a:p>
          <a:p>
            <a:pPr marL="342900" lvl="1" indent="-342900">
              <a:buClr>
                <a:srgbClr val="002060"/>
              </a:buClr>
              <a:buFont typeface="Wingdings" panose="05000000000000000000" pitchFamily="2" charset="2"/>
              <a:buChar char="§"/>
            </a:pPr>
            <a:r>
              <a:rPr lang="en-US" altLang="en-US" dirty="0"/>
              <a:t>In relational algebra:   </a:t>
            </a:r>
            <a:r>
              <a:rPr lang="en-US" altLang="en-US" i="1" dirty="0"/>
              <a:t>course </a:t>
            </a:r>
            <a:r>
              <a:rPr lang="en-US" altLang="en-US" b="1" dirty="0"/>
              <a:t>⟕</a:t>
            </a:r>
            <a:r>
              <a:rPr lang="en-US" altLang="en-US" dirty="0"/>
              <a:t> </a:t>
            </a:r>
            <a:r>
              <a:rPr lang="en-US" altLang="en-US" i="1" dirty="0" err="1"/>
              <a:t>prereq</a:t>
            </a:r>
            <a:endParaRPr lang="en-US" altLang="en-US" dirty="0"/>
          </a:p>
          <a:p>
            <a:pPr>
              <a:buNone/>
            </a:pPr>
            <a:endParaRPr lang="en-US" altLang="en-US" dirty="0"/>
          </a:p>
        </p:txBody>
      </p:sp>
      <p:pic>
        <p:nvPicPr>
          <p:cNvPr id="4" name="Picture 3"/>
          <p:cNvPicPr>
            <a:picLocks noChangeAspect="1"/>
          </p:cNvPicPr>
          <p:nvPr/>
        </p:nvPicPr>
        <p:blipFill>
          <a:blip r:embed="rId3"/>
          <a:stretch>
            <a:fillRect/>
          </a:stretch>
        </p:blipFill>
        <p:spPr>
          <a:xfrm>
            <a:off x="3425952" y="1802616"/>
            <a:ext cx="5316318" cy="1207126"/>
          </a:xfrm>
          <a:prstGeom prst="rect">
            <a:avLst/>
          </a:prstGeom>
        </p:spPr>
      </p:pic>
    </p:spTree>
    <p:extLst>
      <p:ext uri="{BB962C8B-B14F-4D97-AF65-F5344CB8AC3E}">
        <p14:creationId xmlns:p14="http://schemas.microsoft.com/office/powerpoint/2010/main" val="90903112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42" name="Rectangle 2"/>
          <p:cNvSpPr>
            <a:spLocks noGrp="1" noChangeArrowheads="1"/>
          </p:cNvSpPr>
          <p:nvPr>
            <p:ph type="title" idx="4294967295"/>
          </p:nvPr>
        </p:nvSpPr>
        <p:spPr>
          <a:xfrm>
            <a:off x="1422400" y="117475"/>
            <a:ext cx="10769600" cy="609600"/>
          </a:xfrm>
        </p:spPr>
        <p:txBody>
          <a:bodyPr/>
          <a:lstStyle/>
          <a:p>
            <a:pPr>
              <a:defRPr/>
            </a:pPr>
            <a:r>
              <a:rPr lang="en-US" dirty="0"/>
              <a:t>Right Outer Join</a:t>
            </a:r>
            <a:endParaRPr lang="en-US" dirty="0">
              <a:ea typeface="+mj-ea"/>
            </a:endParaRPr>
          </a:p>
        </p:txBody>
      </p:sp>
      <p:sp>
        <p:nvSpPr>
          <p:cNvPr id="23555" name="Rectangle 3"/>
          <p:cNvSpPr>
            <a:spLocks noGrp="1" noChangeArrowheads="1"/>
          </p:cNvSpPr>
          <p:nvPr>
            <p:ph type="body" idx="4294967295"/>
          </p:nvPr>
        </p:nvSpPr>
        <p:spPr>
          <a:xfrm>
            <a:off x="4441825" y="1169988"/>
            <a:ext cx="7750175" cy="4876800"/>
          </a:xfrm>
        </p:spPr>
        <p:txBody>
          <a:bodyPr/>
          <a:lstStyle/>
          <a:p>
            <a:r>
              <a:rPr lang="en-US" altLang="en-US" i="1" dirty="0"/>
              <a:t>course</a:t>
            </a:r>
            <a:r>
              <a:rPr lang="en-US" altLang="en-US" dirty="0"/>
              <a:t> </a:t>
            </a:r>
            <a:r>
              <a:rPr lang="en-US" altLang="en-US" b="1" dirty="0"/>
              <a:t>natural right outer join</a:t>
            </a:r>
            <a:r>
              <a:rPr lang="en-US" altLang="en-US" dirty="0"/>
              <a:t> </a:t>
            </a:r>
            <a:r>
              <a:rPr lang="en-US" altLang="en-US" i="1" dirty="0" err="1"/>
              <a:t>prereq</a:t>
            </a:r>
            <a:endParaRPr lang="en-US" altLang="en-US" dirty="0"/>
          </a:p>
          <a:p>
            <a:endParaRPr lang="en-US" altLang="en-US" dirty="0"/>
          </a:p>
          <a:p>
            <a:endParaRPr lang="en-US" altLang="en-US" dirty="0"/>
          </a:p>
          <a:p>
            <a:endParaRPr lang="en-US" altLang="en-US" dirty="0"/>
          </a:p>
          <a:p>
            <a:endParaRPr lang="en-US" altLang="en-US" dirty="0"/>
          </a:p>
          <a:p>
            <a:endParaRPr lang="en-US" altLang="en-US" dirty="0"/>
          </a:p>
          <a:p>
            <a:pPr marL="342900" lvl="1" indent="-342900">
              <a:buClr>
                <a:srgbClr val="002060"/>
              </a:buClr>
              <a:buFont typeface="Wingdings" panose="05000000000000000000" pitchFamily="2" charset="2"/>
              <a:buChar char="§"/>
            </a:pPr>
            <a:r>
              <a:rPr lang="en-US" altLang="en-US" dirty="0"/>
              <a:t>In relational algebra:   </a:t>
            </a:r>
            <a:r>
              <a:rPr lang="en-US" altLang="en-US" i="1" dirty="0"/>
              <a:t>course </a:t>
            </a:r>
            <a:r>
              <a:rPr lang="en-IN" b="1" dirty="0">
                <a:cs typeface="Times New Roman" panose="02020603050405020304" pitchFamily="18" charset="0"/>
              </a:rPr>
              <a:t>⟖</a:t>
            </a:r>
            <a:r>
              <a:rPr lang="en-IN" dirty="0"/>
              <a:t> </a:t>
            </a:r>
            <a:r>
              <a:rPr lang="en-US" altLang="en-US" i="1" dirty="0" err="1"/>
              <a:t>prereq</a:t>
            </a:r>
            <a:endParaRPr lang="en-US" altLang="en-US" dirty="0"/>
          </a:p>
          <a:p>
            <a:pPr>
              <a:buNone/>
            </a:pPr>
            <a:endParaRPr lang="en-US" altLang="en-US" dirty="0"/>
          </a:p>
        </p:txBody>
      </p:sp>
      <p:pic>
        <p:nvPicPr>
          <p:cNvPr id="4" name="Picture 3"/>
          <p:cNvPicPr>
            <a:picLocks noChangeAspect="1"/>
          </p:cNvPicPr>
          <p:nvPr/>
        </p:nvPicPr>
        <p:blipFill>
          <a:blip r:embed="rId3"/>
          <a:stretch>
            <a:fillRect/>
          </a:stretch>
        </p:blipFill>
        <p:spPr>
          <a:xfrm>
            <a:off x="3162344" y="1785906"/>
            <a:ext cx="5444073" cy="1236135"/>
          </a:xfrm>
          <a:prstGeom prst="rect">
            <a:avLst/>
          </a:prstGeom>
        </p:spPr>
      </p:pic>
    </p:spTree>
    <p:extLst>
      <p:ext uri="{BB962C8B-B14F-4D97-AF65-F5344CB8AC3E}">
        <p14:creationId xmlns:p14="http://schemas.microsoft.com/office/powerpoint/2010/main" val="761778733"/>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42" name="Rectangle 2"/>
          <p:cNvSpPr>
            <a:spLocks noGrp="1" noChangeArrowheads="1"/>
          </p:cNvSpPr>
          <p:nvPr>
            <p:ph type="title" idx="4294967295"/>
          </p:nvPr>
        </p:nvSpPr>
        <p:spPr>
          <a:xfrm>
            <a:off x="1422400" y="117475"/>
            <a:ext cx="10769600" cy="609600"/>
          </a:xfrm>
        </p:spPr>
        <p:txBody>
          <a:bodyPr/>
          <a:lstStyle/>
          <a:p>
            <a:pPr>
              <a:defRPr/>
            </a:pPr>
            <a:r>
              <a:rPr lang="en-US" dirty="0"/>
              <a:t>Full Outer Join</a:t>
            </a:r>
            <a:endParaRPr lang="en-US" dirty="0">
              <a:ea typeface="+mj-ea"/>
            </a:endParaRPr>
          </a:p>
        </p:txBody>
      </p:sp>
      <p:sp>
        <p:nvSpPr>
          <p:cNvPr id="23555" name="Rectangle 3"/>
          <p:cNvSpPr>
            <a:spLocks noGrp="1" noChangeArrowheads="1"/>
          </p:cNvSpPr>
          <p:nvPr>
            <p:ph type="body" idx="4294967295"/>
          </p:nvPr>
        </p:nvSpPr>
        <p:spPr>
          <a:xfrm>
            <a:off x="4441825" y="1169988"/>
            <a:ext cx="7750175" cy="4876800"/>
          </a:xfrm>
        </p:spPr>
        <p:txBody>
          <a:bodyPr/>
          <a:lstStyle/>
          <a:p>
            <a:r>
              <a:rPr lang="en-US" altLang="en-US" i="1" dirty="0"/>
              <a:t>course</a:t>
            </a:r>
            <a:r>
              <a:rPr lang="en-US" altLang="en-US" dirty="0"/>
              <a:t> </a:t>
            </a:r>
            <a:r>
              <a:rPr lang="en-US" altLang="en-US" b="1" dirty="0">
                <a:solidFill>
                  <a:srgbClr val="002060"/>
                </a:solidFill>
              </a:rPr>
              <a:t>natural full outer join</a:t>
            </a:r>
            <a:r>
              <a:rPr lang="en-US" altLang="en-US" dirty="0">
                <a:solidFill>
                  <a:srgbClr val="002060"/>
                </a:solidFill>
              </a:rPr>
              <a:t> </a:t>
            </a:r>
            <a:r>
              <a:rPr lang="en-US" altLang="en-US" i="1" dirty="0" err="1"/>
              <a:t>prereq</a:t>
            </a:r>
            <a:endParaRPr lang="en-US" altLang="en-US" i="1" dirty="0"/>
          </a:p>
          <a:p>
            <a:endParaRPr lang="en-US" altLang="en-US" dirty="0"/>
          </a:p>
          <a:p>
            <a:endParaRPr lang="en-US" altLang="en-US" dirty="0"/>
          </a:p>
          <a:p>
            <a:endParaRPr lang="en-US" altLang="en-US" dirty="0"/>
          </a:p>
          <a:p>
            <a:endParaRPr lang="en-US" altLang="en-US" dirty="0"/>
          </a:p>
          <a:p>
            <a:pPr>
              <a:buNone/>
            </a:pPr>
            <a:endParaRPr lang="en-US" altLang="en-US" dirty="0"/>
          </a:p>
          <a:p>
            <a:r>
              <a:rPr lang="en-US" altLang="en-US" dirty="0"/>
              <a:t>In relational algebra:   </a:t>
            </a:r>
            <a:r>
              <a:rPr lang="en-US" altLang="en-US" i="1" dirty="0"/>
              <a:t>course </a:t>
            </a:r>
            <a:r>
              <a:rPr lang="en-IN" b="1" dirty="0"/>
              <a:t>⟗</a:t>
            </a:r>
            <a:r>
              <a:rPr lang="en-US" altLang="en-US" dirty="0"/>
              <a:t> </a:t>
            </a:r>
            <a:r>
              <a:rPr lang="en-US" altLang="en-US" i="1" dirty="0" err="1"/>
              <a:t>prereq</a:t>
            </a:r>
            <a:endParaRPr lang="en-US" altLang="en-US" i="1" dirty="0"/>
          </a:p>
          <a:p>
            <a:endParaRPr lang="en-US" altLang="en-US" dirty="0"/>
          </a:p>
        </p:txBody>
      </p:sp>
      <p:pic>
        <p:nvPicPr>
          <p:cNvPr id="4" name="Picture 3"/>
          <p:cNvPicPr>
            <a:picLocks noChangeAspect="1"/>
          </p:cNvPicPr>
          <p:nvPr/>
        </p:nvPicPr>
        <p:blipFill>
          <a:blip r:embed="rId3"/>
          <a:stretch>
            <a:fillRect/>
          </a:stretch>
        </p:blipFill>
        <p:spPr>
          <a:xfrm>
            <a:off x="3234550" y="1698292"/>
            <a:ext cx="5046366" cy="1381276"/>
          </a:xfrm>
          <a:prstGeom prst="rect">
            <a:avLst/>
          </a:prstGeom>
        </p:spPr>
      </p:pic>
    </p:spTree>
    <p:extLst>
      <p:ext uri="{BB962C8B-B14F-4D97-AF65-F5344CB8AC3E}">
        <p14:creationId xmlns:p14="http://schemas.microsoft.com/office/powerpoint/2010/main" val="26598406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5634" name="Rectangle 2"/>
          <p:cNvSpPr>
            <a:spLocks noGrp="1" noChangeArrowheads="1"/>
          </p:cNvSpPr>
          <p:nvPr>
            <p:ph type="title" idx="4294967295"/>
          </p:nvPr>
        </p:nvSpPr>
        <p:spPr>
          <a:xfrm>
            <a:off x="1422400" y="117475"/>
            <a:ext cx="10769600" cy="609600"/>
          </a:xfrm>
        </p:spPr>
        <p:txBody>
          <a:bodyPr/>
          <a:lstStyle/>
          <a:p>
            <a:pPr>
              <a:defRPr/>
            </a:pPr>
            <a:r>
              <a:rPr lang="en-US" dirty="0">
                <a:ea typeface="+mj-ea"/>
              </a:rPr>
              <a:t>Joined Types and Conditions</a:t>
            </a:r>
          </a:p>
        </p:txBody>
      </p:sp>
      <p:sp>
        <p:nvSpPr>
          <p:cNvPr id="31747" name="Rectangle 3"/>
          <p:cNvSpPr>
            <a:spLocks noGrp="1" noChangeArrowheads="1"/>
          </p:cNvSpPr>
          <p:nvPr>
            <p:ph type="body" idx="4294967295"/>
          </p:nvPr>
        </p:nvSpPr>
        <p:spPr>
          <a:xfrm>
            <a:off x="0" y="1106488"/>
            <a:ext cx="7437438" cy="2246312"/>
          </a:xfrm>
        </p:spPr>
        <p:txBody>
          <a:bodyPr/>
          <a:lstStyle/>
          <a:p>
            <a:r>
              <a:rPr lang="en-US" altLang="en-US" b="1" dirty="0">
                <a:solidFill>
                  <a:srgbClr val="002060"/>
                </a:solidFill>
              </a:rPr>
              <a:t>Join operations</a:t>
            </a:r>
            <a:r>
              <a:rPr lang="en-US" altLang="en-US" dirty="0">
                <a:solidFill>
                  <a:srgbClr val="002060"/>
                </a:solidFill>
              </a:rPr>
              <a:t> </a:t>
            </a:r>
            <a:r>
              <a:rPr lang="en-US" altLang="en-US" dirty="0"/>
              <a:t>take two relations and return as a result another relation.</a:t>
            </a:r>
          </a:p>
          <a:p>
            <a:r>
              <a:rPr lang="en-US" altLang="en-US" dirty="0"/>
              <a:t>These additional operations are typically used as subquery expressions in the </a:t>
            </a:r>
            <a:r>
              <a:rPr lang="en-US" altLang="en-US" b="1" dirty="0"/>
              <a:t>from </a:t>
            </a:r>
            <a:r>
              <a:rPr lang="en-US" altLang="en-US" dirty="0"/>
              <a:t>clause</a:t>
            </a:r>
          </a:p>
          <a:p>
            <a:r>
              <a:rPr lang="en-US" altLang="en-US" b="1" dirty="0">
                <a:solidFill>
                  <a:srgbClr val="002060"/>
                </a:solidFill>
              </a:rPr>
              <a:t>Join condition</a:t>
            </a:r>
            <a:r>
              <a:rPr lang="en-US" altLang="en-US" dirty="0">
                <a:solidFill>
                  <a:srgbClr val="002060"/>
                </a:solidFill>
              </a:rPr>
              <a:t> </a:t>
            </a:r>
            <a:r>
              <a:rPr lang="en-US" altLang="en-US" dirty="0"/>
              <a:t>– defines which tuples in the two relations match.</a:t>
            </a:r>
          </a:p>
          <a:p>
            <a:r>
              <a:rPr lang="en-US" altLang="en-US" b="1" dirty="0">
                <a:solidFill>
                  <a:srgbClr val="002060"/>
                </a:solidFill>
              </a:rPr>
              <a:t>Join type</a:t>
            </a:r>
            <a:r>
              <a:rPr lang="en-US" altLang="en-US" dirty="0">
                <a:solidFill>
                  <a:srgbClr val="002060"/>
                </a:solidFill>
              </a:rPr>
              <a:t> </a:t>
            </a:r>
            <a:r>
              <a:rPr lang="en-US" altLang="en-US" dirty="0"/>
              <a:t>– defines how tuples in each relation that do not match any tuple in the other relation (based on the join condition) are treated.</a:t>
            </a:r>
          </a:p>
        </p:txBody>
      </p:sp>
      <p:pic>
        <p:nvPicPr>
          <p:cNvPr id="1026" name="Picture 2" descr="C:\Users\as668\Desktop\4_07.jpg"/>
          <p:cNvPicPr>
            <a:picLocks noChangeAspect="1" noChangeArrowheads="1"/>
          </p:cNvPicPr>
          <p:nvPr/>
        </p:nvPicPr>
        <p:blipFill>
          <a:blip r:embed="rId3"/>
          <a:srcRect/>
          <a:stretch>
            <a:fillRect/>
          </a:stretch>
        </p:blipFill>
        <p:spPr bwMode="auto">
          <a:xfrm>
            <a:off x="3130336" y="3438144"/>
            <a:ext cx="4840315" cy="1366784"/>
          </a:xfrm>
          <a:prstGeom prst="rect">
            <a:avLst/>
          </a:prstGeom>
          <a:noFill/>
        </p:spPr>
      </p:pic>
    </p:spTree>
    <p:extLst>
      <p:ext uri="{BB962C8B-B14F-4D97-AF65-F5344CB8AC3E}">
        <p14:creationId xmlns:p14="http://schemas.microsoft.com/office/powerpoint/2010/main" val="211032433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42" name="Rectangle 2"/>
          <p:cNvSpPr>
            <a:spLocks noGrp="1" noChangeArrowheads="1"/>
          </p:cNvSpPr>
          <p:nvPr>
            <p:ph type="title" idx="4294967295"/>
          </p:nvPr>
        </p:nvSpPr>
        <p:spPr>
          <a:xfrm>
            <a:off x="1422400" y="117475"/>
            <a:ext cx="10769600" cy="609600"/>
          </a:xfrm>
        </p:spPr>
        <p:txBody>
          <a:bodyPr/>
          <a:lstStyle/>
          <a:p>
            <a:pPr>
              <a:defRPr/>
            </a:pPr>
            <a:r>
              <a:rPr lang="en-US" altLang="en-US" dirty="0">
                <a:effectLst>
                  <a:outerShdw blurRad="38100" dist="38100" dir="2700000" algn="tl">
                    <a:srgbClr val="C0C0C0"/>
                  </a:outerShdw>
                </a:effectLst>
              </a:rPr>
              <a:t>Joined Relations – Examples</a:t>
            </a:r>
            <a:endParaRPr lang="en-US" dirty="0">
              <a:ea typeface="+mj-ea"/>
            </a:endParaRPr>
          </a:p>
        </p:txBody>
      </p:sp>
      <p:sp>
        <p:nvSpPr>
          <p:cNvPr id="23555" name="Rectangle 3"/>
          <p:cNvSpPr>
            <a:spLocks noGrp="1" noChangeArrowheads="1"/>
          </p:cNvSpPr>
          <p:nvPr>
            <p:ph type="body" idx="4294967295"/>
          </p:nvPr>
        </p:nvSpPr>
        <p:spPr>
          <a:xfrm>
            <a:off x="4441825" y="1169988"/>
            <a:ext cx="7750175" cy="4876800"/>
          </a:xfrm>
        </p:spPr>
        <p:txBody>
          <a:bodyPr/>
          <a:lstStyle/>
          <a:p>
            <a:r>
              <a:rPr lang="en-US" altLang="en-US" i="1" dirty="0"/>
              <a:t>course</a:t>
            </a:r>
            <a:r>
              <a:rPr lang="en-US" altLang="en-US" b="1" dirty="0"/>
              <a:t> natural right outer join </a:t>
            </a:r>
            <a:r>
              <a:rPr lang="en-US" altLang="en-US" i="1" dirty="0" err="1"/>
              <a:t>prereq</a:t>
            </a:r>
            <a:endParaRPr lang="en-US" altLang="en-US" b="1" dirty="0"/>
          </a:p>
          <a:p>
            <a:endParaRPr lang="en-US" altLang="en-US" dirty="0"/>
          </a:p>
          <a:p>
            <a:endParaRPr lang="en-US" altLang="en-US" dirty="0"/>
          </a:p>
          <a:p>
            <a:endParaRPr lang="en-US" altLang="en-US" dirty="0"/>
          </a:p>
          <a:p>
            <a:pPr>
              <a:buNone/>
            </a:pPr>
            <a:endParaRPr lang="en-US" altLang="en-US" dirty="0"/>
          </a:p>
          <a:p>
            <a:r>
              <a:rPr lang="en-US" altLang="en-US" i="1" dirty="0"/>
              <a:t>course</a:t>
            </a:r>
            <a:r>
              <a:rPr lang="en-US" altLang="en-US" b="1" dirty="0"/>
              <a:t> full outer join </a:t>
            </a:r>
            <a:r>
              <a:rPr lang="en-US" altLang="en-US" i="1" dirty="0" err="1"/>
              <a:t>prereq</a:t>
            </a:r>
            <a:r>
              <a:rPr lang="en-US" altLang="en-US" i="1" dirty="0"/>
              <a:t> </a:t>
            </a:r>
            <a:r>
              <a:rPr lang="en-US" altLang="en-US" b="1" dirty="0"/>
              <a:t>using </a:t>
            </a:r>
            <a:r>
              <a:rPr lang="en-US" altLang="en-US" dirty="0"/>
              <a:t>(</a:t>
            </a:r>
            <a:r>
              <a:rPr lang="en-US" altLang="en-US" i="1" dirty="0" err="1"/>
              <a:t>course_id</a:t>
            </a:r>
            <a:r>
              <a:rPr lang="en-US" altLang="en-US" dirty="0"/>
              <a:t>)</a:t>
            </a:r>
          </a:p>
          <a:p>
            <a:endParaRPr lang="en-US" altLang="en-US" dirty="0"/>
          </a:p>
          <a:p>
            <a:endParaRPr lang="en-US" altLang="en-US" dirty="0"/>
          </a:p>
          <a:p>
            <a:endParaRPr lang="en-US" altLang="en-US" dirty="0"/>
          </a:p>
        </p:txBody>
      </p:sp>
      <p:pic>
        <p:nvPicPr>
          <p:cNvPr id="4" name="Picture 3"/>
          <p:cNvPicPr>
            <a:picLocks noChangeAspect="1"/>
          </p:cNvPicPr>
          <p:nvPr/>
        </p:nvPicPr>
        <p:blipFill>
          <a:blip r:embed="rId3"/>
          <a:stretch>
            <a:fillRect/>
          </a:stretch>
        </p:blipFill>
        <p:spPr>
          <a:xfrm>
            <a:off x="4023360" y="1653927"/>
            <a:ext cx="4739672" cy="1135162"/>
          </a:xfrm>
          <a:prstGeom prst="rect">
            <a:avLst/>
          </a:prstGeom>
        </p:spPr>
      </p:pic>
      <p:pic>
        <p:nvPicPr>
          <p:cNvPr id="5" name="Picture 4"/>
          <p:cNvPicPr>
            <a:picLocks noChangeAspect="1"/>
          </p:cNvPicPr>
          <p:nvPr/>
        </p:nvPicPr>
        <p:blipFill>
          <a:blip r:embed="rId4"/>
          <a:stretch>
            <a:fillRect/>
          </a:stretch>
        </p:blipFill>
        <p:spPr>
          <a:xfrm>
            <a:off x="4108704" y="3448857"/>
            <a:ext cx="4464092" cy="1289318"/>
          </a:xfrm>
          <a:prstGeom prst="rect">
            <a:avLst/>
          </a:prstGeom>
        </p:spPr>
      </p:pic>
    </p:spTree>
    <p:extLst>
      <p:ext uri="{BB962C8B-B14F-4D97-AF65-F5344CB8AC3E}">
        <p14:creationId xmlns:p14="http://schemas.microsoft.com/office/powerpoint/2010/main" val="2083310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a:xfrm>
            <a:off x="1422400" y="117475"/>
            <a:ext cx="1076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ffectLst/>
              </a:rPr>
              <a:t>Relational Model</a:t>
            </a:r>
          </a:p>
        </p:txBody>
      </p:sp>
      <p:sp>
        <p:nvSpPr>
          <p:cNvPr id="25602" name="Rectangle 3"/>
          <p:cNvSpPr>
            <a:spLocks noGrp="1" noChangeArrowheads="1"/>
          </p:cNvSpPr>
          <p:nvPr>
            <p:ph idx="4294967295"/>
          </p:nvPr>
        </p:nvSpPr>
        <p:spPr>
          <a:xfrm>
            <a:off x="4267200" y="1190625"/>
            <a:ext cx="7924800" cy="1492250"/>
          </a:xfrm>
        </p:spPr>
        <p:txBody>
          <a:bodyPr/>
          <a:lstStyle/>
          <a:p>
            <a:r>
              <a:rPr lang="en-US" altLang="en-US" dirty="0"/>
              <a:t>All the data is stored in various tables.</a:t>
            </a:r>
          </a:p>
          <a:p>
            <a:r>
              <a:rPr lang="en-US" altLang="en-US" dirty="0"/>
              <a:t>Example of tabular data in the relational model</a:t>
            </a:r>
          </a:p>
        </p:txBody>
      </p:sp>
      <p:sp>
        <p:nvSpPr>
          <p:cNvPr id="25603" name="Line 31"/>
          <p:cNvSpPr>
            <a:spLocks noChangeShapeType="1"/>
          </p:cNvSpPr>
          <p:nvPr/>
        </p:nvSpPr>
        <p:spPr bwMode="auto">
          <a:xfrm flipH="1">
            <a:off x="5820620" y="2348700"/>
            <a:ext cx="642938" cy="47863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IN" sz="1200">
              <a:solidFill>
                <a:srgbClr val="000000"/>
              </a:solidFill>
              <a:latin typeface="Helvetica" panose="020B0604020202020204" pitchFamily="34" charset="0"/>
              <a:ea typeface="MS PGothic" panose="020B0600070205080204" pitchFamily="34" charset="-128"/>
            </a:endParaRPr>
          </a:p>
        </p:txBody>
      </p:sp>
      <p:sp>
        <p:nvSpPr>
          <p:cNvPr id="25604" name="Text Box 32"/>
          <p:cNvSpPr txBox="1">
            <a:spLocks noChangeArrowheads="1"/>
          </p:cNvSpPr>
          <p:nvPr/>
        </p:nvSpPr>
        <p:spPr bwMode="auto">
          <a:xfrm>
            <a:off x="6048697" y="2072236"/>
            <a:ext cx="9925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en-US" dirty="0">
                <a:solidFill>
                  <a:srgbClr val="000000"/>
                </a:solidFill>
              </a:rPr>
              <a:t>Columns</a:t>
            </a:r>
            <a:endParaRPr lang="en-US" altLang="en-US" sz="1200" dirty="0">
              <a:solidFill>
                <a:srgbClr val="000000"/>
              </a:solidFill>
            </a:endParaRPr>
          </a:p>
        </p:txBody>
      </p:sp>
      <p:sp>
        <p:nvSpPr>
          <p:cNvPr id="25605" name="Line 33"/>
          <p:cNvSpPr>
            <a:spLocks noChangeShapeType="1"/>
          </p:cNvSpPr>
          <p:nvPr/>
        </p:nvSpPr>
        <p:spPr bwMode="auto">
          <a:xfrm flipH="1">
            <a:off x="5084291" y="2345745"/>
            <a:ext cx="1132285" cy="4679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IN" sz="1200">
              <a:solidFill>
                <a:srgbClr val="000000"/>
              </a:solidFill>
              <a:latin typeface="Helvetica" panose="020B0604020202020204" pitchFamily="34" charset="0"/>
              <a:ea typeface="MS PGothic" panose="020B0600070205080204" pitchFamily="34" charset="-128"/>
            </a:endParaRPr>
          </a:p>
        </p:txBody>
      </p:sp>
      <p:sp>
        <p:nvSpPr>
          <p:cNvPr id="25607" name="Text Box 38"/>
          <p:cNvSpPr txBox="1">
            <a:spLocks noChangeArrowheads="1"/>
          </p:cNvSpPr>
          <p:nvPr/>
        </p:nvSpPr>
        <p:spPr bwMode="auto">
          <a:xfrm>
            <a:off x="7145840" y="3163194"/>
            <a:ext cx="6960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en-US" dirty="0">
                <a:solidFill>
                  <a:srgbClr val="000000"/>
                </a:solidFill>
              </a:rPr>
              <a:t>Rows</a:t>
            </a:r>
          </a:p>
        </p:txBody>
      </p:sp>
      <p:sp>
        <p:nvSpPr>
          <p:cNvPr id="25608" name="Line 39"/>
          <p:cNvSpPr>
            <a:spLocks noChangeShapeType="1"/>
          </p:cNvSpPr>
          <p:nvPr/>
        </p:nvSpPr>
        <p:spPr bwMode="auto">
          <a:xfrm flipH="1">
            <a:off x="6390596" y="3327915"/>
            <a:ext cx="567785"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IN" sz="1200">
              <a:solidFill>
                <a:srgbClr val="000000"/>
              </a:solidFill>
              <a:latin typeface="Helvetica" panose="020B0604020202020204" pitchFamily="34" charset="0"/>
              <a:ea typeface="MS PGothic" panose="020B0600070205080204" pitchFamily="34" charset="-128"/>
            </a:endParaRPr>
          </a:p>
        </p:txBody>
      </p:sp>
      <p:sp>
        <p:nvSpPr>
          <p:cNvPr id="25609" name="Line 40"/>
          <p:cNvSpPr>
            <a:spLocks noChangeShapeType="1"/>
          </p:cNvSpPr>
          <p:nvPr/>
        </p:nvSpPr>
        <p:spPr bwMode="auto">
          <a:xfrm flipH="1">
            <a:off x="6390594" y="3327915"/>
            <a:ext cx="567786" cy="14303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IN" sz="1200">
              <a:solidFill>
                <a:srgbClr val="000000"/>
              </a:solidFill>
              <a:latin typeface="Helvetica" panose="020B0604020202020204" pitchFamily="34" charset="0"/>
              <a:ea typeface="MS PGothic" panose="020B0600070205080204" pitchFamily="34" charset="-128"/>
            </a:endParaRPr>
          </a:p>
        </p:txBody>
      </p:sp>
      <p:pic>
        <p:nvPicPr>
          <p:cNvPr id="11" name="Picture 2" descr="Edgar F. Cod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5971" y="4330436"/>
            <a:ext cx="905257" cy="85565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581993" y="5374286"/>
            <a:ext cx="1893212" cy="584775"/>
          </a:xfrm>
          <a:prstGeom prst="rect">
            <a:avLst/>
          </a:prstGeom>
          <a:noFill/>
        </p:spPr>
        <p:txBody>
          <a:bodyPr wrap="none" rtlCol="0">
            <a:spAutoFit/>
          </a:bodyPr>
          <a:lstStyle/>
          <a:p>
            <a:pPr algn="ctr" eaLnBrk="0" fontAlgn="base" hangingPunct="0">
              <a:spcBef>
                <a:spcPct val="0"/>
              </a:spcBef>
              <a:spcAft>
                <a:spcPct val="0"/>
              </a:spcAft>
            </a:pPr>
            <a:r>
              <a:rPr lang="en-IN" sz="1600" b="1">
                <a:solidFill>
                  <a:srgbClr val="000000"/>
                </a:solidFill>
                <a:latin typeface="Helvetica" panose="020B0604020202020204" pitchFamily="34" charset="0"/>
                <a:ea typeface="MS PGothic" panose="020B0600070205080204" pitchFamily="34" charset="-128"/>
              </a:rPr>
              <a:t>Ted Codd</a:t>
            </a:r>
            <a:br>
              <a:rPr lang="en-IN" sz="1600" b="1">
                <a:solidFill>
                  <a:srgbClr val="000000"/>
                </a:solidFill>
                <a:latin typeface="Helvetica" panose="020B0604020202020204" pitchFamily="34" charset="0"/>
                <a:ea typeface="MS PGothic" panose="020B0600070205080204" pitchFamily="34" charset="-128"/>
              </a:rPr>
            </a:br>
            <a:r>
              <a:rPr lang="en-IN" sz="1600">
                <a:solidFill>
                  <a:srgbClr val="000000"/>
                </a:solidFill>
                <a:latin typeface="Helvetica" panose="020B0604020202020204" pitchFamily="34" charset="0"/>
                <a:ea typeface="MS PGothic" panose="020B0600070205080204" pitchFamily="34" charset="-128"/>
              </a:rPr>
              <a:t>Turing Award 1981</a:t>
            </a:r>
            <a:endParaRPr lang="en-IN" sz="1600" dirty="0">
              <a:solidFill>
                <a:srgbClr val="000000"/>
              </a:solidFill>
              <a:latin typeface="Helvetica" panose="020B0604020202020204" pitchFamily="34" charset="0"/>
              <a:ea typeface="MS PGothic" panose="020B0600070205080204" pitchFamily="34" charset="-128"/>
            </a:endParaRPr>
          </a:p>
        </p:txBody>
      </p:sp>
      <p:pic>
        <p:nvPicPr>
          <p:cNvPr id="3" name="Graphic 2">
            <a:extLst>
              <a:ext uri="{FF2B5EF4-FFF2-40B4-BE49-F238E27FC236}">
                <a16:creationId xmlns:a16="http://schemas.microsoft.com/office/drawing/2014/main" id="{29DA0EEC-6C2D-4DCD-BC9B-F1B582F1DE6E}"/>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43026"/>
          <a:stretch/>
        </p:blipFill>
        <p:spPr>
          <a:xfrm>
            <a:off x="2594010" y="2741511"/>
            <a:ext cx="3869548" cy="3699517"/>
          </a:xfrm>
          <a:prstGeom prst="rect">
            <a:avLst/>
          </a:prstGeom>
        </p:spPr>
      </p:pic>
    </p:spTree>
    <p:extLst>
      <p:ext uri="{BB962C8B-B14F-4D97-AF65-F5344CB8AC3E}">
        <p14:creationId xmlns:p14="http://schemas.microsoft.com/office/powerpoint/2010/main" val="287614936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42" name="Rectangle 2"/>
          <p:cNvSpPr>
            <a:spLocks noGrp="1" noChangeArrowheads="1"/>
          </p:cNvSpPr>
          <p:nvPr>
            <p:ph type="title" idx="4294967295"/>
          </p:nvPr>
        </p:nvSpPr>
        <p:spPr>
          <a:xfrm>
            <a:off x="1422400" y="117475"/>
            <a:ext cx="10769600" cy="609600"/>
          </a:xfrm>
        </p:spPr>
        <p:txBody>
          <a:bodyPr/>
          <a:lstStyle/>
          <a:p>
            <a:pPr>
              <a:defRPr/>
            </a:pPr>
            <a:r>
              <a:rPr lang="en-US" altLang="en-US" dirty="0">
                <a:effectLst>
                  <a:outerShdw blurRad="38100" dist="38100" dir="2700000" algn="tl">
                    <a:srgbClr val="C0C0C0"/>
                  </a:outerShdw>
                </a:effectLst>
              </a:rPr>
              <a:t>Joined Relations – Examples </a:t>
            </a:r>
            <a:endParaRPr lang="en-US" dirty="0">
              <a:ea typeface="+mj-ea"/>
            </a:endParaRPr>
          </a:p>
        </p:txBody>
      </p:sp>
      <p:sp>
        <p:nvSpPr>
          <p:cNvPr id="23555" name="Rectangle 3"/>
          <p:cNvSpPr>
            <a:spLocks noGrp="1" noChangeArrowheads="1"/>
          </p:cNvSpPr>
          <p:nvPr>
            <p:ph type="body" idx="4294967295"/>
          </p:nvPr>
        </p:nvSpPr>
        <p:spPr>
          <a:xfrm>
            <a:off x="4441825" y="1169988"/>
            <a:ext cx="7750175" cy="4876800"/>
          </a:xfrm>
        </p:spPr>
        <p:txBody>
          <a:bodyPr/>
          <a:lstStyle/>
          <a:p>
            <a:r>
              <a:rPr lang="en-US" altLang="en-US" i="1" dirty="0"/>
              <a:t>course </a:t>
            </a:r>
            <a:r>
              <a:rPr lang="en-US" altLang="en-US" b="1" dirty="0"/>
              <a:t>inner join </a:t>
            </a:r>
            <a:r>
              <a:rPr lang="en-US" altLang="en-US" i="1" dirty="0" err="1"/>
              <a:t>prereq</a:t>
            </a:r>
            <a:r>
              <a:rPr lang="en-US" altLang="en-US" i="1" dirty="0"/>
              <a:t> </a:t>
            </a:r>
            <a:r>
              <a:rPr lang="en-US" altLang="en-US" b="1" dirty="0"/>
              <a:t>on</a:t>
            </a:r>
            <a:br>
              <a:rPr lang="en-US" altLang="en-US" b="1" dirty="0"/>
            </a:br>
            <a:r>
              <a:rPr lang="en-US" altLang="en-US" i="1" dirty="0" err="1"/>
              <a:t>course.course_id</a:t>
            </a:r>
            <a:r>
              <a:rPr lang="en-US" altLang="en-US" i="1" dirty="0"/>
              <a:t> = </a:t>
            </a:r>
            <a:r>
              <a:rPr lang="en-US" altLang="en-US" i="1" dirty="0" err="1"/>
              <a:t>prereq.course_id</a:t>
            </a:r>
            <a:endParaRPr lang="en-US" altLang="en-US" i="1" dirty="0"/>
          </a:p>
          <a:p>
            <a:endParaRPr lang="en-US" altLang="en-US" dirty="0"/>
          </a:p>
          <a:p>
            <a:endParaRPr lang="en-US" altLang="en-US" dirty="0"/>
          </a:p>
          <a:p>
            <a:pPr>
              <a:buNone/>
            </a:pPr>
            <a:endParaRPr lang="en-US" altLang="en-US" dirty="0"/>
          </a:p>
          <a:p>
            <a:r>
              <a:rPr lang="en-US" altLang="en-US" dirty="0"/>
              <a:t>What is the difference between the above, and a natural join? </a:t>
            </a:r>
          </a:p>
          <a:p>
            <a:r>
              <a:rPr lang="en-US" altLang="en-US" i="1" dirty="0"/>
              <a:t>course </a:t>
            </a:r>
            <a:r>
              <a:rPr lang="en-US" altLang="en-US" b="1" dirty="0"/>
              <a:t>left outer join</a:t>
            </a:r>
            <a:r>
              <a:rPr lang="en-US" altLang="en-US" i="1" dirty="0"/>
              <a:t> </a:t>
            </a:r>
            <a:r>
              <a:rPr lang="en-US" altLang="en-US" i="1" dirty="0" err="1"/>
              <a:t>prereq</a:t>
            </a:r>
            <a:r>
              <a:rPr lang="en-US" altLang="en-US" i="1" dirty="0"/>
              <a:t> </a:t>
            </a:r>
            <a:r>
              <a:rPr lang="en-US" altLang="en-US" b="1" dirty="0"/>
              <a:t>on</a:t>
            </a:r>
            <a:br>
              <a:rPr lang="en-US" altLang="en-US" i="1" dirty="0"/>
            </a:br>
            <a:r>
              <a:rPr lang="en-US" altLang="en-US" i="1" dirty="0" err="1"/>
              <a:t>course.course_id</a:t>
            </a:r>
            <a:r>
              <a:rPr lang="en-US" altLang="en-US" i="1" dirty="0"/>
              <a:t> = </a:t>
            </a:r>
            <a:r>
              <a:rPr lang="en-US" altLang="en-US" i="1" dirty="0" err="1"/>
              <a:t>prereq.course_id</a:t>
            </a:r>
            <a:endParaRPr lang="en-US" altLang="en-US" i="1" dirty="0"/>
          </a:p>
          <a:p>
            <a:pPr>
              <a:buNone/>
            </a:pPr>
            <a:r>
              <a:rPr lang="en-US" altLang="en-US" dirty="0"/>
              <a:t> </a:t>
            </a:r>
          </a:p>
        </p:txBody>
      </p:sp>
      <p:pic>
        <p:nvPicPr>
          <p:cNvPr id="5" name="Picture 4"/>
          <p:cNvPicPr>
            <a:picLocks noChangeAspect="1"/>
          </p:cNvPicPr>
          <p:nvPr/>
        </p:nvPicPr>
        <p:blipFill>
          <a:blip r:embed="rId3"/>
          <a:stretch>
            <a:fillRect/>
          </a:stretch>
        </p:blipFill>
        <p:spPr>
          <a:xfrm>
            <a:off x="3558062" y="1922405"/>
            <a:ext cx="5524216" cy="828990"/>
          </a:xfrm>
          <a:prstGeom prst="rect">
            <a:avLst/>
          </a:prstGeom>
        </p:spPr>
      </p:pic>
      <p:pic>
        <p:nvPicPr>
          <p:cNvPr id="6" name="Picture 5"/>
          <p:cNvPicPr>
            <a:picLocks noChangeAspect="1"/>
          </p:cNvPicPr>
          <p:nvPr/>
        </p:nvPicPr>
        <p:blipFill>
          <a:blip r:embed="rId4"/>
          <a:stretch>
            <a:fillRect/>
          </a:stretch>
        </p:blipFill>
        <p:spPr>
          <a:xfrm>
            <a:off x="3657600" y="4093626"/>
            <a:ext cx="5483156" cy="1028535"/>
          </a:xfrm>
          <a:prstGeom prst="rect">
            <a:avLst/>
          </a:prstGeom>
        </p:spPr>
      </p:pic>
    </p:spTree>
    <p:extLst>
      <p:ext uri="{BB962C8B-B14F-4D97-AF65-F5344CB8AC3E}">
        <p14:creationId xmlns:p14="http://schemas.microsoft.com/office/powerpoint/2010/main" val="425499526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42" name="Rectangle 2"/>
          <p:cNvSpPr>
            <a:spLocks noGrp="1" noChangeArrowheads="1"/>
          </p:cNvSpPr>
          <p:nvPr>
            <p:ph type="title" idx="4294967295"/>
          </p:nvPr>
        </p:nvSpPr>
        <p:spPr>
          <a:xfrm>
            <a:off x="1422400" y="117475"/>
            <a:ext cx="10769600" cy="609600"/>
          </a:xfrm>
        </p:spPr>
        <p:txBody>
          <a:bodyPr/>
          <a:lstStyle/>
          <a:p>
            <a:pPr>
              <a:defRPr/>
            </a:pPr>
            <a:r>
              <a:rPr lang="en-US" altLang="en-US" dirty="0">
                <a:effectLst>
                  <a:outerShdw blurRad="38100" dist="38100" dir="2700000" algn="tl">
                    <a:srgbClr val="C0C0C0"/>
                  </a:outerShdw>
                </a:effectLst>
              </a:rPr>
              <a:t>Joined Relations – Examples</a:t>
            </a:r>
            <a:endParaRPr lang="en-US" dirty="0">
              <a:ea typeface="+mj-ea"/>
            </a:endParaRPr>
          </a:p>
        </p:txBody>
      </p:sp>
      <p:sp>
        <p:nvSpPr>
          <p:cNvPr id="23555" name="Rectangle 3"/>
          <p:cNvSpPr>
            <a:spLocks noGrp="1" noChangeArrowheads="1"/>
          </p:cNvSpPr>
          <p:nvPr>
            <p:ph type="body" idx="4294967295"/>
          </p:nvPr>
        </p:nvSpPr>
        <p:spPr>
          <a:xfrm>
            <a:off x="4441825" y="1169988"/>
            <a:ext cx="7750175" cy="4876800"/>
          </a:xfrm>
        </p:spPr>
        <p:txBody>
          <a:bodyPr/>
          <a:lstStyle/>
          <a:p>
            <a:r>
              <a:rPr lang="en-US" altLang="en-US" i="1" dirty="0"/>
              <a:t>course</a:t>
            </a:r>
            <a:r>
              <a:rPr lang="en-US" altLang="en-US" b="1" dirty="0"/>
              <a:t> natural right outer join </a:t>
            </a:r>
            <a:r>
              <a:rPr lang="en-US" altLang="en-US" i="1" dirty="0" err="1"/>
              <a:t>prereq</a:t>
            </a:r>
            <a:endParaRPr lang="en-US" altLang="en-US" b="1" dirty="0"/>
          </a:p>
          <a:p>
            <a:endParaRPr lang="en-US" altLang="en-US" dirty="0"/>
          </a:p>
          <a:p>
            <a:endParaRPr lang="en-US" altLang="en-US" dirty="0"/>
          </a:p>
          <a:p>
            <a:endParaRPr lang="en-US" altLang="en-US" dirty="0"/>
          </a:p>
          <a:p>
            <a:pPr>
              <a:buNone/>
            </a:pPr>
            <a:endParaRPr lang="en-US" altLang="en-US" dirty="0"/>
          </a:p>
          <a:p>
            <a:r>
              <a:rPr lang="en-US" altLang="en-US" i="1" dirty="0"/>
              <a:t>course</a:t>
            </a:r>
            <a:r>
              <a:rPr lang="en-US" altLang="en-US" b="1" dirty="0"/>
              <a:t> full outer join </a:t>
            </a:r>
            <a:r>
              <a:rPr lang="en-US" altLang="en-US" i="1" dirty="0" err="1"/>
              <a:t>prereq</a:t>
            </a:r>
            <a:r>
              <a:rPr lang="en-US" altLang="en-US" i="1" dirty="0"/>
              <a:t> </a:t>
            </a:r>
            <a:r>
              <a:rPr lang="en-US" altLang="en-US" b="1" dirty="0"/>
              <a:t>using </a:t>
            </a:r>
            <a:r>
              <a:rPr lang="en-US" altLang="en-US" dirty="0"/>
              <a:t>(</a:t>
            </a:r>
            <a:r>
              <a:rPr lang="en-US" altLang="en-US" i="1" dirty="0" err="1"/>
              <a:t>course_id</a:t>
            </a:r>
            <a:r>
              <a:rPr lang="en-US" altLang="en-US" dirty="0"/>
              <a:t>)</a:t>
            </a:r>
          </a:p>
          <a:p>
            <a:endParaRPr lang="en-US" altLang="en-US" dirty="0"/>
          </a:p>
        </p:txBody>
      </p:sp>
      <p:pic>
        <p:nvPicPr>
          <p:cNvPr id="4" name="Picture 3"/>
          <p:cNvPicPr>
            <a:picLocks noChangeAspect="1"/>
          </p:cNvPicPr>
          <p:nvPr/>
        </p:nvPicPr>
        <p:blipFill>
          <a:blip r:embed="rId3"/>
          <a:stretch>
            <a:fillRect/>
          </a:stretch>
        </p:blipFill>
        <p:spPr>
          <a:xfrm>
            <a:off x="3986784" y="1656430"/>
            <a:ext cx="4761572" cy="1140408"/>
          </a:xfrm>
          <a:prstGeom prst="rect">
            <a:avLst/>
          </a:prstGeom>
        </p:spPr>
      </p:pic>
      <p:pic>
        <p:nvPicPr>
          <p:cNvPr id="5" name="Picture 4"/>
          <p:cNvPicPr>
            <a:picLocks noChangeAspect="1"/>
          </p:cNvPicPr>
          <p:nvPr/>
        </p:nvPicPr>
        <p:blipFill>
          <a:blip r:embed="rId4"/>
          <a:stretch>
            <a:fillRect/>
          </a:stretch>
        </p:blipFill>
        <p:spPr>
          <a:xfrm>
            <a:off x="4108704" y="3533027"/>
            <a:ext cx="4531990" cy="1308929"/>
          </a:xfrm>
          <a:prstGeom prst="rect">
            <a:avLst/>
          </a:prstGeom>
        </p:spPr>
      </p:pic>
    </p:spTree>
    <p:extLst>
      <p:ext uri="{BB962C8B-B14F-4D97-AF65-F5344CB8AC3E}">
        <p14:creationId xmlns:p14="http://schemas.microsoft.com/office/powerpoint/2010/main" val="2560330863"/>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1778" name="Rectangle 2"/>
          <p:cNvSpPr>
            <a:spLocks noGrp="1" noChangeArrowheads="1"/>
          </p:cNvSpPr>
          <p:nvPr>
            <p:ph type="title" idx="4294967295"/>
          </p:nvPr>
        </p:nvSpPr>
        <p:spPr>
          <a:xfrm>
            <a:off x="1422400" y="117475"/>
            <a:ext cx="10769600" cy="609600"/>
          </a:xfrm>
        </p:spPr>
        <p:txBody>
          <a:bodyPr/>
          <a:lstStyle/>
          <a:p>
            <a:pPr>
              <a:defRPr/>
            </a:pPr>
            <a:r>
              <a:rPr lang="en-US" dirty="0">
                <a:ea typeface="+mj-ea"/>
              </a:rPr>
              <a:t>Views</a:t>
            </a:r>
          </a:p>
        </p:txBody>
      </p:sp>
      <p:sp>
        <p:nvSpPr>
          <p:cNvPr id="37891" name="Rectangle 3"/>
          <p:cNvSpPr>
            <a:spLocks noGrp="1" noChangeArrowheads="1"/>
          </p:cNvSpPr>
          <p:nvPr>
            <p:ph type="body" idx="4294967295"/>
          </p:nvPr>
        </p:nvSpPr>
        <p:spPr>
          <a:xfrm>
            <a:off x="0" y="1106488"/>
            <a:ext cx="7583488" cy="4937125"/>
          </a:xfrm>
        </p:spPr>
        <p:txBody>
          <a:bodyPr/>
          <a:lstStyle/>
          <a:p>
            <a:pPr>
              <a:tabLst>
                <a:tab pos="3205163" algn="ctr"/>
              </a:tabLst>
            </a:pPr>
            <a:r>
              <a:rPr lang="en-US" altLang="en-US" dirty="0"/>
              <a:t>In some cases, it is not desirable for all users to see the entire logical model (that is, all the actual relations stored in the database.)</a:t>
            </a:r>
          </a:p>
          <a:p>
            <a:pPr>
              <a:tabLst>
                <a:tab pos="3205163" algn="ctr"/>
              </a:tabLst>
            </a:pPr>
            <a:r>
              <a:rPr lang="en-US" altLang="en-US" dirty="0"/>
              <a:t>Consider a person who needs to know an instructors name and department, but not the salary.  This person should see a relation described, in SQL, by </a:t>
            </a:r>
            <a:br>
              <a:rPr lang="en-US" altLang="en-US" dirty="0"/>
            </a:br>
            <a:r>
              <a:rPr lang="en-US" altLang="en-US" dirty="0"/>
              <a:t>		</a:t>
            </a:r>
            <a:br>
              <a:rPr kumimoji="0" lang="en-US" altLang="en-US" b="1" dirty="0"/>
            </a:br>
            <a:r>
              <a:rPr kumimoji="0" lang="en-US" altLang="en-US" b="1" dirty="0"/>
              <a:t>             select </a:t>
            </a:r>
            <a:r>
              <a:rPr kumimoji="0" lang="en-US" altLang="en-US" i="1" dirty="0"/>
              <a:t>ID</a:t>
            </a:r>
            <a:r>
              <a:rPr kumimoji="0" lang="en-US" altLang="en-US" dirty="0"/>
              <a:t>, </a:t>
            </a:r>
            <a:r>
              <a:rPr kumimoji="0" lang="en-US" altLang="en-US" i="1" dirty="0"/>
              <a:t>name</a:t>
            </a:r>
            <a:r>
              <a:rPr kumimoji="0" lang="en-US" altLang="en-US" dirty="0"/>
              <a:t>, </a:t>
            </a:r>
            <a:r>
              <a:rPr kumimoji="0" lang="en-US" altLang="en-US" i="1" dirty="0" err="1"/>
              <a:t>dept_name</a:t>
            </a:r>
            <a:br>
              <a:rPr kumimoji="0" lang="en-US" altLang="en-US" i="1" dirty="0"/>
            </a:br>
            <a:r>
              <a:rPr kumimoji="0" lang="en-US" altLang="en-US" i="1" dirty="0"/>
              <a:t>             </a:t>
            </a:r>
            <a:r>
              <a:rPr kumimoji="0" lang="en-US" altLang="en-US" b="1" dirty="0"/>
              <a:t>from </a:t>
            </a:r>
            <a:r>
              <a:rPr kumimoji="0" lang="en-US" altLang="en-US" i="1" dirty="0"/>
              <a:t>instructor</a:t>
            </a:r>
            <a:endParaRPr kumimoji="0" lang="en-US" altLang="en-US" dirty="0"/>
          </a:p>
          <a:p>
            <a:pPr>
              <a:buNone/>
              <a:tabLst>
                <a:tab pos="3205163" algn="ctr"/>
              </a:tabLst>
            </a:pPr>
            <a:r>
              <a:rPr lang="en-US" altLang="en-US" sz="800" dirty="0">
                <a:sym typeface="Symbol" panose="05050102010706020507" pitchFamily="18" charset="2"/>
              </a:rPr>
              <a:t> </a:t>
            </a:r>
          </a:p>
          <a:p>
            <a:pPr>
              <a:tabLst>
                <a:tab pos="3205163" algn="ctr"/>
              </a:tabLst>
            </a:pPr>
            <a:r>
              <a:rPr lang="en-US" altLang="en-US" dirty="0"/>
              <a:t>A </a:t>
            </a:r>
            <a:r>
              <a:rPr lang="en-US" altLang="en-US" b="1" dirty="0">
                <a:solidFill>
                  <a:srgbClr val="002060"/>
                </a:solidFill>
              </a:rPr>
              <a:t>view</a:t>
            </a:r>
            <a:r>
              <a:rPr lang="en-US" altLang="en-US" dirty="0"/>
              <a:t> provides a mechanism to hide certain data from the view of certain users. </a:t>
            </a:r>
          </a:p>
          <a:p>
            <a:pPr>
              <a:tabLst>
                <a:tab pos="3205163" algn="ctr"/>
              </a:tabLst>
            </a:pPr>
            <a:r>
              <a:rPr lang="en-US" altLang="en-US" dirty="0"/>
              <a:t>Any relation that is not of the conceptual model but is made visible to a user as a “virtual relation” is called a </a:t>
            </a:r>
            <a:r>
              <a:rPr lang="en-US" altLang="en-US" b="1" dirty="0">
                <a:solidFill>
                  <a:srgbClr val="002060"/>
                </a:solidFill>
              </a:rPr>
              <a:t>view</a:t>
            </a:r>
            <a:r>
              <a:rPr lang="en-US" altLang="en-US" dirty="0"/>
              <a:t>.</a:t>
            </a:r>
          </a:p>
        </p:txBody>
      </p:sp>
    </p:spTree>
    <p:extLst>
      <p:ext uri="{BB962C8B-B14F-4D97-AF65-F5344CB8AC3E}">
        <p14:creationId xmlns:p14="http://schemas.microsoft.com/office/powerpoint/2010/main" val="264503649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3826" name="Rectangle 2"/>
          <p:cNvSpPr>
            <a:spLocks noGrp="1" noChangeArrowheads="1"/>
          </p:cNvSpPr>
          <p:nvPr>
            <p:ph type="title" idx="4294967295"/>
          </p:nvPr>
        </p:nvSpPr>
        <p:spPr>
          <a:xfrm>
            <a:off x="1422400" y="117475"/>
            <a:ext cx="10769600" cy="609600"/>
          </a:xfrm>
        </p:spPr>
        <p:txBody>
          <a:bodyPr/>
          <a:lstStyle/>
          <a:p>
            <a:pPr>
              <a:defRPr/>
            </a:pPr>
            <a:r>
              <a:rPr lang="en-US" dirty="0">
                <a:ea typeface="+mj-ea"/>
              </a:rPr>
              <a:t>View Definition</a:t>
            </a:r>
          </a:p>
        </p:txBody>
      </p:sp>
      <p:sp>
        <p:nvSpPr>
          <p:cNvPr id="39939" name="Rectangle 3"/>
          <p:cNvSpPr>
            <a:spLocks noGrp="1" noChangeArrowheads="1"/>
          </p:cNvSpPr>
          <p:nvPr>
            <p:ph type="body" idx="4294967295"/>
          </p:nvPr>
        </p:nvSpPr>
        <p:spPr>
          <a:xfrm>
            <a:off x="0" y="1069975"/>
            <a:ext cx="7497763" cy="4306888"/>
          </a:xfrm>
        </p:spPr>
        <p:txBody>
          <a:bodyPr/>
          <a:lstStyle/>
          <a:p>
            <a:pPr>
              <a:tabLst>
                <a:tab pos="3432175" algn="ctr"/>
              </a:tabLst>
            </a:pPr>
            <a:r>
              <a:rPr lang="en-US" altLang="en-US" dirty="0"/>
              <a:t>A view is defined using the </a:t>
            </a:r>
            <a:r>
              <a:rPr lang="en-US" altLang="en-US" b="1" dirty="0"/>
              <a:t>create view </a:t>
            </a:r>
            <a:r>
              <a:rPr lang="en-US" altLang="en-US" dirty="0"/>
              <a:t>statement which has the form</a:t>
            </a:r>
          </a:p>
          <a:p>
            <a:pPr>
              <a:lnSpc>
                <a:spcPct val="40000"/>
              </a:lnSpc>
              <a:tabLst>
                <a:tab pos="3432175" algn="ctr"/>
              </a:tabLst>
            </a:pPr>
            <a:endParaRPr lang="en-US" altLang="en-US" dirty="0"/>
          </a:p>
          <a:p>
            <a:pPr>
              <a:lnSpc>
                <a:spcPct val="40000"/>
              </a:lnSpc>
              <a:buNone/>
              <a:tabLst>
                <a:tab pos="3432175" algn="ctr"/>
              </a:tabLst>
            </a:pPr>
            <a:r>
              <a:rPr lang="en-US" altLang="en-US" dirty="0"/>
              <a:t>		</a:t>
            </a:r>
            <a:r>
              <a:rPr lang="en-US" altLang="en-US" b="1" dirty="0"/>
              <a:t>create view </a:t>
            </a:r>
            <a:r>
              <a:rPr lang="en-US" altLang="en-US" i="1" dirty="0">
                <a:solidFill>
                  <a:srgbClr val="002060"/>
                </a:solidFill>
              </a:rPr>
              <a:t>v</a:t>
            </a:r>
            <a:r>
              <a:rPr lang="en-US" altLang="en-US" i="1" dirty="0">
                <a:solidFill>
                  <a:srgbClr val="000099"/>
                </a:solidFill>
              </a:rPr>
              <a:t> </a:t>
            </a:r>
            <a:r>
              <a:rPr lang="en-US" altLang="en-US" b="1" dirty="0"/>
              <a:t>as </a:t>
            </a:r>
            <a:r>
              <a:rPr lang="en-US" altLang="en-US" i="1" dirty="0"/>
              <a:t>&lt; </a:t>
            </a:r>
            <a:r>
              <a:rPr lang="en-US" altLang="en-US" dirty="0"/>
              <a:t>query expression &gt;</a:t>
            </a:r>
          </a:p>
          <a:p>
            <a:pPr>
              <a:lnSpc>
                <a:spcPct val="20000"/>
              </a:lnSpc>
              <a:buNone/>
              <a:tabLst>
                <a:tab pos="3432175" algn="ctr"/>
              </a:tabLst>
            </a:pPr>
            <a:endParaRPr lang="en-US" altLang="en-US" dirty="0"/>
          </a:p>
          <a:p>
            <a:pPr>
              <a:buNone/>
              <a:tabLst>
                <a:tab pos="3432175" algn="ctr"/>
              </a:tabLst>
            </a:pPr>
            <a:r>
              <a:rPr lang="en-US" altLang="en-US" dirty="0"/>
              <a:t>	where &lt;query expression&gt; is any legal SQL expression.  The view name is represented by </a:t>
            </a:r>
            <a:r>
              <a:rPr lang="en-US" altLang="en-US" i="1" dirty="0"/>
              <a:t>v.</a:t>
            </a:r>
            <a:endParaRPr lang="en-US" altLang="en-US" dirty="0"/>
          </a:p>
          <a:p>
            <a:pPr>
              <a:tabLst>
                <a:tab pos="3432175" algn="ctr"/>
              </a:tabLst>
            </a:pPr>
            <a:r>
              <a:rPr lang="en-US" altLang="en-US" dirty="0"/>
              <a:t>Once a view is defined, the view name can be used to refer to the virtual relation that the view generates.</a:t>
            </a:r>
          </a:p>
          <a:p>
            <a:pPr>
              <a:tabLst>
                <a:tab pos="3432175" algn="ctr"/>
              </a:tabLst>
            </a:pPr>
            <a:r>
              <a:rPr lang="en-US" altLang="en-US" dirty="0"/>
              <a:t>View definition is not the same as creating a new relation by evaluating the query expression  </a:t>
            </a:r>
          </a:p>
          <a:p>
            <a:pPr lvl="1">
              <a:tabLst>
                <a:tab pos="3432175" algn="ctr"/>
              </a:tabLst>
            </a:pPr>
            <a:r>
              <a:rPr lang="en-US" altLang="en-US" dirty="0"/>
              <a:t>Rather, a view definition causes the saving of an expression; the expression is substituted into queries using the view.</a:t>
            </a:r>
          </a:p>
        </p:txBody>
      </p:sp>
    </p:spTree>
    <p:extLst>
      <p:ext uri="{BB962C8B-B14F-4D97-AF65-F5344CB8AC3E}">
        <p14:creationId xmlns:p14="http://schemas.microsoft.com/office/powerpoint/2010/main" val="365647114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5874" name="Rectangle 2"/>
          <p:cNvSpPr>
            <a:spLocks noGrp="1" noChangeArrowheads="1"/>
          </p:cNvSpPr>
          <p:nvPr>
            <p:ph type="title" idx="4294967295"/>
          </p:nvPr>
        </p:nvSpPr>
        <p:spPr>
          <a:xfrm>
            <a:off x="1422400" y="117475"/>
            <a:ext cx="10769600" cy="609600"/>
          </a:xfrm>
        </p:spPr>
        <p:txBody>
          <a:bodyPr/>
          <a:lstStyle/>
          <a:p>
            <a:pPr>
              <a:defRPr/>
            </a:pPr>
            <a:r>
              <a:rPr lang="en-US" dirty="0">
                <a:ea typeface="+mj-ea"/>
              </a:rPr>
              <a:t>View Definition and Use</a:t>
            </a:r>
          </a:p>
        </p:txBody>
      </p:sp>
      <p:sp>
        <p:nvSpPr>
          <p:cNvPr id="41987" name="Rectangle 3"/>
          <p:cNvSpPr>
            <a:spLocks noGrp="1" noChangeArrowheads="1"/>
          </p:cNvSpPr>
          <p:nvPr>
            <p:ph type="body" idx="4294967295"/>
          </p:nvPr>
        </p:nvSpPr>
        <p:spPr>
          <a:xfrm>
            <a:off x="0" y="1106488"/>
            <a:ext cx="7550150" cy="4806950"/>
          </a:xfrm>
        </p:spPr>
        <p:txBody>
          <a:bodyPr/>
          <a:lstStyle/>
          <a:p>
            <a:pPr>
              <a:tabLst>
                <a:tab pos="1370013" algn="l"/>
              </a:tabLst>
            </a:pPr>
            <a:r>
              <a:rPr lang="en-US" altLang="en-US" dirty="0"/>
              <a:t>A view of instructors without their salary</a:t>
            </a:r>
          </a:p>
          <a:p>
            <a:pPr>
              <a:buNone/>
              <a:tabLst>
                <a:tab pos="1370013" algn="l"/>
              </a:tabLst>
            </a:pPr>
            <a:r>
              <a:rPr lang="en-US" altLang="en-US" sz="800" dirty="0"/>
              <a:t> </a:t>
            </a:r>
            <a:br>
              <a:rPr lang="en-US" altLang="en-US" dirty="0"/>
            </a:br>
            <a:r>
              <a:rPr lang="en-US" altLang="en-US" dirty="0"/>
              <a:t>              </a:t>
            </a:r>
            <a:r>
              <a:rPr kumimoji="0" lang="en-US" altLang="en-US" b="1" dirty="0"/>
              <a:t>create view </a:t>
            </a:r>
            <a:r>
              <a:rPr lang="en-US" altLang="en-US" b="1" i="1" dirty="0">
                <a:solidFill>
                  <a:srgbClr val="002060"/>
                </a:solidFill>
              </a:rPr>
              <a:t>faculty</a:t>
            </a:r>
            <a:r>
              <a:rPr kumimoji="0" lang="en-US" altLang="en-US" i="1" dirty="0"/>
              <a:t> </a:t>
            </a:r>
            <a:r>
              <a:rPr kumimoji="0" lang="en-US" altLang="en-US" b="1" dirty="0"/>
              <a:t>as</a:t>
            </a:r>
            <a:r>
              <a:rPr lang="en-US" altLang="en-US" b="1" dirty="0"/>
              <a:t> </a:t>
            </a:r>
            <a:br>
              <a:rPr lang="en-US" altLang="en-US" b="1" dirty="0"/>
            </a:br>
            <a:r>
              <a:rPr lang="en-US" altLang="en-US" b="1" dirty="0"/>
              <a:t>                      </a:t>
            </a:r>
            <a:r>
              <a:rPr kumimoji="0" lang="en-US" altLang="en-US" b="1" dirty="0"/>
              <a:t>select </a:t>
            </a:r>
            <a:r>
              <a:rPr kumimoji="0" lang="en-US" altLang="en-US" i="1" dirty="0"/>
              <a:t>ID</a:t>
            </a:r>
            <a:r>
              <a:rPr kumimoji="0" lang="en-US" altLang="en-US" dirty="0"/>
              <a:t>, </a:t>
            </a:r>
            <a:r>
              <a:rPr kumimoji="0" lang="en-US" altLang="en-US" i="1" dirty="0"/>
              <a:t>name</a:t>
            </a:r>
            <a:r>
              <a:rPr kumimoji="0" lang="en-US" altLang="en-US" dirty="0"/>
              <a:t>, </a:t>
            </a:r>
            <a:r>
              <a:rPr kumimoji="0" lang="en-US" altLang="en-US" i="1" dirty="0"/>
              <a:t>dept_name</a:t>
            </a:r>
            <a:br>
              <a:rPr kumimoji="0" lang="en-US" altLang="en-US" i="1" dirty="0"/>
            </a:br>
            <a:r>
              <a:rPr kumimoji="0" lang="en-US" altLang="en-US" i="1" dirty="0"/>
              <a:t>                      </a:t>
            </a:r>
            <a:r>
              <a:rPr kumimoji="0" lang="en-US" altLang="en-US" b="1" dirty="0"/>
              <a:t>from </a:t>
            </a:r>
            <a:r>
              <a:rPr kumimoji="0" lang="en-US" altLang="en-US" i="1" dirty="0"/>
              <a:t>instructor</a:t>
            </a:r>
            <a:endParaRPr kumimoji="0" lang="en-US" altLang="en-US" dirty="0"/>
          </a:p>
          <a:p>
            <a:pPr>
              <a:tabLst>
                <a:tab pos="1370013" algn="l"/>
              </a:tabLst>
            </a:pPr>
            <a:r>
              <a:rPr lang="en-US" altLang="en-US" dirty="0"/>
              <a:t>Find all instructors in the Biology department</a:t>
            </a:r>
          </a:p>
          <a:p>
            <a:pPr>
              <a:buNone/>
              <a:tabLst>
                <a:tab pos="1370013" algn="l"/>
              </a:tabLst>
            </a:pPr>
            <a:r>
              <a:rPr lang="en-US" altLang="en-US" sz="800" dirty="0"/>
              <a:t> </a:t>
            </a:r>
            <a:br>
              <a:rPr lang="en-US" altLang="en-US" dirty="0"/>
            </a:br>
            <a:r>
              <a:rPr lang="en-US" altLang="en-US" dirty="0"/>
              <a:t>                </a:t>
            </a:r>
            <a:r>
              <a:rPr lang="en-US" altLang="en-US" b="1" dirty="0"/>
              <a:t>select </a:t>
            </a:r>
            <a:r>
              <a:rPr lang="en-US" altLang="en-US" i="1" dirty="0"/>
              <a:t>name</a:t>
            </a:r>
            <a:br>
              <a:rPr lang="en-US" altLang="en-US" i="1" dirty="0"/>
            </a:br>
            <a:r>
              <a:rPr lang="en-US" altLang="en-US" i="1" dirty="0"/>
              <a:t>                </a:t>
            </a:r>
            <a:r>
              <a:rPr lang="en-US" altLang="en-US" b="1" dirty="0"/>
              <a:t>from </a:t>
            </a:r>
            <a:r>
              <a:rPr lang="en-US" altLang="en-US" b="1" i="1" dirty="0">
                <a:solidFill>
                  <a:srgbClr val="002060"/>
                </a:solidFill>
              </a:rPr>
              <a:t>faculty</a:t>
            </a:r>
            <a:br>
              <a:rPr lang="en-US" altLang="en-US" i="1" dirty="0"/>
            </a:br>
            <a:r>
              <a:rPr lang="en-US" altLang="en-US" i="1" dirty="0"/>
              <a:t>                </a:t>
            </a:r>
            <a:r>
              <a:rPr lang="en-US" altLang="en-US" b="1" dirty="0"/>
              <a:t>where </a:t>
            </a:r>
            <a:r>
              <a:rPr lang="en-US" altLang="en-US" i="1" dirty="0"/>
              <a:t>dept_name = </a:t>
            </a:r>
            <a:r>
              <a:rPr lang="en-US" altLang="en-US" dirty="0"/>
              <a:t>'Biology'</a:t>
            </a:r>
          </a:p>
          <a:p>
            <a:pPr>
              <a:tabLst>
                <a:tab pos="1370013" algn="l"/>
              </a:tabLst>
            </a:pPr>
            <a:r>
              <a:rPr lang="en-US" altLang="en-US" dirty="0"/>
              <a:t>Create a view of department salary totals</a:t>
            </a:r>
          </a:p>
          <a:p>
            <a:pPr>
              <a:buNone/>
              <a:tabLst>
                <a:tab pos="1370013" algn="l"/>
              </a:tabLst>
            </a:pPr>
            <a:r>
              <a:rPr lang="en-US" altLang="en-US" sz="800" dirty="0"/>
              <a:t> </a:t>
            </a:r>
            <a:br>
              <a:rPr lang="en-US" altLang="en-US" dirty="0"/>
            </a:br>
            <a:r>
              <a:rPr lang="en-US" altLang="en-US" dirty="0"/>
              <a:t>  </a:t>
            </a:r>
            <a:r>
              <a:rPr lang="en-US" altLang="en-US" b="1" dirty="0"/>
              <a:t>create view </a:t>
            </a:r>
            <a:r>
              <a:rPr lang="en-US" altLang="en-US" b="1" i="1" dirty="0" err="1">
                <a:solidFill>
                  <a:srgbClr val="002060"/>
                </a:solidFill>
              </a:rPr>
              <a:t>departments_total_salary</a:t>
            </a:r>
            <a:r>
              <a:rPr lang="en-US" altLang="en-US" b="1" i="1" dirty="0">
                <a:solidFill>
                  <a:srgbClr val="002060"/>
                </a:solidFill>
              </a:rPr>
              <a:t>(dept_name, </a:t>
            </a:r>
            <a:r>
              <a:rPr lang="en-US" altLang="en-US" b="1" i="1" dirty="0" err="1">
                <a:solidFill>
                  <a:srgbClr val="002060"/>
                </a:solidFill>
              </a:rPr>
              <a:t>total_salary</a:t>
            </a:r>
            <a:r>
              <a:rPr lang="en-US" altLang="en-US" b="1" i="1" dirty="0">
                <a:solidFill>
                  <a:srgbClr val="000099"/>
                </a:solidFill>
              </a:rPr>
              <a:t>)</a:t>
            </a:r>
            <a:r>
              <a:rPr lang="en-US" altLang="en-US" i="1" dirty="0">
                <a:solidFill>
                  <a:srgbClr val="000099"/>
                </a:solidFill>
              </a:rPr>
              <a:t> </a:t>
            </a:r>
            <a:r>
              <a:rPr lang="en-US" altLang="en-US" b="1" dirty="0"/>
              <a:t>as</a:t>
            </a:r>
            <a:br>
              <a:rPr lang="en-US" altLang="en-US" b="1" dirty="0"/>
            </a:br>
            <a:r>
              <a:rPr lang="en-US" altLang="en-US" b="1" dirty="0"/>
              <a:t>       select </a:t>
            </a:r>
            <a:r>
              <a:rPr lang="en-US" altLang="en-US" i="1" dirty="0"/>
              <a:t>dept_name</a:t>
            </a:r>
            <a:r>
              <a:rPr lang="en-US" altLang="en-US" dirty="0"/>
              <a:t>, </a:t>
            </a:r>
            <a:r>
              <a:rPr lang="en-US" altLang="en-US" b="1" dirty="0"/>
              <a:t>sum </a:t>
            </a:r>
            <a:r>
              <a:rPr lang="en-US" altLang="en-US" dirty="0"/>
              <a:t>(</a:t>
            </a:r>
            <a:r>
              <a:rPr lang="en-US" altLang="en-US" i="1" dirty="0"/>
              <a:t>salary</a:t>
            </a:r>
            <a:r>
              <a:rPr lang="en-US" altLang="en-US" dirty="0"/>
              <a:t>)</a:t>
            </a:r>
            <a:br>
              <a:rPr lang="en-US" altLang="en-US" dirty="0"/>
            </a:br>
            <a:r>
              <a:rPr lang="en-US" altLang="en-US" dirty="0"/>
              <a:t>       </a:t>
            </a:r>
            <a:r>
              <a:rPr lang="en-US" altLang="en-US" b="1" dirty="0"/>
              <a:t>from </a:t>
            </a:r>
            <a:r>
              <a:rPr lang="en-US" altLang="en-US" i="1" dirty="0"/>
              <a:t>instructor</a:t>
            </a:r>
            <a:br>
              <a:rPr lang="en-US" altLang="en-US" i="1" dirty="0"/>
            </a:br>
            <a:r>
              <a:rPr lang="en-US" altLang="en-US" i="1" dirty="0"/>
              <a:t>      </a:t>
            </a:r>
            <a:r>
              <a:rPr lang="en-US" altLang="en-US" b="1" dirty="0"/>
              <a:t>group by </a:t>
            </a:r>
            <a:r>
              <a:rPr lang="en-US" altLang="en-US" i="1" dirty="0"/>
              <a:t>dept_name</a:t>
            </a:r>
            <a:r>
              <a:rPr lang="en-US" altLang="en-US" dirty="0"/>
              <a:t>;</a:t>
            </a:r>
          </a:p>
          <a:p>
            <a:pPr>
              <a:tabLst>
                <a:tab pos="1370013" algn="l"/>
              </a:tabLst>
            </a:pPr>
            <a:endParaRPr lang="en-US" altLang="en-US" sz="2000" dirty="0"/>
          </a:p>
          <a:p>
            <a:pPr>
              <a:buNone/>
              <a:tabLst>
                <a:tab pos="1370013" algn="l"/>
              </a:tabLst>
            </a:pPr>
            <a:endParaRPr lang="en-US" altLang="en-US" sz="2400" dirty="0"/>
          </a:p>
          <a:p>
            <a:pPr>
              <a:tabLst>
                <a:tab pos="1370013" algn="l"/>
              </a:tabLst>
            </a:pPr>
            <a:endParaRPr lang="en-US" altLang="en-US" sz="2000" dirty="0"/>
          </a:p>
          <a:p>
            <a:pPr>
              <a:tabLst>
                <a:tab pos="1370013" algn="l"/>
              </a:tabLst>
            </a:pPr>
            <a:endParaRPr lang="en-US" altLang="en-US" sz="2000" dirty="0"/>
          </a:p>
        </p:txBody>
      </p:sp>
      <p:sp>
        <p:nvSpPr>
          <p:cNvPr id="335877" name="Text Box 5"/>
          <p:cNvSpPr txBox="1">
            <a:spLocks noChangeArrowheads="1"/>
          </p:cNvSpPr>
          <p:nvPr/>
        </p:nvSpPr>
        <p:spPr bwMode="auto">
          <a:xfrm>
            <a:off x="2584450" y="5232400"/>
            <a:ext cx="755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Helvetica" panose="020B0604020202020204" pitchFamily="34" charset="0"/>
                <a:ea typeface="MS PGothic" panose="020B0600070205080204" pitchFamily="34" charset="-128"/>
              </a:defRPr>
            </a:lvl1pPr>
            <a:lvl2pPr marL="37931725" indent="-3747452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buClr>
                <a:schemeClr val="tx2"/>
              </a:buClr>
              <a:buSzPct val="90000"/>
              <a:buFont typeface="Monotype Sorts" charset="2"/>
              <a:buNone/>
            </a:pPr>
            <a:r>
              <a:rPr kumimoji="1" lang="en-US" altLang="en-US" sz="2400" b="1"/>
              <a:t>	</a:t>
            </a:r>
          </a:p>
        </p:txBody>
      </p:sp>
    </p:spTree>
    <p:extLst>
      <p:ext uri="{BB962C8B-B14F-4D97-AF65-F5344CB8AC3E}">
        <p14:creationId xmlns:p14="http://schemas.microsoft.com/office/powerpoint/2010/main" val="3166446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58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7" grpId="0" autoUpdateAnimBg="0"/>
    </p:bldLst>
  </p:timing>
</p:sld>
</file>

<file path=ppt/slides/slide2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22" name="Rectangle 2"/>
          <p:cNvSpPr>
            <a:spLocks noGrp="1" noChangeArrowheads="1"/>
          </p:cNvSpPr>
          <p:nvPr>
            <p:ph type="title" idx="4294967295"/>
          </p:nvPr>
        </p:nvSpPr>
        <p:spPr>
          <a:xfrm>
            <a:off x="1422400" y="117475"/>
            <a:ext cx="10769600" cy="609600"/>
          </a:xfrm>
        </p:spPr>
        <p:txBody>
          <a:bodyPr/>
          <a:lstStyle/>
          <a:p>
            <a:pPr>
              <a:defRPr/>
            </a:pPr>
            <a:r>
              <a:rPr lang="en-US" dirty="0">
                <a:ea typeface="+mj-ea"/>
              </a:rPr>
              <a:t>Views Defined Using Other Views</a:t>
            </a:r>
          </a:p>
        </p:txBody>
      </p:sp>
      <p:sp>
        <p:nvSpPr>
          <p:cNvPr id="46083" name="Rectangle 3"/>
          <p:cNvSpPr>
            <a:spLocks noGrp="1" noChangeArrowheads="1"/>
          </p:cNvSpPr>
          <p:nvPr>
            <p:ph type="body" idx="4294967295"/>
          </p:nvPr>
        </p:nvSpPr>
        <p:spPr>
          <a:xfrm>
            <a:off x="4508500" y="1106488"/>
            <a:ext cx="7683500" cy="3379787"/>
          </a:xfrm>
        </p:spPr>
        <p:txBody>
          <a:bodyPr/>
          <a:lstStyle/>
          <a:p>
            <a:r>
              <a:rPr lang="en-US" altLang="en-US" dirty="0"/>
              <a:t>One view may be used in the expression defining another view </a:t>
            </a:r>
          </a:p>
          <a:p>
            <a:r>
              <a:rPr lang="en-US" altLang="en-US" dirty="0"/>
              <a:t>A view relation </a:t>
            </a:r>
            <a:r>
              <a:rPr lang="en-US" altLang="en-US" i="1" dirty="0"/>
              <a:t>v</a:t>
            </a:r>
            <a:r>
              <a:rPr lang="en-US" altLang="en-US" baseline="-25000" dirty="0"/>
              <a:t>1</a:t>
            </a:r>
            <a:r>
              <a:rPr lang="en-US" altLang="en-US" dirty="0"/>
              <a:t> is said to </a:t>
            </a:r>
            <a:r>
              <a:rPr lang="en-US" altLang="en-US" b="1" i="1" dirty="0">
                <a:solidFill>
                  <a:srgbClr val="002060"/>
                </a:solidFill>
              </a:rPr>
              <a:t>depend directly </a:t>
            </a:r>
            <a:r>
              <a:rPr lang="en-US" altLang="en-US" dirty="0"/>
              <a:t>on a view relation </a:t>
            </a:r>
            <a:r>
              <a:rPr lang="en-US" altLang="en-US" i="1" dirty="0"/>
              <a:t>v</a:t>
            </a:r>
            <a:r>
              <a:rPr lang="en-US" altLang="en-US" i="1" baseline="-25000" dirty="0"/>
              <a:t>2</a:t>
            </a:r>
            <a:r>
              <a:rPr lang="en-US" altLang="en-US" i="1" dirty="0"/>
              <a:t> </a:t>
            </a:r>
            <a:r>
              <a:rPr lang="en-US" altLang="en-US" dirty="0"/>
              <a:t> if </a:t>
            </a:r>
            <a:r>
              <a:rPr lang="en-US" altLang="en-US" i="1" dirty="0"/>
              <a:t>v</a:t>
            </a:r>
            <a:r>
              <a:rPr lang="en-US" altLang="en-US" baseline="-25000" dirty="0"/>
              <a:t>2</a:t>
            </a:r>
            <a:r>
              <a:rPr lang="en-US" altLang="en-US" dirty="0"/>
              <a:t> is used in the expression defining </a:t>
            </a:r>
            <a:r>
              <a:rPr lang="en-US" altLang="en-US" i="1" dirty="0"/>
              <a:t>v</a:t>
            </a:r>
            <a:r>
              <a:rPr lang="en-US" altLang="en-US" baseline="-25000" dirty="0"/>
              <a:t>1</a:t>
            </a:r>
            <a:endParaRPr lang="en-US" altLang="en-US" dirty="0"/>
          </a:p>
          <a:p>
            <a:r>
              <a:rPr lang="en-US" altLang="en-US" dirty="0"/>
              <a:t>A view relation </a:t>
            </a:r>
            <a:r>
              <a:rPr lang="en-US" altLang="en-US" i="1" dirty="0"/>
              <a:t>v</a:t>
            </a:r>
            <a:r>
              <a:rPr lang="en-US" altLang="en-US" baseline="-25000" dirty="0"/>
              <a:t>1</a:t>
            </a:r>
            <a:r>
              <a:rPr lang="en-US" altLang="en-US" dirty="0"/>
              <a:t> is said to </a:t>
            </a:r>
            <a:r>
              <a:rPr lang="en-US" altLang="en-US" b="1" i="1" dirty="0">
                <a:solidFill>
                  <a:srgbClr val="002060"/>
                </a:solidFill>
              </a:rPr>
              <a:t>depend on</a:t>
            </a:r>
            <a:r>
              <a:rPr lang="en-US" altLang="en-US" b="1" dirty="0">
                <a:solidFill>
                  <a:srgbClr val="002060"/>
                </a:solidFill>
              </a:rPr>
              <a:t> </a:t>
            </a:r>
            <a:r>
              <a:rPr lang="en-US" altLang="en-US" dirty="0"/>
              <a:t>view relation </a:t>
            </a:r>
            <a:r>
              <a:rPr lang="en-US" altLang="en-US" i="1" dirty="0"/>
              <a:t>v</a:t>
            </a:r>
            <a:r>
              <a:rPr lang="en-US" altLang="en-US" i="1" baseline="-25000" dirty="0"/>
              <a:t>2</a:t>
            </a:r>
            <a:r>
              <a:rPr lang="en-US" altLang="en-US" i="1" dirty="0"/>
              <a:t> </a:t>
            </a:r>
            <a:r>
              <a:rPr lang="en-US" altLang="en-US" dirty="0"/>
              <a:t>if either </a:t>
            </a:r>
            <a:r>
              <a:rPr lang="en-US" altLang="en-US" i="1" dirty="0"/>
              <a:t>v</a:t>
            </a:r>
            <a:r>
              <a:rPr lang="en-US" altLang="en-US" baseline="-25000" dirty="0"/>
              <a:t>1 </a:t>
            </a:r>
            <a:r>
              <a:rPr lang="en-US" altLang="en-US" dirty="0"/>
              <a:t>depends directly to </a:t>
            </a:r>
            <a:r>
              <a:rPr lang="en-US" altLang="en-US" i="1" dirty="0"/>
              <a:t>v</a:t>
            </a:r>
            <a:r>
              <a:rPr lang="en-US" altLang="en-US" baseline="-25000" dirty="0"/>
              <a:t>2 </a:t>
            </a:r>
            <a:r>
              <a:rPr lang="en-US" altLang="en-US" dirty="0"/>
              <a:t> or there is a path of dependencies from </a:t>
            </a:r>
            <a:r>
              <a:rPr lang="en-US" altLang="en-US" i="1" dirty="0"/>
              <a:t>v</a:t>
            </a:r>
            <a:r>
              <a:rPr lang="en-US" altLang="en-US" baseline="-25000" dirty="0"/>
              <a:t>1</a:t>
            </a:r>
            <a:r>
              <a:rPr lang="en-US" altLang="en-US" dirty="0"/>
              <a:t> to </a:t>
            </a:r>
            <a:r>
              <a:rPr lang="en-US" altLang="en-US" i="1" dirty="0"/>
              <a:t>v</a:t>
            </a:r>
            <a:r>
              <a:rPr lang="en-US" altLang="en-US" baseline="-25000" dirty="0"/>
              <a:t>2</a:t>
            </a:r>
            <a:r>
              <a:rPr lang="en-US" altLang="en-US" dirty="0"/>
              <a:t> </a:t>
            </a:r>
          </a:p>
          <a:p>
            <a:r>
              <a:rPr lang="en-US" altLang="en-US" dirty="0"/>
              <a:t>A view relation </a:t>
            </a:r>
            <a:r>
              <a:rPr lang="en-US" altLang="en-US" i="1" dirty="0"/>
              <a:t>v</a:t>
            </a:r>
            <a:r>
              <a:rPr lang="en-US" altLang="en-US" dirty="0"/>
              <a:t> is said to be </a:t>
            </a:r>
            <a:r>
              <a:rPr lang="en-US" altLang="en-US" b="1" i="1" dirty="0">
                <a:solidFill>
                  <a:srgbClr val="002060"/>
                </a:solidFill>
              </a:rPr>
              <a:t>recursive</a:t>
            </a:r>
            <a:r>
              <a:rPr lang="en-US" altLang="en-US" i="1" dirty="0"/>
              <a:t> </a:t>
            </a:r>
            <a:r>
              <a:rPr lang="en-US" altLang="en-US" dirty="0"/>
              <a:t> if it depends on itself.</a:t>
            </a:r>
          </a:p>
        </p:txBody>
      </p:sp>
    </p:spTree>
    <p:extLst>
      <p:ext uri="{BB962C8B-B14F-4D97-AF65-F5344CB8AC3E}">
        <p14:creationId xmlns:p14="http://schemas.microsoft.com/office/powerpoint/2010/main" val="116975969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5506" name="Rectangle 2"/>
          <p:cNvSpPr>
            <a:spLocks noGrp="1" noChangeArrowheads="1"/>
          </p:cNvSpPr>
          <p:nvPr>
            <p:ph type="title" idx="4294967295"/>
          </p:nvPr>
        </p:nvSpPr>
        <p:spPr>
          <a:xfrm>
            <a:off x="1422400" y="117475"/>
            <a:ext cx="10769600" cy="609600"/>
          </a:xfrm>
        </p:spPr>
        <p:txBody>
          <a:bodyPr/>
          <a:lstStyle/>
          <a:p>
            <a:pPr>
              <a:defRPr/>
            </a:pPr>
            <a:r>
              <a:rPr lang="en-US" dirty="0">
                <a:ea typeface="+mj-ea"/>
              </a:rPr>
              <a:t>Views Defined Using Other Views</a:t>
            </a:r>
          </a:p>
        </p:txBody>
      </p:sp>
      <p:sp>
        <p:nvSpPr>
          <p:cNvPr id="44035" name="Rectangle 3"/>
          <p:cNvSpPr>
            <a:spLocks noGrp="1" noChangeArrowheads="1"/>
          </p:cNvSpPr>
          <p:nvPr>
            <p:ph type="body" idx="4294967295"/>
          </p:nvPr>
        </p:nvSpPr>
        <p:spPr>
          <a:xfrm>
            <a:off x="0" y="1117600"/>
            <a:ext cx="7570788" cy="4283075"/>
          </a:xfrm>
        </p:spPr>
        <p:txBody>
          <a:bodyPr/>
          <a:lstStyle/>
          <a:p>
            <a:r>
              <a:rPr lang="en-US" altLang="en-US" b="1" dirty="0"/>
              <a:t>create view </a:t>
            </a:r>
            <a:r>
              <a:rPr lang="en-US" altLang="en-US" b="1" i="1" dirty="0">
                <a:solidFill>
                  <a:srgbClr val="002060"/>
                </a:solidFill>
              </a:rPr>
              <a:t>physics_fall_2017</a:t>
            </a:r>
            <a:r>
              <a:rPr lang="en-US" altLang="en-US" b="1" i="1" dirty="0"/>
              <a:t> </a:t>
            </a:r>
            <a:r>
              <a:rPr lang="en-US" altLang="en-US" b="1" dirty="0"/>
              <a:t>as</a:t>
            </a:r>
            <a:br>
              <a:rPr lang="en-US" altLang="en-US" b="1" dirty="0"/>
            </a:br>
            <a:r>
              <a:rPr lang="en-US" altLang="en-US" b="1" dirty="0"/>
              <a:t>   select </a:t>
            </a:r>
            <a:r>
              <a:rPr lang="en-US" altLang="en-US" i="1" dirty="0" err="1"/>
              <a:t>course</a:t>
            </a:r>
            <a:r>
              <a:rPr lang="en-US" altLang="en-US" dirty="0" err="1"/>
              <a:t>.</a:t>
            </a:r>
            <a:r>
              <a:rPr lang="en-US" altLang="en-US" i="1" dirty="0" err="1"/>
              <a:t>course_id</a:t>
            </a:r>
            <a:r>
              <a:rPr lang="en-US" altLang="en-US" dirty="0"/>
              <a:t>, </a:t>
            </a:r>
            <a:r>
              <a:rPr lang="en-US" altLang="en-US" i="1" dirty="0" err="1"/>
              <a:t>sec_id</a:t>
            </a:r>
            <a:r>
              <a:rPr lang="en-US" altLang="en-US" dirty="0"/>
              <a:t>, </a:t>
            </a:r>
            <a:r>
              <a:rPr lang="en-US" altLang="en-US" i="1" dirty="0"/>
              <a:t>building</a:t>
            </a:r>
            <a:r>
              <a:rPr lang="en-US" altLang="en-US" dirty="0"/>
              <a:t>, </a:t>
            </a:r>
            <a:r>
              <a:rPr lang="en-US" altLang="en-US" i="1" dirty="0" err="1"/>
              <a:t>room_number</a:t>
            </a:r>
            <a:br>
              <a:rPr lang="en-US" altLang="en-US" i="1" dirty="0"/>
            </a:br>
            <a:r>
              <a:rPr lang="en-US" altLang="en-US" i="1" dirty="0"/>
              <a:t>   </a:t>
            </a:r>
            <a:r>
              <a:rPr lang="en-US" altLang="en-US" b="1" dirty="0"/>
              <a:t>from </a:t>
            </a:r>
            <a:r>
              <a:rPr lang="en-US" altLang="en-US" i="1" dirty="0"/>
              <a:t>course</a:t>
            </a:r>
            <a:r>
              <a:rPr lang="en-US" altLang="en-US" dirty="0"/>
              <a:t>, </a:t>
            </a:r>
            <a:r>
              <a:rPr lang="en-US" altLang="en-US" i="1" dirty="0"/>
              <a:t>section</a:t>
            </a:r>
            <a:br>
              <a:rPr lang="en-US" altLang="en-US" i="1" dirty="0"/>
            </a:br>
            <a:r>
              <a:rPr lang="en-US" altLang="en-US" i="1" dirty="0"/>
              <a:t>   </a:t>
            </a:r>
            <a:r>
              <a:rPr lang="en-US" altLang="en-US" b="1" dirty="0"/>
              <a:t>where </a:t>
            </a:r>
            <a:r>
              <a:rPr lang="en-US" altLang="en-US" i="1" dirty="0" err="1"/>
              <a:t>course</a:t>
            </a:r>
            <a:r>
              <a:rPr lang="en-US" altLang="en-US" dirty="0" err="1"/>
              <a:t>.</a:t>
            </a:r>
            <a:r>
              <a:rPr lang="en-US" altLang="en-US" i="1" dirty="0" err="1"/>
              <a:t>course_id</a:t>
            </a:r>
            <a:r>
              <a:rPr lang="en-US" altLang="en-US" i="1" dirty="0"/>
              <a:t> </a:t>
            </a:r>
            <a:r>
              <a:rPr lang="en-US" altLang="en-US" dirty="0"/>
              <a:t>= </a:t>
            </a:r>
            <a:r>
              <a:rPr lang="en-US" altLang="en-US" i="1" dirty="0" err="1"/>
              <a:t>section</a:t>
            </a:r>
            <a:r>
              <a:rPr lang="en-US" altLang="en-US" dirty="0" err="1"/>
              <a:t>.</a:t>
            </a:r>
            <a:r>
              <a:rPr lang="en-US" altLang="en-US" i="1" dirty="0" err="1"/>
              <a:t>course_id</a:t>
            </a:r>
            <a:br>
              <a:rPr lang="en-US" altLang="en-US" i="1" dirty="0"/>
            </a:br>
            <a:r>
              <a:rPr lang="en-US" altLang="en-US" i="1" dirty="0"/>
              <a:t>              </a:t>
            </a:r>
            <a:r>
              <a:rPr lang="en-US" altLang="en-US" b="1" dirty="0"/>
              <a:t>and </a:t>
            </a:r>
            <a:r>
              <a:rPr lang="en-US" altLang="en-US" i="1" dirty="0" err="1"/>
              <a:t>course</a:t>
            </a:r>
            <a:r>
              <a:rPr lang="en-US" altLang="en-US" dirty="0" err="1"/>
              <a:t>.</a:t>
            </a:r>
            <a:r>
              <a:rPr lang="en-US" altLang="en-US" i="1" dirty="0" err="1"/>
              <a:t>dept_name</a:t>
            </a:r>
            <a:r>
              <a:rPr lang="en-US" altLang="en-US" i="1" dirty="0"/>
              <a:t> </a:t>
            </a:r>
            <a:r>
              <a:rPr lang="en-US" altLang="en-US" dirty="0"/>
              <a:t>= 'Physics'</a:t>
            </a:r>
            <a:br>
              <a:rPr lang="en-US" altLang="en-US" dirty="0"/>
            </a:br>
            <a:r>
              <a:rPr lang="en-US" altLang="en-US" dirty="0"/>
              <a:t>              </a:t>
            </a:r>
            <a:r>
              <a:rPr lang="en-US" altLang="en-US" b="1" dirty="0"/>
              <a:t>and </a:t>
            </a:r>
            <a:r>
              <a:rPr lang="en-US" altLang="en-US" i="1" dirty="0" err="1"/>
              <a:t>section</a:t>
            </a:r>
            <a:r>
              <a:rPr lang="en-US" altLang="en-US" dirty="0" err="1"/>
              <a:t>.</a:t>
            </a:r>
            <a:r>
              <a:rPr lang="en-US" altLang="en-US" i="1" dirty="0" err="1"/>
              <a:t>semester</a:t>
            </a:r>
            <a:r>
              <a:rPr lang="en-US" altLang="en-US" i="1" dirty="0"/>
              <a:t> </a:t>
            </a:r>
            <a:r>
              <a:rPr lang="en-US" altLang="en-US" dirty="0"/>
              <a:t>= 'Fall'</a:t>
            </a:r>
            <a:br>
              <a:rPr lang="en-US" altLang="en-US" dirty="0"/>
            </a:br>
            <a:r>
              <a:rPr lang="en-US" altLang="en-US" dirty="0"/>
              <a:t>              </a:t>
            </a:r>
            <a:r>
              <a:rPr lang="en-US" altLang="en-US" b="1" dirty="0"/>
              <a:t>and </a:t>
            </a:r>
            <a:r>
              <a:rPr lang="en-US" altLang="en-US" i="1" dirty="0" err="1"/>
              <a:t>section</a:t>
            </a:r>
            <a:r>
              <a:rPr lang="en-US" altLang="en-US" dirty="0" err="1"/>
              <a:t>.</a:t>
            </a:r>
            <a:r>
              <a:rPr lang="en-US" altLang="en-US" i="1" dirty="0" err="1"/>
              <a:t>year</a:t>
            </a:r>
            <a:r>
              <a:rPr lang="en-US" altLang="en-US" i="1" dirty="0"/>
              <a:t> </a:t>
            </a:r>
            <a:r>
              <a:rPr lang="en-US" altLang="en-US" dirty="0"/>
              <a:t>= '2017’;</a:t>
            </a:r>
          </a:p>
          <a:p>
            <a:pPr>
              <a:buNone/>
            </a:pPr>
            <a:r>
              <a:rPr lang="en-US" altLang="en-US" sz="800" dirty="0"/>
              <a:t> </a:t>
            </a:r>
          </a:p>
          <a:p>
            <a:r>
              <a:rPr lang="en-US" altLang="en-US" b="1" dirty="0"/>
              <a:t>create view </a:t>
            </a:r>
            <a:r>
              <a:rPr lang="en-US" altLang="en-US" b="1" i="1" dirty="0">
                <a:solidFill>
                  <a:srgbClr val="002060"/>
                </a:solidFill>
              </a:rPr>
              <a:t>physics_fall_2017</a:t>
            </a:r>
            <a:r>
              <a:rPr lang="en-US" altLang="en-US" b="1" i="1" dirty="0"/>
              <a:t>_</a:t>
            </a:r>
            <a:r>
              <a:rPr lang="en-US" altLang="en-US" i="1" dirty="0"/>
              <a:t>watson </a:t>
            </a:r>
            <a:r>
              <a:rPr lang="en-US" altLang="en-US" b="1" dirty="0"/>
              <a:t>as</a:t>
            </a:r>
            <a:br>
              <a:rPr lang="en-US" altLang="en-US" b="1" dirty="0"/>
            </a:br>
            <a:r>
              <a:rPr lang="en-US" altLang="en-US" b="1" dirty="0"/>
              <a:t>    select </a:t>
            </a:r>
            <a:r>
              <a:rPr lang="en-US" altLang="en-US" i="1" dirty="0" err="1"/>
              <a:t>course_id</a:t>
            </a:r>
            <a:r>
              <a:rPr lang="en-US" altLang="en-US" dirty="0"/>
              <a:t>, </a:t>
            </a:r>
            <a:r>
              <a:rPr lang="en-US" altLang="en-US" i="1" dirty="0" err="1"/>
              <a:t>room_number</a:t>
            </a:r>
            <a:br>
              <a:rPr lang="en-US" altLang="en-US" i="1" dirty="0"/>
            </a:br>
            <a:r>
              <a:rPr lang="en-US" altLang="en-US" i="1" dirty="0"/>
              <a:t>    </a:t>
            </a:r>
            <a:r>
              <a:rPr lang="en-US" altLang="en-US" b="1" dirty="0"/>
              <a:t>from </a:t>
            </a:r>
            <a:r>
              <a:rPr lang="en-US" altLang="en-US" b="1" i="1" dirty="0">
                <a:solidFill>
                  <a:srgbClr val="002060"/>
                </a:solidFill>
              </a:rPr>
              <a:t>physics_fall_2017</a:t>
            </a:r>
            <a:br>
              <a:rPr lang="en-US" altLang="en-US" i="1" dirty="0"/>
            </a:br>
            <a:r>
              <a:rPr lang="en-US" altLang="en-US" i="1" dirty="0"/>
              <a:t>    </a:t>
            </a:r>
            <a:r>
              <a:rPr lang="en-US" altLang="en-US" b="1" dirty="0"/>
              <a:t>where </a:t>
            </a:r>
            <a:r>
              <a:rPr lang="en-US" altLang="en-US" i="1" dirty="0"/>
              <a:t>building</a:t>
            </a:r>
            <a:r>
              <a:rPr lang="en-US" altLang="en-US" dirty="0"/>
              <a:t>= 'Watson';</a:t>
            </a:r>
          </a:p>
          <a:p>
            <a:endParaRPr lang="en-US" altLang="en-US" dirty="0"/>
          </a:p>
        </p:txBody>
      </p:sp>
    </p:spTree>
    <p:extLst>
      <p:ext uri="{BB962C8B-B14F-4D97-AF65-F5344CB8AC3E}">
        <p14:creationId xmlns:p14="http://schemas.microsoft.com/office/powerpoint/2010/main" val="312594431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6530" name="Rectangle 2"/>
          <p:cNvSpPr>
            <a:spLocks noGrp="1" noChangeArrowheads="1"/>
          </p:cNvSpPr>
          <p:nvPr>
            <p:ph type="title" idx="4294967295"/>
          </p:nvPr>
        </p:nvSpPr>
        <p:spPr>
          <a:xfrm>
            <a:off x="1422400" y="117475"/>
            <a:ext cx="10769600" cy="609600"/>
          </a:xfrm>
        </p:spPr>
        <p:txBody>
          <a:bodyPr/>
          <a:lstStyle/>
          <a:p>
            <a:pPr>
              <a:defRPr/>
            </a:pPr>
            <a:r>
              <a:rPr lang="en-US" dirty="0">
                <a:ea typeface="+mj-ea"/>
              </a:rPr>
              <a:t>View Expansion</a:t>
            </a:r>
          </a:p>
        </p:txBody>
      </p:sp>
      <p:sp>
        <p:nvSpPr>
          <p:cNvPr id="45059" name="Rectangle 3"/>
          <p:cNvSpPr>
            <a:spLocks noGrp="1" noChangeArrowheads="1"/>
          </p:cNvSpPr>
          <p:nvPr>
            <p:ph type="body" idx="4294967295"/>
          </p:nvPr>
        </p:nvSpPr>
        <p:spPr>
          <a:xfrm>
            <a:off x="1914525" y="1093788"/>
            <a:ext cx="10277475" cy="4903787"/>
          </a:xfrm>
        </p:spPr>
        <p:txBody>
          <a:bodyPr/>
          <a:lstStyle/>
          <a:p>
            <a:r>
              <a:rPr lang="en-US" altLang="en-US" dirty="0"/>
              <a:t>Expand  the view :</a:t>
            </a:r>
          </a:p>
          <a:p>
            <a:pPr>
              <a:buNone/>
            </a:pPr>
            <a:r>
              <a:rPr lang="en-US" altLang="en-US" b="1" dirty="0"/>
              <a:t>          create view </a:t>
            </a:r>
            <a:r>
              <a:rPr lang="en-US" altLang="en-US" b="1" i="1" dirty="0">
                <a:solidFill>
                  <a:srgbClr val="002060"/>
                </a:solidFill>
              </a:rPr>
              <a:t>physics_fall_2017_watson</a:t>
            </a:r>
            <a:r>
              <a:rPr lang="en-US" altLang="en-US" b="1" i="1" dirty="0"/>
              <a:t>  </a:t>
            </a:r>
            <a:r>
              <a:rPr lang="en-US" altLang="en-US" b="1" dirty="0"/>
              <a:t>as</a:t>
            </a:r>
            <a:br>
              <a:rPr lang="en-US" altLang="en-US" b="1" dirty="0"/>
            </a:br>
            <a:r>
              <a:rPr lang="en-US" altLang="en-US" b="1" dirty="0"/>
              <a:t>        select </a:t>
            </a:r>
            <a:r>
              <a:rPr lang="en-US" altLang="en-US" i="1" dirty="0" err="1"/>
              <a:t>course_id</a:t>
            </a:r>
            <a:r>
              <a:rPr lang="en-US" altLang="en-US" dirty="0"/>
              <a:t>, </a:t>
            </a:r>
            <a:r>
              <a:rPr lang="en-US" altLang="en-US" i="1" dirty="0" err="1"/>
              <a:t>room_number</a:t>
            </a:r>
            <a:br>
              <a:rPr lang="en-US" altLang="en-US" i="1" dirty="0"/>
            </a:br>
            <a:r>
              <a:rPr lang="en-US" altLang="en-US" i="1" dirty="0"/>
              <a:t>        </a:t>
            </a:r>
            <a:r>
              <a:rPr lang="en-US" altLang="en-US" b="1" dirty="0"/>
              <a:t>from </a:t>
            </a:r>
            <a:r>
              <a:rPr lang="en-US" altLang="en-US" b="1" i="1" dirty="0">
                <a:solidFill>
                  <a:srgbClr val="002060"/>
                </a:solidFill>
              </a:rPr>
              <a:t>physics_fall_2017</a:t>
            </a:r>
            <a:br>
              <a:rPr lang="en-US" altLang="en-US" i="1" dirty="0"/>
            </a:br>
            <a:r>
              <a:rPr lang="en-US" altLang="en-US" i="1" dirty="0"/>
              <a:t>        </a:t>
            </a:r>
            <a:r>
              <a:rPr lang="en-US" altLang="en-US" b="1" dirty="0"/>
              <a:t>where </a:t>
            </a:r>
            <a:r>
              <a:rPr lang="en-US" altLang="en-US" i="1" dirty="0"/>
              <a:t>building</a:t>
            </a:r>
            <a:r>
              <a:rPr lang="en-US" altLang="en-US" dirty="0"/>
              <a:t>= 'Watson</a:t>
            </a:r>
            <a:r>
              <a:rPr lang="en-US" altLang="ja-JP" dirty="0"/>
              <a:t>'</a:t>
            </a:r>
            <a:endParaRPr lang="en-US" altLang="en-US" dirty="0"/>
          </a:p>
          <a:p>
            <a:r>
              <a:rPr lang="en-US" altLang="en-US" dirty="0"/>
              <a:t>To:</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p:sp>
        <p:nvSpPr>
          <p:cNvPr id="45060" name="Text Box 4"/>
          <p:cNvSpPr txBox="1">
            <a:spLocks noChangeArrowheads="1"/>
          </p:cNvSpPr>
          <p:nvPr/>
        </p:nvSpPr>
        <p:spPr bwMode="auto">
          <a:xfrm>
            <a:off x="3001963" y="2966255"/>
            <a:ext cx="7192962" cy="27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Helvetica" panose="020B0604020202020204" pitchFamily="34" charset="0"/>
                <a:ea typeface="MS PGothic" panose="020B0600070205080204" pitchFamily="34" charset="-128"/>
              </a:defRPr>
            </a:lvl1pPr>
            <a:lvl2pPr marL="37931725" indent="-3747452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r>
              <a:rPr lang="en-US" altLang="en-US" sz="1700" b="1" dirty="0"/>
              <a:t>create view </a:t>
            </a:r>
            <a:r>
              <a:rPr kumimoji="1" lang="en-US" altLang="en-US" sz="1700" b="1" i="1" dirty="0">
                <a:solidFill>
                  <a:srgbClr val="002060"/>
                </a:solidFill>
                <a:latin typeface="+mn-lt"/>
              </a:rPr>
              <a:t>physics_fall_2017_watson</a:t>
            </a:r>
            <a:r>
              <a:rPr lang="en-US" altLang="en-US" sz="1700" b="1" i="1" dirty="0">
                <a:solidFill>
                  <a:srgbClr val="002060"/>
                </a:solidFill>
              </a:rPr>
              <a:t> </a:t>
            </a:r>
            <a:r>
              <a:rPr lang="en-US" altLang="en-US" sz="1700" b="1" dirty="0"/>
              <a:t>as</a:t>
            </a:r>
          </a:p>
          <a:p>
            <a:r>
              <a:rPr lang="en-US" altLang="en-US" sz="1700" dirty="0"/>
              <a:t>    </a:t>
            </a:r>
            <a:r>
              <a:rPr lang="en-US" altLang="en-US" sz="1700" b="1" dirty="0"/>
              <a:t>select </a:t>
            </a:r>
            <a:r>
              <a:rPr lang="en-US" altLang="en-US" sz="1700" i="1" dirty="0" err="1"/>
              <a:t>course_id</a:t>
            </a:r>
            <a:r>
              <a:rPr lang="en-US" altLang="en-US" sz="1700" dirty="0"/>
              <a:t>, </a:t>
            </a:r>
            <a:r>
              <a:rPr lang="en-US" altLang="en-US" sz="1700" i="1" dirty="0" err="1"/>
              <a:t>room_number</a:t>
            </a:r>
            <a:endParaRPr lang="en-US" altLang="en-US" sz="1700" i="1" dirty="0"/>
          </a:p>
          <a:p>
            <a:r>
              <a:rPr lang="en-US" altLang="en-US" sz="1700" b="1" dirty="0"/>
              <a:t>    from </a:t>
            </a:r>
            <a:r>
              <a:rPr lang="en-US" altLang="en-US" sz="1700" dirty="0"/>
              <a:t>(</a:t>
            </a:r>
            <a:r>
              <a:rPr lang="en-US" altLang="en-US" sz="1700" b="1" dirty="0"/>
              <a:t>select </a:t>
            </a:r>
            <a:r>
              <a:rPr lang="en-US" altLang="en-US" sz="1700" i="1" dirty="0" err="1"/>
              <a:t>course</a:t>
            </a:r>
            <a:r>
              <a:rPr lang="en-US" altLang="en-US" sz="1700" dirty="0" err="1"/>
              <a:t>.</a:t>
            </a:r>
            <a:r>
              <a:rPr lang="en-US" altLang="en-US" sz="1700" i="1" dirty="0" err="1"/>
              <a:t>course_id</a:t>
            </a:r>
            <a:r>
              <a:rPr lang="en-US" altLang="en-US" sz="1700" dirty="0"/>
              <a:t>, </a:t>
            </a:r>
            <a:r>
              <a:rPr lang="en-US" altLang="en-US" sz="1700" i="1" dirty="0"/>
              <a:t>building</a:t>
            </a:r>
            <a:r>
              <a:rPr lang="en-US" altLang="en-US" sz="1700" dirty="0"/>
              <a:t>, </a:t>
            </a:r>
            <a:r>
              <a:rPr lang="en-US" altLang="en-US" sz="1700" i="1" dirty="0" err="1"/>
              <a:t>room_number</a:t>
            </a:r>
            <a:endParaRPr lang="en-US" altLang="en-US" sz="1700" i="1" dirty="0"/>
          </a:p>
          <a:p>
            <a:r>
              <a:rPr lang="en-US" altLang="en-US" sz="1700" b="1" dirty="0"/>
              <a:t>          from </a:t>
            </a:r>
            <a:r>
              <a:rPr lang="en-US" altLang="en-US" sz="1700" i="1" dirty="0"/>
              <a:t>course</a:t>
            </a:r>
            <a:r>
              <a:rPr lang="en-US" altLang="en-US" sz="1700" dirty="0"/>
              <a:t>, </a:t>
            </a:r>
            <a:r>
              <a:rPr lang="en-US" altLang="en-US" sz="1700" i="1" dirty="0"/>
              <a:t>section</a:t>
            </a:r>
          </a:p>
          <a:p>
            <a:r>
              <a:rPr lang="en-US" altLang="en-US" sz="1700" b="1" dirty="0"/>
              <a:t>          where </a:t>
            </a:r>
            <a:r>
              <a:rPr lang="en-US" altLang="en-US" sz="1700" i="1" dirty="0" err="1"/>
              <a:t>course</a:t>
            </a:r>
            <a:r>
              <a:rPr lang="en-US" altLang="en-US" sz="1700" dirty="0" err="1"/>
              <a:t>.</a:t>
            </a:r>
            <a:r>
              <a:rPr lang="en-US" altLang="en-US" sz="1700" i="1" dirty="0" err="1"/>
              <a:t>course_id</a:t>
            </a:r>
            <a:r>
              <a:rPr lang="en-US" altLang="en-US" sz="1700" i="1" dirty="0"/>
              <a:t> </a:t>
            </a:r>
            <a:r>
              <a:rPr lang="en-US" altLang="en-US" sz="1700" dirty="0"/>
              <a:t>= </a:t>
            </a:r>
            <a:r>
              <a:rPr lang="en-US" altLang="en-US" sz="1700" i="1" dirty="0" err="1"/>
              <a:t>section</a:t>
            </a:r>
            <a:r>
              <a:rPr lang="en-US" altLang="en-US" sz="1700" dirty="0" err="1"/>
              <a:t>.</a:t>
            </a:r>
            <a:r>
              <a:rPr lang="en-US" altLang="en-US" sz="1700" i="1" dirty="0" err="1"/>
              <a:t>course_id</a:t>
            </a:r>
            <a:endParaRPr lang="en-US" altLang="en-US" sz="1700" i="1" dirty="0"/>
          </a:p>
          <a:p>
            <a:r>
              <a:rPr lang="en-US" altLang="en-US" sz="1700" b="1" dirty="0"/>
              <a:t>               and </a:t>
            </a:r>
            <a:r>
              <a:rPr lang="en-US" altLang="en-US" sz="1700" i="1" dirty="0" err="1"/>
              <a:t>course</a:t>
            </a:r>
            <a:r>
              <a:rPr lang="en-US" altLang="en-US" sz="1700" dirty="0" err="1"/>
              <a:t>.</a:t>
            </a:r>
            <a:r>
              <a:rPr lang="en-US" altLang="en-US" sz="1700" i="1" dirty="0" err="1"/>
              <a:t>dept_name</a:t>
            </a:r>
            <a:r>
              <a:rPr lang="en-US" altLang="en-US" sz="1700" i="1" dirty="0"/>
              <a:t> </a:t>
            </a:r>
            <a:r>
              <a:rPr lang="en-US" altLang="en-US" sz="1700" dirty="0"/>
              <a:t>= 'Physics'</a:t>
            </a:r>
          </a:p>
          <a:p>
            <a:r>
              <a:rPr lang="en-US" altLang="en-US" sz="1700" b="1" dirty="0"/>
              <a:t>               and </a:t>
            </a:r>
            <a:r>
              <a:rPr lang="en-US" altLang="en-US" sz="1700" i="1" dirty="0" err="1"/>
              <a:t>section</a:t>
            </a:r>
            <a:r>
              <a:rPr lang="en-US" altLang="en-US" sz="1700" dirty="0" err="1"/>
              <a:t>.</a:t>
            </a:r>
            <a:r>
              <a:rPr lang="en-US" altLang="en-US" sz="1700" i="1" dirty="0" err="1"/>
              <a:t>semester</a:t>
            </a:r>
            <a:r>
              <a:rPr lang="en-US" altLang="en-US" sz="1700" i="1" dirty="0"/>
              <a:t> </a:t>
            </a:r>
            <a:r>
              <a:rPr lang="en-US" altLang="en-US" sz="1700" dirty="0"/>
              <a:t>= 'Fall'</a:t>
            </a:r>
          </a:p>
          <a:p>
            <a:r>
              <a:rPr lang="en-US" altLang="en-US" sz="1700" b="1" dirty="0"/>
              <a:t>               and </a:t>
            </a:r>
            <a:r>
              <a:rPr lang="en-US" altLang="en-US" sz="1700" i="1" dirty="0" err="1"/>
              <a:t>section</a:t>
            </a:r>
            <a:r>
              <a:rPr lang="en-US" altLang="en-US" sz="1700" dirty="0" err="1"/>
              <a:t>.</a:t>
            </a:r>
            <a:r>
              <a:rPr lang="en-US" altLang="en-US" sz="1700" i="1" dirty="0" err="1"/>
              <a:t>year</a:t>
            </a:r>
            <a:r>
              <a:rPr lang="en-US" altLang="en-US" sz="1700" i="1" dirty="0"/>
              <a:t> </a:t>
            </a:r>
            <a:r>
              <a:rPr lang="en-US" altLang="en-US" sz="1700" dirty="0"/>
              <a:t>= '2017')</a:t>
            </a:r>
          </a:p>
          <a:p>
            <a:r>
              <a:rPr lang="en-US" altLang="en-US" sz="1700" b="1" dirty="0"/>
              <a:t>     where </a:t>
            </a:r>
            <a:r>
              <a:rPr lang="en-US" altLang="en-US" sz="1700" i="1" dirty="0"/>
              <a:t>building</a:t>
            </a:r>
            <a:r>
              <a:rPr lang="en-US" altLang="en-US" sz="1700" dirty="0"/>
              <a:t>= 'Watson';</a:t>
            </a:r>
          </a:p>
          <a:p>
            <a:endParaRPr lang="en-US" altLang="en-US" sz="2000" dirty="0"/>
          </a:p>
        </p:txBody>
      </p:sp>
    </p:spTree>
    <p:extLst>
      <p:ext uri="{BB962C8B-B14F-4D97-AF65-F5344CB8AC3E}">
        <p14:creationId xmlns:p14="http://schemas.microsoft.com/office/powerpoint/2010/main" val="9833954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9970" name="Rectangle 2"/>
          <p:cNvSpPr>
            <a:spLocks noGrp="1" noChangeArrowheads="1"/>
          </p:cNvSpPr>
          <p:nvPr>
            <p:ph type="title" idx="4294967295"/>
          </p:nvPr>
        </p:nvSpPr>
        <p:spPr>
          <a:xfrm>
            <a:off x="1422400" y="117475"/>
            <a:ext cx="10769600" cy="609600"/>
          </a:xfrm>
        </p:spPr>
        <p:txBody>
          <a:bodyPr/>
          <a:lstStyle/>
          <a:p>
            <a:pPr>
              <a:defRPr/>
            </a:pPr>
            <a:r>
              <a:rPr lang="en-US" dirty="0">
                <a:ea typeface="+mj-ea"/>
              </a:rPr>
              <a:t>View Expansion (Cont.)</a:t>
            </a:r>
          </a:p>
        </p:txBody>
      </p:sp>
      <p:sp>
        <p:nvSpPr>
          <p:cNvPr id="48131" name="Rectangle 3"/>
          <p:cNvSpPr>
            <a:spLocks noGrp="1" noChangeArrowheads="1"/>
          </p:cNvSpPr>
          <p:nvPr>
            <p:ph type="body" idx="4294967295"/>
          </p:nvPr>
        </p:nvSpPr>
        <p:spPr>
          <a:xfrm>
            <a:off x="4552950" y="1093788"/>
            <a:ext cx="7639050" cy="4051300"/>
          </a:xfrm>
        </p:spPr>
        <p:txBody>
          <a:bodyPr/>
          <a:lstStyle/>
          <a:p>
            <a:pPr>
              <a:tabLst>
                <a:tab pos="681038" algn="l"/>
              </a:tabLst>
            </a:pPr>
            <a:r>
              <a:rPr lang="en-US" altLang="en-US" dirty="0"/>
              <a:t>A way to define the meaning of views defined in terms of other views.</a:t>
            </a:r>
          </a:p>
          <a:p>
            <a:pPr>
              <a:tabLst>
                <a:tab pos="681038" algn="l"/>
              </a:tabLst>
            </a:pPr>
            <a:r>
              <a:rPr lang="en-US" altLang="en-US" dirty="0"/>
              <a:t>Let view </a:t>
            </a:r>
            <a:r>
              <a:rPr lang="en-US" altLang="en-US" i="1" dirty="0"/>
              <a:t>v</a:t>
            </a:r>
            <a:r>
              <a:rPr lang="en-US" altLang="en-US" baseline="-25000" dirty="0"/>
              <a:t>1</a:t>
            </a:r>
            <a:r>
              <a:rPr lang="en-US" altLang="en-US" dirty="0"/>
              <a:t> be defined by an expression </a:t>
            </a:r>
            <a:r>
              <a:rPr lang="en-US" altLang="en-US" i="1" dirty="0"/>
              <a:t>e</a:t>
            </a:r>
            <a:r>
              <a:rPr lang="en-US" altLang="en-US" baseline="-25000" dirty="0"/>
              <a:t>1</a:t>
            </a:r>
            <a:r>
              <a:rPr lang="en-US" altLang="en-US" dirty="0"/>
              <a:t> that may itself contain uses of view relations.</a:t>
            </a:r>
          </a:p>
          <a:p>
            <a:pPr>
              <a:tabLst>
                <a:tab pos="681038" algn="l"/>
              </a:tabLst>
            </a:pPr>
            <a:r>
              <a:rPr lang="en-US" altLang="en-US" dirty="0"/>
              <a:t>View expansion of an expression repeats the following replacement step:</a:t>
            </a:r>
          </a:p>
          <a:p>
            <a:pPr>
              <a:buNone/>
              <a:tabLst>
                <a:tab pos="681038" algn="l"/>
              </a:tabLst>
            </a:pPr>
            <a:r>
              <a:rPr lang="en-US" altLang="en-US" dirty="0"/>
              <a:t>		</a:t>
            </a:r>
            <a:r>
              <a:rPr lang="en-US" altLang="en-US" b="1" dirty="0"/>
              <a:t>repeat</a:t>
            </a:r>
            <a:br>
              <a:rPr lang="en-US" altLang="en-US" b="1" dirty="0"/>
            </a:br>
            <a:r>
              <a:rPr lang="en-US" altLang="en-US" b="1" dirty="0"/>
              <a:t>		</a:t>
            </a:r>
            <a:r>
              <a:rPr lang="en-US" altLang="en-US" dirty="0"/>
              <a:t>Find any view relation </a:t>
            </a:r>
            <a:r>
              <a:rPr lang="en-US" altLang="en-US" i="1" dirty="0"/>
              <a:t>v</a:t>
            </a:r>
            <a:r>
              <a:rPr lang="en-US" altLang="en-US" i="1" baseline="-25000" dirty="0"/>
              <a:t>i</a:t>
            </a:r>
            <a:r>
              <a:rPr lang="en-US" altLang="en-US" dirty="0"/>
              <a:t> in </a:t>
            </a:r>
            <a:r>
              <a:rPr lang="en-US" altLang="en-US" i="1" dirty="0"/>
              <a:t>e</a:t>
            </a:r>
            <a:r>
              <a:rPr lang="en-US" altLang="en-US" baseline="-25000" dirty="0"/>
              <a:t>1</a:t>
            </a:r>
            <a:br>
              <a:rPr lang="en-US" altLang="en-US" dirty="0"/>
            </a:br>
            <a:r>
              <a:rPr lang="en-US" altLang="en-US" dirty="0"/>
              <a:t>		Replace the view relation </a:t>
            </a:r>
            <a:r>
              <a:rPr lang="en-US" altLang="en-US" i="1" dirty="0"/>
              <a:t>v</a:t>
            </a:r>
            <a:r>
              <a:rPr lang="en-US" altLang="en-US" i="1" baseline="-25000" dirty="0"/>
              <a:t>i</a:t>
            </a:r>
            <a:r>
              <a:rPr lang="en-US" altLang="en-US" dirty="0"/>
              <a:t> by the expression defining </a:t>
            </a:r>
            <a:r>
              <a:rPr lang="en-US" altLang="en-US" i="1" dirty="0"/>
              <a:t>v</a:t>
            </a:r>
            <a:r>
              <a:rPr lang="en-US" altLang="en-US" i="1" baseline="-25000" dirty="0"/>
              <a:t>i</a:t>
            </a:r>
            <a:r>
              <a:rPr lang="en-US" altLang="en-US" dirty="0"/>
              <a:t>             </a:t>
            </a:r>
            <a:br>
              <a:rPr lang="en-US" altLang="en-US" dirty="0"/>
            </a:br>
            <a:r>
              <a:rPr lang="en-US" altLang="en-US" dirty="0"/>
              <a:t>	</a:t>
            </a:r>
            <a:r>
              <a:rPr lang="en-US" altLang="en-US" b="1" dirty="0"/>
              <a:t>until</a:t>
            </a:r>
            <a:r>
              <a:rPr lang="en-US" altLang="en-US" dirty="0"/>
              <a:t> no more view relations are present in </a:t>
            </a:r>
            <a:r>
              <a:rPr lang="en-US" altLang="en-US" i="1" dirty="0"/>
              <a:t>e</a:t>
            </a:r>
            <a:r>
              <a:rPr lang="en-US" altLang="en-US" baseline="-25000" dirty="0"/>
              <a:t>1</a:t>
            </a:r>
            <a:endParaRPr lang="en-US" altLang="en-US" dirty="0"/>
          </a:p>
          <a:p>
            <a:pPr>
              <a:tabLst>
                <a:tab pos="681038" algn="l"/>
              </a:tabLst>
            </a:pPr>
            <a:r>
              <a:rPr lang="en-US" altLang="en-US" dirty="0"/>
              <a:t>As long as the view definitions are not recursive, this loop will terminate</a:t>
            </a:r>
          </a:p>
        </p:txBody>
      </p:sp>
    </p:spTree>
    <p:extLst>
      <p:ext uri="{BB962C8B-B14F-4D97-AF65-F5344CB8AC3E}">
        <p14:creationId xmlns:p14="http://schemas.microsoft.com/office/powerpoint/2010/main" val="47968712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a:xfrm>
            <a:off x="1422400" y="117475"/>
            <a:ext cx="10769600" cy="60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ffectLst/>
              </a:rPr>
              <a:t>Materialized Views</a:t>
            </a:r>
          </a:p>
        </p:txBody>
      </p:sp>
      <p:sp>
        <p:nvSpPr>
          <p:cNvPr id="109571" name="Rectangle 3"/>
          <p:cNvSpPr>
            <a:spLocks noGrp="1" noChangeArrowheads="1"/>
          </p:cNvSpPr>
          <p:nvPr>
            <p:ph type="body" idx="4294967295"/>
          </p:nvPr>
        </p:nvSpPr>
        <p:spPr>
          <a:xfrm>
            <a:off x="4525963" y="1203325"/>
            <a:ext cx="7666037" cy="3502025"/>
          </a:xfrm>
        </p:spPr>
        <p:txBody>
          <a:bodyPr/>
          <a:lstStyle/>
          <a:p>
            <a:r>
              <a:rPr lang="en-US" altLang="en-US" dirty="0"/>
              <a:t>Certain database systems allow view relations to be physically stored.</a:t>
            </a:r>
          </a:p>
          <a:p>
            <a:pPr lvl="1"/>
            <a:r>
              <a:rPr lang="en-US" altLang="en-US" dirty="0"/>
              <a:t> Physical copy created when the view is defined.</a:t>
            </a:r>
          </a:p>
          <a:p>
            <a:pPr lvl="1"/>
            <a:r>
              <a:rPr lang="en-US" altLang="en-US" dirty="0"/>
              <a:t>Such views are called </a:t>
            </a:r>
            <a:r>
              <a:rPr lang="en-US" altLang="en-US" b="1" dirty="0">
                <a:solidFill>
                  <a:srgbClr val="002060"/>
                </a:solidFill>
              </a:rPr>
              <a:t>Materialized view</a:t>
            </a:r>
            <a:r>
              <a:rPr lang="en-US" altLang="en-US" dirty="0"/>
              <a:t>:</a:t>
            </a:r>
          </a:p>
          <a:p>
            <a:r>
              <a:rPr lang="en-US" altLang="en-US" dirty="0"/>
              <a:t>If relations used in the query are updated, the materialized view result becomes out of date</a:t>
            </a:r>
          </a:p>
          <a:p>
            <a:pPr lvl="1"/>
            <a:r>
              <a:rPr lang="en-US" altLang="en-US" dirty="0"/>
              <a:t>Need to </a:t>
            </a:r>
            <a:r>
              <a:rPr lang="en-US" altLang="en-US" b="1" dirty="0">
                <a:solidFill>
                  <a:srgbClr val="002060"/>
                </a:solidFill>
              </a:rPr>
              <a:t>maintain</a:t>
            </a:r>
            <a:r>
              <a:rPr lang="en-US" altLang="en-US" dirty="0"/>
              <a:t> the view, by updating the view whenever the underlying relations are updated.</a:t>
            </a:r>
          </a:p>
        </p:txBody>
      </p:sp>
    </p:spTree>
    <p:extLst>
      <p:ext uri="{BB962C8B-B14F-4D97-AF65-F5344CB8AC3E}">
        <p14:creationId xmlns:p14="http://schemas.microsoft.com/office/powerpoint/2010/main" val="3383430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a:xfrm>
            <a:off x="1422400" y="117475"/>
            <a:ext cx="1076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ffectLst/>
              </a:rPr>
              <a:t>A Sample Relational Database</a:t>
            </a:r>
          </a:p>
        </p:txBody>
      </p:sp>
      <p:pic>
        <p:nvPicPr>
          <p:cNvPr id="4" name="Graphic 3">
            <a:extLst>
              <a:ext uri="{FF2B5EF4-FFF2-40B4-BE49-F238E27FC236}">
                <a16:creationId xmlns:a16="http://schemas.microsoft.com/office/drawing/2014/main" id="{FA83B5AE-3E57-485D-8D9A-2AFE639166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3678" y="803605"/>
            <a:ext cx="3420192" cy="5739363"/>
          </a:xfrm>
          <a:prstGeom prst="rect">
            <a:avLst/>
          </a:prstGeom>
        </p:spPr>
      </p:pic>
    </p:spTree>
    <p:extLst>
      <p:ext uri="{BB962C8B-B14F-4D97-AF65-F5344CB8AC3E}">
        <p14:creationId xmlns:p14="http://schemas.microsoft.com/office/powerpoint/2010/main" val="3581070439"/>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2018" name="Rectangle 2"/>
          <p:cNvSpPr>
            <a:spLocks noGrp="1" noChangeArrowheads="1"/>
          </p:cNvSpPr>
          <p:nvPr>
            <p:ph type="title" idx="4294967295"/>
          </p:nvPr>
        </p:nvSpPr>
        <p:spPr>
          <a:xfrm>
            <a:off x="1422400" y="117475"/>
            <a:ext cx="10769600" cy="609600"/>
          </a:xfrm>
        </p:spPr>
        <p:txBody>
          <a:bodyPr/>
          <a:lstStyle/>
          <a:p>
            <a:pPr>
              <a:defRPr/>
            </a:pPr>
            <a:r>
              <a:rPr lang="en-US" dirty="0">
                <a:ea typeface="+mj-ea"/>
              </a:rPr>
              <a:t>Update of a View</a:t>
            </a:r>
          </a:p>
        </p:txBody>
      </p:sp>
      <p:sp>
        <p:nvSpPr>
          <p:cNvPr id="50179" name="Rectangle 3"/>
          <p:cNvSpPr>
            <a:spLocks noGrp="1" noChangeArrowheads="1"/>
          </p:cNvSpPr>
          <p:nvPr>
            <p:ph type="body" idx="4294967295"/>
          </p:nvPr>
        </p:nvSpPr>
        <p:spPr>
          <a:xfrm>
            <a:off x="0" y="1106488"/>
            <a:ext cx="7594600" cy="4953000"/>
          </a:xfrm>
        </p:spPr>
        <p:txBody>
          <a:bodyPr/>
          <a:lstStyle/>
          <a:p>
            <a:pPr>
              <a:tabLst>
                <a:tab pos="1085850" algn="l"/>
              </a:tabLst>
            </a:pPr>
            <a:r>
              <a:rPr lang="en-US" altLang="en-US" dirty="0"/>
              <a:t>Add a new tuple to </a:t>
            </a:r>
            <a:r>
              <a:rPr lang="en-US" altLang="en-US" i="1" dirty="0"/>
              <a:t>faculty </a:t>
            </a:r>
            <a:r>
              <a:rPr lang="en-US" altLang="en-US" dirty="0"/>
              <a:t>view which we defined earlier</a:t>
            </a:r>
            <a:endParaRPr lang="en-US" altLang="en-US" b="1" dirty="0"/>
          </a:p>
          <a:p>
            <a:pPr>
              <a:buNone/>
              <a:tabLst>
                <a:tab pos="1085850" algn="l"/>
              </a:tabLst>
            </a:pPr>
            <a:r>
              <a:rPr lang="en-US" altLang="en-US" dirty="0"/>
              <a:t>		</a:t>
            </a:r>
            <a:r>
              <a:rPr lang="en-US" altLang="en-US" b="1" dirty="0"/>
              <a:t>insert into </a:t>
            </a:r>
            <a:r>
              <a:rPr lang="en-US" altLang="en-US" i="1" dirty="0"/>
              <a:t>faculty </a:t>
            </a:r>
          </a:p>
          <a:p>
            <a:pPr>
              <a:buNone/>
              <a:tabLst>
                <a:tab pos="1085850" algn="l"/>
              </a:tabLst>
            </a:pPr>
            <a:r>
              <a:rPr lang="en-US" altLang="en-US" b="1" i="1" dirty="0"/>
              <a:t>                       </a:t>
            </a:r>
            <a:r>
              <a:rPr lang="en-US" altLang="en-US" b="1" dirty="0"/>
              <a:t>values </a:t>
            </a:r>
            <a:r>
              <a:rPr lang="en-US" altLang="en-US" dirty="0"/>
              <a:t>('30765', 'Green', 'Music');</a:t>
            </a:r>
          </a:p>
          <a:p>
            <a:pPr>
              <a:tabLst>
                <a:tab pos="1085850" algn="l"/>
              </a:tabLst>
            </a:pPr>
            <a:r>
              <a:rPr lang="en-US" altLang="en-US" dirty="0"/>
              <a:t>This insertion must be represented by the insertion into  the </a:t>
            </a:r>
            <a:r>
              <a:rPr lang="en-US" altLang="en-US" i="1" dirty="0"/>
              <a:t>instructor</a:t>
            </a:r>
            <a:r>
              <a:rPr lang="en-US" altLang="en-US" dirty="0"/>
              <a:t> relation</a:t>
            </a:r>
          </a:p>
          <a:p>
            <a:pPr lvl="1">
              <a:tabLst>
                <a:tab pos="1085850" algn="l"/>
              </a:tabLst>
            </a:pPr>
            <a:r>
              <a:rPr lang="en-US" altLang="en-US" dirty="0">
                <a:cs typeface="+mn-cs"/>
              </a:rPr>
              <a:t>Must have a  value for salary.</a:t>
            </a:r>
          </a:p>
          <a:p>
            <a:pPr>
              <a:tabLst>
                <a:tab pos="1085850" algn="l"/>
              </a:tabLst>
            </a:pPr>
            <a:r>
              <a:rPr lang="en-US" altLang="en-US" dirty="0">
                <a:cs typeface="+mn-cs"/>
              </a:rPr>
              <a:t>Two approaches</a:t>
            </a:r>
          </a:p>
          <a:p>
            <a:pPr lvl="1">
              <a:tabLst>
                <a:tab pos="1085850" algn="l"/>
              </a:tabLst>
            </a:pPr>
            <a:r>
              <a:rPr lang="en-US" altLang="en-US" dirty="0">
                <a:cs typeface="+mn-cs"/>
              </a:rPr>
              <a:t>Reject the insert</a:t>
            </a:r>
          </a:p>
          <a:p>
            <a:pPr lvl="1">
              <a:tabLst>
                <a:tab pos="1085850" algn="l"/>
              </a:tabLst>
            </a:pPr>
            <a:r>
              <a:rPr lang="en-US" altLang="en-US" dirty="0">
                <a:cs typeface="+mn-cs"/>
              </a:rPr>
              <a:t>Insert the tuple</a:t>
            </a:r>
          </a:p>
          <a:p>
            <a:pPr>
              <a:buNone/>
              <a:tabLst>
                <a:tab pos="1085850" algn="l"/>
              </a:tabLst>
            </a:pPr>
            <a:r>
              <a:rPr lang="en-US" altLang="en-US" dirty="0"/>
              <a:t>			('30765', 'Green', 'Music', null)</a:t>
            </a:r>
          </a:p>
          <a:p>
            <a:pPr>
              <a:buNone/>
              <a:tabLst>
                <a:tab pos="1085850" algn="l"/>
              </a:tabLst>
            </a:pPr>
            <a:r>
              <a:rPr lang="en-US" altLang="en-US" dirty="0"/>
              <a:t>	      into the </a:t>
            </a:r>
            <a:r>
              <a:rPr lang="en-US" altLang="en-US" i="1" dirty="0"/>
              <a:t>instructor</a:t>
            </a:r>
            <a:r>
              <a:rPr lang="en-US" altLang="en-US" dirty="0"/>
              <a:t> relation</a:t>
            </a:r>
          </a:p>
          <a:p>
            <a:pPr>
              <a:buNone/>
              <a:tabLst>
                <a:tab pos="1085850" algn="l"/>
              </a:tabLst>
            </a:pPr>
            <a:endParaRPr lang="en-US" altLang="en-US" sz="2000" dirty="0"/>
          </a:p>
        </p:txBody>
      </p:sp>
    </p:spTree>
    <p:extLst>
      <p:ext uri="{BB962C8B-B14F-4D97-AF65-F5344CB8AC3E}">
        <p14:creationId xmlns:p14="http://schemas.microsoft.com/office/powerpoint/2010/main" val="345554335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4066" name="Rectangle 2"/>
          <p:cNvSpPr>
            <a:spLocks noGrp="1" noChangeArrowheads="1"/>
          </p:cNvSpPr>
          <p:nvPr>
            <p:ph type="title" idx="4294967295"/>
          </p:nvPr>
        </p:nvSpPr>
        <p:spPr>
          <a:xfrm>
            <a:off x="4114800" y="117475"/>
            <a:ext cx="8077200" cy="609600"/>
          </a:xfrm>
        </p:spPr>
        <p:txBody>
          <a:bodyPr/>
          <a:lstStyle/>
          <a:p>
            <a:pPr>
              <a:defRPr/>
            </a:pPr>
            <a:r>
              <a:rPr lang="en-US" dirty="0">
                <a:ea typeface="+mj-ea"/>
              </a:rPr>
              <a:t>Some Updates Cannot be Translated Uniquely</a:t>
            </a:r>
          </a:p>
        </p:txBody>
      </p:sp>
      <p:sp>
        <p:nvSpPr>
          <p:cNvPr id="52227" name="Rectangle 3"/>
          <p:cNvSpPr>
            <a:spLocks noGrp="1" noChangeArrowheads="1"/>
          </p:cNvSpPr>
          <p:nvPr>
            <p:ph type="body" idx="4294967295"/>
          </p:nvPr>
        </p:nvSpPr>
        <p:spPr>
          <a:xfrm>
            <a:off x="0" y="1201738"/>
            <a:ext cx="7370763" cy="4162425"/>
          </a:xfrm>
        </p:spPr>
        <p:txBody>
          <a:bodyPr/>
          <a:lstStyle/>
          <a:p>
            <a:r>
              <a:rPr lang="en-US" altLang="en-US" b="1" dirty="0"/>
              <a:t>create view </a:t>
            </a:r>
            <a:r>
              <a:rPr lang="en-US" altLang="en-US" i="1" dirty="0" err="1"/>
              <a:t>instructor_info</a:t>
            </a:r>
            <a:r>
              <a:rPr lang="en-US" altLang="en-US" i="1" dirty="0"/>
              <a:t> </a:t>
            </a:r>
            <a:r>
              <a:rPr lang="en-US" altLang="en-US" b="1" dirty="0"/>
              <a:t>as</a:t>
            </a:r>
            <a:br>
              <a:rPr lang="en-US" altLang="en-US" b="1" dirty="0"/>
            </a:br>
            <a:r>
              <a:rPr lang="en-US" altLang="en-US" b="1" dirty="0"/>
              <a:t>      select </a:t>
            </a:r>
            <a:r>
              <a:rPr lang="en-US" altLang="en-US" i="1" dirty="0"/>
              <a:t>ID</a:t>
            </a:r>
            <a:r>
              <a:rPr lang="en-US" altLang="en-US" dirty="0"/>
              <a:t>, </a:t>
            </a:r>
            <a:r>
              <a:rPr lang="en-US" altLang="en-US" i="1" dirty="0"/>
              <a:t>name</a:t>
            </a:r>
            <a:r>
              <a:rPr lang="en-US" altLang="en-US" dirty="0"/>
              <a:t>, </a:t>
            </a:r>
            <a:r>
              <a:rPr lang="en-US" altLang="en-US" i="1" dirty="0"/>
              <a:t>building</a:t>
            </a:r>
            <a:br>
              <a:rPr lang="en-US" altLang="en-US" i="1" dirty="0"/>
            </a:br>
            <a:r>
              <a:rPr lang="en-US" altLang="en-US" i="1" dirty="0"/>
              <a:t>       </a:t>
            </a:r>
            <a:r>
              <a:rPr lang="en-US" altLang="en-US" b="1" dirty="0"/>
              <a:t>from </a:t>
            </a:r>
            <a:r>
              <a:rPr lang="en-US" altLang="en-US" i="1" dirty="0"/>
              <a:t>instructor</a:t>
            </a:r>
            <a:r>
              <a:rPr lang="en-US" altLang="en-US" dirty="0"/>
              <a:t>, </a:t>
            </a:r>
            <a:r>
              <a:rPr lang="en-US" altLang="en-US" i="1" dirty="0"/>
              <a:t>department</a:t>
            </a:r>
            <a:br>
              <a:rPr lang="en-US" altLang="en-US" i="1" dirty="0"/>
            </a:br>
            <a:r>
              <a:rPr lang="en-US" altLang="en-US" i="1" dirty="0"/>
              <a:t>       </a:t>
            </a:r>
            <a:r>
              <a:rPr lang="en-US" altLang="en-US" b="1" dirty="0"/>
              <a:t>where </a:t>
            </a:r>
            <a:r>
              <a:rPr lang="en-US" altLang="en-US" i="1" dirty="0" err="1"/>
              <a:t>instructor</a:t>
            </a:r>
            <a:r>
              <a:rPr lang="en-US" altLang="en-US" dirty="0" err="1"/>
              <a:t>.</a:t>
            </a:r>
            <a:r>
              <a:rPr lang="en-US" altLang="en-US" i="1" dirty="0" err="1"/>
              <a:t>dept_name</a:t>
            </a:r>
            <a:r>
              <a:rPr lang="en-US" altLang="en-US" i="1" dirty="0"/>
              <a:t> </a:t>
            </a:r>
            <a:r>
              <a:rPr lang="en-US" altLang="en-US" dirty="0"/>
              <a:t>= </a:t>
            </a:r>
            <a:r>
              <a:rPr lang="en-US" altLang="en-US" i="1" dirty="0" err="1"/>
              <a:t>department</a:t>
            </a:r>
            <a:r>
              <a:rPr lang="en-US" altLang="en-US" dirty="0" err="1"/>
              <a:t>.</a:t>
            </a:r>
            <a:r>
              <a:rPr lang="en-US" altLang="en-US" i="1" dirty="0" err="1"/>
              <a:t>dept_name</a:t>
            </a:r>
            <a:r>
              <a:rPr lang="en-US" altLang="en-US" dirty="0"/>
              <a:t>;</a:t>
            </a:r>
          </a:p>
          <a:p>
            <a:r>
              <a:rPr lang="en-US" altLang="en-US" b="1" dirty="0">
                <a:sym typeface="Symbol" panose="05050102010706020507" pitchFamily="18" charset="2"/>
              </a:rPr>
              <a:t>insert into </a:t>
            </a:r>
            <a:r>
              <a:rPr lang="en-US" altLang="en-US" i="1" dirty="0" err="1">
                <a:sym typeface="Symbol" panose="05050102010706020507" pitchFamily="18" charset="2"/>
              </a:rPr>
              <a:t>instructor_info</a:t>
            </a:r>
            <a:r>
              <a:rPr lang="en-US" altLang="en-US" i="1" dirty="0">
                <a:sym typeface="Symbol" panose="05050102010706020507" pitchFamily="18" charset="2"/>
              </a:rPr>
              <a:t> </a:t>
            </a:r>
          </a:p>
          <a:p>
            <a:pPr>
              <a:buNone/>
            </a:pPr>
            <a:r>
              <a:rPr lang="en-US" altLang="en-US" b="1" i="1" dirty="0">
                <a:sym typeface="Symbol" panose="05050102010706020507" pitchFamily="18" charset="2"/>
              </a:rPr>
              <a:t>             </a:t>
            </a:r>
            <a:r>
              <a:rPr lang="en-US" altLang="en-US" b="1" dirty="0">
                <a:sym typeface="Symbol" panose="05050102010706020507" pitchFamily="18" charset="2"/>
              </a:rPr>
              <a:t>values </a:t>
            </a:r>
            <a:r>
              <a:rPr lang="en-US" altLang="en-US" dirty="0">
                <a:sym typeface="Symbol" panose="05050102010706020507" pitchFamily="18" charset="2"/>
              </a:rPr>
              <a:t>('69987', 'White', 'Taylor');</a:t>
            </a:r>
          </a:p>
          <a:p>
            <a:r>
              <a:rPr lang="en-US" altLang="en-US" dirty="0">
                <a:sym typeface="Symbol" panose="05050102010706020507" pitchFamily="18" charset="2"/>
              </a:rPr>
              <a:t>Issues</a:t>
            </a:r>
          </a:p>
          <a:p>
            <a:pPr lvl="1"/>
            <a:r>
              <a:rPr lang="en-US" altLang="en-US" dirty="0"/>
              <a:t>Which department, if multiple departments in Taylor?</a:t>
            </a:r>
          </a:p>
          <a:p>
            <a:pPr lvl="1"/>
            <a:r>
              <a:rPr lang="en-US" altLang="en-US" dirty="0"/>
              <a:t>What if no department is in Taylor?</a:t>
            </a:r>
            <a:endParaRPr lang="en-US" altLang="en-US" b="1" dirty="0"/>
          </a:p>
        </p:txBody>
      </p:sp>
    </p:spTree>
    <p:extLst>
      <p:ext uri="{BB962C8B-B14F-4D97-AF65-F5344CB8AC3E}">
        <p14:creationId xmlns:p14="http://schemas.microsoft.com/office/powerpoint/2010/main" val="252376018"/>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7554" name="Rectangle 2"/>
          <p:cNvSpPr>
            <a:spLocks noGrp="1" noChangeArrowheads="1"/>
          </p:cNvSpPr>
          <p:nvPr>
            <p:ph type="title" idx="4294967295"/>
          </p:nvPr>
        </p:nvSpPr>
        <p:spPr>
          <a:xfrm>
            <a:off x="1422400" y="117475"/>
            <a:ext cx="10769600" cy="609600"/>
          </a:xfrm>
        </p:spPr>
        <p:txBody>
          <a:bodyPr/>
          <a:lstStyle/>
          <a:p>
            <a:pPr>
              <a:defRPr/>
            </a:pPr>
            <a:r>
              <a:rPr lang="en-US" dirty="0">
                <a:ea typeface="+mj-ea"/>
              </a:rPr>
              <a:t>And Some Not at All</a:t>
            </a:r>
          </a:p>
        </p:txBody>
      </p:sp>
      <p:sp>
        <p:nvSpPr>
          <p:cNvPr id="54275" name="Rectangle 3"/>
          <p:cNvSpPr>
            <a:spLocks noGrp="1" noChangeArrowheads="1"/>
          </p:cNvSpPr>
          <p:nvPr>
            <p:ph type="body" idx="4294967295"/>
          </p:nvPr>
        </p:nvSpPr>
        <p:spPr>
          <a:xfrm>
            <a:off x="0" y="1093788"/>
            <a:ext cx="6400800" cy="3417887"/>
          </a:xfrm>
        </p:spPr>
        <p:txBody>
          <a:bodyPr/>
          <a:lstStyle/>
          <a:p>
            <a:r>
              <a:rPr lang="en-US" altLang="en-US" b="1" dirty="0"/>
              <a:t>create view </a:t>
            </a:r>
            <a:r>
              <a:rPr lang="en-US" altLang="en-US" i="1" dirty="0" err="1"/>
              <a:t>history_instructors</a:t>
            </a:r>
            <a:r>
              <a:rPr lang="en-US" altLang="en-US" i="1" dirty="0"/>
              <a:t> </a:t>
            </a:r>
            <a:r>
              <a:rPr lang="en-US" altLang="en-US" b="1" dirty="0"/>
              <a:t>as</a:t>
            </a:r>
            <a:br>
              <a:rPr lang="en-US" altLang="en-US" b="1" dirty="0"/>
            </a:br>
            <a:r>
              <a:rPr lang="en-US" altLang="en-US" b="1" dirty="0"/>
              <a:t>   select </a:t>
            </a:r>
            <a:r>
              <a:rPr lang="en-US" altLang="en-US" dirty="0"/>
              <a:t>*</a:t>
            </a:r>
            <a:br>
              <a:rPr lang="en-US" altLang="en-US" dirty="0"/>
            </a:br>
            <a:r>
              <a:rPr lang="en-US" altLang="en-US" dirty="0"/>
              <a:t>   </a:t>
            </a:r>
            <a:r>
              <a:rPr lang="en-US" altLang="en-US" b="1" dirty="0"/>
              <a:t>from </a:t>
            </a:r>
            <a:r>
              <a:rPr lang="en-US" altLang="en-US" i="1" dirty="0"/>
              <a:t>instructor</a:t>
            </a:r>
            <a:br>
              <a:rPr lang="en-US" altLang="en-US" i="1" dirty="0"/>
            </a:br>
            <a:r>
              <a:rPr lang="en-US" altLang="en-US" i="1" dirty="0"/>
              <a:t>   </a:t>
            </a:r>
            <a:r>
              <a:rPr lang="en-US" altLang="en-US" b="1" dirty="0"/>
              <a:t>where </a:t>
            </a:r>
            <a:r>
              <a:rPr lang="en-US" altLang="en-US" i="1" dirty="0"/>
              <a:t>dept_name</a:t>
            </a:r>
            <a:r>
              <a:rPr lang="en-US" altLang="en-US" dirty="0"/>
              <a:t>= 'History';</a:t>
            </a:r>
          </a:p>
          <a:p>
            <a:r>
              <a:rPr lang="en-US" altLang="en-US" dirty="0"/>
              <a:t>What happens if we insert </a:t>
            </a:r>
          </a:p>
          <a:p>
            <a:pPr>
              <a:buNone/>
            </a:pPr>
            <a:r>
              <a:rPr lang="en-US" altLang="en-US" dirty="0"/>
              <a:t>           ('25566', 'Brown', 'Biology', 100000)</a:t>
            </a:r>
          </a:p>
          <a:p>
            <a:pPr>
              <a:buNone/>
            </a:pPr>
            <a:r>
              <a:rPr lang="en-US" altLang="en-US" dirty="0"/>
              <a:t>       into </a:t>
            </a:r>
            <a:r>
              <a:rPr lang="en-US" altLang="en-US" i="1" dirty="0" err="1"/>
              <a:t>history_instructors</a:t>
            </a:r>
            <a:r>
              <a:rPr lang="en-US" altLang="en-US" i="1" dirty="0"/>
              <a:t>?</a:t>
            </a:r>
            <a:endParaRPr lang="en-US" altLang="en-US" dirty="0"/>
          </a:p>
        </p:txBody>
      </p:sp>
    </p:spTree>
    <p:extLst>
      <p:ext uri="{BB962C8B-B14F-4D97-AF65-F5344CB8AC3E}">
        <p14:creationId xmlns:p14="http://schemas.microsoft.com/office/powerpoint/2010/main" val="358769600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4066" name="Rectangle 2"/>
          <p:cNvSpPr>
            <a:spLocks noGrp="1" noChangeArrowheads="1"/>
          </p:cNvSpPr>
          <p:nvPr>
            <p:ph type="title" idx="4294967295"/>
          </p:nvPr>
        </p:nvSpPr>
        <p:spPr>
          <a:xfrm>
            <a:off x="1422400" y="117475"/>
            <a:ext cx="10769600" cy="609600"/>
          </a:xfrm>
        </p:spPr>
        <p:txBody>
          <a:bodyPr/>
          <a:lstStyle/>
          <a:p>
            <a:pPr>
              <a:defRPr/>
            </a:pPr>
            <a:r>
              <a:rPr lang="en-US" dirty="0">
                <a:ea typeface="+mj-ea"/>
              </a:rPr>
              <a:t>View Updates in SQL </a:t>
            </a:r>
          </a:p>
        </p:txBody>
      </p:sp>
      <p:sp>
        <p:nvSpPr>
          <p:cNvPr id="52227" name="Rectangle 3"/>
          <p:cNvSpPr>
            <a:spLocks noGrp="1" noChangeArrowheads="1"/>
          </p:cNvSpPr>
          <p:nvPr>
            <p:ph type="body" idx="4294967295"/>
          </p:nvPr>
        </p:nvSpPr>
        <p:spPr>
          <a:xfrm>
            <a:off x="0" y="1228725"/>
            <a:ext cx="7400925" cy="3184525"/>
          </a:xfrm>
        </p:spPr>
        <p:txBody>
          <a:bodyPr/>
          <a:lstStyle/>
          <a:p>
            <a:r>
              <a:rPr lang="en-US" altLang="en-US" dirty="0"/>
              <a:t>Most SQL implementations allow updates only on simple views </a:t>
            </a:r>
          </a:p>
          <a:p>
            <a:pPr lvl="1"/>
            <a:r>
              <a:rPr lang="en-US" altLang="en-US" dirty="0"/>
              <a:t>The </a:t>
            </a:r>
            <a:r>
              <a:rPr lang="en-US" altLang="en-US" b="1" dirty="0"/>
              <a:t>from </a:t>
            </a:r>
            <a:r>
              <a:rPr lang="en-US" altLang="en-US" dirty="0"/>
              <a:t>clause has only one database relation.</a:t>
            </a:r>
          </a:p>
          <a:p>
            <a:pPr lvl="1"/>
            <a:r>
              <a:rPr lang="en-US" altLang="en-US" dirty="0"/>
              <a:t>The </a:t>
            </a:r>
            <a:r>
              <a:rPr lang="en-US" altLang="en-US" b="1" dirty="0"/>
              <a:t>select </a:t>
            </a:r>
            <a:r>
              <a:rPr lang="en-US" altLang="en-US" dirty="0"/>
              <a:t>clause contains only attribute names of the relation, and does not have any expressions, aggregates, or </a:t>
            </a:r>
            <a:r>
              <a:rPr lang="en-US" altLang="en-US" b="1" dirty="0"/>
              <a:t>distinct </a:t>
            </a:r>
            <a:r>
              <a:rPr lang="en-US" altLang="en-US" dirty="0"/>
              <a:t>specification.</a:t>
            </a:r>
          </a:p>
          <a:p>
            <a:pPr lvl="1"/>
            <a:r>
              <a:rPr lang="en-US" altLang="en-US" dirty="0"/>
              <a:t>Any attribute not listed in the </a:t>
            </a:r>
            <a:r>
              <a:rPr lang="en-US" altLang="en-US" b="1" dirty="0"/>
              <a:t>select </a:t>
            </a:r>
            <a:r>
              <a:rPr lang="en-US" altLang="en-US" dirty="0"/>
              <a:t>clause can be set to null</a:t>
            </a:r>
          </a:p>
          <a:p>
            <a:pPr lvl="1"/>
            <a:r>
              <a:rPr lang="en-US" altLang="en-US" dirty="0"/>
              <a:t>The query does not have a </a:t>
            </a:r>
            <a:r>
              <a:rPr lang="en-US" altLang="en-US" b="1" dirty="0"/>
              <a:t>group </a:t>
            </a:r>
            <a:r>
              <a:rPr lang="en-US" altLang="en-US" dirty="0"/>
              <a:t>by or </a:t>
            </a:r>
            <a:r>
              <a:rPr lang="en-US" altLang="en-US" b="1" dirty="0"/>
              <a:t>having </a:t>
            </a:r>
            <a:r>
              <a:rPr lang="en-US" altLang="en-US" dirty="0"/>
              <a:t>clause.</a:t>
            </a:r>
          </a:p>
          <a:p>
            <a:pPr lvl="1"/>
            <a:endParaRPr lang="en-US" altLang="en-US" dirty="0"/>
          </a:p>
        </p:txBody>
      </p:sp>
    </p:spTree>
    <p:extLst>
      <p:ext uri="{BB962C8B-B14F-4D97-AF65-F5344CB8AC3E}">
        <p14:creationId xmlns:p14="http://schemas.microsoft.com/office/powerpoint/2010/main" val="3736726789"/>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4066" name="Rectangle 2"/>
          <p:cNvSpPr>
            <a:spLocks noGrp="1" noChangeArrowheads="1"/>
          </p:cNvSpPr>
          <p:nvPr>
            <p:ph type="title" idx="4294967295"/>
          </p:nvPr>
        </p:nvSpPr>
        <p:spPr>
          <a:xfrm>
            <a:off x="1422400" y="117475"/>
            <a:ext cx="10769600" cy="609600"/>
          </a:xfrm>
        </p:spPr>
        <p:txBody>
          <a:bodyPr/>
          <a:lstStyle/>
          <a:p>
            <a:pPr>
              <a:defRPr/>
            </a:pPr>
            <a:r>
              <a:rPr lang="en-US" altLang="en-US" dirty="0">
                <a:effectLst/>
              </a:rPr>
              <a:t>Transactions</a:t>
            </a:r>
            <a:endParaRPr lang="en-US" dirty="0">
              <a:ea typeface="+mj-ea"/>
            </a:endParaRPr>
          </a:p>
        </p:txBody>
      </p:sp>
      <p:sp>
        <p:nvSpPr>
          <p:cNvPr id="52227" name="Rectangle 3"/>
          <p:cNvSpPr>
            <a:spLocks noGrp="1" noChangeArrowheads="1"/>
          </p:cNvSpPr>
          <p:nvPr>
            <p:ph type="body" idx="4294967295"/>
          </p:nvPr>
        </p:nvSpPr>
        <p:spPr>
          <a:xfrm>
            <a:off x="0" y="1084263"/>
            <a:ext cx="7521575" cy="4389437"/>
          </a:xfrm>
        </p:spPr>
        <p:txBody>
          <a:bodyPr/>
          <a:lstStyle/>
          <a:p>
            <a:r>
              <a:rPr lang="en-US" altLang="en-US" dirty="0"/>
              <a:t>A</a:t>
            </a:r>
            <a:r>
              <a:rPr lang="en-US" altLang="en-US" b="1" dirty="0">
                <a:solidFill>
                  <a:srgbClr val="002060"/>
                </a:solidFill>
              </a:rPr>
              <a:t>  transaction </a:t>
            </a:r>
            <a:r>
              <a:rPr lang="en-US" altLang="en-US" dirty="0"/>
              <a:t>consists of a sequence of query and/or update statements and is a “unit” of work</a:t>
            </a:r>
          </a:p>
          <a:p>
            <a:r>
              <a:rPr lang="en-US" altLang="en-US" dirty="0"/>
              <a:t>The SQL standard specifies that a transaction begins implicitly when an SQL statement is executed.  </a:t>
            </a:r>
          </a:p>
          <a:p>
            <a:r>
              <a:rPr lang="en-US" altLang="en-US" dirty="0"/>
              <a:t>The transaction must end with one of the following statements:</a:t>
            </a:r>
          </a:p>
          <a:p>
            <a:pPr lvl="1"/>
            <a:r>
              <a:rPr lang="en-US" altLang="en-US" b="1" dirty="0">
                <a:solidFill>
                  <a:srgbClr val="002060"/>
                </a:solidFill>
              </a:rPr>
              <a:t>Commit work</a:t>
            </a:r>
            <a:r>
              <a:rPr lang="en-US" altLang="en-US" dirty="0"/>
              <a:t>. The updates performed by the transaction become permanent in the database. </a:t>
            </a:r>
          </a:p>
          <a:p>
            <a:pPr lvl="1"/>
            <a:r>
              <a:rPr lang="en-US" altLang="en-US" b="1" dirty="0">
                <a:solidFill>
                  <a:srgbClr val="002060"/>
                </a:solidFill>
              </a:rPr>
              <a:t>Rollback work</a:t>
            </a:r>
            <a:r>
              <a:rPr lang="en-US" altLang="en-US" dirty="0"/>
              <a:t>. All  the updates performed by the SQL statements in the transaction are undone.</a:t>
            </a:r>
          </a:p>
          <a:p>
            <a:r>
              <a:rPr lang="en-US" altLang="en-US" dirty="0"/>
              <a:t>Atomic transaction</a:t>
            </a:r>
          </a:p>
          <a:p>
            <a:pPr lvl="1"/>
            <a:r>
              <a:rPr lang="en-US" altLang="en-US" dirty="0"/>
              <a:t>either fully executed or rolled back as if it never occurred</a:t>
            </a:r>
          </a:p>
          <a:p>
            <a:r>
              <a:rPr lang="en-US" altLang="en-US" dirty="0"/>
              <a:t>Isolation from concurrent transactions</a:t>
            </a:r>
          </a:p>
          <a:p>
            <a:endParaRPr lang="en-US" altLang="en-US" dirty="0"/>
          </a:p>
        </p:txBody>
      </p:sp>
    </p:spTree>
    <p:extLst>
      <p:ext uri="{BB962C8B-B14F-4D97-AF65-F5344CB8AC3E}">
        <p14:creationId xmlns:p14="http://schemas.microsoft.com/office/powerpoint/2010/main" val="2405610510"/>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2258" name="Rectangle 2"/>
          <p:cNvSpPr>
            <a:spLocks noGrp="1" noChangeArrowheads="1"/>
          </p:cNvSpPr>
          <p:nvPr>
            <p:ph type="title" idx="4294967295"/>
          </p:nvPr>
        </p:nvSpPr>
        <p:spPr>
          <a:xfrm>
            <a:off x="1422400" y="117475"/>
            <a:ext cx="10769600" cy="609600"/>
          </a:xfrm>
        </p:spPr>
        <p:txBody>
          <a:bodyPr/>
          <a:lstStyle/>
          <a:p>
            <a:pPr>
              <a:defRPr/>
            </a:pPr>
            <a:r>
              <a:rPr lang="en-US" dirty="0">
                <a:ea typeface="+mj-ea"/>
              </a:rPr>
              <a:t>Integrity Constraints</a:t>
            </a:r>
          </a:p>
        </p:txBody>
      </p:sp>
      <p:sp>
        <p:nvSpPr>
          <p:cNvPr id="56323" name="Rectangle 3"/>
          <p:cNvSpPr>
            <a:spLocks noGrp="1" noChangeArrowheads="1"/>
          </p:cNvSpPr>
          <p:nvPr>
            <p:ph type="body" idx="4294967295"/>
          </p:nvPr>
        </p:nvSpPr>
        <p:spPr>
          <a:xfrm>
            <a:off x="0" y="1135063"/>
            <a:ext cx="7505700" cy="4302125"/>
          </a:xfrm>
        </p:spPr>
        <p:txBody>
          <a:bodyPr/>
          <a:lstStyle/>
          <a:p>
            <a:r>
              <a:rPr lang="en-US" altLang="en-US" dirty="0"/>
              <a:t>Integrity constraints guard against accidental damage to the database, by ensuring that authorized changes to the database do not result in a loss of data consistency. </a:t>
            </a:r>
          </a:p>
          <a:p>
            <a:pPr lvl="1"/>
            <a:r>
              <a:rPr lang="en-US" altLang="en-US" dirty="0"/>
              <a:t>A checking account must have a balance greater than $10,000.00</a:t>
            </a:r>
          </a:p>
          <a:p>
            <a:pPr lvl="1"/>
            <a:r>
              <a:rPr lang="en-US" altLang="en-US" dirty="0"/>
              <a:t>A salary of a bank employee must be at least $4.00 an hour</a:t>
            </a:r>
          </a:p>
          <a:p>
            <a:pPr lvl="1"/>
            <a:r>
              <a:rPr lang="en-US" altLang="en-US" dirty="0"/>
              <a:t>A customer must have a (non-null) phone number</a:t>
            </a:r>
          </a:p>
          <a:p>
            <a:pPr lvl="1"/>
            <a:endParaRPr lang="en-US" altLang="en-US" dirty="0"/>
          </a:p>
          <a:p>
            <a:endParaRPr lang="en-US" altLang="en-US" dirty="0"/>
          </a:p>
        </p:txBody>
      </p:sp>
    </p:spTree>
    <p:extLst>
      <p:ext uri="{BB962C8B-B14F-4D97-AF65-F5344CB8AC3E}">
        <p14:creationId xmlns:p14="http://schemas.microsoft.com/office/powerpoint/2010/main" val="199104778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4306" name="Rectangle 2"/>
          <p:cNvSpPr>
            <a:spLocks noGrp="1" noChangeArrowheads="1"/>
          </p:cNvSpPr>
          <p:nvPr>
            <p:ph type="title" idx="4294967295"/>
          </p:nvPr>
        </p:nvSpPr>
        <p:spPr>
          <a:xfrm>
            <a:off x="4114800" y="109538"/>
            <a:ext cx="8077200" cy="609600"/>
          </a:xfrm>
        </p:spPr>
        <p:txBody>
          <a:bodyPr/>
          <a:lstStyle/>
          <a:p>
            <a:r>
              <a:rPr lang="en-US" altLang="en-US" dirty="0">
                <a:effectLst>
                  <a:outerShdw blurRad="38100" dist="38100" dir="2700000" algn="tl">
                    <a:srgbClr val="C0C0C0"/>
                  </a:outerShdw>
                </a:effectLst>
              </a:rPr>
              <a:t> Constraints on a Single Relation </a:t>
            </a:r>
          </a:p>
        </p:txBody>
      </p:sp>
      <p:sp>
        <p:nvSpPr>
          <p:cNvPr id="58371" name="Rectangle 3"/>
          <p:cNvSpPr>
            <a:spLocks noGrp="1" noChangeArrowheads="1"/>
          </p:cNvSpPr>
          <p:nvPr>
            <p:ph type="body" idx="4294967295"/>
          </p:nvPr>
        </p:nvSpPr>
        <p:spPr>
          <a:xfrm>
            <a:off x="0" y="1177925"/>
            <a:ext cx="7137400" cy="2640013"/>
          </a:xfrm>
        </p:spPr>
        <p:txBody>
          <a:bodyPr/>
          <a:lstStyle/>
          <a:p>
            <a:r>
              <a:rPr lang="en-US" altLang="en-US" b="1" dirty="0"/>
              <a:t>not null</a:t>
            </a:r>
          </a:p>
          <a:p>
            <a:r>
              <a:rPr lang="en-US" altLang="en-US" b="1" dirty="0"/>
              <a:t>primary key</a:t>
            </a:r>
          </a:p>
          <a:p>
            <a:r>
              <a:rPr lang="en-US" altLang="en-US" b="1" dirty="0"/>
              <a:t>unique</a:t>
            </a:r>
            <a:endParaRPr lang="en-US" altLang="en-US" dirty="0"/>
          </a:p>
          <a:p>
            <a:r>
              <a:rPr lang="en-US" altLang="en-US" b="1" dirty="0"/>
              <a:t>check </a:t>
            </a:r>
            <a:r>
              <a:rPr lang="en-US" altLang="en-US" dirty="0"/>
              <a:t>(P), where P is a predicate</a:t>
            </a:r>
          </a:p>
        </p:txBody>
      </p:sp>
      <p:sp>
        <p:nvSpPr>
          <p:cNvPr id="58372" name="Rectangle 4"/>
          <p:cNvSpPr>
            <a:spLocks noChangeArrowheads="1"/>
          </p:cNvSpPr>
          <p:nvPr/>
        </p:nvSpPr>
        <p:spPr bwMode="auto">
          <a:xfrm>
            <a:off x="2328863" y="5229225"/>
            <a:ext cx="68008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Helvetica" panose="020B0604020202020204" pitchFamily="34" charset="0"/>
                <a:ea typeface="MS PGothic" panose="020B0600070205080204" pitchFamily="34" charset="-128"/>
              </a:defRPr>
            </a:lvl1pPr>
            <a:lvl2pPr marL="37931725" indent="-3747452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spcBef>
                <a:spcPct val="35000"/>
              </a:spcBef>
              <a:buClr>
                <a:schemeClr val="tx2"/>
              </a:buClr>
              <a:buFont typeface="Monotype Sorts" charset="2"/>
              <a:buNone/>
            </a:pPr>
            <a:endParaRPr kumimoji="1" lang="en-US" altLang="en-US" sz="2000" b="1"/>
          </a:p>
        </p:txBody>
      </p:sp>
    </p:spTree>
    <p:extLst>
      <p:ext uri="{BB962C8B-B14F-4D97-AF65-F5344CB8AC3E}">
        <p14:creationId xmlns:p14="http://schemas.microsoft.com/office/powerpoint/2010/main" val="2752992405"/>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6354" name="Rectangle 2"/>
          <p:cNvSpPr>
            <a:spLocks noGrp="1" noChangeArrowheads="1"/>
          </p:cNvSpPr>
          <p:nvPr>
            <p:ph type="title" idx="4294967295"/>
          </p:nvPr>
        </p:nvSpPr>
        <p:spPr>
          <a:xfrm>
            <a:off x="4114800" y="153988"/>
            <a:ext cx="8077200" cy="609600"/>
          </a:xfrm>
        </p:spPr>
        <p:txBody>
          <a:bodyPr/>
          <a:lstStyle/>
          <a:p>
            <a:pPr>
              <a:defRPr/>
            </a:pPr>
            <a:r>
              <a:rPr lang="en-US" dirty="0">
                <a:ea typeface="+mj-ea"/>
              </a:rPr>
              <a:t>Not Null Constraints </a:t>
            </a:r>
          </a:p>
        </p:txBody>
      </p:sp>
      <p:sp>
        <p:nvSpPr>
          <p:cNvPr id="60419" name="Rectangle 3"/>
          <p:cNvSpPr>
            <a:spLocks noGrp="1" noChangeArrowheads="1"/>
          </p:cNvSpPr>
          <p:nvPr>
            <p:ph type="body" idx="4294967295"/>
          </p:nvPr>
        </p:nvSpPr>
        <p:spPr>
          <a:xfrm>
            <a:off x="0" y="1135063"/>
            <a:ext cx="7143750" cy="2655887"/>
          </a:xfrm>
        </p:spPr>
        <p:txBody>
          <a:bodyPr/>
          <a:lstStyle/>
          <a:p>
            <a:r>
              <a:rPr kumimoji="0" lang="en-US" altLang="en-US" b="1" dirty="0"/>
              <a:t>not null</a:t>
            </a:r>
          </a:p>
          <a:p>
            <a:pPr lvl="1"/>
            <a:r>
              <a:rPr kumimoji="0" lang="en-US" altLang="en-US" dirty="0"/>
              <a:t>Declare </a:t>
            </a:r>
            <a:r>
              <a:rPr kumimoji="0" lang="en-US" altLang="en-US" i="1" dirty="0"/>
              <a:t>name</a:t>
            </a:r>
            <a:r>
              <a:rPr kumimoji="0" lang="en-US" altLang="en-US" dirty="0"/>
              <a:t> and </a:t>
            </a:r>
            <a:r>
              <a:rPr kumimoji="0" lang="en-US" altLang="en-US" i="1" dirty="0"/>
              <a:t>budget</a:t>
            </a:r>
            <a:r>
              <a:rPr kumimoji="0" lang="en-US" altLang="en-US" dirty="0"/>
              <a:t> to be </a:t>
            </a:r>
            <a:r>
              <a:rPr lang="en-US" altLang="en-US" b="1" dirty="0"/>
              <a:t>not null</a:t>
            </a:r>
          </a:p>
          <a:p>
            <a:pPr>
              <a:buFont typeface="Monotype Sorts" charset="2"/>
              <a:buNone/>
            </a:pPr>
            <a:r>
              <a:rPr kumimoji="0" lang="en-US" altLang="en-US" i="1" dirty="0"/>
              <a:t>	          name </a:t>
            </a:r>
            <a:r>
              <a:rPr kumimoji="0" lang="en-US" altLang="en-US" b="1" dirty="0" err="1"/>
              <a:t>varchar</a:t>
            </a:r>
            <a:r>
              <a:rPr kumimoji="0" lang="en-US" altLang="en-US" dirty="0"/>
              <a:t>(20) </a:t>
            </a:r>
            <a:r>
              <a:rPr kumimoji="0" lang="en-US" altLang="en-US" b="1" dirty="0"/>
              <a:t>not null</a:t>
            </a:r>
            <a:br>
              <a:rPr kumimoji="0" lang="en-US" altLang="en-US" b="1" dirty="0"/>
            </a:br>
            <a:r>
              <a:rPr kumimoji="0" lang="en-US" altLang="en-US" b="1" dirty="0"/>
              <a:t>          </a:t>
            </a:r>
            <a:r>
              <a:rPr kumimoji="0" lang="en-US" altLang="en-US" i="1" dirty="0"/>
              <a:t>budget </a:t>
            </a:r>
            <a:r>
              <a:rPr kumimoji="0" lang="en-US" altLang="en-US" b="1" dirty="0"/>
              <a:t>numeric</a:t>
            </a:r>
            <a:r>
              <a:rPr kumimoji="0" lang="en-US" altLang="en-US" dirty="0"/>
              <a:t>(12,2) </a:t>
            </a:r>
            <a:r>
              <a:rPr kumimoji="0" lang="en-US" altLang="en-US" b="1" dirty="0"/>
              <a:t>not null</a:t>
            </a:r>
          </a:p>
          <a:p>
            <a:endParaRPr kumimoji="0" lang="en-US" altLang="en-US" dirty="0"/>
          </a:p>
          <a:p>
            <a:endParaRPr lang="en-US" altLang="en-US" b="1" dirty="0"/>
          </a:p>
          <a:p>
            <a:pPr>
              <a:buFont typeface="Monotype Sorts" charset="2"/>
              <a:buNone/>
            </a:pPr>
            <a:endParaRPr lang="en-US" altLang="en-US" dirty="0"/>
          </a:p>
        </p:txBody>
      </p:sp>
      <p:sp>
        <p:nvSpPr>
          <p:cNvPr id="60420" name="Rectangle 4"/>
          <p:cNvSpPr>
            <a:spLocks noChangeArrowheads="1"/>
          </p:cNvSpPr>
          <p:nvPr/>
        </p:nvSpPr>
        <p:spPr bwMode="auto">
          <a:xfrm>
            <a:off x="2328863" y="5229225"/>
            <a:ext cx="68008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Helvetica" panose="020B0604020202020204" pitchFamily="34" charset="0"/>
                <a:ea typeface="MS PGothic" panose="020B0600070205080204" pitchFamily="34" charset="-128"/>
              </a:defRPr>
            </a:lvl1pPr>
            <a:lvl2pPr marL="37931725" indent="-3747452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spcBef>
                <a:spcPct val="35000"/>
              </a:spcBef>
              <a:buClr>
                <a:schemeClr val="tx2"/>
              </a:buClr>
              <a:buFont typeface="Monotype Sorts" charset="2"/>
              <a:buNone/>
            </a:pPr>
            <a:endParaRPr kumimoji="1" lang="en-US" altLang="en-US" sz="2000" b="1"/>
          </a:p>
        </p:txBody>
      </p:sp>
    </p:spTree>
    <p:extLst>
      <p:ext uri="{BB962C8B-B14F-4D97-AF65-F5344CB8AC3E}">
        <p14:creationId xmlns:p14="http://schemas.microsoft.com/office/powerpoint/2010/main" val="869717082"/>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6354" name="Rectangle 2"/>
          <p:cNvSpPr>
            <a:spLocks noGrp="1" noChangeArrowheads="1"/>
          </p:cNvSpPr>
          <p:nvPr>
            <p:ph type="title" idx="4294967295"/>
          </p:nvPr>
        </p:nvSpPr>
        <p:spPr>
          <a:xfrm>
            <a:off x="4114800" y="130175"/>
            <a:ext cx="8077200" cy="609600"/>
          </a:xfrm>
        </p:spPr>
        <p:txBody>
          <a:bodyPr/>
          <a:lstStyle/>
          <a:p>
            <a:pPr>
              <a:defRPr/>
            </a:pPr>
            <a:r>
              <a:rPr lang="en-US" dirty="0">
                <a:ea typeface="+mj-ea"/>
              </a:rPr>
              <a:t>Unique Constraints </a:t>
            </a:r>
          </a:p>
        </p:txBody>
      </p:sp>
      <p:sp>
        <p:nvSpPr>
          <p:cNvPr id="60419" name="Rectangle 3"/>
          <p:cNvSpPr>
            <a:spLocks noGrp="1" noChangeArrowheads="1"/>
          </p:cNvSpPr>
          <p:nvPr>
            <p:ph type="body" idx="4294967295"/>
          </p:nvPr>
        </p:nvSpPr>
        <p:spPr>
          <a:xfrm>
            <a:off x="0" y="1098550"/>
            <a:ext cx="7045325" cy="2582863"/>
          </a:xfrm>
        </p:spPr>
        <p:txBody>
          <a:bodyPr/>
          <a:lstStyle/>
          <a:p>
            <a:r>
              <a:rPr lang="en-US" altLang="en-US" b="1" dirty="0"/>
              <a:t>unique</a:t>
            </a:r>
            <a:r>
              <a:rPr kumimoji="0" lang="en-US" altLang="en-US" dirty="0"/>
              <a:t> ( </a:t>
            </a:r>
            <a:r>
              <a:rPr kumimoji="0" lang="en-US" altLang="en-US" i="1" dirty="0"/>
              <a:t>A</a:t>
            </a:r>
            <a:r>
              <a:rPr kumimoji="0" lang="en-US" altLang="en-US" baseline="-25000" dirty="0"/>
              <a:t>1</a:t>
            </a:r>
            <a:r>
              <a:rPr kumimoji="0" lang="en-US" altLang="en-US" dirty="0"/>
              <a:t>, </a:t>
            </a:r>
            <a:r>
              <a:rPr kumimoji="0" lang="en-US" altLang="en-US" i="1" dirty="0"/>
              <a:t>A</a:t>
            </a:r>
            <a:r>
              <a:rPr kumimoji="0" lang="en-US" altLang="en-US" baseline="-25000" dirty="0"/>
              <a:t>2</a:t>
            </a:r>
            <a:r>
              <a:rPr kumimoji="0" lang="en-US" altLang="en-US" dirty="0"/>
              <a:t>, …, </a:t>
            </a:r>
            <a:r>
              <a:rPr kumimoji="0" lang="en-US" altLang="en-US" i="1" dirty="0"/>
              <a:t>A</a:t>
            </a:r>
            <a:r>
              <a:rPr kumimoji="0" lang="en-US" altLang="en-US" baseline="-25000" dirty="0"/>
              <a:t>m</a:t>
            </a:r>
            <a:r>
              <a:rPr kumimoji="0" lang="en-US" altLang="en-US" dirty="0"/>
              <a:t>)</a:t>
            </a:r>
          </a:p>
          <a:p>
            <a:pPr lvl="1"/>
            <a:r>
              <a:rPr kumimoji="0" lang="en-US" altLang="en-US" dirty="0"/>
              <a:t>The unique specification states that the attributes </a:t>
            </a:r>
            <a:r>
              <a:rPr kumimoji="0" lang="en-US" altLang="en-US" i="1" dirty="0"/>
              <a:t>A</a:t>
            </a:r>
            <a:r>
              <a:rPr kumimoji="0" lang="en-US" altLang="en-US" baseline="-25000" dirty="0"/>
              <a:t>1</a:t>
            </a:r>
            <a:r>
              <a:rPr kumimoji="0" lang="en-US" altLang="en-US" dirty="0"/>
              <a:t>, </a:t>
            </a:r>
            <a:r>
              <a:rPr kumimoji="0" lang="en-US" altLang="en-US" i="1" dirty="0"/>
              <a:t>A</a:t>
            </a:r>
            <a:r>
              <a:rPr kumimoji="0" lang="en-US" altLang="en-US" baseline="-25000" dirty="0"/>
              <a:t>2</a:t>
            </a:r>
            <a:r>
              <a:rPr kumimoji="0" lang="en-US" altLang="en-US" dirty="0"/>
              <a:t>, …, </a:t>
            </a:r>
            <a:r>
              <a:rPr kumimoji="0" lang="en-US" altLang="en-US" i="1" dirty="0"/>
              <a:t>A</a:t>
            </a:r>
            <a:r>
              <a:rPr kumimoji="0" lang="en-US" altLang="en-US" baseline="-25000" dirty="0"/>
              <a:t>m </a:t>
            </a:r>
            <a:r>
              <a:rPr kumimoji="0" lang="en-US" altLang="en-US" dirty="0"/>
              <a:t> form a candidate key.</a:t>
            </a:r>
          </a:p>
          <a:p>
            <a:pPr lvl="1"/>
            <a:r>
              <a:rPr kumimoji="0" lang="en-US" altLang="en-US" dirty="0"/>
              <a:t>Candidate keys are permitted to be null (in contrast to primary keys).</a:t>
            </a:r>
          </a:p>
          <a:p>
            <a:endParaRPr kumimoji="0" lang="en-US" altLang="en-US" dirty="0"/>
          </a:p>
          <a:p>
            <a:endParaRPr lang="en-US" altLang="en-US" b="1" dirty="0"/>
          </a:p>
          <a:p>
            <a:pPr>
              <a:buFont typeface="Monotype Sorts" charset="2"/>
              <a:buNone/>
            </a:pPr>
            <a:endParaRPr lang="en-US" altLang="en-US" dirty="0"/>
          </a:p>
        </p:txBody>
      </p:sp>
      <p:sp>
        <p:nvSpPr>
          <p:cNvPr id="60420" name="Rectangle 4"/>
          <p:cNvSpPr>
            <a:spLocks noChangeArrowheads="1"/>
          </p:cNvSpPr>
          <p:nvPr/>
        </p:nvSpPr>
        <p:spPr bwMode="auto">
          <a:xfrm>
            <a:off x="2328863" y="5229225"/>
            <a:ext cx="68008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Helvetica" panose="020B0604020202020204" pitchFamily="34" charset="0"/>
                <a:ea typeface="MS PGothic" panose="020B0600070205080204" pitchFamily="34" charset="-128"/>
              </a:defRPr>
            </a:lvl1pPr>
            <a:lvl2pPr marL="37931725" indent="-3747452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spcBef>
                <a:spcPct val="35000"/>
              </a:spcBef>
              <a:buClr>
                <a:schemeClr val="tx2"/>
              </a:buClr>
              <a:buFont typeface="Monotype Sorts" charset="2"/>
              <a:buNone/>
            </a:pPr>
            <a:endParaRPr kumimoji="1" lang="en-US" altLang="en-US" sz="2000" b="1"/>
          </a:p>
        </p:txBody>
      </p:sp>
    </p:spTree>
    <p:extLst>
      <p:ext uri="{BB962C8B-B14F-4D97-AF65-F5344CB8AC3E}">
        <p14:creationId xmlns:p14="http://schemas.microsoft.com/office/powerpoint/2010/main" val="376842515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0450" name="Rectangle 2"/>
          <p:cNvSpPr>
            <a:spLocks noGrp="1" noChangeArrowheads="1"/>
          </p:cNvSpPr>
          <p:nvPr>
            <p:ph type="title" idx="4294967295"/>
          </p:nvPr>
        </p:nvSpPr>
        <p:spPr>
          <a:xfrm>
            <a:off x="4114800" y="141288"/>
            <a:ext cx="8077200" cy="609600"/>
          </a:xfrm>
        </p:spPr>
        <p:txBody>
          <a:bodyPr/>
          <a:lstStyle/>
          <a:p>
            <a:pPr>
              <a:defRPr/>
            </a:pPr>
            <a:r>
              <a:rPr lang="en-US" dirty="0">
                <a:ea typeface="+mj-ea"/>
              </a:rPr>
              <a:t>The check clause</a:t>
            </a:r>
          </a:p>
        </p:txBody>
      </p:sp>
      <p:sp>
        <p:nvSpPr>
          <p:cNvPr id="62467" name="Rectangle 3"/>
          <p:cNvSpPr>
            <a:spLocks noGrp="1" noChangeArrowheads="1"/>
          </p:cNvSpPr>
          <p:nvPr>
            <p:ph type="body" idx="4294967295"/>
          </p:nvPr>
        </p:nvSpPr>
        <p:spPr>
          <a:xfrm>
            <a:off x="0" y="1085850"/>
            <a:ext cx="7600950" cy="4692650"/>
          </a:xfrm>
        </p:spPr>
        <p:txBody>
          <a:bodyPr/>
          <a:lstStyle/>
          <a:p>
            <a:r>
              <a:rPr lang="en-US" altLang="en-US" dirty="0"/>
              <a:t>The  </a:t>
            </a:r>
            <a:r>
              <a:rPr lang="en-US" altLang="en-US" b="1" dirty="0"/>
              <a:t>check </a:t>
            </a:r>
            <a:r>
              <a:rPr lang="en-US" altLang="en-US" dirty="0"/>
              <a:t>(P) clause specifies a predicate P that must be satisfied by every tuple in a relation.</a:t>
            </a:r>
          </a:p>
          <a:p>
            <a:r>
              <a:rPr lang="en-US" altLang="en-US" dirty="0"/>
              <a:t>Example:  ensure that semester is one of fall, winter, spring or summer</a:t>
            </a:r>
          </a:p>
          <a:p>
            <a:pPr>
              <a:spcBef>
                <a:spcPts val="0"/>
              </a:spcBef>
              <a:buNone/>
            </a:pPr>
            <a:r>
              <a:rPr lang="en-US" altLang="en-US" b="1" dirty="0"/>
              <a:t>     </a:t>
            </a:r>
          </a:p>
          <a:p>
            <a:pPr>
              <a:spcBef>
                <a:spcPts val="0"/>
              </a:spcBef>
              <a:buNone/>
            </a:pPr>
            <a:r>
              <a:rPr lang="en-US" altLang="en-US" b="1" dirty="0"/>
              <a:t>              create table </a:t>
            </a:r>
            <a:r>
              <a:rPr lang="en-US" altLang="en-US" i="1" dirty="0"/>
              <a:t>section </a:t>
            </a:r>
          </a:p>
          <a:p>
            <a:pPr>
              <a:spcBef>
                <a:spcPts val="0"/>
              </a:spcBef>
              <a:buNone/>
            </a:pPr>
            <a:r>
              <a:rPr lang="en-US" altLang="en-US" i="1" dirty="0"/>
              <a:t>                   </a:t>
            </a:r>
            <a:r>
              <a:rPr lang="en-US" altLang="en-US" dirty="0"/>
              <a:t>(</a:t>
            </a:r>
            <a:r>
              <a:rPr lang="en-US" altLang="en-US" i="1" dirty="0" err="1"/>
              <a:t>course_id</a:t>
            </a:r>
            <a:r>
              <a:rPr lang="en-US" altLang="en-US" i="1" dirty="0"/>
              <a:t> </a:t>
            </a:r>
            <a:r>
              <a:rPr lang="en-US" altLang="en-US" b="1" dirty="0"/>
              <a:t>varchar </a:t>
            </a:r>
            <a:r>
              <a:rPr lang="en-US" altLang="en-US" dirty="0"/>
              <a:t>(8),</a:t>
            </a:r>
          </a:p>
          <a:p>
            <a:pPr>
              <a:spcBef>
                <a:spcPts val="0"/>
              </a:spcBef>
              <a:buNone/>
            </a:pPr>
            <a:r>
              <a:rPr lang="en-US" altLang="en-US" i="1" dirty="0"/>
              <a:t>                    </a:t>
            </a:r>
            <a:r>
              <a:rPr lang="en-US" altLang="en-US" i="1" dirty="0" err="1"/>
              <a:t>sec_id</a:t>
            </a:r>
            <a:r>
              <a:rPr lang="en-US" altLang="en-US" i="1" dirty="0"/>
              <a:t> </a:t>
            </a:r>
            <a:r>
              <a:rPr lang="en-US" altLang="en-US" b="1" dirty="0"/>
              <a:t>varchar </a:t>
            </a:r>
            <a:r>
              <a:rPr lang="en-US" altLang="en-US" dirty="0"/>
              <a:t>(8),</a:t>
            </a:r>
          </a:p>
          <a:p>
            <a:pPr>
              <a:spcBef>
                <a:spcPts val="0"/>
              </a:spcBef>
              <a:buNone/>
            </a:pPr>
            <a:r>
              <a:rPr lang="en-US" altLang="en-US" i="1" dirty="0"/>
              <a:t>                    semester </a:t>
            </a:r>
            <a:r>
              <a:rPr lang="en-US" altLang="en-US" b="1" dirty="0"/>
              <a:t>varchar </a:t>
            </a:r>
            <a:r>
              <a:rPr lang="en-US" altLang="en-US" dirty="0"/>
              <a:t>(6),</a:t>
            </a:r>
          </a:p>
          <a:p>
            <a:pPr>
              <a:spcBef>
                <a:spcPts val="0"/>
              </a:spcBef>
              <a:buNone/>
            </a:pPr>
            <a:r>
              <a:rPr lang="en-US" altLang="en-US" i="1" dirty="0"/>
              <a:t>                    year </a:t>
            </a:r>
            <a:r>
              <a:rPr lang="en-US" altLang="en-US" b="1" dirty="0"/>
              <a:t>numeric </a:t>
            </a:r>
            <a:r>
              <a:rPr lang="en-US" altLang="en-US" dirty="0"/>
              <a:t>(4,0),</a:t>
            </a:r>
          </a:p>
          <a:p>
            <a:pPr>
              <a:spcBef>
                <a:spcPts val="0"/>
              </a:spcBef>
              <a:buNone/>
            </a:pPr>
            <a:r>
              <a:rPr lang="en-US" altLang="en-US" i="1" dirty="0"/>
              <a:t>                    building </a:t>
            </a:r>
            <a:r>
              <a:rPr lang="en-US" altLang="en-US" b="1" dirty="0"/>
              <a:t>varchar </a:t>
            </a:r>
            <a:r>
              <a:rPr lang="en-US" altLang="en-US" dirty="0"/>
              <a:t>(15),</a:t>
            </a:r>
          </a:p>
          <a:p>
            <a:pPr>
              <a:spcBef>
                <a:spcPts val="0"/>
              </a:spcBef>
              <a:buNone/>
            </a:pPr>
            <a:r>
              <a:rPr lang="en-US" altLang="en-US" i="1" dirty="0"/>
              <a:t>                    </a:t>
            </a:r>
            <a:r>
              <a:rPr lang="en-US" altLang="en-US" i="1" dirty="0" err="1"/>
              <a:t>room_number</a:t>
            </a:r>
            <a:r>
              <a:rPr lang="en-US" altLang="en-US" i="1" dirty="0"/>
              <a:t> </a:t>
            </a:r>
            <a:r>
              <a:rPr lang="en-US" altLang="en-US" b="1" dirty="0"/>
              <a:t>varchar </a:t>
            </a:r>
            <a:r>
              <a:rPr lang="en-US" altLang="en-US" dirty="0"/>
              <a:t>(7),</a:t>
            </a:r>
          </a:p>
          <a:p>
            <a:pPr>
              <a:spcBef>
                <a:spcPts val="0"/>
              </a:spcBef>
              <a:buNone/>
            </a:pPr>
            <a:r>
              <a:rPr lang="en-US" altLang="en-US" i="1" dirty="0"/>
              <a:t>                    time slot id </a:t>
            </a:r>
            <a:r>
              <a:rPr lang="en-US" altLang="en-US" b="1" dirty="0"/>
              <a:t>varchar </a:t>
            </a:r>
            <a:r>
              <a:rPr lang="en-US" altLang="en-US" dirty="0"/>
              <a:t>(4), </a:t>
            </a:r>
          </a:p>
          <a:p>
            <a:pPr>
              <a:spcBef>
                <a:spcPts val="0"/>
              </a:spcBef>
              <a:buNone/>
            </a:pPr>
            <a:r>
              <a:rPr lang="en-US" altLang="en-US" b="1" dirty="0"/>
              <a:t>                    primary key </a:t>
            </a:r>
            <a:r>
              <a:rPr lang="en-US" altLang="en-US" dirty="0"/>
              <a:t>(</a:t>
            </a:r>
            <a:r>
              <a:rPr lang="en-US" altLang="en-US" i="1" dirty="0" err="1"/>
              <a:t>course_id</a:t>
            </a:r>
            <a:r>
              <a:rPr lang="en-US" altLang="en-US" dirty="0"/>
              <a:t>, </a:t>
            </a:r>
            <a:r>
              <a:rPr lang="en-US" altLang="en-US" i="1" dirty="0" err="1"/>
              <a:t>sec_id</a:t>
            </a:r>
            <a:r>
              <a:rPr lang="en-US" altLang="en-US" dirty="0"/>
              <a:t>, </a:t>
            </a:r>
            <a:r>
              <a:rPr lang="en-US" altLang="en-US" i="1" dirty="0"/>
              <a:t>semester</a:t>
            </a:r>
            <a:r>
              <a:rPr lang="en-US" altLang="en-US" dirty="0"/>
              <a:t>, </a:t>
            </a:r>
            <a:r>
              <a:rPr lang="en-US" altLang="en-US" i="1" dirty="0"/>
              <a:t>year</a:t>
            </a:r>
            <a:r>
              <a:rPr lang="en-US" altLang="en-US" dirty="0"/>
              <a:t>),</a:t>
            </a:r>
          </a:p>
          <a:p>
            <a:pPr>
              <a:spcBef>
                <a:spcPts val="0"/>
              </a:spcBef>
              <a:buNone/>
            </a:pPr>
            <a:r>
              <a:rPr lang="en-US" altLang="en-US" b="1" dirty="0"/>
              <a:t>                    </a:t>
            </a:r>
            <a:r>
              <a:rPr lang="en-US" altLang="en-US" b="1" dirty="0">
                <a:solidFill>
                  <a:srgbClr val="002060"/>
                </a:solidFill>
              </a:rPr>
              <a:t>check</a:t>
            </a:r>
            <a:r>
              <a:rPr lang="en-US" altLang="en-US" b="1" dirty="0"/>
              <a:t> </a:t>
            </a:r>
            <a:r>
              <a:rPr lang="en-US" altLang="en-US" dirty="0"/>
              <a:t>(</a:t>
            </a:r>
            <a:r>
              <a:rPr lang="en-US" altLang="en-US" i="1" dirty="0"/>
              <a:t>semester </a:t>
            </a:r>
            <a:r>
              <a:rPr lang="en-US" altLang="en-US" b="1" dirty="0"/>
              <a:t>in </a:t>
            </a:r>
            <a:r>
              <a:rPr lang="en-US" altLang="en-US" dirty="0"/>
              <a:t>('Fall', 'Winter', 'Spring', 'Summer')))</a:t>
            </a:r>
          </a:p>
        </p:txBody>
      </p:sp>
      <p:sp>
        <p:nvSpPr>
          <p:cNvPr id="62469" name="Rectangle 5"/>
          <p:cNvSpPr>
            <a:spLocks noChangeArrowheads="1"/>
          </p:cNvSpPr>
          <p:nvPr/>
        </p:nvSpPr>
        <p:spPr bwMode="auto">
          <a:xfrm>
            <a:off x="2328863" y="5229225"/>
            <a:ext cx="68008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Helvetica" panose="020B0604020202020204" pitchFamily="34" charset="0"/>
                <a:ea typeface="MS PGothic" panose="020B0600070205080204" pitchFamily="34" charset="-128"/>
              </a:defRPr>
            </a:lvl1pPr>
            <a:lvl2pPr marL="37931725" indent="-3747452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spcBef>
                <a:spcPct val="35000"/>
              </a:spcBef>
              <a:buClr>
                <a:schemeClr val="tx2"/>
              </a:buClr>
              <a:buFont typeface="Monotype Sorts" charset="2"/>
              <a:buNone/>
            </a:pPr>
            <a:endParaRPr kumimoji="1" lang="en-US" altLang="en-US" sz="2000" b="1"/>
          </a:p>
        </p:txBody>
      </p:sp>
    </p:spTree>
    <p:extLst>
      <p:ext uri="{BB962C8B-B14F-4D97-AF65-F5344CB8AC3E}">
        <p14:creationId xmlns:p14="http://schemas.microsoft.com/office/powerpoint/2010/main" val="1284147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a:xfrm>
            <a:off x="121501" y="287157"/>
            <a:ext cx="1076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ffectLst/>
              </a:rPr>
              <a:t>Levels of Abstraction</a:t>
            </a:r>
          </a:p>
        </p:txBody>
      </p:sp>
      <p:sp>
        <p:nvSpPr>
          <p:cNvPr id="17410" name="Rectangle 3"/>
          <p:cNvSpPr>
            <a:spLocks noGrp="1" noChangeArrowheads="1"/>
          </p:cNvSpPr>
          <p:nvPr>
            <p:ph idx="4294967295"/>
          </p:nvPr>
        </p:nvSpPr>
        <p:spPr>
          <a:xfrm>
            <a:off x="2761857" y="1282324"/>
            <a:ext cx="7639050" cy="4903787"/>
          </a:xfrm>
        </p:spPr>
        <p:txBody>
          <a:bodyPr/>
          <a:lstStyle/>
          <a:p>
            <a:pPr>
              <a:tabLst>
                <a:tab pos="1365647" algn="l"/>
                <a:tab pos="2744391" algn="l"/>
                <a:tab pos="2957513" algn="l"/>
              </a:tabLst>
            </a:pPr>
            <a:r>
              <a:rPr lang="en-US" altLang="en-US" b="1" dirty="0">
                <a:solidFill>
                  <a:srgbClr val="002060"/>
                </a:solidFill>
              </a:rPr>
              <a:t>Physical level</a:t>
            </a:r>
            <a:r>
              <a:rPr lang="en-US" altLang="en-US" dirty="0">
                <a:solidFill>
                  <a:srgbClr val="002060"/>
                </a:solidFill>
              </a:rPr>
              <a:t>:</a:t>
            </a:r>
            <a:r>
              <a:rPr lang="en-US" altLang="en-US" b="1" dirty="0">
                <a:solidFill>
                  <a:srgbClr val="002060"/>
                </a:solidFill>
              </a:rPr>
              <a:t> </a:t>
            </a:r>
            <a:r>
              <a:rPr lang="en-US" altLang="en-US" dirty="0"/>
              <a:t>describes how a record (e.g., instructor) is stored.</a:t>
            </a:r>
          </a:p>
          <a:p>
            <a:pPr>
              <a:tabLst>
                <a:tab pos="1365647" algn="l"/>
                <a:tab pos="2744391" algn="l"/>
                <a:tab pos="2957513" algn="l"/>
              </a:tabLst>
            </a:pPr>
            <a:r>
              <a:rPr lang="en-US" altLang="en-US" b="1" dirty="0">
                <a:solidFill>
                  <a:srgbClr val="002060"/>
                </a:solidFill>
              </a:rPr>
              <a:t>Logical level</a:t>
            </a:r>
            <a:r>
              <a:rPr lang="en-US" altLang="en-US" dirty="0">
                <a:solidFill>
                  <a:srgbClr val="002060"/>
                </a:solidFill>
              </a:rPr>
              <a:t>:</a:t>
            </a:r>
            <a:r>
              <a:rPr lang="en-US" altLang="en-US" b="1" dirty="0">
                <a:solidFill>
                  <a:srgbClr val="002060"/>
                </a:solidFill>
              </a:rPr>
              <a:t> </a:t>
            </a:r>
            <a:r>
              <a:rPr lang="en-US" altLang="en-US" dirty="0"/>
              <a:t>describes data stored in database, and the relationships among the data.</a:t>
            </a:r>
          </a:p>
          <a:p>
            <a:pPr lvl="1">
              <a:buNone/>
              <a:tabLst>
                <a:tab pos="1365647" algn="l"/>
                <a:tab pos="2744391" algn="l"/>
                <a:tab pos="2957513" algn="l"/>
              </a:tabLst>
            </a:pPr>
            <a:r>
              <a:rPr lang="en-US" altLang="en-US" b="1" dirty="0"/>
              <a:t>	type</a:t>
            </a:r>
            <a:r>
              <a:rPr lang="en-US" altLang="en-US" dirty="0"/>
              <a:t> </a:t>
            </a:r>
            <a:r>
              <a:rPr lang="en-US" altLang="en-US" i="1" dirty="0"/>
              <a:t>instructor</a:t>
            </a:r>
            <a:r>
              <a:rPr lang="en-US" altLang="en-US" dirty="0"/>
              <a:t> = </a:t>
            </a:r>
            <a:r>
              <a:rPr lang="en-US" altLang="en-US" b="1" dirty="0"/>
              <a:t>record</a:t>
            </a:r>
            <a:endParaRPr lang="en-US" altLang="en-US" dirty="0"/>
          </a:p>
          <a:p>
            <a:pPr lvl="1">
              <a:buNone/>
              <a:tabLst>
                <a:tab pos="1365647" algn="l"/>
                <a:tab pos="2744391" algn="l"/>
                <a:tab pos="2957513" algn="l"/>
              </a:tabLst>
            </a:pPr>
            <a:r>
              <a:rPr lang="en-US" altLang="en-US" dirty="0"/>
              <a:t>		</a:t>
            </a:r>
            <a:r>
              <a:rPr lang="en-US" altLang="en-US" i="1" dirty="0"/>
              <a:t>ID</a:t>
            </a:r>
            <a:r>
              <a:rPr lang="en-US" altLang="en-US" dirty="0"/>
              <a:t> : string; </a:t>
            </a:r>
            <a:br>
              <a:rPr lang="en-US" altLang="en-US" dirty="0"/>
            </a:br>
            <a:r>
              <a:rPr lang="en-US" altLang="en-US" dirty="0"/>
              <a:t>	</a:t>
            </a:r>
            <a:r>
              <a:rPr lang="en-US" altLang="en-US" i="1" dirty="0"/>
              <a:t>name</a:t>
            </a:r>
            <a:r>
              <a:rPr lang="en-US" altLang="en-US" dirty="0"/>
              <a:t> : string;</a:t>
            </a:r>
            <a:br>
              <a:rPr lang="en-US" altLang="en-US" dirty="0"/>
            </a:br>
            <a:r>
              <a:rPr lang="en-US" altLang="en-US" dirty="0"/>
              <a:t>	</a:t>
            </a:r>
            <a:r>
              <a:rPr lang="en-US" altLang="en-US" i="1" dirty="0" err="1"/>
              <a:t>dept_name</a:t>
            </a:r>
            <a:r>
              <a:rPr lang="en-US" altLang="en-US" dirty="0"/>
              <a:t> : string;</a:t>
            </a:r>
            <a:br>
              <a:rPr lang="en-US" altLang="en-US" dirty="0"/>
            </a:br>
            <a:r>
              <a:rPr lang="en-US" altLang="en-US" dirty="0"/>
              <a:t>	</a:t>
            </a:r>
            <a:r>
              <a:rPr lang="en-US" altLang="en-US" i="1" dirty="0"/>
              <a:t>salary</a:t>
            </a:r>
            <a:r>
              <a:rPr lang="en-US" altLang="en-US" dirty="0"/>
              <a:t> : integer;</a:t>
            </a:r>
          </a:p>
          <a:p>
            <a:pPr lvl="4">
              <a:buNone/>
              <a:tabLst>
                <a:tab pos="1365647" algn="l"/>
                <a:tab pos="2744391" algn="l"/>
                <a:tab pos="2957513" algn="l"/>
              </a:tabLst>
            </a:pPr>
            <a:r>
              <a:rPr lang="en-US" altLang="en-US" b="1" dirty="0"/>
              <a:t>end</a:t>
            </a:r>
            <a:r>
              <a:rPr lang="en-US" altLang="en-US" dirty="0"/>
              <a:t>;</a:t>
            </a:r>
          </a:p>
          <a:p>
            <a:pPr>
              <a:tabLst>
                <a:tab pos="1365647" algn="l"/>
                <a:tab pos="2744391" algn="l"/>
                <a:tab pos="2957513" algn="l"/>
              </a:tabLst>
            </a:pPr>
            <a:r>
              <a:rPr lang="en-US" altLang="en-US" b="1" dirty="0">
                <a:solidFill>
                  <a:srgbClr val="002060"/>
                </a:solidFill>
              </a:rPr>
              <a:t>View  level</a:t>
            </a:r>
            <a:r>
              <a:rPr lang="en-US" altLang="en-US" dirty="0">
                <a:solidFill>
                  <a:srgbClr val="002060"/>
                </a:solidFill>
              </a:rPr>
              <a:t>:</a:t>
            </a:r>
            <a:r>
              <a:rPr lang="en-US" altLang="en-US" b="1" dirty="0">
                <a:solidFill>
                  <a:srgbClr val="002060"/>
                </a:solidFill>
              </a:rPr>
              <a:t> </a:t>
            </a:r>
            <a:r>
              <a:rPr lang="en-US" altLang="en-US" dirty="0"/>
              <a:t>application programs hide details of data types.  Views can also hide information (such as an employee</a:t>
            </a:r>
            <a:r>
              <a:rPr lang="ja-JP" altLang="en-US" dirty="0"/>
              <a:t>’</a:t>
            </a:r>
            <a:r>
              <a:rPr lang="en-US" altLang="ja-JP" dirty="0"/>
              <a:t>s salary) for security purposes. </a:t>
            </a:r>
            <a:endParaRPr lang="en-US" altLang="en-US" dirty="0"/>
          </a:p>
        </p:txBody>
      </p:sp>
    </p:spTree>
    <p:extLst>
      <p:ext uri="{BB962C8B-B14F-4D97-AF65-F5344CB8AC3E}">
        <p14:creationId xmlns:p14="http://schemas.microsoft.com/office/powerpoint/2010/main" val="1589182660"/>
      </p:ext>
    </p:extLst>
  </p:cSld>
  <p:clrMapOvr>
    <a:masterClrMapping/>
  </p:clrMapOvr>
  <p:transition spd="slow"/>
</p:sld>
</file>

<file path=ppt/slides/slide2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4546" name="Rectangle 2"/>
          <p:cNvSpPr>
            <a:spLocks noGrp="1" noChangeArrowheads="1"/>
          </p:cNvSpPr>
          <p:nvPr>
            <p:ph type="title" idx="4294967295"/>
          </p:nvPr>
        </p:nvSpPr>
        <p:spPr>
          <a:xfrm>
            <a:off x="1422400" y="117475"/>
            <a:ext cx="10769600" cy="609600"/>
          </a:xfrm>
        </p:spPr>
        <p:txBody>
          <a:bodyPr/>
          <a:lstStyle/>
          <a:p>
            <a:pPr>
              <a:defRPr/>
            </a:pPr>
            <a:r>
              <a:rPr lang="en-US" dirty="0">
                <a:ea typeface="+mj-ea"/>
              </a:rPr>
              <a:t>Referential Integrity</a:t>
            </a:r>
          </a:p>
        </p:txBody>
      </p:sp>
      <p:sp>
        <p:nvSpPr>
          <p:cNvPr id="64515" name="Rectangle 3"/>
          <p:cNvSpPr>
            <a:spLocks noGrp="1" noChangeArrowheads="1"/>
          </p:cNvSpPr>
          <p:nvPr>
            <p:ph type="body" idx="4294967295"/>
          </p:nvPr>
        </p:nvSpPr>
        <p:spPr>
          <a:xfrm>
            <a:off x="0" y="1135063"/>
            <a:ext cx="7523163" cy="4943475"/>
          </a:xfrm>
        </p:spPr>
        <p:txBody>
          <a:bodyPr/>
          <a:lstStyle/>
          <a:p>
            <a:r>
              <a:rPr lang="en-US" altLang="en-US" dirty="0"/>
              <a:t>Ensures that a value that appears in one relation for a given set of attributes also appears for a certain set of attributes in another relation.</a:t>
            </a:r>
          </a:p>
          <a:p>
            <a:pPr lvl="1"/>
            <a:r>
              <a:rPr lang="en-US" altLang="en-US" dirty="0"/>
              <a:t>Example:  If “Biology” is a department name appearing in one of the tuples in the </a:t>
            </a:r>
            <a:r>
              <a:rPr lang="en-US" altLang="en-US" i="1" dirty="0"/>
              <a:t>instructor</a:t>
            </a:r>
            <a:r>
              <a:rPr lang="en-US" altLang="en-US" dirty="0"/>
              <a:t> relation, then there exists a tuple in the </a:t>
            </a:r>
            <a:r>
              <a:rPr lang="en-US" altLang="en-US" i="1" dirty="0"/>
              <a:t>department</a:t>
            </a:r>
            <a:r>
              <a:rPr lang="en-US" altLang="en-US" dirty="0"/>
              <a:t> relation for “Biology”.</a:t>
            </a:r>
          </a:p>
          <a:p>
            <a:r>
              <a:rPr lang="en-US" altLang="en-US" dirty="0"/>
              <a:t>Let A be a set of attributes.  Let R and S be two relations that contain attributes A and where A is the primary key of S. A is said to be a  </a:t>
            </a:r>
            <a:r>
              <a:rPr lang="en-US" altLang="en-US" b="1" dirty="0">
                <a:solidFill>
                  <a:srgbClr val="002060"/>
                </a:solidFill>
              </a:rPr>
              <a:t>foreign key</a:t>
            </a:r>
            <a:r>
              <a:rPr lang="en-US" altLang="en-US" dirty="0">
                <a:solidFill>
                  <a:srgbClr val="002060"/>
                </a:solidFill>
              </a:rPr>
              <a:t> </a:t>
            </a:r>
            <a:r>
              <a:rPr lang="en-US" altLang="en-US" dirty="0"/>
              <a:t>of R if for any values of A appearing in R these values also appear in S.</a:t>
            </a:r>
          </a:p>
        </p:txBody>
      </p:sp>
    </p:spTree>
    <p:extLst>
      <p:ext uri="{BB962C8B-B14F-4D97-AF65-F5344CB8AC3E}">
        <p14:creationId xmlns:p14="http://schemas.microsoft.com/office/powerpoint/2010/main" val="136982990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4546" name="Rectangle 2"/>
          <p:cNvSpPr>
            <a:spLocks noGrp="1" noChangeArrowheads="1"/>
          </p:cNvSpPr>
          <p:nvPr>
            <p:ph type="title" idx="4294967295"/>
          </p:nvPr>
        </p:nvSpPr>
        <p:spPr>
          <a:xfrm>
            <a:off x="1422400" y="117475"/>
            <a:ext cx="10769600" cy="609600"/>
          </a:xfrm>
        </p:spPr>
        <p:txBody>
          <a:bodyPr/>
          <a:lstStyle/>
          <a:p>
            <a:pPr>
              <a:defRPr/>
            </a:pPr>
            <a:r>
              <a:rPr lang="en-US" dirty="0">
                <a:ea typeface="+mj-ea"/>
              </a:rPr>
              <a:t>Referential Integrity (Cont.)</a:t>
            </a:r>
          </a:p>
        </p:txBody>
      </p:sp>
      <p:sp>
        <p:nvSpPr>
          <p:cNvPr id="64515" name="Rectangle 3"/>
          <p:cNvSpPr>
            <a:spLocks noGrp="1" noChangeArrowheads="1"/>
          </p:cNvSpPr>
          <p:nvPr>
            <p:ph type="body" idx="4294967295"/>
          </p:nvPr>
        </p:nvSpPr>
        <p:spPr>
          <a:xfrm>
            <a:off x="0" y="1135063"/>
            <a:ext cx="7461250" cy="3644900"/>
          </a:xfrm>
        </p:spPr>
        <p:txBody>
          <a:bodyPr/>
          <a:lstStyle/>
          <a:p>
            <a:r>
              <a:rPr lang="en-US" altLang="en-US" dirty="0"/>
              <a:t>Foreign </a:t>
            </a:r>
            <a:r>
              <a:rPr lang="en-US" altLang="en-US" i="1" dirty="0"/>
              <a:t>keys can be </a:t>
            </a:r>
            <a:r>
              <a:rPr lang="en-US" altLang="en-US" dirty="0"/>
              <a:t>specified as part of the SQL </a:t>
            </a:r>
            <a:r>
              <a:rPr lang="en-US" altLang="en-US" b="1" dirty="0"/>
              <a:t>create</a:t>
            </a:r>
            <a:r>
              <a:rPr lang="en-US" altLang="en-US" dirty="0"/>
              <a:t> </a:t>
            </a:r>
            <a:r>
              <a:rPr lang="en-US" altLang="en-US" b="1" dirty="0"/>
              <a:t>table </a:t>
            </a:r>
            <a:r>
              <a:rPr lang="en-US" altLang="en-US" dirty="0"/>
              <a:t> statement </a:t>
            </a:r>
          </a:p>
          <a:p>
            <a:pPr>
              <a:buNone/>
            </a:pPr>
            <a:r>
              <a:rPr lang="en-US" altLang="en-US" b="1" dirty="0"/>
              <a:t>         foreign key </a:t>
            </a:r>
            <a:r>
              <a:rPr lang="en-US" altLang="en-US" dirty="0"/>
              <a:t>(</a:t>
            </a:r>
            <a:r>
              <a:rPr lang="en-US" altLang="en-US" i="1" dirty="0"/>
              <a:t>dept_name</a:t>
            </a:r>
            <a:r>
              <a:rPr lang="en-US" altLang="en-US" dirty="0"/>
              <a:t>) </a:t>
            </a:r>
            <a:r>
              <a:rPr lang="en-US" altLang="en-US" b="1" dirty="0"/>
              <a:t>references </a:t>
            </a:r>
            <a:r>
              <a:rPr lang="en-US" altLang="en-US" i="1" dirty="0"/>
              <a:t>department</a:t>
            </a:r>
          </a:p>
          <a:p>
            <a:r>
              <a:rPr lang="en-US" altLang="en-US" dirty="0"/>
              <a:t>By default, a foreign key references the primary-key attributes of the referenced table.</a:t>
            </a:r>
          </a:p>
          <a:p>
            <a:r>
              <a:rPr lang="en-US" altLang="en-US" dirty="0"/>
              <a:t>SQL allows  a list of attributes of the referenced relation to be specified explicitly.</a:t>
            </a:r>
          </a:p>
          <a:p>
            <a:pPr>
              <a:buNone/>
            </a:pPr>
            <a:r>
              <a:rPr lang="en-US" altLang="en-US" b="1" dirty="0"/>
              <a:t>       foreign key </a:t>
            </a:r>
            <a:r>
              <a:rPr lang="en-US" altLang="en-US" dirty="0"/>
              <a:t>(</a:t>
            </a:r>
            <a:r>
              <a:rPr lang="en-US" altLang="en-US" i="1" dirty="0"/>
              <a:t>dept_name</a:t>
            </a:r>
            <a:r>
              <a:rPr lang="en-US" altLang="en-US" dirty="0"/>
              <a:t>) </a:t>
            </a:r>
            <a:r>
              <a:rPr lang="en-US" altLang="en-US" b="1" dirty="0"/>
              <a:t>references </a:t>
            </a:r>
            <a:r>
              <a:rPr lang="en-US" altLang="en-US" i="1" dirty="0"/>
              <a:t>department </a:t>
            </a:r>
            <a:r>
              <a:rPr lang="en-US" altLang="en-US" dirty="0"/>
              <a:t>(</a:t>
            </a:r>
            <a:r>
              <a:rPr lang="en-US" altLang="en-US" i="1" dirty="0"/>
              <a:t>dept_name</a:t>
            </a:r>
            <a:r>
              <a:rPr lang="en-US" altLang="en-US" dirty="0"/>
              <a:t>)</a:t>
            </a:r>
          </a:p>
        </p:txBody>
      </p:sp>
    </p:spTree>
    <p:extLst>
      <p:ext uri="{BB962C8B-B14F-4D97-AF65-F5344CB8AC3E}">
        <p14:creationId xmlns:p14="http://schemas.microsoft.com/office/powerpoint/2010/main" val="324637449"/>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0690" name="Rectangle 2"/>
          <p:cNvSpPr>
            <a:spLocks noGrp="1" noChangeArrowheads="1"/>
          </p:cNvSpPr>
          <p:nvPr>
            <p:ph type="title" idx="4294967295"/>
          </p:nvPr>
        </p:nvSpPr>
        <p:spPr>
          <a:xfrm>
            <a:off x="3652838" y="228600"/>
            <a:ext cx="8539162" cy="427038"/>
          </a:xfrm>
        </p:spPr>
        <p:txBody>
          <a:bodyPr/>
          <a:lstStyle/>
          <a:p>
            <a:pPr>
              <a:defRPr/>
            </a:pPr>
            <a:r>
              <a:rPr lang="en-US" dirty="0">
                <a:ea typeface="+mj-ea"/>
              </a:rPr>
              <a:t>Cascading Actions in Referential Integrity</a:t>
            </a:r>
          </a:p>
        </p:txBody>
      </p:sp>
      <p:sp>
        <p:nvSpPr>
          <p:cNvPr id="66563" name="Rectangle 3"/>
          <p:cNvSpPr>
            <a:spLocks noGrp="1" noChangeArrowheads="1"/>
          </p:cNvSpPr>
          <p:nvPr>
            <p:ph type="body" idx="4294967295"/>
          </p:nvPr>
        </p:nvSpPr>
        <p:spPr>
          <a:xfrm>
            <a:off x="4386263" y="1123950"/>
            <a:ext cx="7805737" cy="4446588"/>
          </a:xfrm>
        </p:spPr>
        <p:txBody>
          <a:bodyPr/>
          <a:lstStyle/>
          <a:p>
            <a:pPr>
              <a:tabLst>
                <a:tab pos="2173288" algn="l"/>
              </a:tabLst>
            </a:pPr>
            <a:r>
              <a:rPr lang="en-US" altLang="en-US" dirty="0"/>
              <a:t>When a referential-integrity constraint is violated, the normal procedure is to reject the action that caused the violation.</a:t>
            </a:r>
          </a:p>
          <a:p>
            <a:pPr>
              <a:tabLst>
                <a:tab pos="2173288" algn="l"/>
              </a:tabLst>
            </a:pPr>
            <a:r>
              <a:rPr lang="en-US" altLang="en-US" dirty="0"/>
              <a:t>An alternative, in case of delete or update is to cascade</a:t>
            </a:r>
          </a:p>
          <a:p>
            <a:pPr>
              <a:buNone/>
              <a:tabLst>
                <a:tab pos="2173288" algn="l"/>
              </a:tabLst>
            </a:pPr>
            <a:r>
              <a:rPr lang="en-US" altLang="en-US" b="1" dirty="0"/>
              <a:t>            create table </a:t>
            </a:r>
            <a:r>
              <a:rPr lang="en-US" altLang="en-US" i="1" dirty="0"/>
              <a:t>course </a:t>
            </a:r>
            <a:r>
              <a:rPr lang="en-US" altLang="en-US" dirty="0"/>
              <a:t>(</a:t>
            </a:r>
            <a:br>
              <a:rPr lang="en-US" altLang="en-US" dirty="0"/>
            </a:br>
            <a:r>
              <a:rPr lang="en-US" altLang="en-US" dirty="0"/>
              <a:t>             (…</a:t>
            </a:r>
            <a:br>
              <a:rPr lang="en-US" altLang="en-US" dirty="0"/>
            </a:br>
            <a:r>
              <a:rPr lang="en-US" altLang="en-US" dirty="0"/>
              <a:t>              </a:t>
            </a:r>
            <a:r>
              <a:rPr lang="en-US" altLang="en-US" i="1" dirty="0"/>
              <a:t>dept_name </a:t>
            </a:r>
            <a:r>
              <a:rPr lang="en-US" altLang="en-US" b="1" dirty="0" err="1"/>
              <a:t>varchar</a:t>
            </a:r>
            <a:r>
              <a:rPr lang="en-US" altLang="en-US" dirty="0"/>
              <a:t>(20),</a:t>
            </a:r>
            <a:br>
              <a:rPr lang="en-US" altLang="en-US" dirty="0"/>
            </a:br>
            <a:r>
              <a:rPr lang="en-US" altLang="en-US" dirty="0"/>
              <a:t>              </a:t>
            </a:r>
            <a:r>
              <a:rPr lang="en-US" altLang="en-US" b="1" dirty="0"/>
              <a:t>foreign key </a:t>
            </a:r>
            <a:r>
              <a:rPr lang="en-US" altLang="en-US" dirty="0"/>
              <a:t>(</a:t>
            </a:r>
            <a:r>
              <a:rPr lang="en-US" altLang="en-US" i="1" dirty="0"/>
              <a:t>dept_name</a:t>
            </a:r>
            <a:r>
              <a:rPr lang="en-US" altLang="en-US" dirty="0"/>
              <a:t>) </a:t>
            </a:r>
            <a:r>
              <a:rPr lang="en-US" altLang="en-US" b="1" dirty="0"/>
              <a:t>references </a:t>
            </a:r>
            <a:r>
              <a:rPr lang="en-US" altLang="en-US" i="1" dirty="0"/>
              <a:t>department</a:t>
            </a:r>
            <a:br>
              <a:rPr lang="en-US" altLang="en-US" i="1" dirty="0"/>
            </a:br>
            <a:r>
              <a:rPr lang="en-US" altLang="en-US" i="1" dirty="0"/>
              <a:t>                   </a:t>
            </a:r>
            <a:r>
              <a:rPr lang="en-US" altLang="en-US" b="1" dirty="0"/>
              <a:t>on delete cascade</a:t>
            </a:r>
            <a:br>
              <a:rPr lang="en-US" altLang="en-US" b="1" dirty="0"/>
            </a:br>
            <a:r>
              <a:rPr lang="en-US" altLang="en-US" b="1" dirty="0"/>
              <a:t>                   on update cascade</a:t>
            </a:r>
            <a:r>
              <a:rPr lang="en-US" altLang="en-US" dirty="0"/>
              <a:t>,</a:t>
            </a:r>
            <a:br>
              <a:rPr lang="en-US" altLang="en-US" dirty="0"/>
            </a:br>
            <a:r>
              <a:rPr lang="en-US" altLang="en-US" dirty="0"/>
              <a:t>                . . .) </a:t>
            </a:r>
          </a:p>
          <a:p>
            <a:pPr>
              <a:tabLst>
                <a:tab pos="2173288" algn="l"/>
              </a:tabLst>
            </a:pPr>
            <a:r>
              <a:rPr lang="en-US" altLang="en-US" dirty="0"/>
              <a:t>Instead of cascade we can use :  </a:t>
            </a:r>
          </a:p>
          <a:p>
            <a:pPr lvl="1">
              <a:tabLst>
                <a:tab pos="2173288" algn="l"/>
              </a:tabLst>
            </a:pPr>
            <a:r>
              <a:rPr lang="en-US" altLang="en-US" b="1" dirty="0"/>
              <a:t>set null</a:t>
            </a:r>
            <a:r>
              <a:rPr lang="en-US" altLang="en-US" dirty="0"/>
              <a:t>,</a:t>
            </a:r>
          </a:p>
          <a:p>
            <a:pPr lvl="1">
              <a:tabLst>
                <a:tab pos="2173288" algn="l"/>
              </a:tabLst>
            </a:pPr>
            <a:r>
              <a:rPr lang="en-US" altLang="en-US" b="1" dirty="0"/>
              <a:t>set default</a:t>
            </a:r>
            <a:endParaRPr lang="en-US" altLang="en-US" dirty="0"/>
          </a:p>
          <a:p>
            <a:pPr>
              <a:buNone/>
              <a:tabLst>
                <a:tab pos="2173288" algn="l"/>
              </a:tabLst>
            </a:pPr>
            <a:endParaRPr lang="en-US" altLang="en-US" i="1" dirty="0"/>
          </a:p>
        </p:txBody>
      </p:sp>
    </p:spTree>
    <p:extLst>
      <p:ext uri="{BB962C8B-B14F-4D97-AF65-F5344CB8AC3E}">
        <p14:creationId xmlns:p14="http://schemas.microsoft.com/office/powerpoint/2010/main" val="592260076"/>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5746" name="Rectangle 2"/>
          <p:cNvSpPr>
            <a:spLocks noGrp="1" noChangeArrowheads="1"/>
          </p:cNvSpPr>
          <p:nvPr>
            <p:ph type="title" idx="4294967295"/>
          </p:nvPr>
        </p:nvSpPr>
        <p:spPr>
          <a:xfrm>
            <a:off x="4114800" y="149225"/>
            <a:ext cx="8077200" cy="609600"/>
          </a:xfrm>
        </p:spPr>
        <p:txBody>
          <a:bodyPr/>
          <a:lstStyle/>
          <a:p>
            <a:pPr>
              <a:defRPr/>
            </a:pPr>
            <a:r>
              <a:rPr lang="en-US" sz="2600" dirty="0">
                <a:ea typeface="+mj-ea"/>
              </a:rPr>
              <a:t>Integrity Constraint Violation During Transactions</a:t>
            </a:r>
          </a:p>
        </p:txBody>
      </p:sp>
      <p:sp>
        <p:nvSpPr>
          <p:cNvPr id="68611" name="Rectangle 3"/>
          <p:cNvSpPr>
            <a:spLocks noGrp="1" noChangeArrowheads="1"/>
          </p:cNvSpPr>
          <p:nvPr>
            <p:ph type="body" idx="4294967295"/>
          </p:nvPr>
        </p:nvSpPr>
        <p:spPr>
          <a:xfrm>
            <a:off x="4486275" y="1130300"/>
            <a:ext cx="7705725" cy="4843463"/>
          </a:xfrm>
        </p:spPr>
        <p:txBody>
          <a:bodyPr/>
          <a:lstStyle/>
          <a:p>
            <a:r>
              <a:rPr lang="en-US" altLang="en-US" dirty="0"/>
              <a:t>Consider:</a:t>
            </a:r>
          </a:p>
          <a:p>
            <a:pPr lvl="1">
              <a:buFont typeface="Monotype Sorts" charset="2"/>
              <a:buNone/>
            </a:pPr>
            <a:r>
              <a:rPr lang="en-US" altLang="en-US" b="1" dirty="0"/>
              <a:t>      create table </a:t>
            </a:r>
            <a:r>
              <a:rPr lang="en-US" altLang="en-US" i="1" dirty="0"/>
              <a:t>person </a:t>
            </a:r>
            <a:r>
              <a:rPr lang="en-US" altLang="en-US" dirty="0"/>
              <a:t>(</a:t>
            </a:r>
            <a:br>
              <a:rPr lang="en-US" altLang="en-US" dirty="0"/>
            </a:br>
            <a:r>
              <a:rPr lang="en-US" altLang="en-US" dirty="0"/>
              <a:t>	     </a:t>
            </a:r>
            <a:r>
              <a:rPr lang="en-US" altLang="en-US" i="1" dirty="0"/>
              <a:t>ID</a:t>
            </a:r>
            <a:r>
              <a:rPr lang="en-US" altLang="en-US" dirty="0"/>
              <a:t>  </a:t>
            </a:r>
            <a:r>
              <a:rPr lang="en-US" altLang="en-US" b="1" dirty="0"/>
              <a:t>char</a:t>
            </a:r>
            <a:r>
              <a:rPr lang="en-US" altLang="en-US" dirty="0"/>
              <a:t>(10),</a:t>
            </a:r>
            <a:br>
              <a:rPr lang="en-US" altLang="en-US" dirty="0"/>
            </a:br>
            <a:r>
              <a:rPr lang="en-US" altLang="en-US" dirty="0"/>
              <a:t>        </a:t>
            </a:r>
            <a:r>
              <a:rPr lang="en-US" altLang="en-US" i="1" dirty="0"/>
              <a:t>name </a:t>
            </a:r>
            <a:r>
              <a:rPr lang="en-US" altLang="en-US" b="1" dirty="0"/>
              <a:t>char</a:t>
            </a:r>
            <a:r>
              <a:rPr lang="en-US" altLang="en-US" dirty="0"/>
              <a:t>(40),</a:t>
            </a:r>
            <a:br>
              <a:rPr lang="en-US" altLang="en-US" dirty="0"/>
            </a:br>
            <a:r>
              <a:rPr lang="en-US" altLang="en-US" dirty="0"/>
              <a:t>        </a:t>
            </a:r>
            <a:r>
              <a:rPr lang="en-US" altLang="en-US" i="1" dirty="0"/>
              <a:t>mother</a:t>
            </a:r>
            <a:r>
              <a:rPr lang="en-US" altLang="en-US" dirty="0"/>
              <a:t> </a:t>
            </a:r>
            <a:r>
              <a:rPr lang="en-US" altLang="en-US" b="1" dirty="0"/>
              <a:t>char</a:t>
            </a:r>
            <a:r>
              <a:rPr lang="en-US" altLang="en-US" dirty="0"/>
              <a:t>(10),</a:t>
            </a:r>
            <a:br>
              <a:rPr lang="en-US" altLang="en-US" dirty="0"/>
            </a:br>
            <a:r>
              <a:rPr lang="en-US" altLang="en-US" dirty="0"/>
              <a:t>        </a:t>
            </a:r>
            <a:r>
              <a:rPr lang="en-US" altLang="en-US" i="1" dirty="0"/>
              <a:t>father </a:t>
            </a:r>
            <a:r>
              <a:rPr lang="en-US" altLang="en-US" b="1" dirty="0"/>
              <a:t> char</a:t>
            </a:r>
            <a:r>
              <a:rPr lang="en-US" altLang="en-US" dirty="0"/>
              <a:t>(10),</a:t>
            </a:r>
            <a:br>
              <a:rPr lang="en-US" altLang="en-US" dirty="0"/>
            </a:br>
            <a:r>
              <a:rPr lang="en-US" altLang="en-US" dirty="0"/>
              <a:t>        </a:t>
            </a:r>
            <a:r>
              <a:rPr lang="en-US" altLang="en-US" b="1" dirty="0"/>
              <a:t>primary key</a:t>
            </a:r>
            <a:r>
              <a:rPr lang="en-US" altLang="en-US" i="1" dirty="0"/>
              <a:t> ID,</a:t>
            </a:r>
            <a:br>
              <a:rPr lang="en-US" altLang="en-US" i="1" dirty="0"/>
            </a:br>
            <a:r>
              <a:rPr lang="en-US" altLang="en-US" i="1" dirty="0"/>
              <a:t>        </a:t>
            </a:r>
            <a:r>
              <a:rPr lang="en-US" altLang="en-US" b="1" dirty="0"/>
              <a:t>foreign key </a:t>
            </a:r>
            <a:r>
              <a:rPr lang="en-US" altLang="en-US" i="1" dirty="0"/>
              <a:t>father</a:t>
            </a:r>
            <a:r>
              <a:rPr lang="en-US" altLang="en-US" b="1" dirty="0"/>
              <a:t> references </a:t>
            </a:r>
            <a:r>
              <a:rPr lang="en-US" altLang="en-US" i="1" dirty="0"/>
              <a:t>person,</a:t>
            </a:r>
            <a:br>
              <a:rPr lang="en-US" altLang="en-US" dirty="0"/>
            </a:br>
            <a:r>
              <a:rPr lang="en-US" altLang="en-US" dirty="0"/>
              <a:t>        </a:t>
            </a:r>
            <a:r>
              <a:rPr lang="en-US" altLang="en-US" b="1" dirty="0"/>
              <a:t>foreign key </a:t>
            </a:r>
            <a:r>
              <a:rPr lang="en-US" altLang="en-US" i="1" dirty="0"/>
              <a:t>mother</a:t>
            </a:r>
            <a:r>
              <a:rPr lang="en-US" altLang="en-US" dirty="0"/>
              <a:t> </a:t>
            </a:r>
            <a:r>
              <a:rPr lang="en-US" altLang="en-US" b="1" dirty="0"/>
              <a:t>references </a:t>
            </a:r>
            <a:r>
              <a:rPr lang="en-US" altLang="en-US" i="1" dirty="0"/>
              <a:t> person</a:t>
            </a:r>
            <a:r>
              <a:rPr lang="en-US" altLang="en-US" dirty="0"/>
              <a:t>)</a:t>
            </a:r>
          </a:p>
          <a:p>
            <a:r>
              <a:rPr lang="en-US" altLang="en-US" dirty="0"/>
              <a:t>How to insert a tuple without causing constraint violation?</a:t>
            </a:r>
          </a:p>
          <a:p>
            <a:pPr lvl="1"/>
            <a:r>
              <a:rPr lang="en-US" altLang="en-US" dirty="0"/>
              <a:t>Insert father and mother of a person before inserting person</a:t>
            </a:r>
          </a:p>
          <a:p>
            <a:pPr lvl="1"/>
            <a:r>
              <a:rPr lang="en-US" altLang="en-US" dirty="0"/>
              <a:t>OR, set father and mother to null initially, update after inserting all persons (not possible if father and mother attributes declared to be </a:t>
            </a:r>
            <a:r>
              <a:rPr lang="en-US" altLang="en-US" b="1" dirty="0"/>
              <a:t>not null</a:t>
            </a:r>
            <a:r>
              <a:rPr lang="en-US" altLang="en-US" dirty="0"/>
              <a:t>) </a:t>
            </a:r>
          </a:p>
          <a:p>
            <a:pPr lvl="1"/>
            <a:r>
              <a:rPr lang="en-US" altLang="en-US" dirty="0"/>
              <a:t>OR defer constraint</a:t>
            </a:r>
            <a:r>
              <a:rPr lang="en-US" altLang="en-US" b="1" dirty="0"/>
              <a:t> </a:t>
            </a:r>
            <a:r>
              <a:rPr lang="en-US" altLang="en-US" dirty="0"/>
              <a:t>checking</a:t>
            </a:r>
          </a:p>
          <a:p>
            <a:pPr lvl="1"/>
            <a:endParaRPr lang="en-US" altLang="en-US" dirty="0"/>
          </a:p>
        </p:txBody>
      </p:sp>
    </p:spTree>
    <p:extLst>
      <p:ext uri="{BB962C8B-B14F-4D97-AF65-F5344CB8AC3E}">
        <p14:creationId xmlns:p14="http://schemas.microsoft.com/office/powerpoint/2010/main" val="4245636541"/>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6770" name="Rectangle 2"/>
          <p:cNvSpPr>
            <a:spLocks noGrp="1" noChangeArrowheads="1"/>
          </p:cNvSpPr>
          <p:nvPr>
            <p:ph type="title" idx="4294967295"/>
          </p:nvPr>
        </p:nvSpPr>
        <p:spPr>
          <a:xfrm>
            <a:off x="1422400" y="117475"/>
            <a:ext cx="10769600" cy="609600"/>
          </a:xfrm>
        </p:spPr>
        <p:txBody>
          <a:bodyPr/>
          <a:lstStyle/>
          <a:p>
            <a:pPr>
              <a:defRPr/>
            </a:pPr>
            <a:r>
              <a:rPr lang="en-US" dirty="0">
                <a:ea typeface="+mj-ea"/>
              </a:rPr>
              <a:t>Complex Check Conditions</a:t>
            </a:r>
          </a:p>
        </p:txBody>
      </p:sp>
      <p:sp>
        <p:nvSpPr>
          <p:cNvPr id="69635" name="Rectangle 3"/>
          <p:cNvSpPr>
            <a:spLocks noGrp="1" noChangeArrowheads="1"/>
          </p:cNvSpPr>
          <p:nvPr>
            <p:ph type="body" idx="4294967295"/>
          </p:nvPr>
        </p:nvSpPr>
        <p:spPr>
          <a:xfrm>
            <a:off x="0" y="1093788"/>
            <a:ext cx="7534275" cy="4173537"/>
          </a:xfrm>
        </p:spPr>
        <p:txBody>
          <a:bodyPr/>
          <a:lstStyle/>
          <a:p>
            <a:r>
              <a:rPr lang="en-US" altLang="en-US" dirty="0"/>
              <a:t>The predicate in the check clause can be an arbitrary predicate that can include a subquery.</a:t>
            </a:r>
          </a:p>
          <a:p>
            <a:pPr>
              <a:buNone/>
            </a:pPr>
            <a:r>
              <a:rPr lang="en-US" altLang="en-US" b="1" dirty="0"/>
              <a:t>          check </a:t>
            </a:r>
            <a:r>
              <a:rPr lang="en-US" altLang="en-US" dirty="0"/>
              <a:t>(</a:t>
            </a:r>
            <a:r>
              <a:rPr lang="en-US" altLang="en-US" i="1" dirty="0" err="1"/>
              <a:t>time_slot_id</a:t>
            </a:r>
            <a:r>
              <a:rPr lang="en-US" altLang="en-US" i="1" dirty="0"/>
              <a:t>  </a:t>
            </a:r>
            <a:r>
              <a:rPr lang="en-US" altLang="en-US" b="1" dirty="0"/>
              <a:t>in </a:t>
            </a:r>
            <a:r>
              <a:rPr lang="en-US" altLang="en-US" dirty="0"/>
              <a:t>(</a:t>
            </a:r>
            <a:r>
              <a:rPr lang="en-US" altLang="en-US" b="1" dirty="0"/>
              <a:t>select </a:t>
            </a:r>
            <a:r>
              <a:rPr lang="en-US" altLang="en-US" i="1" dirty="0" err="1"/>
              <a:t>time_slot_id</a:t>
            </a:r>
            <a:r>
              <a:rPr lang="en-US" altLang="en-US" i="1" dirty="0"/>
              <a:t> </a:t>
            </a:r>
            <a:r>
              <a:rPr lang="en-US" altLang="en-US" b="1" dirty="0"/>
              <a:t>from </a:t>
            </a:r>
            <a:r>
              <a:rPr lang="en-US" altLang="en-US" i="1" dirty="0" err="1"/>
              <a:t>time_slot</a:t>
            </a:r>
            <a:r>
              <a:rPr lang="en-US" altLang="en-US" dirty="0"/>
              <a:t>))</a:t>
            </a:r>
          </a:p>
          <a:p>
            <a:pPr>
              <a:buNone/>
            </a:pPr>
            <a:r>
              <a:rPr lang="en-US" altLang="en-US" dirty="0"/>
              <a:t>     The check condition states  that the  </a:t>
            </a:r>
            <a:r>
              <a:rPr lang="en-US" altLang="en-US" dirty="0" err="1"/>
              <a:t>time_slot_id</a:t>
            </a:r>
            <a:r>
              <a:rPr lang="en-US" altLang="en-US" dirty="0"/>
              <a:t> in each tuple in the </a:t>
            </a:r>
            <a:r>
              <a:rPr lang="en-US" altLang="en-US" i="1" dirty="0"/>
              <a:t>section</a:t>
            </a:r>
            <a:r>
              <a:rPr lang="en-US" altLang="en-US" dirty="0"/>
              <a:t>  relation is actually the identifier of a time slot in the </a:t>
            </a:r>
            <a:r>
              <a:rPr lang="en-US" altLang="en-US" i="1" dirty="0" err="1"/>
              <a:t>time_slot</a:t>
            </a:r>
            <a:r>
              <a:rPr lang="en-US" altLang="en-US" dirty="0"/>
              <a:t> relation.</a:t>
            </a:r>
          </a:p>
          <a:p>
            <a:pPr lvl="1"/>
            <a:r>
              <a:rPr lang="en-US" altLang="en-US" dirty="0"/>
              <a:t>The condition has to be checked not only when a tuple is inserted or modified in </a:t>
            </a:r>
            <a:r>
              <a:rPr lang="en-US" altLang="en-US" i="1" dirty="0"/>
              <a:t>section</a:t>
            </a:r>
            <a:r>
              <a:rPr lang="en-US" altLang="en-US" dirty="0"/>
              <a:t> , but also when the relation </a:t>
            </a:r>
            <a:r>
              <a:rPr lang="en-US" altLang="en-US" i="1" dirty="0" err="1"/>
              <a:t>time_slot</a:t>
            </a:r>
            <a:r>
              <a:rPr lang="en-US" altLang="en-US" i="1" dirty="0"/>
              <a:t> </a:t>
            </a:r>
            <a:r>
              <a:rPr lang="en-US" altLang="en-US" dirty="0"/>
              <a:t>changes </a:t>
            </a:r>
          </a:p>
          <a:p>
            <a:pPr>
              <a:buNone/>
            </a:pPr>
            <a:endParaRPr lang="en-US" altLang="en-US" sz="2000" dirty="0"/>
          </a:p>
        </p:txBody>
      </p:sp>
    </p:spTree>
    <p:extLst>
      <p:ext uri="{BB962C8B-B14F-4D97-AF65-F5344CB8AC3E}">
        <p14:creationId xmlns:p14="http://schemas.microsoft.com/office/powerpoint/2010/main" val="2084847059"/>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6770" name="Rectangle 2"/>
          <p:cNvSpPr>
            <a:spLocks noGrp="1" noChangeArrowheads="1"/>
          </p:cNvSpPr>
          <p:nvPr>
            <p:ph type="title" idx="4294967295"/>
          </p:nvPr>
        </p:nvSpPr>
        <p:spPr>
          <a:xfrm>
            <a:off x="1422400" y="117475"/>
            <a:ext cx="10769600" cy="609600"/>
          </a:xfrm>
        </p:spPr>
        <p:txBody>
          <a:bodyPr/>
          <a:lstStyle/>
          <a:p>
            <a:pPr>
              <a:defRPr/>
            </a:pPr>
            <a:r>
              <a:rPr lang="en-US" dirty="0">
                <a:ea typeface="+mj-ea"/>
              </a:rPr>
              <a:t>Assertions</a:t>
            </a:r>
          </a:p>
        </p:txBody>
      </p:sp>
      <p:sp>
        <p:nvSpPr>
          <p:cNvPr id="69635" name="Rectangle 3"/>
          <p:cNvSpPr>
            <a:spLocks noGrp="1" noChangeArrowheads="1"/>
          </p:cNvSpPr>
          <p:nvPr>
            <p:ph type="body" idx="4294967295"/>
          </p:nvPr>
        </p:nvSpPr>
        <p:spPr>
          <a:xfrm>
            <a:off x="4545013" y="1109663"/>
            <a:ext cx="7646987" cy="4291012"/>
          </a:xfrm>
        </p:spPr>
        <p:txBody>
          <a:bodyPr/>
          <a:lstStyle/>
          <a:p>
            <a:r>
              <a:rPr lang="en-US" altLang="en-US" dirty="0"/>
              <a:t>An </a:t>
            </a:r>
            <a:r>
              <a:rPr lang="en-US" altLang="en-US" b="1" dirty="0">
                <a:solidFill>
                  <a:srgbClr val="002060"/>
                </a:solidFill>
              </a:rPr>
              <a:t>assertion</a:t>
            </a:r>
            <a:r>
              <a:rPr lang="en-US" altLang="en-US" dirty="0">
                <a:solidFill>
                  <a:srgbClr val="002060"/>
                </a:solidFill>
              </a:rPr>
              <a:t> </a:t>
            </a:r>
            <a:r>
              <a:rPr lang="en-US" altLang="en-US" dirty="0"/>
              <a:t>is a predicate expressing a condition that we wish the database always to satisfy.</a:t>
            </a:r>
          </a:p>
          <a:p>
            <a:r>
              <a:rPr lang="en-US" altLang="en-US" dirty="0"/>
              <a:t>The following constraints, can be expressed using assertions:</a:t>
            </a:r>
          </a:p>
          <a:p>
            <a:r>
              <a:rPr lang="en-US" altLang="en-US" dirty="0"/>
              <a:t>For each tuple in the </a:t>
            </a:r>
            <a:r>
              <a:rPr lang="en-US" altLang="en-US" i="1" dirty="0"/>
              <a:t>student</a:t>
            </a:r>
            <a:r>
              <a:rPr lang="en-US" altLang="en-US" dirty="0"/>
              <a:t> relation, the value of the attribute </a:t>
            </a:r>
            <a:r>
              <a:rPr lang="en-US" altLang="en-US" i="1" dirty="0"/>
              <a:t>tot_cred</a:t>
            </a:r>
            <a:r>
              <a:rPr lang="en-US" altLang="en-US" dirty="0"/>
              <a:t> must equal the sum of credits of courses that the student has completed successfully.</a:t>
            </a:r>
          </a:p>
          <a:p>
            <a:r>
              <a:rPr lang="en-US" altLang="en-US" dirty="0"/>
              <a:t>An instructor cannot teach in two different classrooms in a semester in the same time slot</a:t>
            </a:r>
          </a:p>
          <a:p>
            <a:r>
              <a:rPr lang="en-US" altLang="en-US" dirty="0"/>
              <a:t>An assertion in SQL takes the form:</a:t>
            </a:r>
          </a:p>
          <a:p>
            <a:pPr>
              <a:buNone/>
            </a:pPr>
            <a:r>
              <a:rPr lang="en-US" altLang="en-US" dirty="0"/>
              <a:t>        </a:t>
            </a:r>
            <a:r>
              <a:rPr lang="en-US" altLang="en-US" b="1" dirty="0"/>
              <a:t>create assertion</a:t>
            </a:r>
            <a:r>
              <a:rPr lang="en-US" altLang="en-US" dirty="0"/>
              <a:t> &lt;assertion-name&gt; </a:t>
            </a:r>
            <a:r>
              <a:rPr lang="en-US" altLang="en-US" b="1" dirty="0"/>
              <a:t>check </a:t>
            </a:r>
            <a:r>
              <a:rPr lang="en-US" altLang="en-US" dirty="0"/>
              <a:t>(&lt;predicate&gt;);</a:t>
            </a:r>
          </a:p>
          <a:p>
            <a:endParaRPr lang="en-US" altLang="en-US" sz="2000" dirty="0"/>
          </a:p>
        </p:txBody>
      </p:sp>
    </p:spTree>
    <p:extLst>
      <p:ext uri="{BB962C8B-B14F-4D97-AF65-F5344CB8AC3E}">
        <p14:creationId xmlns:p14="http://schemas.microsoft.com/office/powerpoint/2010/main" val="365098331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8578" name="Rectangle 2"/>
          <p:cNvSpPr>
            <a:spLocks noGrp="1" noChangeArrowheads="1"/>
          </p:cNvSpPr>
          <p:nvPr>
            <p:ph type="title" idx="4294967295"/>
          </p:nvPr>
        </p:nvSpPr>
        <p:spPr>
          <a:xfrm>
            <a:off x="4927600" y="163513"/>
            <a:ext cx="7264400" cy="552450"/>
          </a:xfrm>
        </p:spPr>
        <p:txBody>
          <a:bodyPr/>
          <a:lstStyle/>
          <a:p>
            <a:pPr>
              <a:defRPr/>
            </a:pPr>
            <a:r>
              <a:rPr lang="en-US" dirty="0">
                <a:ea typeface="+mj-ea"/>
              </a:rPr>
              <a:t>Built-in Data Types in SQL </a:t>
            </a:r>
          </a:p>
        </p:txBody>
      </p:sp>
      <p:sp>
        <p:nvSpPr>
          <p:cNvPr id="70659" name="Rectangle 3"/>
          <p:cNvSpPr>
            <a:spLocks noGrp="1" noChangeArrowheads="1"/>
          </p:cNvSpPr>
          <p:nvPr>
            <p:ph type="body" idx="4294967295"/>
          </p:nvPr>
        </p:nvSpPr>
        <p:spPr>
          <a:xfrm>
            <a:off x="0" y="1101725"/>
            <a:ext cx="7443788" cy="4862513"/>
          </a:xfrm>
        </p:spPr>
        <p:txBody>
          <a:bodyPr/>
          <a:lstStyle/>
          <a:p>
            <a:pPr>
              <a:tabLst>
                <a:tab pos="1250950" algn="l"/>
              </a:tabLst>
            </a:pPr>
            <a:r>
              <a:rPr lang="en-US" altLang="en-US" b="1" dirty="0">
                <a:solidFill>
                  <a:srgbClr val="002060"/>
                </a:solidFill>
              </a:rPr>
              <a:t>date:</a:t>
            </a:r>
            <a:r>
              <a:rPr lang="en-US" altLang="en-US" dirty="0"/>
              <a:t>  Dates, containing a (4 digit) year, month and date</a:t>
            </a:r>
          </a:p>
          <a:p>
            <a:pPr lvl="1">
              <a:tabLst>
                <a:tab pos="1250950" algn="l"/>
              </a:tabLst>
            </a:pPr>
            <a:r>
              <a:rPr lang="en-US" altLang="en-US" dirty="0"/>
              <a:t>Example:  </a:t>
            </a:r>
            <a:r>
              <a:rPr lang="en-US" altLang="en-US" b="1" dirty="0"/>
              <a:t>date</a:t>
            </a:r>
            <a:r>
              <a:rPr lang="en-US" altLang="en-US" dirty="0"/>
              <a:t> '2005-7-27'</a:t>
            </a:r>
          </a:p>
          <a:p>
            <a:pPr>
              <a:tabLst>
                <a:tab pos="1250950" algn="l"/>
              </a:tabLst>
            </a:pPr>
            <a:r>
              <a:rPr lang="en-US" altLang="en-US" b="1" dirty="0">
                <a:solidFill>
                  <a:srgbClr val="002060"/>
                </a:solidFill>
              </a:rPr>
              <a:t>time:</a:t>
            </a:r>
            <a:r>
              <a:rPr lang="en-US" altLang="en-US" b="1" dirty="0"/>
              <a:t> </a:t>
            </a:r>
            <a:r>
              <a:rPr lang="en-US" altLang="en-US" dirty="0"/>
              <a:t> Time of day, in hours, minutes and seconds.</a:t>
            </a:r>
          </a:p>
          <a:p>
            <a:pPr lvl="1">
              <a:tabLst>
                <a:tab pos="1250950" algn="l"/>
              </a:tabLst>
            </a:pPr>
            <a:r>
              <a:rPr lang="en-US" altLang="en-US" dirty="0"/>
              <a:t>Example: </a:t>
            </a:r>
            <a:r>
              <a:rPr lang="en-US" altLang="en-US" b="1" dirty="0"/>
              <a:t> time</a:t>
            </a:r>
            <a:r>
              <a:rPr lang="en-US" altLang="en-US" dirty="0"/>
              <a:t> '09:00:30'        </a:t>
            </a:r>
            <a:r>
              <a:rPr lang="en-US" altLang="en-US" b="1" dirty="0"/>
              <a:t> time</a:t>
            </a:r>
            <a:r>
              <a:rPr lang="en-US" altLang="en-US" dirty="0"/>
              <a:t> '09:00:30.75'</a:t>
            </a:r>
          </a:p>
          <a:p>
            <a:pPr>
              <a:tabLst>
                <a:tab pos="1250950" algn="l"/>
              </a:tabLst>
            </a:pPr>
            <a:r>
              <a:rPr lang="en-US" altLang="en-US" b="1" dirty="0">
                <a:solidFill>
                  <a:srgbClr val="002060"/>
                </a:solidFill>
              </a:rPr>
              <a:t>timestamp:</a:t>
            </a:r>
            <a:r>
              <a:rPr lang="en-US" altLang="en-US" dirty="0"/>
              <a:t> date plus time of day</a:t>
            </a:r>
          </a:p>
          <a:p>
            <a:pPr lvl="1">
              <a:tabLst>
                <a:tab pos="1250950" algn="l"/>
              </a:tabLst>
            </a:pPr>
            <a:r>
              <a:rPr lang="en-US" altLang="en-US" dirty="0"/>
              <a:t>Example:  </a:t>
            </a:r>
            <a:r>
              <a:rPr lang="en-US" altLang="en-US" b="1" dirty="0"/>
              <a:t>timestamp</a:t>
            </a:r>
            <a:r>
              <a:rPr lang="en-US" altLang="en-US" dirty="0"/>
              <a:t>  '2005-7-27 09:00:30.75'</a:t>
            </a:r>
          </a:p>
          <a:p>
            <a:pPr>
              <a:tabLst>
                <a:tab pos="1250950" algn="l"/>
              </a:tabLst>
            </a:pPr>
            <a:r>
              <a:rPr lang="en-US" altLang="en-US" b="1" dirty="0">
                <a:solidFill>
                  <a:srgbClr val="002060"/>
                </a:solidFill>
              </a:rPr>
              <a:t>interval:</a:t>
            </a:r>
            <a:r>
              <a:rPr lang="en-US" altLang="en-US" dirty="0"/>
              <a:t>  period of time</a:t>
            </a:r>
          </a:p>
          <a:p>
            <a:pPr lvl="1">
              <a:tabLst>
                <a:tab pos="1250950" algn="l"/>
              </a:tabLst>
            </a:pPr>
            <a:r>
              <a:rPr lang="en-US" altLang="en-US" dirty="0"/>
              <a:t>Example:   interval  '1' day</a:t>
            </a:r>
          </a:p>
          <a:p>
            <a:pPr lvl="1">
              <a:tabLst>
                <a:tab pos="1250950" algn="l"/>
              </a:tabLst>
            </a:pPr>
            <a:r>
              <a:rPr lang="en-US" altLang="en-US" dirty="0"/>
              <a:t>Subtracting a date/time/timestamp value from another gives an interval value</a:t>
            </a:r>
          </a:p>
          <a:p>
            <a:pPr lvl="1">
              <a:tabLst>
                <a:tab pos="1250950" algn="l"/>
              </a:tabLst>
            </a:pPr>
            <a:r>
              <a:rPr lang="en-US" altLang="en-US" dirty="0"/>
              <a:t>Interval values can be added to date/time/timestamp values</a:t>
            </a:r>
          </a:p>
        </p:txBody>
      </p:sp>
    </p:spTree>
    <p:extLst>
      <p:ext uri="{BB962C8B-B14F-4D97-AF65-F5344CB8AC3E}">
        <p14:creationId xmlns:p14="http://schemas.microsoft.com/office/powerpoint/2010/main" val="391167490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2674" name="Rectangle 2"/>
          <p:cNvSpPr>
            <a:spLocks noGrp="1" noChangeArrowheads="1"/>
          </p:cNvSpPr>
          <p:nvPr>
            <p:ph type="title" idx="4294967295"/>
          </p:nvPr>
        </p:nvSpPr>
        <p:spPr>
          <a:xfrm>
            <a:off x="1422400" y="117475"/>
            <a:ext cx="10769600" cy="609600"/>
          </a:xfrm>
        </p:spPr>
        <p:txBody>
          <a:bodyPr/>
          <a:lstStyle/>
          <a:p>
            <a:pPr>
              <a:defRPr/>
            </a:pPr>
            <a:r>
              <a:rPr lang="en-US" dirty="0">
                <a:ea typeface="+mj-ea"/>
              </a:rPr>
              <a:t>Large-Object Types</a:t>
            </a:r>
          </a:p>
        </p:txBody>
      </p:sp>
      <p:sp>
        <p:nvSpPr>
          <p:cNvPr id="76803" name="Rectangle 3"/>
          <p:cNvSpPr>
            <a:spLocks noGrp="1" noChangeArrowheads="1"/>
          </p:cNvSpPr>
          <p:nvPr>
            <p:ph type="body" idx="4294967295"/>
          </p:nvPr>
        </p:nvSpPr>
        <p:spPr>
          <a:xfrm>
            <a:off x="4562475" y="1093788"/>
            <a:ext cx="7629525" cy="3868737"/>
          </a:xfrm>
        </p:spPr>
        <p:txBody>
          <a:bodyPr/>
          <a:lstStyle/>
          <a:p>
            <a:r>
              <a:rPr lang="en-US" altLang="en-US" dirty="0"/>
              <a:t>Large objects (photos, videos, CAD files, etc.) are stored as a </a:t>
            </a:r>
            <a:r>
              <a:rPr lang="en-US" altLang="en-US" i="1" dirty="0"/>
              <a:t>large object</a:t>
            </a:r>
            <a:r>
              <a:rPr lang="en-US" altLang="en-US" dirty="0"/>
              <a:t>:</a:t>
            </a:r>
          </a:p>
          <a:p>
            <a:pPr lvl="1"/>
            <a:r>
              <a:rPr lang="en-US" altLang="en-US" b="1" dirty="0">
                <a:solidFill>
                  <a:srgbClr val="002060"/>
                </a:solidFill>
              </a:rPr>
              <a:t>blob</a:t>
            </a:r>
            <a:r>
              <a:rPr lang="en-US" altLang="en-US" dirty="0"/>
              <a:t>: binary large object -- object is a large collection of uninterpreted binary data (whose interpretation is left to an application outside of the database system)</a:t>
            </a:r>
          </a:p>
          <a:p>
            <a:pPr lvl="1"/>
            <a:r>
              <a:rPr lang="en-US" altLang="en-US" b="1" dirty="0">
                <a:solidFill>
                  <a:srgbClr val="002060"/>
                </a:solidFill>
              </a:rPr>
              <a:t>clob</a:t>
            </a:r>
            <a:r>
              <a:rPr lang="en-US" altLang="en-US" dirty="0"/>
              <a:t>: character large object -- object is a large collection of character data</a:t>
            </a:r>
          </a:p>
          <a:p>
            <a:r>
              <a:rPr lang="en-US" altLang="en-US" dirty="0"/>
              <a:t>When a query returns a large object, a pointer is returned rather than the large object itself.</a:t>
            </a:r>
          </a:p>
        </p:txBody>
      </p:sp>
    </p:spTree>
    <p:extLst>
      <p:ext uri="{BB962C8B-B14F-4D97-AF65-F5344CB8AC3E}">
        <p14:creationId xmlns:p14="http://schemas.microsoft.com/office/powerpoint/2010/main" val="936079633"/>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626" name="Rectangle 2"/>
          <p:cNvSpPr>
            <a:spLocks noGrp="1" noChangeArrowheads="1"/>
          </p:cNvSpPr>
          <p:nvPr>
            <p:ph type="title" idx="4294967295"/>
          </p:nvPr>
        </p:nvSpPr>
        <p:spPr>
          <a:xfrm>
            <a:off x="1422400" y="117475"/>
            <a:ext cx="10769600" cy="609600"/>
          </a:xfrm>
        </p:spPr>
        <p:txBody>
          <a:bodyPr/>
          <a:lstStyle/>
          <a:p>
            <a:pPr>
              <a:defRPr/>
            </a:pPr>
            <a:r>
              <a:rPr lang="en-US" dirty="0">
                <a:ea typeface="+mj-ea"/>
              </a:rPr>
              <a:t>User-Defined Types</a:t>
            </a:r>
          </a:p>
        </p:txBody>
      </p:sp>
      <p:sp>
        <p:nvSpPr>
          <p:cNvPr id="73731" name="Rectangle 3"/>
          <p:cNvSpPr>
            <a:spLocks noGrp="1" noChangeArrowheads="1"/>
          </p:cNvSpPr>
          <p:nvPr>
            <p:ph type="body" idx="4294967295"/>
          </p:nvPr>
        </p:nvSpPr>
        <p:spPr>
          <a:xfrm>
            <a:off x="4572000" y="1135063"/>
            <a:ext cx="7620000" cy="2949575"/>
          </a:xfrm>
        </p:spPr>
        <p:txBody>
          <a:bodyPr/>
          <a:lstStyle/>
          <a:p>
            <a:pPr>
              <a:tabLst>
                <a:tab pos="1146175" algn="l"/>
                <a:tab pos="1890713" algn="l"/>
              </a:tabLst>
            </a:pPr>
            <a:r>
              <a:rPr lang="en-US" altLang="en-US" b="1" dirty="0">
                <a:solidFill>
                  <a:srgbClr val="002060"/>
                </a:solidFill>
              </a:rPr>
              <a:t>create type </a:t>
            </a:r>
            <a:r>
              <a:rPr lang="en-US" altLang="en-US" dirty="0"/>
              <a:t>construct in SQL creates user-defined type</a:t>
            </a:r>
          </a:p>
          <a:p>
            <a:pPr>
              <a:buNone/>
              <a:tabLst>
                <a:tab pos="1146175" algn="l"/>
                <a:tab pos="1890713" algn="l"/>
              </a:tabLst>
            </a:pPr>
            <a:r>
              <a:rPr lang="en-US" altLang="en-US" sz="800" dirty="0"/>
              <a:t> </a:t>
            </a:r>
          </a:p>
          <a:p>
            <a:pPr lvl="1">
              <a:buNone/>
              <a:tabLst>
                <a:tab pos="1146175" algn="l"/>
                <a:tab pos="1890713" algn="l"/>
              </a:tabLst>
            </a:pPr>
            <a:r>
              <a:rPr lang="en-US" altLang="en-US" b="1" dirty="0"/>
              <a:t>		create type </a:t>
            </a:r>
            <a:r>
              <a:rPr lang="en-US" altLang="en-US" i="1" dirty="0"/>
              <a:t>Dollars</a:t>
            </a:r>
            <a:r>
              <a:rPr lang="en-US" altLang="en-US" b="1" dirty="0"/>
              <a:t> as numeric (12,2) final </a:t>
            </a:r>
            <a:br>
              <a:rPr lang="en-US" altLang="en-US" b="1" dirty="0"/>
            </a:br>
            <a:r>
              <a:rPr lang="en-US" altLang="en-US" sz="800" b="1" dirty="0"/>
              <a:t> </a:t>
            </a:r>
            <a:endParaRPr lang="en-US" altLang="en-US" sz="800" dirty="0"/>
          </a:p>
          <a:p>
            <a:pPr>
              <a:tabLst>
                <a:tab pos="1146175" algn="l"/>
                <a:tab pos="1890713" algn="l"/>
              </a:tabLst>
            </a:pPr>
            <a:r>
              <a:rPr lang="en-US" altLang="en-US" dirty="0"/>
              <a:t>Example:</a:t>
            </a:r>
          </a:p>
          <a:p>
            <a:pPr>
              <a:buNone/>
              <a:tabLst>
                <a:tab pos="1146175" algn="l"/>
                <a:tab pos="1890713" algn="l"/>
              </a:tabLst>
            </a:pPr>
            <a:r>
              <a:rPr lang="en-US" altLang="en-US" b="1" dirty="0"/>
              <a:t>               create table </a:t>
            </a:r>
            <a:r>
              <a:rPr lang="en-US" altLang="en-US" i="1" dirty="0"/>
              <a:t>department</a:t>
            </a:r>
            <a:br>
              <a:rPr lang="en-US" altLang="en-US" i="1" dirty="0"/>
            </a:br>
            <a:r>
              <a:rPr lang="en-US" altLang="en-US" i="1" dirty="0"/>
              <a:t>          </a:t>
            </a:r>
            <a:r>
              <a:rPr lang="en-US" altLang="en-US" dirty="0"/>
              <a:t>(</a:t>
            </a:r>
            <a:r>
              <a:rPr lang="en-US" altLang="en-US" i="1" dirty="0"/>
              <a:t>dept_name </a:t>
            </a:r>
            <a:r>
              <a:rPr lang="en-US" altLang="en-US" b="1" dirty="0" err="1"/>
              <a:t>varchar</a:t>
            </a:r>
            <a:r>
              <a:rPr lang="en-US" altLang="en-US" b="1" dirty="0"/>
              <a:t> </a:t>
            </a:r>
            <a:r>
              <a:rPr lang="en-US" altLang="en-US" dirty="0"/>
              <a:t>(20),</a:t>
            </a:r>
            <a:br>
              <a:rPr lang="en-US" altLang="en-US" dirty="0"/>
            </a:br>
            <a:r>
              <a:rPr lang="en-US" altLang="en-US" dirty="0"/>
              <a:t>          </a:t>
            </a:r>
            <a:r>
              <a:rPr lang="en-US" altLang="en-US" i="1" dirty="0"/>
              <a:t>building </a:t>
            </a:r>
            <a:r>
              <a:rPr lang="en-US" altLang="en-US" b="1" dirty="0" err="1"/>
              <a:t>varchar</a:t>
            </a:r>
            <a:r>
              <a:rPr lang="en-US" altLang="en-US" b="1" dirty="0"/>
              <a:t> </a:t>
            </a:r>
            <a:r>
              <a:rPr lang="en-US" altLang="en-US" dirty="0"/>
              <a:t>(15),</a:t>
            </a:r>
            <a:br>
              <a:rPr lang="en-US" altLang="en-US" dirty="0"/>
            </a:br>
            <a:r>
              <a:rPr lang="en-US" altLang="en-US" dirty="0"/>
              <a:t>          </a:t>
            </a:r>
            <a:r>
              <a:rPr lang="en-US" altLang="en-US" i="1" dirty="0"/>
              <a:t>budget Dollars</a:t>
            </a:r>
            <a:r>
              <a:rPr lang="en-US" altLang="en-US" dirty="0"/>
              <a:t>);</a:t>
            </a:r>
          </a:p>
        </p:txBody>
      </p:sp>
    </p:spTree>
    <p:extLst>
      <p:ext uri="{BB962C8B-B14F-4D97-AF65-F5344CB8AC3E}">
        <p14:creationId xmlns:p14="http://schemas.microsoft.com/office/powerpoint/2010/main" val="281988258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8818" name="Rectangle 2"/>
          <p:cNvSpPr>
            <a:spLocks noGrp="1" noChangeArrowheads="1"/>
          </p:cNvSpPr>
          <p:nvPr>
            <p:ph type="title" idx="4294967295"/>
          </p:nvPr>
        </p:nvSpPr>
        <p:spPr>
          <a:xfrm>
            <a:off x="4114800" y="177800"/>
            <a:ext cx="8077200" cy="609600"/>
          </a:xfrm>
        </p:spPr>
        <p:txBody>
          <a:bodyPr/>
          <a:lstStyle/>
          <a:p>
            <a:pPr>
              <a:defRPr/>
            </a:pPr>
            <a:r>
              <a:rPr lang="en-US" dirty="0">
                <a:ea typeface="+mj-ea"/>
              </a:rPr>
              <a:t>Domains</a:t>
            </a:r>
          </a:p>
        </p:txBody>
      </p:sp>
      <p:sp>
        <p:nvSpPr>
          <p:cNvPr id="75779" name="Rectangle 3"/>
          <p:cNvSpPr>
            <a:spLocks noGrp="1" noChangeArrowheads="1"/>
          </p:cNvSpPr>
          <p:nvPr>
            <p:ph type="body" idx="4294967295"/>
          </p:nvPr>
        </p:nvSpPr>
        <p:spPr>
          <a:xfrm>
            <a:off x="0" y="1100138"/>
            <a:ext cx="7034213" cy="5040312"/>
          </a:xfrm>
        </p:spPr>
        <p:txBody>
          <a:bodyPr/>
          <a:lstStyle/>
          <a:p>
            <a:r>
              <a:rPr lang="en-US" altLang="en-US" b="1" dirty="0">
                <a:solidFill>
                  <a:srgbClr val="002060"/>
                </a:solidFill>
              </a:rPr>
              <a:t>create domain</a:t>
            </a:r>
            <a:r>
              <a:rPr lang="en-US" altLang="en-US" dirty="0">
                <a:solidFill>
                  <a:srgbClr val="002060"/>
                </a:solidFill>
              </a:rPr>
              <a:t> </a:t>
            </a:r>
            <a:r>
              <a:rPr lang="en-US" altLang="en-US" dirty="0"/>
              <a:t>construct in SQL-92 creates user-defined domain types</a:t>
            </a:r>
          </a:p>
          <a:p>
            <a:pPr>
              <a:buFont typeface="Monotype Sorts" charset="2"/>
              <a:buNone/>
            </a:pPr>
            <a:r>
              <a:rPr lang="en-US" altLang="en-US" sz="800" dirty="0"/>
              <a:t> </a:t>
            </a:r>
          </a:p>
          <a:p>
            <a:pPr lvl="1">
              <a:buFont typeface="Monotype Sorts" charset="2"/>
              <a:buNone/>
            </a:pPr>
            <a:r>
              <a:rPr lang="en-US" altLang="en-US" b="1" dirty="0"/>
              <a:t>		create domain </a:t>
            </a:r>
            <a:r>
              <a:rPr lang="en-US" altLang="en-US" i="1" dirty="0" err="1"/>
              <a:t>person_name</a:t>
            </a:r>
            <a:r>
              <a:rPr lang="en-US" altLang="en-US" i="1" dirty="0"/>
              <a:t> </a:t>
            </a:r>
            <a:r>
              <a:rPr lang="en-US" altLang="en-US" b="1" dirty="0"/>
              <a:t>char</a:t>
            </a:r>
            <a:r>
              <a:rPr lang="en-US" altLang="en-US" dirty="0"/>
              <a:t>(20) </a:t>
            </a:r>
            <a:r>
              <a:rPr lang="en-US" altLang="en-US" b="1" dirty="0"/>
              <a:t>not null</a:t>
            </a:r>
          </a:p>
          <a:p>
            <a:pPr lvl="1">
              <a:buFont typeface="Monotype Sorts" charset="2"/>
              <a:buNone/>
            </a:pPr>
            <a:r>
              <a:rPr lang="en-US" altLang="en-US" sz="800" dirty="0"/>
              <a:t> </a:t>
            </a:r>
          </a:p>
          <a:p>
            <a:r>
              <a:rPr lang="en-US" altLang="en-US" dirty="0"/>
              <a:t>Types and domains are similar.  Domains can have constraints, such as </a:t>
            </a:r>
            <a:r>
              <a:rPr lang="en-US" altLang="en-US" b="1" dirty="0"/>
              <a:t>not null</a:t>
            </a:r>
            <a:r>
              <a:rPr lang="en-US" altLang="en-US" dirty="0"/>
              <a:t>, specified on them.</a:t>
            </a:r>
          </a:p>
          <a:p>
            <a:r>
              <a:rPr lang="en-US" altLang="en-US" dirty="0"/>
              <a:t>Example:</a:t>
            </a:r>
            <a:endParaRPr lang="en-US" altLang="en-US" b="1" dirty="0"/>
          </a:p>
          <a:p>
            <a:pPr>
              <a:buNone/>
            </a:pPr>
            <a:r>
              <a:rPr lang="en-US" altLang="en-US" b="1" dirty="0"/>
              <a:t>        create domain </a:t>
            </a:r>
            <a:r>
              <a:rPr lang="en-US" altLang="en-US" i="1" dirty="0" err="1"/>
              <a:t>degree_level</a:t>
            </a:r>
            <a:r>
              <a:rPr lang="en-US" altLang="en-US" i="1" dirty="0"/>
              <a:t> </a:t>
            </a:r>
            <a:r>
              <a:rPr lang="en-US" altLang="en-US" b="1" dirty="0"/>
              <a:t>varchar</a:t>
            </a:r>
            <a:r>
              <a:rPr lang="en-US" altLang="en-US" dirty="0"/>
              <a:t>(10)</a:t>
            </a:r>
            <a:br>
              <a:rPr lang="en-US" altLang="en-US" dirty="0"/>
            </a:br>
            <a:r>
              <a:rPr lang="en-US" altLang="en-US" dirty="0"/>
              <a:t>       </a:t>
            </a:r>
            <a:r>
              <a:rPr lang="en-US" altLang="en-US" b="1" dirty="0"/>
              <a:t>constraint </a:t>
            </a:r>
            <a:r>
              <a:rPr lang="en-US" altLang="en-US" i="1" dirty="0" err="1"/>
              <a:t>degree_level_test</a:t>
            </a:r>
            <a:br>
              <a:rPr lang="en-US" altLang="en-US" i="1" dirty="0"/>
            </a:br>
            <a:r>
              <a:rPr lang="en-US" altLang="en-US" i="1" dirty="0"/>
              <a:t>            </a:t>
            </a:r>
            <a:r>
              <a:rPr lang="en-US" altLang="en-US" b="1" dirty="0"/>
              <a:t>check </a:t>
            </a:r>
            <a:r>
              <a:rPr lang="en-US" altLang="en-US" dirty="0"/>
              <a:t>(</a:t>
            </a:r>
            <a:r>
              <a:rPr lang="en-US" altLang="en-US" b="1" dirty="0"/>
              <a:t>value in </a:t>
            </a:r>
            <a:r>
              <a:rPr lang="en-US" altLang="en-US" dirty="0"/>
              <a:t>('Bachelors', 'Masters', 'Doctorate'));</a:t>
            </a:r>
          </a:p>
          <a:p>
            <a:endParaRPr lang="en-US" altLang="en-US" dirty="0"/>
          </a:p>
        </p:txBody>
      </p:sp>
    </p:spTree>
    <p:extLst>
      <p:ext uri="{BB962C8B-B14F-4D97-AF65-F5344CB8AC3E}">
        <p14:creationId xmlns:p14="http://schemas.microsoft.com/office/powerpoint/2010/main" val="2188149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a:xfrm>
            <a:off x="1422400" y="117475"/>
            <a:ext cx="1076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ffectLst/>
              </a:rPr>
              <a:t>View of Data</a:t>
            </a:r>
          </a:p>
        </p:txBody>
      </p:sp>
      <p:sp>
        <p:nvSpPr>
          <p:cNvPr id="19458" name="Text Box 3"/>
          <p:cNvSpPr txBox="1">
            <a:spLocks noChangeArrowheads="1"/>
          </p:cNvSpPr>
          <p:nvPr/>
        </p:nvSpPr>
        <p:spPr bwMode="auto">
          <a:xfrm>
            <a:off x="2472691" y="1151972"/>
            <a:ext cx="4549139"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eaLnBrk="0" fontAlgn="base" hangingPunct="0">
              <a:spcBef>
                <a:spcPct val="50000"/>
              </a:spcBef>
              <a:spcAft>
                <a:spcPct val="0"/>
              </a:spcAft>
            </a:pPr>
            <a:r>
              <a:rPr lang="en-US" altLang="en-US" sz="1700" dirty="0">
                <a:solidFill>
                  <a:srgbClr val="000000"/>
                </a:solidFill>
              </a:rPr>
              <a:t>An architecture for a database system </a:t>
            </a:r>
          </a:p>
        </p:txBody>
      </p:sp>
      <p:pic>
        <p:nvPicPr>
          <p:cNvPr id="1945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5710" y="1799807"/>
            <a:ext cx="5012055" cy="293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667536"/>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7794" name="Rectangle 2"/>
          <p:cNvSpPr>
            <a:spLocks noGrp="1" noChangeArrowheads="1"/>
          </p:cNvSpPr>
          <p:nvPr>
            <p:ph type="title" idx="4294967295"/>
          </p:nvPr>
        </p:nvSpPr>
        <p:spPr>
          <a:xfrm>
            <a:off x="1422400" y="117475"/>
            <a:ext cx="10769600" cy="609600"/>
          </a:xfrm>
        </p:spPr>
        <p:txBody>
          <a:bodyPr/>
          <a:lstStyle/>
          <a:p>
            <a:r>
              <a:rPr lang="en-US" altLang="en-US" dirty="0">
                <a:effectLst>
                  <a:outerShdw blurRad="38100" dist="38100" dir="2700000" algn="tl">
                    <a:srgbClr val="C0C0C0"/>
                  </a:outerShdw>
                </a:effectLst>
              </a:rPr>
              <a:t>Index Creation</a:t>
            </a:r>
          </a:p>
        </p:txBody>
      </p:sp>
      <p:sp>
        <p:nvSpPr>
          <p:cNvPr id="72707" name="Rectangle 3"/>
          <p:cNvSpPr>
            <a:spLocks noGrp="1" noChangeArrowheads="1"/>
          </p:cNvSpPr>
          <p:nvPr>
            <p:ph type="body" idx="4294967295"/>
          </p:nvPr>
        </p:nvSpPr>
        <p:spPr>
          <a:xfrm>
            <a:off x="4552950" y="1093788"/>
            <a:ext cx="7639050" cy="4111625"/>
          </a:xfrm>
        </p:spPr>
        <p:txBody>
          <a:bodyPr/>
          <a:lstStyle/>
          <a:p>
            <a:r>
              <a:rPr lang="en-US" altLang="en-US" dirty="0"/>
              <a:t>Many queries reference only a small proportion of the records in a table. </a:t>
            </a:r>
          </a:p>
          <a:p>
            <a:r>
              <a:rPr lang="en-US" altLang="en-US" dirty="0"/>
              <a:t>It is inefficient for the system to read every record to find  a record with  particular value</a:t>
            </a:r>
          </a:p>
          <a:p>
            <a:r>
              <a:rPr lang="en-US" altLang="en-US" dirty="0"/>
              <a:t>An </a:t>
            </a:r>
            <a:r>
              <a:rPr lang="en-US" altLang="en-US" b="1" dirty="0">
                <a:solidFill>
                  <a:srgbClr val="002060"/>
                </a:solidFill>
              </a:rPr>
              <a:t>index</a:t>
            </a:r>
            <a:r>
              <a:rPr lang="en-US" altLang="en-US" dirty="0"/>
              <a:t> on an attribute of a relation is a data structure that allows the database system to find those tuples in the relation that have a specified value for that attribute efficiently, without scanning through all the tuples of the relation.</a:t>
            </a:r>
          </a:p>
          <a:p>
            <a:r>
              <a:rPr lang="en-US" altLang="en-US" dirty="0"/>
              <a:t>We create an index with the </a:t>
            </a:r>
            <a:r>
              <a:rPr lang="en-US" altLang="en-US" b="1" dirty="0"/>
              <a:t>create index </a:t>
            </a:r>
            <a:r>
              <a:rPr lang="en-US" altLang="en-US" dirty="0"/>
              <a:t>command</a:t>
            </a:r>
          </a:p>
          <a:p>
            <a:pPr>
              <a:buNone/>
            </a:pPr>
            <a:r>
              <a:rPr lang="en-US" altLang="en-US" dirty="0"/>
              <a:t>         </a:t>
            </a:r>
            <a:r>
              <a:rPr lang="en-US" altLang="en-US" b="1" dirty="0"/>
              <a:t>create index </a:t>
            </a:r>
            <a:r>
              <a:rPr lang="en-US" altLang="en-US" dirty="0"/>
              <a:t>&lt;name&gt; </a:t>
            </a:r>
            <a:r>
              <a:rPr lang="en-US" altLang="en-US" b="1" dirty="0"/>
              <a:t>on </a:t>
            </a:r>
            <a:r>
              <a:rPr lang="en-US" altLang="en-US" dirty="0"/>
              <a:t>&lt;relation-name&gt; (attribute);</a:t>
            </a:r>
          </a:p>
        </p:txBody>
      </p:sp>
    </p:spTree>
    <p:extLst>
      <p:ext uri="{BB962C8B-B14F-4D97-AF65-F5344CB8AC3E}">
        <p14:creationId xmlns:p14="http://schemas.microsoft.com/office/powerpoint/2010/main" val="2654266731"/>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7794" name="Rectangle 2"/>
          <p:cNvSpPr>
            <a:spLocks noGrp="1" noChangeArrowheads="1"/>
          </p:cNvSpPr>
          <p:nvPr>
            <p:ph type="title" idx="4294967295"/>
          </p:nvPr>
        </p:nvSpPr>
        <p:spPr>
          <a:xfrm>
            <a:off x="1422400" y="117475"/>
            <a:ext cx="10769600" cy="609600"/>
          </a:xfrm>
        </p:spPr>
        <p:txBody>
          <a:bodyPr/>
          <a:lstStyle/>
          <a:p>
            <a:r>
              <a:rPr lang="en-US" altLang="en-US" dirty="0">
                <a:effectLst>
                  <a:outerShdw blurRad="38100" dist="38100" dir="2700000" algn="tl">
                    <a:srgbClr val="C0C0C0"/>
                  </a:outerShdw>
                </a:effectLst>
              </a:rPr>
              <a:t>Index Creation Example</a:t>
            </a:r>
          </a:p>
        </p:txBody>
      </p:sp>
      <p:sp>
        <p:nvSpPr>
          <p:cNvPr id="72707" name="Rectangle 3"/>
          <p:cNvSpPr>
            <a:spLocks noGrp="1" noChangeArrowheads="1"/>
          </p:cNvSpPr>
          <p:nvPr>
            <p:ph type="body" idx="4294967295"/>
          </p:nvPr>
        </p:nvSpPr>
        <p:spPr>
          <a:xfrm>
            <a:off x="0" y="1093788"/>
            <a:ext cx="7497763" cy="4564062"/>
          </a:xfrm>
        </p:spPr>
        <p:txBody>
          <a:bodyPr/>
          <a:lstStyle/>
          <a:p>
            <a:r>
              <a:rPr lang="en-US" altLang="en-US" b="1" dirty="0"/>
              <a:t>create table </a:t>
            </a:r>
            <a:r>
              <a:rPr lang="en-US" altLang="en-US" i="1" dirty="0"/>
              <a:t>student	</a:t>
            </a:r>
            <a:br>
              <a:rPr lang="en-US" altLang="en-US" i="1" dirty="0"/>
            </a:br>
            <a:r>
              <a:rPr lang="en-US" altLang="en-US" dirty="0"/>
              <a:t>(</a:t>
            </a:r>
            <a:r>
              <a:rPr lang="en-US" altLang="en-US" i="1" dirty="0"/>
              <a:t>ID </a:t>
            </a:r>
            <a:r>
              <a:rPr lang="en-US" altLang="en-US" b="1" dirty="0" err="1"/>
              <a:t>varchar</a:t>
            </a:r>
            <a:r>
              <a:rPr lang="en-US" altLang="en-US" b="1" dirty="0"/>
              <a:t> </a:t>
            </a:r>
            <a:r>
              <a:rPr lang="en-US" altLang="en-US" dirty="0"/>
              <a:t>(5),</a:t>
            </a:r>
            <a:br>
              <a:rPr lang="en-US" altLang="en-US" dirty="0"/>
            </a:br>
            <a:r>
              <a:rPr lang="en-US" altLang="en-US" i="1" dirty="0"/>
              <a:t>name </a:t>
            </a:r>
            <a:r>
              <a:rPr lang="en-US" altLang="en-US" b="1" dirty="0" err="1"/>
              <a:t>varchar</a:t>
            </a:r>
            <a:r>
              <a:rPr lang="en-US" altLang="en-US" b="1" dirty="0"/>
              <a:t> </a:t>
            </a:r>
            <a:r>
              <a:rPr lang="en-US" altLang="en-US" dirty="0"/>
              <a:t>(20) </a:t>
            </a:r>
            <a:r>
              <a:rPr lang="en-US" altLang="en-US" b="1" dirty="0"/>
              <a:t>not null</a:t>
            </a:r>
            <a:r>
              <a:rPr lang="en-US" altLang="en-US" dirty="0"/>
              <a:t>,</a:t>
            </a:r>
            <a:br>
              <a:rPr lang="en-US" altLang="en-US" dirty="0"/>
            </a:br>
            <a:r>
              <a:rPr lang="en-US" altLang="en-US" i="1" dirty="0"/>
              <a:t>dept_name </a:t>
            </a:r>
            <a:r>
              <a:rPr lang="en-US" altLang="en-US" b="1" dirty="0" err="1"/>
              <a:t>varchar</a:t>
            </a:r>
            <a:r>
              <a:rPr lang="en-US" altLang="en-US" b="1" dirty="0"/>
              <a:t> </a:t>
            </a:r>
            <a:r>
              <a:rPr lang="en-US" altLang="en-US" dirty="0"/>
              <a:t>(20),</a:t>
            </a:r>
            <a:br>
              <a:rPr lang="en-US" altLang="en-US" dirty="0"/>
            </a:br>
            <a:r>
              <a:rPr lang="en-US" altLang="en-US" i="1" dirty="0"/>
              <a:t>tot_cred </a:t>
            </a:r>
            <a:r>
              <a:rPr lang="en-US" altLang="en-US" b="1" dirty="0"/>
              <a:t>numeric </a:t>
            </a:r>
            <a:r>
              <a:rPr lang="en-US" altLang="en-US" dirty="0"/>
              <a:t>(3,0) </a:t>
            </a:r>
            <a:r>
              <a:rPr lang="en-US" altLang="en-US" b="1" dirty="0"/>
              <a:t>default </a:t>
            </a:r>
            <a:r>
              <a:rPr lang="en-US" altLang="en-US" dirty="0"/>
              <a:t>0,</a:t>
            </a:r>
            <a:br>
              <a:rPr lang="en-US" altLang="en-US" dirty="0"/>
            </a:br>
            <a:r>
              <a:rPr lang="en-US" altLang="en-US" b="1" dirty="0"/>
              <a:t>primary key </a:t>
            </a:r>
            <a:r>
              <a:rPr lang="en-US" altLang="en-US" dirty="0"/>
              <a:t>(</a:t>
            </a:r>
            <a:r>
              <a:rPr lang="en-US" altLang="en-US" i="1" dirty="0"/>
              <a:t>ID</a:t>
            </a:r>
            <a:r>
              <a:rPr lang="en-US" altLang="en-US" dirty="0"/>
              <a:t>))</a:t>
            </a:r>
          </a:p>
          <a:p>
            <a:r>
              <a:rPr lang="en-US" altLang="en-US" b="1" dirty="0"/>
              <a:t>create index </a:t>
            </a:r>
            <a:r>
              <a:rPr lang="en-US" altLang="en-US" i="1" dirty="0" err="1"/>
              <a:t>studentID_index</a:t>
            </a:r>
            <a:r>
              <a:rPr lang="en-US" altLang="en-US" i="1" dirty="0"/>
              <a:t> </a:t>
            </a:r>
            <a:r>
              <a:rPr lang="en-US" altLang="en-US" b="1" dirty="0"/>
              <a:t>on </a:t>
            </a:r>
            <a:r>
              <a:rPr lang="en-US" altLang="en-US" i="1" dirty="0"/>
              <a:t>student</a:t>
            </a:r>
            <a:r>
              <a:rPr lang="en-US" altLang="en-US" dirty="0"/>
              <a:t>(</a:t>
            </a:r>
            <a:r>
              <a:rPr lang="en-US" altLang="en-US" i="1" dirty="0"/>
              <a:t>ID</a:t>
            </a:r>
            <a:r>
              <a:rPr lang="en-US" altLang="en-US" dirty="0"/>
              <a:t>)</a:t>
            </a:r>
          </a:p>
          <a:p>
            <a:r>
              <a:rPr lang="en-US" altLang="en-US" dirty="0"/>
              <a:t>The query:</a:t>
            </a:r>
          </a:p>
          <a:p>
            <a:pPr>
              <a:buNone/>
            </a:pPr>
            <a:r>
              <a:rPr lang="en-US" altLang="en-US" b="1" dirty="0"/>
              <a:t>            select * </a:t>
            </a:r>
            <a:br>
              <a:rPr lang="en-US" altLang="en-US" b="1" dirty="0"/>
            </a:br>
            <a:r>
              <a:rPr lang="en-US" altLang="en-US" b="1" dirty="0"/>
              <a:t>       from </a:t>
            </a:r>
            <a:r>
              <a:rPr lang="en-US" altLang="en-US" dirty="0"/>
              <a:t> </a:t>
            </a:r>
            <a:r>
              <a:rPr lang="en-US" altLang="en-US" i="1" dirty="0"/>
              <a:t>student</a:t>
            </a:r>
            <a:br>
              <a:rPr lang="en-US" altLang="en-US" i="1" dirty="0"/>
            </a:br>
            <a:r>
              <a:rPr lang="en-US" altLang="en-US" i="1" dirty="0"/>
              <a:t>       </a:t>
            </a:r>
            <a:r>
              <a:rPr lang="en-US" altLang="en-US" b="1" dirty="0"/>
              <a:t>where </a:t>
            </a:r>
            <a:r>
              <a:rPr lang="en-US" altLang="en-US" i="1" dirty="0"/>
              <a:t> ID = </a:t>
            </a:r>
            <a:r>
              <a:rPr lang="en-US" altLang="en-US" dirty="0"/>
              <a:t>'12345'</a:t>
            </a:r>
          </a:p>
          <a:p>
            <a:pPr>
              <a:buNone/>
            </a:pPr>
            <a:r>
              <a:rPr lang="en-US" altLang="en-US" dirty="0"/>
              <a:t>     can be executed by using the index to find the required record,  without looking at all records of </a:t>
            </a:r>
            <a:r>
              <a:rPr lang="en-US" altLang="en-US" i="1" dirty="0"/>
              <a:t>student</a:t>
            </a:r>
            <a:endParaRPr lang="en-US" altLang="en-US" dirty="0"/>
          </a:p>
        </p:txBody>
      </p:sp>
    </p:spTree>
    <p:extLst>
      <p:ext uri="{BB962C8B-B14F-4D97-AF65-F5344CB8AC3E}">
        <p14:creationId xmlns:p14="http://schemas.microsoft.com/office/powerpoint/2010/main" val="335152798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7794" name="Rectangle 2"/>
          <p:cNvSpPr>
            <a:spLocks noGrp="1" noChangeArrowheads="1"/>
          </p:cNvSpPr>
          <p:nvPr>
            <p:ph type="title" idx="4294967295"/>
          </p:nvPr>
        </p:nvSpPr>
        <p:spPr>
          <a:xfrm>
            <a:off x="1422400" y="117475"/>
            <a:ext cx="10769600" cy="609600"/>
          </a:xfrm>
        </p:spPr>
        <p:txBody>
          <a:bodyPr/>
          <a:lstStyle/>
          <a:p>
            <a:r>
              <a:rPr lang="en-US" dirty="0"/>
              <a:t>Authorization</a:t>
            </a:r>
            <a:endParaRPr lang="en-US" altLang="en-US" dirty="0">
              <a:effectLst>
                <a:outerShdw blurRad="38100" dist="38100" dir="2700000" algn="tl">
                  <a:srgbClr val="C0C0C0"/>
                </a:outerShdw>
              </a:effectLst>
            </a:endParaRPr>
          </a:p>
        </p:txBody>
      </p:sp>
      <p:sp>
        <p:nvSpPr>
          <p:cNvPr id="72707" name="Rectangle 3"/>
          <p:cNvSpPr>
            <a:spLocks noGrp="1" noChangeArrowheads="1"/>
          </p:cNvSpPr>
          <p:nvPr>
            <p:ph type="body" idx="4294967295"/>
          </p:nvPr>
        </p:nvSpPr>
        <p:spPr>
          <a:xfrm>
            <a:off x="4579938" y="1093788"/>
            <a:ext cx="7612062" cy="4757737"/>
          </a:xfrm>
        </p:spPr>
        <p:txBody>
          <a:bodyPr/>
          <a:lstStyle/>
          <a:p>
            <a:r>
              <a:rPr lang="en-US" altLang="en-US" dirty="0"/>
              <a:t>We may assign a user several forms of authorizations on parts of the database.</a:t>
            </a:r>
          </a:p>
          <a:p>
            <a:pPr lvl="1">
              <a:lnSpc>
                <a:spcPct val="160000"/>
              </a:lnSpc>
            </a:pPr>
            <a:r>
              <a:rPr lang="en-US" altLang="en-US" b="1" dirty="0"/>
              <a:t>Read</a:t>
            </a:r>
            <a:r>
              <a:rPr lang="en-US" altLang="en-US" b="1" dirty="0">
                <a:solidFill>
                  <a:schemeClr val="tx2"/>
                </a:solidFill>
              </a:rPr>
              <a:t> </a:t>
            </a:r>
            <a:r>
              <a:rPr lang="en-US" altLang="en-US" dirty="0"/>
              <a:t>- allows reading, but not modification of data.</a:t>
            </a:r>
          </a:p>
          <a:p>
            <a:pPr lvl="1"/>
            <a:r>
              <a:rPr lang="en-US" altLang="en-US" b="1" dirty="0"/>
              <a:t>Insert</a:t>
            </a:r>
            <a:r>
              <a:rPr lang="en-US" altLang="en-US" b="1" dirty="0">
                <a:solidFill>
                  <a:schemeClr val="tx2"/>
                </a:solidFill>
              </a:rPr>
              <a:t> </a:t>
            </a:r>
            <a:r>
              <a:rPr lang="en-US" altLang="en-US" dirty="0"/>
              <a:t>- allows insertion of new data, but not modification of existing data.</a:t>
            </a:r>
          </a:p>
          <a:p>
            <a:pPr lvl="1"/>
            <a:r>
              <a:rPr lang="en-US" altLang="en-US" b="1" dirty="0"/>
              <a:t>Update</a:t>
            </a:r>
            <a:r>
              <a:rPr lang="en-US" altLang="en-US" b="1" dirty="0">
                <a:solidFill>
                  <a:schemeClr val="tx2"/>
                </a:solidFill>
              </a:rPr>
              <a:t> </a:t>
            </a:r>
            <a:r>
              <a:rPr lang="en-US" altLang="en-US" dirty="0"/>
              <a:t>- allows modification, but not deletion of data.</a:t>
            </a:r>
          </a:p>
          <a:p>
            <a:pPr lvl="1"/>
            <a:r>
              <a:rPr lang="en-US" altLang="en-US" b="1" dirty="0"/>
              <a:t>Delete</a:t>
            </a:r>
            <a:r>
              <a:rPr lang="en-US" altLang="en-US" b="1" dirty="0">
                <a:solidFill>
                  <a:schemeClr val="tx2"/>
                </a:solidFill>
              </a:rPr>
              <a:t> </a:t>
            </a:r>
            <a:r>
              <a:rPr lang="en-US" altLang="en-US" dirty="0"/>
              <a:t>- allows deletion of data.</a:t>
            </a:r>
          </a:p>
          <a:p>
            <a:r>
              <a:rPr lang="en-US" altLang="en-US" dirty="0"/>
              <a:t>Each of these types of authorizations is called a </a:t>
            </a:r>
            <a:r>
              <a:rPr lang="en-US" altLang="en-US" b="1" dirty="0">
                <a:solidFill>
                  <a:srgbClr val="002060"/>
                </a:solidFill>
              </a:rPr>
              <a:t>privilege</a:t>
            </a:r>
            <a:r>
              <a:rPr lang="en-US" altLang="en-US" dirty="0"/>
              <a:t>. We may authorize the user all, none, or a combination of these types of privileges on specified parts of a database, such as a relation or a view.</a:t>
            </a:r>
          </a:p>
          <a:p>
            <a:endParaRPr lang="en-US" altLang="en-US" sz="2000" dirty="0"/>
          </a:p>
        </p:txBody>
      </p:sp>
    </p:spTree>
    <p:extLst>
      <p:ext uri="{BB962C8B-B14F-4D97-AF65-F5344CB8AC3E}">
        <p14:creationId xmlns:p14="http://schemas.microsoft.com/office/powerpoint/2010/main" val="407802564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7794" name="Rectangle 2"/>
          <p:cNvSpPr>
            <a:spLocks noGrp="1" noChangeArrowheads="1"/>
          </p:cNvSpPr>
          <p:nvPr>
            <p:ph type="title" idx="4294967295"/>
          </p:nvPr>
        </p:nvSpPr>
        <p:spPr>
          <a:xfrm>
            <a:off x="1422400" y="117475"/>
            <a:ext cx="10769600" cy="609600"/>
          </a:xfrm>
        </p:spPr>
        <p:txBody>
          <a:bodyPr/>
          <a:lstStyle/>
          <a:p>
            <a:r>
              <a:rPr lang="en-US" dirty="0"/>
              <a:t>Authorization (Cont.)</a:t>
            </a:r>
            <a:endParaRPr lang="en-US" altLang="en-US" dirty="0">
              <a:effectLst>
                <a:outerShdw blurRad="38100" dist="38100" dir="2700000" algn="tl">
                  <a:srgbClr val="C0C0C0"/>
                </a:outerShdw>
              </a:effectLst>
            </a:endParaRPr>
          </a:p>
        </p:txBody>
      </p:sp>
      <p:sp>
        <p:nvSpPr>
          <p:cNvPr id="72707" name="Rectangle 3"/>
          <p:cNvSpPr>
            <a:spLocks noGrp="1" noChangeArrowheads="1"/>
          </p:cNvSpPr>
          <p:nvPr>
            <p:ph type="body" idx="4294967295"/>
          </p:nvPr>
        </p:nvSpPr>
        <p:spPr>
          <a:xfrm>
            <a:off x="0" y="1093788"/>
            <a:ext cx="7589838" cy="2808287"/>
          </a:xfrm>
        </p:spPr>
        <p:txBody>
          <a:bodyPr/>
          <a:lstStyle/>
          <a:p>
            <a:r>
              <a:rPr lang="en-US" altLang="en-US" dirty="0"/>
              <a:t>Forms of authorization to modify the database schema</a:t>
            </a:r>
          </a:p>
          <a:p>
            <a:pPr lvl="1"/>
            <a:r>
              <a:rPr lang="en-US" altLang="en-US" b="1" dirty="0">
                <a:solidFill>
                  <a:srgbClr val="002060"/>
                </a:solidFill>
              </a:rPr>
              <a:t>Index</a:t>
            </a:r>
            <a:r>
              <a:rPr lang="en-US" altLang="en-US" b="1" dirty="0">
                <a:solidFill>
                  <a:schemeClr val="tx2"/>
                </a:solidFill>
              </a:rPr>
              <a:t> </a:t>
            </a:r>
            <a:r>
              <a:rPr lang="en-US" altLang="en-US" dirty="0"/>
              <a:t>- allows creation and deletion of indices.</a:t>
            </a:r>
          </a:p>
          <a:p>
            <a:pPr lvl="1"/>
            <a:r>
              <a:rPr lang="en-US" altLang="en-US" b="1" dirty="0">
                <a:solidFill>
                  <a:srgbClr val="002060"/>
                </a:solidFill>
              </a:rPr>
              <a:t>Resources</a:t>
            </a:r>
            <a:r>
              <a:rPr lang="en-US" altLang="en-US" b="1" dirty="0">
                <a:solidFill>
                  <a:schemeClr val="tx2"/>
                </a:solidFill>
              </a:rPr>
              <a:t> </a:t>
            </a:r>
            <a:r>
              <a:rPr lang="en-US" altLang="en-US" dirty="0"/>
              <a:t>- allows creation of new relations.</a:t>
            </a:r>
          </a:p>
          <a:p>
            <a:pPr lvl="1"/>
            <a:r>
              <a:rPr lang="en-US" altLang="en-US" b="1" dirty="0">
                <a:solidFill>
                  <a:srgbClr val="002060"/>
                </a:solidFill>
              </a:rPr>
              <a:t>Alteration</a:t>
            </a:r>
            <a:r>
              <a:rPr lang="en-US" altLang="en-US" b="1" dirty="0">
                <a:solidFill>
                  <a:schemeClr val="tx2"/>
                </a:solidFill>
              </a:rPr>
              <a:t> </a:t>
            </a:r>
            <a:r>
              <a:rPr lang="en-US" altLang="en-US" dirty="0"/>
              <a:t>- allows addition or deletion of attributes in a relation.</a:t>
            </a:r>
          </a:p>
          <a:p>
            <a:pPr lvl="1"/>
            <a:r>
              <a:rPr lang="en-US" altLang="en-US" b="1" dirty="0">
                <a:solidFill>
                  <a:srgbClr val="002060"/>
                </a:solidFill>
              </a:rPr>
              <a:t>Drop</a:t>
            </a:r>
            <a:r>
              <a:rPr lang="en-US" altLang="en-US" b="1" dirty="0">
                <a:solidFill>
                  <a:schemeClr val="tx2"/>
                </a:solidFill>
              </a:rPr>
              <a:t> </a:t>
            </a:r>
            <a:r>
              <a:rPr lang="en-US" altLang="en-US" dirty="0"/>
              <a:t>- allows deletion of relations.</a:t>
            </a:r>
          </a:p>
          <a:p>
            <a:endParaRPr lang="en-US" altLang="en-US" sz="2000" dirty="0"/>
          </a:p>
        </p:txBody>
      </p:sp>
    </p:spTree>
    <p:extLst>
      <p:ext uri="{BB962C8B-B14F-4D97-AF65-F5344CB8AC3E}">
        <p14:creationId xmlns:p14="http://schemas.microsoft.com/office/powerpoint/2010/main" val="2108074144"/>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7794" name="Rectangle 2"/>
          <p:cNvSpPr>
            <a:spLocks noGrp="1" noChangeArrowheads="1"/>
          </p:cNvSpPr>
          <p:nvPr>
            <p:ph type="title" idx="4294967295"/>
          </p:nvPr>
        </p:nvSpPr>
        <p:spPr>
          <a:xfrm>
            <a:off x="1422400" y="117475"/>
            <a:ext cx="10769600" cy="609600"/>
          </a:xfrm>
        </p:spPr>
        <p:txBody>
          <a:bodyPr/>
          <a:lstStyle/>
          <a:p>
            <a:r>
              <a:rPr lang="en-US" dirty="0"/>
              <a:t>Authorization Specification in SQL</a:t>
            </a:r>
            <a:endParaRPr lang="en-US" altLang="en-US" dirty="0">
              <a:effectLst>
                <a:outerShdw blurRad="38100" dist="38100" dir="2700000" algn="tl">
                  <a:srgbClr val="C0C0C0"/>
                </a:outerShdw>
              </a:effectLst>
            </a:endParaRPr>
          </a:p>
        </p:txBody>
      </p:sp>
      <p:sp>
        <p:nvSpPr>
          <p:cNvPr id="72707" name="Rectangle 3"/>
          <p:cNvSpPr>
            <a:spLocks noGrp="1" noChangeArrowheads="1"/>
          </p:cNvSpPr>
          <p:nvPr>
            <p:ph type="body" idx="4294967295"/>
          </p:nvPr>
        </p:nvSpPr>
        <p:spPr>
          <a:xfrm>
            <a:off x="4579938" y="1106488"/>
            <a:ext cx="7612062" cy="4903787"/>
          </a:xfrm>
        </p:spPr>
        <p:txBody>
          <a:bodyPr/>
          <a:lstStyle/>
          <a:p>
            <a:r>
              <a:rPr lang="en-US" altLang="en-US" dirty="0"/>
              <a:t>The </a:t>
            </a:r>
            <a:r>
              <a:rPr lang="en-US" altLang="en-US" b="1" dirty="0">
                <a:solidFill>
                  <a:srgbClr val="002060"/>
                </a:solidFill>
              </a:rPr>
              <a:t>grant</a:t>
            </a:r>
            <a:r>
              <a:rPr lang="en-US" altLang="en-US" dirty="0"/>
              <a:t> statement is used to confer authorization</a:t>
            </a:r>
          </a:p>
          <a:p>
            <a:pPr>
              <a:buFont typeface="Monotype Sorts" charset="2"/>
              <a:buNone/>
            </a:pPr>
            <a:r>
              <a:rPr lang="en-US" altLang="en-US" dirty="0"/>
              <a:t>	   </a:t>
            </a:r>
            <a:r>
              <a:rPr lang="en-US" altLang="en-US" b="1" dirty="0"/>
              <a:t>grant</a:t>
            </a:r>
            <a:r>
              <a:rPr lang="en-US" altLang="en-US" dirty="0"/>
              <a:t> &lt;privilege list&gt; </a:t>
            </a:r>
            <a:r>
              <a:rPr lang="en-US" altLang="en-US" b="1" dirty="0"/>
              <a:t>on </a:t>
            </a:r>
            <a:r>
              <a:rPr lang="en-US" altLang="en-US" dirty="0"/>
              <a:t>&lt;relation or view &gt; </a:t>
            </a:r>
            <a:r>
              <a:rPr lang="en-US" altLang="en-US" b="1" dirty="0"/>
              <a:t>to</a:t>
            </a:r>
            <a:r>
              <a:rPr lang="en-US" altLang="en-US" dirty="0"/>
              <a:t> &lt;user list&gt;</a:t>
            </a:r>
          </a:p>
          <a:p>
            <a:r>
              <a:rPr lang="en-US" altLang="en-US" dirty="0"/>
              <a:t>&lt;user list&gt; is:</a:t>
            </a:r>
          </a:p>
          <a:p>
            <a:pPr lvl="1"/>
            <a:r>
              <a:rPr lang="en-US" altLang="en-US" dirty="0"/>
              <a:t>a user-id</a:t>
            </a:r>
          </a:p>
          <a:p>
            <a:pPr lvl="1"/>
            <a:r>
              <a:rPr lang="en-US" altLang="en-US" b="1" dirty="0"/>
              <a:t>public</a:t>
            </a:r>
            <a:r>
              <a:rPr lang="en-US" altLang="en-US" dirty="0"/>
              <a:t>, which allows all valid users the privilege granted</a:t>
            </a:r>
          </a:p>
          <a:p>
            <a:pPr lvl="1"/>
            <a:r>
              <a:rPr lang="en-US" altLang="en-US" dirty="0"/>
              <a:t>A role (more on this later)</a:t>
            </a:r>
          </a:p>
          <a:p>
            <a:r>
              <a:rPr lang="en-US" altLang="en-US" dirty="0"/>
              <a:t>Example:</a:t>
            </a:r>
          </a:p>
          <a:p>
            <a:pPr lvl="1"/>
            <a:r>
              <a:rPr lang="en-US" altLang="en-US" b="1" dirty="0"/>
              <a:t>grant</a:t>
            </a:r>
            <a:r>
              <a:rPr lang="en-US" altLang="en-US" dirty="0"/>
              <a:t>  </a:t>
            </a:r>
            <a:r>
              <a:rPr lang="en-US" altLang="en-US" b="1" dirty="0"/>
              <a:t>select on  </a:t>
            </a:r>
            <a:r>
              <a:rPr lang="en-US" altLang="en-US" i="1" dirty="0"/>
              <a:t>department</a:t>
            </a:r>
            <a:r>
              <a:rPr lang="en-US" altLang="en-US" b="1" dirty="0"/>
              <a:t> to</a:t>
            </a:r>
            <a:r>
              <a:rPr lang="en-US" altLang="en-US" dirty="0"/>
              <a:t> </a:t>
            </a:r>
            <a:r>
              <a:rPr lang="en-US" altLang="en-US" dirty="0" err="1"/>
              <a:t>Amit</a:t>
            </a:r>
            <a:r>
              <a:rPr lang="en-US" altLang="en-US" dirty="0"/>
              <a:t>,  Satoshi</a:t>
            </a:r>
          </a:p>
          <a:p>
            <a:r>
              <a:rPr lang="en-US" altLang="en-US" dirty="0"/>
              <a:t>Granting a privilege on a view does not imply granting any privileges on the underlying relations.</a:t>
            </a:r>
          </a:p>
          <a:p>
            <a:r>
              <a:rPr lang="en-US" altLang="en-US" dirty="0"/>
              <a:t>The grantor of the privilege must already hold the privilege on the specified item (or be the database administrator).</a:t>
            </a:r>
          </a:p>
        </p:txBody>
      </p:sp>
    </p:spTree>
    <p:extLst>
      <p:ext uri="{BB962C8B-B14F-4D97-AF65-F5344CB8AC3E}">
        <p14:creationId xmlns:p14="http://schemas.microsoft.com/office/powerpoint/2010/main" val="162506533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7794" name="Rectangle 2"/>
          <p:cNvSpPr>
            <a:spLocks noGrp="1" noChangeArrowheads="1"/>
          </p:cNvSpPr>
          <p:nvPr>
            <p:ph type="title" idx="4294967295"/>
          </p:nvPr>
        </p:nvSpPr>
        <p:spPr>
          <a:xfrm>
            <a:off x="1422400" y="117475"/>
            <a:ext cx="10769600" cy="609600"/>
          </a:xfrm>
        </p:spPr>
        <p:txBody>
          <a:bodyPr/>
          <a:lstStyle/>
          <a:p>
            <a:r>
              <a:rPr lang="en-US" dirty="0"/>
              <a:t>Privileges in SQL</a:t>
            </a:r>
            <a:endParaRPr lang="en-US" altLang="en-US" dirty="0">
              <a:effectLst>
                <a:outerShdw blurRad="38100" dist="38100" dir="2700000" algn="tl">
                  <a:srgbClr val="C0C0C0"/>
                </a:outerShdw>
              </a:effectLst>
            </a:endParaRPr>
          </a:p>
        </p:txBody>
      </p:sp>
      <p:sp>
        <p:nvSpPr>
          <p:cNvPr id="72707" name="Rectangle 3"/>
          <p:cNvSpPr>
            <a:spLocks noGrp="1" noChangeArrowheads="1"/>
          </p:cNvSpPr>
          <p:nvPr>
            <p:ph type="body" idx="4294967295"/>
          </p:nvPr>
        </p:nvSpPr>
        <p:spPr>
          <a:xfrm>
            <a:off x="0" y="1093788"/>
            <a:ext cx="7327900" cy="4903787"/>
          </a:xfrm>
        </p:spPr>
        <p:txBody>
          <a:bodyPr/>
          <a:lstStyle/>
          <a:p>
            <a:r>
              <a:rPr lang="en-US" altLang="en-US" b="1" dirty="0">
                <a:solidFill>
                  <a:srgbClr val="002060"/>
                </a:solidFill>
              </a:rPr>
              <a:t>select</a:t>
            </a:r>
            <a:r>
              <a:rPr lang="en-US" altLang="en-US" dirty="0"/>
              <a:t>: allows read access to relation, or the ability to query using the view</a:t>
            </a:r>
          </a:p>
          <a:p>
            <a:pPr lvl="1"/>
            <a:r>
              <a:rPr lang="en-US" altLang="en-US" dirty="0"/>
              <a:t>Example: grant users </a:t>
            </a:r>
            <a:r>
              <a:rPr lang="en-US" altLang="en-US" i="1" dirty="0"/>
              <a:t>U</a:t>
            </a:r>
            <a:r>
              <a:rPr lang="en-US" altLang="en-US" baseline="-25000" dirty="0"/>
              <a:t>1</a:t>
            </a:r>
            <a:r>
              <a:rPr lang="en-US" altLang="en-US" dirty="0"/>
              <a:t>, </a:t>
            </a:r>
            <a:r>
              <a:rPr lang="en-US" altLang="en-US" i="1" dirty="0"/>
              <a:t>U</a:t>
            </a:r>
            <a:r>
              <a:rPr lang="en-US" altLang="en-US" baseline="-25000" dirty="0"/>
              <a:t>2</a:t>
            </a:r>
            <a:r>
              <a:rPr lang="en-US" altLang="en-US" dirty="0"/>
              <a:t>, and </a:t>
            </a:r>
            <a:r>
              <a:rPr lang="en-US" altLang="en-US" i="1" dirty="0"/>
              <a:t>U</a:t>
            </a:r>
            <a:r>
              <a:rPr lang="en-US" altLang="en-US" baseline="-25000" dirty="0"/>
              <a:t>3</a:t>
            </a:r>
            <a:r>
              <a:rPr lang="en-US" altLang="en-US" dirty="0"/>
              <a:t> </a:t>
            </a:r>
            <a:r>
              <a:rPr lang="en-US" altLang="en-US" b="1" dirty="0"/>
              <a:t>select</a:t>
            </a:r>
            <a:r>
              <a:rPr lang="en-US" altLang="en-US" dirty="0"/>
              <a:t> authorization on the </a:t>
            </a:r>
            <a:r>
              <a:rPr lang="en-US" altLang="en-US" i="1" dirty="0"/>
              <a:t>instructor </a:t>
            </a:r>
            <a:r>
              <a:rPr lang="en-US" altLang="en-US" dirty="0"/>
              <a:t>relation:</a:t>
            </a:r>
          </a:p>
          <a:p>
            <a:pPr>
              <a:buFont typeface="Monotype Sorts" charset="2"/>
              <a:buNone/>
            </a:pPr>
            <a:r>
              <a:rPr lang="en-US" altLang="en-US" dirty="0"/>
              <a:t>			</a:t>
            </a:r>
            <a:r>
              <a:rPr lang="en-US" altLang="en-US" b="1" dirty="0"/>
              <a:t>grant select on </a:t>
            </a:r>
            <a:r>
              <a:rPr lang="en-US" altLang="en-US" i="1" dirty="0"/>
              <a:t>instructor </a:t>
            </a:r>
            <a:r>
              <a:rPr lang="en-US" altLang="en-US" b="1" dirty="0"/>
              <a:t>to </a:t>
            </a:r>
            <a:r>
              <a:rPr lang="en-US" altLang="en-US" i="1" dirty="0"/>
              <a:t>U</a:t>
            </a:r>
            <a:r>
              <a:rPr lang="en-US" altLang="en-US" baseline="-25000" dirty="0"/>
              <a:t>1</a:t>
            </a:r>
            <a:r>
              <a:rPr lang="en-US" altLang="en-US" i="1" dirty="0"/>
              <a:t>, U</a:t>
            </a:r>
            <a:r>
              <a:rPr lang="en-US" altLang="en-US" baseline="-25000" dirty="0"/>
              <a:t>2</a:t>
            </a:r>
            <a:r>
              <a:rPr lang="en-US" altLang="en-US" i="1" dirty="0"/>
              <a:t>, U</a:t>
            </a:r>
            <a:r>
              <a:rPr lang="en-US" altLang="en-US" baseline="-25000" dirty="0"/>
              <a:t>3</a:t>
            </a:r>
            <a:endParaRPr lang="en-US" altLang="en-US" dirty="0"/>
          </a:p>
          <a:p>
            <a:r>
              <a:rPr lang="en-US" altLang="en-US" b="1" dirty="0">
                <a:solidFill>
                  <a:srgbClr val="002060"/>
                </a:solidFill>
              </a:rPr>
              <a:t>insert</a:t>
            </a:r>
            <a:r>
              <a:rPr lang="en-US" altLang="en-US" dirty="0"/>
              <a:t>: the ability to insert tuples</a:t>
            </a:r>
          </a:p>
          <a:p>
            <a:r>
              <a:rPr lang="en-US" altLang="en-US" b="1" dirty="0">
                <a:solidFill>
                  <a:srgbClr val="002060"/>
                </a:solidFill>
              </a:rPr>
              <a:t>update</a:t>
            </a:r>
            <a:r>
              <a:rPr lang="en-US" altLang="en-US" dirty="0"/>
              <a:t>: the ability  to update using the SQL update statement</a:t>
            </a:r>
          </a:p>
          <a:p>
            <a:r>
              <a:rPr lang="en-US" altLang="en-US" b="1" dirty="0">
                <a:solidFill>
                  <a:srgbClr val="002060"/>
                </a:solidFill>
              </a:rPr>
              <a:t>delete</a:t>
            </a:r>
            <a:r>
              <a:rPr lang="en-US" altLang="en-US" dirty="0"/>
              <a:t>: the ability to delete tuples.</a:t>
            </a:r>
          </a:p>
          <a:p>
            <a:r>
              <a:rPr lang="en-US" altLang="en-US" b="1" dirty="0">
                <a:solidFill>
                  <a:srgbClr val="002060"/>
                </a:solidFill>
              </a:rPr>
              <a:t>all privileges</a:t>
            </a:r>
            <a:r>
              <a:rPr lang="en-US" altLang="en-US" dirty="0"/>
              <a:t>: used as a short form for all the allowable privileges</a:t>
            </a:r>
          </a:p>
        </p:txBody>
      </p:sp>
    </p:spTree>
    <p:extLst>
      <p:ext uri="{BB962C8B-B14F-4D97-AF65-F5344CB8AC3E}">
        <p14:creationId xmlns:p14="http://schemas.microsoft.com/office/powerpoint/2010/main" val="1541881561"/>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7794" name="Rectangle 2"/>
          <p:cNvSpPr>
            <a:spLocks noGrp="1" noChangeArrowheads="1"/>
          </p:cNvSpPr>
          <p:nvPr>
            <p:ph type="title" idx="4294967295"/>
          </p:nvPr>
        </p:nvSpPr>
        <p:spPr>
          <a:xfrm>
            <a:off x="1422400" y="117475"/>
            <a:ext cx="10769600" cy="609600"/>
          </a:xfrm>
        </p:spPr>
        <p:txBody>
          <a:bodyPr/>
          <a:lstStyle/>
          <a:p>
            <a:r>
              <a:rPr lang="en-US" dirty="0"/>
              <a:t>Revoking Authorization in SQL</a:t>
            </a:r>
            <a:endParaRPr lang="en-US" altLang="en-US" dirty="0">
              <a:effectLst>
                <a:outerShdw blurRad="38100" dist="38100" dir="2700000" algn="tl">
                  <a:srgbClr val="C0C0C0"/>
                </a:outerShdw>
              </a:effectLst>
            </a:endParaRPr>
          </a:p>
        </p:txBody>
      </p:sp>
      <p:sp>
        <p:nvSpPr>
          <p:cNvPr id="72707" name="Rectangle 3"/>
          <p:cNvSpPr>
            <a:spLocks noGrp="1" noChangeArrowheads="1"/>
          </p:cNvSpPr>
          <p:nvPr>
            <p:ph type="body" idx="4294967295"/>
          </p:nvPr>
        </p:nvSpPr>
        <p:spPr>
          <a:xfrm>
            <a:off x="0" y="1143000"/>
            <a:ext cx="7558088" cy="4903788"/>
          </a:xfrm>
        </p:spPr>
        <p:txBody>
          <a:bodyPr/>
          <a:lstStyle/>
          <a:p>
            <a:r>
              <a:rPr lang="en-US" altLang="en-US" dirty="0"/>
              <a:t>The </a:t>
            </a:r>
            <a:r>
              <a:rPr lang="en-US" altLang="en-US" b="1" dirty="0">
                <a:solidFill>
                  <a:srgbClr val="002060"/>
                </a:solidFill>
              </a:rPr>
              <a:t>revoke</a:t>
            </a:r>
            <a:r>
              <a:rPr lang="en-US" altLang="en-US" b="1" dirty="0"/>
              <a:t> </a:t>
            </a:r>
            <a:r>
              <a:rPr lang="en-US" altLang="en-US" dirty="0"/>
              <a:t>statement is used to revoke authorization.</a:t>
            </a:r>
          </a:p>
          <a:p>
            <a:pPr lvl="1">
              <a:buFont typeface="Monotype Sorts" charset="2"/>
              <a:buNone/>
            </a:pPr>
            <a:r>
              <a:rPr lang="en-US" altLang="en-US" b="1" dirty="0"/>
              <a:t>revoke </a:t>
            </a:r>
            <a:r>
              <a:rPr lang="en-US" altLang="en-US" dirty="0"/>
              <a:t>&lt;privilege list&gt; </a:t>
            </a:r>
            <a:r>
              <a:rPr lang="en-US" altLang="en-US" b="1" dirty="0"/>
              <a:t>on </a:t>
            </a:r>
            <a:r>
              <a:rPr lang="en-US" altLang="en-US" dirty="0"/>
              <a:t>&lt;relation or view&gt; </a:t>
            </a:r>
            <a:r>
              <a:rPr lang="en-US" altLang="en-US" b="1" dirty="0"/>
              <a:t>from </a:t>
            </a:r>
            <a:r>
              <a:rPr lang="en-US" altLang="en-US" dirty="0"/>
              <a:t>&lt;user list&gt;</a:t>
            </a:r>
          </a:p>
          <a:p>
            <a:r>
              <a:rPr lang="en-US" altLang="en-US" dirty="0"/>
              <a:t>Example:</a:t>
            </a:r>
          </a:p>
          <a:p>
            <a:pPr lvl="1">
              <a:buFont typeface="Monotype Sorts" charset="2"/>
              <a:buNone/>
            </a:pPr>
            <a:r>
              <a:rPr lang="en-US" altLang="en-US" b="1" dirty="0"/>
              <a:t>revoke select on </a:t>
            </a:r>
            <a:r>
              <a:rPr lang="en-US" altLang="en-US" i="1" dirty="0"/>
              <a:t>student  </a:t>
            </a:r>
            <a:r>
              <a:rPr lang="en-US" altLang="en-US" b="1" dirty="0"/>
              <a:t>from </a:t>
            </a:r>
            <a:r>
              <a:rPr lang="en-US" altLang="en-US" i="1" dirty="0"/>
              <a:t>U</a:t>
            </a:r>
            <a:r>
              <a:rPr lang="en-US" altLang="en-US" i="1" baseline="-25000" dirty="0"/>
              <a:t>1</a:t>
            </a:r>
            <a:r>
              <a:rPr lang="en-US" altLang="en-US" i="1" dirty="0"/>
              <a:t>, U</a:t>
            </a:r>
            <a:r>
              <a:rPr lang="en-US" altLang="en-US" i="1" baseline="-25000" dirty="0"/>
              <a:t>2</a:t>
            </a:r>
            <a:r>
              <a:rPr lang="en-US" altLang="en-US" i="1" dirty="0"/>
              <a:t>, U</a:t>
            </a:r>
            <a:r>
              <a:rPr lang="en-US" altLang="en-US" i="1" baseline="-25000" dirty="0"/>
              <a:t>3</a:t>
            </a:r>
          </a:p>
          <a:p>
            <a:r>
              <a:rPr lang="en-US" altLang="en-US" dirty="0"/>
              <a:t>&lt;privilege-list&gt; may be </a:t>
            </a:r>
            <a:r>
              <a:rPr lang="en-US" altLang="en-US" b="1" dirty="0"/>
              <a:t>all </a:t>
            </a:r>
            <a:r>
              <a:rPr lang="en-US" altLang="en-US" dirty="0"/>
              <a:t>to revoke all privileges the </a:t>
            </a:r>
            <a:r>
              <a:rPr lang="en-US" altLang="en-US" dirty="0" err="1"/>
              <a:t>revokee</a:t>
            </a:r>
            <a:r>
              <a:rPr lang="en-US" altLang="en-US" dirty="0"/>
              <a:t> may hold.</a:t>
            </a:r>
          </a:p>
          <a:p>
            <a:r>
              <a:rPr lang="en-US" altLang="en-US" dirty="0"/>
              <a:t>If &lt;</a:t>
            </a:r>
            <a:r>
              <a:rPr lang="en-US" altLang="en-US" dirty="0" err="1"/>
              <a:t>revokee</a:t>
            </a:r>
            <a:r>
              <a:rPr lang="en-US" altLang="en-US" dirty="0"/>
              <a:t>-list&gt; includes </a:t>
            </a:r>
            <a:r>
              <a:rPr lang="en-US" altLang="en-US" b="1" dirty="0"/>
              <a:t>public, </a:t>
            </a:r>
            <a:r>
              <a:rPr lang="en-US" altLang="en-US" dirty="0"/>
              <a:t>all users lose the privilege except those granted it explicitly.</a:t>
            </a:r>
          </a:p>
          <a:p>
            <a:r>
              <a:rPr lang="en-US" altLang="en-US" dirty="0"/>
              <a:t>If the same privilege was granted twice to the same user by different grantees, the user may retain the privilege after the revocation.</a:t>
            </a:r>
          </a:p>
          <a:p>
            <a:r>
              <a:rPr lang="en-US" altLang="en-US" dirty="0"/>
              <a:t>All privileges that depend on the privilege being revoked are also revoked.</a:t>
            </a:r>
          </a:p>
          <a:p>
            <a:endParaRPr lang="en-US" altLang="en-US" sz="2000" dirty="0"/>
          </a:p>
        </p:txBody>
      </p:sp>
    </p:spTree>
    <p:extLst>
      <p:ext uri="{BB962C8B-B14F-4D97-AF65-F5344CB8AC3E}">
        <p14:creationId xmlns:p14="http://schemas.microsoft.com/office/powerpoint/2010/main" val="25188829"/>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7794" name="Rectangle 2"/>
          <p:cNvSpPr>
            <a:spLocks noGrp="1" noChangeArrowheads="1"/>
          </p:cNvSpPr>
          <p:nvPr>
            <p:ph type="title" idx="4294967295"/>
          </p:nvPr>
        </p:nvSpPr>
        <p:spPr>
          <a:xfrm>
            <a:off x="1422400" y="117475"/>
            <a:ext cx="10769600" cy="609600"/>
          </a:xfrm>
        </p:spPr>
        <p:txBody>
          <a:bodyPr/>
          <a:lstStyle/>
          <a:p>
            <a:r>
              <a:rPr lang="en-US" altLang="en-US" dirty="0">
                <a:effectLst/>
              </a:rPr>
              <a:t>Roles</a:t>
            </a:r>
            <a:endParaRPr lang="en-US" altLang="en-US" dirty="0">
              <a:effectLst>
                <a:outerShdw blurRad="38100" dist="38100" dir="2700000" algn="tl">
                  <a:srgbClr val="C0C0C0"/>
                </a:outerShdw>
              </a:effectLst>
            </a:endParaRPr>
          </a:p>
        </p:txBody>
      </p:sp>
      <p:sp>
        <p:nvSpPr>
          <p:cNvPr id="72707" name="Rectangle 3"/>
          <p:cNvSpPr>
            <a:spLocks noGrp="1" noChangeArrowheads="1"/>
          </p:cNvSpPr>
          <p:nvPr>
            <p:ph type="body" idx="4294967295"/>
          </p:nvPr>
        </p:nvSpPr>
        <p:spPr>
          <a:xfrm>
            <a:off x="4562475" y="1117600"/>
            <a:ext cx="7629525" cy="3162300"/>
          </a:xfrm>
        </p:spPr>
        <p:txBody>
          <a:bodyPr/>
          <a:lstStyle/>
          <a:p>
            <a:r>
              <a:rPr lang="en-US" altLang="en-US" dirty="0"/>
              <a:t>A</a:t>
            </a:r>
            <a:r>
              <a:rPr lang="en-US" altLang="en-US" b="1" dirty="0">
                <a:solidFill>
                  <a:srgbClr val="000099"/>
                </a:solidFill>
              </a:rPr>
              <a:t> </a:t>
            </a:r>
            <a:r>
              <a:rPr lang="en-US" altLang="en-US" b="1" dirty="0">
                <a:solidFill>
                  <a:srgbClr val="002060"/>
                </a:solidFill>
              </a:rPr>
              <a:t>role</a:t>
            </a:r>
            <a:r>
              <a:rPr lang="en-US" altLang="en-US" b="1" dirty="0">
                <a:solidFill>
                  <a:srgbClr val="000099"/>
                </a:solidFill>
              </a:rPr>
              <a:t> </a:t>
            </a:r>
            <a:r>
              <a:rPr lang="en-US" altLang="en-US" dirty="0"/>
              <a:t>is</a:t>
            </a:r>
            <a:r>
              <a:rPr lang="en-US" altLang="en-US" b="1" dirty="0">
                <a:solidFill>
                  <a:srgbClr val="000099"/>
                </a:solidFill>
              </a:rPr>
              <a:t> </a:t>
            </a:r>
            <a:r>
              <a:rPr lang="en-US" altLang="en-US" dirty="0"/>
              <a:t>a way to distinguish among various users as far as what  these users can access/update in the database.</a:t>
            </a:r>
          </a:p>
          <a:p>
            <a:r>
              <a:rPr lang="en-US" altLang="en-US" dirty="0"/>
              <a:t>To create a role we use:</a:t>
            </a:r>
          </a:p>
          <a:p>
            <a:pPr>
              <a:buNone/>
            </a:pPr>
            <a:r>
              <a:rPr lang="en-US" altLang="en-US" b="1" dirty="0"/>
              <a:t>        create a role </a:t>
            </a:r>
            <a:r>
              <a:rPr lang="en-US" altLang="en-US" dirty="0"/>
              <a:t>&lt;name&gt;</a:t>
            </a:r>
          </a:p>
          <a:p>
            <a:r>
              <a:rPr lang="en-US" altLang="en-US" dirty="0"/>
              <a:t>Example:</a:t>
            </a:r>
          </a:p>
          <a:p>
            <a:pPr lvl="1"/>
            <a:r>
              <a:rPr lang="en-US" altLang="en-US" dirty="0"/>
              <a:t>  </a:t>
            </a:r>
            <a:r>
              <a:rPr lang="en-US" altLang="en-US" b="1" dirty="0"/>
              <a:t>create role</a:t>
            </a:r>
            <a:r>
              <a:rPr lang="en-US" altLang="en-US" dirty="0"/>
              <a:t> instructor</a:t>
            </a:r>
          </a:p>
          <a:p>
            <a:r>
              <a:rPr lang="en-US" altLang="en-US" dirty="0"/>
              <a:t>Once a role is created we can assign “users” to the role using:</a:t>
            </a:r>
          </a:p>
          <a:p>
            <a:pPr lvl="1"/>
            <a:r>
              <a:rPr lang="en-US" altLang="en-US" b="1" dirty="0"/>
              <a:t>grant</a:t>
            </a:r>
            <a:r>
              <a:rPr lang="en-US" altLang="en-US" dirty="0"/>
              <a:t>  &lt;role&gt; </a:t>
            </a:r>
            <a:r>
              <a:rPr lang="en-US" altLang="en-US" b="1" dirty="0"/>
              <a:t>to </a:t>
            </a:r>
            <a:r>
              <a:rPr lang="en-US" altLang="en-US" dirty="0"/>
              <a:t>&lt;users&gt;</a:t>
            </a:r>
          </a:p>
          <a:p>
            <a:endParaRPr lang="en-US" altLang="en-US" sz="2000" dirty="0"/>
          </a:p>
        </p:txBody>
      </p:sp>
    </p:spTree>
    <p:extLst>
      <p:ext uri="{BB962C8B-B14F-4D97-AF65-F5344CB8AC3E}">
        <p14:creationId xmlns:p14="http://schemas.microsoft.com/office/powerpoint/2010/main" val="2259216970"/>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7794" name="Rectangle 2"/>
          <p:cNvSpPr>
            <a:spLocks noGrp="1" noChangeArrowheads="1"/>
          </p:cNvSpPr>
          <p:nvPr>
            <p:ph type="title" idx="4294967295"/>
          </p:nvPr>
        </p:nvSpPr>
        <p:spPr>
          <a:xfrm>
            <a:off x="1422400" y="117475"/>
            <a:ext cx="10769600" cy="609600"/>
          </a:xfrm>
        </p:spPr>
        <p:txBody>
          <a:bodyPr/>
          <a:lstStyle/>
          <a:p>
            <a:r>
              <a:rPr lang="en-US" altLang="en-US" dirty="0">
                <a:effectLst/>
              </a:rPr>
              <a:t>Roles Example</a:t>
            </a:r>
            <a:endParaRPr lang="en-US" altLang="en-US" dirty="0">
              <a:effectLst>
                <a:outerShdw blurRad="38100" dist="38100" dir="2700000" algn="tl">
                  <a:srgbClr val="C0C0C0"/>
                </a:outerShdw>
              </a:effectLst>
            </a:endParaRPr>
          </a:p>
        </p:txBody>
      </p:sp>
      <p:sp>
        <p:nvSpPr>
          <p:cNvPr id="72707" name="Rectangle 3"/>
          <p:cNvSpPr>
            <a:spLocks noGrp="1" noChangeArrowheads="1"/>
          </p:cNvSpPr>
          <p:nvPr>
            <p:ph type="body" idx="4294967295"/>
          </p:nvPr>
        </p:nvSpPr>
        <p:spPr>
          <a:xfrm>
            <a:off x="0" y="1130300"/>
            <a:ext cx="7589838" cy="4903788"/>
          </a:xfrm>
        </p:spPr>
        <p:txBody>
          <a:bodyPr/>
          <a:lstStyle/>
          <a:p>
            <a:r>
              <a:rPr lang="en-US" altLang="en-US" b="1" dirty="0"/>
              <a:t>create role</a:t>
            </a:r>
            <a:r>
              <a:rPr lang="en-US" altLang="en-US" dirty="0"/>
              <a:t> instructor;</a:t>
            </a:r>
          </a:p>
          <a:p>
            <a:r>
              <a:rPr lang="en-US" altLang="en-US" b="1" dirty="0"/>
              <a:t>grant</a:t>
            </a:r>
            <a:r>
              <a:rPr lang="en-US" altLang="en-US" dirty="0"/>
              <a:t> </a:t>
            </a:r>
            <a:r>
              <a:rPr lang="en-US" altLang="en-US" i="1" dirty="0"/>
              <a:t>instructor</a:t>
            </a:r>
            <a:r>
              <a:rPr lang="en-US" altLang="en-US" b="1" dirty="0"/>
              <a:t> to </a:t>
            </a:r>
            <a:r>
              <a:rPr lang="en-US" altLang="en-US" dirty="0" err="1"/>
              <a:t>Amit</a:t>
            </a:r>
            <a:r>
              <a:rPr lang="en-US" altLang="en-US" b="1" dirty="0"/>
              <a:t>;</a:t>
            </a:r>
            <a:endParaRPr lang="en-US" altLang="en-US" dirty="0"/>
          </a:p>
          <a:p>
            <a:r>
              <a:rPr lang="en-US" altLang="en-US" dirty="0"/>
              <a:t>Privileges can be granted to roles:</a:t>
            </a:r>
          </a:p>
          <a:p>
            <a:pPr lvl="1"/>
            <a:r>
              <a:rPr lang="en-US" altLang="en-US" b="1" dirty="0"/>
              <a:t>grant</a:t>
            </a:r>
            <a:r>
              <a:rPr lang="en-US" altLang="en-US" dirty="0"/>
              <a:t> </a:t>
            </a:r>
            <a:r>
              <a:rPr lang="en-US" altLang="en-US" b="1" dirty="0"/>
              <a:t>select</a:t>
            </a:r>
            <a:r>
              <a:rPr lang="en-US" altLang="en-US" dirty="0"/>
              <a:t> </a:t>
            </a:r>
            <a:r>
              <a:rPr lang="en-US" altLang="en-US" b="1" dirty="0"/>
              <a:t>on</a:t>
            </a:r>
            <a:r>
              <a:rPr lang="en-US" altLang="en-US" dirty="0"/>
              <a:t> </a:t>
            </a:r>
            <a:r>
              <a:rPr lang="en-US" altLang="en-US" i="1" dirty="0"/>
              <a:t>takes</a:t>
            </a:r>
            <a:r>
              <a:rPr lang="en-US" altLang="en-US" dirty="0"/>
              <a:t> </a:t>
            </a:r>
            <a:r>
              <a:rPr lang="en-US" altLang="en-US" b="1" dirty="0"/>
              <a:t>to</a:t>
            </a:r>
            <a:r>
              <a:rPr lang="en-US" altLang="en-US" dirty="0"/>
              <a:t> </a:t>
            </a:r>
            <a:r>
              <a:rPr lang="en-US" altLang="en-US" i="1" dirty="0"/>
              <a:t>instructor</a:t>
            </a:r>
            <a:r>
              <a:rPr lang="en-US" altLang="en-US" dirty="0"/>
              <a:t>;</a:t>
            </a:r>
          </a:p>
          <a:p>
            <a:r>
              <a:rPr lang="en-US" altLang="en-US" dirty="0"/>
              <a:t>Roles can be granted to users, as well as to other roles</a:t>
            </a:r>
          </a:p>
          <a:p>
            <a:pPr lvl="1"/>
            <a:r>
              <a:rPr lang="en-US" altLang="en-US" b="1" dirty="0"/>
              <a:t>create</a:t>
            </a:r>
            <a:r>
              <a:rPr lang="en-US" altLang="en-US" dirty="0"/>
              <a:t> </a:t>
            </a:r>
            <a:r>
              <a:rPr lang="en-US" altLang="en-US" b="1" dirty="0"/>
              <a:t>role</a:t>
            </a:r>
            <a:r>
              <a:rPr lang="en-US" altLang="en-US" dirty="0"/>
              <a:t> </a:t>
            </a:r>
            <a:r>
              <a:rPr lang="en-US" altLang="en-US" i="1" dirty="0" err="1"/>
              <a:t>teaching_assistant</a:t>
            </a:r>
            <a:endParaRPr lang="en-US" altLang="en-US" i="1" dirty="0"/>
          </a:p>
          <a:p>
            <a:pPr lvl="1"/>
            <a:r>
              <a:rPr lang="en-US" altLang="en-US" b="1" dirty="0"/>
              <a:t>grant</a:t>
            </a:r>
            <a:r>
              <a:rPr lang="en-US" altLang="en-US" dirty="0"/>
              <a:t> </a:t>
            </a:r>
            <a:r>
              <a:rPr lang="en-US" altLang="en-US" i="1" dirty="0" err="1"/>
              <a:t>teaching_assistant</a:t>
            </a:r>
            <a:r>
              <a:rPr lang="en-US" altLang="en-US" dirty="0"/>
              <a:t> </a:t>
            </a:r>
            <a:r>
              <a:rPr lang="en-US" altLang="en-US" b="1" dirty="0"/>
              <a:t>to</a:t>
            </a:r>
            <a:r>
              <a:rPr lang="en-US" altLang="en-US" dirty="0"/>
              <a:t> </a:t>
            </a:r>
            <a:r>
              <a:rPr lang="en-US" altLang="en-US" i="1" dirty="0"/>
              <a:t>instructor</a:t>
            </a:r>
            <a:r>
              <a:rPr lang="en-US" altLang="en-US" dirty="0"/>
              <a:t>;</a:t>
            </a:r>
          </a:p>
          <a:p>
            <a:pPr lvl="2"/>
            <a:r>
              <a:rPr lang="en-US" altLang="en-US" i="1" dirty="0"/>
              <a:t>Instructor</a:t>
            </a:r>
            <a:r>
              <a:rPr lang="en-US" altLang="en-US" dirty="0"/>
              <a:t> inherits all privileges of </a:t>
            </a:r>
            <a:r>
              <a:rPr lang="en-US" altLang="en-US" i="1" dirty="0" err="1"/>
              <a:t>teaching_assistant</a:t>
            </a:r>
            <a:endParaRPr lang="en-US" altLang="en-US" i="1" dirty="0"/>
          </a:p>
          <a:p>
            <a:r>
              <a:rPr lang="en-US" altLang="en-US" dirty="0"/>
              <a:t>Chain of roles</a:t>
            </a:r>
          </a:p>
          <a:p>
            <a:pPr lvl="1"/>
            <a:r>
              <a:rPr lang="en-US" altLang="en-US" b="1" dirty="0"/>
              <a:t>create</a:t>
            </a:r>
            <a:r>
              <a:rPr lang="en-US" altLang="en-US" dirty="0"/>
              <a:t> </a:t>
            </a:r>
            <a:r>
              <a:rPr lang="en-US" altLang="en-US" b="1" dirty="0"/>
              <a:t>role</a:t>
            </a:r>
            <a:r>
              <a:rPr lang="en-US" altLang="en-US" dirty="0"/>
              <a:t> </a:t>
            </a:r>
            <a:r>
              <a:rPr lang="en-US" altLang="en-US" i="1" dirty="0"/>
              <a:t>dean</a:t>
            </a:r>
            <a:r>
              <a:rPr lang="en-US" altLang="en-US" dirty="0"/>
              <a:t>;</a:t>
            </a:r>
          </a:p>
          <a:p>
            <a:pPr lvl="1"/>
            <a:r>
              <a:rPr lang="en-US" altLang="en-US" b="1" dirty="0"/>
              <a:t>grant</a:t>
            </a:r>
            <a:r>
              <a:rPr lang="en-US" altLang="en-US" dirty="0"/>
              <a:t> </a:t>
            </a:r>
            <a:r>
              <a:rPr lang="en-US" altLang="en-US" i="1" dirty="0"/>
              <a:t>instructor</a:t>
            </a:r>
            <a:r>
              <a:rPr lang="en-US" altLang="en-US" dirty="0"/>
              <a:t> </a:t>
            </a:r>
            <a:r>
              <a:rPr lang="en-US" altLang="en-US" b="1" dirty="0"/>
              <a:t>to</a:t>
            </a:r>
            <a:r>
              <a:rPr lang="en-US" altLang="en-US" dirty="0"/>
              <a:t> </a:t>
            </a:r>
            <a:r>
              <a:rPr lang="en-US" altLang="en-US" i="1" dirty="0"/>
              <a:t>dean</a:t>
            </a:r>
            <a:r>
              <a:rPr lang="en-US" altLang="en-US" dirty="0"/>
              <a:t>;</a:t>
            </a:r>
          </a:p>
          <a:p>
            <a:pPr lvl="1"/>
            <a:r>
              <a:rPr lang="en-US" altLang="en-US" b="1" dirty="0"/>
              <a:t>grant</a:t>
            </a:r>
            <a:r>
              <a:rPr lang="en-US" altLang="en-US" dirty="0"/>
              <a:t> </a:t>
            </a:r>
            <a:r>
              <a:rPr lang="en-US" altLang="en-US" i="1" dirty="0"/>
              <a:t>dean</a:t>
            </a:r>
            <a:r>
              <a:rPr lang="en-US" altLang="en-US" dirty="0"/>
              <a:t> </a:t>
            </a:r>
            <a:r>
              <a:rPr lang="en-US" altLang="en-US" b="1" dirty="0"/>
              <a:t>to</a:t>
            </a:r>
            <a:r>
              <a:rPr lang="en-US" altLang="en-US" dirty="0"/>
              <a:t> Satoshi;</a:t>
            </a:r>
          </a:p>
          <a:p>
            <a:endParaRPr lang="en-US" altLang="en-US" sz="2000" dirty="0"/>
          </a:p>
        </p:txBody>
      </p:sp>
    </p:spTree>
    <p:extLst>
      <p:ext uri="{BB962C8B-B14F-4D97-AF65-F5344CB8AC3E}">
        <p14:creationId xmlns:p14="http://schemas.microsoft.com/office/powerpoint/2010/main" val="92255706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0866" name="Rectangle 2"/>
          <p:cNvSpPr>
            <a:spLocks noGrp="1" noChangeArrowheads="1"/>
          </p:cNvSpPr>
          <p:nvPr>
            <p:ph type="title" idx="4294967295"/>
          </p:nvPr>
        </p:nvSpPr>
        <p:spPr>
          <a:xfrm>
            <a:off x="1422400" y="117475"/>
            <a:ext cx="10769600" cy="609600"/>
          </a:xfrm>
        </p:spPr>
        <p:txBody>
          <a:bodyPr/>
          <a:lstStyle/>
          <a:p>
            <a:pPr>
              <a:defRPr/>
            </a:pPr>
            <a:r>
              <a:rPr lang="en-US" dirty="0">
                <a:ea typeface="+mj-ea"/>
              </a:rPr>
              <a:t>Authorization on Views</a:t>
            </a:r>
          </a:p>
        </p:txBody>
      </p:sp>
      <p:sp>
        <p:nvSpPr>
          <p:cNvPr id="88067" name="Rectangle 3"/>
          <p:cNvSpPr>
            <a:spLocks noGrp="1" noChangeArrowheads="1"/>
          </p:cNvSpPr>
          <p:nvPr>
            <p:ph type="body" idx="4294967295"/>
          </p:nvPr>
        </p:nvSpPr>
        <p:spPr>
          <a:xfrm>
            <a:off x="4579938" y="1179513"/>
            <a:ext cx="7612062" cy="3730625"/>
          </a:xfrm>
        </p:spPr>
        <p:txBody>
          <a:bodyPr/>
          <a:lstStyle/>
          <a:p>
            <a:r>
              <a:rPr lang="en-US" altLang="en-US" b="1" dirty="0"/>
              <a:t>create view  </a:t>
            </a:r>
            <a:r>
              <a:rPr lang="en-US" altLang="en-US" i="1" dirty="0" err="1"/>
              <a:t>geo_instructor</a:t>
            </a:r>
            <a:r>
              <a:rPr lang="en-US" altLang="en-US" i="1" dirty="0"/>
              <a:t> </a:t>
            </a:r>
            <a:r>
              <a:rPr lang="en-US" altLang="en-US" b="1" dirty="0"/>
              <a:t>as</a:t>
            </a:r>
            <a:br>
              <a:rPr lang="en-US" altLang="en-US" b="1" dirty="0"/>
            </a:br>
            <a:r>
              <a:rPr lang="en-US" altLang="en-US" dirty="0"/>
              <a:t>(</a:t>
            </a:r>
            <a:r>
              <a:rPr lang="en-US" altLang="en-US" b="1" dirty="0"/>
              <a:t>select </a:t>
            </a:r>
            <a:r>
              <a:rPr lang="en-US" altLang="en-US" dirty="0"/>
              <a:t>*</a:t>
            </a:r>
            <a:br>
              <a:rPr lang="en-US" altLang="en-US" dirty="0"/>
            </a:br>
            <a:r>
              <a:rPr lang="en-US" altLang="en-US" b="1" dirty="0"/>
              <a:t>from </a:t>
            </a:r>
            <a:r>
              <a:rPr lang="en-US" altLang="en-US" i="1" dirty="0"/>
              <a:t>instructor</a:t>
            </a:r>
            <a:br>
              <a:rPr lang="en-US" altLang="en-US" i="1" dirty="0"/>
            </a:br>
            <a:r>
              <a:rPr lang="en-US" altLang="en-US" b="1" dirty="0"/>
              <a:t>where </a:t>
            </a:r>
            <a:r>
              <a:rPr lang="en-US" altLang="en-US" i="1" dirty="0"/>
              <a:t>dept_name </a:t>
            </a:r>
            <a:r>
              <a:rPr lang="en-US" altLang="en-US" dirty="0"/>
              <a:t>= 'Geology');</a:t>
            </a:r>
          </a:p>
          <a:p>
            <a:r>
              <a:rPr lang="en-US" altLang="en-US" b="1" dirty="0"/>
              <a:t>grant select on </a:t>
            </a:r>
            <a:r>
              <a:rPr lang="en-US" altLang="en-US" i="1" dirty="0" err="1"/>
              <a:t>geo_instructor</a:t>
            </a:r>
            <a:r>
              <a:rPr lang="en-US" altLang="en-US" i="1" dirty="0"/>
              <a:t> </a:t>
            </a:r>
            <a:r>
              <a:rPr lang="en-US" altLang="en-US" b="1" dirty="0"/>
              <a:t>to </a:t>
            </a:r>
            <a:r>
              <a:rPr lang="en-US" altLang="en-US" i="1" dirty="0"/>
              <a:t> </a:t>
            </a:r>
            <a:r>
              <a:rPr lang="en-US" altLang="en-US" i="1" dirty="0" err="1"/>
              <a:t>geo_staff</a:t>
            </a:r>
            <a:endParaRPr lang="en-US" altLang="en-US" i="1" dirty="0"/>
          </a:p>
          <a:p>
            <a:r>
              <a:rPr lang="en-US" altLang="en-US" dirty="0"/>
              <a:t>Suppose that a  </a:t>
            </a:r>
            <a:r>
              <a:rPr lang="en-US" altLang="en-US" i="1" dirty="0" err="1"/>
              <a:t>geo_staff</a:t>
            </a:r>
            <a:r>
              <a:rPr lang="en-US" altLang="en-US" dirty="0"/>
              <a:t> member issues</a:t>
            </a:r>
          </a:p>
          <a:p>
            <a:pPr lvl="1"/>
            <a:r>
              <a:rPr lang="en-US" altLang="en-US" b="1" dirty="0"/>
              <a:t>select </a:t>
            </a:r>
            <a:r>
              <a:rPr lang="en-US" altLang="en-US" dirty="0"/>
              <a:t>*</a:t>
            </a:r>
            <a:br>
              <a:rPr lang="en-US" altLang="en-US" dirty="0"/>
            </a:br>
            <a:r>
              <a:rPr lang="en-US" altLang="en-US" b="1" dirty="0"/>
              <a:t>from </a:t>
            </a:r>
            <a:r>
              <a:rPr lang="en-US" altLang="en-US" i="1" dirty="0" err="1"/>
              <a:t>geo_instructor</a:t>
            </a:r>
            <a:r>
              <a:rPr lang="en-US" altLang="en-US" dirty="0"/>
              <a:t>;</a:t>
            </a:r>
          </a:p>
          <a:p>
            <a:r>
              <a:rPr lang="en-US" altLang="en-US" dirty="0"/>
              <a:t>What if </a:t>
            </a:r>
          </a:p>
          <a:p>
            <a:pPr lvl="1"/>
            <a:r>
              <a:rPr lang="en-US" altLang="en-US" i="1" dirty="0" err="1"/>
              <a:t>geo_staff</a:t>
            </a:r>
            <a:r>
              <a:rPr lang="en-US" altLang="en-US" dirty="0"/>
              <a:t> does not have permissions on </a:t>
            </a:r>
            <a:r>
              <a:rPr lang="en-US" altLang="en-US" i="1" dirty="0"/>
              <a:t>instructor?</a:t>
            </a:r>
          </a:p>
          <a:p>
            <a:pPr lvl="1"/>
            <a:r>
              <a:rPr lang="en-US" altLang="en-US" dirty="0"/>
              <a:t>Creator of view did not have some permissions on </a:t>
            </a:r>
            <a:r>
              <a:rPr lang="en-US" altLang="en-US" i="1" dirty="0"/>
              <a:t>instructor?</a:t>
            </a:r>
            <a:endParaRPr lang="en-US" altLang="en-US" dirty="0"/>
          </a:p>
          <a:p>
            <a:endParaRPr lang="en-US" altLang="en-US" dirty="0"/>
          </a:p>
        </p:txBody>
      </p:sp>
    </p:spTree>
    <p:extLst>
      <p:ext uri="{BB962C8B-B14F-4D97-AF65-F5344CB8AC3E}">
        <p14:creationId xmlns:p14="http://schemas.microsoft.com/office/powerpoint/2010/main" val="3145478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a:xfrm>
            <a:off x="2057400" y="431963"/>
            <a:ext cx="80772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ffectLst/>
              </a:rPr>
              <a:t>Instances and Schemas</a:t>
            </a:r>
          </a:p>
        </p:txBody>
      </p:sp>
      <p:sp>
        <p:nvSpPr>
          <p:cNvPr id="36867" name="Rectangle 3"/>
          <p:cNvSpPr>
            <a:spLocks noGrp="1" noChangeArrowheads="1"/>
          </p:cNvSpPr>
          <p:nvPr>
            <p:ph idx="4294967295"/>
          </p:nvPr>
        </p:nvSpPr>
        <p:spPr>
          <a:xfrm>
            <a:off x="2611029" y="1522250"/>
            <a:ext cx="7639050" cy="4903787"/>
          </a:xfrm>
        </p:spPr>
        <p:txBody>
          <a:bodyPr/>
          <a:lstStyle/>
          <a:p>
            <a:r>
              <a:rPr lang="en-US" altLang="en-US" dirty="0"/>
              <a:t>Similar to types and variables in programming languages</a:t>
            </a:r>
          </a:p>
          <a:p>
            <a:r>
              <a:rPr lang="en-US" altLang="en-US" b="1" dirty="0">
                <a:solidFill>
                  <a:srgbClr val="002060"/>
                </a:solidFill>
              </a:rPr>
              <a:t>Logical Schema </a:t>
            </a:r>
            <a:r>
              <a:rPr lang="en-US" altLang="en-US" dirty="0"/>
              <a:t>– the overall logical structure of the database </a:t>
            </a:r>
          </a:p>
          <a:p>
            <a:pPr lvl="1"/>
            <a:r>
              <a:rPr lang="en-US" altLang="en-US" dirty="0"/>
              <a:t>Example: The database consists of information about a set of customers and accounts in a bank and the relationship between them</a:t>
            </a:r>
          </a:p>
          <a:p>
            <a:pPr lvl="2"/>
            <a:r>
              <a:rPr lang="en-US" altLang="en-US" dirty="0"/>
              <a:t>Analogous to type information of a variable in a program</a:t>
            </a:r>
          </a:p>
          <a:p>
            <a:r>
              <a:rPr lang="en-US" altLang="en-US" b="1" dirty="0">
                <a:solidFill>
                  <a:srgbClr val="002060"/>
                </a:solidFill>
              </a:rPr>
              <a:t>Physical schema </a:t>
            </a:r>
            <a:r>
              <a:rPr lang="en-US" altLang="en-US" dirty="0"/>
              <a:t>– the overall physical  structure of the database </a:t>
            </a:r>
          </a:p>
          <a:p>
            <a:r>
              <a:rPr lang="en-US" altLang="en-US" b="1" dirty="0">
                <a:solidFill>
                  <a:srgbClr val="002060"/>
                </a:solidFill>
              </a:rPr>
              <a:t>Instance</a:t>
            </a:r>
            <a:r>
              <a:rPr lang="en-US" altLang="en-US" dirty="0">
                <a:solidFill>
                  <a:srgbClr val="FF0000"/>
                </a:solidFill>
              </a:rPr>
              <a:t> </a:t>
            </a:r>
            <a:r>
              <a:rPr lang="en-US" altLang="en-US" dirty="0"/>
              <a:t>– the actual content of the database at a particular point in time </a:t>
            </a:r>
          </a:p>
          <a:p>
            <a:pPr lvl="1"/>
            <a:r>
              <a:rPr lang="en-US" altLang="en-US" dirty="0"/>
              <a:t>Analogous to the value of a variable</a:t>
            </a:r>
          </a:p>
        </p:txBody>
      </p:sp>
    </p:spTree>
    <p:extLst>
      <p:ext uri="{BB962C8B-B14F-4D97-AF65-F5344CB8AC3E}">
        <p14:creationId xmlns:p14="http://schemas.microsoft.com/office/powerpoint/2010/main" val="202097879"/>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1890" name="Rectangle 2"/>
          <p:cNvSpPr>
            <a:spLocks noGrp="1" noChangeArrowheads="1"/>
          </p:cNvSpPr>
          <p:nvPr>
            <p:ph type="title" idx="4294967295"/>
          </p:nvPr>
        </p:nvSpPr>
        <p:spPr>
          <a:xfrm>
            <a:off x="1422400" y="117475"/>
            <a:ext cx="10769600" cy="609600"/>
          </a:xfrm>
        </p:spPr>
        <p:txBody>
          <a:bodyPr/>
          <a:lstStyle/>
          <a:p>
            <a:pPr>
              <a:defRPr/>
            </a:pPr>
            <a:r>
              <a:rPr lang="en-US" dirty="0">
                <a:ea typeface="+mj-ea"/>
              </a:rPr>
              <a:t>Other Authorization Features</a:t>
            </a:r>
          </a:p>
        </p:txBody>
      </p:sp>
      <p:sp>
        <p:nvSpPr>
          <p:cNvPr id="89091" name="Rectangle 3"/>
          <p:cNvSpPr>
            <a:spLocks noGrp="1" noChangeArrowheads="1"/>
          </p:cNvSpPr>
          <p:nvPr>
            <p:ph type="body" idx="4294967295"/>
          </p:nvPr>
        </p:nvSpPr>
        <p:spPr>
          <a:xfrm>
            <a:off x="4481513" y="1093788"/>
            <a:ext cx="7710487" cy="3686175"/>
          </a:xfrm>
        </p:spPr>
        <p:txBody>
          <a:bodyPr/>
          <a:lstStyle/>
          <a:p>
            <a:r>
              <a:rPr lang="en-US" altLang="en-US" b="1" dirty="0"/>
              <a:t>references</a:t>
            </a:r>
            <a:r>
              <a:rPr lang="en-US" altLang="en-US" dirty="0"/>
              <a:t> privilege to create foreign key</a:t>
            </a:r>
          </a:p>
          <a:p>
            <a:pPr lvl="1"/>
            <a:r>
              <a:rPr lang="en-US" altLang="en-US" b="1" dirty="0"/>
              <a:t>grant reference </a:t>
            </a:r>
            <a:r>
              <a:rPr lang="en-US" altLang="en-US" dirty="0"/>
              <a:t>(</a:t>
            </a:r>
            <a:r>
              <a:rPr lang="en-US" altLang="en-US" i="1" dirty="0"/>
              <a:t>dept_name</a:t>
            </a:r>
            <a:r>
              <a:rPr lang="en-US" altLang="en-US" dirty="0"/>
              <a:t>) </a:t>
            </a:r>
            <a:r>
              <a:rPr lang="en-US" altLang="en-US" b="1" dirty="0"/>
              <a:t>on </a:t>
            </a:r>
            <a:r>
              <a:rPr lang="en-US" altLang="en-US" i="1" dirty="0"/>
              <a:t>department </a:t>
            </a:r>
            <a:r>
              <a:rPr lang="en-US" altLang="en-US" b="1" dirty="0"/>
              <a:t>to </a:t>
            </a:r>
            <a:r>
              <a:rPr lang="en-US" altLang="en-US" dirty="0"/>
              <a:t>Mariano;</a:t>
            </a:r>
          </a:p>
          <a:p>
            <a:pPr lvl="1"/>
            <a:r>
              <a:rPr lang="en-US" altLang="en-US" dirty="0"/>
              <a:t>Why is this required?</a:t>
            </a:r>
          </a:p>
          <a:p>
            <a:r>
              <a:rPr lang="en-US" altLang="en-US" dirty="0"/>
              <a:t>transfer of privileges</a:t>
            </a:r>
          </a:p>
          <a:p>
            <a:pPr lvl="1"/>
            <a:r>
              <a:rPr lang="en-US" altLang="en-US" b="1" dirty="0"/>
              <a:t>grant select on </a:t>
            </a:r>
            <a:r>
              <a:rPr lang="en-US" altLang="en-US" i="1" dirty="0"/>
              <a:t>department </a:t>
            </a:r>
            <a:r>
              <a:rPr lang="en-US" altLang="en-US" b="1" dirty="0"/>
              <a:t>to </a:t>
            </a:r>
            <a:r>
              <a:rPr lang="en-US" altLang="en-US" dirty="0" err="1"/>
              <a:t>Amit</a:t>
            </a:r>
            <a:r>
              <a:rPr lang="en-US" altLang="en-US" dirty="0"/>
              <a:t> </a:t>
            </a:r>
            <a:r>
              <a:rPr lang="en-US" altLang="en-US" b="1" dirty="0"/>
              <a:t>with grant option</a:t>
            </a:r>
            <a:r>
              <a:rPr lang="en-US" altLang="en-US" dirty="0"/>
              <a:t>;</a:t>
            </a:r>
          </a:p>
          <a:p>
            <a:pPr lvl="1"/>
            <a:r>
              <a:rPr lang="en-US" altLang="en-US" b="1" dirty="0"/>
              <a:t>revoke select on </a:t>
            </a:r>
            <a:r>
              <a:rPr lang="en-US" altLang="en-US" i="1" dirty="0"/>
              <a:t>department </a:t>
            </a:r>
            <a:r>
              <a:rPr lang="en-US" altLang="en-US" b="1" dirty="0"/>
              <a:t>from </a:t>
            </a:r>
            <a:r>
              <a:rPr lang="en-US" altLang="en-US" dirty="0" err="1"/>
              <a:t>Amit</a:t>
            </a:r>
            <a:r>
              <a:rPr lang="en-US" altLang="en-US" dirty="0"/>
              <a:t>, Satoshi </a:t>
            </a:r>
            <a:r>
              <a:rPr lang="en-US" altLang="en-US" b="1" dirty="0"/>
              <a:t>cascade</a:t>
            </a:r>
            <a:r>
              <a:rPr lang="en-US" altLang="en-US" dirty="0"/>
              <a:t>;</a:t>
            </a:r>
          </a:p>
          <a:p>
            <a:pPr lvl="1"/>
            <a:r>
              <a:rPr lang="en-US" altLang="en-US" b="1" dirty="0"/>
              <a:t>revoke select on </a:t>
            </a:r>
            <a:r>
              <a:rPr lang="en-US" altLang="en-US" i="1" dirty="0"/>
              <a:t>department </a:t>
            </a:r>
            <a:r>
              <a:rPr lang="en-US" altLang="en-US" b="1" dirty="0"/>
              <a:t>from </a:t>
            </a:r>
            <a:r>
              <a:rPr lang="en-US" altLang="en-US" dirty="0" err="1"/>
              <a:t>Amit</a:t>
            </a:r>
            <a:r>
              <a:rPr lang="en-US" altLang="en-US" dirty="0"/>
              <a:t>, Satoshi </a:t>
            </a:r>
            <a:r>
              <a:rPr lang="en-US" altLang="en-US" b="1" dirty="0"/>
              <a:t>restrict</a:t>
            </a:r>
            <a:r>
              <a:rPr lang="en-US" altLang="en-US" dirty="0"/>
              <a:t>;</a:t>
            </a:r>
          </a:p>
          <a:p>
            <a:pPr lvl="1"/>
            <a:r>
              <a:rPr lang="en-US" altLang="en-US" dirty="0"/>
              <a:t>And more!</a:t>
            </a:r>
          </a:p>
        </p:txBody>
      </p:sp>
    </p:spTree>
    <p:extLst>
      <p:ext uri="{BB962C8B-B14F-4D97-AF65-F5344CB8AC3E}">
        <p14:creationId xmlns:p14="http://schemas.microsoft.com/office/powerpoint/2010/main" val="3222050698"/>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extBox 2">
            <a:extLst>
              <a:ext uri="{FF2B5EF4-FFF2-40B4-BE49-F238E27FC236}">
                <a16:creationId xmlns:a16="http://schemas.microsoft.com/office/drawing/2014/main" id="{767359E5-FAE7-46E5-A75D-EBB300D62BA0}"/>
              </a:ext>
            </a:extLst>
          </p:cNvPr>
          <p:cNvSpPr txBox="1">
            <a:spLocks noChangeArrowheads="1"/>
          </p:cNvSpPr>
          <p:nvPr/>
        </p:nvSpPr>
        <p:spPr bwMode="auto">
          <a:xfrm>
            <a:off x="3877235" y="2445974"/>
            <a:ext cx="4437529" cy="100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67945" algn="ctr">
              <a:lnSpc>
                <a:spcPts val="1350"/>
              </a:lnSpc>
            </a:pPr>
            <a:r>
              <a:rPr lang="en-GB" altLang="en-US" sz="1588" dirty="0">
                <a:solidFill>
                  <a:srgbClr val="000000"/>
                </a:solidFill>
              </a:rPr>
              <a:t>Week: 04</a:t>
            </a:r>
            <a:br>
              <a:rPr lang="en-GB" altLang="en-US" sz="1588" dirty="0">
                <a:solidFill>
                  <a:srgbClr val="000000"/>
                </a:solidFill>
              </a:rPr>
            </a:br>
            <a:r>
              <a:rPr lang="en-US" sz="1800" b="1" dirty="0">
                <a:effectLst/>
                <a:latin typeface="Times New Roman" panose="02020603050405020304" pitchFamily="18" charset="0"/>
                <a:ea typeface="Times New Roman" panose="02020603050405020304" pitchFamily="18" charset="0"/>
              </a:rPr>
              <a:t>Advanced</a:t>
            </a:r>
            <a:r>
              <a:rPr lang="en-US" sz="1800" b="1" spc="-10"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SQL</a:t>
            </a:r>
            <a:endParaRPr lang="en-GB" sz="1800" dirty="0">
              <a:effectLst/>
              <a:latin typeface="Times New Roman" panose="02020603050405020304" pitchFamily="18" charset="0"/>
              <a:ea typeface="Times New Roman" panose="02020603050405020304" pitchFamily="18" charset="0"/>
            </a:endParaRPr>
          </a:p>
          <a:p>
            <a:pPr algn="ctr"/>
            <a:r>
              <a:rPr lang="en-US" sz="1800" dirty="0">
                <a:effectLst/>
                <a:latin typeface="Times New Roman" panose="02020603050405020304" pitchFamily="18" charset="0"/>
                <a:ea typeface="Times New Roman" panose="02020603050405020304" pitchFamily="18" charset="0"/>
              </a:rPr>
              <a:t>-</a:t>
            </a:r>
            <a:r>
              <a:rPr lang="en-US" sz="1800" spc="-4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Explore</a:t>
            </a:r>
            <a:r>
              <a:rPr lang="en-US" sz="1800" spc="-5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advanced</a:t>
            </a:r>
            <a:r>
              <a:rPr lang="en-US" sz="1800" spc="-28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SQL concepts:</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subqueries, joins,</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views</a:t>
            </a:r>
            <a:endParaRPr lang="en-GB" altLang="en-US" sz="1588" dirty="0"/>
          </a:p>
        </p:txBody>
      </p:sp>
    </p:spTree>
    <p:extLst>
      <p:ext uri="{BB962C8B-B14F-4D97-AF65-F5344CB8AC3E}">
        <p14:creationId xmlns:p14="http://schemas.microsoft.com/office/powerpoint/2010/main" val="4170783556"/>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682" name="Rectangle 2"/>
          <p:cNvSpPr>
            <a:spLocks noGrp="1" noChangeArrowheads="1"/>
          </p:cNvSpPr>
          <p:nvPr>
            <p:ph type="ctrTitle" idx="4294967295"/>
          </p:nvPr>
        </p:nvSpPr>
        <p:spPr>
          <a:xfrm>
            <a:off x="0" y="2286000"/>
            <a:ext cx="10363200" cy="1143000"/>
          </a:xfrm>
        </p:spPr>
        <p:txBody>
          <a:bodyPr/>
          <a:lstStyle/>
          <a:p>
            <a:pPr>
              <a:defRPr/>
            </a:pPr>
            <a:r>
              <a:rPr lang="en-US" dirty="0">
                <a:ea typeface="+mj-ea"/>
              </a:rPr>
              <a:t>Chapter 5: Advanced SQL</a:t>
            </a:r>
          </a:p>
        </p:txBody>
      </p:sp>
    </p:spTree>
    <p:extLst>
      <p:ext uri="{BB962C8B-B14F-4D97-AF65-F5344CB8AC3E}">
        <p14:creationId xmlns:p14="http://schemas.microsoft.com/office/powerpoint/2010/main" val="202485852"/>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0274"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Outline</a:t>
            </a:r>
          </a:p>
        </p:txBody>
      </p:sp>
      <p:sp>
        <p:nvSpPr>
          <p:cNvPr id="5123" name="Rectangle 3"/>
          <p:cNvSpPr>
            <a:spLocks noGrp="1" noChangeArrowheads="1"/>
          </p:cNvSpPr>
          <p:nvPr>
            <p:ph type="body" idx="4294967295"/>
          </p:nvPr>
        </p:nvSpPr>
        <p:spPr>
          <a:xfrm>
            <a:off x="0" y="1149350"/>
            <a:ext cx="7205663" cy="3995738"/>
          </a:xfrm>
        </p:spPr>
        <p:txBody>
          <a:bodyPr/>
          <a:lstStyle/>
          <a:p>
            <a:r>
              <a:rPr lang="en-US" altLang="en-US" dirty="0"/>
              <a:t>Accessing SQL From a Programming Language</a:t>
            </a:r>
          </a:p>
          <a:p>
            <a:r>
              <a:rPr lang="en-US" altLang="en-US" dirty="0"/>
              <a:t>Functions and Procedures</a:t>
            </a:r>
          </a:p>
          <a:p>
            <a:r>
              <a:rPr lang="en-US" altLang="en-US" dirty="0"/>
              <a:t>Triggers</a:t>
            </a:r>
          </a:p>
          <a:p>
            <a:r>
              <a:rPr lang="en-US" altLang="en-US" dirty="0"/>
              <a:t>Recursive Queries</a:t>
            </a:r>
          </a:p>
          <a:p>
            <a:r>
              <a:rPr lang="en-US" altLang="en-US" dirty="0"/>
              <a:t>Advanced Aggregation Features</a:t>
            </a:r>
          </a:p>
          <a:p>
            <a:endParaRPr lang="en-US" altLang="en-US" dirty="0"/>
          </a:p>
        </p:txBody>
      </p:sp>
      <p:sp>
        <p:nvSpPr>
          <p:cNvPr id="5124" name="Rectangle 4"/>
          <p:cNvSpPr>
            <a:spLocks noChangeArrowheads="1"/>
          </p:cNvSpPr>
          <p:nvPr/>
        </p:nvSpPr>
        <p:spPr bwMode="auto">
          <a:xfrm>
            <a:off x="2959100" y="-763588"/>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109686439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0274" name="Rectangle 2"/>
          <p:cNvSpPr>
            <a:spLocks noGrp="1" noChangeArrowheads="1"/>
          </p:cNvSpPr>
          <p:nvPr>
            <p:ph type="title" idx="4294967295"/>
          </p:nvPr>
        </p:nvSpPr>
        <p:spPr>
          <a:xfrm>
            <a:off x="4114800" y="157163"/>
            <a:ext cx="8077200" cy="615950"/>
          </a:xfrm>
        </p:spPr>
        <p:txBody>
          <a:bodyPr/>
          <a:lstStyle/>
          <a:p>
            <a:pPr>
              <a:defRPr/>
            </a:pPr>
            <a:r>
              <a:rPr lang="en-US" altLang="en-US" sz="2400" dirty="0">
                <a:effectLst>
                  <a:outerShdw blurRad="38100" dist="38100" dir="2700000" algn="tl">
                    <a:srgbClr val="C0C0C0"/>
                  </a:outerShdw>
                </a:effectLst>
              </a:rPr>
              <a:t>Accessing SQL from a Programming Language</a:t>
            </a:r>
          </a:p>
        </p:txBody>
      </p:sp>
      <p:sp>
        <p:nvSpPr>
          <p:cNvPr id="6147" name="Rectangle 3"/>
          <p:cNvSpPr>
            <a:spLocks noGrp="1" noChangeArrowheads="1"/>
          </p:cNvSpPr>
          <p:nvPr>
            <p:ph type="body" idx="4294967295"/>
          </p:nvPr>
        </p:nvSpPr>
        <p:spPr>
          <a:xfrm>
            <a:off x="4945063" y="1812925"/>
            <a:ext cx="7246937" cy="2616200"/>
          </a:xfrm>
        </p:spPr>
        <p:txBody>
          <a:bodyPr/>
          <a:lstStyle/>
          <a:p>
            <a:r>
              <a:rPr lang="en-US" altLang="en-US" dirty="0"/>
              <a:t>Not all queries can be expressed in SQL, since SQL does not provide the full expressive power of a general-purpose language.</a:t>
            </a:r>
          </a:p>
          <a:p>
            <a:r>
              <a:rPr lang="en-US" altLang="en-US" dirty="0"/>
              <a:t>Non-declarative actions -- such as printing a report, interacting with a user, or sending the results of a query to a graphical user interface -- cannot be done from within SQL.</a:t>
            </a:r>
          </a:p>
          <a:p>
            <a:endParaRPr lang="en-US" altLang="en-US" dirty="0"/>
          </a:p>
          <a:p>
            <a:endParaRPr lang="en-US" altLang="en-US" dirty="0"/>
          </a:p>
        </p:txBody>
      </p:sp>
      <p:sp>
        <p:nvSpPr>
          <p:cNvPr id="6148" name="Rectangle 4"/>
          <p:cNvSpPr>
            <a:spLocks noChangeArrowheads="1"/>
          </p:cNvSpPr>
          <p:nvPr/>
        </p:nvSpPr>
        <p:spPr bwMode="auto">
          <a:xfrm>
            <a:off x="2959100" y="-763588"/>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endParaRPr lang="en-US" altLang="en-US"/>
          </a:p>
        </p:txBody>
      </p:sp>
      <p:sp>
        <p:nvSpPr>
          <p:cNvPr id="6149" name="TextBox 4"/>
          <p:cNvSpPr txBox="1">
            <a:spLocks noChangeArrowheads="1"/>
          </p:cNvSpPr>
          <p:nvPr/>
        </p:nvSpPr>
        <p:spPr bwMode="auto">
          <a:xfrm>
            <a:off x="2292351" y="1119069"/>
            <a:ext cx="769206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r>
              <a:rPr lang="en-US" altLang="en-US" sz="1700" dirty="0"/>
              <a:t>A database programmer must have access to a general-purpose programming language for at least two reasons</a:t>
            </a:r>
          </a:p>
        </p:txBody>
      </p:sp>
    </p:spTree>
    <p:extLst>
      <p:ext uri="{BB962C8B-B14F-4D97-AF65-F5344CB8AC3E}">
        <p14:creationId xmlns:p14="http://schemas.microsoft.com/office/powerpoint/2010/main" val="3141776570"/>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0274" name="Rectangle 2"/>
          <p:cNvSpPr>
            <a:spLocks noGrp="1" noChangeArrowheads="1"/>
          </p:cNvSpPr>
          <p:nvPr>
            <p:ph type="title" idx="4294967295"/>
          </p:nvPr>
        </p:nvSpPr>
        <p:spPr>
          <a:xfrm>
            <a:off x="3816350" y="39688"/>
            <a:ext cx="8375650" cy="609600"/>
          </a:xfrm>
        </p:spPr>
        <p:txBody>
          <a:bodyPr/>
          <a:lstStyle/>
          <a:p>
            <a:pPr>
              <a:defRPr/>
            </a:pPr>
            <a:r>
              <a:rPr lang="en-US" altLang="en-US" sz="2400" dirty="0">
                <a:effectLst>
                  <a:outerShdw blurRad="38100" dist="38100" dir="2700000" algn="tl">
                    <a:srgbClr val="C0C0C0"/>
                  </a:outerShdw>
                </a:effectLst>
              </a:rPr>
              <a:t>Accessing SQL from a Programming Language (Cont.)</a:t>
            </a:r>
          </a:p>
        </p:txBody>
      </p:sp>
      <p:sp>
        <p:nvSpPr>
          <p:cNvPr id="7171" name="Rectangle 3"/>
          <p:cNvSpPr>
            <a:spLocks noGrp="1" noChangeArrowheads="1"/>
          </p:cNvSpPr>
          <p:nvPr>
            <p:ph type="body" idx="4294967295"/>
          </p:nvPr>
        </p:nvSpPr>
        <p:spPr>
          <a:xfrm>
            <a:off x="4938713" y="1749425"/>
            <a:ext cx="7253287" cy="4341813"/>
          </a:xfrm>
        </p:spPr>
        <p:txBody>
          <a:bodyPr/>
          <a:lstStyle/>
          <a:p>
            <a:r>
              <a:rPr lang="en-US" altLang="en-US" dirty="0"/>
              <a:t>A general-purpose program  -- can connect to and communicate with a database server using a collection of functions</a:t>
            </a:r>
          </a:p>
          <a:p>
            <a:r>
              <a:rPr lang="en-US" altLang="en-US" dirty="0"/>
              <a:t>Embedded SQL -- provides a means by which a program can interact with a database server.  </a:t>
            </a:r>
          </a:p>
          <a:p>
            <a:pPr lvl="1"/>
            <a:r>
              <a:rPr lang="en-US" altLang="en-US" dirty="0"/>
              <a:t>The  SQL statements are translated at compile time  into function calls.  </a:t>
            </a:r>
          </a:p>
          <a:p>
            <a:pPr lvl="1"/>
            <a:r>
              <a:rPr lang="en-US" altLang="en-US" dirty="0"/>
              <a:t>At runtime,  these function calls connect to the database  using an API  that provides dynamic  SQL facilities.</a:t>
            </a:r>
          </a:p>
        </p:txBody>
      </p:sp>
      <p:sp>
        <p:nvSpPr>
          <p:cNvPr id="7172" name="Rectangle 4"/>
          <p:cNvSpPr>
            <a:spLocks noChangeArrowheads="1"/>
          </p:cNvSpPr>
          <p:nvPr/>
        </p:nvSpPr>
        <p:spPr bwMode="auto">
          <a:xfrm>
            <a:off x="2959100" y="-763588"/>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endParaRPr lang="en-US" altLang="en-US"/>
          </a:p>
        </p:txBody>
      </p:sp>
      <p:sp>
        <p:nvSpPr>
          <p:cNvPr id="7173" name="TextBox 4"/>
          <p:cNvSpPr txBox="1">
            <a:spLocks noChangeArrowheads="1"/>
          </p:cNvSpPr>
          <p:nvPr/>
        </p:nvSpPr>
        <p:spPr bwMode="auto">
          <a:xfrm>
            <a:off x="2292351" y="1030289"/>
            <a:ext cx="758553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r>
              <a:rPr lang="en-US" altLang="en-US" sz="1700" dirty="0"/>
              <a:t>There are two approaches to accessing  SQL from a general-purpose programming language</a:t>
            </a:r>
          </a:p>
        </p:txBody>
      </p:sp>
    </p:spTree>
    <p:extLst>
      <p:ext uri="{BB962C8B-B14F-4D97-AF65-F5344CB8AC3E}">
        <p14:creationId xmlns:p14="http://schemas.microsoft.com/office/powerpoint/2010/main" val="2071134877"/>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3"/>
          <p:cNvSpPr>
            <a:spLocks noGrp="1" noChangeArrowheads="1"/>
          </p:cNvSpPr>
          <p:nvPr>
            <p:ph type="body" idx="4294967295"/>
          </p:nvPr>
        </p:nvSpPr>
        <p:spPr>
          <a:xfrm>
            <a:off x="5762625" y="2478088"/>
            <a:ext cx="6429375" cy="2463800"/>
          </a:xfrm>
        </p:spPr>
        <p:txBody>
          <a:bodyPr/>
          <a:lstStyle/>
          <a:p>
            <a:pPr algn="ctr">
              <a:spcBef>
                <a:spcPct val="0"/>
              </a:spcBef>
              <a:buFont typeface="Monotype Sorts" charset="2"/>
              <a:buNone/>
              <a:defRPr/>
            </a:pPr>
            <a:r>
              <a:rPr lang="en-US" altLang="en-US" sz="3200" b="1" dirty="0">
                <a:solidFill>
                  <a:srgbClr val="002060"/>
                </a:solidFill>
                <a:effectLst>
                  <a:outerShdw blurRad="38100" dist="38100" dir="2700000" algn="tl">
                    <a:srgbClr val="C0C0C0"/>
                  </a:outerShdw>
                </a:effectLst>
                <a:latin typeface="+mj-lt"/>
                <a:cs typeface="+mj-cs"/>
              </a:rPr>
              <a:t>JDBC</a:t>
            </a:r>
          </a:p>
        </p:txBody>
      </p:sp>
      <p:sp>
        <p:nvSpPr>
          <p:cNvPr id="8195" name="Rectangle 4"/>
          <p:cNvSpPr>
            <a:spLocks noChangeArrowheads="1"/>
          </p:cNvSpPr>
          <p:nvPr/>
        </p:nvSpPr>
        <p:spPr bwMode="auto">
          <a:xfrm>
            <a:off x="2959100" y="-763588"/>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3313596113"/>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5682" name="Rectangle 2"/>
          <p:cNvSpPr>
            <a:spLocks noGrp="1" noChangeArrowheads="1"/>
          </p:cNvSpPr>
          <p:nvPr>
            <p:ph type="title" idx="4294967295"/>
          </p:nvPr>
        </p:nvSpPr>
        <p:spPr>
          <a:xfrm>
            <a:off x="1422400" y="117475"/>
            <a:ext cx="10769600" cy="609600"/>
          </a:xfrm>
        </p:spPr>
        <p:txBody>
          <a:bodyPr/>
          <a:lstStyle/>
          <a:p>
            <a:pPr>
              <a:defRPr/>
            </a:pPr>
            <a:r>
              <a:rPr lang="en-US" altLang="en-US" dirty="0">
                <a:effectLst>
                  <a:outerShdw blurRad="38100" dist="38100" dir="2700000" algn="tl">
                    <a:srgbClr val="C0C0C0"/>
                  </a:outerShdw>
                </a:effectLst>
              </a:rPr>
              <a:t>JDBC</a:t>
            </a:r>
          </a:p>
        </p:txBody>
      </p:sp>
      <p:sp>
        <p:nvSpPr>
          <p:cNvPr id="9219" name="Rectangle 3"/>
          <p:cNvSpPr>
            <a:spLocks noGrp="1" noChangeArrowheads="1"/>
          </p:cNvSpPr>
          <p:nvPr>
            <p:ph type="body" idx="4294967295"/>
          </p:nvPr>
        </p:nvSpPr>
        <p:spPr>
          <a:xfrm>
            <a:off x="4545013" y="1073150"/>
            <a:ext cx="7646987" cy="4791075"/>
          </a:xfrm>
        </p:spPr>
        <p:txBody>
          <a:bodyPr/>
          <a:lstStyle/>
          <a:p>
            <a:r>
              <a:rPr lang="en-US" altLang="en-US" b="1" dirty="0">
                <a:solidFill>
                  <a:srgbClr val="002060"/>
                </a:solidFill>
              </a:rPr>
              <a:t>JDBC</a:t>
            </a:r>
            <a:r>
              <a:rPr lang="en-US" altLang="en-US" dirty="0"/>
              <a:t> is a Java API for communicating with database systems supporting SQL.</a:t>
            </a:r>
          </a:p>
          <a:p>
            <a:r>
              <a:rPr lang="en-US" altLang="en-US" dirty="0"/>
              <a:t>JDBC supports a variety of features for querying and updating data, and for retrieving query results.</a:t>
            </a:r>
          </a:p>
          <a:p>
            <a:r>
              <a:rPr lang="en-US" altLang="en-US" dirty="0"/>
              <a:t>JDBC also supports metadata retrieval, such as querying about relations present in the database and the names and types of relation attributes.</a:t>
            </a:r>
          </a:p>
          <a:p>
            <a:r>
              <a:rPr lang="en-US" altLang="en-US" dirty="0"/>
              <a:t>Model for communicating with the database:</a:t>
            </a:r>
          </a:p>
          <a:p>
            <a:pPr lvl="1"/>
            <a:r>
              <a:rPr lang="en-US" altLang="en-US" dirty="0">
                <a:ea typeface="ＭＳ Ｐゴシック" panose="020B0600070205080204" pitchFamily="34" charset="-128"/>
              </a:rPr>
              <a:t>Open a connection</a:t>
            </a:r>
          </a:p>
          <a:p>
            <a:pPr lvl="1"/>
            <a:r>
              <a:rPr lang="en-US" altLang="en-US" dirty="0">
                <a:ea typeface="ＭＳ Ｐゴシック" panose="020B0600070205080204" pitchFamily="34" charset="-128"/>
              </a:rPr>
              <a:t>Create a </a:t>
            </a:r>
            <a:r>
              <a:rPr lang="ja-JP" altLang="en-US" dirty="0">
                <a:ea typeface="ＭＳ Ｐゴシック" panose="020B0600070205080204" pitchFamily="34" charset="-128"/>
              </a:rPr>
              <a:t>“</a:t>
            </a:r>
            <a:r>
              <a:rPr lang="en-US" altLang="ja-JP" dirty="0">
                <a:ea typeface="ＭＳ Ｐゴシック" panose="020B0600070205080204" pitchFamily="34" charset="-128"/>
              </a:rPr>
              <a:t>statement</a:t>
            </a:r>
            <a:r>
              <a:rPr lang="ja-JP" altLang="en-US" dirty="0">
                <a:ea typeface="ＭＳ Ｐゴシック" panose="020B0600070205080204" pitchFamily="34" charset="-128"/>
              </a:rPr>
              <a:t>”</a:t>
            </a:r>
            <a:r>
              <a:rPr lang="en-US" altLang="ja-JP" dirty="0">
                <a:ea typeface="ＭＳ Ｐゴシック" panose="020B0600070205080204" pitchFamily="34" charset="-128"/>
              </a:rPr>
              <a:t> object</a:t>
            </a:r>
          </a:p>
          <a:p>
            <a:pPr lvl="1"/>
            <a:r>
              <a:rPr lang="en-US" altLang="en-US" dirty="0">
                <a:ea typeface="ＭＳ Ｐゴシック" panose="020B0600070205080204" pitchFamily="34" charset="-128"/>
              </a:rPr>
              <a:t>Execute queries using the statement object to send queries and fetch results</a:t>
            </a:r>
          </a:p>
          <a:p>
            <a:pPr lvl="1"/>
            <a:r>
              <a:rPr lang="en-US" altLang="en-US" dirty="0">
                <a:ea typeface="ＭＳ Ｐゴシック" panose="020B0600070205080204" pitchFamily="34" charset="-128"/>
              </a:rPr>
              <a:t>Exception mechanism to handle errors</a:t>
            </a:r>
          </a:p>
        </p:txBody>
      </p:sp>
    </p:spTree>
    <p:extLst>
      <p:ext uri="{BB962C8B-B14F-4D97-AF65-F5344CB8AC3E}">
        <p14:creationId xmlns:p14="http://schemas.microsoft.com/office/powerpoint/2010/main" val="3396263238"/>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7730"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JDBC Code</a:t>
            </a:r>
          </a:p>
        </p:txBody>
      </p:sp>
      <p:sp>
        <p:nvSpPr>
          <p:cNvPr id="10243" name="Rectangle 3"/>
          <p:cNvSpPr>
            <a:spLocks noGrp="1" noChangeArrowheads="1"/>
          </p:cNvSpPr>
          <p:nvPr>
            <p:ph type="body" idx="4294967295"/>
          </p:nvPr>
        </p:nvSpPr>
        <p:spPr>
          <a:xfrm>
            <a:off x="4160838" y="1135063"/>
            <a:ext cx="8031162" cy="5238750"/>
          </a:xfrm>
        </p:spPr>
        <p:txBody>
          <a:bodyPr/>
          <a:lstStyle/>
          <a:p>
            <a:pPr lvl="1">
              <a:buFont typeface="Monotype Sorts" charset="2"/>
              <a:buNone/>
            </a:pPr>
            <a:r>
              <a:rPr lang="en-US" altLang="en-US" sz="1600" b="1" dirty="0">
                <a:ea typeface="ＭＳ Ｐゴシック" panose="020B0600070205080204" pitchFamily="34" charset="-128"/>
              </a:rPr>
              <a:t>public static void </a:t>
            </a:r>
            <a:r>
              <a:rPr lang="en-US" altLang="en-US" sz="1600" b="1" dirty="0" err="1">
                <a:ea typeface="ＭＳ Ｐゴシック" panose="020B0600070205080204" pitchFamily="34" charset="-128"/>
              </a:rPr>
              <a:t>JDBCexample</a:t>
            </a:r>
            <a:r>
              <a:rPr lang="en-US" altLang="en-US" sz="1600" b="1" dirty="0">
                <a:ea typeface="ＭＳ Ｐゴシック" panose="020B0600070205080204" pitchFamily="34" charset="-128"/>
              </a:rPr>
              <a:t>(String </a:t>
            </a:r>
            <a:r>
              <a:rPr lang="en-US" altLang="en-US" sz="1600" b="1" dirty="0" err="1">
                <a:ea typeface="ＭＳ Ｐゴシック" panose="020B0600070205080204" pitchFamily="34" charset="-128"/>
              </a:rPr>
              <a:t>dbid</a:t>
            </a:r>
            <a:r>
              <a:rPr lang="en-US" altLang="en-US" sz="1600" b="1" dirty="0">
                <a:ea typeface="ＭＳ Ｐゴシック" panose="020B0600070205080204" pitchFamily="34" charset="-128"/>
              </a:rPr>
              <a:t>, String </a:t>
            </a:r>
            <a:r>
              <a:rPr lang="en-US" altLang="en-US" sz="1600" b="1" dirty="0" err="1">
                <a:ea typeface="ＭＳ Ｐゴシック" panose="020B0600070205080204" pitchFamily="34" charset="-128"/>
              </a:rPr>
              <a:t>userid</a:t>
            </a:r>
            <a:r>
              <a:rPr lang="en-US" altLang="en-US" sz="1600" b="1" dirty="0">
                <a:ea typeface="ＭＳ Ｐゴシック" panose="020B0600070205080204" pitchFamily="34" charset="-128"/>
              </a:rPr>
              <a:t>, String </a:t>
            </a:r>
            <a:r>
              <a:rPr lang="en-US" altLang="en-US" sz="1600" b="1" dirty="0" err="1">
                <a:ea typeface="ＭＳ Ｐゴシック" panose="020B0600070205080204" pitchFamily="34" charset="-128"/>
              </a:rPr>
              <a:t>passwd</a:t>
            </a:r>
            <a:r>
              <a:rPr lang="en-US" altLang="en-US" sz="1600" b="1" dirty="0">
                <a:ea typeface="ＭＳ Ｐゴシック" panose="020B0600070205080204" pitchFamily="34" charset="-128"/>
              </a:rPr>
              <a:t>) </a:t>
            </a:r>
          </a:p>
          <a:p>
            <a:pPr>
              <a:buFont typeface="Monotype Sorts" charset="2"/>
              <a:buNone/>
            </a:pPr>
            <a:r>
              <a:rPr lang="en-US" altLang="en-US" sz="1600" b="1" dirty="0"/>
              <a:t>            { </a:t>
            </a:r>
          </a:p>
          <a:p>
            <a:pPr lvl="1">
              <a:buFont typeface="Monotype Sorts" charset="2"/>
              <a:buNone/>
            </a:pPr>
            <a:r>
              <a:rPr lang="en-US" altLang="en-US" sz="1600" b="1" dirty="0">
                <a:ea typeface="ＭＳ Ｐゴシック" panose="020B0600070205080204" pitchFamily="34" charset="-128"/>
              </a:rPr>
              <a:t>     try (Connection conn = </a:t>
            </a:r>
            <a:r>
              <a:rPr lang="en-US" altLang="en-US" sz="1600" b="1" dirty="0" err="1">
                <a:ea typeface="ＭＳ Ｐゴシック" panose="020B0600070205080204" pitchFamily="34" charset="-128"/>
              </a:rPr>
              <a:t>DriverManager.getConnection</a:t>
            </a:r>
            <a:r>
              <a:rPr lang="en-US" altLang="en-US" sz="1600" b="1" dirty="0">
                <a:ea typeface="ＭＳ Ｐゴシック" panose="020B0600070205080204" pitchFamily="34" charset="-128"/>
              </a:rPr>
              <a:t>(     </a:t>
            </a:r>
            <a:br>
              <a:rPr lang="en-US" altLang="en-US" sz="1600" b="1" dirty="0">
                <a:ea typeface="ＭＳ Ｐゴシック" panose="020B0600070205080204" pitchFamily="34" charset="-128"/>
              </a:rPr>
            </a:br>
            <a:r>
              <a:rPr lang="en-US" altLang="en-US" sz="1600" b="1" dirty="0">
                <a:ea typeface="ＭＳ Ｐゴシック" panose="020B0600070205080204" pitchFamily="34" charset="-128"/>
              </a:rPr>
              <a:t>       "</a:t>
            </a:r>
            <a:r>
              <a:rPr lang="en-US" altLang="en-US" sz="1600" b="1" dirty="0" err="1">
                <a:ea typeface="ＭＳ Ｐゴシック" panose="020B0600070205080204" pitchFamily="34" charset="-128"/>
              </a:rPr>
              <a:t>jdbc:oracle:thin</a:t>
            </a:r>
            <a:r>
              <a:rPr lang="en-US" altLang="en-US" sz="1600" b="1" dirty="0">
                <a:ea typeface="ＭＳ Ｐゴシック" panose="020B0600070205080204" pitchFamily="34" charset="-128"/>
              </a:rPr>
              <a:t>:</a:t>
            </a:r>
            <a:r>
              <a:rPr lang="en-US" altLang="en-US" sz="1600" dirty="0">
                <a:ea typeface="ＭＳ Ｐゴシック" panose="020B0600070205080204" pitchFamily="34" charset="-128"/>
              </a:rPr>
              <a:t>@</a:t>
            </a:r>
            <a:r>
              <a:rPr kumimoji="0" lang="en-US" altLang="en-US" sz="1600" b="1" dirty="0">
                <a:ea typeface="ＭＳ Ｐゴシック" panose="020B0600070205080204" pitchFamily="34" charset="-128"/>
              </a:rPr>
              <a:t>db.yale.edu</a:t>
            </a:r>
            <a:r>
              <a:rPr lang="en-US" altLang="en-US" sz="1600" b="1" dirty="0">
                <a:ea typeface="ＭＳ Ｐゴシック" panose="020B0600070205080204" pitchFamily="34" charset="-128"/>
              </a:rPr>
              <a:t>:2000:univdb", </a:t>
            </a:r>
            <a:r>
              <a:rPr lang="en-US" altLang="en-US" sz="1600" b="1" dirty="0" err="1">
                <a:ea typeface="ＭＳ Ｐゴシック" panose="020B0600070205080204" pitchFamily="34" charset="-128"/>
              </a:rPr>
              <a:t>userid</a:t>
            </a:r>
            <a:r>
              <a:rPr lang="en-US" altLang="en-US" sz="1600" b="1" dirty="0">
                <a:ea typeface="ＭＳ Ｐゴシック" panose="020B0600070205080204" pitchFamily="34" charset="-128"/>
              </a:rPr>
              <a:t>, </a:t>
            </a:r>
            <a:r>
              <a:rPr lang="en-US" altLang="en-US" sz="1600" b="1" dirty="0" err="1">
                <a:ea typeface="ＭＳ Ｐゴシック" panose="020B0600070205080204" pitchFamily="34" charset="-128"/>
              </a:rPr>
              <a:t>passwd</a:t>
            </a:r>
            <a:r>
              <a:rPr lang="en-US" altLang="en-US" sz="1600" b="1" dirty="0">
                <a:ea typeface="ＭＳ Ｐゴシック" panose="020B0600070205080204" pitchFamily="34" charset="-128"/>
              </a:rPr>
              <a:t>); </a:t>
            </a:r>
          </a:p>
          <a:p>
            <a:pPr lvl="1">
              <a:buFont typeface="Monotype Sorts" charset="2"/>
              <a:buNone/>
            </a:pPr>
            <a:r>
              <a:rPr lang="en-US" altLang="en-US" sz="1600" b="1" dirty="0">
                <a:ea typeface="ＭＳ Ｐゴシック" panose="020B0600070205080204" pitchFamily="34" charset="-128"/>
              </a:rPr>
              <a:t>            Statement </a:t>
            </a:r>
            <a:r>
              <a:rPr lang="en-US" altLang="en-US" sz="1600" b="1" dirty="0" err="1">
                <a:ea typeface="ＭＳ Ｐゴシック" panose="020B0600070205080204" pitchFamily="34" charset="-128"/>
              </a:rPr>
              <a:t>stmt</a:t>
            </a:r>
            <a:r>
              <a:rPr lang="en-US" altLang="en-US" sz="1600" b="1" dirty="0">
                <a:ea typeface="ＭＳ Ｐゴシック" panose="020B0600070205080204" pitchFamily="34" charset="-128"/>
              </a:rPr>
              <a:t> = </a:t>
            </a:r>
            <a:r>
              <a:rPr lang="en-US" altLang="en-US" sz="1600" b="1" dirty="0" err="1">
                <a:ea typeface="ＭＳ Ｐゴシック" panose="020B0600070205080204" pitchFamily="34" charset="-128"/>
              </a:rPr>
              <a:t>conn.createStatement</a:t>
            </a:r>
            <a:r>
              <a:rPr lang="en-US" altLang="en-US" sz="1600" b="1" dirty="0">
                <a:ea typeface="ＭＳ Ｐゴシック" panose="020B0600070205080204" pitchFamily="34" charset="-128"/>
              </a:rPr>
              <a:t>();</a:t>
            </a:r>
            <a:br>
              <a:rPr lang="en-US" altLang="en-US" sz="1600" b="1" dirty="0">
                <a:ea typeface="ＭＳ Ｐゴシック" panose="020B0600070205080204" pitchFamily="34" charset="-128"/>
              </a:rPr>
            </a:br>
            <a:r>
              <a:rPr lang="en-US" altLang="en-US" sz="1600" b="1" dirty="0">
                <a:ea typeface="ＭＳ Ｐゴシック" panose="020B0600070205080204" pitchFamily="34" charset="-128"/>
              </a:rPr>
              <a:t>     ) </a:t>
            </a:r>
          </a:p>
          <a:p>
            <a:pPr lvl="1">
              <a:buFont typeface="Monotype Sorts" charset="2"/>
              <a:buNone/>
            </a:pPr>
            <a:r>
              <a:rPr lang="en-US" altLang="en-US" sz="1600" b="1" dirty="0">
                <a:ea typeface="ＭＳ Ｐゴシック" panose="020B0600070205080204" pitchFamily="34" charset="-128"/>
              </a:rPr>
              <a:t>     { </a:t>
            </a:r>
          </a:p>
          <a:p>
            <a:pPr lvl="1">
              <a:buFont typeface="Monotype Sorts" charset="2"/>
              <a:buNone/>
            </a:pPr>
            <a:r>
              <a:rPr lang="en-US" altLang="en-US" sz="1600" b="1" dirty="0">
                <a:ea typeface="ＭＳ Ｐゴシック" panose="020B0600070205080204" pitchFamily="34" charset="-128"/>
              </a:rPr>
              <a:t>            … Do Actual Work ….	</a:t>
            </a:r>
          </a:p>
          <a:p>
            <a:pPr lvl="1">
              <a:buFont typeface="Monotype Sorts" charset="2"/>
              <a:buNone/>
            </a:pPr>
            <a:r>
              <a:rPr lang="en-US" altLang="en-US" sz="1600" b="1" dirty="0">
                <a:ea typeface="ＭＳ Ｐゴシック" panose="020B0600070205080204" pitchFamily="34" charset="-128"/>
              </a:rPr>
              <a:t>     }		</a:t>
            </a:r>
          </a:p>
          <a:p>
            <a:pPr lvl="1">
              <a:buFont typeface="Monotype Sorts" charset="2"/>
              <a:buNone/>
            </a:pPr>
            <a:r>
              <a:rPr lang="en-US" altLang="en-US" sz="1600" b="1" dirty="0">
                <a:ea typeface="ＭＳ Ｐゴシック" panose="020B0600070205080204" pitchFamily="34" charset="-128"/>
              </a:rPr>
              <a:t>    catch (</a:t>
            </a:r>
            <a:r>
              <a:rPr lang="en-US" altLang="en-US" sz="1600" b="1" dirty="0" err="1">
                <a:ea typeface="ＭＳ Ｐゴシック" panose="020B0600070205080204" pitchFamily="34" charset="-128"/>
              </a:rPr>
              <a:t>SQLException</a:t>
            </a:r>
            <a:r>
              <a:rPr lang="en-US" altLang="en-US" sz="1600" b="1" dirty="0">
                <a:ea typeface="ＭＳ Ｐゴシック" panose="020B0600070205080204" pitchFamily="34" charset="-128"/>
              </a:rPr>
              <a:t> </a:t>
            </a:r>
            <a:r>
              <a:rPr lang="en-US" altLang="en-US" sz="1600" b="1" dirty="0" err="1">
                <a:ea typeface="ＭＳ Ｐゴシック" panose="020B0600070205080204" pitchFamily="34" charset="-128"/>
              </a:rPr>
              <a:t>sqle</a:t>
            </a:r>
            <a:r>
              <a:rPr lang="en-US" altLang="en-US" sz="1600" b="1" dirty="0">
                <a:ea typeface="ＭＳ Ｐゴシック" panose="020B0600070205080204" pitchFamily="34" charset="-128"/>
              </a:rPr>
              <a:t>) { 		</a:t>
            </a:r>
          </a:p>
          <a:p>
            <a:pPr lvl="1">
              <a:buFont typeface="Monotype Sorts" charset="2"/>
              <a:buNone/>
            </a:pPr>
            <a:r>
              <a:rPr lang="en-US" altLang="en-US" sz="1600" b="1" dirty="0">
                <a:ea typeface="ＭＳ Ｐゴシック" panose="020B0600070205080204" pitchFamily="34" charset="-128"/>
              </a:rPr>
              <a:t>        </a:t>
            </a:r>
            <a:r>
              <a:rPr lang="en-US" altLang="en-US" sz="1600" b="1" dirty="0" err="1">
                <a:ea typeface="ＭＳ Ｐゴシック" panose="020B0600070205080204" pitchFamily="34" charset="-128"/>
              </a:rPr>
              <a:t>System.out.println</a:t>
            </a:r>
            <a:r>
              <a:rPr lang="en-US" altLang="en-US" sz="1600" b="1" dirty="0">
                <a:ea typeface="ＭＳ Ｐゴシック" panose="020B0600070205080204" pitchFamily="34" charset="-128"/>
              </a:rPr>
              <a:t>("</a:t>
            </a:r>
            <a:r>
              <a:rPr lang="en-US" altLang="en-US" sz="1600" b="1" dirty="0" err="1">
                <a:ea typeface="ＭＳ Ｐゴシック" panose="020B0600070205080204" pitchFamily="34" charset="-128"/>
              </a:rPr>
              <a:t>SQLException</a:t>
            </a:r>
            <a:r>
              <a:rPr lang="en-US" altLang="en-US" sz="1600" b="1" dirty="0">
                <a:ea typeface="ＭＳ Ｐゴシック" panose="020B0600070205080204" pitchFamily="34" charset="-128"/>
              </a:rPr>
              <a:t> : " + </a:t>
            </a:r>
            <a:r>
              <a:rPr lang="en-US" altLang="en-US" sz="1600" b="1" dirty="0" err="1">
                <a:ea typeface="ＭＳ Ｐゴシック" panose="020B0600070205080204" pitchFamily="34" charset="-128"/>
              </a:rPr>
              <a:t>sqle</a:t>
            </a:r>
            <a:r>
              <a:rPr lang="en-US" altLang="en-US" sz="1600" b="1" dirty="0">
                <a:ea typeface="ＭＳ Ｐゴシック" panose="020B0600070205080204" pitchFamily="34" charset="-128"/>
              </a:rPr>
              <a:t>);		</a:t>
            </a:r>
          </a:p>
          <a:p>
            <a:pPr lvl="1">
              <a:buFont typeface="Monotype Sorts" charset="2"/>
              <a:buNone/>
            </a:pPr>
            <a:r>
              <a:rPr lang="en-US" altLang="en-US" sz="1600" b="1" dirty="0">
                <a:ea typeface="ＭＳ Ｐゴシック" panose="020B0600070205080204" pitchFamily="34" charset="-128"/>
              </a:rPr>
              <a:t>     }		</a:t>
            </a:r>
          </a:p>
          <a:p>
            <a:pPr>
              <a:buFont typeface="Monotype Sorts" charset="2"/>
              <a:buNone/>
            </a:pPr>
            <a:r>
              <a:rPr lang="en-US" altLang="en-US" sz="1600" b="1" dirty="0"/>
              <a:t>     }</a:t>
            </a:r>
          </a:p>
          <a:p>
            <a:pPr>
              <a:buFont typeface="Monotype Sorts" charset="2"/>
              <a:buNone/>
            </a:pPr>
            <a:endParaRPr lang="en-US" altLang="en-US" sz="800" b="1" dirty="0"/>
          </a:p>
          <a:p>
            <a:pPr>
              <a:buFont typeface="Monotype Sorts" charset="2"/>
              <a:buNone/>
            </a:pPr>
            <a:r>
              <a:rPr lang="en-US" altLang="en-US" sz="1600" b="1" dirty="0"/>
              <a:t>NOTE: Above syntax works with Java 7, and JDBC 4 onwards. </a:t>
            </a:r>
            <a:br>
              <a:rPr lang="en-US" altLang="en-US" sz="1600" b="1" dirty="0"/>
            </a:br>
            <a:r>
              <a:rPr lang="en-US" altLang="en-US" sz="1600" b="1" dirty="0"/>
              <a:t>Resources opened in “try (….)” syntax (“try with resources”) are automatically closed at the end of the try block</a:t>
            </a:r>
          </a:p>
        </p:txBody>
      </p:sp>
    </p:spTree>
    <p:extLst>
      <p:ext uri="{BB962C8B-B14F-4D97-AF65-F5344CB8AC3E}">
        <p14:creationId xmlns:p14="http://schemas.microsoft.com/office/powerpoint/2010/main" val="3945603767"/>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7730" name="Rectangle 2"/>
          <p:cNvSpPr>
            <a:spLocks noGrp="1" noChangeArrowheads="1"/>
          </p:cNvSpPr>
          <p:nvPr>
            <p:ph type="title" idx="4294967295"/>
          </p:nvPr>
        </p:nvSpPr>
        <p:spPr>
          <a:xfrm>
            <a:off x="4065588" y="206375"/>
            <a:ext cx="8126412" cy="576263"/>
          </a:xfrm>
        </p:spPr>
        <p:txBody>
          <a:bodyPr/>
          <a:lstStyle/>
          <a:p>
            <a:pPr>
              <a:defRPr/>
            </a:pPr>
            <a:r>
              <a:rPr lang="en-US" altLang="en-US" dirty="0">
                <a:effectLst>
                  <a:outerShdw blurRad="38100" dist="38100" dir="2700000" algn="tl">
                    <a:srgbClr val="C0C0C0"/>
                  </a:outerShdw>
                </a:effectLst>
              </a:rPr>
              <a:t>JDBC Code for  Older Versions of Java/JDBC</a:t>
            </a:r>
          </a:p>
        </p:txBody>
      </p:sp>
      <p:sp>
        <p:nvSpPr>
          <p:cNvPr id="11267" name="Rectangle 3"/>
          <p:cNvSpPr>
            <a:spLocks noGrp="1" noChangeArrowheads="1"/>
          </p:cNvSpPr>
          <p:nvPr>
            <p:ph type="body" idx="4294967295"/>
          </p:nvPr>
        </p:nvSpPr>
        <p:spPr>
          <a:xfrm>
            <a:off x="3992563" y="1074738"/>
            <a:ext cx="8199437" cy="5426075"/>
          </a:xfrm>
        </p:spPr>
        <p:txBody>
          <a:bodyPr/>
          <a:lstStyle/>
          <a:p>
            <a:pPr lvl="1">
              <a:buFont typeface="Monotype Sorts" charset="2"/>
              <a:buNone/>
            </a:pPr>
            <a:r>
              <a:rPr lang="en-US" altLang="en-US" sz="1600" b="1" dirty="0">
                <a:ea typeface="ＭＳ Ｐゴシック" panose="020B0600070205080204" pitchFamily="34" charset="-128"/>
              </a:rPr>
              <a:t>public static void </a:t>
            </a:r>
            <a:r>
              <a:rPr lang="en-US" altLang="en-US" sz="1600" b="1" dirty="0" err="1">
                <a:ea typeface="ＭＳ Ｐゴシック" panose="020B0600070205080204" pitchFamily="34" charset="-128"/>
              </a:rPr>
              <a:t>JDBCexample</a:t>
            </a:r>
            <a:r>
              <a:rPr lang="en-US" altLang="en-US" sz="1600" b="1" dirty="0">
                <a:ea typeface="ＭＳ Ｐゴシック" panose="020B0600070205080204" pitchFamily="34" charset="-128"/>
              </a:rPr>
              <a:t>(String </a:t>
            </a:r>
            <a:r>
              <a:rPr lang="en-US" altLang="en-US" sz="1600" b="1" dirty="0" err="1">
                <a:ea typeface="ＭＳ Ｐゴシック" panose="020B0600070205080204" pitchFamily="34" charset="-128"/>
              </a:rPr>
              <a:t>dbid</a:t>
            </a:r>
            <a:r>
              <a:rPr lang="en-US" altLang="en-US" sz="1600" b="1" dirty="0">
                <a:ea typeface="ＭＳ Ｐゴシック" panose="020B0600070205080204" pitchFamily="34" charset="-128"/>
              </a:rPr>
              <a:t>, String </a:t>
            </a:r>
            <a:r>
              <a:rPr lang="en-US" altLang="en-US" sz="1600" b="1" dirty="0" err="1">
                <a:ea typeface="ＭＳ Ｐゴシック" panose="020B0600070205080204" pitchFamily="34" charset="-128"/>
              </a:rPr>
              <a:t>userid</a:t>
            </a:r>
            <a:r>
              <a:rPr lang="en-US" altLang="en-US" sz="1600" b="1" dirty="0">
                <a:ea typeface="ＭＳ Ｐゴシック" panose="020B0600070205080204" pitchFamily="34" charset="-128"/>
              </a:rPr>
              <a:t>, String </a:t>
            </a:r>
            <a:r>
              <a:rPr lang="en-US" altLang="en-US" sz="1600" b="1" dirty="0" err="1">
                <a:ea typeface="ＭＳ Ｐゴシック" panose="020B0600070205080204" pitchFamily="34" charset="-128"/>
              </a:rPr>
              <a:t>passwd</a:t>
            </a:r>
            <a:r>
              <a:rPr lang="en-US" altLang="en-US" sz="1600" b="1" dirty="0">
                <a:ea typeface="ＭＳ Ｐゴシック" panose="020B0600070205080204" pitchFamily="34" charset="-128"/>
              </a:rPr>
              <a:t>) </a:t>
            </a:r>
          </a:p>
          <a:p>
            <a:pPr>
              <a:buFont typeface="Monotype Sorts" charset="2"/>
              <a:buNone/>
            </a:pPr>
            <a:r>
              <a:rPr lang="en-US" altLang="en-US" sz="1600" b="1" dirty="0"/>
              <a:t>          { </a:t>
            </a:r>
          </a:p>
          <a:p>
            <a:pPr lvl="1">
              <a:buFont typeface="Monotype Sorts" charset="2"/>
              <a:buNone/>
            </a:pPr>
            <a:r>
              <a:rPr lang="en-US" altLang="en-US" sz="1600" b="1" dirty="0">
                <a:ea typeface="ＭＳ Ｐゴシック" panose="020B0600070205080204" pitchFamily="34" charset="-128"/>
              </a:rPr>
              <a:t>     try { </a:t>
            </a:r>
          </a:p>
          <a:p>
            <a:pPr lvl="2">
              <a:buFont typeface="Webdings" panose="05030102010509060703" pitchFamily="18" charset="2"/>
              <a:buNone/>
            </a:pPr>
            <a:r>
              <a:rPr lang="en-US" altLang="en-US" sz="1600" b="1" dirty="0">
                <a:ea typeface="ＭＳ Ｐゴシック" panose="020B0600070205080204" pitchFamily="34" charset="-128"/>
              </a:rPr>
              <a:t>  </a:t>
            </a:r>
            <a:r>
              <a:rPr lang="en-US" altLang="en-US" sz="1600" b="1" dirty="0" err="1">
                <a:ea typeface="ＭＳ Ｐゴシック" panose="020B0600070205080204" pitchFamily="34" charset="-128"/>
              </a:rPr>
              <a:t>Class.forName</a:t>
            </a:r>
            <a:r>
              <a:rPr lang="en-US" altLang="en-US" sz="1600" b="1" dirty="0">
                <a:ea typeface="ＭＳ Ｐゴシック" panose="020B0600070205080204" pitchFamily="34" charset="-128"/>
              </a:rPr>
              <a:t> ("</a:t>
            </a:r>
            <a:r>
              <a:rPr lang="en-US" altLang="en-US" sz="1600" b="1" dirty="0" err="1">
                <a:ea typeface="ＭＳ Ｐゴシック" panose="020B0600070205080204" pitchFamily="34" charset="-128"/>
              </a:rPr>
              <a:t>oracle.jdbc.driver.OracleDriver</a:t>
            </a:r>
            <a:r>
              <a:rPr lang="en-US" altLang="en-US" sz="1600" b="1" dirty="0">
                <a:ea typeface="ＭＳ Ｐゴシック" panose="020B0600070205080204" pitchFamily="34" charset="-128"/>
              </a:rPr>
              <a:t>"); </a:t>
            </a:r>
          </a:p>
          <a:p>
            <a:pPr lvl="2">
              <a:buFont typeface="Webdings" panose="05030102010509060703" pitchFamily="18" charset="2"/>
              <a:buNone/>
            </a:pPr>
            <a:r>
              <a:rPr lang="en-US" altLang="en-US" sz="1600" b="1" dirty="0">
                <a:ea typeface="ＭＳ Ｐゴシック" panose="020B0600070205080204" pitchFamily="34" charset="-128"/>
              </a:rPr>
              <a:t>  Connection conn = </a:t>
            </a:r>
            <a:r>
              <a:rPr lang="en-US" altLang="en-US" sz="1600" b="1" dirty="0" err="1">
                <a:ea typeface="ＭＳ Ｐゴシック" panose="020B0600070205080204" pitchFamily="34" charset="-128"/>
              </a:rPr>
              <a:t>DriverManager.getConnection</a:t>
            </a:r>
            <a:r>
              <a:rPr lang="en-US" altLang="en-US" sz="1600" b="1" dirty="0">
                <a:ea typeface="ＭＳ Ｐゴシック" panose="020B0600070205080204" pitchFamily="34" charset="-128"/>
              </a:rPr>
              <a:t>(     </a:t>
            </a:r>
            <a:br>
              <a:rPr lang="en-US" altLang="en-US" sz="1600" b="1" dirty="0">
                <a:ea typeface="ＭＳ Ｐゴシック" panose="020B0600070205080204" pitchFamily="34" charset="-128"/>
              </a:rPr>
            </a:br>
            <a:r>
              <a:rPr lang="en-US" altLang="en-US" sz="1600" b="1" dirty="0">
                <a:ea typeface="ＭＳ Ｐゴシック" panose="020B0600070205080204" pitchFamily="34" charset="-128"/>
              </a:rPr>
              <a:t>       "</a:t>
            </a:r>
            <a:r>
              <a:rPr lang="en-US" altLang="en-US" sz="1600" b="1" dirty="0" err="1">
                <a:ea typeface="ＭＳ Ｐゴシック" panose="020B0600070205080204" pitchFamily="34" charset="-128"/>
              </a:rPr>
              <a:t>jdbc:oracle:thin</a:t>
            </a:r>
            <a:r>
              <a:rPr lang="en-US" altLang="en-US" sz="1600" b="1" dirty="0">
                <a:ea typeface="ＭＳ Ｐゴシック" panose="020B0600070205080204" pitchFamily="34" charset="-128"/>
              </a:rPr>
              <a:t>:</a:t>
            </a:r>
            <a:r>
              <a:rPr lang="en-US" altLang="en-US" sz="1600" dirty="0">
                <a:ea typeface="ＭＳ Ｐゴシック" panose="020B0600070205080204" pitchFamily="34" charset="-128"/>
              </a:rPr>
              <a:t>@</a:t>
            </a:r>
            <a:r>
              <a:rPr kumimoji="0" lang="en-US" altLang="en-US" sz="1600" b="1" dirty="0">
                <a:ea typeface="ＭＳ Ｐゴシック" panose="020B0600070205080204" pitchFamily="34" charset="-128"/>
              </a:rPr>
              <a:t>db.yale.edu</a:t>
            </a:r>
            <a:r>
              <a:rPr lang="en-US" altLang="en-US" sz="1600" b="1" dirty="0">
                <a:ea typeface="ＭＳ Ｐゴシック" panose="020B0600070205080204" pitchFamily="34" charset="-128"/>
              </a:rPr>
              <a:t>:2000:univdb", </a:t>
            </a:r>
            <a:r>
              <a:rPr lang="en-US" altLang="en-US" sz="1600" b="1" dirty="0" err="1">
                <a:ea typeface="ＭＳ Ｐゴシック" panose="020B0600070205080204" pitchFamily="34" charset="-128"/>
              </a:rPr>
              <a:t>userid</a:t>
            </a:r>
            <a:r>
              <a:rPr lang="en-US" altLang="en-US" sz="1600" b="1" dirty="0">
                <a:ea typeface="ＭＳ Ｐゴシック" panose="020B0600070205080204" pitchFamily="34" charset="-128"/>
              </a:rPr>
              <a:t>, </a:t>
            </a:r>
            <a:r>
              <a:rPr lang="en-US" altLang="en-US" sz="1600" b="1" dirty="0" err="1">
                <a:ea typeface="ＭＳ Ｐゴシック" panose="020B0600070205080204" pitchFamily="34" charset="-128"/>
              </a:rPr>
              <a:t>passwd</a:t>
            </a:r>
            <a:r>
              <a:rPr lang="en-US" altLang="en-US" sz="1600" b="1" dirty="0">
                <a:ea typeface="ＭＳ Ｐゴシック" panose="020B0600070205080204" pitchFamily="34" charset="-128"/>
              </a:rPr>
              <a:t>); </a:t>
            </a:r>
          </a:p>
          <a:p>
            <a:pPr lvl="1">
              <a:buFont typeface="Monotype Sorts" charset="2"/>
              <a:buNone/>
            </a:pPr>
            <a:r>
              <a:rPr lang="en-US" altLang="en-US" sz="1600" b="1" dirty="0">
                <a:ea typeface="ＭＳ Ｐゴシック" panose="020B0600070205080204" pitchFamily="34" charset="-128"/>
              </a:rPr>
              <a:t>        Statement </a:t>
            </a:r>
            <a:r>
              <a:rPr lang="en-US" altLang="en-US" sz="1600" b="1" dirty="0" err="1">
                <a:ea typeface="ＭＳ Ｐゴシック" panose="020B0600070205080204" pitchFamily="34" charset="-128"/>
              </a:rPr>
              <a:t>stmt</a:t>
            </a:r>
            <a:r>
              <a:rPr lang="en-US" altLang="en-US" sz="1600" b="1" dirty="0">
                <a:ea typeface="ＭＳ Ｐゴシック" panose="020B0600070205080204" pitchFamily="34" charset="-128"/>
              </a:rPr>
              <a:t> = </a:t>
            </a:r>
            <a:r>
              <a:rPr lang="en-US" altLang="en-US" sz="1600" b="1" dirty="0" err="1">
                <a:ea typeface="ＭＳ Ｐゴシック" panose="020B0600070205080204" pitchFamily="34" charset="-128"/>
              </a:rPr>
              <a:t>conn.createStatement</a:t>
            </a:r>
            <a:r>
              <a:rPr lang="en-US" altLang="en-US" sz="1600" b="1" dirty="0">
                <a:ea typeface="ＭＳ Ｐゴシック" panose="020B0600070205080204" pitchFamily="34" charset="-128"/>
              </a:rPr>
              <a:t>(); </a:t>
            </a:r>
          </a:p>
          <a:p>
            <a:pPr lvl="1">
              <a:buFont typeface="Monotype Sorts" charset="2"/>
              <a:buNone/>
            </a:pPr>
            <a:r>
              <a:rPr lang="en-US" altLang="en-US" sz="1600" b="1" dirty="0">
                <a:ea typeface="ＭＳ Ｐゴシック" panose="020B0600070205080204" pitchFamily="34" charset="-128"/>
              </a:rPr>
              <a:t>            … Do Actual Work ….</a:t>
            </a:r>
          </a:p>
          <a:p>
            <a:pPr lvl="1">
              <a:buFont typeface="Monotype Sorts" charset="2"/>
              <a:buNone/>
            </a:pPr>
            <a:r>
              <a:rPr lang="en-US" altLang="en-US" sz="1600" b="1" dirty="0">
                <a:ea typeface="ＭＳ Ｐゴシック" panose="020B0600070205080204" pitchFamily="34" charset="-128"/>
              </a:rPr>
              <a:t>        </a:t>
            </a:r>
            <a:r>
              <a:rPr lang="en-US" altLang="en-US" sz="1600" b="1" dirty="0" err="1">
                <a:ea typeface="ＭＳ Ｐゴシック" panose="020B0600070205080204" pitchFamily="34" charset="-128"/>
              </a:rPr>
              <a:t>stmt.close</a:t>
            </a:r>
            <a:r>
              <a:rPr lang="en-US" altLang="en-US" sz="1600" b="1" dirty="0">
                <a:ea typeface="ＭＳ Ｐゴシック" panose="020B0600070205080204" pitchFamily="34" charset="-128"/>
              </a:rPr>
              <a:t>();	</a:t>
            </a:r>
          </a:p>
          <a:p>
            <a:pPr lvl="1">
              <a:buFont typeface="Monotype Sorts" charset="2"/>
              <a:buNone/>
            </a:pPr>
            <a:r>
              <a:rPr lang="en-US" altLang="en-US" sz="1600" b="1" dirty="0">
                <a:ea typeface="ＭＳ Ｐゴシック" panose="020B0600070205080204" pitchFamily="34" charset="-128"/>
              </a:rPr>
              <a:t>        </a:t>
            </a:r>
            <a:r>
              <a:rPr lang="en-US" altLang="en-US" sz="1600" b="1" dirty="0" err="1">
                <a:ea typeface="ＭＳ Ｐゴシック" panose="020B0600070205080204" pitchFamily="34" charset="-128"/>
              </a:rPr>
              <a:t>conn.close</a:t>
            </a:r>
            <a:r>
              <a:rPr lang="en-US" altLang="en-US" sz="1600" b="1" dirty="0">
                <a:ea typeface="ＭＳ Ｐゴシック" panose="020B0600070205080204" pitchFamily="34" charset="-128"/>
              </a:rPr>
              <a:t>();	</a:t>
            </a:r>
          </a:p>
          <a:p>
            <a:pPr lvl="1">
              <a:buFont typeface="Monotype Sorts" charset="2"/>
              <a:buNone/>
            </a:pPr>
            <a:r>
              <a:rPr lang="en-US" altLang="en-US" sz="1600" b="1" dirty="0">
                <a:ea typeface="ＭＳ Ｐゴシック" panose="020B0600070205080204" pitchFamily="34" charset="-128"/>
              </a:rPr>
              <a:t>   }		</a:t>
            </a:r>
          </a:p>
          <a:p>
            <a:pPr lvl="1">
              <a:buFont typeface="Monotype Sorts" charset="2"/>
              <a:buNone/>
            </a:pPr>
            <a:r>
              <a:rPr lang="en-US" altLang="en-US" sz="1600" b="1" dirty="0">
                <a:ea typeface="ＭＳ Ｐゴシック" panose="020B0600070205080204" pitchFamily="34" charset="-128"/>
              </a:rPr>
              <a:t>   catch (</a:t>
            </a:r>
            <a:r>
              <a:rPr lang="en-US" altLang="en-US" sz="1600" b="1" dirty="0" err="1">
                <a:ea typeface="ＭＳ Ｐゴシック" panose="020B0600070205080204" pitchFamily="34" charset="-128"/>
              </a:rPr>
              <a:t>SQLException</a:t>
            </a:r>
            <a:r>
              <a:rPr lang="en-US" altLang="en-US" sz="1600" b="1" dirty="0">
                <a:ea typeface="ＭＳ Ｐゴシック" panose="020B0600070205080204" pitchFamily="34" charset="-128"/>
              </a:rPr>
              <a:t> </a:t>
            </a:r>
            <a:r>
              <a:rPr lang="en-US" altLang="en-US" sz="1600" b="1" dirty="0" err="1">
                <a:ea typeface="ＭＳ Ｐゴシック" panose="020B0600070205080204" pitchFamily="34" charset="-128"/>
              </a:rPr>
              <a:t>sqle</a:t>
            </a:r>
            <a:r>
              <a:rPr lang="en-US" altLang="en-US" sz="1600" b="1" dirty="0">
                <a:ea typeface="ＭＳ Ｐゴシック" panose="020B0600070205080204" pitchFamily="34" charset="-128"/>
              </a:rPr>
              <a:t>) { 		</a:t>
            </a:r>
          </a:p>
          <a:p>
            <a:pPr lvl="1">
              <a:buFont typeface="Monotype Sorts" charset="2"/>
              <a:buNone/>
            </a:pPr>
            <a:r>
              <a:rPr lang="en-US" altLang="en-US" sz="1600" b="1" dirty="0">
                <a:ea typeface="ＭＳ Ｐゴシック" panose="020B0600070205080204" pitchFamily="34" charset="-128"/>
              </a:rPr>
              <a:t>        </a:t>
            </a:r>
            <a:r>
              <a:rPr lang="en-US" altLang="en-US" sz="1600" b="1" dirty="0" err="1">
                <a:ea typeface="ＭＳ Ｐゴシック" panose="020B0600070205080204" pitchFamily="34" charset="-128"/>
              </a:rPr>
              <a:t>System.out.println</a:t>
            </a:r>
            <a:r>
              <a:rPr lang="en-US" altLang="en-US" sz="1600" b="1" dirty="0">
                <a:ea typeface="ＭＳ Ｐゴシック" panose="020B0600070205080204" pitchFamily="34" charset="-128"/>
              </a:rPr>
              <a:t>("</a:t>
            </a:r>
            <a:r>
              <a:rPr lang="en-US" altLang="en-US" sz="1600" b="1" dirty="0" err="1">
                <a:ea typeface="ＭＳ Ｐゴシック" panose="020B0600070205080204" pitchFamily="34" charset="-128"/>
              </a:rPr>
              <a:t>SQLException</a:t>
            </a:r>
            <a:r>
              <a:rPr lang="en-US" altLang="en-US" sz="1600" b="1" dirty="0">
                <a:ea typeface="ＭＳ Ｐゴシック" panose="020B0600070205080204" pitchFamily="34" charset="-128"/>
              </a:rPr>
              <a:t> : " + </a:t>
            </a:r>
            <a:r>
              <a:rPr lang="en-US" altLang="en-US" sz="1600" b="1" dirty="0" err="1">
                <a:ea typeface="ＭＳ Ｐゴシック" panose="020B0600070205080204" pitchFamily="34" charset="-128"/>
              </a:rPr>
              <a:t>sqle</a:t>
            </a:r>
            <a:r>
              <a:rPr lang="en-US" altLang="en-US" sz="1600" b="1" dirty="0">
                <a:ea typeface="ＭＳ Ｐゴシック" panose="020B0600070205080204" pitchFamily="34" charset="-128"/>
              </a:rPr>
              <a:t>);		</a:t>
            </a:r>
          </a:p>
          <a:p>
            <a:pPr lvl="1">
              <a:buFont typeface="Monotype Sorts" charset="2"/>
              <a:buNone/>
            </a:pPr>
            <a:r>
              <a:rPr lang="en-US" altLang="en-US" sz="1600" b="1" dirty="0">
                <a:ea typeface="ＭＳ Ｐゴシック" panose="020B0600070205080204" pitchFamily="34" charset="-128"/>
              </a:rPr>
              <a:t>   }		</a:t>
            </a:r>
          </a:p>
          <a:p>
            <a:pPr>
              <a:buFont typeface="Monotype Sorts" charset="2"/>
              <a:buNone/>
            </a:pPr>
            <a:r>
              <a:rPr lang="en-US" altLang="en-US" sz="1600" b="1" dirty="0"/>
              <a:t>     }</a:t>
            </a:r>
            <a:br>
              <a:rPr lang="en-US" altLang="en-US" sz="1600" b="1" dirty="0"/>
            </a:br>
            <a:r>
              <a:rPr lang="en-US" altLang="en-US" sz="1600" b="1" dirty="0">
                <a:solidFill>
                  <a:srgbClr val="002060"/>
                </a:solidFill>
              </a:rPr>
              <a:t>NOTE:  </a:t>
            </a:r>
            <a:r>
              <a:rPr lang="en-US" altLang="en-US" sz="1600" b="1" dirty="0" err="1">
                <a:solidFill>
                  <a:srgbClr val="002060"/>
                </a:solidFill>
              </a:rPr>
              <a:t>Class.forName</a:t>
            </a:r>
            <a:r>
              <a:rPr lang="en-US" altLang="en-US" sz="1600" b="1" dirty="0">
                <a:solidFill>
                  <a:srgbClr val="002060"/>
                </a:solidFill>
              </a:rPr>
              <a:t> is not required from JDBC 4 onwards. The try with resources syntax  in </a:t>
            </a:r>
            <a:r>
              <a:rPr lang="en-US" altLang="en-US" sz="1600" b="1" dirty="0" err="1">
                <a:solidFill>
                  <a:srgbClr val="002060"/>
                </a:solidFill>
              </a:rPr>
              <a:t>prev</a:t>
            </a:r>
            <a:r>
              <a:rPr lang="en-US" altLang="en-US" sz="1600" b="1" dirty="0">
                <a:solidFill>
                  <a:srgbClr val="002060"/>
                </a:solidFill>
              </a:rPr>
              <a:t> slide is preferred for Java 7 onwards. </a:t>
            </a:r>
          </a:p>
        </p:txBody>
      </p:sp>
    </p:spTree>
    <p:extLst>
      <p:ext uri="{BB962C8B-B14F-4D97-AF65-F5344CB8AC3E}">
        <p14:creationId xmlns:p14="http://schemas.microsoft.com/office/powerpoint/2010/main" val="908272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a:xfrm>
            <a:off x="1422400" y="117475"/>
            <a:ext cx="1076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Physical Data Independence </a:t>
            </a:r>
            <a:endParaRPr lang="en-US" altLang="en-US" dirty="0">
              <a:effectLst/>
            </a:endParaRPr>
          </a:p>
        </p:txBody>
      </p:sp>
      <p:sp>
        <p:nvSpPr>
          <p:cNvPr id="36867" name="Rectangle 3"/>
          <p:cNvSpPr>
            <a:spLocks noGrp="1" noChangeArrowheads="1"/>
          </p:cNvSpPr>
          <p:nvPr>
            <p:ph idx="4294967295"/>
          </p:nvPr>
        </p:nvSpPr>
        <p:spPr>
          <a:xfrm>
            <a:off x="2545237" y="1471449"/>
            <a:ext cx="7559675" cy="4903787"/>
          </a:xfrm>
        </p:spPr>
        <p:txBody>
          <a:bodyPr/>
          <a:lstStyle/>
          <a:p>
            <a:r>
              <a:rPr lang="en-US" altLang="en-US" b="1" dirty="0">
                <a:solidFill>
                  <a:srgbClr val="002060"/>
                </a:solidFill>
              </a:rPr>
              <a:t>Physical Data Independence </a:t>
            </a:r>
            <a:r>
              <a:rPr lang="en-US" altLang="en-US" dirty="0"/>
              <a:t>– the ability to modify the physical schema without changing the logical schema</a:t>
            </a:r>
          </a:p>
          <a:p>
            <a:pPr lvl="1"/>
            <a:r>
              <a:rPr lang="en-US" altLang="en-US" dirty="0"/>
              <a:t>Applications depend on the logical schema</a:t>
            </a:r>
          </a:p>
          <a:p>
            <a:pPr lvl="1"/>
            <a:r>
              <a:rPr lang="en-US" altLang="en-US" dirty="0"/>
              <a:t>In general, the interfaces between the various levels and components should be well defined so that changes in some parts do not seriously influence others.</a:t>
            </a:r>
          </a:p>
          <a:p>
            <a:endParaRPr lang="en-US" altLang="en-US" sz="1200" dirty="0"/>
          </a:p>
        </p:txBody>
      </p:sp>
    </p:spTree>
    <p:extLst>
      <p:ext uri="{BB962C8B-B14F-4D97-AF65-F5344CB8AC3E}">
        <p14:creationId xmlns:p14="http://schemas.microsoft.com/office/powerpoint/2010/main" val="160352142"/>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9778"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JDBC Code (Cont.)</a:t>
            </a:r>
          </a:p>
        </p:txBody>
      </p:sp>
      <p:sp>
        <p:nvSpPr>
          <p:cNvPr id="12291" name="Rectangle 3"/>
          <p:cNvSpPr>
            <a:spLocks noGrp="1" noChangeArrowheads="1"/>
          </p:cNvSpPr>
          <p:nvPr>
            <p:ph type="body" idx="4294967295"/>
          </p:nvPr>
        </p:nvSpPr>
        <p:spPr>
          <a:xfrm>
            <a:off x="3989388" y="1119188"/>
            <a:ext cx="8202612" cy="5357812"/>
          </a:xfrm>
        </p:spPr>
        <p:txBody>
          <a:bodyPr/>
          <a:lstStyle/>
          <a:p>
            <a:r>
              <a:rPr lang="en-US" altLang="en-US" dirty="0"/>
              <a:t>Update to database</a:t>
            </a:r>
          </a:p>
          <a:p>
            <a:pPr>
              <a:buFont typeface="Monotype Sorts" charset="2"/>
              <a:buNone/>
            </a:pPr>
            <a:br>
              <a:rPr lang="en-US" altLang="en-US" sz="1000" dirty="0"/>
            </a:br>
            <a:r>
              <a:rPr kumimoji="0" lang="en-US" altLang="en-US" b="1" dirty="0"/>
              <a:t>try {</a:t>
            </a:r>
            <a:br>
              <a:rPr kumimoji="0" lang="en-US" altLang="en-US" b="1" dirty="0"/>
            </a:br>
            <a:r>
              <a:rPr kumimoji="0" lang="en-US" altLang="en-US" b="1" dirty="0"/>
              <a:t>     </a:t>
            </a:r>
            <a:r>
              <a:rPr kumimoji="0" lang="en-US" altLang="en-US" b="1" dirty="0" err="1"/>
              <a:t>stmt.executeUpdate</a:t>
            </a:r>
            <a:r>
              <a:rPr kumimoji="0" lang="en-US" altLang="en-US" b="1" dirty="0"/>
              <a:t>(</a:t>
            </a:r>
            <a:br>
              <a:rPr kumimoji="0" lang="en-US" altLang="en-US" b="1" dirty="0"/>
            </a:br>
            <a:r>
              <a:rPr kumimoji="0" lang="en-US" altLang="en-US" b="1" dirty="0"/>
              <a:t>          "insert into instructor values(</a:t>
            </a:r>
            <a:r>
              <a:rPr kumimoji="0" lang="en-US" altLang="ja-JP" b="1" dirty="0">
                <a:latin typeface="Arial" panose="020B0604020202020204" pitchFamily="34" charset="0"/>
              </a:rPr>
              <a:t>'</a:t>
            </a:r>
            <a:r>
              <a:rPr kumimoji="0" lang="en-US" altLang="ja-JP" b="1" dirty="0"/>
              <a:t>77987</a:t>
            </a:r>
            <a:r>
              <a:rPr kumimoji="0" lang="en-US" altLang="ja-JP" b="1" dirty="0">
                <a:latin typeface="Arial" panose="020B0604020202020204" pitchFamily="34" charset="0"/>
              </a:rPr>
              <a:t>'</a:t>
            </a:r>
            <a:r>
              <a:rPr kumimoji="0" lang="en-US" altLang="ja-JP" b="1" dirty="0"/>
              <a:t>, </a:t>
            </a:r>
            <a:r>
              <a:rPr kumimoji="0" lang="en-US" altLang="ja-JP" b="1" dirty="0">
                <a:latin typeface="Arial" panose="020B0604020202020204" pitchFamily="34" charset="0"/>
              </a:rPr>
              <a:t>'</a:t>
            </a:r>
            <a:r>
              <a:rPr kumimoji="0" lang="en-US" altLang="ja-JP" b="1" dirty="0"/>
              <a:t>Kim</a:t>
            </a:r>
            <a:r>
              <a:rPr kumimoji="0" lang="en-US" altLang="ja-JP" b="1" dirty="0">
                <a:latin typeface="Arial" panose="020B0604020202020204" pitchFamily="34" charset="0"/>
              </a:rPr>
              <a:t>'</a:t>
            </a:r>
            <a:r>
              <a:rPr kumimoji="0" lang="en-US" altLang="ja-JP" b="1" dirty="0"/>
              <a:t>, </a:t>
            </a:r>
            <a:r>
              <a:rPr kumimoji="0" lang="en-US" altLang="ja-JP" b="1" dirty="0">
                <a:latin typeface="Arial" panose="020B0604020202020204" pitchFamily="34" charset="0"/>
              </a:rPr>
              <a:t>'</a:t>
            </a:r>
            <a:r>
              <a:rPr kumimoji="0" lang="en-US" altLang="ja-JP" b="1" dirty="0"/>
              <a:t>Physics</a:t>
            </a:r>
            <a:r>
              <a:rPr kumimoji="0" lang="en-US" altLang="ja-JP" b="1" dirty="0">
                <a:latin typeface="Arial" panose="020B0604020202020204" pitchFamily="34" charset="0"/>
              </a:rPr>
              <a:t>'</a:t>
            </a:r>
            <a:r>
              <a:rPr kumimoji="0" lang="en-US" altLang="ja-JP" b="1" dirty="0"/>
              <a:t>, 98000)");</a:t>
            </a:r>
            <a:br>
              <a:rPr kumimoji="0" lang="en-US" altLang="ja-JP" b="1" dirty="0"/>
            </a:br>
            <a:r>
              <a:rPr kumimoji="0" lang="en-US" altLang="ja-JP" b="1" dirty="0"/>
              <a:t>} catch (</a:t>
            </a:r>
            <a:r>
              <a:rPr kumimoji="0" lang="en-US" altLang="ja-JP" b="1" dirty="0" err="1"/>
              <a:t>SQLException</a:t>
            </a:r>
            <a:r>
              <a:rPr kumimoji="0" lang="en-US" altLang="ja-JP" b="1" dirty="0"/>
              <a:t> </a:t>
            </a:r>
            <a:r>
              <a:rPr kumimoji="0" lang="en-US" altLang="ja-JP" b="1" dirty="0" err="1"/>
              <a:t>sqle</a:t>
            </a:r>
            <a:r>
              <a:rPr kumimoji="0" lang="en-US" altLang="ja-JP" b="1" dirty="0"/>
              <a:t>)</a:t>
            </a:r>
            <a:br>
              <a:rPr kumimoji="0" lang="en-US" altLang="ja-JP" b="1" dirty="0"/>
            </a:br>
            <a:r>
              <a:rPr kumimoji="0" lang="en-US" altLang="ja-JP" b="1" dirty="0"/>
              <a:t>{</a:t>
            </a:r>
            <a:br>
              <a:rPr kumimoji="0" lang="en-US" altLang="ja-JP" b="1" dirty="0"/>
            </a:br>
            <a:r>
              <a:rPr kumimoji="0" lang="en-US" altLang="ja-JP" b="1" dirty="0"/>
              <a:t>    </a:t>
            </a:r>
            <a:r>
              <a:rPr kumimoji="0" lang="en-US" altLang="ja-JP" b="1" dirty="0" err="1"/>
              <a:t>System.out.println</a:t>
            </a:r>
            <a:r>
              <a:rPr kumimoji="0" lang="en-US" altLang="ja-JP" b="1" dirty="0"/>
              <a:t>("Could not insert tuple. " + </a:t>
            </a:r>
            <a:r>
              <a:rPr kumimoji="0" lang="en-US" altLang="ja-JP" b="1" dirty="0" err="1"/>
              <a:t>sqle</a:t>
            </a:r>
            <a:r>
              <a:rPr kumimoji="0" lang="en-US" altLang="ja-JP" b="1" dirty="0"/>
              <a:t>);</a:t>
            </a:r>
            <a:br>
              <a:rPr kumimoji="0" lang="en-US" altLang="ja-JP" b="1" dirty="0"/>
            </a:br>
            <a:r>
              <a:rPr kumimoji="0" lang="en-US" altLang="ja-JP" b="1" dirty="0"/>
              <a:t>}</a:t>
            </a:r>
          </a:p>
          <a:p>
            <a:r>
              <a:rPr lang="en-US" altLang="en-US" dirty="0"/>
              <a:t>Execute query and fetch and print results</a:t>
            </a:r>
          </a:p>
          <a:p>
            <a:pPr lvl="1">
              <a:buFont typeface="Monotype Sorts" charset="2"/>
              <a:buNone/>
            </a:pPr>
            <a:r>
              <a:rPr kumimoji="0" lang="en-US" altLang="en-US" dirty="0">
                <a:ea typeface="ＭＳ Ｐゴシック" panose="020B0600070205080204" pitchFamily="34" charset="-128"/>
              </a:rPr>
              <a:t>     </a:t>
            </a:r>
            <a:r>
              <a:rPr kumimoji="0" lang="en-US" altLang="en-US" b="1" dirty="0" err="1">
                <a:ea typeface="ＭＳ Ｐゴシック" panose="020B0600070205080204" pitchFamily="34" charset="-128"/>
              </a:rPr>
              <a:t>ResultSet</a:t>
            </a:r>
            <a:r>
              <a:rPr kumimoji="0" lang="en-US" altLang="en-US" b="1" dirty="0">
                <a:ea typeface="ＭＳ Ｐゴシック" panose="020B0600070205080204" pitchFamily="34" charset="-128"/>
              </a:rPr>
              <a:t> </a:t>
            </a:r>
            <a:r>
              <a:rPr kumimoji="0" lang="en-US" altLang="en-US" b="1" dirty="0" err="1">
                <a:ea typeface="ＭＳ Ｐゴシック" panose="020B0600070205080204" pitchFamily="34" charset="-128"/>
              </a:rPr>
              <a:t>rset</a:t>
            </a:r>
            <a:r>
              <a:rPr kumimoji="0" lang="en-US" altLang="en-US" b="1" dirty="0">
                <a:ea typeface="ＭＳ Ｐゴシック" panose="020B0600070205080204" pitchFamily="34" charset="-128"/>
              </a:rPr>
              <a:t> = </a:t>
            </a:r>
            <a:r>
              <a:rPr kumimoji="0" lang="en-US" altLang="en-US" b="1" dirty="0" err="1">
                <a:ea typeface="ＭＳ Ｐゴシック" panose="020B0600070205080204" pitchFamily="34" charset="-128"/>
              </a:rPr>
              <a:t>stmt.executeQuery</a:t>
            </a:r>
            <a:r>
              <a:rPr kumimoji="0" lang="en-US" altLang="en-US" b="1" dirty="0">
                <a:ea typeface="ＭＳ Ｐゴシック" panose="020B0600070205080204" pitchFamily="34" charset="-128"/>
              </a:rPr>
              <a:t>(</a:t>
            </a:r>
            <a:br>
              <a:rPr kumimoji="0" lang="en-US" altLang="en-US" b="1" dirty="0">
                <a:ea typeface="ＭＳ Ｐゴシック" panose="020B0600070205080204" pitchFamily="34" charset="-128"/>
              </a:rPr>
            </a:br>
            <a:r>
              <a:rPr kumimoji="0" lang="en-US" altLang="en-US" b="1" dirty="0">
                <a:ea typeface="ＭＳ Ｐゴシック" panose="020B0600070205080204" pitchFamily="34" charset="-128"/>
              </a:rPr>
              <a:t>                                "select </a:t>
            </a:r>
            <a:r>
              <a:rPr kumimoji="0" lang="en-US" altLang="en-US" b="1" dirty="0" err="1">
                <a:ea typeface="ＭＳ Ｐゴシック" panose="020B0600070205080204" pitchFamily="34" charset="-128"/>
              </a:rPr>
              <a:t>dept_name</a:t>
            </a:r>
            <a:r>
              <a:rPr kumimoji="0" lang="en-US" altLang="en-US" b="1" dirty="0">
                <a:ea typeface="ＭＳ Ｐゴシック" panose="020B0600070205080204" pitchFamily="34" charset="-128"/>
              </a:rPr>
              <a:t>, </a:t>
            </a:r>
            <a:r>
              <a:rPr kumimoji="0" lang="en-US" altLang="en-US" b="1" dirty="0" err="1">
                <a:ea typeface="ＭＳ Ｐゴシック" panose="020B0600070205080204" pitchFamily="34" charset="-128"/>
              </a:rPr>
              <a:t>avg</a:t>
            </a:r>
            <a:r>
              <a:rPr kumimoji="0" lang="en-US" altLang="en-US" b="1" dirty="0">
                <a:ea typeface="ＭＳ Ｐゴシック" panose="020B0600070205080204" pitchFamily="34" charset="-128"/>
              </a:rPr>
              <a:t> (salary)</a:t>
            </a:r>
            <a:br>
              <a:rPr kumimoji="0" lang="en-US" altLang="en-US" b="1" dirty="0">
                <a:ea typeface="ＭＳ Ｐゴシック" panose="020B0600070205080204" pitchFamily="34" charset="-128"/>
              </a:rPr>
            </a:br>
            <a:r>
              <a:rPr kumimoji="0" lang="en-US" altLang="en-US" b="1" dirty="0">
                <a:ea typeface="ＭＳ Ｐゴシック" panose="020B0600070205080204" pitchFamily="34" charset="-128"/>
              </a:rPr>
              <a:t>                                 from instructor</a:t>
            </a:r>
            <a:br>
              <a:rPr kumimoji="0" lang="en-US" altLang="en-US" b="1" dirty="0">
                <a:ea typeface="ＭＳ Ｐゴシック" panose="020B0600070205080204" pitchFamily="34" charset="-128"/>
              </a:rPr>
            </a:br>
            <a:r>
              <a:rPr kumimoji="0" lang="en-US" altLang="en-US" b="1" dirty="0">
                <a:ea typeface="ＭＳ Ｐゴシック" panose="020B0600070205080204" pitchFamily="34" charset="-128"/>
              </a:rPr>
              <a:t>                                 group by </a:t>
            </a:r>
            <a:r>
              <a:rPr kumimoji="0" lang="en-US" altLang="en-US" b="1" dirty="0" err="1">
                <a:ea typeface="ＭＳ Ｐゴシック" panose="020B0600070205080204" pitchFamily="34" charset="-128"/>
              </a:rPr>
              <a:t>dept_name</a:t>
            </a:r>
            <a:r>
              <a:rPr kumimoji="0" lang="en-US" altLang="en-US" b="1" dirty="0">
                <a:ea typeface="ＭＳ Ｐゴシック" panose="020B0600070205080204" pitchFamily="34" charset="-128"/>
              </a:rPr>
              <a:t>");</a:t>
            </a:r>
            <a:br>
              <a:rPr kumimoji="0" lang="en-US" altLang="en-US" b="1" dirty="0">
                <a:ea typeface="ＭＳ Ｐゴシック" panose="020B0600070205080204" pitchFamily="34" charset="-128"/>
              </a:rPr>
            </a:br>
            <a:r>
              <a:rPr kumimoji="0" lang="en-US" altLang="en-US" b="1" dirty="0">
                <a:ea typeface="ＭＳ Ｐゴシック" panose="020B0600070205080204" pitchFamily="34" charset="-128"/>
              </a:rPr>
              <a:t>while (</a:t>
            </a:r>
            <a:r>
              <a:rPr kumimoji="0" lang="en-US" altLang="en-US" b="1" dirty="0" err="1">
                <a:ea typeface="ＭＳ Ｐゴシック" panose="020B0600070205080204" pitchFamily="34" charset="-128"/>
              </a:rPr>
              <a:t>rset.next</a:t>
            </a:r>
            <a:r>
              <a:rPr kumimoji="0" lang="en-US" altLang="en-US" b="1" dirty="0">
                <a:ea typeface="ＭＳ Ｐゴシック" panose="020B0600070205080204" pitchFamily="34" charset="-128"/>
              </a:rPr>
              <a:t>()) {</a:t>
            </a:r>
            <a:br>
              <a:rPr kumimoji="0" lang="en-US" altLang="en-US" b="1" dirty="0">
                <a:ea typeface="ＭＳ Ｐゴシック" panose="020B0600070205080204" pitchFamily="34" charset="-128"/>
              </a:rPr>
            </a:br>
            <a:r>
              <a:rPr kumimoji="0" lang="en-US" altLang="en-US" b="1" dirty="0">
                <a:ea typeface="ＭＳ Ｐゴシック" panose="020B0600070205080204" pitchFamily="34" charset="-128"/>
              </a:rPr>
              <a:t>       </a:t>
            </a:r>
            <a:r>
              <a:rPr kumimoji="0" lang="en-US" altLang="en-US" b="1" dirty="0" err="1">
                <a:ea typeface="ＭＳ Ｐゴシック" panose="020B0600070205080204" pitchFamily="34" charset="-128"/>
              </a:rPr>
              <a:t>System.out.println</a:t>
            </a:r>
            <a:r>
              <a:rPr kumimoji="0" lang="en-US" altLang="en-US" b="1" dirty="0">
                <a:ea typeface="ＭＳ Ｐゴシック" panose="020B0600070205080204" pitchFamily="34" charset="-128"/>
              </a:rPr>
              <a:t>(</a:t>
            </a:r>
            <a:r>
              <a:rPr kumimoji="0" lang="en-US" altLang="en-US" b="1" dirty="0" err="1">
                <a:ea typeface="ＭＳ Ｐゴシック" panose="020B0600070205080204" pitchFamily="34" charset="-128"/>
              </a:rPr>
              <a:t>rset.getString</a:t>
            </a:r>
            <a:r>
              <a:rPr kumimoji="0" lang="en-US" altLang="en-US" b="1" dirty="0">
                <a:ea typeface="ＭＳ Ｐゴシック" panose="020B0600070205080204" pitchFamily="34" charset="-128"/>
              </a:rPr>
              <a:t>("</a:t>
            </a:r>
            <a:r>
              <a:rPr kumimoji="0" lang="en-US" altLang="en-US" b="1" dirty="0" err="1">
                <a:ea typeface="ＭＳ Ｐゴシック" panose="020B0600070205080204" pitchFamily="34" charset="-128"/>
              </a:rPr>
              <a:t>dept_name</a:t>
            </a:r>
            <a:r>
              <a:rPr kumimoji="0" lang="en-US" altLang="en-US" b="1" dirty="0">
                <a:ea typeface="ＭＳ Ｐゴシック" panose="020B0600070205080204" pitchFamily="34" charset="-128"/>
              </a:rPr>
              <a:t>") + " " +</a:t>
            </a:r>
            <a:br>
              <a:rPr kumimoji="0" lang="en-US" altLang="en-US" b="1" dirty="0">
                <a:ea typeface="ＭＳ Ｐゴシック" panose="020B0600070205080204" pitchFamily="34" charset="-128"/>
              </a:rPr>
            </a:br>
            <a:r>
              <a:rPr kumimoji="0" lang="en-US" altLang="en-US" b="1" dirty="0">
                <a:ea typeface="ＭＳ Ｐゴシック" panose="020B0600070205080204" pitchFamily="34" charset="-128"/>
              </a:rPr>
              <a:t>                                              </a:t>
            </a:r>
            <a:r>
              <a:rPr kumimoji="0" lang="en-US" altLang="en-US" b="1" dirty="0" err="1">
                <a:ea typeface="ＭＳ Ｐゴシック" panose="020B0600070205080204" pitchFamily="34" charset="-128"/>
              </a:rPr>
              <a:t>rset.getFloat</a:t>
            </a:r>
            <a:r>
              <a:rPr kumimoji="0" lang="en-US" altLang="en-US" b="1" dirty="0">
                <a:ea typeface="ＭＳ Ｐゴシック" panose="020B0600070205080204" pitchFamily="34" charset="-128"/>
              </a:rPr>
              <a:t>(2));</a:t>
            </a:r>
            <a:br>
              <a:rPr kumimoji="0" lang="en-US" altLang="en-US" b="1" dirty="0">
                <a:ea typeface="ＭＳ Ｐゴシック" panose="020B0600070205080204" pitchFamily="34" charset="-128"/>
              </a:rPr>
            </a:br>
            <a:r>
              <a:rPr kumimoji="0" lang="en-US" altLang="en-US" b="1" dirty="0">
                <a:ea typeface="ＭＳ Ｐゴシック" panose="020B0600070205080204" pitchFamily="34" charset="-128"/>
              </a:rPr>
              <a:t>}</a:t>
            </a:r>
          </a:p>
          <a:p>
            <a:endParaRPr lang="en-US" altLang="en-US" b="1" dirty="0"/>
          </a:p>
        </p:txBody>
      </p:sp>
    </p:spTree>
    <p:extLst>
      <p:ext uri="{BB962C8B-B14F-4D97-AF65-F5344CB8AC3E}">
        <p14:creationId xmlns:p14="http://schemas.microsoft.com/office/powerpoint/2010/main" val="1441487426"/>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1826" name="Rectangle 2"/>
          <p:cNvSpPr>
            <a:spLocks noGrp="1" noChangeArrowheads="1"/>
          </p:cNvSpPr>
          <p:nvPr>
            <p:ph type="title" idx="4294967295"/>
          </p:nvPr>
        </p:nvSpPr>
        <p:spPr>
          <a:xfrm>
            <a:off x="1422400" y="117475"/>
            <a:ext cx="10769600" cy="609600"/>
          </a:xfrm>
        </p:spPr>
        <p:txBody>
          <a:bodyPr/>
          <a:lstStyle/>
          <a:p>
            <a:pPr>
              <a:defRPr/>
            </a:pPr>
            <a:r>
              <a:rPr lang="en-US" altLang="en-US" dirty="0">
                <a:effectLst>
                  <a:outerShdw blurRad="38100" dist="38100" dir="2700000" algn="tl">
                    <a:srgbClr val="C0C0C0"/>
                  </a:outerShdw>
                </a:effectLst>
              </a:rPr>
              <a:t>JDBC SUBSECTIONS       </a:t>
            </a:r>
          </a:p>
        </p:txBody>
      </p:sp>
      <p:sp>
        <p:nvSpPr>
          <p:cNvPr id="13315" name="Rectangle 3"/>
          <p:cNvSpPr>
            <a:spLocks noGrp="1" noChangeArrowheads="1"/>
          </p:cNvSpPr>
          <p:nvPr>
            <p:ph type="body" idx="4294967295"/>
          </p:nvPr>
        </p:nvSpPr>
        <p:spPr>
          <a:xfrm>
            <a:off x="4457700" y="1135063"/>
            <a:ext cx="7734300" cy="4903787"/>
          </a:xfrm>
        </p:spPr>
        <p:txBody>
          <a:bodyPr/>
          <a:lstStyle/>
          <a:p>
            <a:r>
              <a:rPr lang="en-US" altLang="en-US" dirty="0"/>
              <a:t>Connecting to the Database</a:t>
            </a:r>
          </a:p>
          <a:p>
            <a:r>
              <a:rPr lang="en-US" altLang="en-US" dirty="0"/>
              <a:t>Shipping SQL Statements to the Database System</a:t>
            </a:r>
          </a:p>
          <a:p>
            <a:r>
              <a:rPr lang="en-US" altLang="en-US" dirty="0"/>
              <a:t>Exceptions and Resource Management</a:t>
            </a:r>
          </a:p>
          <a:p>
            <a:r>
              <a:rPr lang="en-US" altLang="en-US" dirty="0"/>
              <a:t>Retrieving the Result of a Query</a:t>
            </a:r>
          </a:p>
          <a:p>
            <a:r>
              <a:rPr lang="en-US" altLang="en-US" dirty="0"/>
              <a:t>Prepared Statements</a:t>
            </a:r>
          </a:p>
          <a:p>
            <a:r>
              <a:rPr lang="en-US" altLang="en-US" dirty="0"/>
              <a:t>Callable Statements</a:t>
            </a:r>
          </a:p>
          <a:p>
            <a:r>
              <a:rPr lang="en-US" altLang="en-US" dirty="0"/>
              <a:t>Metadata Features</a:t>
            </a:r>
          </a:p>
          <a:p>
            <a:r>
              <a:rPr lang="en-US" altLang="en-US" dirty="0"/>
              <a:t>Other Features</a:t>
            </a:r>
          </a:p>
          <a:p>
            <a:r>
              <a:rPr lang="en-US" altLang="en-US" dirty="0"/>
              <a:t>Database Access from Python</a:t>
            </a:r>
          </a:p>
          <a:p>
            <a:endParaRPr lang="en-US" altLang="en-US" b="1" dirty="0"/>
          </a:p>
        </p:txBody>
      </p:sp>
    </p:spTree>
    <p:extLst>
      <p:ext uri="{BB962C8B-B14F-4D97-AF65-F5344CB8AC3E}">
        <p14:creationId xmlns:p14="http://schemas.microsoft.com/office/powerpoint/2010/main" val="3025579995"/>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1826"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JDBC Code Details       </a:t>
            </a:r>
          </a:p>
        </p:txBody>
      </p:sp>
      <p:sp>
        <p:nvSpPr>
          <p:cNvPr id="14339" name="Rectangle 3"/>
          <p:cNvSpPr>
            <a:spLocks noGrp="1" noChangeArrowheads="1"/>
          </p:cNvSpPr>
          <p:nvPr>
            <p:ph type="body" idx="4294967295"/>
          </p:nvPr>
        </p:nvSpPr>
        <p:spPr>
          <a:xfrm>
            <a:off x="4457700" y="1135063"/>
            <a:ext cx="7734300" cy="4903787"/>
          </a:xfrm>
        </p:spPr>
        <p:txBody>
          <a:bodyPr/>
          <a:lstStyle/>
          <a:p>
            <a:r>
              <a:rPr lang="en-US" altLang="en-US" dirty="0"/>
              <a:t>Getting result fields:</a:t>
            </a:r>
          </a:p>
          <a:p>
            <a:pPr lvl="1"/>
            <a:r>
              <a:rPr lang="en-US" altLang="en-US" b="1" dirty="0" err="1">
                <a:ea typeface="ＭＳ Ｐゴシック" panose="020B0600070205080204" pitchFamily="34" charset="-128"/>
              </a:rPr>
              <a:t>rs.getString</a:t>
            </a:r>
            <a:r>
              <a:rPr lang="en-US" altLang="en-US" b="1" dirty="0">
                <a:ea typeface="ＭＳ Ｐゴシック" panose="020B0600070205080204" pitchFamily="34" charset="-128"/>
              </a:rPr>
              <a:t>(</a:t>
            </a:r>
            <a:r>
              <a:rPr lang="ja-JP" altLang="en-US" b="1" dirty="0">
                <a:latin typeface="Arial" panose="020B0604020202020204" pitchFamily="34" charset="0"/>
                <a:ea typeface="ＭＳ Ｐゴシック" panose="020B0600070205080204" pitchFamily="34" charset="-128"/>
              </a:rPr>
              <a:t>“</a:t>
            </a:r>
            <a:r>
              <a:rPr lang="en-US" altLang="ja-JP" b="1" dirty="0" err="1">
                <a:ea typeface="ＭＳ Ｐゴシック" panose="020B0600070205080204" pitchFamily="34" charset="-128"/>
              </a:rPr>
              <a:t>dept_name</a:t>
            </a:r>
            <a:r>
              <a:rPr lang="ja-JP" altLang="en-US" b="1" dirty="0">
                <a:latin typeface="Arial" panose="020B0604020202020204" pitchFamily="34" charset="0"/>
                <a:ea typeface="ＭＳ Ｐゴシック" panose="020B0600070205080204" pitchFamily="34" charset="-128"/>
              </a:rPr>
              <a:t>”</a:t>
            </a:r>
            <a:r>
              <a:rPr lang="en-US" altLang="ja-JP" b="1" dirty="0">
                <a:ea typeface="ＭＳ Ｐゴシック" panose="020B0600070205080204" pitchFamily="34" charset="-128"/>
              </a:rPr>
              <a:t>) and </a:t>
            </a:r>
            <a:r>
              <a:rPr lang="en-US" altLang="ja-JP" b="1" dirty="0" err="1">
                <a:ea typeface="ＭＳ Ｐゴシック" panose="020B0600070205080204" pitchFamily="34" charset="-128"/>
              </a:rPr>
              <a:t>rs.getString</a:t>
            </a:r>
            <a:r>
              <a:rPr lang="en-US" altLang="ja-JP" b="1" dirty="0">
                <a:ea typeface="ＭＳ Ｐゴシック" panose="020B0600070205080204" pitchFamily="34" charset="-128"/>
              </a:rPr>
              <a:t>(1) equivalent if </a:t>
            </a:r>
            <a:r>
              <a:rPr lang="en-US" altLang="ja-JP" b="1" dirty="0" err="1">
                <a:ea typeface="ＭＳ Ｐゴシック" panose="020B0600070205080204" pitchFamily="34" charset="-128"/>
              </a:rPr>
              <a:t>dept_name</a:t>
            </a:r>
            <a:r>
              <a:rPr lang="en-US" altLang="ja-JP" b="1" dirty="0">
                <a:ea typeface="ＭＳ Ｐゴシック" panose="020B0600070205080204" pitchFamily="34" charset="-128"/>
              </a:rPr>
              <a:t> is the first argument of select result.</a:t>
            </a:r>
          </a:p>
          <a:p>
            <a:r>
              <a:rPr lang="en-US" altLang="en-US" dirty="0"/>
              <a:t>Dealing with Null values</a:t>
            </a:r>
          </a:p>
          <a:p>
            <a:pPr lvl="1">
              <a:buFont typeface="Monotype Sorts" charset="2"/>
              <a:buNone/>
            </a:pPr>
            <a:r>
              <a:rPr lang="en-US" altLang="en-US" b="1" dirty="0" err="1">
                <a:ea typeface="ＭＳ Ｐゴシック" panose="020B0600070205080204" pitchFamily="34" charset="-128"/>
              </a:rPr>
              <a:t>int</a:t>
            </a:r>
            <a:r>
              <a:rPr lang="en-US" altLang="en-US" b="1" dirty="0">
                <a:ea typeface="ＭＳ Ｐゴシック" panose="020B0600070205080204" pitchFamily="34" charset="-128"/>
              </a:rPr>
              <a:t> a = </a:t>
            </a:r>
            <a:r>
              <a:rPr lang="en-US" altLang="en-US" b="1" dirty="0" err="1">
                <a:ea typeface="ＭＳ Ｐゴシック" panose="020B0600070205080204" pitchFamily="34" charset="-128"/>
              </a:rPr>
              <a:t>rs.getInt</a:t>
            </a:r>
            <a:r>
              <a:rPr lang="en-US" altLang="en-US" b="1" dirty="0">
                <a:ea typeface="ＭＳ Ｐゴシック" panose="020B0600070205080204" pitchFamily="34" charset="-128"/>
              </a:rPr>
              <a:t>(</a:t>
            </a:r>
            <a:r>
              <a:rPr lang="ja-JP" altLang="en-US" b="1" dirty="0">
                <a:latin typeface="Arial" panose="020B0604020202020204" pitchFamily="34" charset="0"/>
                <a:ea typeface="ＭＳ Ｐゴシック" panose="020B0600070205080204" pitchFamily="34" charset="-128"/>
              </a:rPr>
              <a:t>“</a:t>
            </a:r>
            <a:r>
              <a:rPr lang="en-US" altLang="ja-JP" b="1" dirty="0">
                <a:ea typeface="ＭＳ Ｐゴシック" panose="020B0600070205080204" pitchFamily="34" charset="-128"/>
              </a:rPr>
              <a:t>a</a:t>
            </a:r>
            <a:r>
              <a:rPr lang="ja-JP" altLang="en-US" b="1" dirty="0">
                <a:latin typeface="Arial" panose="020B0604020202020204" pitchFamily="34" charset="0"/>
                <a:ea typeface="ＭＳ Ｐゴシック" panose="020B0600070205080204" pitchFamily="34" charset="-128"/>
              </a:rPr>
              <a:t>”</a:t>
            </a:r>
            <a:r>
              <a:rPr lang="en-US" altLang="ja-JP" b="1" dirty="0">
                <a:ea typeface="ＭＳ Ｐゴシック" panose="020B0600070205080204" pitchFamily="34" charset="-128"/>
              </a:rPr>
              <a:t>);</a:t>
            </a:r>
          </a:p>
          <a:p>
            <a:pPr lvl="1">
              <a:buFont typeface="Monotype Sorts" charset="2"/>
              <a:buNone/>
            </a:pPr>
            <a:r>
              <a:rPr lang="en-US" altLang="en-US" b="1" dirty="0">
                <a:ea typeface="ＭＳ Ｐゴシック" panose="020B0600070205080204" pitchFamily="34" charset="-128"/>
              </a:rPr>
              <a:t>if (</a:t>
            </a:r>
            <a:r>
              <a:rPr lang="en-US" altLang="en-US" b="1" dirty="0" err="1">
                <a:ea typeface="ＭＳ Ｐゴシック" panose="020B0600070205080204" pitchFamily="34" charset="-128"/>
              </a:rPr>
              <a:t>rs.wasNull</a:t>
            </a:r>
            <a:r>
              <a:rPr lang="en-US" altLang="en-US" b="1" dirty="0">
                <a:ea typeface="ＭＳ Ｐゴシック" panose="020B0600070205080204" pitchFamily="34" charset="-128"/>
              </a:rPr>
              <a:t>()) </a:t>
            </a:r>
            <a:r>
              <a:rPr lang="en-US" altLang="en-US" b="1" dirty="0" err="1">
                <a:ea typeface="ＭＳ Ｐゴシック" panose="020B0600070205080204" pitchFamily="34" charset="-128"/>
              </a:rPr>
              <a:t>Systems.out.println</a:t>
            </a:r>
            <a:r>
              <a:rPr lang="en-US" altLang="en-US" b="1" dirty="0">
                <a:ea typeface="ＭＳ Ｐゴシック" panose="020B0600070205080204" pitchFamily="34" charset="-128"/>
              </a:rPr>
              <a:t>(</a:t>
            </a:r>
            <a:r>
              <a:rPr lang="ja-JP" altLang="en-US" b="1" dirty="0">
                <a:latin typeface="Arial" panose="020B0604020202020204" pitchFamily="34" charset="0"/>
                <a:ea typeface="ＭＳ Ｐゴシック" panose="020B0600070205080204" pitchFamily="34" charset="-128"/>
              </a:rPr>
              <a:t>“</a:t>
            </a:r>
            <a:r>
              <a:rPr lang="en-US" altLang="ja-JP" b="1" dirty="0">
                <a:ea typeface="ＭＳ Ｐゴシック" panose="020B0600070205080204" pitchFamily="34" charset="-128"/>
              </a:rPr>
              <a:t>Got null value</a:t>
            </a:r>
            <a:r>
              <a:rPr lang="ja-JP" altLang="en-US" b="1" dirty="0">
                <a:latin typeface="Arial" panose="020B0604020202020204" pitchFamily="34" charset="0"/>
                <a:ea typeface="ＭＳ Ｐゴシック" panose="020B0600070205080204" pitchFamily="34" charset="-128"/>
              </a:rPr>
              <a:t>”</a:t>
            </a:r>
            <a:r>
              <a:rPr lang="en-US" altLang="ja-JP" b="1" dirty="0">
                <a:ea typeface="ＭＳ Ｐゴシック" panose="020B0600070205080204" pitchFamily="34" charset="-128"/>
              </a:rPr>
              <a:t>);</a:t>
            </a:r>
            <a:endParaRPr lang="en-US" altLang="en-US" b="1" dirty="0">
              <a:ea typeface="ＭＳ Ｐゴシック" panose="020B0600070205080204" pitchFamily="34" charset="-128"/>
            </a:endParaRPr>
          </a:p>
        </p:txBody>
      </p:sp>
    </p:spTree>
    <p:extLst>
      <p:ext uri="{BB962C8B-B14F-4D97-AF65-F5344CB8AC3E}">
        <p14:creationId xmlns:p14="http://schemas.microsoft.com/office/powerpoint/2010/main" val="2287313025"/>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8210"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Prepared Statement</a:t>
            </a:r>
          </a:p>
        </p:txBody>
      </p:sp>
      <p:sp>
        <p:nvSpPr>
          <p:cNvPr id="15363" name="Rectangle 3"/>
          <p:cNvSpPr>
            <a:spLocks noGrp="1" noChangeArrowheads="1"/>
          </p:cNvSpPr>
          <p:nvPr>
            <p:ph type="body" idx="4294967295"/>
          </p:nvPr>
        </p:nvSpPr>
        <p:spPr>
          <a:xfrm>
            <a:off x="4484688" y="1093788"/>
            <a:ext cx="7707312" cy="4903787"/>
          </a:xfrm>
        </p:spPr>
        <p:txBody>
          <a:bodyPr/>
          <a:lstStyle/>
          <a:p>
            <a:r>
              <a:rPr lang="en-US" altLang="en-US" dirty="0" err="1">
                <a:latin typeface="Arial" panose="020B0604020202020204" pitchFamily="34" charset="0"/>
                <a:cs typeface="Arial" panose="020B0604020202020204" pitchFamily="34" charset="0"/>
              </a:rPr>
              <a:t>PreparedStatement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pStmt</a:t>
            </a:r>
            <a:r>
              <a:rPr lang="en-US" altLang="en-US" dirty="0">
                <a:latin typeface="Arial" panose="020B0604020202020204" pitchFamily="34" charset="0"/>
                <a:cs typeface="Arial" panose="020B0604020202020204" pitchFamily="34" charset="0"/>
              </a:rPr>
              <a:t> = </a:t>
            </a:r>
            <a:r>
              <a:rPr lang="en-US" altLang="en-US" dirty="0" err="1">
                <a:latin typeface="Arial" panose="020B0604020202020204" pitchFamily="34" charset="0"/>
                <a:cs typeface="Arial" panose="020B0604020202020204" pitchFamily="34" charset="0"/>
              </a:rPr>
              <a:t>conn.prepareStatement</a:t>
            </a:r>
            <a:r>
              <a:rPr lang="en-US" altLang="en-US" dirty="0">
                <a:latin typeface="Arial" panose="020B0604020202020204" pitchFamily="34" charset="0"/>
                <a:cs typeface="Arial" panose="020B0604020202020204" pitchFamily="34" charset="0"/>
              </a:rPr>
              <a:t>( </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                                                 "insert into instructor values(?,?,?,?)");</a:t>
            </a:r>
            <a:br>
              <a:rPr lang="en-US" altLang="en-US" dirty="0">
                <a:latin typeface="Arial" panose="020B0604020202020204" pitchFamily="34" charset="0"/>
                <a:cs typeface="Arial" panose="020B0604020202020204" pitchFamily="34" charset="0"/>
              </a:rPr>
            </a:br>
            <a:r>
              <a:rPr lang="en-US" altLang="en-US" dirty="0" err="1">
                <a:latin typeface="Arial" panose="020B0604020202020204" pitchFamily="34" charset="0"/>
                <a:cs typeface="Arial" panose="020B0604020202020204" pitchFamily="34" charset="0"/>
              </a:rPr>
              <a:t>pStmt.setString</a:t>
            </a:r>
            <a:r>
              <a:rPr lang="en-US" altLang="en-US" dirty="0">
                <a:latin typeface="Arial" panose="020B0604020202020204" pitchFamily="34" charset="0"/>
                <a:cs typeface="Arial" panose="020B0604020202020204" pitchFamily="34" charset="0"/>
              </a:rPr>
              <a:t>(1, "88877");</a:t>
            </a:r>
            <a:br>
              <a:rPr lang="en-US" altLang="en-US" dirty="0">
                <a:latin typeface="Arial" panose="020B0604020202020204" pitchFamily="34" charset="0"/>
                <a:cs typeface="Arial" panose="020B0604020202020204" pitchFamily="34" charset="0"/>
              </a:rPr>
            </a:br>
            <a:r>
              <a:rPr lang="en-US" altLang="en-US" dirty="0" err="1">
                <a:latin typeface="Arial" panose="020B0604020202020204" pitchFamily="34" charset="0"/>
                <a:cs typeface="Arial" panose="020B0604020202020204" pitchFamily="34" charset="0"/>
              </a:rPr>
              <a:t>pStmt.setString</a:t>
            </a:r>
            <a:r>
              <a:rPr lang="en-US" altLang="en-US" dirty="0">
                <a:latin typeface="Arial" panose="020B0604020202020204" pitchFamily="34" charset="0"/>
                <a:cs typeface="Arial" panose="020B0604020202020204" pitchFamily="34" charset="0"/>
              </a:rPr>
              <a:t>(2, "Perry");</a:t>
            </a:r>
            <a:br>
              <a:rPr lang="en-US" altLang="en-US" dirty="0">
                <a:latin typeface="Arial" panose="020B0604020202020204" pitchFamily="34" charset="0"/>
                <a:cs typeface="Arial" panose="020B0604020202020204" pitchFamily="34" charset="0"/>
              </a:rPr>
            </a:br>
            <a:r>
              <a:rPr lang="en-US" altLang="en-US" dirty="0" err="1">
                <a:latin typeface="Arial" panose="020B0604020202020204" pitchFamily="34" charset="0"/>
                <a:cs typeface="Arial" panose="020B0604020202020204" pitchFamily="34" charset="0"/>
              </a:rPr>
              <a:t>pStmt.setString</a:t>
            </a:r>
            <a:r>
              <a:rPr lang="en-US" altLang="en-US" dirty="0">
                <a:latin typeface="Arial" panose="020B0604020202020204" pitchFamily="34" charset="0"/>
                <a:cs typeface="Arial" panose="020B0604020202020204" pitchFamily="34" charset="0"/>
              </a:rPr>
              <a:t>(3, "Finance");</a:t>
            </a:r>
            <a:br>
              <a:rPr lang="en-US" altLang="en-US" dirty="0">
                <a:latin typeface="Arial" panose="020B0604020202020204" pitchFamily="34" charset="0"/>
                <a:cs typeface="Arial" panose="020B0604020202020204" pitchFamily="34" charset="0"/>
              </a:rPr>
            </a:br>
            <a:r>
              <a:rPr lang="en-US" altLang="en-US" dirty="0" err="1">
                <a:latin typeface="Arial" panose="020B0604020202020204" pitchFamily="34" charset="0"/>
                <a:cs typeface="Arial" panose="020B0604020202020204" pitchFamily="34" charset="0"/>
              </a:rPr>
              <a:t>pStmt.setInt</a:t>
            </a:r>
            <a:r>
              <a:rPr lang="en-US" altLang="en-US" dirty="0">
                <a:latin typeface="Arial" panose="020B0604020202020204" pitchFamily="34" charset="0"/>
                <a:cs typeface="Arial" panose="020B0604020202020204" pitchFamily="34" charset="0"/>
              </a:rPr>
              <a:t>(4, 125000);</a:t>
            </a:r>
            <a:br>
              <a:rPr lang="en-US" altLang="en-US" dirty="0">
                <a:latin typeface="Arial" panose="020B0604020202020204" pitchFamily="34" charset="0"/>
                <a:cs typeface="Arial" panose="020B0604020202020204" pitchFamily="34" charset="0"/>
              </a:rPr>
            </a:br>
            <a:r>
              <a:rPr lang="en-US" altLang="en-US" dirty="0" err="1">
                <a:latin typeface="Arial" panose="020B0604020202020204" pitchFamily="34" charset="0"/>
                <a:cs typeface="Arial" panose="020B0604020202020204" pitchFamily="34" charset="0"/>
              </a:rPr>
              <a:t>pStmt.executeUpdate</a:t>
            </a:r>
            <a:r>
              <a:rPr lang="en-US" altLang="en-US" dirty="0">
                <a:latin typeface="Arial" panose="020B0604020202020204" pitchFamily="34" charset="0"/>
                <a:cs typeface="Arial" panose="020B0604020202020204" pitchFamily="34" charset="0"/>
              </a:rPr>
              <a:t>();</a:t>
            </a:r>
            <a:br>
              <a:rPr lang="en-US" altLang="en-US" dirty="0">
                <a:latin typeface="Arial" panose="020B0604020202020204" pitchFamily="34" charset="0"/>
                <a:cs typeface="Arial" panose="020B0604020202020204" pitchFamily="34" charset="0"/>
              </a:rPr>
            </a:br>
            <a:r>
              <a:rPr lang="en-US" altLang="en-US" dirty="0" err="1">
                <a:latin typeface="Arial" panose="020B0604020202020204" pitchFamily="34" charset="0"/>
                <a:cs typeface="Arial" panose="020B0604020202020204" pitchFamily="34" charset="0"/>
              </a:rPr>
              <a:t>pStmt.setString</a:t>
            </a:r>
            <a:r>
              <a:rPr lang="en-US" altLang="en-US" dirty="0">
                <a:latin typeface="Arial" panose="020B0604020202020204" pitchFamily="34" charset="0"/>
                <a:cs typeface="Arial" panose="020B0604020202020204" pitchFamily="34" charset="0"/>
              </a:rPr>
              <a:t>(1, "88878");</a:t>
            </a:r>
            <a:br>
              <a:rPr lang="en-US" altLang="en-US" dirty="0">
                <a:latin typeface="Arial" panose="020B0604020202020204" pitchFamily="34" charset="0"/>
                <a:cs typeface="Arial" panose="020B0604020202020204" pitchFamily="34" charset="0"/>
              </a:rPr>
            </a:br>
            <a:r>
              <a:rPr lang="en-US" altLang="en-US" dirty="0" err="1">
                <a:latin typeface="Arial" panose="020B0604020202020204" pitchFamily="34" charset="0"/>
                <a:cs typeface="Arial" panose="020B0604020202020204" pitchFamily="34" charset="0"/>
              </a:rPr>
              <a:t>pStmt.executeUpdate</a:t>
            </a:r>
            <a:r>
              <a:rPr lang="en-US" altLang="en-US" dirty="0">
                <a:latin typeface="Arial" panose="020B0604020202020204" pitchFamily="34" charset="0"/>
                <a:cs typeface="Arial" panose="020B0604020202020204" pitchFamily="34" charset="0"/>
              </a:rPr>
              <a:t>();</a:t>
            </a:r>
          </a:p>
          <a:p>
            <a:r>
              <a:rPr lang="en-US" altLang="en-US" dirty="0"/>
              <a:t>WARNING: always use prepared statements when taking an input from the user and adding it to a query</a:t>
            </a:r>
          </a:p>
          <a:p>
            <a:pPr lvl="1"/>
            <a:r>
              <a:rPr lang="en-US" altLang="en-US" dirty="0">
                <a:ea typeface="ＭＳ Ｐゴシック" panose="020B0600070205080204" pitchFamily="34" charset="-128"/>
              </a:rPr>
              <a:t>NEVER create a query by concatenating strings</a:t>
            </a:r>
          </a:p>
          <a:p>
            <a:pPr lvl="1"/>
            <a:r>
              <a:rPr lang="en-US" altLang="en-US" dirty="0">
                <a:latin typeface="Arial" panose="020B0604020202020204" pitchFamily="34" charset="0"/>
                <a:ea typeface="ＭＳ Ｐゴシック" panose="020B0600070205080204" pitchFamily="34" charset="-128"/>
                <a:cs typeface="Arial" panose="020B0604020202020204" pitchFamily="34" charset="0"/>
              </a:rPr>
              <a:t>"insert into instructor values(</a:t>
            </a:r>
            <a:r>
              <a:rPr lang="en-US" altLang="ja-JP" dirty="0">
                <a:latin typeface="Arial" panose="020B0604020202020204" pitchFamily="34" charset="0"/>
                <a:ea typeface="ＭＳ Ｐゴシック" panose="020B0600070205080204" pitchFamily="34" charset="-128"/>
                <a:cs typeface="Arial" panose="020B0604020202020204" pitchFamily="34" charset="0"/>
              </a:rPr>
              <a:t>' " + ID + " ', ' " + name + " ', " + " ' + dept name + " ', " ' balance + </a:t>
            </a:r>
            <a:r>
              <a:rPr lang="en-US" altLang="ja-JP" dirty="0"/>
              <a:t>'</a:t>
            </a:r>
            <a:r>
              <a:rPr lang="en-US" altLang="ja-JP" dirty="0">
                <a:latin typeface="Arial" panose="020B0604020202020204" pitchFamily="34" charset="0"/>
                <a:ea typeface="ＭＳ Ｐゴシック" panose="020B0600070205080204" pitchFamily="34" charset="-128"/>
                <a:cs typeface="Arial" panose="020B0604020202020204" pitchFamily="34" charset="0"/>
              </a:rPr>
              <a:t>)</a:t>
            </a:r>
            <a:r>
              <a:rPr lang="ja-JP" altLang="en-US" dirty="0">
                <a:latin typeface="Arial" panose="020B0604020202020204" pitchFamily="34" charset="0"/>
                <a:ea typeface="ＭＳ Ｐゴシック" panose="020B0600070205080204" pitchFamily="34" charset="-128"/>
                <a:cs typeface="Arial" panose="020B0604020202020204" pitchFamily="34" charset="0"/>
              </a:rPr>
              <a:t>“</a:t>
            </a:r>
            <a:endParaRPr lang="en-US" altLang="ja-JP" dirty="0">
              <a:latin typeface="Arial" panose="020B0604020202020204" pitchFamily="34" charset="0"/>
              <a:ea typeface="ＭＳ Ｐゴシック" panose="020B0600070205080204" pitchFamily="34" charset="-128"/>
              <a:cs typeface="Arial" panose="020B0604020202020204" pitchFamily="34" charset="0"/>
            </a:endParaRPr>
          </a:p>
          <a:p>
            <a:pPr lvl="1"/>
            <a:r>
              <a:rPr lang="en-US" altLang="en-US" dirty="0">
                <a:latin typeface="Arial" panose="020B0604020202020204" pitchFamily="34" charset="0"/>
                <a:ea typeface="ＭＳ Ｐゴシック" panose="020B0600070205080204" pitchFamily="34" charset="-128"/>
                <a:cs typeface="Arial" panose="020B0604020202020204" pitchFamily="34" charset="0"/>
              </a:rPr>
              <a:t>What if name is </a:t>
            </a:r>
            <a:r>
              <a:rPr lang="ja-JP" altLang="en-US" dirty="0">
                <a:latin typeface="Arial" panose="020B0604020202020204" pitchFamily="34" charset="0"/>
                <a:ea typeface="ＭＳ Ｐゴシック" panose="020B0600070205080204" pitchFamily="34" charset="-128"/>
                <a:cs typeface="Arial" panose="020B0604020202020204" pitchFamily="34" charset="0"/>
              </a:rPr>
              <a:t>“</a:t>
            </a:r>
            <a:r>
              <a:rPr lang="en-US" altLang="ja-JP" dirty="0">
                <a:latin typeface="Arial" panose="020B0604020202020204" pitchFamily="34" charset="0"/>
                <a:ea typeface="ＭＳ Ｐゴシック" panose="020B0600070205080204" pitchFamily="34" charset="-128"/>
                <a:cs typeface="Arial" panose="020B0604020202020204" pitchFamily="34" charset="0"/>
              </a:rPr>
              <a:t>D'Souza</a:t>
            </a:r>
            <a:r>
              <a:rPr lang="ja-JP" altLang="en-US" dirty="0">
                <a:latin typeface="Arial" panose="020B0604020202020204" pitchFamily="34" charset="0"/>
                <a:ea typeface="ＭＳ Ｐゴシック" panose="020B0600070205080204" pitchFamily="34" charset="-128"/>
                <a:cs typeface="Arial" panose="020B0604020202020204" pitchFamily="34" charset="0"/>
              </a:rPr>
              <a:t>”</a:t>
            </a:r>
            <a:r>
              <a:rPr lang="en-US" altLang="ja-JP" dirty="0">
                <a:latin typeface="Arial" panose="020B0604020202020204" pitchFamily="34" charset="0"/>
                <a:ea typeface="ＭＳ Ｐゴシック" panose="020B0600070205080204" pitchFamily="34" charset="-128"/>
                <a:cs typeface="Arial" panose="020B0604020202020204" pitchFamily="34" charset="0"/>
              </a:rPr>
              <a:t>?</a:t>
            </a:r>
          </a:p>
          <a:p>
            <a:pPr lvl="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749364339"/>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9234"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SQL Injection</a:t>
            </a:r>
          </a:p>
        </p:txBody>
      </p:sp>
      <p:sp>
        <p:nvSpPr>
          <p:cNvPr id="16387" name="Rectangle 3"/>
          <p:cNvSpPr>
            <a:spLocks noGrp="1" noChangeArrowheads="1"/>
          </p:cNvSpPr>
          <p:nvPr>
            <p:ph type="body" idx="4294967295"/>
          </p:nvPr>
        </p:nvSpPr>
        <p:spPr>
          <a:xfrm>
            <a:off x="1914525" y="1093788"/>
            <a:ext cx="10277475" cy="4903787"/>
          </a:xfrm>
        </p:spPr>
        <p:txBody>
          <a:bodyPr/>
          <a:lstStyle/>
          <a:p>
            <a:pPr>
              <a:lnSpc>
                <a:spcPct val="90000"/>
              </a:lnSpc>
            </a:pPr>
            <a:r>
              <a:rPr lang="en-US" altLang="en-US" dirty="0"/>
              <a:t>Suppose query is constructed using</a:t>
            </a:r>
          </a:p>
          <a:p>
            <a:pPr lvl="1">
              <a:lnSpc>
                <a:spcPct val="90000"/>
              </a:lnSpc>
            </a:pPr>
            <a:r>
              <a:rPr lang="en-US" altLang="en-US" dirty="0">
                <a:ea typeface="ＭＳ Ｐゴシック" panose="020B0600070205080204" pitchFamily="34" charset="-128"/>
              </a:rPr>
              <a:t>"select * from instructor where name = </a:t>
            </a:r>
            <a:r>
              <a:rPr lang="en-US" altLang="ja-JP" dirty="0">
                <a:latin typeface="Arial" panose="020B0604020202020204" pitchFamily="34" charset="0"/>
                <a:ea typeface="ＭＳ Ｐゴシック" panose="020B0600070205080204" pitchFamily="34" charset="-128"/>
              </a:rPr>
              <a:t>'</a:t>
            </a:r>
            <a:r>
              <a:rPr lang="en-US" altLang="ja-JP" dirty="0">
                <a:ea typeface="ＭＳ Ｐゴシック" panose="020B0600070205080204" pitchFamily="34" charset="-128"/>
              </a:rPr>
              <a:t>" + name + "</a:t>
            </a:r>
            <a:r>
              <a:rPr lang="en-US" altLang="ja-JP" dirty="0">
                <a:latin typeface="Arial" panose="020B0604020202020204" pitchFamily="34" charset="0"/>
                <a:ea typeface="ＭＳ Ｐゴシック" panose="020B0600070205080204" pitchFamily="34" charset="-128"/>
              </a:rPr>
              <a:t>'</a:t>
            </a:r>
            <a:r>
              <a:rPr lang="en-US" altLang="ja-JP" dirty="0">
                <a:ea typeface="ＭＳ Ｐゴシック" panose="020B0600070205080204" pitchFamily="34" charset="-128"/>
              </a:rPr>
              <a:t>"</a:t>
            </a:r>
          </a:p>
          <a:p>
            <a:pPr>
              <a:lnSpc>
                <a:spcPct val="90000"/>
              </a:lnSpc>
            </a:pPr>
            <a:r>
              <a:rPr lang="en-US" altLang="en-US" dirty="0"/>
              <a:t>Suppose the user, instead of entering a name, enters:</a:t>
            </a:r>
          </a:p>
          <a:p>
            <a:pPr lvl="1">
              <a:lnSpc>
                <a:spcPct val="90000"/>
              </a:lnSpc>
            </a:pPr>
            <a:r>
              <a:rPr lang="en-US" altLang="en-US" dirty="0">
                <a:ea typeface="ＭＳ Ｐゴシック" panose="020B0600070205080204" pitchFamily="34" charset="-128"/>
              </a:rPr>
              <a:t>X</a:t>
            </a:r>
            <a:r>
              <a:rPr lang="en-US" altLang="ja-JP" dirty="0">
                <a:latin typeface="Arial" panose="020B0604020202020204" pitchFamily="34" charset="0"/>
                <a:ea typeface="ＭＳ Ｐゴシック" panose="020B0600070205080204" pitchFamily="34" charset="-128"/>
              </a:rPr>
              <a:t>'</a:t>
            </a:r>
            <a:r>
              <a:rPr lang="en-US" altLang="ja-JP" dirty="0">
                <a:ea typeface="ＭＳ Ｐゴシック" panose="020B0600070205080204" pitchFamily="34" charset="-128"/>
              </a:rPr>
              <a:t> or </a:t>
            </a:r>
            <a:r>
              <a:rPr lang="en-US" altLang="ja-JP" dirty="0">
                <a:latin typeface="Arial" panose="020B0604020202020204" pitchFamily="34" charset="0"/>
                <a:ea typeface="ＭＳ Ｐゴシック" panose="020B0600070205080204" pitchFamily="34" charset="-128"/>
              </a:rPr>
              <a:t>'</a:t>
            </a:r>
            <a:r>
              <a:rPr lang="en-US" altLang="ja-JP" dirty="0">
                <a:ea typeface="ＭＳ Ｐゴシック" panose="020B0600070205080204" pitchFamily="34" charset="-128"/>
              </a:rPr>
              <a:t>Y</a:t>
            </a:r>
            <a:r>
              <a:rPr lang="en-US" altLang="ja-JP" dirty="0">
                <a:latin typeface="Arial" panose="020B0604020202020204" pitchFamily="34" charset="0"/>
                <a:ea typeface="ＭＳ Ｐゴシック" panose="020B0600070205080204" pitchFamily="34" charset="-128"/>
              </a:rPr>
              <a:t>'</a:t>
            </a:r>
            <a:r>
              <a:rPr lang="en-US" altLang="ja-JP" dirty="0">
                <a:ea typeface="ＭＳ Ｐゴシック" panose="020B0600070205080204" pitchFamily="34" charset="-128"/>
              </a:rPr>
              <a:t> = </a:t>
            </a:r>
            <a:r>
              <a:rPr lang="en-US" altLang="ja-JP" dirty="0">
                <a:latin typeface="Arial" panose="020B0604020202020204" pitchFamily="34" charset="0"/>
                <a:ea typeface="ＭＳ Ｐゴシック" panose="020B0600070205080204" pitchFamily="34" charset="-128"/>
              </a:rPr>
              <a:t>'</a:t>
            </a:r>
            <a:r>
              <a:rPr lang="en-US" altLang="ja-JP" dirty="0">
                <a:ea typeface="ＭＳ Ｐゴシック" panose="020B0600070205080204" pitchFamily="34" charset="-128"/>
              </a:rPr>
              <a:t>Y</a:t>
            </a:r>
          </a:p>
          <a:p>
            <a:pPr>
              <a:lnSpc>
                <a:spcPct val="90000"/>
              </a:lnSpc>
            </a:pPr>
            <a:r>
              <a:rPr lang="en-US" altLang="en-US" dirty="0"/>
              <a:t>then the resulting statement becomes:</a:t>
            </a:r>
          </a:p>
          <a:p>
            <a:pPr lvl="1">
              <a:lnSpc>
                <a:spcPct val="90000"/>
              </a:lnSpc>
            </a:pPr>
            <a:r>
              <a:rPr lang="en-US" altLang="en-US" dirty="0">
                <a:ea typeface="ＭＳ Ｐゴシック" panose="020B0600070205080204" pitchFamily="34" charset="-128"/>
              </a:rPr>
              <a:t>"select * from instructor where name = </a:t>
            </a:r>
            <a:r>
              <a:rPr lang="en-US" altLang="ja-JP" dirty="0">
                <a:latin typeface="Arial" panose="020B0604020202020204" pitchFamily="34" charset="0"/>
                <a:ea typeface="ＭＳ Ｐゴシック" panose="020B0600070205080204" pitchFamily="34" charset="-128"/>
              </a:rPr>
              <a:t>'</a:t>
            </a:r>
            <a:r>
              <a:rPr lang="en-US" altLang="ja-JP" dirty="0">
                <a:ea typeface="ＭＳ Ｐゴシック" panose="020B0600070205080204" pitchFamily="34" charset="-128"/>
              </a:rPr>
              <a:t>" + "X</a:t>
            </a:r>
            <a:r>
              <a:rPr lang="en-US" altLang="ja-JP" dirty="0">
                <a:latin typeface="Arial" panose="020B0604020202020204" pitchFamily="34" charset="0"/>
                <a:ea typeface="ＭＳ Ｐゴシック" panose="020B0600070205080204" pitchFamily="34" charset="-128"/>
              </a:rPr>
              <a:t>'</a:t>
            </a:r>
            <a:r>
              <a:rPr lang="en-US" altLang="ja-JP" dirty="0">
                <a:ea typeface="ＭＳ Ｐゴシック" panose="020B0600070205080204" pitchFamily="34" charset="-128"/>
              </a:rPr>
              <a:t> or </a:t>
            </a:r>
            <a:r>
              <a:rPr lang="en-US" altLang="ja-JP" dirty="0">
                <a:latin typeface="Arial" panose="020B0604020202020204" pitchFamily="34" charset="0"/>
                <a:ea typeface="ＭＳ Ｐゴシック" panose="020B0600070205080204" pitchFamily="34" charset="-128"/>
              </a:rPr>
              <a:t>'</a:t>
            </a:r>
            <a:r>
              <a:rPr lang="en-US" altLang="ja-JP" dirty="0">
                <a:ea typeface="ＭＳ Ｐゴシック" panose="020B0600070205080204" pitchFamily="34" charset="-128"/>
              </a:rPr>
              <a:t>Y</a:t>
            </a:r>
            <a:r>
              <a:rPr lang="en-US" altLang="ja-JP" dirty="0">
                <a:latin typeface="Arial" panose="020B0604020202020204" pitchFamily="34" charset="0"/>
                <a:ea typeface="ＭＳ Ｐゴシック" panose="020B0600070205080204" pitchFamily="34" charset="-128"/>
              </a:rPr>
              <a:t>'</a:t>
            </a:r>
            <a:r>
              <a:rPr lang="en-US" altLang="ja-JP" dirty="0">
                <a:ea typeface="ＭＳ Ｐゴシック" panose="020B0600070205080204" pitchFamily="34" charset="-128"/>
              </a:rPr>
              <a:t> = </a:t>
            </a:r>
            <a:r>
              <a:rPr lang="en-US" altLang="ja-JP" dirty="0">
                <a:latin typeface="Arial" panose="020B0604020202020204" pitchFamily="34" charset="0"/>
                <a:ea typeface="ＭＳ Ｐゴシック" panose="020B0600070205080204" pitchFamily="34" charset="-128"/>
              </a:rPr>
              <a:t>'</a:t>
            </a:r>
            <a:r>
              <a:rPr lang="en-US" altLang="ja-JP" dirty="0">
                <a:ea typeface="ＭＳ Ｐゴシック" panose="020B0600070205080204" pitchFamily="34" charset="-128"/>
              </a:rPr>
              <a:t>Y" + "</a:t>
            </a:r>
            <a:r>
              <a:rPr lang="en-US" altLang="ja-JP" dirty="0">
                <a:latin typeface="Arial" panose="020B0604020202020204" pitchFamily="34" charset="0"/>
                <a:ea typeface="ＭＳ Ｐゴシック" panose="020B0600070205080204" pitchFamily="34" charset="-128"/>
              </a:rPr>
              <a:t>'</a:t>
            </a:r>
            <a:r>
              <a:rPr lang="en-US" altLang="ja-JP" dirty="0">
                <a:ea typeface="ＭＳ Ｐゴシック" panose="020B0600070205080204" pitchFamily="34" charset="-128"/>
              </a:rPr>
              <a:t>"</a:t>
            </a:r>
          </a:p>
          <a:p>
            <a:pPr lvl="1">
              <a:lnSpc>
                <a:spcPct val="90000"/>
              </a:lnSpc>
            </a:pPr>
            <a:r>
              <a:rPr lang="en-US" altLang="en-US" dirty="0">
                <a:ea typeface="ＭＳ Ｐゴシック" panose="020B0600070205080204" pitchFamily="34" charset="-128"/>
              </a:rPr>
              <a:t>which is:</a:t>
            </a:r>
          </a:p>
          <a:p>
            <a:pPr lvl="2">
              <a:lnSpc>
                <a:spcPct val="90000"/>
              </a:lnSpc>
            </a:pPr>
            <a:r>
              <a:rPr lang="en-US" altLang="en-US" dirty="0">
                <a:ea typeface="ＭＳ Ｐゴシック" panose="020B0600070205080204" pitchFamily="34" charset="-128"/>
              </a:rPr>
              <a:t>select * from instructor where name = </a:t>
            </a:r>
            <a:r>
              <a:rPr lang="en-US" altLang="ja-JP" dirty="0">
                <a:latin typeface="Arial" panose="020B0604020202020204" pitchFamily="34" charset="0"/>
                <a:ea typeface="ＭＳ Ｐゴシック" panose="020B0600070205080204" pitchFamily="34" charset="-128"/>
              </a:rPr>
              <a:t>'</a:t>
            </a:r>
            <a:r>
              <a:rPr lang="en-US" altLang="ja-JP" dirty="0">
                <a:ea typeface="ＭＳ Ｐゴシック" panose="020B0600070205080204" pitchFamily="34" charset="-128"/>
              </a:rPr>
              <a:t>X</a:t>
            </a:r>
            <a:r>
              <a:rPr lang="en-US" altLang="ja-JP" dirty="0">
                <a:latin typeface="Arial" panose="020B0604020202020204" pitchFamily="34" charset="0"/>
                <a:ea typeface="ＭＳ Ｐゴシック" panose="020B0600070205080204" pitchFamily="34" charset="-128"/>
              </a:rPr>
              <a:t>'</a:t>
            </a:r>
            <a:r>
              <a:rPr lang="en-US" altLang="ja-JP" dirty="0">
                <a:ea typeface="ＭＳ Ｐゴシック" panose="020B0600070205080204" pitchFamily="34" charset="-128"/>
              </a:rPr>
              <a:t> or </a:t>
            </a:r>
            <a:r>
              <a:rPr lang="en-US" altLang="ja-JP" dirty="0">
                <a:latin typeface="Arial" panose="020B0604020202020204" pitchFamily="34" charset="0"/>
                <a:ea typeface="ＭＳ Ｐゴシック" panose="020B0600070205080204" pitchFamily="34" charset="-128"/>
              </a:rPr>
              <a:t>'</a:t>
            </a:r>
            <a:r>
              <a:rPr lang="en-US" altLang="ja-JP" dirty="0">
                <a:ea typeface="ＭＳ Ｐゴシック" panose="020B0600070205080204" pitchFamily="34" charset="-128"/>
              </a:rPr>
              <a:t>Y</a:t>
            </a:r>
            <a:r>
              <a:rPr lang="en-US" altLang="ja-JP" dirty="0">
                <a:latin typeface="Arial" panose="020B0604020202020204" pitchFamily="34" charset="0"/>
                <a:ea typeface="ＭＳ Ｐゴシック" panose="020B0600070205080204" pitchFamily="34" charset="-128"/>
              </a:rPr>
              <a:t>'</a:t>
            </a:r>
            <a:r>
              <a:rPr lang="en-US" altLang="ja-JP" dirty="0">
                <a:ea typeface="ＭＳ Ｐゴシック" panose="020B0600070205080204" pitchFamily="34" charset="-128"/>
              </a:rPr>
              <a:t> = </a:t>
            </a:r>
            <a:r>
              <a:rPr lang="en-US" altLang="ja-JP" dirty="0">
                <a:latin typeface="Arial" panose="020B0604020202020204" pitchFamily="34" charset="0"/>
                <a:ea typeface="ＭＳ Ｐゴシック" panose="020B0600070205080204" pitchFamily="34" charset="-128"/>
              </a:rPr>
              <a:t>'</a:t>
            </a:r>
            <a:r>
              <a:rPr lang="en-US" altLang="ja-JP" dirty="0">
                <a:ea typeface="ＭＳ Ｐゴシック" panose="020B0600070205080204" pitchFamily="34" charset="-128"/>
              </a:rPr>
              <a:t>Y</a:t>
            </a:r>
            <a:r>
              <a:rPr lang="en-US" altLang="ja-JP" dirty="0">
                <a:latin typeface="Arial" panose="020B0604020202020204" pitchFamily="34" charset="0"/>
                <a:ea typeface="ＭＳ Ｐゴシック" panose="020B0600070205080204" pitchFamily="34" charset="-128"/>
              </a:rPr>
              <a:t>'</a:t>
            </a:r>
            <a:endParaRPr lang="en-US" altLang="ja-JP" dirty="0">
              <a:ea typeface="ＭＳ Ｐゴシック" panose="020B0600070205080204" pitchFamily="34" charset="-128"/>
            </a:endParaRPr>
          </a:p>
          <a:p>
            <a:pPr lvl="1">
              <a:lnSpc>
                <a:spcPct val="90000"/>
              </a:lnSpc>
            </a:pPr>
            <a:r>
              <a:rPr lang="en-US" altLang="en-US" dirty="0">
                <a:ea typeface="ＭＳ Ｐゴシック" panose="020B0600070205080204" pitchFamily="34" charset="-128"/>
              </a:rPr>
              <a:t>User could have even used</a:t>
            </a:r>
          </a:p>
          <a:p>
            <a:pPr lvl="2">
              <a:lnSpc>
                <a:spcPct val="90000"/>
              </a:lnSpc>
            </a:pPr>
            <a:r>
              <a:rPr lang="en-US" altLang="en-US" dirty="0">
                <a:ea typeface="ＭＳ Ｐゴシック" panose="020B0600070205080204" pitchFamily="34" charset="-128"/>
              </a:rPr>
              <a:t>X</a:t>
            </a:r>
            <a:r>
              <a:rPr lang="en-US" altLang="ja-JP" dirty="0">
                <a:latin typeface="Arial" panose="020B0604020202020204" pitchFamily="34" charset="0"/>
                <a:ea typeface="ＭＳ Ｐゴシック" panose="020B0600070205080204" pitchFamily="34" charset="-128"/>
              </a:rPr>
              <a:t>'</a:t>
            </a:r>
            <a:r>
              <a:rPr lang="en-US" altLang="ja-JP" dirty="0">
                <a:ea typeface="ＭＳ Ｐゴシック" panose="020B0600070205080204" pitchFamily="34" charset="-128"/>
              </a:rPr>
              <a:t>; update instructor set salary = salary + 10000; --</a:t>
            </a:r>
          </a:p>
          <a:p>
            <a:pPr>
              <a:lnSpc>
                <a:spcPct val="90000"/>
              </a:lnSpc>
            </a:pPr>
            <a:r>
              <a:rPr lang="en-US" altLang="en-US" dirty="0"/>
              <a:t>Prepared </a:t>
            </a:r>
            <a:r>
              <a:rPr lang="en-US" altLang="en-US" dirty="0" err="1"/>
              <a:t>stament</a:t>
            </a:r>
            <a:r>
              <a:rPr lang="en-US" altLang="en-US" dirty="0"/>
              <a:t> internally uses:</a:t>
            </a:r>
            <a:br>
              <a:rPr lang="en-US" altLang="en-US" dirty="0"/>
            </a:br>
            <a:r>
              <a:rPr lang="en-US" altLang="en-US" dirty="0"/>
              <a:t>"select * from instructor where name = </a:t>
            </a:r>
            <a:r>
              <a:rPr lang="en-US" altLang="ja-JP" dirty="0">
                <a:latin typeface="Arial" panose="020B0604020202020204" pitchFamily="34" charset="0"/>
              </a:rPr>
              <a:t>'</a:t>
            </a:r>
            <a:r>
              <a:rPr lang="en-US" altLang="ja-JP" dirty="0"/>
              <a:t>X\</a:t>
            </a:r>
            <a:r>
              <a:rPr lang="en-US" altLang="ja-JP" dirty="0">
                <a:latin typeface="Arial" panose="020B0604020202020204" pitchFamily="34" charset="0"/>
              </a:rPr>
              <a:t>'</a:t>
            </a:r>
            <a:r>
              <a:rPr lang="en-US" altLang="ja-JP" dirty="0"/>
              <a:t> or \</a:t>
            </a:r>
            <a:r>
              <a:rPr lang="en-US" altLang="ja-JP" dirty="0">
                <a:latin typeface="Arial" panose="020B0604020202020204" pitchFamily="34" charset="0"/>
              </a:rPr>
              <a:t>'</a:t>
            </a:r>
            <a:r>
              <a:rPr lang="en-US" altLang="ja-JP" dirty="0"/>
              <a:t>Y\</a:t>
            </a:r>
            <a:r>
              <a:rPr lang="en-US" altLang="ja-JP" dirty="0">
                <a:latin typeface="Arial" panose="020B0604020202020204" pitchFamily="34" charset="0"/>
              </a:rPr>
              <a:t>'</a:t>
            </a:r>
            <a:r>
              <a:rPr lang="en-US" altLang="ja-JP" dirty="0"/>
              <a:t> = \</a:t>
            </a:r>
            <a:r>
              <a:rPr lang="en-US" altLang="ja-JP" dirty="0">
                <a:latin typeface="Arial" panose="020B0604020202020204" pitchFamily="34" charset="0"/>
              </a:rPr>
              <a:t>'</a:t>
            </a:r>
            <a:r>
              <a:rPr lang="en-US" altLang="ja-JP" dirty="0"/>
              <a:t>Y</a:t>
            </a:r>
            <a:r>
              <a:rPr lang="en-US" altLang="ja-JP" dirty="0">
                <a:latin typeface="Arial" panose="020B0604020202020204" pitchFamily="34" charset="0"/>
              </a:rPr>
              <a:t>'</a:t>
            </a:r>
            <a:endParaRPr lang="en-US" altLang="ja-JP" dirty="0"/>
          </a:p>
          <a:p>
            <a:pPr lvl="1">
              <a:lnSpc>
                <a:spcPct val="90000"/>
              </a:lnSpc>
            </a:pPr>
            <a:r>
              <a:rPr lang="en-US" altLang="en-US" b="1" dirty="0">
                <a:solidFill>
                  <a:srgbClr val="002060"/>
                </a:solidFill>
                <a:ea typeface="ＭＳ Ｐゴシック" panose="020B0600070205080204" pitchFamily="34" charset="-128"/>
              </a:rPr>
              <a:t>Always use prepared statements, with user inputs as parameters</a:t>
            </a:r>
          </a:p>
          <a:p>
            <a:pPr>
              <a:lnSpc>
                <a:spcPct val="90000"/>
              </a:lnSpc>
            </a:pPr>
            <a:endParaRPr lang="en-US" altLang="en-US" dirty="0"/>
          </a:p>
        </p:txBody>
      </p:sp>
    </p:spTree>
    <p:extLst>
      <p:ext uri="{BB962C8B-B14F-4D97-AF65-F5344CB8AC3E}">
        <p14:creationId xmlns:p14="http://schemas.microsoft.com/office/powerpoint/2010/main" val="3172372367"/>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0258"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Metadata Features</a:t>
            </a:r>
          </a:p>
        </p:txBody>
      </p:sp>
      <p:sp>
        <p:nvSpPr>
          <p:cNvPr id="17411" name="Rectangle 3"/>
          <p:cNvSpPr>
            <a:spLocks noGrp="1" noChangeArrowheads="1"/>
          </p:cNvSpPr>
          <p:nvPr>
            <p:ph type="body" idx="4294967295"/>
          </p:nvPr>
        </p:nvSpPr>
        <p:spPr>
          <a:xfrm>
            <a:off x="1914525" y="1093788"/>
            <a:ext cx="10277475" cy="4903787"/>
          </a:xfrm>
        </p:spPr>
        <p:txBody>
          <a:bodyPr/>
          <a:lstStyle/>
          <a:p>
            <a:r>
              <a:rPr lang="en-US" altLang="en-US"/>
              <a:t>ResultSet metadata</a:t>
            </a:r>
          </a:p>
          <a:p>
            <a:r>
              <a:rPr lang="en-US" altLang="en-US"/>
              <a:t>E.g.after executing query to get a ResultSet rs:</a:t>
            </a:r>
          </a:p>
          <a:p>
            <a:pPr lvl="1"/>
            <a:r>
              <a:rPr lang="en-US" altLang="en-US">
                <a:ea typeface="ＭＳ Ｐゴシック" panose="020B0600070205080204" pitchFamily="34" charset="-128"/>
              </a:rPr>
              <a:t>ResultSetMetaData rsmd = rs.getMetaData();</a:t>
            </a:r>
          </a:p>
          <a:p>
            <a:pPr lvl="1">
              <a:buFont typeface="Monotype Sorts" charset="2"/>
              <a:buNone/>
            </a:pPr>
            <a:r>
              <a:rPr lang="en-US" altLang="en-US">
                <a:ea typeface="ＭＳ Ｐゴシック" panose="020B0600070205080204" pitchFamily="34" charset="-128"/>
              </a:rPr>
              <a:t>     for(int i = 1; i &lt;= rsmd.getColumnCount(); i++) {</a:t>
            </a:r>
          </a:p>
          <a:p>
            <a:pPr lvl="1">
              <a:buFont typeface="Monotype Sorts" charset="2"/>
              <a:buNone/>
            </a:pPr>
            <a:r>
              <a:rPr lang="en-US" altLang="en-US">
                <a:ea typeface="ＭＳ Ｐゴシック" panose="020B0600070205080204" pitchFamily="34" charset="-128"/>
              </a:rPr>
              <a:t>           System.out.println(rsmd.getColumnName(i));</a:t>
            </a:r>
          </a:p>
          <a:p>
            <a:pPr>
              <a:buFont typeface="Monotype Sorts" charset="2"/>
              <a:buNone/>
            </a:pPr>
            <a:r>
              <a:rPr lang="en-US" altLang="en-US"/>
              <a:t>                  System.out.println(rsmd.getColumnTypeName(i));</a:t>
            </a:r>
          </a:p>
          <a:p>
            <a:pPr>
              <a:buFont typeface="Monotype Sorts" charset="2"/>
              <a:buNone/>
            </a:pPr>
            <a:r>
              <a:rPr lang="en-US" altLang="en-US"/>
              <a:t>	       }</a:t>
            </a:r>
          </a:p>
          <a:p>
            <a:r>
              <a:rPr lang="en-US" altLang="en-US"/>
              <a:t>How is this useful?</a:t>
            </a:r>
          </a:p>
          <a:p>
            <a:pPr>
              <a:buFont typeface="Monotype Sorts" charset="2"/>
              <a:buNone/>
            </a:pPr>
            <a:endParaRPr lang="en-US" altLang="en-US"/>
          </a:p>
          <a:p>
            <a:endParaRPr lang="en-US" altLang="en-US"/>
          </a:p>
        </p:txBody>
      </p:sp>
    </p:spTree>
    <p:extLst>
      <p:ext uri="{BB962C8B-B14F-4D97-AF65-F5344CB8AC3E}">
        <p14:creationId xmlns:p14="http://schemas.microsoft.com/office/powerpoint/2010/main" val="230520515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282"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Metadata (Cont)</a:t>
            </a:r>
          </a:p>
        </p:txBody>
      </p:sp>
      <p:sp>
        <p:nvSpPr>
          <p:cNvPr id="18435" name="Rectangle 3"/>
          <p:cNvSpPr>
            <a:spLocks noGrp="1" noChangeArrowheads="1"/>
          </p:cNvSpPr>
          <p:nvPr>
            <p:ph type="body" idx="4294967295"/>
          </p:nvPr>
        </p:nvSpPr>
        <p:spPr>
          <a:xfrm>
            <a:off x="1914525" y="1093788"/>
            <a:ext cx="10277475" cy="4903787"/>
          </a:xfrm>
        </p:spPr>
        <p:txBody>
          <a:bodyPr/>
          <a:lstStyle/>
          <a:p>
            <a:r>
              <a:rPr lang="en-US" altLang="en-US" dirty="0"/>
              <a:t>Database metadata</a:t>
            </a:r>
          </a:p>
          <a:p>
            <a:r>
              <a:rPr lang="en-US" altLang="en-US" dirty="0" err="1"/>
              <a:t>DatabaseMetaData</a:t>
            </a:r>
            <a:r>
              <a:rPr lang="en-US" altLang="en-US" dirty="0"/>
              <a:t> </a:t>
            </a:r>
            <a:r>
              <a:rPr lang="en-US" altLang="en-US" dirty="0" err="1"/>
              <a:t>dbmd</a:t>
            </a:r>
            <a:r>
              <a:rPr lang="en-US" altLang="en-US" dirty="0"/>
              <a:t> = </a:t>
            </a:r>
            <a:r>
              <a:rPr lang="en-US" altLang="en-US" dirty="0" err="1"/>
              <a:t>conn.getMetaData</a:t>
            </a:r>
            <a:r>
              <a:rPr lang="en-US" altLang="en-US" dirty="0"/>
              <a:t>();</a:t>
            </a:r>
          </a:p>
          <a:p>
            <a:pPr>
              <a:buFont typeface="Monotype Sorts" charset="2"/>
              <a:buNone/>
            </a:pPr>
            <a:r>
              <a:rPr lang="en-US" altLang="en-US" dirty="0"/>
              <a:t>	</a:t>
            </a:r>
            <a:r>
              <a:rPr lang="en-US" altLang="en-US" dirty="0">
                <a:solidFill>
                  <a:srgbClr val="002060"/>
                </a:solidFill>
              </a:rPr>
              <a:t>// Arguments to </a:t>
            </a:r>
            <a:r>
              <a:rPr lang="en-US" altLang="en-US" dirty="0" err="1">
                <a:solidFill>
                  <a:srgbClr val="002060"/>
                </a:solidFill>
              </a:rPr>
              <a:t>getColumns</a:t>
            </a:r>
            <a:r>
              <a:rPr lang="en-US" altLang="en-US" dirty="0">
                <a:solidFill>
                  <a:srgbClr val="002060"/>
                </a:solidFill>
              </a:rPr>
              <a:t>: Catalog, Schema-pattern, Table-pattern,</a:t>
            </a:r>
            <a:br>
              <a:rPr lang="en-US" altLang="en-US" dirty="0">
                <a:solidFill>
                  <a:srgbClr val="002060"/>
                </a:solidFill>
              </a:rPr>
            </a:br>
            <a:r>
              <a:rPr lang="en-US" altLang="en-US" dirty="0">
                <a:solidFill>
                  <a:srgbClr val="002060"/>
                </a:solidFill>
              </a:rPr>
              <a:t>// and Column-Pattern</a:t>
            </a:r>
            <a:br>
              <a:rPr lang="en-US" altLang="en-US" dirty="0">
                <a:solidFill>
                  <a:srgbClr val="002060"/>
                </a:solidFill>
              </a:rPr>
            </a:br>
            <a:r>
              <a:rPr lang="en-US" altLang="en-US" dirty="0">
                <a:solidFill>
                  <a:srgbClr val="002060"/>
                </a:solidFill>
              </a:rPr>
              <a:t>// Returns: One row for each column; row has a number of attributes</a:t>
            </a:r>
            <a:br>
              <a:rPr lang="en-US" altLang="en-US" dirty="0">
                <a:solidFill>
                  <a:srgbClr val="002060"/>
                </a:solidFill>
              </a:rPr>
            </a:br>
            <a:r>
              <a:rPr lang="en-US" altLang="en-US" dirty="0">
                <a:solidFill>
                  <a:srgbClr val="002060"/>
                </a:solidFill>
              </a:rPr>
              <a:t>// such as COLUMN_NAME, TYPE_NAME</a:t>
            </a:r>
            <a:br>
              <a:rPr lang="en-US" altLang="en-US" dirty="0">
                <a:solidFill>
                  <a:srgbClr val="002060"/>
                </a:solidFill>
              </a:rPr>
            </a:br>
            <a:r>
              <a:rPr lang="en-US" altLang="en-US" dirty="0">
                <a:solidFill>
                  <a:srgbClr val="002060"/>
                </a:solidFill>
              </a:rPr>
              <a:t>// The value null indicates all Catalogs/Schemas.  </a:t>
            </a:r>
            <a:br>
              <a:rPr lang="en-US" altLang="en-US" dirty="0">
                <a:solidFill>
                  <a:srgbClr val="002060"/>
                </a:solidFill>
              </a:rPr>
            </a:br>
            <a:r>
              <a:rPr lang="en-US" altLang="en-US" dirty="0">
                <a:solidFill>
                  <a:srgbClr val="002060"/>
                </a:solidFill>
              </a:rPr>
              <a:t>// The value “” indicates current catalog/schema</a:t>
            </a:r>
            <a:br>
              <a:rPr lang="en-US" altLang="en-US" dirty="0">
                <a:solidFill>
                  <a:srgbClr val="002060"/>
                </a:solidFill>
              </a:rPr>
            </a:br>
            <a:r>
              <a:rPr lang="en-US" altLang="en-US" dirty="0">
                <a:solidFill>
                  <a:srgbClr val="002060"/>
                </a:solidFill>
              </a:rPr>
              <a:t>// The value “%” has the same meaning as SQL </a:t>
            </a:r>
            <a:r>
              <a:rPr lang="en-US" altLang="en-US" b="1" dirty="0">
                <a:solidFill>
                  <a:srgbClr val="002060"/>
                </a:solidFill>
              </a:rPr>
              <a:t>like</a:t>
            </a:r>
            <a:r>
              <a:rPr lang="en-US" altLang="en-US" dirty="0">
                <a:solidFill>
                  <a:srgbClr val="002060"/>
                </a:solidFill>
              </a:rPr>
              <a:t> clause</a:t>
            </a:r>
          </a:p>
          <a:p>
            <a:pPr>
              <a:buFont typeface="Monotype Sorts" charset="2"/>
              <a:buNone/>
            </a:pPr>
            <a:r>
              <a:rPr lang="en-US" altLang="en-US" dirty="0">
                <a:solidFill>
                  <a:srgbClr val="0000FF"/>
                </a:solidFill>
              </a:rPr>
              <a:t>     </a:t>
            </a:r>
            <a:r>
              <a:rPr lang="en-US" altLang="en-US" dirty="0" err="1"/>
              <a:t>ResultSet</a:t>
            </a:r>
            <a:r>
              <a:rPr lang="en-US" altLang="en-US" dirty="0"/>
              <a:t> </a:t>
            </a:r>
            <a:r>
              <a:rPr lang="en-US" altLang="en-US" dirty="0" err="1"/>
              <a:t>rs</a:t>
            </a:r>
            <a:r>
              <a:rPr lang="en-US" altLang="en-US" dirty="0"/>
              <a:t> = </a:t>
            </a:r>
            <a:r>
              <a:rPr lang="en-US" altLang="en-US" dirty="0" err="1"/>
              <a:t>dbmd.getColumns</a:t>
            </a:r>
            <a:r>
              <a:rPr lang="en-US" altLang="en-US" dirty="0"/>
              <a:t>(null, "</a:t>
            </a:r>
            <a:r>
              <a:rPr lang="en-US" altLang="en-US" dirty="0" err="1"/>
              <a:t>univdb</a:t>
            </a:r>
            <a:r>
              <a:rPr lang="en-US" altLang="en-US" dirty="0"/>
              <a:t>", "department", "%");</a:t>
            </a:r>
            <a:endParaRPr lang="en-US" altLang="en-US" dirty="0">
              <a:solidFill>
                <a:srgbClr val="0000FF"/>
              </a:solidFill>
            </a:endParaRPr>
          </a:p>
          <a:p>
            <a:pPr>
              <a:buFont typeface="Monotype Sorts" charset="2"/>
              <a:buNone/>
            </a:pPr>
            <a:r>
              <a:rPr lang="en-US" altLang="en-US" dirty="0"/>
              <a:t>	while( </a:t>
            </a:r>
            <a:r>
              <a:rPr lang="en-US" altLang="en-US" dirty="0" err="1"/>
              <a:t>rs.next</a:t>
            </a:r>
            <a:r>
              <a:rPr lang="en-US" altLang="en-US" dirty="0"/>
              <a:t>()) {</a:t>
            </a:r>
          </a:p>
          <a:p>
            <a:pPr>
              <a:buFont typeface="Monotype Sorts" charset="2"/>
              <a:buNone/>
            </a:pPr>
            <a:r>
              <a:rPr lang="en-US" altLang="en-US" dirty="0"/>
              <a:t>	       </a:t>
            </a:r>
            <a:r>
              <a:rPr lang="en-US" altLang="en-US" dirty="0" err="1"/>
              <a:t>System.out.println</a:t>
            </a:r>
            <a:r>
              <a:rPr lang="en-US" altLang="en-US" dirty="0"/>
              <a:t>(</a:t>
            </a:r>
            <a:r>
              <a:rPr lang="en-US" altLang="en-US" dirty="0" err="1"/>
              <a:t>rs.getString</a:t>
            </a:r>
            <a:r>
              <a:rPr lang="en-US" altLang="en-US" dirty="0"/>
              <a:t>("COLUMN_NAME"),</a:t>
            </a:r>
          </a:p>
          <a:p>
            <a:pPr>
              <a:buFont typeface="Monotype Sorts" charset="2"/>
              <a:buNone/>
            </a:pPr>
            <a:r>
              <a:rPr lang="en-US" altLang="en-US" dirty="0"/>
              <a:t>	                                     </a:t>
            </a:r>
            <a:r>
              <a:rPr lang="en-US" altLang="en-US" dirty="0" err="1"/>
              <a:t>rs.getString</a:t>
            </a:r>
            <a:r>
              <a:rPr lang="en-US" altLang="en-US" dirty="0"/>
              <a:t>("TYPE_NAME");</a:t>
            </a:r>
          </a:p>
          <a:p>
            <a:pPr>
              <a:buFont typeface="Monotype Sorts" charset="2"/>
              <a:buNone/>
            </a:pPr>
            <a:r>
              <a:rPr lang="en-US" altLang="en-US" dirty="0"/>
              <a:t>     }</a:t>
            </a:r>
          </a:p>
          <a:p>
            <a:r>
              <a:rPr lang="en-US" altLang="en-US" dirty="0"/>
              <a:t>And where is this useful?</a:t>
            </a:r>
          </a:p>
          <a:p>
            <a:endParaRPr lang="en-US" altLang="en-US" dirty="0"/>
          </a:p>
        </p:txBody>
      </p:sp>
    </p:spTree>
    <p:extLst>
      <p:ext uri="{BB962C8B-B14F-4D97-AF65-F5344CB8AC3E}">
        <p14:creationId xmlns:p14="http://schemas.microsoft.com/office/powerpoint/2010/main" val="1052638563"/>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282"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Metadata (Cont)</a:t>
            </a:r>
          </a:p>
        </p:txBody>
      </p:sp>
      <p:sp>
        <p:nvSpPr>
          <p:cNvPr id="19459" name="Rectangle 3"/>
          <p:cNvSpPr>
            <a:spLocks noGrp="1" noChangeArrowheads="1"/>
          </p:cNvSpPr>
          <p:nvPr>
            <p:ph type="body" idx="4294967295"/>
          </p:nvPr>
        </p:nvSpPr>
        <p:spPr>
          <a:xfrm>
            <a:off x="4114800" y="1093788"/>
            <a:ext cx="8077200" cy="4903787"/>
          </a:xfrm>
        </p:spPr>
        <p:txBody>
          <a:bodyPr/>
          <a:lstStyle/>
          <a:p>
            <a:r>
              <a:rPr lang="en-US" altLang="en-US" dirty="0"/>
              <a:t>Database metadata</a:t>
            </a:r>
          </a:p>
          <a:p>
            <a:r>
              <a:rPr lang="en-US" altLang="en-US" dirty="0" err="1"/>
              <a:t>DatabaseMetaData</a:t>
            </a:r>
            <a:r>
              <a:rPr lang="en-US" altLang="en-US" dirty="0"/>
              <a:t> </a:t>
            </a:r>
            <a:r>
              <a:rPr lang="en-US" altLang="en-US" dirty="0" err="1"/>
              <a:t>dbmd</a:t>
            </a:r>
            <a:r>
              <a:rPr lang="en-US" altLang="en-US" dirty="0"/>
              <a:t> = </a:t>
            </a:r>
            <a:r>
              <a:rPr lang="en-US" altLang="en-US" dirty="0" err="1"/>
              <a:t>conn.getMetaData</a:t>
            </a:r>
            <a:r>
              <a:rPr lang="en-US" altLang="en-US" dirty="0"/>
              <a:t>();</a:t>
            </a:r>
          </a:p>
          <a:p>
            <a:pPr>
              <a:buFont typeface="Monotype Sorts" charset="2"/>
              <a:buNone/>
            </a:pPr>
            <a:r>
              <a:rPr lang="en-US" altLang="en-US" dirty="0"/>
              <a:t>	</a:t>
            </a:r>
            <a:r>
              <a:rPr lang="en-US" altLang="en-US" dirty="0">
                <a:solidFill>
                  <a:srgbClr val="002060"/>
                </a:solidFill>
              </a:rPr>
              <a:t>// Arguments to </a:t>
            </a:r>
            <a:r>
              <a:rPr lang="en-US" altLang="en-US" dirty="0" err="1">
                <a:solidFill>
                  <a:srgbClr val="002060"/>
                </a:solidFill>
              </a:rPr>
              <a:t>getTables</a:t>
            </a:r>
            <a:r>
              <a:rPr lang="en-US" altLang="en-US" dirty="0">
                <a:solidFill>
                  <a:srgbClr val="002060"/>
                </a:solidFill>
              </a:rPr>
              <a:t>: Catalog, Schema-pattern, Table-pattern,</a:t>
            </a:r>
            <a:br>
              <a:rPr lang="en-US" altLang="en-US" dirty="0">
                <a:solidFill>
                  <a:srgbClr val="002060"/>
                </a:solidFill>
              </a:rPr>
            </a:br>
            <a:r>
              <a:rPr lang="en-US" altLang="en-US" dirty="0">
                <a:solidFill>
                  <a:srgbClr val="002060"/>
                </a:solidFill>
              </a:rPr>
              <a:t>// and Table-Type</a:t>
            </a:r>
            <a:br>
              <a:rPr lang="en-US" altLang="en-US" dirty="0">
                <a:solidFill>
                  <a:srgbClr val="002060"/>
                </a:solidFill>
              </a:rPr>
            </a:br>
            <a:r>
              <a:rPr lang="en-US" altLang="en-US" dirty="0">
                <a:solidFill>
                  <a:srgbClr val="002060"/>
                </a:solidFill>
              </a:rPr>
              <a:t>// Returns: One row for each table; row has a number of attributes</a:t>
            </a:r>
            <a:br>
              <a:rPr lang="en-US" altLang="en-US" dirty="0">
                <a:solidFill>
                  <a:srgbClr val="002060"/>
                </a:solidFill>
              </a:rPr>
            </a:br>
            <a:r>
              <a:rPr lang="en-US" altLang="en-US" dirty="0">
                <a:solidFill>
                  <a:srgbClr val="002060"/>
                </a:solidFill>
              </a:rPr>
              <a:t>// such as TABLE_NAME, TABLE_CAT, TABLE_TYPE, ..</a:t>
            </a:r>
            <a:br>
              <a:rPr lang="en-US" altLang="en-US" dirty="0">
                <a:solidFill>
                  <a:srgbClr val="002060"/>
                </a:solidFill>
              </a:rPr>
            </a:br>
            <a:r>
              <a:rPr lang="en-US" altLang="en-US" dirty="0">
                <a:solidFill>
                  <a:srgbClr val="002060"/>
                </a:solidFill>
              </a:rPr>
              <a:t>// The value null indicates all Catalogs/Schemas.  </a:t>
            </a:r>
            <a:br>
              <a:rPr lang="en-US" altLang="en-US" dirty="0">
                <a:solidFill>
                  <a:srgbClr val="002060"/>
                </a:solidFill>
              </a:rPr>
            </a:br>
            <a:r>
              <a:rPr lang="en-US" altLang="en-US" dirty="0">
                <a:solidFill>
                  <a:srgbClr val="002060"/>
                </a:solidFill>
              </a:rPr>
              <a:t>// The value “” indicates current catalog/schema</a:t>
            </a:r>
            <a:br>
              <a:rPr lang="en-US" altLang="en-US" dirty="0">
                <a:solidFill>
                  <a:srgbClr val="002060"/>
                </a:solidFill>
              </a:rPr>
            </a:br>
            <a:r>
              <a:rPr lang="en-US" altLang="en-US" dirty="0">
                <a:solidFill>
                  <a:srgbClr val="002060"/>
                </a:solidFill>
              </a:rPr>
              <a:t>// The value “%” has the same meaning as SQL </a:t>
            </a:r>
            <a:r>
              <a:rPr lang="en-US" altLang="en-US" b="1" dirty="0">
                <a:solidFill>
                  <a:srgbClr val="002060"/>
                </a:solidFill>
              </a:rPr>
              <a:t>like</a:t>
            </a:r>
            <a:r>
              <a:rPr lang="en-US" altLang="en-US" dirty="0">
                <a:solidFill>
                  <a:srgbClr val="002060"/>
                </a:solidFill>
              </a:rPr>
              <a:t> clause</a:t>
            </a:r>
            <a:br>
              <a:rPr lang="en-US" altLang="en-US" dirty="0">
                <a:solidFill>
                  <a:srgbClr val="002060"/>
                </a:solidFill>
              </a:rPr>
            </a:br>
            <a:r>
              <a:rPr lang="en-US" altLang="en-US" dirty="0">
                <a:solidFill>
                  <a:srgbClr val="002060"/>
                </a:solidFill>
              </a:rPr>
              <a:t>// The last attribute is an array of types of tables to return.  </a:t>
            </a:r>
            <a:br>
              <a:rPr lang="en-US" altLang="en-US" dirty="0">
                <a:solidFill>
                  <a:srgbClr val="002060"/>
                </a:solidFill>
              </a:rPr>
            </a:br>
            <a:r>
              <a:rPr lang="en-US" altLang="en-US" dirty="0">
                <a:solidFill>
                  <a:srgbClr val="002060"/>
                </a:solidFill>
              </a:rPr>
              <a:t>//    TABLE means only regular tables</a:t>
            </a:r>
          </a:p>
          <a:p>
            <a:pPr>
              <a:buFont typeface="Monotype Sorts" charset="2"/>
              <a:buNone/>
            </a:pPr>
            <a:r>
              <a:rPr lang="en-US" altLang="en-US" dirty="0">
                <a:solidFill>
                  <a:srgbClr val="0000FF"/>
                </a:solidFill>
              </a:rPr>
              <a:t>     </a:t>
            </a:r>
            <a:r>
              <a:rPr lang="en-US" altLang="en-US" dirty="0" err="1"/>
              <a:t>ResultSet</a:t>
            </a:r>
            <a:r>
              <a:rPr lang="en-US" altLang="en-US" dirty="0"/>
              <a:t> </a:t>
            </a:r>
            <a:r>
              <a:rPr lang="en-US" altLang="en-US" dirty="0" err="1"/>
              <a:t>rs</a:t>
            </a:r>
            <a:r>
              <a:rPr lang="en-US" altLang="en-US" dirty="0"/>
              <a:t> = </a:t>
            </a:r>
            <a:r>
              <a:rPr lang="en-US" altLang="en-US" dirty="0" err="1"/>
              <a:t>dbmd.getTables</a:t>
            </a:r>
            <a:r>
              <a:rPr lang="en-US" altLang="en-US" dirty="0"/>
              <a:t> (“”, "", “%", new String[] {“TABLES”});</a:t>
            </a:r>
            <a:endParaRPr lang="en-US" altLang="en-US" dirty="0">
              <a:solidFill>
                <a:srgbClr val="0000FF"/>
              </a:solidFill>
            </a:endParaRPr>
          </a:p>
          <a:p>
            <a:pPr>
              <a:buFont typeface="Monotype Sorts" charset="2"/>
              <a:buNone/>
            </a:pPr>
            <a:r>
              <a:rPr lang="en-US" altLang="en-US" dirty="0"/>
              <a:t>	while( </a:t>
            </a:r>
            <a:r>
              <a:rPr lang="en-US" altLang="en-US" dirty="0" err="1"/>
              <a:t>rs.next</a:t>
            </a:r>
            <a:r>
              <a:rPr lang="en-US" altLang="en-US" dirty="0"/>
              <a:t>()) {</a:t>
            </a:r>
          </a:p>
          <a:p>
            <a:pPr>
              <a:buFont typeface="Monotype Sorts" charset="2"/>
              <a:buNone/>
            </a:pPr>
            <a:r>
              <a:rPr lang="en-US" altLang="en-US" dirty="0"/>
              <a:t>	       </a:t>
            </a:r>
            <a:r>
              <a:rPr lang="en-US" altLang="en-US" dirty="0" err="1"/>
              <a:t>System.out.println</a:t>
            </a:r>
            <a:r>
              <a:rPr lang="en-US" altLang="en-US" dirty="0"/>
              <a:t>(</a:t>
            </a:r>
            <a:r>
              <a:rPr lang="en-US" altLang="en-US" dirty="0" err="1"/>
              <a:t>rs.getString</a:t>
            </a:r>
            <a:r>
              <a:rPr lang="en-US" altLang="en-US" dirty="0"/>
              <a:t>(“TABLE_NAME“));</a:t>
            </a:r>
          </a:p>
          <a:p>
            <a:pPr>
              <a:buFont typeface="Monotype Sorts" charset="2"/>
              <a:buNone/>
            </a:pPr>
            <a:r>
              <a:rPr lang="en-US" altLang="en-US" dirty="0"/>
              <a:t>     }</a:t>
            </a:r>
          </a:p>
          <a:p>
            <a:r>
              <a:rPr lang="en-US" altLang="en-US" dirty="0"/>
              <a:t>And where is this useful?</a:t>
            </a:r>
          </a:p>
          <a:p>
            <a:endParaRPr lang="en-US" altLang="en-US" dirty="0"/>
          </a:p>
        </p:txBody>
      </p:sp>
    </p:spTree>
    <p:extLst>
      <p:ext uri="{BB962C8B-B14F-4D97-AF65-F5344CB8AC3E}">
        <p14:creationId xmlns:p14="http://schemas.microsoft.com/office/powerpoint/2010/main" val="223183845"/>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Finding Primary Keys</a:t>
            </a:r>
          </a:p>
        </p:txBody>
      </p:sp>
      <p:sp>
        <p:nvSpPr>
          <p:cNvPr id="20483" name="Content Placeholder 2"/>
          <p:cNvSpPr>
            <a:spLocks noGrp="1"/>
          </p:cNvSpPr>
          <p:nvPr>
            <p:ph idx="4294967295"/>
          </p:nvPr>
        </p:nvSpPr>
        <p:spPr>
          <a:xfrm>
            <a:off x="1914525" y="1093788"/>
            <a:ext cx="10277475" cy="4903787"/>
          </a:xfrm>
        </p:spPr>
        <p:txBody>
          <a:bodyPr/>
          <a:lstStyle/>
          <a:p>
            <a:r>
              <a:rPr lang="en-US" altLang="en-US" dirty="0" err="1"/>
              <a:t>DatabaseMetaData</a:t>
            </a:r>
            <a:r>
              <a:rPr lang="en-US" altLang="en-US" dirty="0"/>
              <a:t> </a:t>
            </a:r>
            <a:r>
              <a:rPr lang="en-US" altLang="en-US" dirty="0" err="1"/>
              <a:t>dmd</a:t>
            </a:r>
            <a:r>
              <a:rPr lang="en-US" altLang="en-US" dirty="0"/>
              <a:t> = </a:t>
            </a:r>
            <a:r>
              <a:rPr lang="en-US" altLang="en-US" dirty="0" err="1"/>
              <a:t>connection.getMetaData</a:t>
            </a:r>
            <a:r>
              <a:rPr lang="en-US" altLang="en-US" dirty="0"/>
              <a:t>();</a:t>
            </a:r>
            <a:br>
              <a:rPr lang="en-US" altLang="en-US" dirty="0"/>
            </a:br>
            <a:br>
              <a:rPr lang="en-US" altLang="en-US" dirty="0"/>
            </a:br>
            <a:r>
              <a:rPr lang="en-US" altLang="en-US" dirty="0">
                <a:solidFill>
                  <a:srgbClr val="002060"/>
                </a:solidFill>
              </a:rPr>
              <a:t>// Arguments below are:  Catalog, Schema, and Table</a:t>
            </a:r>
            <a:br>
              <a:rPr lang="en-US" altLang="en-US" dirty="0">
                <a:solidFill>
                  <a:srgbClr val="002060"/>
                </a:solidFill>
              </a:rPr>
            </a:br>
            <a:r>
              <a:rPr lang="en-US" altLang="en-US" dirty="0">
                <a:solidFill>
                  <a:srgbClr val="002060"/>
                </a:solidFill>
              </a:rPr>
              <a:t>// The value “”  for Catalog/Schema indicates current catalog/schema</a:t>
            </a:r>
            <a:br>
              <a:rPr lang="en-US" altLang="en-US" dirty="0">
                <a:solidFill>
                  <a:srgbClr val="002060"/>
                </a:solidFill>
              </a:rPr>
            </a:br>
            <a:r>
              <a:rPr lang="en-US" altLang="en-US" dirty="0">
                <a:solidFill>
                  <a:srgbClr val="002060"/>
                </a:solidFill>
              </a:rPr>
              <a:t>//  The value null indicates all catalogs/schemas</a:t>
            </a:r>
            <a:br>
              <a:rPr lang="en-US" altLang="en-US" dirty="0">
                <a:solidFill>
                  <a:srgbClr val="0000FF"/>
                </a:solidFill>
              </a:rPr>
            </a:br>
            <a:r>
              <a:rPr lang="en-US" altLang="en-US" dirty="0" err="1"/>
              <a:t>ResultSet</a:t>
            </a:r>
            <a:r>
              <a:rPr lang="en-US" altLang="en-US" dirty="0"/>
              <a:t> </a:t>
            </a:r>
            <a:r>
              <a:rPr lang="en-US" altLang="en-US" dirty="0" err="1"/>
              <a:t>rs</a:t>
            </a:r>
            <a:r>
              <a:rPr lang="en-US" altLang="en-US" dirty="0"/>
              <a:t> = </a:t>
            </a:r>
            <a:r>
              <a:rPr lang="en-US" altLang="en-US" dirty="0" err="1"/>
              <a:t>dmd.getPrimaryKeys</a:t>
            </a:r>
            <a:r>
              <a:rPr lang="en-US" altLang="en-US" dirty="0"/>
              <a:t>(“”, “”, </a:t>
            </a:r>
            <a:r>
              <a:rPr lang="en-US" altLang="en-US" dirty="0" err="1"/>
              <a:t>tableName</a:t>
            </a:r>
            <a:r>
              <a:rPr lang="en-US" altLang="en-US" dirty="0"/>
              <a:t>);</a:t>
            </a:r>
            <a:br>
              <a:rPr lang="en-US" altLang="en-US" dirty="0"/>
            </a:br>
            <a:br>
              <a:rPr lang="en-US" altLang="en-US" dirty="0"/>
            </a:br>
            <a:r>
              <a:rPr lang="en-US" altLang="en-US" dirty="0"/>
              <a:t>while(</a:t>
            </a:r>
            <a:r>
              <a:rPr lang="en-US" altLang="en-US" dirty="0" err="1"/>
              <a:t>rs.next</a:t>
            </a:r>
            <a:r>
              <a:rPr lang="en-US" altLang="en-US" dirty="0"/>
              <a:t>()){</a:t>
            </a:r>
            <a:br>
              <a:rPr lang="en-US" altLang="en-US" dirty="0"/>
            </a:br>
            <a:r>
              <a:rPr lang="en-US" altLang="en-US" dirty="0">
                <a:solidFill>
                  <a:srgbClr val="002060"/>
                </a:solidFill>
              </a:rPr>
              <a:t>    // KEY_SEQ indicates the position of the attribute in </a:t>
            </a:r>
            <a:br>
              <a:rPr lang="en-US" altLang="en-US" dirty="0">
                <a:solidFill>
                  <a:srgbClr val="002060"/>
                </a:solidFill>
              </a:rPr>
            </a:br>
            <a:r>
              <a:rPr lang="en-US" altLang="en-US" dirty="0">
                <a:solidFill>
                  <a:srgbClr val="002060"/>
                </a:solidFill>
              </a:rPr>
              <a:t>    // the primary key, which is required if a primary key has multiple</a:t>
            </a:r>
            <a:br>
              <a:rPr lang="en-US" altLang="en-US" dirty="0">
                <a:solidFill>
                  <a:srgbClr val="002060"/>
                </a:solidFill>
              </a:rPr>
            </a:br>
            <a:r>
              <a:rPr lang="en-US" altLang="en-US" dirty="0">
                <a:solidFill>
                  <a:srgbClr val="002060"/>
                </a:solidFill>
              </a:rPr>
              <a:t>    // attributes</a:t>
            </a:r>
            <a:br>
              <a:rPr lang="en-US" altLang="en-US" dirty="0">
                <a:solidFill>
                  <a:srgbClr val="002060"/>
                </a:solidFill>
              </a:rPr>
            </a:br>
            <a:r>
              <a:rPr lang="en-US" altLang="en-US" dirty="0"/>
              <a:t>    </a:t>
            </a:r>
            <a:r>
              <a:rPr lang="en-US" altLang="en-US" dirty="0" err="1"/>
              <a:t>System.out.println</a:t>
            </a:r>
            <a:r>
              <a:rPr lang="en-US" altLang="en-US" dirty="0"/>
              <a:t>(</a:t>
            </a:r>
            <a:r>
              <a:rPr lang="en-US" altLang="en-US" dirty="0" err="1"/>
              <a:t>rs.getString</a:t>
            </a:r>
            <a:r>
              <a:rPr lang="en-US" altLang="en-US" dirty="0"/>
              <a:t>(“KEY_SEQ”),  </a:t>
            </a:r>
            <a:br>
              <a:rPr lang="en-US" altLang="en-US" dirty="0"/>
            </a:br>
            <a:r>
              <a:rPr lang="en-US" altLang="en-US" dirty="0"/>
              <a:t>                                       </a:t>
            </a:r>
            <a:r>
              <a:rPr lang="en-US" altLang="en-US" dirty="0" err="1"/>
              <a:t>rs.getString</a:t>
            </a:r>
            <a:r>
              <a:rPr lang="en-US" altLang="en-US" dirty="0"/>
              <a:t>("COLUMN_NAME");</a:t>
            </a:r>
            <a:br>
              <a:rPr lang="en-US" altLang="en-US" dirty="0"/>
            </a:br>
            <a:r>
              <a:rPr lang="en-US" altLang="en-US" dirty="0"/>
              <a:t>}</a:t>
            </a:r>
          </a:p>
          <a:p>
            <a:endParaRPr lang="en-US" altLang="en-US" dirty="0"/>
          </a:p>
        </p:txBody>
      </p:sp>
    </p:spTree>
    <p:extLst>
      <p:ext uri="{BB962C8B-B14F-4D97-AF65-F5344CB8AC3E}">
        <p14:creationId xmlns:p14="http://schemas.microsoft.com/office/powerpoint/2010/main" val="1008809802"/>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9410" name="Rectangle 2"/>
          <p:cNvSpPr>
            <a:spLocks noGrp="1" noChangeArrowheads="1"/>
          </p:cNvSpPr>
          <p:nvPr>
            <p:ph type="title" idx="4294967295"/>
          </p:nvPr>
        </p:nvSpPr>
        <p:spPr>
          <a:xfrm>
            <a:off x="1422400" y="117475"/>
            <a:ext cx="10769600" cy="609600"/>
          </a:xfrm>
        </p:spPr>
        <p:txBody>
          <a:bodyPr/>
          <a:lstStyle/>
          <a:p>
            <a:pPr>
              <a:defRPr/>
            </a:pPr>
            <a:r>
              <a:rPr lang="en-US" altLang="en-US" dirty="0">
                <a:effectLst>
                  <a:outerShdw blurRad="38100" dist="38100" dir="2700000" algn="tl">
                    <a:srgbClr val="C0C0C0"/>
                  </a:outerShdw>
                </a:effectLst>
              </a:rPr>
              <a:t>Transaction Control in JDBC</a:t>
            </a:r>
            <a:endParaRPr lang="en-US" dirty="0"/>
          </a:p>
        </p:txBody>
      </p:sp>
      <p:sp>
        <p:nvSpPr>
          <p:cNvPr id="7171" name="Rectangle 3"/>
          <p:cNvSpPr>
            <a:spLocks noGrp="1" noChangeArrowheads="1"/>
          </p:cNvSpPr>
          <p:nvPr>
            <p:ph type="body" idx="4294967295"/>
          </p:nvPr>
        </p:nvSpPr>
        <p:spPr>
          <a:xfrm>
            <a:off x="0" y="1109663"/>
            <a:ext cx="7515225" cy="4983162"/>
          </a:xfrm>
        </p:spPr>
        <p:txBody>
          <a:bodyPr/>
          <a:lstStyle/>
          <a:p>
            <a:r>
              <a:rPr lang="en-US" altLang="en-US" dirty="0"/>
              <a:t>By default, each SQL statement is treated as a separate transaction that is committed automatically</a:t>
            </a:r>
          </a:p>
          <a:p>
            <a:pPr lvl="1"/>
            <a:r>
              <a:rPr lang="en-US" altLang="en-US" dirty="0">
                <a:ea typeface="ＭＳ Ｐゴシック" panose="020B0600070205080204" pitchFamily="34" charset="-128"/>
              </a:rPr>
              <a:t>bad idea for transactions with multiple updates</a:t>
            </a:r>
          </a:p>
          <a:p>
            <a:r>
              <a:rPr lang="en-US" altLang="en-US" dirty="0"/>
              <a:t>Can turn off automatic commit on a connection</a:t>
            </a:r>
          </a:p>
          <a:p>
            <a:pPr lvl="1"/>
            <a:r>
              <a:rPr lang="en-US" altLang="en-US" dirty="0" err="1">
                <a:ea typeface="ＭＳ Ｐゴシック" panose="020B0600070205080204" pitchFamily="34" charset="-128"/>
              </a:rPr>
              <a:t>conn.setAutoCommit</a:t>
            </a:r>
            <a:r>
              <a:rPr lang="en-US" altLang="en-US" dirty="0">
                <a:ea typeface="ＭＳ Ｐゴシック" panose="020B0600070205080204" pitchFamily="34" charset="-128"/>
              </a:rPr>
              <a:t>(false);</a:t>
            </a:r>
          </a:p>
          <a:p>
            <a:r>
              <a:rPr lang="en-US" altLang="en-US" dirty="0"/>
              <a:t>Transactions must then be committed or rolled back explicitly</a:t>
            </a:r>
          </a:p>
          <a:p>
            <a:pPr lvl="1"/>
            <a:r>
              <a:rPr lang="en-US" altLang="en-US" dirty="0" err="1">
                <a:ea typeface="ＭＳ Ｐゴシック" panose="020B0600070205080204" pitchFamily="34" charset="-128"/>
              </a:rPr>
              <a:t>conn.commit</a:t>
            </a:r>
            <a:r>
              <a:rPr lang="en-US" altLang="en-US" dirty="0">
                <a:ea typeface="ＭＳ Ｐゴシック" panose="020B0600070205080204" pitchFamily="34" charset="-128"/>
              </a:rPr>
              <a:t>();     or</a:t>
            </a:r>
          </a:p>
          <a:p>
            <a:pPr lvl="1"/>
            <a:r>
              <a:rPr lang="en-US" altLang="en-US" dirty="0" err="1">
                <a:ea typeface="ＭＳ Ｐゴシック" panose="020B0600070205080204" pitchFamily="34" charset="-128"/>
              </a:rPr>
              <a:t>conn.rollback</a:t>
            </a:r>
            <a:r>
              <a:rPr lang="en-US" altLang="en-US" dirty="0">
                <a:ea typeface="ＭＳ Ｐゴシック" panose="020B0600070205080204" pitchFamily="34" charset="-128"/>
              </a:rPr>
              <a:t>();</a:t>
            </a:r>
          </a:p>
          <a:p>
            <a:r>
              <a:rPr lang="en-US" altLang="en-US" dirty="0" err="1"/>
              <a:t>conn.setAutoCommit</a:t>
            </a:r>
            <a:r>
              <a:rPr lang="en-US" altLang="en-US" dirty="0"/>
              <a:t>(true) turns on automatic commit.</a:t>
            </a:r>
          </a:p>
          <a:p>
            <a:pPr>
              <a:buNone/>
            </a:pPr>
            <a:r>
              <a:rPr lang="en-US" altLang="en-US" dirty="0">
                <a:ea typeface="ＭＳ Ｐゴシック" pitchFamily="34" charset="-128"/>
              </a:rPr>
              <a:t> </a:t>
            </a:r>
          </a:p>
        </p:txBody>
      </p:sp>
    </p:spTree>
    <p:extLst>
      <p:ext uri="{BB962C8B-B14F-4D97-AF65-F5344CB8AC3E}">
        <p14:creationId xmlns:p14="http://schemas.microsoft.com/office/powerpoint/2010/main" val="1768785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a:xfrm>
            <a:off x="1422400" y="117475"/>
            <a:ext cx="1076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ffectLst/>
              </a:rPr>
              <a:t>Data Definition Language (DDL)</a:t>
            </a:r>
          </a:p>
        </p:txBody>
      </p:sp>
      <p:sp>
        <p:nvSpPr>
          <p:cNvPr id="29698" name="Rectangle 3"/>
          <p:cNvSpPr>
            <a:spLocks noGrp="1" noChangeArrowheads="1"/>
          </p:cNvSpPr>
          <p:nvPr>
            <p:ph idx="4294967295"/>
          </p:nvPr>
        </p:nvSpPr>
        <p:spPr>
          <a:xfrm>
            <a:off x="3506771" y="1191329"/>
            <a:ext cx="7400925" cy="4903787"/>
          </a:xfrm>
        </p:spPr>
        <p:txBody>
          <a:bodyPr/>
          <a:lstStyle/>
          <a:p>
            <a:r>
              <a:rPr lang="en-US" altLang="en-US" dirty="0"/>
              <a:t>Specification notation for defining the database schema</a:t>
            </a:r>
          </a:p>
          <a:p>
            <a:pPr lvl="1">
              <a:buFont typeface="Monotype Sorts" charset="2"/>
              <a:buNone/>
            </a:pPr>
            <a:r>
              <a:rPr lang="en-US" altLang="en-US" dirty="0"/>
              <a:t>Example:	</a:t>
            </a:r>
            <a:r>
              <a:rPr lang="en-US" altLang="en-US" b="1" dirty="0"/>
              <a:t>create table</a:t>
            </a:r>
            <a:r>
              <a:rPr lang="en-US" altLang="en-US" dirty="0"/>
              <a:t> </a:t>
            </a:r>
            <a:r>
              <a:rPr lang="en-US" altLang="en-US" i="1" dirty="0"/>
              <a:t>instructor</a:t>
            </a:r>
            <a:r>
              <a:rPr lang="en-US" altLang="en-US" dirty="0"/>
              <a:t> (</a:t>
            </a:r>
            <a:br>
              <a:rPr lang="en-US" altLang="en-US" dirty="0"/>
            </a:br>
            <a:r>
              <a:rPr lang="en-US" altLang="en-US" dirty="0"/>
              <a:t>                             </a:t>
            </a:r>
            <a:r>
              <a:rPr lang="en-US" altLang="en-US" i="1" dirty="0"/>
              <a:t>ID</a:t>
            </a:r>
            <a:r>
              <a:rPr lang="en-US" altLang="en-US" dirty="0"/>
              <a:t>                </a:t>
            </a:r>
            <a:r>
              <a:rPr lang="en-US" altLang="en-US" b="1" dirty="0"/>
              <a:t>char</a:t>
            </a:r>
            <a:r>
              <a:rPr lang="en-US" altLang="en-US" dirty="0"/>
              <a:t>(5),</a:t>
            </a:r>
            <a:br>
              <a:rPr lang="en-US" altLang="en-US" dirty="0"/>
            </a:br>
            <a:r>
              <a:rPr lang="en-US" altLang="en-US" dirty="0"/>
              <a:t>                             </a:t>
            </a:r>
            <a:r>
              <a:rPr lang="en-US" altLang="en-US" i="1" dirty="0"/>
              <a:t>name           </a:t>
            </a:r>
            <a:r>
              <a:rPr lang="en-US" altLang="en-US" b="1" dirty="0"/>
              <a:t>varchar</a:t>
            </a:r>
            <a:r>
              <a:rPr lang="en-US" altLang="en-US" dirty="0"/>
              <a:t>(20)</a:t>
            </a:r>
            <a:r>
              <a:rPr lang="en-US" altLang="en-US" b="1" dirty="0"/>
              <a:t>,</a:t>
            </a:r>
            <a:br>
              <a:rPr lang="en-US" altLang="en-US" b="1" i="1" dirty="0"/>
            </a:br>
            <a:r>
              <a:rPr lang="en-US" altLang="en-US" b="1" i="1" dirty="0"/>
              <a:t>                             </a:t>
            </a:r>
            <a:r>
              <a:rPr lang="en-US" altLang="en-US" i="1" dirty="0" err="1"/>
              <a:t>dept_name</a:t>
            </a:r>
            <a:r>
              <a:rPr lang="en-US" altLang="en-US" i="1" dirty="0"/>
              <a:t>  </a:t>
            </a:r>
            <a:r>
              <a:rPr lang="en-US" altLang="en-US" b="1" dirty="0"/>
              <a:t>varchar</a:t>
            </a:r>
            <a:r>
              <a:rPr lang="en-US" altLang="en-US" dirty="0"/>
              <a:t>(20),</a:t>
            </a:r>
            <a:br>
              <a:rPr lang="en-US" altLang="en-US" dirty="0"/>
            </a:br>
            <a:r>
              <a:rPr lang="en-US" altLang="en-US" dirty="0"/>
              <a:t>                             </a:t>
            </a:r>
            <a:r>
              <a:rPr lang="en-US" altLang="en-US" i="1" dirty="0"/>
              <a:t>salary</a:t>
            </a:r>
            <a:r>
              <a:rPr lang="en-US" altLang="en-US" dirty="0"/>
              <a:t>           </a:t>
            </a:r>
            <a:r>
              <a:rPr lang="en-US" altLang="en-US" b="1" dirty="0"/>
              <a:t>numeric</a:t>
            </a:r>
            <a:r>
              <a:rPr lang="en-US" altLang="en-US" dirty="0"/>
              <a:t>(8,2))</a:t>
            </a:r>
          </a:p>
          <a:p>
            <a:r>
              <a:rPr lang="en-US" altLang="en-US" dirty="0"/>
              <a:t>DDL compiler generates a set of table templates stored in a </a:t>
            </a:r>
            <a:r>
              <a:rPr lang="en-US" altLang="en-US" b="1" i="1" dirty="0">
                <a:solidFill>
                  <a:srgbClr val="002060"/>
                </a:solidFill>
              </a:rPr>
              <a:t>data dictionary</a:t>
            </a:r>
          </a:p>
          <a:p>
            <a:r>
              <a:rPr lang="en-US" altLang="en-US" dirty="0"/>
              <a:t>Data dictionary contains metadata (i.e., data about data)</a:t>
            </a:r>
          </a:p>
          <a:p>
            <a:pPr lvl="1"/>
            <a:r>
              <a:rPr lang="en-US" altLang="en-US" dirty="0"/>
              <a:t>Database schema </a:t>
            </a:r>
          </a:p>
          <a:p>
            <a:pPr lvl="1"/>
            <a:r>
              <a:rPr lang="en-US" altLang="en-US" dirty="0"/>
              <a:t>Integrity constraints</a:t>
            </a:r>
          </a:p>
          <a:p>
            <a:pPr lvl="2"/>
            <a:r>
              <a:rPr lang="en-US" altLang="en-US" dirty="0"/>
              <a:t>Primary key (ID uniquely identifies instructors)</a:t>
            </a:r>
          </a:p>
          <a:p>
            <a:pPr lvl="1"/>
            <a:r>
              <a:rPr lang="en-US" altLang="en-US" dirty="0"/>
              <a:t>Authorization</a:t>
            </a:r>
          </a:p>
          <a:p>
            <a:pPr lvl="2"/>
            <a:r>
              <a:rPr lang="en-US" altLang="en-US" dirty="0"/>
              <a:t>Who can access what</a:t>
            </a:r>
          </a:p>
        </p:txBody>
      </p:sp>
    </p:spTree>
    <p:extLst>
      <p:ext uri="{BB962C8B-B14F-4D97-AF65-F5344CB8AC3E}">
        <p14:creationId xmlns:p14="http://schemas.microsoft.com/office/powerpoint/2010/main" val="74247142"/>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2306"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Other JDBC Features</a:t>
            </a:r>
          </a:p>
        </p:txBody>
      </p:sp>
      <p:sp>
        <p:nvSpPr>
          <p:cNvPr id="22531" name="Rectangle 3"/>
          <p:cNvSpPr>
            <a:spLocks noGrp="1" noChangeArrowheads="1"/>
          </p:cNvSpPr>
          <p:nvPr>
            <p:ph type="body" idx="4294967295"/>
          </p:nvPr>
        </p:nvSpPr>
        <p:spPr>
          <a:xfrm>
            <a:off x="4364038" y="1093788"/>
            <a:ext cx="7827962" cy="4903787"/>
          </a:xfrm>
        </p:spPr>
        <p:txBody>
          <a:bodyPr/>
          <a:lstStyle/>
          <a:p>
            <a:r>
              <a:rPr lang="en-US" altLang="en-US" dirty="0"/>
              <a:t>Calling functions and procedures</a:t>
            </a:r>
          </a:p>
          <a:p>
            <a:pPr lvl="1"/>
            <a:r>
              <a:rPr lang="en-US" altLang="en-US" dirty="0" err="1">
                <a:ea typeface="ＭＳ Ｐゴシック" panose="020B0600070205080204" pitchFamily="34" charset="-128"/>
              </a:rPr>
              <a:t>CallableStatement</a:t>
            </a:r>
            <a:r>
              <a:rPr lang="en-US" altLang="en-US" dirty="0">
                <a:ea typeface="ＭＳ Ｐゴシック" panose="020B0600070205080204" pitchFamily="34" charset="-128"/>
              </a:rPr>
              <a:t> cStmt1 = </a:t>
            </a:r>
            <a:r>
              <a:rPr lang="en-US" altLang="en-US" dirty="0" err="1">
                <a:ea typeface="ＭＳ Ｐゴシック" panose="020B0600070205080204" pitchFamily="34" charset="-128"/>
              </a:rPr>
              <a:t>conn.prepareCall</a:t>
            </a:r>
            <a:r>
              <a:rPr lang="en-US" altLang="en-US" dirty="0">
                <a:ea typeface="ＭＳ Ｐゴシック" panose="020B0600070205080204" pitchFamily="34" charset="-128"/>
              </a:rPr>
              <a:t>("{? = call some function(?)}");</a:t>
            </a:r>
          </a:p>
          <a:p>
            <a:pPr lvl="1"/>
            <a:r>
              <a:rPr lang="en-US" altLang="en-US" dirty="0" err="1">
                <a:ea typeface="ＭＳ Ｐゴシック" panose="020B0600070205080204" pitchFamily="34" charset="-128"/>
              </a:rPr>
              <a:t>CallableStatement</a:t>
            </a:r>
            <a:r>
              <a:rPr lang="en-US" altLang="en-US" dirty="0">
                <a:ea typeface="ＭＳ Ｐゴシック" panose="020B0600070205080204" pitchFamily="34" charset="-128"/>
              </a:rPr>
              <a:t> cStmt2 = </a:t>
            </a:r>
            <a:r>
              <a:rPr lang="en-US" altLang="en-US" dirty="0" err="1">
                <a:ea typeface="ＭＳ Ｐゴシック" panose="020B0600070205080204" pitchFamily="34" charset="-128"/>
              </a:rPr>
              <a:t>conn.prepareCall</a:t>
            </a:r>
            <a:r>
              <a:rPr lang="en-US" altLang="en-US" dirty="0">
                <a:ea typeface="ＭＳ Ｐゴシック" panose="020B0600070205080204" pitchFamily="34" charset="-128"/>
              </a:rPr>
              <a:t>("{call some procedure(?,?)}");</a:t>
            </a:r>
          </a:p>
          <a:p>
            <a:r>
              <a:rPr lang="en-US" altLang="en-US" dirty="0"/>
              <a:t>Handling large object types</a:t>
            </a:r>
          </a:p>
          <a:p>
            <a:pPr lvl="1"/>
            <a:r>
              <a:rPr lang="en-US" altLang="en-US" dirty="0" err="1">
                <a:ea typeface="ＭＳ Ｐゴシック" panose="020B0600070205080204" pitchFamily="34" charset="-128"/>
              </a:rPr>
              <a:t>getBlob</a:t>
            </a:r>
            <a:r>
              <a:rPr lang="en-US" altLang="en-US" dirty="0">
                <a:ea typeface="ＭＳ Ｐゴシック" panose="020B0600070205080204" pitchFamily="34" charset="-128"/>
              </a:rPr>
              <a:t>() and </a:t>
            </a:r>
            <a:r>
              <a:rPr lang="en-US" altLang="en-US" dirty="0" err="1">
                <a:ea typeface="ＭＳ Ｐゴシック" panose="020B0600070205080204" pitchFamily="34" charset="-128"/>
              </a:rPr>
              <a:t>getClob</a:t>
            </a:r>
            <a:r>
              <a:rPr lang="en-US" altLang="en-US" dirty="0">
                <a:ea typeface="ＭＳ Ｐゴシック" panose="020B0600070205080204" pitchFamily="34" charset="-128"/>
              </a:rPr>
              <a:t>() that are similar to the </a:t>
            </a:r>
            <a:r>
              <a:rPr lang="en-US" altLang="en-US" dirty="0" err="1">
                <a:ea typeface="ＭＳ Ｐゴシック" panose="020B0600070205080204" pitchFamily="34" charset="-128"/>
              </a:rPr>
              <a:t>getString</a:t>
            </a:r>
            <a:r>
              <a:rPr lang="en-US" altLang="en-US" dirty="0">
                <a:ea typeface="ＭＳ Ｐゴシック" panose="020B0600070205080204" pitchFamily="34" charset="-128"/>
              </a:rPr>
              <a:t>() method, but return objects of type Blob and </a:t>
            </a:r>
            <a:r>
              <a:rPr lang="en-US" altLang="en-US" dirty="0" err="1">
                <a:ea typeface="ＭＳ Ｐゴシック" panose="020B0600070205080204" pitchFamily="34" charset="-128"/>
              </a:rPr>
              <a:t>Clob</a:t>
            </a:r>
            <a:r>
              <a:rPr lang="en-US" altLang="en-US" dirty="0">
                <a:ea typeface="ＭＳ Ｐゴシック" panose="020B0600070205080204" pitchFamily="34" charset="-128"/>
              </a:rPr>
              <a:t>, respectively</a:t>
            </a:r>
          </a:p>
          <a:p>
            <a:pPr lvl="1"/>
            <a:r>
              <a:rPr lang="en-US" altLang="en-US" dirty="0">
                <a:ea typeface="ＭＳ Ｐゴシック" panose="020B0600070205080204" pitchFamily="34" charset="-128"/>
              </a:rPr>
              <a:t>get data from these objects by </a:t>
            </a:r>
            <a:r>
              <a:rPr lang="en-US" altLang="en-US" dirty="0" err="1">
                <a:ea typeface="ＭＳ Ｐゴシック" panose="020B0600070205080204" pitchFamily="34" charset="-128"/>
              </a:rPr>
              <a:t>getBytes</a:t>
            </a:r>
            <a:r>
              <a:rPr lang="en-US" altLang="en-US" dirty="0">
                <a:ea typeface="ＭＳ Ｐゴシック" panose="020B0600070205080204" pitchFamily="34" charset="-128"/>
              </a:rPr>
              <a:t>()</a:t>
            </a:r>
          </a:p>
          <a:p>
            <a:pPr lvl="1"/>
            <a:r>
              <a:rPr lang="en-US" altLang="en-US" dirty="0">
                <a:ea typeface="ＭＳ Ｐゴシック" panose="020B0600070205080204" pitchFamily="34" charset="-128"/>
              </a:rPr>
              <a:t>associate an open stream with Java Blob or </a:t>
            </a:r>
            <a:r>
              <a:rPr lang="en-US" altLang="en-US" dirty="0" err="1">
                <a:ea typeface="ＭＳ Ｐゴシック" panose="020B0600070205080204" pitchFamily="34" charset="-128"/>
              </a:rPr>
              <a:t>Clob</a:t>
            </a:r>
            <a:r>
              <a:rPr lang="en-US" altLang="en-US" dirty="0">
                <a:ea typeface="ＭＳ Ｐゴシック" panose="020B0600070205080204" pitchFamily="34" charset="-128"/>
              </a:rPr>
              <a:t> object to update large objects</a:t>
            </a:r>
          </a:p>
          <a:p>
            <a:pPr lvl="2"/>
            <a:r>
              <a:rPr lang="en-US" altLang="en-US" dirty="0" err="1">
                <a:ea typeface="ＭＳ Ｐゴシック" panose="020B0600070205080204" pitchFamily="34" charset="-128"/>
              </a:rPr>
              <a:t>blob.setBlob</a:t>
            </a:r>
            <a:r>
              <a:rPr lang="en-US" altLang="en-US" dirty="0">
                <a:ea typeface="ＭＳ Ｐゴシック" panose="020B0600070205080204" pitchFamily="34" charset="-128"/>
              </a:rPr>
              <a:t>(</a:t>
            </a:r>
            <a:r>
              <a:rPr lang="en-US" altLang="en-US" dirty="0" err="1">
                <a:ea typeface="ＭＳ Ｐゴシック" panose="020B0600070205080204" pitchFamily="34" charset="-128"/>
              </a:rPr>
              <a:t>int</a:t>
            </a:r>
            <a:r>
              <a:rPr lang="en-US" altLang="en-US" dirty="0">
                <a:ea typeface="ＭＳ Ｐゴシック" panose="020B0600070205080204" pitchFamily="34" charset="-128"/>
              </a:rPr>
              <a:t> </a:t>
            </a:r>
            <a:r>
              <a:rPr lang="en-US" altLang="en-US" dirty="0" err="1">
                <a:ea typeface="ＭＳ Ｐゴシック" panose="020B0600070205080204" pitchFamily="34" charset="-128"/>
              </a:rPr>
              <a:t>parameterIndex</a:t>
            </a:r>
            <a:r>
              <a:rPr lang="en-US" altLang="en-US" dirty="0">
                <a:ea typeface="ＭＳ Ｐゴシック" panose="020B0600070205080204" pitchFamily="34" charset="-128"/>
              </a:rPr>
              <a:t>, </a:t>
            </a:r>
            <a:r>
              <a:rPr lang="en-US" altLang="en-US" dirty="0" err="1">
                <a:ea typeface="ＭＳ Ｐゴシック" panose="020B0600070205080204" pitchFamily="34" charset="-128"/>
              </a:rPr>
              <a:t>InputStream</a:t>
            </a:r>
            <a:r>
              <a:rPr lang="en-US" altLang="en-US" dirty="0">
                <a:ea typeface="ＭＳ Ｐゴシック" panose="020B0600070205080204" pitchFamily="34" charset="-128"/>
              </a:rPr>
              <a:t> </a:t>
            </a:r>
            <a:r>
              <a:rPr lang="en-US" altLang="en-US" dirty="0" err="1">
                <a:ea typeface="ＭＳ Ｐゴシック" panose="020B0600070205080204" pitchFamily="34" charset="-128"/>
              </a:rPr>
              <a:t>inputStream</a:t>
            </a:r>
            <a:r>
              <a:rPr lang="en-US" altLang="en-US" dirty="0">
                <a:ea typeface="ＭＳ Ｐゴシック" panose="020B0600070205080204" pitchFamily="34" charset="-128"/>
              </a:rPr>
              <a:t>).</a:t>
            </a:r>
          </a:p>
          <a:p>
            <a:pPr lvl="2"/>
            <a:endParaRPr lang="en-US" altLang="en-US" dirty="0">
              <a:ea typeface="ＭＳ Ｐゴシック" panose="020B0600070205080204" pitchFamily="34" charset="-128"/>
            </a:endParaRPr>
          </a:p>
          <a:p>
            <a:endParaRPr lang="en-US" altLang="en-US" dirty="0"/>
          </a:p>
        </p:txBody>
      </p:sp>
    </p:spTree>
    <p:extLst>
      <p:ext uri="{BB962C8B-B14F-4D97-AF65-F5344CB8AC3E}">
        <p14:creationId xmlns:p14="http://schemas.microsoft.com/office/powerpoint/2010/main" val="780038463"/>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JDBC Resources</a:t>
            </a:r>
          </a:p>
        </p:txBody>
      </p:sp>
      <p:sp>
        <p:nvSpPr>
          <p:cNvPr id="23555" name="Content Placeholder 2"/>
          <p:cNvSpPr>
            <a:spLocks noGrp="1"/>
          </p:cNvSpPr>
          <p:nvPr>
            <p:ph idx="4294967295"/>
          </p:nvPr>
        </p:nvSpPr>
        <p:spPr>
          <a:xfrm>
            <a:off x="4484688" y="1093788"/>
            <a:ext cx="7707312" cy="4903787"/>
          </a:xfrm>
        </p:spPr>
        <p:txBody>
          <a:bodyPr/>
          <a:lstStyle/>
          <a:p>
            <a:r>
              <a:rPr lang="en-US" altLang="en-US" dirty="0"/>
              <a:t>JDBC Basics Tutorial</a:t>
            </a:r>
          </a:p>
          <a:p>
            <a:pPr lvl="1"/>
            <a:r>
              <a:rPr lang="en-US" altLang="en-US" dirty="0">
                <a:ea typeface="ＭＳ Ｐゴシック" panose="020B0600070205080204" pitchFamily="34" charset="-128"/>
              </a:rPr>
              <a:t>https://docs.oracle.com/javase/tutorial/jdbc/index.html</a:t>
            </a:r>
          </a:p>
        </p:txBody>
      </p:sp>
    </p:spTree>
    <p:extLst>
      <p:ext uri="{BB962C8B-B14F-4D97-AF65-F5344CB8AC3E}">
        <p14:creationId xmlns:p14="http://schemas.microsoft.com/office/powerpoint/2010/main" val="3023892512"/>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3330" name="Rectangle 2"/>
          <p:cNvSpPr>
            <a:spLocks noGrp="1" noChangeArrowheads="1"/>
          </p:cNvSpPr>
          <p:nvPr>
            <p:ph type="title" idx="4294967295"/>
          </p:nvPr>
        </p:nvSpPr>
        <p:spPr>
          <a:xfrm>
            <a:off x="1422400" y="117475"/>
            <a:ext cx="10769600" cy="609600"/>
          </a:xfrm>
        </p:spPr>
        <p:txBody>
          <a:bodyPr/>
          <a:lstStyle/>
          <a:p>
            <a:pPr>
              <a:defRPr/>
            </a:pPr>
            <a:r>
              <a:rPr lang="en-US" altLang="en-US" dirty="0">
                <a:effectLst>
                  <a:outerShdw blurRad="38100" dist="38100" dir="2700000" algn="tl">
                    <a:srgbClr val="C0C0C0"/>
                  </a:outerShdw>
                </a:effectLst>
              </a:rPr>
              <a:t>SQLJ</a:t>
            </a:r>
          </a:p>
        </p:txBody>
      </p:sp>
      <p:sp>
        <p:nvSpPr>
          <p:cNvPr id="24579" name="Rectangle 3"/>
          <p:cNvSpPr>
            <a:spLocks noGrp="1" noChangeArrowheads="1"/>
          </p:cNvSpPr>
          <p:nvPr>
            <p:ph type="body" idx="4294967295"/>
          </p:nvPr>
        </p:nvSpPr>
        <p:spPr>
          <a:xfrm>
            <a:off x="4484688" y="1093788"/>
            <a:ext cx="7707312" cy="4903787"/>
          </a:xfrm>
        </p:spPr>
        <p:txBody>
          <a:bodyPr/>
          <a:lstStyle/>
          <a:p>
            <a:r>
              <a:rPr lang="en-US" altLang="en-US" dirty="0"/>
              <a:t>JDBC is overly dynamic, errors cannot be caught by compiler</a:t>
            </a:r>
          </a:p>
          <a:p>
            <a:r>
              <a:rPr lang="en-US" altLang="en-US" dirty="0"/>
              <a:t>SQLJ: embedded SQL in Java</a:t>
            </a:r>
          </a:p>
          <a:p>
            <a:pPr lvl="1"/>
            <a:r>
              <a:rPr lang="en-US" altLang="en-US" dirty="0">
                <a:ea typeface="ＭＳ Ｐゴシック" panose="020B0600070205080204" pitchFamily="34" charset="-128"/>
              </a:rPr>
              <a:t>#</a:t>
            </a:r>
            <a:r>
              <a:rPr lang="en-US" altLang="en-US" dirty="0" err="1">
                <a:ea typeface="ＭＳ Ｐゴシック" panose="020B0600070205080204" pitchFamily="34" charset="-128"/>
              </a:rPr>
              <a:t>sql</a:t>
            </a:r>
            <a:r>
              <a:rPr lang="en-US" altLang="en-US" dirty="0">
                <a:ea typeface="ＭＳ Ｐゴシック" panose="020B0600070205080204" pitchFamily="34" charset="-128"/>
              </a:rPr>
              <a:t> iterator </a:t>
            </a:r>
            <a:r>
              <a:rPr lang="en-US" altLang="en-US" dirty="0" err="1">
                <a:ea typeface="ＭＳ Ｐゴシック" panose="020B0600070205080204" pitchFamily="34" charset="-128"/>
              </a:rPr>
              <a:t>deptInfoIter</a:t>
            </a:r>
            <a:r>
              <a:rPr lang="en-US" altLang="en-US" dirty="0">
                <a:ea typeface="ＭＳ Ｐゴシック" panose="020B0600070205080204" pitchFamily="34" charset="-128"/>
              </a:rPr>
              <a:t> ( String </a:t>
            </a:r>
            <a:r>
              <a:rPr lang="en-US" altLang="en-US" dirty="0" err="1">
                <a:ea typeface="ＭＳ Ｐゴシック" panose="020B0600070205080204" pitchFamily="34" charset="-128"/>
              </a:rPr>
              <a:t>dept</a:t>
            </a:r>
            <a:r>
              <a:rPr lang="en-US" altLang="en-US" dirty="0">
                <a:ea typeface="ＭＳ Ｐゴシック" panose="020B0600070205080204" pitchFamily="34" charset="-128"/>
              </a:rPr>
              <a:t> name, </a:t>
            </a:r>
            <a:r>
              <a:rPr lang="en-US" altLang="en-US" dirty="0" err="1">
                <a:ea typeface="ＭＳ Ｐゴシック" panose="020B0600070205080204" pitchFamily="34" charset="-128"/>
              </a:rPr>
              <a:t>int</a:t>
            </a:r>
            <a:r>
              <a:rPr lang="en-US" altLang="en-US" dirty="0">
                <a:ea typeface="ＭＳ Ｐゴシック" panose="020B0600070205080204" pitchFamily="34" charset="-128"/>
              </a:rPr>
              <a:t> </a:t>
            </a:r>
            <a:r>
              <a:rPr lang="en-US" altLang="en-US" dirty="0" err="1">
                <a:ea typeface="ＭＳ Ｐゴシック" panose="020B0600070205080204" pitchFamily="34" charset="-128"/>
              </a:rPr>
              <a:t>avgSal</a:t>
            </a:r>
            <a:r>
              <a:rPr lang="en-US" altLang="en-US" dirty="0">
                <a:ea typeface="ＭＳ Ｐゴシック" panose="020B0600070205080204" pitchFamily="34" charset="-128"/>
              </a:rPr>
              <a:t>);</a:t>
            </a:r>
          </a:p>
          <a:p>
            <a:pPr lvl="1">
              <a:buFont typeface="Monotype Sorts" charset="2"/>
              <a:buNone/>
            </a:pPr>
            <a:r>
              <a:rPr lang="en-US" altLang="en-US" dirty="0">
                <a:ea typeface="ＭＳ Ｐゴシック" panose="020B0600070205080204" pitchFamily="34" charset="-128"/>
              </a:rPr>
              <a:t>	</a:t>
            </a:r>
            <a:r>
              <a:rPr lang="en-US" altLang="en-US" dirty="0" err="1">
                <a:ea typeface="ＭＳ Ｐゴシック" panose="020B0600070205080204" pitchFamily="34" charset="-128"/>
              </a:rPr>
              <a:t>deptInfoIter</a:t>
            </a:r>
            <a:r>
              <a:rPr lang="en-US" altLang="en-US" dirty="0">
                <a:ea typeface="ＭＳ Ｐゴシック" panose="020B0600070205080204" pitchFamily="34" charset="-128"/>
              </a:rPr>
              <a:t> </a:t>
            </a:r>
            <a:r>
              <a:rPr lang="en-US" altLang="en-US" dirty="0" err="1">
                <a:ea typeface="ＭＳ Ｐゴシック" panose="020B0600070205080204" pitchFamily="34" charset="-128"/>
              </a:rPr>
              <a:t>iter</a:t>
            </a:r>
            <a:r>
              <a:rPr lang="en-US" altLang="en-US" dirty="0">
                <a:ea typeface="ＭＳ Ｐゴシック" panose="020B0600070205080204" pitchFamily="34" charset="-128"/>
              </a:rPr>
              <a:t> = null;</a:t>
            </a:r>
          </a:p>
          <a:p>
            <a:pPr lvl="1">
              <a:buFont typeface="Monotype Sorts" charset="2"/>
              <a:buNone/>
            </a:pPr>
            <a:r>
              <a:rPr lang="en-US" altLang="en-US" dirty="0">
                <a:ea typeface="ＭＳ Ｐゴシック" panose="020B0600070205080204" pitchFamily="34" charset="-128"/>
              </a:rPr>
              <a:t>	#</a:t>
            </a:r>
            <a:r>
              <a:rPr lang="en-US" altLang="en-US" dirty="0" err="1">
                <a:ea typeface="ＭＳ Ｐゴシック" panose="020B0600070205080204" pitchFamily="34" charset="-128"/>
              </a:rPr>
              <a:t>sql</a:t>
            </a:r>
            <a:r>
              <a:rPr lang="en-US" altLang="en-US" dirty="0">
                <a:ea typeface="ＭＳ Ｐゴシック" panose="020B0600070205080204" pitchFamily="34" charset="-128"/>
              </a:rPr>
              <a:t> </a:t>
            </a:r>
            <a:r>
              <a:rPr lang="en-US" altLang="en-US" dirty="0" err="1">
                <a:ea typeface="ＭＳ Ｐゴシック" panose="020B0600070205080204" pitchFamily="34" charset="-128"/>
              </a:rPr>
              <a:t>iter</a:t>
            </a:r>
            <a:r>
              <a:rPr lang="en-US" altLang="en-US" dirty="0">
                <a:ea typeface="ＭＳ Ｐゴシック" panose="020B0600070205080204" pitchFamily="34" charset="-128"/>
              </a:rPr>
              <a:t> = { select </a:t>
            </a:r>
            <a:r>
              <a:rPr lang="en-US" altLang="en-US" dirty="0" err="1">
                <a:ea typeface="ＭＳ Ｐゴシック" panose="020B0600070205080204" pitchFamily="34" charset="-128"/>
              </a:rPr>
              <a:t>dept_name</a:t>
            </a:r>
            <a:r>
              <a:rPr lang="en-US" altLang="en-US" dirty="0">
                <a:ea typeface="ＭＳ Ｐゴシック" panose="020B0600070205080204" pitchFamily="34" charset="-128"/>
              </a:rPr>
              <a:t>, </a:t>
            </a:r>
            <a:r>
              <a:rPr lang="en-US" altLang="en-US" dirty="0" err="1">
                <a:ea typeface="ＭＳ Ｐゴシック" panose="020B0600070205080204" pitchFamily="34" charset="-128"/>
              </a:rPr>
              <a:t>avg</a:t>
            </a:r>
            <a:r>
              <a:rPr lang="en-US" altLang="en-US" dirty="0">
                <a:ea typeface="ＭＳ Ｐゴシック" panose="020B0600070205080204" pitchFamily="34" charset="-128"/>
              </a:rPr>
              <a:t>(salary) from instructor</a:t>
            </a:r>
          </a:p>
          <a:p>
            <a:pPr lvl="1">
              <a:buFont typeface="Monotype Sorts" charset="2"/>
              <a:buNone/>
            </a:pPr>
            <a:r>
              <a:rPr lang="en-US" altLang="en-US" dirty="0">
                <a:ea typeface="ＭＳ Ｐゴシック" panose="020B0600070205080204" pitchFamily="34" charset="-128"/>
              </a:rPr>
              <a:t>			 group by </a:t>
            </a:r>
            <a:r>
              <a:rPr lang="en-US" altLang="en-US" dirty="0" err="1">
                <a:ea typeface="ＭＳ Ｐゴシック" panose="020B0600070205080204" pitchFamily="34" charset="-128"/>
              </a:rPr>
              <a:t>dept</a:t>
            </a:r>
            <a:r>
              <a:rPr lang="en-US" altLang="en-US" dirty="0">
                <a:ea typeface="ＭＳ Ｐゴシック" panose="020B0600070205080204" pitchFamily="34" charset="-128"/>
              </a:rPr>
              <a:t> name };</a:t>
            </a:r>
          </a:p>
          <a:p>
            <a:pPr lvl="1">
              <a:buFont typeface="Monotype Sorts" charset="2"/>
              <a:buNone/>
            </a:pPr>
            <a:r>
              <a:rPr lang="en-US" altLang="en-US" dirty="0">
                <a:ea typeface="ＭＳ Ｐゴシック" panose="020B0600070205080204" pitchFamily="34" charset="-128"/>
              </a:rPr>
              <a:t>	while (</a:t>
            </a:r>
            <a:r>
              <a:rPr lang="en-US" altLang="en-US" dirty="0" err="1">
                <a:ea typeface="ＭＳ Ｐゴシック" panose="020B0600070205080204" pitchFamily="34" charset="-128"/>
              </a:rPr>
              <a:t>iter.next</a:t>
            </a:r>
            <a:r>
              <a:rPr lang="en-US" altLang="en-US" dirty="0">
                <a:ea typeface="ＭＳ Ｐゴシック" panose="020B0600070205080204" pitchFamily="34" charset="-128"/>
              </a:rPr>
              <a:t>()) {</a:t>
            </a:r>
          </a:p>
          <a:p>
            <a:pPr lvl="1">
              <a:buFont typeface="Monotype Sorts" charset="2"/>
              <a:buNone/>
            </a:pPr>
            <a:r>
              <a:rPr lang="en-US" altLang="en-US" dirty="0">
                <a:ea typeface="ＭＳ Ｐゴシック" panose="020B0600070205080204" pitchFamily="34" charset="-128"/>
              </a:rPr>
              <a:t>		   String </a:t>
            </a:r>
            <a:r>
              <a:rPr lang="en-US" altLang="en-US" dirty="0" err="1">
                <a:ea typeface="ＭＳ Ｐゴシック" panose="020B0600070205080204" pitchFamily="34" charset="-128"/>
              </a:rPr>
              <a:t>deptName</a:t>
            </a:r>
            <a:r>
              <a:rPr lang="en-US" altLang="en-US" dirty="0">
                <a:ea typeface="ＭＳ Ｐゴシック" panose="020B0600070205080204" pitchFamily="34" charset="-128"/>
              </a:rPr>
              <a:t> = </a:t>
            </a:r>
            <a:r>
              <a:rPr lang="en-US" altLang="en-US" dirty="0" err="1">
                <a:ea typeface="ＭＳ Ｐゴシック" panose="020B0600070205080204" pitchFamily="34" charset="-128"/>
              </a:rPr>
              <a:t>iter.dept_name</a:t>
            </a:r>
            <a:r>
              <a:rPr lang="en-US" altLang="en-US" dirty="0">
                <a:ea typeface="ＭＳ Ｐゴシック" panose="020B0600070205080204" pitchFamily="34" charset="-128"/>
              </a:rPr>
              <a:t>();</a:t>
            </a:r>
          </a:p>
          <a:p>
            <a:pPr lvl="1">
              <a:buFont typeface="Monotype Sorts" charset="2"/>
              <a:buNone/>
            </a:pPr>
            <a:r>
              <a:rPr lang="en-US" altLang="en-US" dirty="0">
                <a:ea typeface="ＭＳ Ｐゴシック" panose="020B0600070205080204" pitchFamily="34" charset="-128"/>
              </a:rPr>
              <a:t>	      </a:t>
            </a:r>
            <a:r>
              <a:rPr lang="en-US" altLang="en-US" dirty="0" err="1">
                <a:ea typeface="ＭＳ Ｐゴシック" panose="020B0600070205080204" pitchFamily="34" charset="-128"/>
              </a:rPr>
              <a:t>int</a:t>
            </a:r>
            <a:r>
              <a:rPr lang="en-US" altLang="en-US" dirty="0">
                <a:ea typeface="ＭＳ Ｐゴシック" panose="020B0600070205080204" pitchFamily="34" charset="-128"/>
              </a:rPr>
              <a:t> </a:t>
            </a:r>
            <a:r>
              <a:rPr lang="en-US" altLang="en-US" dirty="0" err="1">
                <a:ea typeface="ＭＳ Ｐゴシック" panose="020B0600070205080204" pitchFamily="34" charset="-128"/>
              </a:rPr>
              <a:t>avgSal</a:t>
            </a:r>
            <a:r>
              <a:rPr lang="en-US" altLang="en-US" dirty="0">
                <a:ea typeface="ＭＳ Ｐゴシック" panose="020B0600070205080204" pitchFamily="34" charset="-128"/>
              </a:rPr>
              <a:t> = </a:t>
            </a:r>
            <a:r>
              <a:rPr lang="en-US" altLang="en-US" dirty="0" err="1">
                <a:ea typeface="ＭＳ Ｐゴシック" panose="020B0600070205080204" pitchFamily="34" charset="-128"/>
              </a:rPr>
              <a:t>iter.avgSal</a:t>
            </a:r>
            <a:r>
              <a:rPr lang="en-US" altLang="en-US" dirty="0">
                <a:ea typeface="ＭＳ Ｐゴシック" panose="020B0600070205080204" pitchFamily="34" charset="-128"/>
              </a:rPr>
              <a:t>();</a:t>
            </a:r>
          </a:p>
          <a:p>
            <a:pPr lvl="1">
              <a:buFont typeface="Monotype Sorts" charset="2"/>
              <a:buNone/>
            </a:pPr>
            <a:r>
              <a:rPr lang="en-US" altLang="en-US" dirty="0">
                <a:ea typeface="ＭＳ Ｐゴシック" panose="020B0600070205080204" pitchFamily="34" charset="-128"/>
              </a:rPr>
              <a:t>	      </a:t>
            </a:r>
            <a:r>
              <a:rPr lang="en-US" altLang="en-US" dirty="0" err="1">
                <a:ea typeface="ＭＳ Ｐゴシック" panose="020B0600070205080204" pitchFamily="34" charset="-128"/>
              </a:rPr>
              <a:t>System.out.println</a:t>
            </a:r>
            <a:r>
              <a:rPr lang="en-US" altLang="en-US" dirty="0">
                <a:ea typeface="ＭＳ Ｐゴシック" panose="020B0600070205080204" pitchFamily="34" charset="-128"/>
              </a:rPr>
              <a:t>(</a:t>
            </a:r>
            <a:r>
              <a:rPr lang="en-US" altLang="en-US" dirty="0" err="1">
                <a:ea typeface="ＭＳ Ｐゴシック" panose="020B0600070205080204" pitchFamily="34" charset="-128"/>
              </a:rPr>
              <a:t>deptName</a:t>
            </a:r>
            <a:r>
              <a:rPr lang="en-US" altLang="en-US" dirty="0">
                <a:ea typeface="ＭＳ Ｐゴシック" panose="020B0600070205080204" pitchFamily="34" charset="-128"/>
              </a:rPr>
              <a:t> + " " + </a:t>
            </a:r>
            <a:r>
              <a:rPr lang="en-US" altLang="en-US" dirty="0" err="1">
                <a:ea typeface="ＭＳ Ｐゴシック" panose="020B0600070205080204" pitchFamily="34" charset="-128"/>
              </a:rPr>
              <a:t>avgSal</a:t>
            </a:r>
            <a:r>
              <a:rPr lang="en-US" altLang="en-US" dirty="0">
                <a:ea typeface="ＭＳ Ｐゴシック" panose="020B0600070205080204" pitchFamily="34" charset="-128"/>
              </a:rPr>
              <a:t>);</a:t>
            </a:r>
          </a:p>
          <a:p>
            <a:pPr lvl="1">
              <a:buFont typeface="Monotype Sorts" charset="2"/>
              <a:buNone/>
            </a:pPr>
            <a:r>
              <a:rPr lang="en-US" altLang="en-US" dirty="0">
                <a:ea typeface="ＭＳ Ｐゴシック" panose="020B0600070205080204" pitchFamily="34" charset="-128"/>
              </a:rPr>
              <a:t>	}</a:t>
            </a:r>
          </a:p>
          <a:p>
            <a:pPr lvl="1">
              <a:buFont typeface="Monotype Sorts" charset="2"/>
              <a:buNone/>
            </a:pPr>
            <a:r>
              <a:rPr lang="en-US" altLang="en-US" dirty="0">
                <a:ea typeface="ＭＳ Ｐゴシック" panose="020B0600070205080204" pitchFamily="34" charset="-128"/>
              </a:rPr>
              <a:t>	</a:t>
            </a:r>
            <a:r>
              <a:rPr lang="en-US" altLang="en-US" dirty="0" err="1">
                <a:ea typeface="ＭＳ Ｐゴシック" panose="020B0600070205080204" pitchFamily="34" charset="-128"/>
              </a:rPr>
              <a:t>iter.close</a:t>
            </a:r>
            <a:r>
              <a:rPr lang="en-US" altLang="en-US" dirty="0">
                <a:ea typeface="ＭＳ Ｐゴシック" panose="020B0600070205080204" pitchFamily="34" charset="-128"/>
              </a:rPr>
              <a:t>();</a:t>
            </a:r>
          </a:p>
          <a:p>
            <a:pPr lvl="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7444987"/>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3"/>
          <p:cNvSpPr>
            <a:spLocks noGrp="1" noChangeArrowheads="1"/>
          </p:cNvSpPr>
          <p:nvPr>
            <p:ph type="body" idx="4294967295"/>
          </p:nvPr>
        </p:nvSpPr>
        <p:spPr>
          <a:xfrm>
            <a:off x="7156450" y="2492375"/>
            <a:ext cx="5035550" cy="2124075"/>
          </a:xfrm>
        </p:spPr>
        <p:txBody>
          <a:bodyPr/>
          <a:lstStyle/>
          <a:p>
            <a:pPr>
              <a:buFont typeface="Monotype Sorts" charset="2"/>
              <a:buNone/>
              <a:defRPr/>
            </a:pPr>
            <a:r>
              <a:rPr lang="en-US" altLang="en-US" sz="3200" b="1" dirty="0">
                <a:solidFill>
                  <a:srgbClr val="002060"/>
                </a:solidFill>
                <a:effectLst>
                  <a:outerShdw blurRad="38100" dist="38100" dir="2700000" algn="tl">
                    <a:srgbClr val="C0C0C0"/>
                  </a:outerShdw>
                </a:effectLst>
                <a:latin typeface="+mj-lt"/>
                <a:cs typeface="+mj-cs"/>
              </a:rPr>
              <a:t>ODBC</a:t>
            </a:r>
          </a:p>
        </p:txBody>
      </p:sp>
      <p:sp>
        <p:nvSpPr>
          <p:cNvPr id="25603" name="Rectangle 4"/>
          <p:cNvSpPr>
            <a:spLocks noChangeArrowheads="1"/>
          </p:cNvSpPr>
          <p:nvPr/>
        </p:nvSpPr>
        <p:spPr bwMode="auto">
          <a:xfrm>
            <a:off x="2959100" y="-763588"/>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358528042"/>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9410" name="Rectangle 2"/>
          <p:cNvSpPr>
            <a:spLocks noGrp="1" noChangeArrowheads="1"/>
          </p:cNvSpPr>
          <p:nvPr>
            <p:ph type="title" idx="4294967295"/>
          </p:nvPr>
        </p:nvSpPr>
        <p:spPr>
          <a:xfrm>
            <a:off x="1422400" y="117475"/>
            <a:ext cx="10769600" cy="609600"/>
          </a:xfrm>
        </p:spPr>
        <p:txBody>
          <a:bodyPr/>
          <a:lstStyle/>
          <a:p>
            <a:pPr>
              <a:defRPr/>
            </a:pPr>
            <a:r>
              <a:rPr lang="en-US" altLang="en-US" dirty="0">
                <a:effectLst>
                  <a:outerShdw blurRad="38100" dist="38100" dir="2700000" algn="tl">
                    <a:srgbClr val="C0C0C0"/>
                  </a:outerShdw>
                </a:effectLst>
              </a:rPr>
              <a:t>ODBC</a:t>
            </a:r>
            <a:endParaRPr lang="en-US" dirty="0"/>
          </a:p>
        </p:txBody>
      </p:sp>
      <p:sp>
        <p:nvSpPr>
          <p:cNvPr id="7171" name="Rectangle 3"/>
          <p:cNvSpPr>
            <a:spLocks noGrp="1" noChangeArrowheads="1"/>
          </p:cNvSpPr>
          <p:nvPr>
            <p:ph type="body" idx="4294967295"/>
          </p:nvPr>
        </p:nvSpPr>
        <p:spPr>
          <a:xfrm>
            <a:off x="0" y="1109663"/>
            <a:ext cx="7288213" cy="4635500"/>
          </a:xfrm>
        </p:spPr>
        <p:txBody>
          <a:bodyPr/>
          <a:lstStyle/>
          <a:p>
            <a:r>
              <a:rPr lang="en-US" altLang="en-US" dirty="0">
                <a:ea typeface="ＭＳ Ｐゴシック" pitchFamily="34" charset="-128"/>
              </a:rPr>
              <a:t>O</a:t>
            </a:r>
            <a:r>
              <a:rPr lang="en-US" altLang="en-US" dirty="0"/>
              <a:t>pen </a:t>
            </a:r>
            <a:r>
              <a:rPr lang="en-US" altLang="en-US" dirty="0" err="1"/>
              <a:t>DataBase</a:t>
            </a:r>
            <a:r>
              <a:rPr lang="en-US" altLang="en-US" dirty="0"/>
              <a:t> Connectivity (ODBC) standard </a:t>
            </a:r>
          </a:p>
          <a:p>
            <a:pPr lvl="1"/>
            <a:r>
              <a:rPr lang="en-US" altLang="en-US" dirty="0">
                <a:ea typeface="ＭＳ Ｐゴシック" panose="020B0600070205080204" pitchFamily="34" charset="-128"/>
              </a:rPr>
              <a:t>standard for application program to communicate with a database server.</a:t>
            </a:r>
          </a:p>
          <a:p>
            <a:pPr lvl="1"/>
            <a:r>
              <a:rPr lang="en-US" altLang="en-US" dirty="0">
                <a:ea typeface="ＭＳ Ｐゴシック" panose="020B0600070205080204" pitchFamily="34" charset="-128"/>
              </a:rPr>
              <a:t>application program interface (API) to </a:t>
            </a:r>
          </a:p>
          <a:p>
            <a:pPr lvl="2"/>
            <a:r>
              <a:rPr lang="en-US" altLang="en-US" dirty="0">
                <a:ea typeface="ＭＳ Ｐゴシック" panose="020B0600070205080204" pitchFamily="34" charset="-128"/>
              </a:rPr>
              <a:t>open a connection with a database, </a:t>
            </a:r>
          </a:p>
          <a:p>
            <a:pPr lvl="2"/>
            <a:r>
              <a:rPr lang="en-US" altLang="en-US" dirty="0">
                <a:ea typeface="ＭＳ Ｐゴシック" panose="020B0600070205080204" pitchFamily="34" charset="-128"/>
              </a:rPr>
              <a:t>send queries and updates, </a:t>
            </a:r>
          </a:p>
          <a:p>
            <a:pPr lvl="2"/>
            <a:r>
              <a:rPr lang="en-US" altLang="en-US" dirty="0">
                <a:ea typeface="ＭＳ Ｐゴシック" panose="020B0600070205080204" pitchFamily="34" charset="-128"/>
              </a:rPr>
              <a:t>get back results.</a:t>
            </a:r>
          </a:p>
          <a:p>
            <a:r>
              <a:rPr lang="en-US" altLang="en-US" dirty="0"/>
              <a:t>Applications such as GUI, spreadsheets, etc. can use ODBC</a:t>
            </a:r>
          </a:p>
          <a:p>
            <a:pPr>
              <a:buNone/>
            </a:pPr>
            <a:r>
              <a:rPr lang="en-US" altLang="en-US" dirty="0">
                <a:ea typeface="ＭＳ Ｐゴシック" pitchFamily="34" charset="-128"/>
              </a:rPr>
              <a:t> </a:t>
            </a:r>
          </a:p>
        </p:txBody>
      </p:sp>
    </p:spTree>
    <p:extLst>
      <p:ext uri="{BB962C8B-B14F-4D97-AF65-F5344CB8AC3E}">
        <p14:creationId xmlns:p14="http://schemas.microsoft.com/office/powerpoint/2010/main" val="3818901479"/>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3874"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Embedded SQL</a:t>
            </a:r>
          </a:p>
        </p:txBody>
      </p:sp>
      <p:sp>
        <p:nvSpPr>
          <p:cNvPr id="27651" name="Rectangle 3"/>
          <p:cNvSpPr>
            <a:spLocks noGrp="1" noChangeArrowheads="1"/>
          </p:cNvSpPr>
          <p:nvPr>
            <p:ph type="body" idx="4294967295"/>
          </p:nvPr>
        </p:nvSpPr>
        <p:spPr>
          <a:xfrm>
            <a:off x="4086225" y="1181100"/>
            <a:ext cx="8105775" cy="4857750"/>
          </a:xfrm>
        </p:spPr>
        <p:txBody>
          <a:bodyPr/>
          <a:lstStyle/>
          <a:p>
            <a:pPr>
              <a:tabLst>
                <a:tab pos="744538" algn="l"/>
              </a:tabLst>
            </a:pPr>
            <a:r>
              <a:rPr lang="en-US" altLang="en-US" dirty="0"/>
              <a:t>The SQL standard defines </a:t>
            </a:r>
            <a:r>
              <a:rPr lang="en-US" altLang="en-US" dirty="0" err="1"/>
              <a:t>embeddings</a:t>
            </a:r>
            <a:r>
              <a:rPr lang="en-US" altLang="en-US" dirty="0"/>
              <a:t> of SQL in a variety of programming languages such as C, C++, Java, Fortran, and PL/1, </a:t>
            </a:r>
          </a:p>
          <a:p>
            <a:pPr>
              <a:tabLst>
                <a:tab pos="744538" algn="l"/>
              </a:tabLst>
            </a:pPr>
            <a:r>
              <a:rPr lang="en-US" altLang="en-US" dirty="0"/>
              <a:t>A language to which SQL queries are embedded is referred to as a </a:t>
            </a:r>
            <a:r>
              <a:rPr lang="en-US" altLang="en-US" b="1" dirty="0">
                <a:solidFill>
                  <a:srgbClr val="002060"/>
                </a:solidFill>
              </a:rPr>
              <a:t>host language</a:t>
            </a:r>
            <a:r>
              <a:rPr lang="en-US" altLang="en-US" dirty="0"/>
              <a:t>, and the SQL structures permitted in the host language comprise </a:t>
            </a:r>
            <a:r>
              <a:rPr lang="en-US" altLang="en-US" i="1" dirty="0"/>
              <a:t>embedded </a:t>
            </a:r>
            <a:r>
              <a:rPr lang="en-US" altLang="en-US" dirty="0"/>
              <a:t>SQL.</a:t>
            </a:r>
          </a:p>
          <a:p>
            <a:pPr>
              <a:tabLst>
                <a:tab pos="744538" algn="l"/>
              </a:tabLst>
            </a:pPr>
            <a:r>
              <a:rPr lang="en-US" altLang="en-US" dirty="0"/>
              <a:t>The basic form of these languages follows that of the System R embedding of SQL into PL/1.</a:t>
            </a:r>
          </a:p>
          <a:p>
            <a:pPr>
              <a:tabLst>
                <a:tab pos="744538" algn="l"/>
              </a:tabLst>
            </a:pPr>
            <a:r>
              <a:rPr lang="en-US" altLang="en-US" b="1" dirty="0">
                <a:solidFill>
                  <a:srgbClr val="002060"/>
                </a:solidFill>
              </a:rPr>
              <a:t>EXEC SQL</a:t>
            </a:r>
            <a:r>
              <a:rPr lang="en-US" altLang="en-US" dirty="0">
                <a:solidFill>
                  <a:srgbClr val="002060"/>
                </a:solidFill>
              </a:rPr>
              <a:t> </a:t>
            </a:r>
            <a:r>
              <a:rPr lang="en-US" altLang="en-US" dirty="0"/>
              <a:t>statement is used in the host language to identify embedded SQL request to the preprocessor</a:t>
            </a:r>
          </a:p>
          <a:p>
            <a:pPr>
              <a:buNone/>
              <a:tabLst>
                <a:tab pos="744538" algn="l"/>
              </a:tabLst>
            </a:pPr>
            <a:r>
              <a:rPr lang="en-US" altLang="en-US" dirty="0"/>
              <a:t>               EXEC SQL &lt;embedded SQL statement &gt;;</a:t>
            </a:r>
          </a:p>
          <a:p>
            <a:pPr>
              <a:buNone/>
              <a:tabLst>
                <a:tab pos="744538" algn="l"/>
              </a:tabLst>
            </a:pPr>
            <a:r>
              <a:rPr lang="en-US" altLang="en-US" dirty="0"/>
              <a:t>      Note:  this varies by language: </a:t>
            </a:r>
          </a:p>
          <a:p>
            <a:pPr lvl="1">
              <a:tabLst>
                <a:tab pos="744538" algn="l"/>
              </a:tabLst>
            </a:pPr>
            <a:r>
              <a:rPr lang="en-US" altLang="en-US" dirty="0">
                <a:ea typeface="ＭＳ Ｐゴシック" panose="020B0600070205080204" pitchFamily="34" charset="-128"/>
              </a:rPr>
              <a:t>In some languages, like COBOL,  the semicolon is replaced with END-EXEC </a:t>
            </a:r>
          </a:p>
          <a:p>
            <a:pPr lvl="1">
              <a:tabLst>
                <a:tab pos="744538" algn="l"/>
              </a:tabLst>
            </a:pPr>
            <a:r>
              <a:rPr lang="en-US" altLang="en-US" dirty="0">
                <a:ea typeface="ＭＳ Ｐゴシック" panose="020B0600070205080204" pitchFamily="34" charset="-128"/>
              </a:rPr>
              <a:t>In Java embedding uses    # SQL { …. };</a:t>
            </a:r>
          </a:p>
          <a:p>
            <a:pPr>
              <a:buNone/>
              <a:tabLst>
                <a:tab pos="744538" algn="l"/>
              </a:tabLst>
            </a:pPr>
            <a:endParaRPr lang="en-US" altLang="en-US" dirty="0"/>
          </a:p>
        </p:txBody>
      </p:sp>
    </p:spTree>
    <p:extLst>
      <p:ext uri="{BB962C8B-B14F-4D97-AF65-F5344CB8AC3E}">
        <p14:creationId xmlns:p14="http://schemas.microsoft.com/office/powerpoint/2010/main" val="2252576768"/>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3874"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Embedded SQL (Cont.)</a:t>
            </a:r>
          </a:p>
        </p:txBody>
      </p:sp>
      <p:sp>
        <p:nvSpPr>
          <p:cNvPr id="28675" name="Rectangle 3"/>
          <p:cNvSpPr>
            <a:spLocks noGrp="1" noChangeArrowheads="1"/>
          </p:cNvSpPr>
          <p:nvPr>
            <p:ph type="body" idx="4294967295"/>
          </p:nvPr>
        </p:nvSpPr>
        <p:spPr>
          <a:xfrm>
            <a:off x="4495800" y="1135063"/>
            <a:ext cx="7696200" cy="4876800"/>
          </a:xfrm>
        </p:spPr>
        <p:txBody>
          <a:bodyPr/>
          <a:lstStyle/>
          <a:p>
            <a:pPr>
              <a:tabLst>
                <a:tab pos="744538" algn="l"/>
              </a:tabLst>
            </a:pPr>
            <a:r>
              <a:rPr lang="en-US" altLang="en-US" dirty="0"/>
              <a:t>Before executing any SQL statements, the program must first connect to the database.  This is done using:</a:t>
            </a:r>
          </a:p>
          <a:p>
            <a:pPr>
              <a:buNone/>
              <a:tabLst>
                <a:tab pos="744538" algn="l"/>
              </a:tabLst>
            </a:pPr>
            <a:r>
              <a:rPr lang="en-US" altLang="en-US" dirty="0"/>
              <a:t>         EXEC-SQL </a:t>
            </a:r>
            <a:r>
              <a:rPr lang="en-US" altLang="en-US" b="1" dirty="0"/>
              <a:t>connect to  </a:t>
            </a:r>
            <a:r>
              <a:rPr lang="en-US" altLang="en-US" i="1" dirty="0"/>
              <a:t>server</a:t>
            </a:r>
            <a:r>
              <a:rPr lang="en-US" altLang="en-US" b="1" dirty="0"/>
              <a:t> </a:t>
            </a:r>
            <a:r>
              <a:rPr lang="en-US" altLang="en-US" dirty="0"/>
              <a:t> </a:t>
            </a:r>
            <a:r>
              <a:rPr lang="en-US" altLang="en-US" b="1" dirty="0"/>
              <a:t>user</a:t>
            </a:r>
            <a:r>
              <a:rPr lang="en-US" altLang="en-US" dirty="0"/>
              <a:t> </a:t>
            </a:r>
            <a:r>
              <a:rPr lang="en-US" altLang="en-US" i="1" dirty="0"/>
              <a:t>user-name </a:t>
            </a:r>
            <a:r>
              <a:rPr lang="en-US" altLang="en-US" b="1" dirty="0"/>
              <a:t>using</a:t>
            </a:r>
            <a:r>
              <a:rPr lang="en-US" altLang="en-US" dirty="0"/>
              <a:t> </a:t>
            </a:r>
            <a:r>
              <a:rPr lang="en-US" altLang="en-US" i="1" dirty="0"/>
              <a:t>password</a:t>
            </a:r>
            <a:r>
              <a:rPr lang="en-US" altLang="en-US" dirty="0"/>
              <a:t>;</a:t>
            </a:r>
          </a:p>
          <a:p>
            <a:pPr>
              <a:buNone/>
              <a:tabLst>
                <a:tab pos="744538" algn="l"/>
              </a:tabLst>
            </a:pPr>
            <a:r>
              <a:rPr lang="en-US" altLang="en-US" dirty="0"/>
              <a:t>     Here, </a:t>
            </a:r>
            <a:r>
              <a:rPr lang="en-US" altLang="en-US" i="1" dirty="0"/>
              <a:t>server</a:t>
            </a:r>
            <a:r>
              <a:rPr lang="en-US" altLang="en-US" dirty="0"/>
              <a:t> identifies the server to which a connection is to be established.</a:t>
            </a:r>
          </a:p>
          <a:p>
            <a:pPr>
              <a:tabLst>
                <a:tab pos="744538" algn="l"/>
              </a:tabLst>
            </a:pPr>
            <a:r>
              <a:rPr lang="en-US" altLang="en-US" dirty="0"/>
              <a:t>Variables of the host language can be used within embedded SQL statements.  They are preceded  by a colon  (:) to distinguish from SQL variables (e.g.,  :</a:t>
            </a:r>
            <a:r>
              <a:rPr lang="en-US" altLang="en-US" i="1" dirty="0" err="1"/>
              <a:t>credit_amount</a:t>
            </a:r>
            <a:r>
              <a:rPr lang="en-US" altLang="en-US" i="1" dirty="0"/>
              <a:t> )</a:t>
            </a:r>
            <a:endParaRPr lang="en-US" altLang="en-US" dirty="0"/>
          </a:p>
          <a:p>
            <a:pPr>
              <a:tabLst>
                <a:tab pos="744538" algn="l"/>
              </a:tabLst>
            </a:pPr>
            <a:r>
              <a:rPr lang="en-US" altLang="en-US" dirty="0"/>
              <a:t>Variables used as above must be declared within DECLARE section, as illustrated below. The syntax for declaring the variables, however, follows the usual host language syntax.</a:t>
            </a:r>
          </a:p>
          <a:p>
            <a:pPr>
              <a:buNone/>
              <a:tabLst>
                <a:tab pos="744538" algn="l"/>
              </a:tabLst>
            </a:pPr>
            <a:r>
              <a:rPr lang="en-US" altLang="en-US" dirty="0"/>
              <a:t>              EXEC-SQL BEGIN DECLARE SECTION}</a:t>
            </a:r>
          </a:p>
          <a:p>
            <a:pPr>
              <a:buNone/>
              <a:tabLst>
                <a:tab pos="744538" algn="l"/>
              </a:tabLst>
            </a:pPr>
            <a:r>
              <a:rPr lang="en-US" altLang="en-US" dirty="0"/>
              <a:t>                      </a:t>
            </a:r>
            <a:r>
              <a:rPr lang="en-US" altLang="en-US" dirty="0" err="1"/>
              <a:t>int</a:t>
            </a:r>
            <a:r>
              <a:rPr lang="en-US" altLang="en-US" dirty="0"/>
              <a:t>  </a:t>
            </a:r>
            <a:r>
              <a:rPr lang="en-US" altLang="en-US" i="1" dirty="0"/>
              <a:t>credit-amount </a:t>
            </a:r>
            <a:r>
              <a:rPr lang="en-US" altLang="en-US" dirty="0"/>
              <a:t>;</a:t>
            </a:r>
          </a:p>
          <a:p>
            <a:pPr>
              <a:buNone/>
              <a:tabLst>
                <a:tab pos="744538" algn="l"/>
              </a:tabLst>
            </a:pPr>
            <a:r>
              <a:rPr lang="en-US" altLang="en-US" dirty="0"/>
              <a:t>              EXEC-SQL END DECLARE SECTION;</a:t>
            </a:r>
          </a:p>
          <a:p>
            <a:pPr>
              <a:tabLst>
                <a:tab pos="744538" algn="l"/>
              </a:tabLst>
            </a:pPr>
            <a:endParaRPr lang="en-US" altLang="en-US" dirty="0"/>
          </a:p>
          <a:p>
            <a:pPr>
              <a:buNone/>
              <a:tabLst>
                <a:tab pos="744538" algn="l"/>
              </a:tabLst>
            </a:pPr>
            <a:endParaRPr lang="en-US" altLang="en-US" dirty="0"/>
          </a:p>
        </p:txBody>
      </p:sp>
    </p:spTree>
    <p:extLst>
      <p:ext uri="{BB962C8B-B14F-4D97-AF65-F5344CB8AC3E}">
        <p14:creationId xmlns:p14="http://schemas.microsoft.com/office/powerpoint/2010/main" val="582069319"/>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7970"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Embedded SQL (Cont.)</a:t>
            </a:r>
          </a:p>
        </p:txBody>
      </p:sp>
      <p:sp>
        <p:nvSpPr>
          <p:cNvPr id="11267" name="Rectangle 3"/>
          <p:cNvSpPr>
            <a:spLocks noGrp="1" noChangeArrowheads="1"/>
          </p:cNvSpPr>
          <p:nvPr>
            <p:ph type="body" idx="4294967295"/>
          </p:nvPr>
        </p:nvSpPr>
        <p:spPr>
          <a:xfrm>
            <a:off x="0" y="1162050"/>
            <a:ext cx="7445375" cy="4903788"/>
          </a:xfrm>
        </p:spPr>
        <p:txBody>
          <a:bodyPr/>
          <a:lstStyle/>
          <a:p>
            <a:pPr>
              <a:tabLst>
                <a:tab pos="3140075" algn="ctr"/>
              </a:tabLst>
              <a:defRPr/>
            </a:pPr>
            <a:r>
              <a:rPr lang="en-US" dirty="0"/>
              <a:t>To write an embedded SQL query, we use the </a:t>
            </a:r>
          </a:p>
          <a:p>
            <a:pPr>
              <a:buNone/>
              <a:tabLst>
                <a:tab pos="3140075" algn="ctr"/>
              </a:tabLst>
              <a:defRPr/>
            </a:pPr>
            <a:r>
              <a:rPr lang="en-US" b="1" dirty="0"/>
              <a:t>             declare </a:t>
            </a:r>
            <a:r>
              <a:rPr lang="en-US" i="1" dirty="0"/>
              <a:t>c</a:t>
            </a:r>
            <a:r>
              <a:rPr lang="en-US" b="1" dirty="0"/>
              <a:t> cursor for  &lt;SQL query&gt; </a:t>
            </a:r>
          </a:p>
          <a:p>
            <a:pPr>
              <a:buNone/>
              <a:tabLst>
                <a:tab pos="3140075" algn="ctr"/>
              </a:tabLst>
              <a:defRPr/>
            </a:pPr>
            <a:r>
              <a:rPr lang="en-US" b="1" dirty="0"/>
              <a:t>      </a:t>
            </a:r>
            <a:r>
              <a:rPr lang="en-US" dirty="0"/>
              <a:t>statement.  </a:t>
            </a:r>
            <a:r>
              <a:rPr lang="en-US" kern="1200" dirty="0"/>
              <a:t>The  variable </a:t>
            </a:r>
            <a:r>
              <a:rPr lang="en-US" i="1" kern="1200" dirty="0"/>
              <a:t>c</a:t>
            </a:r>
            <a:r>
              <a:rPr lang="en-US" kern="1200" dirty="0"/>
              <a:t>  is used to identify the query</a:t>
            </a:r>
          </a:p>
          <a:p>
            <a:pPr>
              <a:tabLst>
                <a:tab pos="3140075" algn="ctr"/>
              </a:tabLst>
              <a:defRPr/>
            </a:pPr>
            <a:r>
              <a:rPr lang="en-US" dirty="0"/>
              <a:t>Example:</a:t>
            </a:r>
          </a:p>
          <a:p>
            <a:pPr lvl="1">
              <a:tabLst>
                <a:tab pos="3140075" algn="ctr"/>
              </a:tabLst>
              <a:defRPr/>
            </a:pPr>
            <a:r>
              <a:rPr lang="en-US" dirty="0"/>
              <a:t>From within a host language, find the ID and name of students who  have completed more than the number of credits stored in variable </a:t>
            </a:r>
            <a:r>
              <a:rPr lang="en-US" dirty="0" err="1">
                <a:solidFill>
                  <a:srgbClr val="002060"/>
                </a:solidFill>
              </a:rPr>
              <a:t>credit_amount</a:t>
            </a:r>
            <a:r>
              <a:rPr lang="en-US" dirty="0">
                <a:solidFill>
                  <a:srgbClr val="993300"/>
                </a:solidFill>
              </a:rPr>
              <a:t> </a:t>
            </a:r>
            <a:r>
              <a:rPr lang="en-US" dirty="0"/>
              <a:t>in the host langue</a:t>
            </a:r>
          </a:p>
          <a:p>
            <a:pPr lvl="1">
              <a:tabLst>
                <a:tab pos="966788" algn="l"/>
              </a:tabLst>
              <a:defRPr/>
            </a:pPr>
            <a:r>
              <a:rPr lang="en-US" dirty="0"/>
              <a:t>Specify the query in SQL as follows:</a:t>
            </a:r>
          </a:p>
          <a:p>
            <a:pPr lvl="1">
              <a:buNone/>
              <a:tabLst>
                <a:tab pos="966788" algn="l"/>
              </a:tabLst>
              <a:defRPr/>
            </a:pPr>
            <a:r>
              <a:rPr lang="en-US" dirty="0"/>
              <a:t>            </a:t>
            </a:r>
            <a:r>
              <a:rPr lang="en-US" dirty="0">
                <a:solidFill>
                  <a:srgbClr val="002060"/>
                </a:solidFill>
              </a:rPr>
              <a:t>EXEC SQL</a:t>
            </a:r>
          </a:p>
          <a:p>
            <a:pPr lvl="1">
              <a:buNone/>
              <a:tabLst>
                <a:tab pos="966788" algn="l"/>
              </a:tabLst>
              <a:defRPr/>
            </a:pPr>
            <a:r>
              <a:rPr lang="en-US" dirty="0">
                <a:solidFill>
                  <a:srgbClr val="002060"/>
                </a:solidFill>
              </a:rPr>
              <a:t>	           </a:t>
            </a:r>
            <a:r>
              <a:rPr lang="en-US" b="1" dirty="0">
                <a:solidFill>
                  <a:srgbClr val="002060"/>
                </a:solidFill>
              </a:rPr>
              <a:t>declare </a:t>
            </a:r>
            <a:r>
              <a:rPr lang="en-US" i="1" dirty="0">
                <a:solidFill>
                  <a:srgbClr val="002060"/>
                </a:solidFill>
              </a:rPr>
              <a:t>c</a:t>
            </a:r>
            <a:r>
              <a:rPr lang="en-US" b="1" dirty="0">
                <a:solidFill>
                  <a:srgbClr val="002060"/>
                </a:solidFill>
              </a:rPr>
              <a:t> cursor for </a:t>
            </a:r>
            <a:br>
              <a:rPr lang="en-US" b="1" dirty="0">
                <a:solidFill>
                  <a:srgbClr val="002060"/>
                </a:solidFill>
              </a:rPr>
            </a:br>
            <a:r>
              <a:rPr lang="en-US" b="1" dirty="0">
                <a:solidFill>
                  <a:srgbClr val="002060"/>
                </a:solidFill>
              </a:rPr>
              <a:t>           select </a:t>
            </a:r>
            <a:r>
              <a:rPr lang="en-US" i="1" dirty="0">
                <a:solidFill>
                  <a:srgbClr val="002060"/>
                </a:solidFill>
              </a:rPr>
              <a:t>ID, name</a:t>
            </a:r>
            <a:br>
              <a:rPr lang="en-US" i="1" dirty="0">
                <a:solidFill>
                  <a:srgbClr val="002060"/>
                </a:solidFill>
              </a:rPr>
            </a:br>
            <a:r>
              <a:rPr lang="en-US" i="1" dirty="0">
                <a:solidFill>
                  <a:srgbClr val="002060"/>
                </a:solidFill>
              </a:rPr>
              <a:t>           </a:t>
            </a:r>
            <a:r>
              <a:rPr lang="en-US" b="1" dirty="0">
                <a:solidFill>
                  <a:srgbClr val="002060"/>
                </a:solidFill>
              </a:rPr>
              <a:t>from </a:t>
            </a:r>
            <a:r>
              <a:rPr lang="en-US" i="1" dirty="0">
                <a:solidFill>
                  <a:srgbClr val="002060"/>
                </a:solidFill>
              </a:rPr>
              <a:t>student</a:t>
            </a:r>
            <a:br>
              <a:rPr lang="en-US" i="1" dirty="0">
                <a:solidFill>
                  <a:srgbClr val="002060"/>
                </a:solidFill>
              </a:rPr>
            </a:br>
            <a:r>
              <a:rPr lang="en-US" i="1" dirty="0">
                <a:solidFill>
                  <a:srgbClr val="002060"/>
                </a:solidFill>
              </a:rPr>
              <a:t>           </a:t>
            </a:r>
            <a:r>
              <a:rPr lang="en-US" b="1" dirty="0">
                <a:solidFill>
                  <a:srgbClr val="002060"/>
                </a:solidFill>
              </a:rPr>
              <a:t>where </a:t>
            </a:r>
            <a:r>
              <a:rPr lang="en-US" b="1" dirty="0" err="1">
                <a:solidFill>
                  <a:srgbClr val="002060"/>
                </a:solidFill>
              </a:rPr>
              <a:t>tot_cred</a:t>
            </a:r>
            <a:r>
              <a:rPr lang="en-US" i="1" dirty="0">
                <a:solidFill>
                  <a:srgbClr val="002060"/>
                </a:solidFill>
              </a:rPr>
              <a:t> &gt; :</a:t>
            </a:r>
            <a:r>
              <a:rPr lang="en-US" i="1" dirty="0" err="1">
                <a:solidFill>
                  <a:srgbClr val="002060"/>
                </a:solidFill>
              </a:rPr>
              <a:t>credit_amount</a:t>
            </a:r>
            <a:endParaRPr lang="en-US" i="1" dirty="0">
              <a:solidFill>
                <a:srgbClr val="002060"/>
              </a:solidFill>
            </a:endParaRPr>
          </a:p>
          <a:p>
            <a:pPr lvl="1">
              <a:buNone/>
              <a:tabLst>
                <a:tab pos="966788" algn="l"/>
              </a:tabLst>
              <a:defRPr/>
            </a:pPr>
            <a:r>
              <a:rPr lang="en-US" dirty="0">
                <a:solidFill>
                  <a:srgbClr val="002060"/>
                </a:solidFill>
              </a:rPr>
              <a:t>             END_EXEC</a:t>
            </a:r>
          </a:p>
          <a:p>
            <a:pPr>
              <a:buNone/>
              <a:tabLst>
                <a:tab pos="3140075" algn="ctr"/>
              </a:tabLst>
              <a:defRPr/>
            </a:pPr>
            <a:endParaRPr lang="en-US" dirty="0"/>
          </a:p>
          <a:p>
            <a:pPr>
              <a:tabLst>
                <a:tab pos="3140075" algn="ctr"/>
              </a:tabLst>
              <a:defRPr/>
            </a:pPr>
            <a:endParaRPr lang="en-US" dirty="0"/>
          </a:p>
        </p:txBody>
      </p:sp>
    </p:spTree>
    <p:extLst>
      <p:ext uri="{BB962C8B-B14F-4D97-AF65-F5344CB8AC3E}">
        <p14:creationId xmlns:p14="http://schemas.microsoft.com/office/powerpoint/2010/main" val="4232178489"/>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7970"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Embedded SQL (Cont.)</a:t>
            </a:r>
          </a:p>
        </p:txBody>
      </p:sp>
      <p:sp>
        <p:nvSpPr>
          <p:cNvPr id="30723" name="Rectangle 3"/>
          <p:cNvSpPr>
            <a:spLocks noGrp="1" noChangeArrowheads="1"/>
          </p:cNvSpPr>
          <p:nvPr>
            <p:ph type="body" idx="4294967295"/>
          </p:nvPr>
        </p:nvSpPr>
        <p:spPr>
          <a:xfrm>
            <a:off x="0" y="1135063"/>
            <a:ext cx="7594600" cy="4903787"/>
          </a:xfrm>
        </p:spPr>
        <p:txBody>
          <a:bodyPr/>
          <a:lstStyle/>
          <a:p>
            <a:pPr>
              <a:tabLst>
                <a:tab pos="3140075" algn="ctr"/>
              </a:tabLst>
            </a:pPr>
            <a:r>
              <a:rPr lang="en-US" altLang="en-US" dirty="0"/>
              <a:t>The</a:t>
            </a:r>
            <a:r>
              <a:rPr lang="en-US" altLang="en-US" b="1" dirty="0">
                <a:solidFill>
                  <a:schemeClr val="tx2"/>
                </a:solidFill>
              </a:rPr>
              <a:t> </a:t>
            </a:r>
            <a:r>
              <a:rPr lang="en-US" altLang="en-US" b="1" dirty="0">
                <a:solidFill>
                  <a:srgbClr val="002060"/>
                </a:solidFill>
              </a:rPr>
              <a:t>open</a:t>
            </a:r>
            <a:r>
              <a:rPr lang="en-US" altLang="en-US" dirty="0"/>
              <a:t> statement for our example is as follows:</a:t>
            </a:r>
          </a:p>
          <a:p>
            <a:pPr>
              <a:buNone/>
              <a:tabLst>
                <a:tab pos="3140075" algn="ctr"/>
              </a:tabLst>
            </a:pPr>
            <a:r>
              <a:rPr lang="en-US" altLang="en-US" dirty="0"/>
              <a:t>		</a:t>
            </a:r>
            <a:r>
              <a:rPr lang="en-US" altLang="en-US" dirty="0">
                <a:solidFill>
                  <a:srgbClr val="002060"/>
                </a:solidFill>
              </a:rPr>
              <a:t>EXEC SQL </a:t>
            </a:r>
            <a:r>
              <a:rPr lang="en-US" altLang="en-US" b="1" dirty="0">
                <a:solidFill>
                  <a:srgbClr val="002060"/>
                </a:solidFill>
              </a:rPr>
              <a:t>open</a:t>
            </a:r>
            <a:r>
              <a:rPr lang="en-US" altLang="en-US" dirty="0">
                <a:solidFill>
                  <a:srgbClr val="002060"/>
                </a:solidFill>
              </a:rPr>
              <a:t> </a:t>
            </a:r>
            <a:r>
              <a:rPr lang="en-US" altLang="en-US" i="1" dirty="0">
                <a:solidFill>
                  <a:srgbClr val="002060"/>
                </a:solidFill>
              </a:rPr>
              <a:t>c</a:t>
            </a:r>
            <a:r>
              <a:rPr lang="en-US" altLang="en-US" b="1" i="1" dirty="0">
                <a:solidFill>
                  <a:srgbClr val="002060"/>
                </a:solidFill>
              </a:rPr>
              <a:t> </a:t>
            </a:r>
            <a:r>
              <a:rPr lang="en-US" altLang="en-US" dirty="0">
                <a:solidFill>
                  <a:srgbClr val="002060"/>
                </a:solidFill>
              </a:rPr>
              <a:t>;</a:t>
            </a:r>
          </a:p>
          <a:p>
            <a:pPr>
              <a:buNone/>
              <a:tabLst>
                <a:tab pos="3140075" algn="ctr"/>
              </a:tabLst>
            </a:pPr>
            <a:r>
              <a:rPr lang="en-US" altLang="en-US" dirty="0">
                <a:solidFill>
                  <a:srgbClr val="993300"/>
                </a:solidFill>
              </a:rPr>
              <a:t>     </a:t>
            </a:r>
            <a:r>
              <a:rPr lang="en-US" altLang="en-US" dirty="0"/>
              <a:t>This statement causes the database system to execute the query and  to save the results within a temporary relation.  The query uses the value of the host-language variable </a:t>
            </a:r>
            <a:r>
              <a:rPr lang="en-US" altLang="en-US" i="1" dirty="0"/>
              <a:t>credit-amount</a:t>
            </a:r>
            <a:r>
              <a:rPr lang="en-US" altLang="en-US" dirty="0"/>
              <a:t> at the time the </a:t>
            </a:r>
            <a:r>
              <a:rPr lang="en-US" altLang="en-US" b="1" dirty="0"/>
              <a:t>open</a:t>
            </a:r>
            <a:r>
              <a:rPr lang="en-US" altLang="en-US" dirty="0"/>
              <a:t> statement is executed.</a:t>
            </a:r>
            <a:endParaRPr lang="en-US" altLang="en-US" dirty="0">
              <a:solidFill>
                <a:srgbClr val="993300"/>
              </a:solidFill>
            </a:endParaRPr>
          </a:p>
          <a:p>
            <a:pPr>
              <a:tabLst>
                <a:tab pos="3140075" algn="ctr"/>
              </a:tabLst>
            </a:pPr>
            <a:r>
              <a:rPr lang="en-US" altLang="en-US" dirty="0"/>
              <a:t>The fetch statement causes the values of one tuple in the query result to be placed on host language variables.</a:t>
            </a:r>
          </a:p>
          <a:p>
            <a:pPr>
              <a:buNone/>
              <a:tabLst>
                <a:tab pos="3140075" algn="ctr"/>
              </a:tabLst>
            </a:pPr>
            <a:r>
              <a:rPr lang="en-US" altLang="en-US" dirty="0"/>
              <a:t>		</a:t>
            </a:r>
            <a:r>
              <a:rPr lang="en-US" altLang="en-US" dirty="0">
                <a:solidFill>
                  <a:srgbClr val="002060"/>
                </a:solidFill>
              </a:rPr>
              <a:t>EXEC SQL</a:t>
            </a:r>
            <a:r>
              <a:rPr lang="en-US" altLang="en-US" b="1" dirty="0">
                <a:solidFill>
                  <a:srgbClr val="002060"/>
                </a:solidFill>
              </a:rPr>
              <a:t> fetch </a:t>
            </a:r>
            <a:r>
              <a:rPr lang="en-US" altLang="en-US" i="1" dirty="0">
                <a:solidFill>
                  <a:srgbClr val="002060"/>
                </a:solidFill>
              </a:rPr>
              <a:t>c </a:t>
            </a:r>
            <a:r>
              <a:rPr lang="en-US" altLang="en-US" b="1" dirty="0">
                <a:solidFill>
                  <a:srgbClr val="002060"/>
                </a:solidFill>
              </a:rPr>
              <a:t>into </a:t>
            </a:r>
            <a:r>
              <a:rPr lang="en-US" altLang="en-US" dirty="0">
                <a:solidFill>
                  <a:srgbClr val="002060"/>
                </a:solidFill>
              </a:rPr>
              <a:t>:</a:t>
            </a:r>
            <a:r>
              <a:rPr lang="en-US" altLang="en-US" i="1" dirty="0" err="1">
                <a:solidFill>
                  <a:srgbClr val="002060"/>
                </a:solidFill>
              </a:rPr>
              <a:t>si</a:t>
            </a:r>
            <a:r>
              <a:rPr lang="en-US" altLang="en-US" i="1" dirty="0">
                <a:solidFill>
                  <a:srgbClr val="002060"/>
                </a:solidFill>
              </a:rPr>
              <a:t>, :</a:t>
            </a:r>
            <a:r>
              <a:rPr lang="en-US" altLang="en-US" i="1" dirty="0" err="1">
                <a:solidFill>
                  <a:srgbClr val="002060"/>
                </a:solidFill>
              </a:rPr>
              <a:t>sn</a:t>
            </a:r>
            <a:r>
              <a:rPr lang="en-US" altLang="en-US" dirty="0">
                <a:solidFill>
                  <a:srgbClr val="002060"/>
                </a:solidFill>
              </a:rPr>
              <a:t> END_EXEC</a:t>
            </a:r>
          </a:p>
          <a:p>
            <a:pPr>
              <a:buNone/>
              <a:tabLst>
                <a:tab pos="3140075" algn="ctr"/>
              </a:tabLst>
            </a:pPr>
            <a:r>
              <a:rPr lang="en-US" altLang="en-US" sz="800" dirty="0">
                <a:solidFill>
                  <a:srgbClr val="993300"/>
                </a:solidFill>
              </a:rPr>
              <a:t> </a:t>
            </a:r>
            <a:br>
              <a:rPr lang="en-US" altLang="en-US" dirty="0">
                <a:solidFill>
                  <a:srgbClr val="993300"/>
                </a:solidFill>
              </a:rPr>
            </a:br>
            <a:r>
              <a:rPr lang="en-US" altLang="en-US" dirty="0"/>
              <a:t>Repeated calls to fetch get successive tuples in the query result</a:t>
            </a:r>
          </a:p>
          <a:p>
            <a:pPr>
              <a:buNone/>
              <a:tabLst>
                <a:tab pos="3140075" algn="ctr"/>
              </a:tabLst>
            </a:pPr>
            <a:endParaRPr lang="en-US" altLang="en-US" dirty="0"/>
          </a:p>
        </p:txBody>
      </p:sp>
    </p:spTree>
    <p:extLst>
      <p:ext uri="{BB962C8B-B14F-4D97-AF65-F5344CB8AC3E}">
        <p14:creationId xmlns:p14="http://schemas.microsoft.com/office/powerpoint/2010/main" val="1083352959"/>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7970"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Embedded SQL (Cont.)</a:t>
            </a:r>
          </a:p>
        </p:txBody>
      </p:sp>
      <p:sp>
        <p:nvSpPr>
          <p:cNvPr id="31747" name="Rectangle 3"/>
          <p:cNvSpPr>
            <a:spLocks noGrp="1" noChangeArrowheads="1"/>
          </p:cNvSpPr>
          <p:nvPr>
            <p:ph type="body" idx="4294967295"/>
          </p:nvPr>
        </p:nvSpPr>
        <p:spPr>
          <a:xfrm>
            <a:off x="0" y="1149350"/>
            <a:ext cx="7510463" cy="4903788"/>
          </a:xfrm>
        </p:spPr>
        <p:txBody>
          <a:bodyPr/>
          <a:lstStyle/>
          <a:p>
            <a:pPr>
              <a:tabLst>
                <a:tab pos="3140075" algn="ctr"/>
              </a:tabLst>
            </a:pPr>
            <a:r>
              <a:rPr lang="en-US" altLang="en-US" dirty="0"/>
              <a:t>A variable called SQLSTATE in the SQL communication area (SQLCA) gets set to </a:t>
            </a:r>
            <a:r>
              <a:rPr lang="en-US" altLang="ja-JP" dirty="0"/>
              <a:t>'02000' to indicate no more data is available</a:t>
            </a:r>
          </a:p>
          <a:p>
            <a:pPr>
              <a:tabLst>
                <a:tab pos="3140075" algn="ctr"/>
              </a:tabLst>
            </a:pPr>
            <a:r>
              <a:rPr lang="en-US" altLang="en-US" dirty="0"/>
              <a:t>The </a:t>
            </a:r>
            <a:r>
              <a:rPr lang="en-US" altLang="en-US" b="1" dirty="0"/>
              <a:t>close</a:t>
            </a:r>
            <a:r>
              <a:rPr lang="en-US" altLang="en-US" dirty="0"/>
              <a:t> statement causes the database system to delete the temporary relation that holds the result of the query.</a:t>
            </a:r>
          </a:p>
          <a:p>
            <a:pPr>
              <a:buNone/>
              <a:tabLst>
                <a:tab pos="3140075" algn="ctr"/>
              </a:tabLst>
            </a:pPr>
            <a:r>
              <a:rPr lang="en-US" altLang="en-US" dirty="0"/>
              <a:t>		</a:t>
            </a:r>
            <a:r>
              <a:rPr lang="en-US" altLang="en-US" dirty="0">
                <a:solidFill>
                  <a:srgbClr val="002060"/>
                </a:solidFill>
              </a:rPr>
              <a:t>EXEC SQL </a:t>
            </a:r>
            <a:r>
              <a:rPr lang="en-US" altLang="en-US" b="1" dirty="0">
                <a:solidFill>
                  <a:srgbClr val="002060"/>
                </a:solidFill>
              </a:rPr>
              <a:t>close</a:t>
            </a:r>
            <a:r>
              <a:rPr lang="en-US" altLang="en-US" dirty="0">
                <a:solidFill>
                  <a:srgbClr val="002060"/>
                </a:solidFill>
              </a:rPr>
              <a:t> </a:t>
            </a:r>
            <a:r>
              <a:rPr lang="en-US" altLang="en-US" i="1" dirty="0">
                <a:solidFill>
                  <a:srgbClr val="002060"/>
                </a:solidFill>
              </a:rPr>
              <a:t>c</a:t>
            </a:r>
            <a:r>
              <a:rPr lang="en-US" altLang="en-US" dirty="0">
                <a:solidFill>
                  <a:srgbClr val="002060"/>
                </a:solidFill>
              </a:rPr>
              <a:t> ;</a:t>
            </a:r>
          </a:p>
          <a:p>
            <a:pPr>
              <a:buNone/>
              <a:tabLst>
                <a:tab pos="3140075" algn="ctr"/>
              </a:tabLst>
            </a:pPr>
            <a:r>
              <a:rPr lang="en-US" altLang="en-US" dirty="0"/>
              <a:t>     Note: above details vary with language.  For example, the Java              embedding defines Java iterators to step through result tuples.</a:t>
            </a:r>
          </a:p>
        </p:txBody>
      </p:sp>
    </p:spTree>
    <p:extLst>
      <p:ext uri="{BB962C8B-B14F-4D97-AF65-F5344CB8AC3E}">
        <p14:creationId xmlns:p14="http://schemas.microsoft.com/office/powerpoint/2010/main" val="2986791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Rectangle 2"/>
          <p:cNvSpPr>
            <a:spLocks noGrp="1" noChangeArrowheads="1"/>
          </p:cNvSpPr>
          <p:nvPr>
            <p:ph type="title" idx="4294967295"/>
          </p:nvPr>
        </p:nvSpPr>
        <p:spPr>
          <a:xfrm>
            <a:off x="1422400" y="117475"/>
            <a:ext cx="1076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ffectLst/>
              </a:rPr>
              <a:t>Data Manipulation Language (DML)</a:t>
            </a:r>
          </a:p>
        </p:txBody>
      </p:sp>
      <p:sp>
        <p:nvSpPr>
          <p:cNvPr id="31746" name="Rectangle 3"/>
          <p:cNvSpPr>
            <a:spLocks noGrp="1" noChangeArrowheads="1"/>
          </p:cNvSpPr>
          <p:nvPr>
            <p:ph idx="4294967295"/>
          </p:nvPr>
        </p:nvSpPr>
        <p:spPr>
          <a:xfrm>
            <a:off x="3032125" y="1329458"/>
            <a:ext cx="7550150" cy="4903787"/>
          </a:xfrm>
        </p:spPr>
        <p:txBody>
          <a:bodyPr/>
          <a:lstStyle/>
          <a:p>
            <a:r>
              <a:rPr lang="en-US" altLang="en-US" dirty="0"/>
              <a:t>Language for accessing and updating the data organized by the appropriate data model</a:t>
            </a:r>
          </a:p>
          <a:p>
            <a:pPr lvl="1"/>
            <a:r>
              <a:rPr lang="en-US" altLang="en-US" dirty="0"/>
              <a:t>DML also known as query language</a:t>
            </a:r>
          </a:p>
          <a:p>
            <a:r>
              <a:rPr lang="en-US" altLang="en-US" dirty="0"/>
              <a:t>There are basically two types of data-manipulation language</a:t>
            </a:r>
          </a:p>
          <a:p>
            <a:pPr lvl="1"/>
            <a:r>
              <a:rPr lang="en-US" altLang="en-US" b="1" dirty="0">
                <a:solidFill>
                  <a:srgbClr val="002060"/>
                </a:solidFill>
                <a:cs typeface="ＭＳ Ｐゴシック" charset="0"/>
              </a:rPr>
              <a:t>Procedural DML </a:t>
            </a:r>
            <a:r>
              <a:rPr lang="en-US" altLang="en-US" dirty="0">
                <a:cs typeface="ＭＳ Ｐゴシック" charset="0"/>
              </a:rPr>
              <a:t>--  require a user to specify what data are needed and how to get those data.</a:t>
            </a:r>
          </a:p>
          <a:p>
            <a:pPr lvl="1"/>
            <a:r>
              <a:rPr lang="en-US" altLang="en-US" b="1" dirty="0">
                <a:solidFill>
                  <a:srgbClr val="002060"/>
                </a:solidFill>
                <a:cs typeface="ＭＳ Ｐゴシック" charset="0"/>
              </a:rPr>
              <a:t>Declarative DML  </a:t>
            </a:r>
            <a:r>
              <a:rPr lang="en-US" altLang="en-US" dirty="0">
                <a:cs typeface="ＭＳ Ｐゴシック" charset="0"/>
              </a:rPr>
              <a:t>-- require a user to specify what data are needed without specifying how to get those data. </a:t>
            </a:r>
          </a:p>
          <a:p>
            <a:r>
              <a:rPr lang="en-US" altLang="en-US" dirty="0"/>
              <a:t>Declarative DMLs are usually easier to learn and use than are procedural DMLs.  </a:t>
            </a:r>
          </a:p>
          <a:p>
            <a:r>
              <a:rPr lang="en-US" altLang="en-US" dirty="0"/>
              <a:t>Declarative DMLs are also referred to as non-procedural DMLs</a:t>
            </a:r>
          </a:p>
          <a:p>
            <a:r>
              <a:rPr lang="en-US" altLang="en-US" dirty="0"/>
              <a:t>The portion of a DML that involves information retrieval is called a </a:t>
            </a:r>
            <a:r>
              <a:rPr lang="en-US" altLang="en-US" b="1" dirty="0">
                <a:solidFill>
                  <a:srgbClr val="002060"/>
                </a:solidFill>
              </a:rPr>
              <a:t>query</a:t>
            </a:r>
            <a:r>
              <a:rPr lang="en-US" altLang="en-US" dirty="0"/>
              <a:t> language.  </a:t>
            </a:r>
          </a:p>
          <a:p>
            <a:endParaRPr lang="en-US" altLang="en-US" dirty="0"/>
          </a:p>
          <a:p>
            <a:pPr lvl="1">
              <a:buFont typeface="Monotype Sorts" charset="2"/>
              <a:buNone/>
            </a:pPr>
            <a:endParaRPr lang="en-US" altLang="en-US" dirty="0"/>
          </a:p>
        </p:txBody>
      </p:sp>
    </p:spTree>
    <p:extLst>
      <p:ext uri="{BB962C8B-B14F-4D97-AF65-F5344CB8AC3E}">
        <p14:creationId xmlns:p14="http://schemas.microsoft.com/office/powerpoint/2010/main" val="203518215"/>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9410" name="Rectangle 2"/>
          <p:cNvSpPr>
            <a:spLocks noGrp="1" noChangeArrowheads="1"/>
          </p:cNvSpPr>
          <p:nvPr>
            <p:ph type="title" idx="4294967295"/>
          </p:nvPr>
        </p:nvSpPr>
        <p:spPr>
          <a:xfrm>
            <a:off x="1422400" y="117475"/>
            <a:ext cx="10769600" cy="609600"/>
          </a:xfrm>
        </p:spPr>
        <p:txBody>
          <a:bodyPr/>
          <a:lstStyle/>
          <a:p>
            <a:pPr>
              <a:defRPr/>
            </a:pPr>
            <a:r>
              <a:rPr lang="en-US" altLang="en-US" dirty="0">
                <a:effectLst>
                  <a:outerShdw blurRad="38100" dist="38100" dir="2700000" algn="tl">
                    <a:srgbClr val="C0C0C0"/>
                  </a:outerShdw>
                </a:effectLst>
              </a:rPr>
              <a:t>Updates Through Embedded SQL</a:t>
            </a:r>
            <a:endParaRPr lang="en-US" dirty="0"/>
          </a:p>
        </p:txBody>
      </p:sp>
      <p:sp>
        <p:nvSpPr>
          <p:cNvPr id="7171" name="Rectangle 3"/>
          <p:cNvSpPr>
            <a:spLocks noGrp="1" noChangeArrowheads="1"/>
          </p:cNvSpPr>
          <p:nvPr>
            <p:ph type="body" idx="4294967295"/>
          </p:nvPr>
        </p:nvSpPr>
        <p:spPr>
          <a:xfrm>
            <a:off x="4562475" y="1163638"/>
            <a:ext cx="7629525" cy="4581525"/>
          </a:xfrm>
        </p:spPr>
        <p:txBody>
          <a:bodyPr/>
          <a:lstStyle/>
          <a:p>
            <a:r>
              <a:rPr lang="en-US" altLang="en-US" dirty="0"/>
              <a:t>Embedded SQL expressions for database modification (</a:t>
            </a:r>
            <a:r>
              <a:rPr lang="en-US" altLang="en-US" b="1" dirty="0"/>
              <a:t>update</a:t>
            </a:r>
            <a:r>
              <a:rPr lang="en-US" altLang="en-US" dirty="0"/>
              <a:t>, </a:t>
            </a:r>
            <a:r>
              <a:rPr lang="en-US" altLang="en-US" b="1" dirty="0"/>
              <a:t>insert</a:t>
            </a:r>
            <a:r>
              <a:rPr lang="en-US" altLang="en-US" dirty="0"/>
              <a:t>, and </a:t>
            </a:r>
            <a:r>
              <a:rPr lang="en-US" altLang="en-US" b="1" dirty="0"/>
              <a:t>delete</a:t>
            </a:r>
            <a:r>
              <a:rPr lang="en-US" altLang="en-US" dirty="0"/>
              <a:t>)</a:t>
            </a:r>
            <a:r>
              <a:rPr lang="en-US" altLang="en-US" dirty="0">
                <a:ea typeface="ＭＳ Ｐゴシック" pitchFamily="34" charset="-128"/>
              </a:rPr>
              <a:t> </a:t>
            </a:r>
          </a:p>
          <a:p>
            <a:r>
              <a:rPr lang="en-US" altLang="en-US" dirty="0"/>
              <a:t>Can update tuples fetched by cursor by declaring that the cursor is for update</a:t>
            </a:r>
          </a:p>
          <a:p>
            <a:pPr>
              <a:buNone/>
            </a:pPr>
            <a:r>
              <a:rPr lang="en-US" altLang="en-US" b="1" dirty="0">
                <a:solidFill>
                  <a:srgbClr val="002060"/>
                </a:solidFill>
              </a:rPr>
              <a:t>              EXEC SQL </a:t>
            </a:r>
          </a:p>
          <a:p>
            <a:pPr>
              <a:buNone/>
            </a:pPr>
            <a:r>
              <a:rPr lang="en-US" altLang="en-US" b="1" dirty="0">
                <a:solidFill>
                  <a:srgbClr val="002060"/>
                </a:solidFill>
              </a:rPr>
              <a:t>                declare </a:t>
            </a:r>
            <a:r>
              <a:rPr lang="en-US" altLang="en-US" i="1" dirty="0">
                <a:solidFill>
                  <a:srgbClr val="002060"/>
                </a:solidFill>
              </a:rPr>
              <a:t>c </a:t>
            </a:r>
            <a:r>
              <a:rPr lang="en-US" altLang="en-US" b="1" dirty="0">
                <a:solidFill>
                  <a:srgbClr val="002060"/>
                </a:solidFill>
              </a:rPr>
              <a:t>cursor for</a:t>
            </a:r>
            <a:br>
              <a:rPr lang="en-US" altLang="en-US" b="1" dirty="0">
                <a:solidFill>
                  <a:srgbClr val="002060"/>
                </a:solidFill>
              </a:rPr>
            </a:br>
            <a:r>
              <a:rPr lang="en-US" altLang="en-US" b="1" dirty="0">
                <a:solidFill>
                  <a:srgbClr val="002060"/>
                </a:solidFill>
              </a:rPr>
              <a:t>             select </a:t>
            </a:r>
            <a:r>
              <a:rPr lang="en-US" altLang="en-US" dirty="0">
                <a:solidFill>
                  <a:srgbClr val="002060"/>
                </a:solidFill>
              </a:rPr>
              <a:t>*</a:t>
            </a:r>
            <a:br>
              <a:rPr lang="en-US" altLang="en-US" dirty="0">
                <a:solidFill>
                  <a:srgbClr val="002060"/>
                </a:solidFill>
              </a:rPr>
            </a:br>
            <a:r>
              <a:rPr lang="en-US" altLang="en-US" dirty="0">
                <a:solidFill>
                  <a:srgbClr val="002060"/>
                </a:solidFill>
              </a:rPr>
              <a:t>             </a:t>
            </a:r>
            <a:r>
              <a:rPr lang="en-US" altLang="en-US" b="1" dirty="0">
                <a:solidFill>
                  <a:srgbClr val="002060"/>
                </a:solidFill>
              </a:rPr>
              <a:t>from </a:t>
            </a:r>
            <a:r>
              <a:rPr lang="en-US" altLang="en-US" i="1" dirty="0">
                <a:solidFill>
                  <a:srgbClr val="002060"/>
                </a:solidFill>
              </a:rPr>
              <a:t>instructor</a:t>
            </a:r>
            <a:br>
              <a:rPr lang="en-US" altLang="en-US" i="1" dirty="0">
                <a:solidFill>
                  <a:srgbClr val="002060"/>
                </a:solidFill>
              </a:rPr>
            </a:br>
            <a:r>
              <a:rPr lang="en-US" altLang="en-US" i="1" dirty="0">
                <a:solidFill>
                  <a:srgbClr val="002060"/>
                </a:solidFill>
              </a:rPr>
              <a:t>             </a:t>
            </a:r>
            <a:r>
              <a:rPr lang="en-US" altLang="en-US" b="1" dirty="0">
                <a:solidFill>
                  <a:srgbClr val="002060"/>
                </a:solidFill>
              </a:rPr>
              <a:t>where</a:t>
            </a:r>
            <a:r>
              <a:rPr lang="en-US" altLang="en-US" dirty="0">
                <a:solidFill>
                  <a:srgbClr val="002060"/>
                </a:solidFill>
              </a:rPr>
              <a:t> </a:t>
            </a:r>
            <a:r>
              <a:rPr lang="en-US" altLang="en-US" i="1" dirty="0">
                <a:solidFill>
                  <a:srgbClr val="002060"/>
                </a:solidFill>
              </a:rPr>
              <a:t>dept_name</a:t>
            </a:r>
            <a:r>
              <a:rPr lang="en-US" altLang="en-US" dirty="0">
                <a:solidFill>
                  <a:srgbClr val="002060"/>
                </a:solidFill>
              </a:rPr>
              <a:t> = </a:t>
            </a:r>
            <a:r>
              <a:rPr lang="en-US" altLang="ja-JP" dirty="0">
                <a:solidFill>
                  <a:srgbClr val="002060"/>
                </a:solidFill>
              </a:rPr>
              <a:t>'Music'</a:t>
            </a:r>
            <a:br>
              <a:rPr lang="en-US" altLang="ja-JP" dirty="0">
                <a:solidFill>
                  <a:srgbClr val="002060"/>
                </a:solidFill>
              </a:rPr>
            </a:br>
            <a:r>
              <a:rPr lang="en-US" altLang="ja-JP" dirty="0">
                <a:solidFill>
                  <a:srgbClr val="002060"/>
                </a:solidFill>
              </a:rPr>
              <a:t>             </a:t>
            </a:r>
            <a:r>
              <a:rPr lang="en-US" altLang="ja-JP" b="1" dirty="0">
                <a:solidFill>
                  <a:srgbClr val="002060"/>
                </a:solidFill>
              </a:rPr>
              <a:t>for update</a:t>
            </a:r>
          </a:p>
          <a:p>
            <a:r>
              <a:rPr lang="en-US" altLang="en-US" dirty="0"/>
              <a:t>We then iterate through the tuples by performing  </a:t>
            </a:r>
            <a:r>
              <a:rPr lang="en-US" altLang="en-US" b="1" dirty="0"/>
              <a:t>fetch</a:t>
            </a:r>
            <a:r>
              <a:rPr lang="en-US" altLang="en-US" dirty="0"/>
              <a:t> operations on the cursor (as illustrated earlier), and after fetching each tuple we execute the following code:</a:t>
            </a:r>
          </a:p>
          <a:p>
            <a:pPr>
              <a:buNone/>
            </a:pPr>
            <a:r>
              <a:rPr lang="en-US" altLang="en-US" b="1" dirty="0">
                <a:solidFill>
                  <a:srgbClr val="993300"/>
                </a:solidFill>
              </a:rPr>
              <a:t>                  </a:t>
            </a:r>
            <a:r>
              <a:rPr lang="en-US" altLang="en-US" b="1" dirty="0">
                <a:solidFill>
                  <a:srgbClr val="002060"/>
                </a:solidFill>
              </a:rPr>
              <a:t>update </a:t>
            </a:r>
            <a:r>
              <a:rPr lang="en-US" altLang="en-US" i="1" dirty="0">
                <a:solidFill>
                  <a:srgbClr val="002060"/>
                </a:solidFill>
              </a:rPr>
              <a:t>instructor</a:t>
            </a:r>
            <a:br>
              <a:rPr lang="en-US" altLang="en-US" i="1" dirty="0">
                <a:solidFill>
                  <a:srgbClr val="002060"/>
                </a:solidFill>
              </a:rPr>
            </a:br>
            <a:r>
              <a:rPr lang="en-US" altLang="en-US" i="1" dirty="0">
                <a:solidFill>
                  <a:srgbClr val="002060"/>
                </a:solidFill>
              </a:rPr>
              <a:t>             </a:t>
            </a:r>
            <a:r>
              <a:rPr lang="en-US" altLang="en-US" b="1" dirty="0">
                <a:solidFill>
                  <a:srgbClr val="002060"/>
                </a:solidFill>
              </a:rPr>
              <a:t>set</a:t>
            </a:r>
            <a:r>
              <a:rPr lang="en-US" altLang="en-US" dirty="0">
                <a:solidFill>
                  <a:srgbClr val="002060"/>
                </a:solidFill>
              </a:rPr>
              <a:t> </a:t>
            </a:r>
            <a:r>
              <a:rPr lang="en-US" altLang="en-US" i="1" dirty="0">
                <a:solidFill>
                  <a:srgbClr val="002060"/>
                </a:solidFill>
              </a:rPr>
              <a:t>salary = salary</a:t>
            </a:r>
            <a:r>
              <a:rPr lang="en-US" altLang="en-US" dirty="0">
                <a:solidFill>
                  <a:srgbClr val="002060"/>
                </a:solidFill>
              </a:rPr>
              <a:t> + 1000</a:t>
            </a:r>
            <a:br>
              <a:rPr lang="en-US" altLang="en-US" dirty="0">
                <a:solidFill>
                  <a:srgbClr val="002060"/>
                </a:solidFill>
              </a:rPr>
            </a:br>
            <a:r>
              <a:rPr lang="en-US" altLang="en-US" dirty="0">
                <a:solidFill>
                  <a:srgbClr val="002060"/>
                </a:solidFill>
              </a:rPr>
              <a:t>             </a:t>
            </a:r>
            <a:r>
              <a:rPr lang="en-US" altLang="en-US" b="1" dirty="0">
                <a:solidFill>
                  <a:srgbClr val="002060"/>
                </a:solidFill>
              </a:rPr>
              <a:t>where current of </a:t>
            </a:r>
            <a:r>
              <a:rPr lang="en-US" altLang="en-US" i="1" dirty="0">
                <a:solidFill>
                  <a:srgbClr val="002060"/>
                </a:solidFill>
              </a:rPr>
              <a:t>c</a:t>
            </a:r>
          </a:p>
          <a:p>
            <a:endParaRPr lang="en-US" altLang="en-US" dirty="0"/>
          </a:p>
          <a:p>
            <a:endParaRPr lang="en-US" altLang="en-US" dirty="0"/>
          </a:p>
          <a:p>
            <a:endParaRPr lang="en-US" altLang="en-US" dirty="0"/>
          </a:p>
          <a:p>
            <a:pPr marL="0" indent="0">
              <a:buNone/>
            </a:pPr>
            <a:endParaRPr lang="en-US" altLang="en-US" dirty="0"/>
          </a:p>
          <a:p>
            <a:pPr marL="0" indent="0">
              <a:buSzPct val="100000"/>
              <a:buNone/>
            </a:pPr>
            <a:r>
              <a:rPr lang="en-US" altLang="en-US" b="1" dirty="0"/>
              <a:t>          </a:t>
            </a:r>
            <a:endParaRPr lang="en-US" altLang="en-US" dirty="0">
              <a:ea typeface="ＭＳ Ｐゴシック" pitchFamily="34" charset="-128"/>
            </a:endParaRPr>
          </a:p>
        </p:txBody>
      </p:sp>
    </p:spTree>
    <p:extLst>
      <p:ext uri="{BB962C8B-B14F-4D97-AF65-F5344CB8AC3E}">
        <p14:creationId xmlns:p14="http://schemas.microsoft.com/office/powerpoint/2010/main" val="2438067337"/>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3"/>
          <p:cNvSpPr>
            <a:spLocks noGrp="1" noChangeArrowheads="1"/>
          </p:cNvSpPr>
          <p:nvPr>
            <p:ph type="body" idx="4294967295"/>
          </p:nvPr>
        </p:nvSpPr>
        <p:spPr>
          <a:xfrm>
            <a:off x="6521450" y="2665413"/>
            <a:ext cx="5670550" cy="1428750"/>
          </a:xfrm>
        </p:spPr>
        <p:txBody>
          <a:bodyPr/>
          <a:lstStyle/>
          <a:p>
            <a:pPr>
              <a:buFont typeface="Monotype Sorts" charset="2"/>
              <a:buNone/>
              <a:defRPr/>
            </a:pPr>
            <a:r>
              <a:rPr lang="en-US" altLang="en-US" sz="3200" b="1" dirty="0">
                <a:solidFill>
                  <a:srgbClr val="002060"/>
                </a:solidFill>
                <a:latin typeface="+mj-lt"/>
              </a:rPr>
              <a:t>Functions and Procedures</a:t>
            </a:r>
          </a:p>
        </p:txBody>
      </p:sp>
      <p:sp>
        <p:nvSpPr>
          <p:cNvPr id="54275" name="Rectangle 4"/>
          <p:cNvSpPr>
            <a:spLocks noChangeArrowheads="1"/>
          </p:cNvSpPr>
          <p:nvPr/>
        </p:nvSpPr>
        <p:spPr bwMode="auto">
          <a:xfrm>
            <a:off x="2959100" y="-763588"/>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1174041548"/>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9186"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Functions and Procedures</a:t>
            </a:r>
          </a:p>
        </p:txBody>
      </p:sp>
      <p:sp>
        <p:nvSpPr>
          <p:cNvPr id="34819" name="Rectangle 3"/>
          <p:cNvSpPr>
            <a:spLocks noGrp="1" noChangeArrowheads="1"/>
          </p:cNvSpPr>
          <p:nvPr>
            <p:ph type="body" idx="4294967295"/>
          </p:nvPr>
        </p:nvSpPr>
        <p:spPr>
          <a:xfrm>
            <a:off x="4500563" y="1135063"/>
            <a:ext cx="7691437" cy="4876800"/>
          </a:xfrm>
        </p:spPr>
        <p:txBody>
          <a:bodyPr/>
          <a:lstStyle/>
          <a:p>
            <a:r>
              <a:rPr lang="en-US" altLang="en-US" dirty="0"/>
              <a:t>Functions and procedures allow  “business logic”  to be stored in the database and executed from SQL statements.</a:t>
            </a:r>
          </a:p>
          <a:p>
            <a:r>
              <a:rPr lang="en-US" altLang="en-US" dirty="0"/>
              <a:t>These can be defined either by the procedural component of SQL or  by an external programming language such as Java, C, or C++.</a:t>
            </a:r>
          </a:p>
          <a:p>
            <a:r>
              <a:rPr lang="en-US" altLang="en-US" dirty="0"/>
              <a:t>The syntax we present here is defined by the SQL standard.</a:t>
            </a:r>
          </a:p>
          <a:p>
            <a:pPr lvl="1"/>
            <a:r>
              <a:rPr lang="en-US" altLang="en-US" dirty="0">
                <a:ea typeface="ＭＳ Ｐゴシック" panose="020B0600070205080204" pitchFamily="34" charset="-128"/>
              </a:rPr>
              <a:t>Most databases implement nonstandard versions of this syntax.</a:t>
            </a:r>
          </a:p>
          <a:p>
            <a:endParaRPr lang="en-US" altLang="en-US" dirty="0"/>
          </a:p>
        </p:txBody>
      </p:sp>
    </p:spTree>
    <p:extLst>
      <p:ext uri="{BB962C8B-B14F-4D97-AF65-F5344CB8AC3E}">
        <p14:creationId xmlns:p14="http://schemas.microsoft.com/office/powerpoint/2010/main" val="3116658254"/>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1234" name="Rectangle 2"/>
          <p:cNvSpPr>
            <a:spLocks noGrp="1" noChangeArrowheads="1"/>
          </p:cNvSpPr>
          <p:nvPr>
            <p:ph type="title" idx="4294967295"/>
          </p:nvPr>
        </p:nvSpPr>
        <p:spPr>
          <a:xfrm>
            <a:off x="1422400" y="117475"/>
            <a:ext cx="10769600" cy="609600"/>
          </a:xfrm>
        </p:spPr>
        <p:txBody>
          <a:bodyPr/>
          <a:lstStyle/>
          <a:p>
            <a:pPr>
              <a:defRPr/>
            </a:pPr>
            <a:r>
              <a:rPr lang="en-US" altLang="en-US" dirty="0">
                <a:effectLst>
                  <a:outerShdw blurRad="38100" dist="38100" dir="2700000" algn="tl">
                    <a:srgbClr val="C0C0C0"/>
                  </a:outerShdw>
                </a:effectLst>
              </a:rPr>
              <a:t>Declaring SQL Functions</a:t>
            </a:r>
          </a:p>
        </p:txBody>
      </p:sp>
      <p:sp>
        <p:nvSpPr>
          <p:cNvPr id="35843" name="Rectangle 3"/>
          <p:cNvSpPr>
            <a:spLocks noGrp="1" noChangeArrowheads="1"/>
          </p:cNvSpPr>
          <p:nvPr>
            <p:ph type="body" idx="4294967295"/>
          </p:nvPr>
        </p:nvSpPr>
        <p:spPr>
          <a:xfrm>
            <a:off x="4416425" y="1073150"/>
            <a:ext cx="7775575" cy="4903788"/>
          </a:xfrm>
        </p:spPr>
        <p:txBody>
          <a:bodyPr/>
          <a:lstStyle/>
          <a:p>
            <a:pPr>
              <a:tabLst>
                <a:tab pos="803275" algn="l"/>
                <a:tab pos="1370013" algn="l"/>
                <a:tab pos="2112963" algn="l"/>
              </a:tabLst>
            </a:pPr>
            <a:r>
              <a:rPr lang="en-US" altLang="en-US" dirty="0"/>
              <a:t>Define a function that, given the name of a department, returns the count of the number of instructors in that department.</a:t>
            </a:r>
          </a:p>
          <a:p>
            <a:pPr>
              <a:buNone/>
              <a:tabLst>
                <a:tab pos="803275" algn="l"/>
                <a:tab pos="1370013" algn="l"/>
                <a:tab pos="2112963" algn="l"/>
              </a:tabLst>
            </a:pPr>
            <a:r>
              <a:rPr lang="en-US" altLang="en-US" sz="1600" b="1" dirty="0"/>
              <a:t>             </a:t>
            </a:r>
            <a:r>
              <a:rPr lang="en-US" altLang="en-US" b="1" dirty="0"/>
              <a:t>create function </a:t>
            </a:r>
            <a:r>
              <a:rPr lang="en-US" altLang="en-US" i="1" dirty="0" err="1"/>
              <a:t>dept_count</a:t>
            </a:r>
            <a:r>
              <a:rPr lang="en-US" altLang="en-US" i="1" dirty="0"/>
              <a:t> </a:t>
            </a:r>
            <a:r>
              <a:rPr lang="en-US" altLang="en-US" dirty="0"/>
              <a:t>(</a:t>
            </a:r>
            <a:r>
              <a:rPr lang="en-US" altLang="en-US" i="1" dirty="0" err="1"/>
              <a:t>dept_name</a:t>
            </a:r>
            <a:r>
              <a:rPr lang="en-US" altLang="en-US" i="1" dirty="0"/>
              <a:t> </a:t>
            </a:r>
            <a:r>
              <a:rPr lang="en-US" altLang="en-US" b="1" dirty="0"/>
              <a:t>varchar</a:t>
            </a:r>
            <a:r>
              <a:rPr lang="en-US" altLang="en-US" dirty="0"/>
              <a:t>(20))</a:t>
            </a:r>
            <a:br>
              <a:rPr lang="en-US" altLang="en-US" b="1" dirty="0"/>
            </a:br>
            <a:r>
              <a:rPr lang="en-US" altLang="en-US" sz="1600" b="1" dirty="0"/>
              <a:t>                </a:t>
            </a:r>
            <a:r>
              <a:rPr lang="en-US" altLang="en-US" b="1" dirty="0"/>
              <a:t>returns integer</a:t>
            </a:r>
            <a:br>
              <a:rPr lang="en-US" altLang="en-US" b="1" dirty="0"/>
            </a:br>
            <a:r>
              <a:rPr lang="en-US" altLang="en-US" b="1" dirty="0"/>
              <a:t>               begin</a:t>
            </a:r>
            <a:br>
              <a:rPr lang="en-US" altLang="en-US" b="1" dirty="0"/>
            </a:br>
            <a:r>
              <a:rPr lang="en-US" altLang="en-US" b="1" dirty="0"/>
              <a:t>               declare </a:t>
            </a:r>
            <a:r>
              <a:rPr lang="en-US" altLang="en-US" i="1" dirty="0" err="1"/>
              <a:t>d_count</a:t>
            </a:r>
            <a:r>
              <a:rPr lang="en-US" altLang="en-US" i="1" dirty="0"/>
              <a:t>  </a:t>
            </a:r>
            <a:r>
              <a:rPr lang="en-US" altLang="en-US" b="1" dirty="0"/>
              <a:t>integer;</a:t>
            </a:r>
            <a:br>
              <a:rPr lang="en-US" altLang="en-US" b="1" dirty="0"/>
            </a:br>
            <a:r>
              <a:rPr lang="en-US" altLang="en-US" b="1" dirty="0"/>
              <a:t>                      select count </a:t>
            </a:r>
            <a:r>
              <a:rPr lang="en-US" altLang="en-US" dirty="0"/>
              <a:t>(</a:t>
            </a:r>
            <a:r>
              <a:rPr lang="en-US" altLang="en-US" i="1" dirty="0"/>
              <a:t>* </a:t>
            </a:r>
            <a:r>
              <a:rPr lang="en-US" altLang="en-US" dirty="0"/>
              <a:t>) </a:t>
            </a:r>
            <a:r>
              <a:rPr lang="en-US" altLang="en-US" b="1" dirty="0"/>
              <a:t>into </a:t>
            </a:r>
            <a:r>
              <a:rPr lang="en-US" altLang="en-US" i="1" dirty="0" err="1"/>
              <a:t>d_count</a:t>
            </a:r>
            <a:br>
              <a:rPr lang="en-US" altLang="en-US" i="1" dirty="0"/>
            </a:br>
            <a:r>
              <a:rPr lang="en-US" altLang="en-US" i="1" dirty="0"/>
              <a:t>                      </a:t>
            </a:r>
            <a:r>
              <a:rPr lang="en-US" altLang="en-US" b="1" dirty="0"/>
              <a:t>from </a:t>
            </a:r>
            <a:r>
              <a:rPr lang="en-US" altLang="en-US" i="1" dirty="0"/>
              <a:t>instructor</a:t>
            </a:r>
            <a:br>
              <a:rPr lang="en-US" altLang="en-US" i="1" dirty="0"/>
            </a:br>
            <a:r>
              <a:rPr lang="en-US" altLang="en-US" i="1" dirty="0"/>
              <a:t>                      </a:t>
            </a:r>
            <a:r>
              <a:rPr lang="en-US" altLang="en-US" b="1" dirty="0"/>
              <a:t>where </a:t>
            </a:r>
            <a:r>
              <a:rPr lang="en-US" altLang="en-US" i="1" dirty="0" err="1"/>
              <a:t>instructor.dept_name</a:t>
            </a:r>
            <a:r>
              <a:rPr lang="en-US" altLang="en-US" i="1" dirty="0"/>
              <a:t> = </a:t>
            </a:r>
            <a:r>
              <a:rPr lang="en-US" altLang="en-US" i="1" dirty="0" err="1"/>
              <a:t>dept_name</a:t>
            </a:r>
            <a:br>
              <a:rPr lang="en-US" altLang="en-US" i="1" dirty="0"/>
            </a:br>
            <a:r>
              <a:rPr lang="en-US" altLang="en-US" i="1" dirty="0"/>
              <a:t>               </a:t>
            </a:r>
            <a:r>
              <a:rPr lang="en-US" altLang="en-US" b="1" dirty="0"/>
              <a:t>return </a:t>
            </a:r>
            <a:r>
              <a:rPr lang="en-US" altLang="en-US" i="1" dirty="0" err="1"/>
              <a:t>d_count</a:t>
            </a:r>
            <a:r>
              <a:rPr lang="en-US" altLang="en-US" i="1" dirty="0"/>
              <a:t>;</a:t>
            </a:r>
            <a:br>
              <a:rPr lang="en-US" altLang="en-US" i="1" dirty="0"/>
            </a:br>
            <a:r>
              <a:rPr lang="en-US" altLang="en-US" i="1" dirty="0"/>
              <a:t>       </a:t>
            </a:r>
            <a:r>
              <a:rPr lang="en-US" altLang="en-US" b="1" dirty="0"/>
              <a:t>end</a:t>
            </a:r>
          </a:p>
          <a:p>
            <a:pPr>
              <a:tabLst>
                <a:tab pos="803275" algn="l"/>
                <a:tab pos="1370013" algn="l"/>
                <a:tab pos="2112963" algn="l"/>
              </a:tabLst>
            </a:pPr>
            <a:r>
              <a:rPr lang="en-US" altLang="en-US" dirty="0"/>
              <a:t>The function </a:t>
            </a:r>
            <a:r>
              <a:rPr lang="en-US" altLang="en-US" i="1" dirty="0" err="1"/>
              <a:t>dept_</a:t>
            </a:r>
            <a:r>
              <a:rPr lang="en-US" altLang="en-US" dirty="0" err="1"/>
              <a:t>count</a:t>
            </a:r>
            <a:r>
              <a:rPr lang="en-US" altLang="en-US" dirty="0"/>
              <a:t> can be used to find the department names and budget of all departments with more that 12 instructors.</a:t>
            </a:r>
          </a:p>
          <a:p>
            <a:pPr>
              <a:buNone/>
              <a:tabLst>
                <a:tab pos="803275" algn="l"/>
                <a:tab pos="1370013" algn="l"/>
                <a:tab pos="2112963" algn="l"/>
              </a:tabLst>
            </a:pPr>
            <a:r>
              <a:rPr lang="en-US" altLang="en-US" dirty="0"/>
              <a:t>		</a:t>
            </a:r>
            <a:r>
              <a:rPr lang="en-US" altLang="en-US" b="1" dirty="0"/>
              <a:t>select </a:t>
            </a:r>
            <a:r>
              <a:rPr lang="en-US" altLang="en-US" i="1" dirty="0" err="1"/>
              <a:t>dept_name</a:t>
            </a:r>
            <a:r>
              <a:rPr lang="en-US" altLang="en-US" i="1" dirty="0"/>
              <a:t>, budget</a:t>
            </a:r>
            <a:br>
              <a:rPr lang="en-US" altLang="en-US" i="1" dirty="0"/>
            </a:br>
            <a:r>
              <a:rPr lang="en-US" altLang="en-US" i="1" dirty="0"/>
              <a:t>	</a:t>
            </a:r>
            <a:r>
              <a:rPr lang="en-US" altLang="en-US" b="1" dirty="0"/>
              <a:t>from</a:t>
            </a:r>
            <a:r>
              <a:rPr lang="en-US" altLang="en-US" i="1" dirty="0"/>
              <a:t> department</a:t>
            </a:r>
            <a:br>
              <a:rPr lang="en-US" altLang="en-US" i="1" dirty="0"/>
            </a:br>
            <a:r>
              <a:rPr lang="en-US" altLang="en-US" i="1" dirty="0"/>
              <a:t>	</a:t>
            </a:r>
            <a:r>
              <a:rPr lang="en-US" altLang="en-US" b="1" dirty="0"/>
              <a:t>where </a:t>
            </a:r>
            <a:r>
              <a:rPr lang="en-US" altLang="en-US" i="1" dirty="0" err="1"/>
              <a:t>dept_</a:t>
            </a:r>
            <a:r>
              <a:rPr lang="en-US" altLang="en-US" dirty="0" err="1"/>
              <a:t>count</a:t>
            </a:r>
            <a:r>
              <a:rPr lang="en-US" altLang="en-US" dirty="0"/>
              <a:t> (</a:t>
            </a:r>
            <a:r>
              <a:rPr lang="en-US" altLang="en-US" i="1" dirty="0" err="1"/>
              <a:t>dept_name</a:t>
            </a:r>
            <a:r>
              <a:rPr lang="en-US" altLang="en-US" i="1" dirty="0"/>
              <a:t> </a:t>
            </a:r>
            <a:r>
              <a:rPr lang="en-US" altLang="en-US" dirty="0"/>
              <a:t>) &gt; 12</a:t>
            </a:r>
            <a:endParaRPr lang="en-US" altLang="en-US" i="1" dirty="0"/>
          </a:p>
        </p:txBody>
      </p:sp>
    </p:spTree>
    <p:extLst>
      <p:ext uri="{BB962C8B-B14F-4D97-AF65-F5344CB8AC3E}">
        <p14:creationId xmlns:p14="http://schemas.microsoft.com/office/powerpoint/2010/main" val="852651810"/>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3282"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Table Functions</a:t>
            </a:r>
          </a:p>
        </p:txBody>
      </p:sp>
      <p:sp>
        <p:nvSpPr>
          <p:cNvPr id="38915" name="Rectangle 3"/>
          <p:cNvSpPr>
            <a:spLocks noGrp="1" noChangeArrowheads="1"/>
          </p:cNvSpPr>
          <p:nvPr>
            <p:ph type="body" idx="4294967295"/>
          </p:nvPr>
        </p:nvSpPr>
        <p:spPr>
          <a:xfrm>
            <a:off x="3829050" y="1130300"/>
            <a:ext cx="8362950" cy="5508625"/>
          </a:xfrm>
        </p:spPr>
        <p:txBody>
          <a:bodyPr/>
          <a:lstStyle/>
          <a:p>
            <a:pPr>
              <a:defRPr/>
            </a:pPr>
            <a:r>
              <a:rPr lang="en-US" altLang="en-US" dirty="0"/>
              <a:t>The SQL standard supports functions that can return tables as results; such functions are called </a:t>
            </a:r>
            <a:r>
              <a:rPr lang="en-US" altLang="en-US" b="1" dirty="0">
                <a:solidFill>
                  <a:srgbClr val="002060"/>
                </a:solidFill>
              </a:rPr>
              <a:t>table functions</a:t>
            </a:r>
          </a:p>
          <a:p>
            <a:pPr>
              <a:defRPr/>
            </a:pPr>
            <a:r>
              <a:rPr lang="en-US" altLang="en-US" dirty="0"/>
              <a:t>Example: Return all instructors in a given department</a:t>
            </a:r>
          </a:p>
          <a:p>
            <a:pPr>
              <a:buFont typeface="Monotype Sorts" charset="2"/>
              <a:buNone/>
              <a:defRPr/>
            </a:pPr>
            <a:r>
              <a:rPr lang="en-US" altLang="en-US" dirty="0"/>
              <a:t>	</a:t>
            </a:r>
            <a:r>
              <a:rPr lang="en-US" altLang="en-US" b="1" dirty="0"/>
              <a:t>create</a:t>
            </a:r>
            <a:r>
              <a:rPr lang="en-US" altLang="en-US" dirty="0"/>
              <a:t> </a:t>
            </a:r>
            <a:r>
              <a:rPr lang="en-US" altLang="en-US" b="1" dirty="0"/>
              <a:t>function</a:t>
            </a:r>
            <a:r>
              <a:rPr lang="en-US" altLang="en-US" dirty="0"/>
              <a:t> </a:t>
            </a:r>
            <a:r>
              <a:rPr lang="en-US" altLang="en-US" i="1" dirty="0" err="1"/>
              <a:t>instructor_of</a:t>
            </a:r>
            <a:r>
              <a:rPr lang="en-US" altLang="en-US" dirty="0"/>
              <a:t> (</a:t>
            </a:r>
            <a:r>
              <a:rPr lang="en-US" altLang="en-US" i="1" dirty="0"/>
              <a:t>dept_name</a:t>
            </a:r>
            <a:r>
              <a:rPr lang="en-US" altLang="en-US" dirty="0"/>
              <a:t> </a:t>
            </a:r>
            <a:r>
              <a:rPr lang="en-US" altLang="en-US" b="1" dirty="0"/>
              <a:t>char</a:t>
            </a:r>
            <a:r>
              <a:rPr lang="en-US" altLang="en-US" dirty="0"/>
              <a:t>(20))</a:t>
            </a:r>
          </a:p>
          <a:p>
            <a:pPr>
              <a:buFont typeface="Monotype Sorts" charset="2"/>
              <a:buNone/>
              <a:defRPr/>
            </a:pPr>
            <a:r>
              <a:rPr lang="en-US" altLang="en-US" dirty="0"/>
              <a:t>		</a:t>
            </a:r>
            <a:r>
              <a:rPr lang="en-US" altLang="en-US" b="1" dirty="0"/>
              <a:t>returns</a:t>
            </a:r>
            <a:r>
              <a:rPr lang="en-US" altLang="en-US" dirty="0"/>
              <a:t> </a:t>
            </a:r>
            <a:r>
              <a:rPr lang="en-US" altLang="en-US" b="1" dirty="0"/>
              <a:t>table  </a:t>
            </a:r>
            <a:r>
              <a:rPr lang="en-US" altLang="en-US" dirty="0"/>
              <a:t>(</a:t>
            </a:r>
            <a:r>
              <a:rPr lang="en-US" altLang="en-US" b="1" dirty="0"/>
              <a:t> </a:t>
            </a:r>
            <a:r>
              <a:rPr lang="en-US" altLang="en-US" dirty="0"/>
              <a:t> </a:t>
            </a:r>
          </a:p>
          <a:p>
            <a:pPr>
              <a:buFont typeface="Monotype Sorts" charset="2"/>
              <a:buNone/>
              <a:defRPr/>
            </a:pPr>
            <a:r>
              <a:rPr lang="en-US" altLang="en-US" dirty="0"/>
              <a:t>                        </a:t>
            </a:r>
            <a:r>
              <a:rPr lang="en-US" altLang="en-US" i="1" dirty="0"/>
              <a:t>ID </a:t>
            </a:r>
            <a:r>
              <a:rPr lang="en-US" altLang="en-US" b="1" dirty="0" err="1"/>
              <a:t>varchar</a:t>
            </a:r>
            <a:r>
              <a:rPr lang="en-US" altLang="en-US" dirty="0"/>
              <a:t>(5),</a:t>
            </a:r>
            <a:br>
              <a:rPr lang="en-US" altLang="en-US" dirty="0"/>
            </a:br>
            <a:r>
              <a:rPr lang="en-US" altLang="en-US" dirty="0"/>
              <a:t>	          </a:t>
            </a:r>
            <a:r>
              <a:rPr lang="en-US" altLang="en-US" i="1" dirty="0"/>
              <a:t>name</a:t>
            </a:r>
            <a:r>
              <a:rPr lang="en-US" altLang="en-US" dirty="0"/>
              <a:t> </a:t>
            </a:r>
            <a:r>
              <a:rPr lang="en-US" altLang="en-US" b="1" dirty="0" err="1"/>
              <a:t>varchar</a:t>
            </a:r>
            <a:r>
              <a:rPr lang="en-US" altLang="en-US" dirty="0"/>
              <a:t>(20),</a:t>
            </a:r>
            <a:br>
              <a:rPr lang="en-US" altLang="en-US" dirty="0"/>
            </a:br>
            <a:r>
              <a:rPr lang="en-US" altLang="en-US" dirty="0"/>
              <a:t>                   </a:t>
            </a:r>
            <a:r>
              <a:rPr lang="en-US" altLang="en-US" i="1" dirty="0"/>
              <a:t>dept_name</a:t>
            </a:r>
            <a:r>
              <a:rPr lang="en-US" altLang="en-US" dirty="0"/>
              <a:t> </a:t>
            </a:r>
            <a:r>
              <a:rPr lang="en-US" altLang="en-US" b="1" dirty="0" err="1"/>
              <a:t>varchar</a:t>
            </a:r>
            <a:r>
              <a:rPr lang="en-US" altLang="en-US" dirty="0"/>
              <a:t>(20),</a:t>
            </a:r>
            <a:br>
              <a:rPr lang="en-US" altLang="en-US" dirty="0"/>
            </a:br>
            <a:r>
              <a:rPr lang="en-US" altLang="en-US" dirty="0"/>
              <a:t>	          </a:t>
            </a:r>
            <a:r>
              <a:rPr lang="en-US" altLang="en-US" i="1" dirty="0"/>
              <a:t>salary</a:t>
            </a:r>
            <a:r>
              <a:rPr lang="en-US" altLang="en-US" dirty="0"/>
              <a:t> </a:t>
            </a:r>
            <a:r>
              <a:rPr lang="en-US" altLang="en-US" b="1" dirty="0"/>
              <a:t>numeric</a:t>
            </a:r>
            <a:r>
              <a:rPr lang="en-US" altLang="en-US" dirty="0"/>
              <a:t>(8,2))</a:t>
            </a:r>
          </a:p>
          <a:p>
            <a:pPr>
              <a:buFont typeface="Monotype Sorts" charset="2"/>
              <a:buNone/>
              <a:defRPr/>
            </a:pPr>
            <a:r>
              <a:rPr lang="en-US" altLang="en-US" dirty="0"/>
              <a:t>	         </a:t>
            </a:r>
            <a:r>
              <a:rPr lang="en-US" altLang="en-US" b="1" dirty="0"/>
              <a:t>return</a:t>
            </a:r>
            <a:r>
              <a:rPr lang="en-US" altLang="en-US" dirty="0"/>
              <a:t> </a:t>
            </a:r>
            <a:r>
              <a:rPr lang="en-US" altLang="en-US" b="1" dirty="0"/>
              <a:t>table</a:t>
            </a:r>
            <a:br>
              <a:rPr lang="en-US" altLang="en-US" dirty="0"/>
            </a:br>
            <a:r>
              <a:rPr lang="en-US" altLang="en-US" dirty="0"/>
              <a:t>	         (</a:t>
            </a:r>
            <a:r>
              <a:rPr lang="en-US" altLang="en-US" b="1" dirty="0"/>
              <a:t>select</a:t>
            </a:r>
            <a:r>
              <a:rPr lang="en-US" altLang="en-US" dirty="0"/>
              <a:t> </a:t>
            </a:r>
            <a:r>
              <a:rPr lang="en-US" altLang="en-US" i="1" dirty="0"/>
              <a:t>ID, name, dept_name, salary</a:t>
            </a:r>
            <a:br>
              <a:rPr lang="en-US" altLang="en-US" dirty="0"/>
            </a:br>
            <a:r>
              <a:rPr lang="en-US" altLang="en-US" dirty="0"/>
              <a:t>	          </a:t>
            </a:r>
            <a:r>
              <a:rPr lang="en-US" altLang="en-US" b="1" dirty="0"/>
              <a:t>from</a:t>
            </a:r>
            <a:r>
              <a:rPr lang="en-US" altLang="en-US" dirty="0"/>
              <a:t> </a:t>
            </a:r>
            <a:r>
              <a:rPr lang="en-US" altLang="en-US" i="1" dirty="0"/>
              <a:t>instructor</a:t>
            </a:r>
            <a:br>
              <a:rPr lang="en-US" altLang="en-US" i="1" dirty="0"/>
            </a:br>
            <a:r>
              <a:rPr lang="en-US" altLang="en-US" dirty="0"/>
              <a:t>	          </a:t>
            </a:r>
            <a:r>
              <a:rPr lang="en-US" altLang="en-US" b="1" dirty="0"/>
              <a:t>where</a:t>
            </a:r>
            <a:r>
              <a:rPr lang="en-US" altLang="en-US" i="1" dirty="0"/>
              <a:t> </a:t>
            </a:r>
            <a:r>
              <a:rPr lang="en-US" altLang="en-US" i="1" dirty="0" err="1"/>
              <a:t>instructor.dept_name</a:t>
            </a:r>
            <a:r>
              <a:rPr lang="en-US" altLang="en-US" i="1" dirty="0"/>
              <a:t> = </a:t>
            </a:r>
            <a:r>
              <a:rPr lang="en-US" altLang="en-US" i="1" dirty="0" err="1"/>
              <a:t>instructor_of.dept_name</a:t>
            </a:r>
            <a:r>
              <a:rPr lang="en-US" altLang="en-US" dirty="0"/>
              <a:t>)</a:t>
            </a:r>
          </a:p>
          <a:p>
            <a:pPr>
              <a:defRPr/>
            </a:pPr>
            <a:r>
              <a:rPr lang="en-US" altLang="en-US" dirty="0"/>
              <a:t>Usage</a:t>
            </a:r>
          </a:p>
          <a:p>
            <a:pPr>
              <a:buFont typeface="Monotype Sorts" charset="2"/>
              <a:buNone/>
              <a:defRPr/>
            </a:pPr>
            <a:r>
              <a:rPr lang="en-US" altLang="en-US" dirty="0"/>
              <a:t>		</a:t>
            </a:r>
            <a:r>
              <a:rPr lang="en-US" altLang="en-US" b="1" dirty="0"/>
              <a:t>select *</a:t>
            </a:r>
            <a:br>
              <a:rPr lang="en-US" altLang="en-US" b="1" dirty="0"/>
            </a:br>
            <a:r>
              <a:rPr lang="en-US" altLang="en-US" b="1" dirty="0"/>
              <a:t>	from table </a:t>
            </a:r>
            <a:r>
              <a:rPr lang="en-US" altLang="en-US" dirty="0"/>
              <a:t>(</a:t>
            </a:r>
            <a:r>
              <a:rPr lang="en-US" altLang="en-US" i="1" dirty="0" err="1"/>
              <a:t>instructor_of</a:t>
            </a:r>
            <a:r>
              <a:rPr lang="en-US" altLang="en-US" i="1" dirty="0"/>
              <a:t> </a:t>
            </a:r>
            <a:r>
              <a:rPr lang="en-US" altLang="en-US" dirty="0"/>
              <a:t>(</a:t>
            </a:r>
            <a:r>
              <a:rPr lang="en-US" altLang="ja-JP" dirty="0"/>
              <a:t>'Music'))</a:t>
            </a:r>
            <a:endParaRPr lang="en-US" altLang="en-US" dirty="0"/>
          </a:p>
        </p:txBody>
      </p:sp>
    </p:spTree>
    <p:extLst>
      <p:ext uri="{BB962C8B-B14F-4D97-AF65-F5344CB8AC3E}">
        <p14:creationId xmlns:p14="http://schemas.microsoft.com/office/powerpoint/2010/main" val="320947510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48194" name="Rectangle 2"/>
          <p:cNvSpPr>
            <a:spLocks noGrp="1" noChangeArrowheads="1"/>
          </p:cNvSpPr>
          <p:nvPr>
            <p:ph type="title" idx="4294967295"/>
          </p:nvPr>
        </p:nvSpPr>
        <p:spPr>
          <a:xfrm>
            <a:off x="1422400" y="117475"/>
            <a:ext cx="10769600" cy="609600"/>
          </a:xfrm>
        </p:spPr>
        <p:txBody>
          <a:bodyPr/>
          <a:lstStyle/>
          <a:p>
            <a:r>
              <a:rPr lang="en-US" altLang="en-US" dirty="0">
                <a:effectLst>
                  <a:outerShdw blurRad="38100" dist="38100" dir="2700000" algn="tl">
                    <a:srgbClr val="C0C0C0"/>
                  </a:outerShdw>
                </a:effectLst>
              </a:rPr>
              <a:t>SQL Procedures</a:t>
            </a:r>
            <a:endParaRPr lang="en-US" altLang="en-US" sz="3200" dirty="0">
              <a:effectLst>
                <a:outerShdw blurRad="38100" dist="38100" dir="2700000" algn="tl">
                  <a:srgbClr val="C0C0C0"/>
                </a:outerShdw>
              </a:effectLst>
            </a:endParaRPr>
          </a:p>
        </p:txBody>
      </p:sp>
      <p:sp>
        <p:nvSpPr>
          <p:cNvPr id="7170" name="Rectangle 3"/>
          <p:cNvSpPr>
            <a:spLocks noGrp="1" noChangeArrowheads="1"/>
          </p:cNvSpPr>
          <p:nvPr>
            <p:ph idx="4294967295"/>
          </p:nvPr>
        </p:nvSpPr>
        <p:spPr>
          <a:xfrm>
            <a:off x="4411663" y="1093788"/>
            <a:ext cx="7780337" cy="4903787"/>
          </a:xfrm>
        </p:spPr>
        <p:txBody>
          <a:bodyPr vert="horz" wrap="square" lIns="91440" tIns="45720" rIns="91440" bIns="45720" numCol="1" anchor="t" anchorCtr="0" compatLnSpc="1">
            <a:prstTxWarp prst="textNoShape">
              <a:avLst/>
            </a:prstTxWarp>
          </a:bodyPr>
          <a:lstStyle/>
          <a:p>
            <a:r>
              <a:rPr lang="en-US" altLang="en-US" dirty="0"/>
              <a:t>The </a:t>
            </a:r>
            <a:r>
              <a:rPr lang="en-US" altLang="en-US" i="1" dirty="0" err="1"/>
              <a:t>dept_count</a:t>
            </a:r>
            <a:r>
              <a:rPr lang="en-US" altLang="en-US" i="1" dirty="0"/>
              <a:t> </a:t>
            </a:r>
            <a:r>
              <a:rPr lang="en-US" altLang="en-US" dirty="0"/>
              <a:t>function could instead be written as procedure:</a:t>
            </a:r>
          </a:p>
          <a:p>
            <a:pPr>
              <a:buFont typeface="Monotype Sorts" charset="2"/>
              <a:buNone/>
            </a:pPr>
            <a:r>
              <a:rPr lang="en-US" altLang="en-US" b="1" dirty="0"/>
              <a:t>	create procedure </a:t>
            </a:r>
            <a:r>
              <a:rPr lang="en-US" altLang="en-US" i="1" dirty="0" err="1"/>
              <a:t>dept_count_proc</a:t>
            </a:r>
            <a:r>
              <a:rPr lang="en-US" altLang="en-US" i="1" dirty="0"/>
              <a:t> </a:t>
            </a:r>
            <a:r>
              <a:rPr lang="en-US" altLang="en-US" dirty="0"/>
              <a:t>(</a:t>
            </a:r>
            <a:r>
              <a:rPr lang="en-US" altLang="en-US" b="1" dirty="0"/>
              <a:t>in </a:t>
            </a:r>
            <a:r>
              <a:rPr lang="en-US" altLang="en-US" i="1" dirty="0"/>
              <a:t>dept_name </a:t>
            </a:r>
            <a:r>
              <a:rPr lang="en-US" altLang="en-US" b="1" dirty="0" err="1"/>
              <a:t>varchar</a:t>
            </a:r>
            <a:r>
              <a:rPr lang="en-US" altLang="en-US" dirty="0"/>
              <a:t>(20), </a:t>
            </a:r>
            <a:br>
              <a:rPr lang="en-US" altLang="en-US" dirty="0"/>
            </a:br>
            <a:r>
              <a:rPr lang="en-US" altLang="en-US" dirty="0"/>
              <a:t>                                                           </a:t>
            </a:r>
            <a:r>
              <a:rPr lang="en-US" altLang="en-US" b="1" dirty="0"/>
              <a:t>out </a:t>
            </a:r>
            <a:r>
              <a:rPr lang="en-US" altLang="en-US" i="1" dirty="0" err="1"/>
              <a:t>d_count</a:t>
            </a:r>
            <a:r>
              <a:rPr lang="en-US" altLang="en-US" i="1" dirty="0"/>
              <a:t> </a:t>
            </a:r>
            <a:r>
              <a:rPr lang="en-US" altLang="en-US" b="1" dirty="0"/>
              <a:t>integer)</a:t>
            </a:r>
            <a:br>
              <a:rPr lang="en-US" altLang="en-US" b="1" dirty="0"/>
            </a:br>
            <a:r>
              <a:rPr lang="en-US" altLang="en-US" b="1" dirty="0"/>
              <a:t>   begin</a:t>
            </a:r>
          </a:p>
          <a:p>
            <a:pPr>
              <a:buFont typeface="Monotype Sorts" charset="2"/>
              <a:buNone/>
            </a:pPr>
            <a:r>
              <a:rPr lang="en-US" altLang="en-US" b="1" dirty="0"/>
              <a:t>	       select count</a:t>
            </a:r>
            <a:r>
              <a:rPr lang="en-US" altLang="en-US" dirty="0"/>
              <a:t>(</a:t>
            </a:r>
            <a:r>
              <a:rPr lang="en-US" altLang="en-US" i="1" dirty="0"/>
              <a:t>*</a:t>
            </a:r>
            <a:r>
              <a:rPr lang="en-US" altLang="en-US" dirty="0"/>
              <a:t>) </a:t>
            </a:r>
            <a:r>
              <a:rPr lang="en-US" altLang="en-US" b="1" dirty="0"/>
              <a:t>into </a:t>
            </a:r>
            <a:r>
              <a:rPr lang="en-US" altLang="en-US" i="1" dirty="0" err="1"/>
              <a:t>d_count</a:t>
            </a:r>
            <a:br>
              <a:rPr lang="en-US" altLang="en-US" i="1" dirty="0"/>
            </a:br>
            <a:r>
              <a:rPr lang="en-US" altLang="en-US" i="1" dirty="0"/>
              <a:t>       </a:t>
            </a:r>
            <a:r>
              <a:rPr lang="en-US" altLang="en-US" b="1" dirty="0"/>
              <a:t>from </a:t>
            </a:r>
            <a:r>
              <a:rPr lang="en-US" altLang="en-US" i="1" dirty="0"/>
              <a:t>instructor</a:t>
            </a:r>
            <a:br>
              <a:rPr lang="en-US" altLang="en-US" i="1" dirty="0"/>
            </a:br>
            <a:r>
              <a:rPr lang="en-US" altLang="en-US" i="1" dirty="0"/>
              <a:t>       </a:t>
            </a:r>
            <a:r>
              <a:rPr lang="en-US" altLang="en-US" b="1" dirty="0"/>
              <a:t>where </a:t>
            </a:r>
            <a:r>
              <a:rPr lang="en-US" altLang="en-US" i="1" dirty="0" err="1"/>
              <a:t>instructor.dept_name</a:t>
            </a:r>
            <a:r>
              <a:rPr lang="en-US" altLang="en-US" i="1" dirty="0"/>
              <a:t> = </a:t>
            </a:r>
            <a:r>
              <a:rPr lang="en-US" altLang="en-US" i="1" dirty="0" err="1"/>
              <a:t>dept_count_proc.dept_name</a:t>
            </a:r>
            <a:endParaRPr lang="en-US" altLang="en-US" i="1" dirty="0"/>
          </a:p>
          <a:p>
            <a:pPr>
              <a:buFont typeface="Monotype Sorts" charset="2"/>
              <a:buNone/>
            </a:pPr>
            <a:r>
              <a:rPr lang="en-US" altLang="en-US" i="1" dirty="0"/>
              <a:t>        </a:t>
            </a:r>
            <a:r>
              <a:rPr lang="en-US" altLang="en-US" b="1" dirty="0"/>
              <a:t>end</a:t>
            </a:r>
            <a:endParaRPr lang="en-US" altLang="en-US" dirty="0"/>
          </a:p>
          <a:p>
            <a:r>
              <a:rPr lang="en-US" altLang="en-US" dirty="0"/>
              <a:t>The keywords </a:t>
            </a:r>
            <a:r>
              <a:rPr lang="en-US" altLang="en-US" b="1" dirty="0"/>
              <a:t>in</a:t>
            </a:r>
            <a:r>
              <a:rPr lang="en-US" altLang="en-US" dirty="0"/>
              <a:t> and  </a:t>
            </a:r>
            <a:r>
              <a:rPr lang="en-US" altLang="en-US" b="1" dirty="0"/>
              <a:t>out  </a:t>
            </a:r>
            <a:r>
              <a:rPr lang="en-US" altLang="en-US" dirty="0"/>
              <a:t>are parameters that are expected to have values assigned to them and parameters whose values are set in the procedure in order to return results.</a:t>
            </a:r>
          </a:p>
          <a:p>
            <a:r>
              <a:rPr lang="en-US" altLang="en-US" dirty="0"/>
              <a:t>Procedures can be invoked either from an SQL procedure or from embedded SQL, using the </a:t>
            </a:r>
            <a:r>
              <a:rPr lang="en-US" altLang="en-US" b="1" dirty="0"/>
              <a:t>call</a:t>
            </a:r>
            <a:r>
              <a:rPr lang="en-US" altLang="en-US" dirty="0"/>
              <a:t> statement.</a:t>
            </a:r>
          </a:p>
          <a:p>
            <a:pPr>
              <a:buFont typeface="Monotype Sorts" charset="2"/>
              <a:buNone/>
            </a:pPr>
            <a:r>
              <a:rPr lang="en-US" altLang="en-US" b="1" dirty="0"/>
              <a:t>		declare </a:t>
            </a:r>
            <a:r>
              <a:rPr lang="en-US" altLang="en-US" i="1" dirty="0" err="1"/>
              <a:t>d_count</a:t>
            </a:r>
            <a:r>
              <a:rPr lang="en-US" altLang="en-US" i="1" dirty="0"/>
              <a:t> </a:t>
            </a:r>
            <a:r>
              <a:rPr lang="en-US" altLang="en-US" b="1" dirty="0"/>
              <a:t>integer</a:t>
            </a:r>
            <a:r>
              <a:rPr lang="en-US" altLang="en-US" dirty="0"/>
              <a:t>;</a:t>
            </a:r>
            <a:br>
              <a:rPr lang="en-US" altLang="en-US" dirty="0"/>
            </a:br>
            <a:r>
              <a:rPr lang="en-US" altLang="en-US" dirty="0"/>
              <a:t>	</a:t>
            </a:r>
            <a:r>
              <a:rPr lang="en-US" altLang="en-US" b="1" dirty="0"/>
              <a:t>call </a:t>
            </a:r>
            <a:r>
              <a:rPr lang="en-US" altLang="en-US" i="1" dirty="0" err="1"/>
              <a:t>dept_count_proc</a:t>
            </a:r>
            <a:r>
              <a:rPr lang="en-US" altLang="en-US" dirty="0"/>
              <a:t>( </a:t>
            </a:r>
            <a:r>
              <a:rPr lang="en-US" altLang="ja-JP" dirty="0"/>
              <a:t>'Physics', </a:t>
            </a:r>
            <a:r>
              <a:rPr lang="en-US" altLang="ja-JP" i="1" dirty="0" err="1"/>
              <a:t>d_count</a:t>
            </a:r>
            <a:r>
              <a:rPr lang="en-US" altLang="ja-JP" dirty="0"/>
              <a:t>);</a:t>
            </a:r>
          </a:p>
          <a:p>
            <a:pPr>
              <a:buFont typeface="Monotype Sorts" charset="2"/>
              <a:buNone/>
            </a:pPr>
            <a:r>
              <a:rPr lang="en-US" altLang="en-US" dirty="0"/>
              <a:t>	</a:t>
            </a:r>
          </a:p>
          <a:p>
            <a:pPr indent="-365760"/>
            <a:endParaRPr lang="en-US" altLang="en-US" dirty="0"/>
          </a:p>
        </p:txBody>
      </p:sp>
    </p:spTree>
    <p:extLst>
      <p:ext uri="{BB962C8B-B14F-4D97-AF65-F5344CB8AC3E}">
        <p14:creationId xmlns:p14="http://schemas.microsoft.com/office/powerpoint/2010/main" val="991909171"/>
      </p:ext>
    </p:extLst>
  </p:cSld>
  <p:clrMapOvr>
    <a:masterClrMapping/>
  </p:clrMapOvr>
  <p:transition spd="slow"/>
</p:sld>
</file>

<file path=ppt/slides/slide28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48194" name="Rectangle 2"/>
          <p:cNvSpPr>
            <a:spLocks noGrp="1" noChangeArrowheads="1"/>
          </p:cNvSpPr>
          <p:nvPr>
            <p:ph type="title" idx="4294967295"/>
          </p:nvPr>
        </p:nvSpPr>
        <p:spPr>
          <a:xfrm>
            <a:off x="1422400" y="117475"/>
            <a:ext cx="10769600" cy="609600"/>
          </a:xfrm>
        </p:spPr>
        <p:txBody>
          <a:bodyPr/>
          <a:lstStyle/>
          <a:p>
            <a:r>
              <a:rPr lang="en-US" altLang="en-US" dirty="0">
                <a:effectLst>
                  <a:outerShdw blurRad="38100" dist="38100" dir="2700000" algn="tl">
                    <a:srgbClr val="C0C0C0"/>
                  </a:outerShdw>
                </a:effectLst>
              </a:rPr>
              <a:t>SQL Procedures (Cont.)</a:t>
            </a:r>
            <a:endParaRPr lang="en-US" altLang="en-US" sz="3200" dirty="0">
              <a:effectLst>
                <a:outerShdw blurRad="38100" dist="38100" dir="2700000" algn="tl">
                  <a:srgbClr val="C0C0C0"/>
                </a:outerShdw>
              </a:effectLst>
            </a:endParaRPr>
          </a:p>
        </p:txBody>
      </p:sp>
      <p:sp>
        <p:nvSpPr>
          <p:cNvPr id="7170" name="Rectangle 3"/>
          <p:cNvSpPr>
            <a:spLocks noGrp="1" noChangeArrowheads="1"/>
          </p:cNvSpPr>
          <p:nvPr>
            <p:ph idx="4294967295"/>
          </p:nvPr>
        </p:nvSpPr>
        <p:spPr>
          <a:xfrm>
            <a:off x="4552950" y="1093788"/>
            <a:ext cx="7639050" cy="1844675"/>
          </a:xfrm>
        </p:spPr>
        <p:txBody>
          <a:bodyPr vert="horz" wrap="square" lIns="91440" tIns="45720" rIns="91440" bIns="45720" numCol="1" anchor="t" anchorCtr="0" compatLnSpc="1">
            <a:prstTxWarp prst="textNoShape">
              <a:avLst/>
            </a:prstTxWarp>
          </a:bodyPr>
          <a:lstStyle/>
          <a:p>
            <a:r>
              <a:rPr lang="en-US" altLang="en-US" dirty="0"/>
              <a:t>Procedures and functions can be invoked also from dynamic SQL</a:t>
            </a:r>
          </a:p>
          <a:p>
            <a:r>
              <a:rPr lang="en-US" altLang="en-US" dirty="0"/>
              <a:t>SQL allows more than one procedure of the so long as the number of arguments of the procedures with the same name is different.</a:t>
            </a:r>
          </a:p>
          <a:p>
            <a:r>
              <a:rPr lang="en-US" altLang="en-US" dirty="0"/>
              <a:t>The name, along with the number of arguments, is used to identify the procedure. </a:t>
            </a:r>
          </a:p>
          <a:p>
            <a:pPr indent="-365760"/>
            <a:endParaRPr lang="en-US" altLang="en-US" dirty="0"/>
          </a:p>
        </p:txBody>
      </p:sp>
    </p:spTree>
    <p:extLst>
      <p:ext uri="{BB962C8B-B14F-4D97-AF65-F5344CB8AC3E}">
        <p14:creationId xmlns:p14="http://schemas.microsoft.com/office/powerpoint/2010/main" val="2099518008"/>
      </p:ext>
    </p:extLst>
  </p:cSld>
  <p:clrMapOvr>
    <a:masterClrMapping/>
  </p:clrMapOvr>
  <p:transition spd="slow"/>
</p:sld>
</file>

<file path=ppt/slides/slide28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48194" name="Rectangle 2"/>
          <p:cNvSpPr>
            <a:spLocks noGrp="1" noChangeArrowheads="1"/>
          </p:cNvSpPr>
          <p:nvPr>
            <p:ph type="title" idx="4294967295"/>
          </p:nvPr>
        </p:nvSpPr>
        <p:spPr>
          <a:xfrm>
            <a:off x="1422400" y="117475"/>
            <a:ext cx="10769600" cy="609600"/>
          </a:xfrm>
        </p:spPr>
        <p:txBody>
          <a:bodyPr/>
          <a:lstStyle/>
          <a:p>
            <a:r>
              <a:rPr lang="en-US" altLang="en-US" sz="2400" dirty="0">
                <a:effectLst>
                  <a:outerShdw blurRad="38100" dist="38100" dir="2700000" algn="tl">
                    <a:srgbClr val="C0C0C0"/>
                  </a:outerShdw>
                </a:effectLst>
              </a:rPr>
              <a:t>Language Constructs for Procedures &amp; Functions</a:t>
            </a:r>
          </a:p>
        </p:txBody>
      </p:sp>
      <p:sp>
        <p:nvSpPr>
          <p:cNvPr id="7170" name="Rectangle 3"/>
          <p:cNvSpPr>
            <a:spLocks noGrp="1" noChangeArrowheads="1"/>
          </p:cNvSpPr>
          <p:nvPr>
            <p:ph idx="4294967295"/>
          </p:nvPr>
        </p:nvSpPr>
        <p:spPr>
          <a:xfrm>
            <a:off x="4464050" y="1093788"/>
            <a:ext cx="7727950" cy="5075237"/>
          </a:xfrm>
        </p:spPr>
        <p:txBody>
          <a:bodyPr vert="horz" wrap="square" lIns="91440" tIns="45720" rIns="91440" bIns="45720" numCol="1" anchor="t" anchorCtr="0" compatLnSpc="1">
            <a:prstTxWarp prst="textNoShape">
              <a:avLst/>
            </a:prstTxWarp>
          </a:bodyPr>
          <a:lstStyle/>
          <a:p>
            <a:pPr>
              <a:defRPr/>
            </a:pPr>
            <a:r>
              <a:rPr lang="en-US" altLang="en-US" dirty="0"/>
              <a:t>SQL supports constructs that gives it almost all the power of a general-purpose programming language.</a:t>
            </a:r>
          </a:p>
          <a:p>
            <a:pPr lvl="1">
              <a:defRPr/>
            </a:pPr>
            <a:r>
              <a:rPr lang="en-US" altLang="en-US" dirty="0">
                <a:ea typeface="ＭＳ Ｐゴシック" pitchFamily="34" charset="-128"/>
              </a:rPr>
              <a:t>Warning: most database systems implement their own variant of the standard syntax below.</a:t>
            </a:r>
          </a:p>
          <a:p>
            <a:pPr>
              <a:defRPr/>
            </a:pPr>
            <a:r>
              <a:rPr lang="en-US" altLang="en-US" dirty="0"/>
              <a:t>Compound statement: </a:t>
            </a:r>
            <a:r>
              <a:rPr lang="en-US" altLang="en-US" b="1" dirty="0"/>
              <a:t>begin</a:t>
            </a:r>
            <a:r>
              <a:rPr lang="en-US" altLang="en-US" dirty="0"/>
              <a:t> … </a:t>
            </a:r>
            <a:r>
              <a:rPr lang="en-US" altLang="en-US" b="1" dirty="0"/>
              <a:t>end,</a:t>
            </a:r>
            <a:r>
              <a:rPr lang="en-US" altLang="en-US" dirty="0"/>
              <a:t> </a:t>
            </a:r>
          </a:p>
          <a:p>
            <a:pPr lvl="1">
              <a:defRPr/>
            </a:pPr>
            <a:r>
              <a:rPr lang="en-US" altLang="en-US" dirty="0">
                <a:ea typeface="ＭＳ Ｐゴシック" pitchFamily="34" charset="-128"/>
              </a:rPr>
              <a:t>May contain multiple SQL statements between </a:t>
            </a:r>
            <a:r>
              <a:rPr lang="en-US" altLang="en-US" b="1" dirty="0">
                <a:ea typeface="ＭＳ Ｐゴシック" pitchFamily="34" charset="-128"/>
              </a:rPr>
              <a:t>begin</a:t>
            </a:r>
            <a:r>
              <a:rPr lang="en-US" altLang="en-US" dirty="0">
                <a:ea typeface="ＭＳ Ｐゴシック" pitchFamily="34" charset="-128"/>
              </a:rPr>
              <a:t> and </a:t>
            </a:r>
            <a:r>
              <a:rPr lang="en-US" altLang="en-US" b="1" dirty="0">
                <a:ea typeface="ＭＳ Ｐゴシック" pitchFamily="34" charset="-128"/>
              </a:rPr>
              <a:t>end</a:t>
            </a:r>
            <a:r>
              <a:rPr lang="en-US" altLang="en-US" dirty="0">
                <a:ea typeface="ＭＳ Ｐゴシック" pitchFamily="34" charset="-128"/>
              </a:rPr>
              <a:t>.</a:t>
            </a:r>
          </a:p>
          <a:p>
            <a:pPr lvl="1">
              <a:defRPr/>
            </a:pPr>
            <a:r>
              <a:rPr lang="en-US" altLang="en-US" dirty="0">
                <a:ea typeface="ＭＳ Ｐゴシック" pitchFamily="34" charset="-128"/>
              </a:rPr>
              <a:t>Local variables can be declared within a compound statements</a:t>
            </a:r>
          </a:p>
          <a:p>
            <a:pPr>
              <a:defRPr/>
            </a:pPr>
            <a:r>
              <a:rPr lang="en-US" altLang="en-US" dirty="0"/>
              <a:t>While and repeat statements:</a:t>
            </a:r>
          </a:p>
          <a:p>
            <a:pPr lvl="1">
              <a:defRPr/>
            </a:pPr>
            <a:r>
              <a:rPr lang="en-US" altLang="en-US" dirty="0">
                <a:ea typeface="ＭＳ Ｐゴシック" pitchFamily="34" charset="-128"/>
              </a:rPr>
              <a:t>  </a:t>
            </a:r>
            <a:r>
              <a:rPr lang="en-US" altLang="en-US" b="1" dirty="0">
                <a:ea typeface="ＭＳ Ｐゴシック" pitchFamily="34" charset="-128"/>
              </a:rPr>
              <a:t>while</a:t>
            </a:r>
            <a:r>
              <a:rPr lang="en-US" altLang="en-US" dirty="0">
                <a:ea typeface="ＭＳ Ｐゴシック" pitchFamily="34" charset="-128"/>
              </a:rPr>
              <a:t> </a:t>
            </a:r>
            <a:r>
              <a:rPr lang="en-US" altLang="en-US" dirty="0" err="1">
                <a:ea typeface="ＭＳ Ｐゴシック" pitchFamily="34" charset="-128"/>
              </a:rPr>
              <a:t>boolean</a:t>
            </a:r>
            <a:r>
              <a:rPr lang="en-US" altLang="en-US" dirty="0">
                <a:ea typeface="ＭＳ Ｐゴシック" pitchFamily="34" charset="-128"/>
              </a:rPr>
              <a:t> expression  </a:t>
            </a:r>
            <a:r>
              <a:rPr lang="en-US" altLang="en-US" b="1" dirty="0">
                <a:ea typeface="ＭＳ Ｐゴシック" pitchFamily="34" charset="-128"/>
              </a:rPr>
              <a:t>do</a:t>
            </a:r>
          </a:p>
          <a:p>
            <a:pPr lvl="2">
              <a:lnSpc>
                <a:spcPct val="70000"/>
              </a:lnSpc>
              <a:buFont typeface="Webdings" panose="05030102010509060703" pitchFamily="18" charset="2"/>
              <a:buNone/>
              <a:defRPr/>
            </a:pPr>
            <a:r>
              <a:rPr lang="en-US" altLang="en-US" dirty="0">
                <a:ea typeface="ＭＳ Ｐゴシック" pitchFamily="34" charset="-128"/>
              </a:rPr>
              <a:t>           sequence of statements ;</a:t>
            </a:r>
          </a:p>
          <a:p>
            <a:pPr lvl="1">
              <a:lnSpc>
                <a:spcPct val="70000"/>
              </a:lnSpc>
              <a:buFont typeface="Monotype Sorts" charset="2"/>
              <a:buNone/>
              <a:defRPr/>
            </a:pPr>
            <a:r>
              <a:rPr lang="en-US" altLang="en-US" dirty="0">
                <a:ea typeface="ＭＳ Ｐゴシック" pitchFamily="34" charset="-128"/>
              </a:rPr>
              <a:t>		</a:t>
            </a:r>
            <a:r>
              <a:rPr lang="en-US" altLang="en-US" b="1" dirty="0">
                <a:ea typeface="ＭＳ Ｐゴシック" pitchFamily="34" charset="-128"/>
              </a:rPr>
              <a:t>end while</a:t>
            </a:r>
          </a:p>
          <a:p>
            <a:pPr lvl="1">
              <a:lnSpc>
                <a:spcPct val="70000"/>
              </a:lnSpc>
              <a:buFont typeface="Monotype Sorts" charset="2"/>
              <a:buNone/>
              <a:defRPr/>
            </a:pPr>
            <a:r>
              <a:rPr lang="en-US" altLang="en-US" sz="800" dirty="0">
                <a:ea typeface="ＭＳ Ｐゴシック" pitchFamily="34" charset="-128"/>
              </a:rPr>
              <a:t> </a:t>
            </a:r>
          </a:p>
          <a:p>
            <a:pPr lvl="1">
              <a:defRPr/>
            </a:pPr>
            <a:r>
              <a:rPr lang="en-US" altLang="en-US" dirty="0">
                <a:ea typeface="ＭＳ Ｐゴシック" pitchFamily="34" charset="-128"/>
              </a:rPr>
              <a:t> </a:t>
            </a:r>
            <a:r>
              <a:rPr lang="en-US" altLang="en-US" b="1" dirty="0">
                <a:ea typeface="ＭＳ Ｐゴシック" pitchFamily="34" charset="-128"/>
              </a:rPr>
              <a:t>repeat</a:t>
            </a:r>
          </a:p>
          <a:p>
            <a:pPr lvl="2">
              <a:lnSpc>
                <a:spcPct val="70000"/>
              </a:lnSpc>
              <a:buFont typeface="Monotype Sorts" charset="2"/>
              <a:buNone/>
              <a:defRPr/>
            </a:pPr>
            <a:r>
              <a:rPr lang="en-US" altLang="en-US" dirty="0">
                <a:ea typeface="ＭＳ Ｐゴシック" pitchFamily="34" charset="-128"/>
              </a:rPr>
              <a:t>         sequence of statements ;</a:t>
            </a:r>
          </a:p>
          <a:p>
            <a:pPr lvl="1">
              <a:lnSpc>
                <a:spcPct val="70000"/>
              </a:lnSpc>
              <a:buFont typeface="Monotype Sorts" charset="2"/>
              <a:buNone/>
              <a:defRPr/>
            </a:pPr>
            <a:r>
              <a:rPr lang="en-US" altLang="en-US" dirty="0">
                <a:ea typeface="ＭＳ Ｐゴシック" pitchFamily="34" charset="-128"/>
              </a:rPr>
              <a:t>		until </a:t>
            </a:r>
            <a:r>
              <a:rPr lang="en-US" altLang="en-US" dirty="0" err="1">
                <a:ea typeface="ＭＳ Ｐゴシック" pitchFamily="34" charset="-128"/>
              </a:rPr>
              <a:t>boolean</a:t>
            </a:r>
            <a:r>
              <a:rPr lang="en-US" altLang="en-US" dirty="0">
                <a:ea typeface="ＭＳ Ｐゴシック" pitchFamily="34" charset="-128"/>
              </a:rPr>
              <a:t> expression </a:t>
            </a:r>
          </a:p>
          <a:p>
            <a:pPr lvl="1">
              <a:lnSpc>
                <a:spcPct val="70000"/>
              </a:lnSpc>
              <a:buFont typeface="Monotype Sorts" charset="2"/>
              <a:buNone/>
              <a:defRPr/>
            </a:pPr>
            <a:r>
              <a:rPr lang="en-US" altLang="en-US" dirty="0">
                <a:ea typeface="ＭＳ Ｐゴシック" pitchFamily="34" charset="-128"/>
              </a:rPr>
              <a:t>		</a:t>
            </a:r>
            <a:r>
              <a:rPr lang="en-US" altLang="en-US" b="1" dirty="0">
                <a:ea typeface="ＭＳ Ｐゴシック" pitchFamily="34" charset="-128"/>
              </a:rPr>
              <a:t>end repeat</a:t>
            </a:r>
          </a:p>
          <a:p>
            <a:pPr indent="-365760"/>
            <a:endParaRPr lang="en-US" altLang="en-US" dirty="0"/>
          </a:p>
        </p:txBody>
      </p:sp>
    </p:spTree>
    <p:extLst>
      <p:ext uri="{BB962C8B-B14F-4D97-AF65-F5344CB8AC3E}">
        <p14:creationId xmlns:p14="http://schemas.microsoft.com/office/powerpoint/2010/main" val="2835916046"/>
      </p:ext>
    </p:extLst>
  </p:cSld>
  <p:clrMapOvr>
    <a:masterClrMapping/>
  </p:clrMapOvr>
  <p:transition spd="slow"/>
</p:sld>
</file>

<file path=ppt/slides/slide2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1474"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Language Constructs (Cont.)</a:t>
            </a:r>
          </a:p>
        </p:txBody>
      </p:sp>
      <p:sp>
        <p:nvSpPr>
          <p:cNvPr id="40963" name="Rectangle 3"/>
          <p:cNvSpPr>
            <a:spLocks noGrp="1" noChangeArrowheads="1"/>
          </p:cNvSpPr>
          <p:nvPr>
            <p:ph type="body" idx="4294967295"/>
          </p:nvPr>
        </p:nvSpPr>
        <p:spPr>
          <a:xfrm>
            <a:off x="4457700" y="1135063"/>
            <a:ext cx="7734300" cy="4903787"/>
          </a:xfrm>
        </p:spPr>
        <p:txBody>
          <a:bodyPr/>
          <a:lstStyle/>
          <a:p>
            <a:pPr>
              <a:lnSpc>
                <a:spcPct val="80000"/>
              </a:lnSpc>
            </a:pPr>
            <a:r>
              <a:rPr lang="en-US" altLang="en-US" b="1" dirty="0">
                <a:latin typeface="Tahoma" panose="020B0604030504040204" pitchFamily="34" charset="0"/>
              </a:rPr>
              <a:t>For</a:t>
            </a:r>
            <a:r>
              <a:rPr lang="en-US" altLang="en-US" dirty="0">
                <a:latin typeface="Tahoma" panose="020B0604030504040204" pitchFamily="34" charset="0"/>
              </a:rPr>
              <a:t> loop</a:t>
            </a:r>
          </a:p>
          <a:p>
            <a:pPr lvl="1">
              <a:lnSpc>
                <a:spcPct val="80000"/>
              </a:lnSpc>
            </a:pPr>
            <a:r>
              <a:rPr lang="en-US" altLang="en-US" dirty="0">
                <a:latin typeface="Tahoma" panose="020B0604030504040204" pitchFamily="34" charset="0"/>
                <a:ea typeface="ＭＳ Ｐゴシック" panose="020B0600070205080204" pitchFamily="34" charset="-128"/>
              </a:rPr>
              <a:t>Permits iteration over all results of a query</a:t>
            </a:r>
          </a:p>
          <a:p>
            <a:r>
              <a:rPr lang="en-US" altLang="en-US" dirty="0">
                <a:latin typeface="Tahoma" panose="020B0604030504040204" pitchFamily="34" charset="0"/>
              </a:rPr>
              <a:t>Example:   Find the budget of all departments</a:t>
            </a:r>
            <a:br>
              <a:rPr lang="en-US" altLang="en-US" dirty="0">
                <a:latin typeface="Tahoma" panose="020B0604030504040204" pitchFamily="34" charset="0"/>
              </a:rPr>
            </a:br>
            <a:br>
              <a:rPr lang="en-US" altLang="en-US" dirty="0">
                <a:latin typeface="Tahoma" panose="020B0604030504040204" pitchFamily="34" charset="0"/>
              </a:rPr>
            </a:br>
            <a:r>
              <a:rPr lang="en-US" altLang="en-US" dirty="0">
                <a:latin typeface="Tahoma" panose="020B0604030504040204" pitchFamily="34" charset="0"/>
              </a:rPr>
              <a:t>  </a:t>
            </a:r>
            <a:r>
              <a:rPr lang="en-US" altLang="en-US" b="1" dirty="0"/>
              <a:t>declare </a:t>
            </a:r>
            <a:r>
              <a:rPr lang="en-US" altLang="en-US" i="1" dirty="0"/>
              <a:t>n  </a:t>
            </a:r>
            <a:r>
              <a:rPr lang="en-US" altLang="en-US" b="1" dirty="0"/>
              <a:t>integer default </a:t>
            </a:r>
            <a:r>
              <a:rPr lang="en-US" altLang="en-US" dirty="0"/>
              <a:t>0;</a:t>
            </a:r>
            <a:br>
              <a:rPr lang="en-US" altLang="en-US" dirty="0"/>
            </a:br>
            <a:r>
              <a:rPr lang="en-US" altLang="en-US" dirty="0"/>
              <a:t>  </a:t>
            </a:r>
            <a:r>
              <a:rPr lang="en-US" altLang="en-US" b="1" dirty="0"/>
              <a:t>for </a:t>
            </a:r>
            <a:r>
              <a:rPr lang="en-US" altLang="en-US" i="1" dirty="0"/>
              <a:t>r  </a:t>
            </a:r>
            <a:r>
              <a:rPr lang="en-US" altLang="en-US" b="1" dirty="0"/>
              <a:t>as</a:t>
            </a:r>
            <a:br>
              <a:rPr lang="en-US" altLang="en-US" b="1" dirty="0"/>
            </a:br>
            <a:r>
              <a:rPr lang="en-US" altLang="en-US" b="1" dirty="0"/>
              <a:t>         select </a:t>
            </a:r>
            <a:r>
              <a:rPr lang="en-US" altLang="en-US" i="1" dirty="0"/>
              <a:t>budget </a:t>
            </a:r>
            <a:r>
              <a:rPr lang="en-US" altLang="en-US" b="1" dirty="0"/>
              <a:t>from </a:t>
            </a:r>
            <a:r>
              <a:rPr lang="en-US" altLang="en-US" i="1" dirty="0"/>
              <a:t>department                                                     	</a:t>
            </a:r>
            <a:r>
              <a:rPr lang="en-US" altLang="en-US" b="1" dirty="0"/>
              <a:t>where </a:t>
            </a:r>
            <a:r>
              <a:rPr lang="en-US" altLang="en-US" i="1" dirty="0" err="1"/>
              <a:t>dept_name</a:t>
            </a:r>
            <a:r>
              <a:rPr lang="en-US" altLang="en-US" i="1" dirty="0"/>
              <a:t> = 'Music' </a:t>
            </a:r>
            <a:br>
              <a:rPr lang="en-US" altLang="en-US" dirty="0"/>
            </a:br>
            <a:r>
              <a:rPr lang="en-US" altLang="en-US" dirty="0"/>
              <a:t>   </a:t>
            </a:r>
            <a:r>
              <a:rPr lang="en-US" altLang="en-US" b="1" dirty="0"/>
              <a:t>do</a:t>
            </a:r>
            <a:br>
              <a:rPr lang="en-US" altLang="en-US" b="1" dirty="0"/>
            </a:br>
            <a:r>
              <a:rPr lang="en-US" altLang="en-US" b="1" dirty="0"/>
              <a:t>	       set </a:t>
            </a:r>
            <a:r>
              <a:rPr lang="en-US" altLang="en-US" i="1" dirty="0"/>
              <a:t>n </a:t>
            </a:r>
            <a:r>
              <a:rPr lang="en-US" altLang="en-US" dirty="0"/>
              <a:t>= </a:t>
            </a:r>
            <a:r>
              <a:rPr lang="en-US" altLang="en-US" i="1" dirty="0"/>
              <a:t>n </a:t>
            </a:r>
            <a:r>
              <a:rPr lang="en-US" altLang="en-US" dirty="0"/>
              <a:t>+ </a:t>
            </a:r>
            <a:r>
              <a:rPr lang="en-US" altLang="en-US" dirty="0" err="1"/>
              <a:t>r.</a:t>
            </a:r>
            <a:r>
              <a:rPr lang="en-US" altLang="en-US" i="1" dirty="0" err="1"/>
              <a:t>budget</a:t>
            </a:r>
            <a:br>
              <a:rPr lang="en-US" altLang="en-US" i="1" dirty="0"/>
            </a:br>
            <a:r>
              <a:rPr lang="en-US" altLang="en-US" i="1" dirty="0"/>
              <a:t>   </a:t>
            </a:r>
            <a:r>
              <a:rPr lang="en-US" altLang="en-US" b="1" dirty="0"/>
              <a:t>end for</a:t>
            </a:r>
            <a:endParaRPr lang="en-US" altLang="en-US" dirty="0"/>
          </a:p>
          <a:p>
            <a:endParaRPr lang="en-US" altLang="en-US" dirty="0"/>
          </a:p>
        </p:txBody>
      </p:sp>
    </p:spTree>
    <p:extLst>
      <p:ext uri="{BB962C8B-B14F-4D97-AF65-F5344CB8AC3E}">
        <p14:creationId xmlns:p14="http://schemas.microsoft.com/office/powerpoint/2010/main" val="1218254228"/>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48194" name="Rectangle 2"/>
          <p:cNvSpPr>
            <a:spLocks noGrp="1" noChangeArrowheads="1"/>
          </p:cNvSpPr>
          <p:nvPr>
            <p:ph type="title" idx="4294967295"/>
          </p:nvPr>
        </p:nvSpPr>
        <p:spPr>
          <a:xfrm>
            <a:off x="1422400" y="117475"/>
            <a:ext cx="10769600" cy="609600"/>
          </a:xfrm>
        </p:spPr>
        <p:txBody>
          <a:bodyPr/>
          <a:lstStyle/>
          <a:p>
            <a:r>
              <a:rPr lang="en-US" altLang="en-US" dirty="0">
                <a:effectLst>
                  <a:outerShdw blurRad="38100" dist="38100" dir="2700000" algn="tl">
                    <a:srgbClr val="C0C0C0"/>
                  </a:outerShdw>
                </a:effectLst>
              </a:rPr>
              <a:t>Language Constructs – if-then-else</a:t>
            </a:r>
            <a:endParaRPr lang="en-US" altLang="en-US" sz="3200" dirty="0">
              <a:effectLst>
                <a:outerShdw blurRad="38100" dist="38100" dir="2700000" algn="tl">
                  <a:srgbClr val="C0C0C0"/>
                </a:outerShdw>
              </a:effectLst>
            </a:endParaRPr>
          </a:p>
        </p:txBody>
      </p:sp>
      <p:sp>
        <p:nvSpPr>
          <p:cNvPr id="7170" name="Rectangle 3"/>
          <p:cNvSpPr>
            <a:spLocks noGrp="1" noChangeArrowheads="1"/>
          </p:cNvSpPr>
          <p:nvPr>
            <p:ph idx="4294967295"/>
          </p:nvPr>
        </p:nvSpPr>
        <p:spPr>
          <a:xfrm>
            <a:off x="4071938" y="1093788"/>
            <a:ext cx="8120062" cy="4903787"/>
          </a:xfrm>
        </p:spPr>
        <p:txBody>
          <a:bodyPr vert="horz" wrap="square" lIns="91440" tIns="45720" rIns="91440" bIns="45720" numCol="1" anchor="t" anchorCtr="0" compatLnSpc="1">
            <a:prstTxWarp prst="textNoShape">
              <a:avLst/>
            </a:prstTxWarp>
          </a:bodyPr>
          <a:lstStyle/>
          <a:p>
            <a:r>
              <a:rPr lang="en-US" altLang="en-US" dirty="0"/>
              <a:t>Conditional statements  (</a:t>
            </a:r>
            <a:r>
              <a:rPr lang="en-US" altLang="en-US" b="1" dirty="0"/>
              <a:t>if-then-else</a:t>
            </a:r>
            <a:r>
              <a:rPr lang="en-US" altLang="en-US" dirty="0"/>
              <a:t>)</a:t>
            </a:r>
          </a:p>
          <a:p>
            <a:pPr>
              <a:buFont typeface="Monotype Sorts" charset="2"/>
              <a:buNone/>
            </a:pPr>
            <a:r>
              <a:rPr lang="en-US" altLang="en-US" dirty="0"/>
              <a:t>              </a:t>
            </a:r>
            <a:r>
              <a:rPr lang="en-US" altLang="en-US" b="1" dirty="0"/>
              <a:t>if</a:t>
            </a:r>
            <a:r>
              <a:rPr lang="en-US" altLang="en-US" dirty="0"/>
              <a:t> </a:t>
            </a:r>
            <a:r>
              <a:rPr lang="en-US" altLang="en-US" i="1" dirty="0" err="1"/>
              <a:t>boolean</a:t>
            </a:r>
            <a:r>
              <a:rPr lang="en-US" altLang="en-US" i="1" dirty="0"/>
              <a:t>  expression </a:t>
            </a:r>
            <a:br>
              <a:rPr lang="en-US" altLang="en-US" b="1" dirty="0"/>
            </a:br>
            <a:r>
              <a:rPr lang="en-US" altLang="en-US" b="1" dirty="0"/>
              <a:t>	    then </a:t>
            </a:r>
            <a:r>
              <a:rPr lang="en-US" altLang="en-US" i="1" dirty="0"/>
              <a:t>statement or compound statement </a:t>
            </a:r>
            <a:br>
              <a:rPr lang="en-US" altLang="en-US" i="1" dirty="0"/>
            </a:br>
            <a:r>
              <a:rPr lang="en-US" altLang="en-US" i="1" dirty="0"/>
              <a:t>	</a:t>
            </a:r>
            <a:r>
              <a:rPr lang="en-US" altLang="en-US" b="1" dirty="0" err="1"/>
              <a:t>elseif</a:t>
            </a:r>
            <a:r>
              <a:rPr lang="en-US" altLang="en-US" b="1" dirty="0"/>
              <a:t> </a:t>
            </a:r>
            <a:r>
              <a:rPr lang="en-US" altLang="en-US" i="1" dirty="0" err="1"/>
              <a:t>boolean</a:t>
            </a:r>
            <a:r>
              <a:rPr lang="en-US" altLang="en-US" i="1" dirty="0"/>
              <a:t>  expression </a:t>
            </a:r>
            <a:br>
              <a:rPr lang="en-US" altLang="en-US" b="1" dirty="0"/>
            </a:br>
            <a:r>
              <a:rPr lang="en-US" altLang="en-US" b="1" dirty="0"/>
              <a:t>	</a:t>
            </a:r>
            <a:r>
              <a:rPr lang="en-US" altLang="en-US" dirty="0"/>
              <a:t>    </a:t>
            </a:r>
            <a:r>
              <a:rPr lang="en-US" altLang="en-US" b="1" dirty="0"/>
              <a:t>then </a:t>
            </a:r>
            <a:r>
              <a:rPr lang="en-US" altLang="en-US" i="1" dirty="0"/>
              <a:t>statement or compound statement </a:t>
            </a:r>
            <a:br>
              <a:rPr lang="en-US" altLang="en-US" dirty="0"/>
            </a:br>
            <a:r>
              <a:rPr lang="en-US" altLang="en-US" dirty="0"/>
              <a:t>         </a:t>
            </a:r>
            <a:r>
              <a:rPr lang="en-US" altLang="en-US" b="1" dirty="0"/>
              <a:t>else</a:t>
            </a:r>
            <a:r>
              <a:rPr lang="en-US" altLang="en-US" dirty="0"/>
              <a:t> </a:t>
            </a:r>
            <a:r>
              <a:rPr lang="en-US" altLang="en-US" i="1" dirty="0"/>
              <a:t>statement or compound statement </a:t>
            </a:r>
            <a:br>
              <a:rPr lang="en-US" altLang="en-US" dirty="0"/>
            </a:br>
            <a:r>
              <a:rPr lang="en-US" altLang="en-US" dirty="0"/>
              <a:t>	</a:t>
            </a:r>
            <a:r>
              <a:rPr lang="en-US" altLang="en-US" b="1" dirty="0"/>
              <a:t>end</a:t>
            </a:r>
            <a:r>
              <a:rPr lang="en-US" altLang="en-US" dirty="0"/>
              <a:t> </a:t>
            </a:r>
            <a:r>
              <a:rPr lang="en-US" altLang="en-US" b="1" dirty="0"/>
              <a:t>if</a:t>
            </a:r>
          </a:p>
          <a:p>
            <a:pPr indent="-365760"/>
            <a:endParaRPr lang="en-US" altLang="en-US" dirty="0"/>
          </a:p>
        </p:txBody>
      </p:sp>
    </p:spTree>
    <p:extLst>
      <p:ext uri="{BB962C8B-B14F-4D97-AF65-F5344CB8AC3E}">
        <p14:creationId xmlns:p14="http://schemas.microsoft.com/office/powerpoint/2010/main" val="2380331723"/>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a:xfrm>
            <a:off x="1422400" y="117475"/>
            <a:ext cx="1076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ffectLst/>
              </a:rPr>
              <a:t>SQL Query Language</a:t>
            </a:r>
          </a:p>
        </p:txBody>
      </p:sp>
      <p:sp>
        <p:nvSpPr>
          <p:cNvPr id="33794" name="Rectangle 3"/>
          <p:cNvSpPr>
            <a:spLocks noGrp="1" noChangeArrowheads="1"/>
          </p:cNvSpPr>
          <p:nvPr>
            <p:ph idx="4294967295"/>
          </p:nvPr>
        </p:nvSpPr>
        <p:spPr>
          <a:xfrm>
            <a:off x="2733773" y="1025525"/>
            <a:ext cx="7602538" cy="4806950"/>
          </a:xfrm>
        </p:spPr>
        <p:txBody>
          <a:bodyPr/>
          <a:lstStyle/>
          <a:p>
            <a:r>
              <a:rPr lang="en-US" altLang="en-US" dirty="0"/>
              <a:t>SQL  query language is nonprocedural. A query takes as input several tables (possibly only one) and always returns a single table.</a:t>
            </a:r>
          </a:p>
          <a:p>
            <a:pPr>
              <a:tabLst>
                <a:tab pos="983456" algn="l"/>
              </a:tabLst>
            </a:pPr>
            <a:r>
              <a:rPr lang="en-US" altLang="en-US" dirty="0"/>
              <a:t>Example to find all instructors in Comp. Sci. dept</a:t>
            </a:r>
          </a:p>
          <a:p>
            <a:pPr>
              <a:buNone/>
              <a:tabLst>
                <a:tab pos="983456" algn="l"/>
              </a:tabLst>
            </a:pPr>
            <a:r>
              <a:rPr lang="en-US" altLang="en-US" b="1" dirty="0"/>
              <a:t>		select </a:t>
            </a:r>
            <a:r>
              <a:rPr lang="en-US" altLang="en-US" i="1" dirty="0"/>
              <a:t>name</a:t>
            </a:r>
            <a:br>
              <a:rPr lang="en-US" altLang="en-US" i="1" dirty="0"/>
            </a:br>
            <a:r>
              <a:rPr lang="en-US" altLang="en-US" i="1" dirty="0"/>
              <a:t>	</a:t>
            </a:r>
            <a:r>
              <a:rPr lang="en-US" altLang="en-US" b="1" dirty="0"/>
              <a:t>from </a:t>
            </a:r>
            <a:r>
              <a:rPr lang="en-US" altLang="en-US" i="1" dirty="0"/>
              <a:t>instructor</a:t>
            </a:r>
            <a:br>
              <a:rPr lang="en-US" altLang="en-US" i="1" dirty="0"/>
            </a:br>
            <a:r>
              <a:rPr lang="en-US" altLang="en-US" i="1" dirty="0"/>
              <a:t>	</a:t>
            </a:r>
            <a:r>
              <a:rPr lang="en-US" altLang="en-US" b="1" dirty="0"/>
              <a:t>where </a:t>
            </a:r>
            <a:r>
              <a:rPr lang="en-US" altLang="en-US" i="1" dirty="0"/>
              <a:t>dept_name =</a:t>
            </a:r>
            <a:r>
              <a:rPr lang="en-US" altLang="en-US" dirty="0"/>
              <a:t> </a:t>
            </a:r>
            <a:r>
              <a:rPr lang="en-US" altLang="ja-JP" dirty="0"/>
              <a:t>'Comp. Sci.'</a:t>
            </a:r>
            <a:endParaRPr lang="en-US" altLang="en-US" dirty="0"/>
          </a:p>
          <a:p>
            <a:r>
              <a:rPr lang="en-US" altLang="en-US" dirty="0"/>
              <a:t>SQL is </a:t>
            </a:r>
            <a:r>
              <a:rPr lang="en-US" altLang="en-US" b="1" dirty="0">
                <a:solidFill>
                  <a:srgbClr val="002060"/>
                </a:solidFill>
              </a:rPr>
              <a:t>NOT</a:t>
            </a:r>
            <a:r>
              <a:rPr lang="en-US" altLang="en-US" dirty="0"/>
              <a:t> a Turing machine equivalent language</a:t>
            </a:r>
          </a:p>
          <a:p>
            <a:r>
              <a:rPr lang="en-US" altLang="en-US" dirty="0"/>
              <a:t>To be able to compute complex functions SQL is usually embedded in some higher-level language</a:t>
            </a:r>
          </a:p>
          <a:p>
            <a:r>
              <a:rPr lang="en-US" altLang="en-US" dirty="0"/>
              <a:t>Application programs generally access databases through one of</a:t>
            </a:r>
          </a:p>
          <a:p>
            <a:pPr lvl="1"/>
            <a:r>
              <a:rPr lang="en-US" altLang="en-US" dirty="0"/>
              <a:t>Language extensions to allow embedded SQL</a:t>
            </a:r>
          </a:p>
          <a:p>
            <a:pPr lvl="1"/>
            <a:r>
              <a:rPr lang="en-US" altLang="en-US" dirty="0"/>
              <a:t>Application program interface (e.g., ODBC/JDBC) which allow SQL queries to be sent to a database</a:t>
            </a:r>
          </a:p>
          <a:p>
            <a:pPr>
              <a:buFont typeface="Monotype Sorts" charset="2"/>
              <a:buNone/>
            </a:pPr>
            <a:endParaRPr lang="en-US" altLang="en-US" b="1" dirty="0"/>
          </a:p>
        </p:txBody>
      </p:sp>
    </p:spTree>
    <p:extLst>
      <p:ext uri="{BB962C8B-B14F-4D97-AF65-F5344CB8AC3E}">
        <p14:creationId xmlns:p14="http://schemas.microsoft.com/office/powerpoint/2010/main" val="795551198"/>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48194" name="Rectangle 2"/>
          <p:cNvSpPr>
            <a:spLocks noGrp="1" noChangeArrowheads="1"/>
          </p:cNvSpPr>
          <p:nvPr>
            <p:ph type="title" idx="4294967295"/>
          </p:nvPr>
        </p:nvSpPr>
        <p:spPr>
          <a:xfrm>
            <a:off x="1422400" y="117475"/>
            <a:ext cx="10769600" cy="609600"/>
          </a:xfrm>
        </p:spPr>
        <p:txBody>
          <a:bodyPr/>
          <a:lstStyle/>
          <a:p>
            <a:r>
              <a:rPr lang="en-US" altLang="en-US" dirty="0"/>
              <a:t>Example procedure</a:t>
            </a:r>
            <a:endParaRPr lang="en-US" altLang="en-US" sz="3200" dirty="0">
              <a:effectLst>
                <a:outerShdw blurRad="38100" dist="38100" dir="2700000" algn="tl">
                  <a:srgbClr val="C0C0C0"/>
                </a:outerShdw>
              </a:effectLst>
            </a:endParaRPr>
          </a:p>
        </p:txBody>
      </p:sp>
      <p:sp>
        <p:nvSpPr>
          <p:cNvPr id="7170" name="Rectangle 3"/>
          <p:cNvSpPr>
            <a:spLocks noGrp="1" noChangeArrowheads="1"/>
          </p:cNvSpPr>
          <p:nvPr>
            <p:ph idx="4294967295"/>
          </p:nvPr>
        </p:nvSpPr>
        <p:spPr>
          <a:xfrm>
            <a:off x="0" y="1093788"/>
            <a:ext cx="7602538" cy="4903787"/>
          </a:xfrm>
        </p:spPr>
        <p:txBody>
          <a:bodyPr vert="horz" wrap="square" lIns="91440" tIns="45720" rIns="91440" bIns="45720" numCol="1" anchor="t" anchorCtr="0" compatLnSpc="1">
            <a:prstTxWarp prst="textNoShape">
              <a:avLst/>
            </a:prstTxWarp>
          </a:bodyPr>
          <a:lstStyle/>
          <a:p>
            <a:r>
              <a:rPr lang="en-US" altLang="en-US" dirty="0"/>
              <a:t>Registers student after ensuring classroom capacity is not exceeded</a:t>
            </a:r>
          </a:p>
          <a:p>
            <a:pPr lvl="1"/>
            <a:r>
              <a:rPr lang="en-US" altLang="en-US" dirty="0">
                <a:ea typeface="ＭＳ Ｐゴシック" panose="020B0600070205080204" pitchFamily="34" charset="-128"/>
              </a:rPr>
              <a:t>Returns 0 on success and -1 if capacity is exceeded</a:t>
            </a:r>
          </a:p>
          <a:p>
            <a:pPr lvl="1"/>
            <a:r>
              <a:rPr lang="en-US" altLang="en-US" dirty="0">
                <a:ea typeface="ＭＳ Ｐゴシック" panose="020B0600070205080204" pitchFamily="34" charset="-128"/>
              </a:rPr>
              <a:t>See book (page 202) for details</a:t>
            </a:r>
          </a:p>
          <a:p>
            <a:r>
              <a:rPr lang="en-US" altLang="en-US" dirty="0"/>
              <a:t>Signaling of exception conditions, and declaring handlers for exceptions</a:t>
            </a:r>
          </a:p>
          <a:p>
            <a:pPr>
              <a:buFont typeface="Monotype Sorts" charset="2"/>
              <a:buNone/>
            </a:pPr>
            <a:r>
              <a:rPr lang="en-US" altLang="en-US" b="1" dirty="0"/>
              <a:t>		declare </a:t>
            </a:r>
            <a:r>
              <a:rPr lang="en-US" altLang="en-US" i="1" dirty="0" err="1"/>
              <a:t>out_of_classroom_seats</a:t>
            </a:r>
            <a:r>
              <a:rPr lang="en-US" altLang="en-US" i="1" dirty="0"/>
              <a:t>  </a:t>
            </a:r>
            <a:r>
              <a:rPr lang="en-US" altLang="en-US" b="1" dirty="0"/>
              <a:t>condition</a:t>
            </a:r>
            <a:br>
              <a:rPr lang="en-US" altLang="en-US" b="1" dirty="0"/>
            </a:br>
            <a:r>
              <a:rPr lang="en-US" altLang="en-US" b="1" dirty="0"/>
              <a:t>	declare exit handler for </a:t>
            </a:r>
            <a:r>
              <a:rPr lang="en-US" altLang="en-US" i="1" dirty="0" err="1"/>
              <a:t>out_of_classroom_seats</a:t>
            </a:r>
            <a:br>
              <a:rPr lang="en-US" altLang="en-US" i="1" dirty="0"/>
            </a:br>
            <a:r>
              <a:rPr lang="en-US" altLang="en-US" i="1" dirty="0"/>
              <a:t>	</a:t>
            </a:r>
            <a:r>
              <a:rPr lang="en-US" altLang="en-US" b="1" dirty="0"/>
              <a:t>begin</a:t>
            </a:r>
            <a:br>
              <a:rPr lang="en-US" altLang="en-US" b="1" dirty="0"/>
            </a:br>
            <a:r>
              <a:rPr lang="en-US" altLang="en-US" b="1" dirty="0"/>
              <a:t>	</a:t>
            </a:r>
            <a:r>
              <a:rPr lang="en-US" altLang="en-US" dirty="0"/>
              <a:t>…</a:t>
            </a:r>
            <a:br>
              <a:rPr lang="en-US" altLang="en-US" dirty="0"/>
            </a:br>
            <a:r>
              <a:rPr lang="en-US" altLang="en-US" dirty="0"/>
              <a:t>	</a:t>
            </a:r>
            <a:r>
              <a:rPr lang="en-US" altLang="en-US" b="1" dirty="0"/>
              <a:t>end</a:t>
            </a:r>
          </a:p>
          <a:p>
            <a:r>
              <a:rPr lang="en-US" altLang="en-US" dirty="0"/>
              <a:t>The statements between the </a:t>
            </a:r>
            <a:r>
              <a:rPr lang="en-US" altLang="en-US" b="1" dirty="0"/>
              <a:t>begin</a:t>
            </a:r>
            <a:r>
              <a:rPr lang="en-US" altLang="en-US" dirty="0"/>
              <a:t> and the </a:t>
            </a:r>
            <a:r>
              <a:rPr lang="en-US" altLang="en-US" b="1" dirty="0"/>
              <a:t>end</a:t>
            </a:r>
            <a:r>
              <a:rPr lang="en-US" altLang="en-US" dirty="0"/>
              <a:t> can raise an exception by executing  “</a:t>
            </a:r>
            <a:r>
              <a:rPr lang="en-US" altLang="en-US" b="1" dirty="0"/>
              <a:t>signal</a:t>
            </a:r>
            <a:r>
              <a:rPr lang="en-US" altLang="en-US" dirty="0"/>
              <a:t> </a:t>
            </a:r>
            <a:r>
              <a:rPr lang="en-US" altLang="en-US" i="1" dirty="0" err="1"/>
              <a:t>out_of_classroom_seats</a:t>
            </a:r>
            <a:r>
              <a:rPr lang="en-US" altLang="en-US" i="1" dirty="0"/>
              <a:t>”</a:t>
            </a:r>
            <a:endParaRPr lang="en-US" altLang="en-US" dirty="0"/>
          </a:p>
          <a:p>
            <a:r>
              <a:rPr lang="en-US" altLang="en-US" dirty="0"/>
              <a:t>The handler says that if the condition arises he action to be taken is to exit the enclosing  the </a:t>
            </a:r>
            <a:r>
              <a:rPr lang="en-US" altLang="en-US" b="1" dirty="0"/>
              <a:t>begin</a:t>
            </a:r>
            <a:r>
              <a:rPr lang="en-US" altLang="en-US" dirty="0"/>
              <a:t>  </a:t>
            </a:r>
            <a:r>
              <a:rPr lang="en-US" altLang="en-US" b="1" dirty="0"/>
              <a:t>end</a:t>
            </a:r>
            <a:r>
              <a:rPr lang="en-US" altLang="en-US" dirty="0"/>
              <a:t> statement. </a:t>
            </a:r>
          </a:p>
          <a:p>
            <a:pPr indent="-365760"/>
            <a:endParaRPr lang="en-US" altLang="en-US" dirty="0"/>
          </a:p>
        </p:txBody>
      </p:sp>
    </p:spTree>
    <p:extLst>
      <p:ext uri="{BB962C8B-B14F-4D97-AF65-F5344CB8AC3E}">
        <p14:creationId xmlns:p14="http://schemas.microsoft.com/office/powerpoint/2010/main" val="4107525619"/>
      </p:ext>
    </p:extLst>
  </p:cSld>
  <p:clrMapOvr>
    <a:masterClrMapping/>
  </p:clrMapOvr>
  <p:transition spd="slow"/>
</p:sld>
</file>

<file path=ppt/slides/slide2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5570" name="Rectangle 2"/>
          <p:cNvSpPr>
            <a:spLocks noGrp="1" noChangeArrowheads="1"/>
          </p:cNvSpPr>
          <p:nvPr>
            <p:ph type="title" idx="4294967295"/>
          </p:nvPr>
        </p:nvSpPr>
        <p:spPr>
          <a:xfrm>
            <a:off x="1422400" y="117475"/>
            <a:ext cx="10769600" cy="609600"/>
          </a:xfrm>
        </p:spPr>
        <p:txBody>
          <a:bodyPr/>
          <a:lstStyle/>
          <a:p>
            <a:pPr>
              <a:defRPr/>
            </a:pPr>
            <a:r>
              <a:rPr lang="en-US" altLang="en-US" dirty="0">
                <a:effectLst>
                  <a:outerShdw blurRad="38100" dist="38100" dir="2700000" algn="tl">
                    <a:srgbClr val="C0C0C0"/>
                  </a:outerShdw>
                </a:effectLst>
              </a:rPr>
              <a:t>External Language Routines</a:t>
            </a:r>
          </a:p>
        </p:txBody>
      </p:sp>
      <p:sp>
        <p:nvSpPr>
          <p:cNvPr id="44035" name="Rectangle 3"/>
          <p:cNvSpPr>
            <a:spLocks noGrp="1" noChangeArrowheads="1"/>
          </p:cNvSpPr>
          <p:nvPr>
            <p:ph type="body" idx="4294967295"/>
          </p:nvPr>
        </p:nvSpPr>
        <p:spPr>
          <a:xfrm>
            <a:off x="4500563" y="722313"/>
            <a:ext cx="7691437" cy="5251450"/>
          </a:xfrm>
        </p:spPr>
        <p:txBody>
          <a:bodyPr/>
          <a:lstStyle/>
          <a:p>
            <a:endParaRPr kumimoji="0" lang="en-US" altLang="en-US" dirty="0"/>
          </a:p>
          <a:p>
            <a:r>
              <a:rPr kumimoji="0" lang="en-US" altLang="en-US" dirty="0"/>
              <a:t>SQL allows us to define functions in a programming language such as Java, C#, C or C++. </a:t>
            </a:r>
          </a:p>
          <a:p>
            <a:pPr lvl="1"/>
            <a:r>
              <a:rPr lang="en-US" altLang="en-US" dirty="0">
                <a:ea typeface="ＭＳ Ｐゴシック" panose="020B0600070205080204" pitchFamily="34" charset="-128"/>
              </a:rPr>
              <a:t>Can be more efficient than functions defined in SQL, and computations that cannot be carried out in SQL\can be executed by these functions.</a:t>
            </a:r>
          </a:p>
          <a:p>
            <a:r>
              <a:rPr lang="en-US" altLang="en-US" dirty="0"/>
              <a:t>Declaring external language procedures and functions</a:t>
            </a:r>
            <a:br>
              <a:rPr lang="en-US" altLang="en-US" dirty="0"/>
            </a:br>
            <a:endParaRPr lang="en-US" altLang="en-US" dirty="0"/>
          </a:p>
          <a:p>
            <a:pPr>
              <a:buFont typeface="Monotype Sorts" charset="2"/>
              <a:buNone/>
            </a:pPr>
            <a:r>
              <a:rPr lang="en-US" altLang="en-US" dirty="0"/>
              <a:t>	     </a:t>
            </a:r>
            <a:r>
              <a:rPr lang="en-US" altLang="en-US" b="1" dirty="0"/>
              <a:t>create procedure </a:t>
            </a:r>
            <a:r>
              <a:rPr lang="en-US" altLang="en-US" dirty="0" err="1"/>
              <a:t>dept_count_proc</a:t>
            </a:r>
            <a:r>
              <a:rPr lang="en-US" altLang="en-US" dirty="0"/>
              <a:t>(</a:t>
            </a:r>
            <a:r>
              <a:rPr lang="en-US" altLang="en-US" b="1" dirty="0"/>
              <a:t>in</a:t>
            </a:r>
            <a:r>
              <a:rPr lang="en-US" altLang="en-US" dirty="0"/>
              <a:t> </a:t>
            </a:r>
            <a:r>
              <a:rPr lang="en-US" altLang="en-US" i="1" dirty="0" err="1"/>
              <a:t>dept_name</a:t>
            </a:r>
            <a:r>
              <a:rPr lang="en-US" altLang="en-US" i="1" dirty="0"/>
              <a:t> </a:t>
            </a:r>
            <a:r>
              <a:rPr lang="en-US" altLang="en-US" b="1" dirty="0"/>
              <a:t>varchar</a:t>
            </a:r>
            <a:r>
              <a:rPr lang="en-US" altLang="en-US" dirty="0"/>
              <a:t>(20),</a:t>
            </a:r>
            <a:br>
              <a:rPr lang="en-US" altLang="en-US" dirty="0"/>
            </a:br>
            <a:r>
              <a:rPr lang="en-US" altLang="en-US" dirty="0"/>
              <a:t>                                                          </a:t>
            </a:r>
            <a:r>
              <a:rPr lang="en-US" altLang="en-US" b="1" dirty="0"/>
              <a:t>out </a:t>
            </a:r>
            <a:r>
              <a:rPr lang="en-US" altLang="en-US" dirty="0"/>
              <a:t>count </a:t>
            </a:r>
            <a:r>
              <a:rPr lang="en-US" altLang="en-US" b="1" dirty="0"/>
              <a:t>integer</a:t>
            </a:r>
            <a:r>
              <a:rPr lang="en-US" altLang="en-US" dirty="0"/>
              <a:t>)</a:t>
            </a:r>
            <a:br>
              <a:rPr lang="en-US" altLang="en-US" dirty="0"/>
            </a:br>
            <a:r>
              <a:rPr lang="en-US" altLang="en-US" dirty="0"/>
              <a:t>     </a:t>
            </a:r>
            <a:r>
              <a:rPr lang="en-US" altLang="en-US" b="1" dirty="0"/>
              <a:t>language </a:t>
            </a:r>
            <a:r>
              <a:rPr lang="en-US" altLang="en-US" dirty="0"/>
              <a:t>C</a:t>
            </a:r>
            <a:br>
              <a:rPr lang="en-US" altLang="en-US" dirty="0"/>
            </a:br>
            <a:r>
              <a:rPr lang="en-US" altLang="en-US" dirty="0"/>
              <a:t>     </a:t>
            </a:r>
            <a:r>
              <a:rPr lang="en-US" altLang="en-US" b="1" dirty="0"/>
              <a:t>external name </a:t>
            </a:r>
            <a:r>
              <a:rPr lang="ja-JP" altLang="en-US" dirty="0"/>
              <a:t> </a:t>
            </a:r>
            <a:r>
              <a:rPr lang="en-US" altLang="ja-JP" dirty="0"/>
              <a:t> '/</a:t>
            </a:r>
            <a:r>
              <a:rPr lang="en-US" altLang="ja-JP" dirty="0" err="1"/>
              <a:t>usr</a:t>
            </a:r>
            <a:r>
              <a:rPr lang="en-US" altLang="ja-JP" dirty="0"/>
              <a:t>/</a:t>
            </a:r>
            <a:r>
              <a:rPr lang="en-US" altLang="ja-JP" dirty="0" err="1"/>
              <a:t>avi</a:t>
            </a:r>
            <a:r>
              <a:rPr lang="en-US" altLang="ja-JP" dirty="0"/>
              <a:t>/bin/</a:t>
            </a:r>
            <a:r>
              <a:rPr lang="en-US" altLang="ja-JP" dirty="0" err="1"/>
              <a:t>dept_count_proc</a:t>
            </a:r>
            <a:r>
              <a:rPr lang="en-US" altLang="ja-JP" dirty="0"/>
              <a:t>'</a:t>
            </a:r>
            <a:br>
              <a:rPr lang="en-US" altLang="ja-JP" dirty="0"/>
            </a:br>
            <a:br>
              <a:rPr lang="en-US" altLang="ja-JP" dirty="0"/>
            </a:br>
            <a:r>
              <a:rPr lang="en-US" altLang="ja-JP" dirty="0"/>
              <a:t>     </a:t>
            </a:r>
            <a:r>
              <a:rPr lang="en-US" altLang="ja-JP" b="1" dirty="0"/>
              <a:t>create function </a:t>
            </a:r>
            <a:r>
              <a:rPr lang="en-US" altLang="ja-JP" dirty="0" err="1"/>
              <a:t>dept_count</a:t>
            </a:r>
            <a:r>
              <a:rPr lang="en-US" altLang="ja-JP" dirty="0"/>
              <a:t>(</a:t>
            </a:r>
            <a:r>
              <a:rPr lang="en-US" altLang="ja-JP" i="1" dirty="0" err="1"/>
              <a:t>dept_name</a:t>
            </a:r>
            <a:r>
              <a:rPr lang="en-US" altLang="ja-JP" i="1" dirty="0"/>
              <a:t> </a:t>
            </a:r>
            <a:r>
              <a:rPr lang="en-US" altLang="ja-JP" b="1" dirty="0"/>
              <a:t>varchar</a:t>
            </a:r>
            <a:r>
              <a:rPr lang="en-US" altLang="ja-JP" dirty="0"/>
              <a:t>(20))</a:t>
            </a:r>
            <a:br>
              <a:rPr lang="en-US" altLang="ja-JP" dirty="0"/>
            </a:br>
            <a:r>
              <a:rPr lang="en-US" altLang="ja-JP" dirty="0"/>
              <a:t>     </a:t>
            </a:r>
            <a:r>
              <a:rPr lang="en-US" altLang="ja-JP" b="1" dirty="0"/>
              <a:t>returns </a:t>
            </a:r>
            <a:r>
              <a:rPr lang="en-US" altLang="ja-JP" dirty="0"/>
              <a:t>integer</a:t>
            </a:r>
            <a:br>
              <a:rPr lang="en-US" altLang="ja-JP" dirty="0"/>
            </a:br>
            <a:r>
              <a:rPr lang="en-US" altLang="ja-JP" dirty="0"/>
              <a:t>     </a:t>
            </a:r>
            <a:r>
              <a:rPr lang="en-US" altLang="ja-JP" b="1" dirty="0"/>
              <a:t>language </a:t>
            </a:r>
            <a:r>
              <a:rPr lang="en-US" altLang="ja-JP" dirty="0"/>
              <a:t>C</a:t>
            </a:r>
            <a:br>
              <a:rPr lang="en-US" altLang="ja-JP" dirty="0"/>
            </a:br>
            <a:r>
              <a:rPr lang="en-US" altLang="ja-JP" dirty="0"/>
              <a:t>     </a:t>
            </a:r>
            <a:r>
              <a:rPr lang="en-US" altLang="ja-JP" b="1" dirty="0"/>
              <a:t>external name </a:t>
            </a:r>
            <a:r>
              <a:rPr lang="en-US" altLang="ja-JP" dirty="0"/>
              <a:t>'/</a:t>
            </a:r>
            <a:r>
              <a:rPr lang="en-US" altLang="ja-JP" dirty="0" err="1"/>
              <a:t>usr</a:t>
            </a:r>
            <a:r>
              <a:rPr lang="en-US" altLang="ja-JP" dirty="0"/>
              <a:t>/</a:t>
            </a:r>
            <a:r>
              <a:rPr lang="en-US" altLang="ja-JP" dirty="0" err="1"/>
              <a:t>avi</a:t>
            </a:r>
            <a:r>
              <a:rPr lang="en-US" altLang="ja-JP" dirty="0"/>
              <a:t>/bin/</a:t>
            </a:r>
            <a:r>
              <a:rPr lang="en-US" altLang="ja-JP" dirty="0" err="1"/>
              <a:t>dept_count</a:t>
            </a:r>
            <a:r>
              <a:rPr lang="en-US" altLang="ja-JP" dirty="0"/>
              <a:t>'</a:t>
            </a:r>
          </a:p>
          <a:p>
            <a:pPr>
              <a:buFont typeface="Monotype Sorts" charset="2"/>
              <a:buNone/>
            </a:pPr>
            <a:endParaRPr lang="en-US" altLang="en-US" dirty="0"/>
          </a:p>
        </p:txBody>
      </p:sp>
    </p:spTree>
    <p:extLst>
      <p:ext uri="{BB962C8B-B14F-4D97-AF65-F5344CB8AC3E}">
        <p14:creationId xmlns:p14="http://schemas.microsoft.com/office/powerpoint/2010/main" val="1171971709"/>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48194" name="Rectangle 2"/>
          <p:cNvSpPr>
            <a:spLocks noGrp="1" noChangeArrowheads="1"/>
          </p:cNvSpPr>
          <p:nvPr>
            <p:ph type="title" idx="4294967295"/>
          </p:nvPr>
        </p:nvSpPr>
        <p:spPr>
          <a:xfrm>
            <a:off x="1422400" y="117475"/>
            <a:ext cx="10769600" cy="609600"/>
          </a:xfrm>
        </p:spPr>
        <p:txBody>
          <a:bodyPr/>
          <a:lstStyle/>
          <a:p>
            <a:r>
              <a:rPr lang="en-US" altLang="en-US" dirty="0">
                <a:effectLst>
                  <a:outerShdw blurRad="38100" dist="38100" dir="2700000" algn="tl">
                    <a:srgbClr val="C0C0C0"/>
                  </a:outerShdw>
                </a:effectLst>
              </a:rPr>
              <a:t>External Language Routines (Cont.)</a:t>
            </a:r>
            <a:endParaRPr lang="en-US" altLang="en-US" sz="3200" dirty="0">
              <a:effectLst>
                <a:outerShdw blurRad="38100" dist="38100" dir="2700000" algn="tl">
                  <a:srgbClr val="C0C0C0"/>
                </a:outerShdw>
              </a:effectLst>
            </a:endParaRPr>
          </a:p>
        </p:txBody>
      </p:sp>
      <p:sp>
        <p:nvSpPr>
          <p:cNvPr id="7170" name="Rectangle 3"/>
          <p:cNvSpPr>
            <a:spLocks noGrp="1" noChangeArrowheads="1"/>
          </p:cNvSpPr>
          <p:nvPr>
            <p:ph idx="4294967295"/>
          </p:nvPr>
        </p:nvSpPr>
        <p:spPr>
          <a:xfrm>
            <a:off x="4518025" y="1093788"/>
            <a:ext cx="7673975" cy="4903787"/>
          </a:xfrm>
        </p:spPr>
        <p:txBody>
          <a:bodyPr vert="horz" wrap="square" lIns="91440" tIns="45720" rIns="91440" bIns="45720" numCol="1" anchor="t" anchorCtr="0" compatLnSpc="1">
            <a:prstTxWarp prst="textNoShape">
              <a:avLst/>
            </a:prstTxWarp>
          </a:bodyPr>
          <a:lstStyle/>
          <a:p>
            <a:r>
              <a:rPr lang="en-US" altLang="en-US" dirty="0"/>
              <a:t>Benefits of external language functions/procedures:  </a:t>
            </a:r>
          </a:p>
          <a:p>
            <a:pPr lvl="1"/>
            <a:r>
              <a:rPr lang="en-US" altLang="en-US" dirty="0">
                <a:ea typeface="ＭＳ Ｐゴシック" panose="020B0600070205080204" pitchFamily="34" charset="-128"/>
              </a:rPr>
              <a:t>more efficient for many operations, and more expressive power.</a:t>
            </a:r>
          </a:p>
          <a:p>
            <a:r>
              <a:rPr lang="en-US" altLang="en-US" dirty="0"/>
              <a:t>Drawbacks</a:t>
            </a:r>
          </a:p>
          <a:p>
            <a:pPr lvl="1"/>
            <a:r>
              <a:rPr lang="en-US" altLang="en-US" dirty="0">
                <a:ea typeface="ＭＳ Ｐゴシック" panose="020B0600070205080204" pitchFamily="34" charset="-128"/>
              </a:rPr>
              <a:t>Code to implement function may need to be loaded into database system and executed in the database system’</a:t>
            </a:r>
            <a:r>
              <a:rPr lang="en-US" altLang="ja-JP" dirty="0">
                <a:ea typeface="ＭＳ Ｐゴシック" panose="020B0600070205080204" pitchFamily="34" charset="-128"/>
              </a:rPr>
              <a:t>s address space.</a:t>
            </a:r>
          </a:p>
          <a:p>
            <a:pPr lvl="2"/>
            <a:r>
              <a:rPr lang="en-US" altLang="en-US" dirty="0">
                <a:ea typeface="ＭＳ Ｐゴシック" panose="020B0600070205080204" pitchFamily="34" charset="-128"/>
              </a:rPr>
              <a:t>risk of accidental corruption of database structures</a:t>
            </a:r>
          </a:p>
          <a:p>
            <a:pPr lvl="2"/>
            <a:r>
              <a:rPr lang="en-US" altLang="en-US" dirty="0">
                <a:ea typeface="ＭＳ Ｐゴシック" panose="020B0600070205080204" pitchFamily="34" charset="-128"/>
              </a:rPr>
              <a:t>security risk, allowing users access to unauthorized data</a:t>
            </a:r>
          </a:p>
          <a:p>
            <a:pPr lvl="1"/>
            <a:r>
              <a:rPr lang="en-US" altLang="en-US" dirty="0">
                <a:ea typeface="ＭＳ Ｐゴシック" panose="020B0600070205080204" pitchFamily="34" charset="-128"/>
              </a:rPr>
              <a:t>There are alternatives, which give good security at the cost of potentially worse performance.</a:t>
            </a:r>
          </a:p>
          <a:p>
            <a:pPr lvl="1"/>
            <a:r>
              <a:rPr lang="en-US" altLang="en-US" dirty="0">
                <a:ea typeface="ＭＳ Ｐゴシック" panose="020B0600070205080204" pitchFamily="34" charset="-128"/>
              </a:rPr>
              <a:t>Direct execution in the database system</a:t>
            </a:r>
            <a:r>
              <a:rPr lang="ja-JP" altLang="en-US" dirty="0">
                <a:ea typeface="ＭＳ Ｐゴシック" panose="020B0600070205080204" pitchFamily="34" charset="-128"/>
              </a:rPr>
              <a:t>’</a:t>
            </a:r>
            <a:r>
              <a:rPr lang="en-US" altLang="ja-JP" dirty="0">
                <a:ea typeface="ＭＳ Ｐゴシック" panose="020B0600070205080204" pitchFamily="34" charset="-128"/>
              </a:rPr>
              <a:t>s space is used when efficiency is more important than security.</a:t>
            </a:r>
            <a:endParaRPr lang="en-US" altLang="en-US" dirty="0">
              <a:ea typeface="ＭＳ Ｐゴシック" panose="020B0600070205080204" pitchFamily="34" charset="-128"/>
            </a:endParaRPr>
          </a:p>
          <a:p>
            <a:pPr indent="-365760"/>
            <a:endParaRPr lang="en-US" altLang="en-US" dirty="0"/>
          </a:p>
        </p:txBody>
      </p:sp>
    </p:spTree>
    <p:extLst>
      <p:ext uri="{BB962C8B-B14F-4D97-AF65-F5344CB8AC3E}">
        <p14:creationId xmlns:p14="http://schemas.microsoft.com/office/powerpoint/2010/main" val="866775667"/>
      </p:ext>
    </p:extLst>
  </p:cSld>
  <p:clrMapOvr>
    <a:masterClrMapping/>
  </p:clrMapOvr>
  <p:transition spd="slow"/>
</p:sld>
</file>

<file path=ppt/slides/slide2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9666"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Security with External Language Routines</a:t>
            </a:r>
          </a:p>
        </p:txBody>
      </p:sp>
      <p:sp>
        <p:nvSpPr>
          <p:cNvPr id="46083" name="Rectangle 3"/>
          <p:cNvSpPr>
            <a:spLocks noGrp="1" noChangeArrowheads="1"/>
          </p:cNvSpPr>
          <p:nvPr>
            <p:ph type="body" idx="4294967295"/>
          </p:nvPr>
        </p:nvSpPr>
        <p:spPr>
          <a:xfrm>
            <a:off x="4421188" y="1135063"/>
            <a:ext cx="7770812" cy="4903787"/>
          </a:xfrm>
        </p:spPr>
        <p:txBody>
          <a:bodyPr/>
          <a:lstStyle/>
          <a:p>
            <a:r>
              <a:rPr lang="en-US" altLang="en-US" dirty="0"/>
              <a:t>To deal with security problems, we can do on of the following:</a:t>
            </a:r>
          </a:p>
          <a:p>
            <a:pPr lvl="1"/>
            <a:r>
              <a:rPr lang="en-US" altLang="en-US" dirty="0">
                <a:ea typeface="ＭＳ Ｐゴシック" panose="020B0600070205080204" pitchFamily="34" charset="-128"/>
              </a:rPr>
              <a:t>Use </a:t>
            </a:r>
            <a:r>
              <a:rPr lang="en-US" altLang="en-US" b="1" dirty="0">
                <a:solidFill>
                  <a:srgbClr val="002060"/>
                </a:solidFill>
                <a:ea typeface="ＭＳ Ｐゴシック" panose="020B0600070205080204" pitchFamily="34" charset="-128"/>
              </a:rPr>
              <a:t>sandbox</a:t>
            </a:r>
            <a:r>
              <a:rPr lang="en-US" altLang="en-US" dirty="0">
                <a:ea typeface="ＭＳ Ｐゴシック" panose="020B0600070205080204" pitchFamily="34" charset="-128"/>
              </a:rPr>
              <a:t> techniques</a:t>
            </a:r>
          </a:p>
          <a:p>
            <a:pPr lvl="2"/>
            <a:r>
              <a:rPr lang="en-US" altLang="en-US" dirty="0">
                <a:ea typeface="ＭＳ Ｐゴシック" panose="020B0600070205080204" pitchFamily="34" charset="-128"/>
              </a:rPr>
              <a:t>That is, use a safe language like Java, which cannot be used to  access/damage other parts of the database code.</a:t>
            </a:r>
          </a:p>
          <a:p>
            <a:pPr lvl="1"/>
            <a:r>
              <a:rPr lang="en-US" altLang="en-US" dirty="0">
                <a:ea typeface="ＭＳ Ｐゴシック" panose="020B0600070205080204" pitchFamily="34" charset="-128"/>
              </a:rPr>
              <a:t>Run external language functions/procedures in a separate process, with no access to the database process</a:t>
            </a:r>
            <a:r>
              <a:rPr lang="ja-JP" altLang="en-US" dirty="0">
                <a:ea typeface="ＭＳ Ｐゴシック" panose="020B0600070205080204" pitchFamily="34" charset="-128"/>
              </a:rPr>
              <a:t>’</a:t>
            </a:r>
            <a:r>
              <a:rPr lang="en-US" altLang="ja-JP" dirty="0">
                <a:ea typeface="ＭＳ Ｐゴシック" panose="020B0600070205080204" pitchFamily="34" charset="-128"/>
              </a:rPr>
              <a:t> memory.</a:t>
            </a:r>
          </a:p>
          <a:p>
            <a:pPr lvl="2"/>
            <a:r>
              <a:rPr lang="en-US" altLang="en-US" dirty="0">
                <a:ea typeface="ＭＳ Ｐゴシック" panose="020B0600070205080204" pitchFamily="34" charset="-128"/>
              </a:rPr>
              <a:t>Parameters and results communicated via inter-process communication</a:t>
            </a:r>
          </a:p>
          <a:p>
            <a:r>
              <a:rPr lang="en-US" altLang="en-US" dirty="0"/>
              <a:t>Both have performance overheads</a:t>
            </a:r>
          </a:p>
          <a:p>
            <a:r>
              <a:rPr lang="en-US" altLang="en-US" dirty="0"/>
              <a:t>Many database systems support both above approaches as well as direct executing in database system address space.</a:t>
            </a:r>
          </a:p>
          <a:p>
            <a:endParaRPr lang="en-US" altLang="en-US" dirty="0"/>
          </a:p>
        </p:txBody>
      </p:sp>
    </p:spTree>
    <p:extLst>
      <p:ext uri="{BB962C8B-B14F-4D97-AF65-F5344CB8AC3E}">
        <p14:creationId xmlns:p14="http://schemas.microsoft.com/office/powerpoint/2010/main" val="2325615360"/>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3"/>
          <p:cNvSpPr>
            <a:spLocks noGrp="1" noChangeArrowheads="1"/>
          </p:cNvSpPr>
          <p:nvPr>
            <p:ph type="body" idx="4294967295"/>
          </p:nvPr>
        </p:nvSpPr>
        <p:spPr>
          <a:xfrm>
            <a:off x="7793038" y="2608263"/>
            <a:ext cx="4398962" cy="1858962"/>
          </a:xfrm>
        </p:spPr>
        <p:txBody>
          <a:bodyPr/>
          <a:lstStyle/>
          <a:p>
            <a:pPr>
              <a:buFont typeface="Monotype Sorts" charset="2"/>
              <a:buNone/>
              <a:defRPr/>
            </a:pPr>
            <a:r>
              <a:rPr lang="en-US" altLang="en-US" sz="3200" b="1" dirty="0">
                <a:solidFill>
                  <a:srgbClr val="002060"/>
                </a:solidFill>
                <a:effectLst>
                  <a:outerShdw blurRad="38100" dist="38100" dir="2700000" algn="tl">
                    <a:srgbClr val="C0C0C0"/>
                  </a:outerShdw>
                </a:effectLst>
                <a:latin typeface="+mj-lt"/>
                <a:cs typeface="+mj-cs"/>
              </a:rPr>
              <a:t>Triggers</a:t>
            </a:r>
          </a:p>
        </p:txBody>
      </p:sp>
      <p:sp>
        <p:nvSpPr>
          <p:cNvPr id="47107" name="Rectangle 4"/>
          <p:cNvSpPr>
            <a:spLocks noChangeArrowheads="1"/>
          </p:cNvSpPr>
          <p:nvPr/>
        </p:nvSpPr>
        <p:spPr bwMode="auto">
          <a:xfrm>
            <a:off x="2959100" y="-763588"/>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2376468008"/>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1714" name="Rectangle 2"/>
          <p:cNvSpPr>
            <a:spLocks noGrp="1" noChangeArrowheads="1"/>
          </p:cNvSpPr>
          <p:nvPr>
            <p:ph type="title" idx="4294967295"/>
          </p:nvPr>
        </p:nvSpPr>
        <p:spPr>
          <a:xfrm>
            <a:off x="1422400" y="117475"/>
            <a:ext cx="10769600" cy="609600"/>
          </a:xfrm>
        </p:spPr>
        <p:txBody>
          <a:bodyPr/>
          <a:lstStyle/>
          <a:p>
            <a:pPr>
              <a:defRPr/>
            </a:pPr>
            <a:r>
              <a:rPr lang="en-US" altLang="en-US" dirty="0">
                <a:effectLst>
                  <a:outerShdw blurRad="38100" dist="38100" dir="2700000" algn="tl">
                    <a:srgbClr val="C0C0C0"/>
                  </a:outerShdw>
                </a:effectLst>
              </a:rPr>
              <a:t>Triggers</a:t>
            </a:r>
          </a:p>
        </p:txBody>
      </p:sp>
      <p:sp>
        <p:nvSpPr>
          <p:cNvPr id="48131" name="Rectangle 3"/>
          <p:cNvSpPr>
            <a:spLocks noGrp="1" noChangeArrowheads="1"/>
          </p:cNvSpPr>
          <p:nvPr>
            <p:ph type="body" idx="4294967295"/>
          </p:nvPr>
        </p:nvSpPr>
        <p:spPr>
          <a:xfrm>
            <a:off x="4545013" y="1155700"/>
            <a:ext cx="7646987" cy="4833938"/>
          </a:xfrm>
        </p:spPr>
        <p:txBody>
          <a:bodyPr/>
          <a:lstStyle/>
          <a:p>
            <a:r>
              <a:rPr lang="en-US" altLang="en-US" dirty="0"/>
              <a:t>A </a:t>
            </a:r>
            <a:r>
              <a:rPr lang="en-US" altLang="en-US" b="1" dirty="0">
                <a:solidFill>
                  <a:srgbClr val="002060"/>
                </a:solidFill>
              </a:rPr>
              <a:t>trigger</a:t>
            </a:r>
            <a:r>
              <a:rPr lang="en-US" altLang="en-US" dirty="0"/>
              <a:t> is a statement that is executed automatically by the system as a side effect of a modification to the database.</a:t>
            </a:r>
          </a:p>
          <a:p>
            <a:r>
              <a:rPr lang="en-US" altLang="en-US" dirty="0"/>
              <a:t>To design a trigger mechanism, we must:</a:t>
            </a:r>
          </a:p>
          <a:p>
            <a:pPr lvl="1"/>
            <a:r>
              <a:rPr lang="en-US" altLang="en-US" dirty="0">
                <a:ea typeface="ＭＳ Ｐゴシック" panose="020B0600070205080204" pitchFamily="34" charset="-128"/>
              </a:rPr>
              <a:t>Specify the conditions under which the trigger is to be executed.</a:t>
            </a:r>
          </a:p>
          <a:p>
            <a:pPr lvl="1"/>
            <a:r>
              <a:rPr lang="en-US" altLang="en-US" dirty="0">
                <a:ea typeface="ＭＳ Ｐゴシック" panose="020B0600070205080204" pitchFamily="34" charset="-128"/>
              </a:rPr>
              <a:t>Specify the actions to be taken when the trigger executes.</a:t>
            </a:r>
          </a:p>
          <a:p>
            <a:r>
              <a:rPr lang="en-US" altLang="en-US" dirty="0"/>
              <a:t>Triggers introduced to SQL standard in SQL:1999, but supported even earlier using non-standard syntax by most databases.		</a:t>
            </a:r>
          </a:p>
          <a:p>
            <a:pPr lvl="1"/>
            <a:r>
              <a:rPr lang="en-US" altLang="en-US" dirty="0">
                <a:solidFill>
                  <a:srgbClr val="002060"/>
                </a:solidFill>
                <a:ea typeface="ＭＳ Ｐゴシック" panose="020B0600070205080204" pitchFamily="34" charset="-128"/>
              </a:rPr>
              <a:t>Syntax illustrated here may not work exactly on your database system; check the system manuals</a:t>
            </a:r>
          </a:p>
        </p:txBody>
      </p:sp>
    </p:spTree>
    <p:extLst>
      <p:ext uri="{BB962C8B-B14F-4D97-AF65-F5344CB8AC3E}">
        <p14:creationId xmlns:p14="http://schemas.microsoft.com/office/powerpoint/2010/main" val="35814021"/>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48194" name="Rectangle 2"/>
          <p:cNvSpPr>
            <a:spLocks noGrp="1" noChangeArrowheads="1"/>
          </p:cNvSpPr>
          <p:nvPr>
            <p:ph type="title" idx="4294967295"/>
          </p:nvPr>
        </p:nvSpPr>
        <p:spPr>
          <a:xfrm>
            <a:off x="1422400" y="117475"/>
            <a:ext cx="10769600" cy="609600"/>
          </a:xfrm>
        </p:spPr>
        <p:txBody>
          <a:bodyPr/>
          <a:lstStyle/>
          <a:p>
            <a:r>
              <a:rPr lang="en-US" altLang="en-US" dirty="0">
                <a:effectLst>
                  <a:outerShdw blurRad="38100" dist="38100" dir="2700000" algn="tl">
                    <a:srgbClr val="C0C0C0"/>
                  </a:outerShdw>
                </a:effectLst>
              </a:rPr>
              <a:t>Triggering Events and Actions in SQL</a:t>
            </a:r>
            <a:endParaRPr lang="en-US" altLang="en-US" sz="3200" dirty="0">
              <a:effectLst>
                <a:outerShdw blurRad="38100" dist="38100" dir="2700000" algn="tl">
                  <a:srgbClr val="C0C0C0"/>
                </a:outerShdw>
              </a:effectLst>
            </a:endParaRPr>
          </a:p>
        </p:txBody>
      </p:sp>
      <p:sp>
        <p:nvSpPr>
          <p:cNvPr id="7170" name="Rectangle 3"/>
          <p:cNvSpPr>
            <a:spLocks noGrp="1" noChangeArrowheads="1"/>
          </p:cNvSpPr>
          <p:nvPr>
            <p:ph idx="4294967295"/>
          </p:nvPr>
        </p:nvSpPr>
        <p:spPr>
          <a:xfrm>
            <a:off x="4473575" y="1093788"/>
            <a:ext cx="7718425" cy="4903787"/>
          </a:xfrm>
        </p:spPr>
        <p:txBody>
          <a:bodyPr vert="horz" wrap="square" lIns="91440" tIns="45720" rIns="91440" bIns="45720" numCol="1" anchor="t" anchorCtr="0" compatLnSpc="1">
            <a:prstTxWarp prst="textNoShape">
              <a:avLst/>
            </a:prstTxWarp>
          </a:bodyPr>
          <a:lstStyle/>
          <a:p>
            <a:pPr>
              <a:lnSpc>
                <a:spcPct val="90000"/>
              </a:lnSpc>
            </a:pPr>
            <a:r>
              <a:rPr lang="en-US" altLang="en-US" dirty="0"/>
              <a:t>Triggering event can be </a:t>
            </a:r>
            <a:r>
              <a:rPr lang="en-US" altLang="en-US" b="1" dirty="0"/>
              <a:t>insert</a:t>
            </a:r>
            <a:r>
              <a:rPr lang="en-US" altLang="en-US" dirty="0"/>
              <a:t>, </a:t>
            </a:r>
            <a:r>
              <a:rPr lang="en-US" altLang="en-US" b="1" dirty="0"/>
              <a:t>delete</a:t>
            </a:r>
            <a:r>
              <a:rPr lang="en-US" altLang="en-US" dirty="0"/>
              <a:t> or </a:t>
            </a:r>
            <a:r>
              <a:rPr lang="en-US" altLang="en-US" b="1" dirty="0"/>
              <a:t>update</a:t>
            </a:r>
          </a:p>
          <a:p>
            <a:pPr>
              <a:lnSpc>
                <a:spcPct val="90000"/>
              </a:lnSpc>
            </a:pPr>
            <a:r>
              <a:rPr lang="en-US" altLang="en-US" dirty="0"/>
              <a:t>Triggers on update can be restricted to specific attributes</a:t>
            </a:r>
          </a:p>
          <a:p>
            <a:pPr lvl="1">
              <a:lnSpc>
                <a:spcPct val="90000"/>
              </a:lnSpc>
            </a:pPr>
            <a:r>
              <a:rPr lang="en-US" altLang="en-US" dirty="0">
                <a:ea typeface="ＭＳ Ｐゴシック" panose="020B0600070205080204" pitchFamily="34" charset="-128"/>
              </a:rPr>
              <a:t>For example, </a:t>
            </a:r>
            <a:r>
              <a:rPr lang="en-US" altLang="en-US" b="1" dirty="0">
                <a:ea typeface="ＭＳ Ｐゴシック" panose="020B0600070205080204" pitchFamily="34" charset="-128"/>
              </a:rPr>
              <a:t> after update of </a:t>
            </a:r>
            <a:r>
              <a:rPr lang="en-US" altLang="en-US" i="1" dirty="0">
                <a:ea typeface="ＭＳ Ｐゴシック" panose="020B0600070205080204" pitchFamily="34" charset="-128"/>
              </a:rPr>
              <a:t>takes </a:t>
            </a:r>
            <a:r>
              <a:rPr lang="en-US" altLang="en-US" b="1" dirty="0">
                <a:ea typeface="ＭＳ Ｐゴシック" panose="020B0600070205080204" pitchFamily="34" charset="-128"/>
              </a:rPr>
              <a:t>on</a:t>
            </a:r>
            <a:r>
              <a:rPr lang="en-US" altLang="en-US" i="1" dirty="0">
                <a:ea typeface="ＭＳ Ｐゴシック" panose="020B0600070205080204" pitchFamily="34" charset="-128"/>
              </a:rPr>
              <a:t> grade</a:t>
            </a:r>
          </a:p>
          <a:p>
            <a:pPr>
              <a:lnSpc>
                <a:spcPct val="90000"/>
              </a:lnSpc>
            </a:pPr>
            <a:r>
              <a:rPr lang="en-US" altLang="en-US" dirty="0"/>
              <a:t>Values of attributes before and after an update can be referenced</a:t>
            </a:r>
          </a:p>
          <a:p>
            <a:pPr lvl="1">
              <a:lnSpc>
                <a:spcPct val="90000"/>
              </a:lnSpc>
            </a:pPr>
            <a:r>
              <a:rPr lang="en-US" altLang="en-US" b="1" dirty="0">
                <a:ea typeface="ＭＳ Ｐゴシック" panose="020B0600070205080204" pitchFamily="34" charset="-128"/>
              </a:rPr>
              <a:t>referencing old row as</a:t>
            </a:r>
            <a:r>
              <a:rPr lang="en-US" altLang="en-US" dirty="0">
                <a:ea typeface="ＭＳ Ｐゴシック" panose="020B0600070205080204" pitchFamily="34" charset="-128"/>
              </a:rPr>
              <a:t>   </a:t>
            </a:r>
            <a:r>
              <a:rPr lang="en-US" altLang="en-US" b="1" dirty="0">
                <a:ea typeface="ＭＳ Ｐゴシック" panose="020B0600070205080204" pitchFamily="34" charset="-128"/>
              </a:rPr>
              <a:t>: </a:t>
            </a:r>
            <a:r>
              <a:rPr lang="en-US" altLang="en-US" dirty="0">
                <a:ea typeface="ＭＳ Ｐゴシック" panose="020B0600070205080204" pitchFamily="34" charset="-128"/>
              </a:rPr>
              <a:t> for deletes and updates</a:t>
            </a:r>
          </a:p>
          <a:p>
            <a:pPr lvl="1">
              <a:lnSpc>
                <a:spcPct val="90000"/>
              </a:lnSpc>
            </a:pPr>
            <a:r>
              <a:rPr lang="en-US" altLang="en-US" b="1" dirty="0">
                <a:ea typeface="ＭＳ Ｐゴシック" panose="020B0600070205080204" pitchFamily="34" charset="-128"/>
              </a:rPr>
              <a:t>referencing new row as  : </a:t>
            </a:r>
            <a:r>
              <a:rPr lang="en-US" altLang="en-US" dirty="0">
                <a:ea typeface="ＭＳ Ｐゴシック" panose="020B0600070205080204" pitchFamily="34" charset="-128"/>
              </a:rPr>
              <a:t>for inserts and updates</a:t>
            </a:r>
            <a:endParaRPr lang="en-US" altLang="en-US" b="1" dirty="0">
              <a:ea typeface="ＭＳ Ｐゴシック" panose="020B0600070205080204" pitchFamily="34" charset="-128"/>
            </a:endParaRPr>
          </a:p>
          <a:p>
            <a:pPr>
              <a:lnSpc>
                <a:spcPct val="90000"/>
              </a:lnSpc>
            </a:pPr>
            <a:r>
              <a:rPr lang="en-US" altLang="en-US" dirty="0"/>
              <a:t>Triggers can be activated before an event, which can serve as extra constraints.  For example,  convert blank grades to null.</a:t>
            </a:r>
          </a:p>
          <a:p>
            <a:pPr>
              <a:lnSpc>
                <a:spcPct val="90000"/>
              </a:lnSpc>
              <a:buFont typeface="Monotype Sorts" charset="2"/>
              <a:buNone/>
            </a:pPr>
            <a:r>
              <a:rPr lang="en-US" altLang="en-US" sz="800" dirty="0"/>
              <a:t> </a:t>
            </a:r>
          </a:p>
          <a:p>
            <a:pPr>
              <a:lnSpc>
                <a:spcPct val="80000"/>
              </a:lnSpc>
              <a:buFont typeface="Monotype Sorts" charset="2"/>
              <a:buNone/>
            </a:pPr>
            <a:r>
              <a:rPr lang="en-US" altLang="en-US" b="1" dirty="0"/>
              <a:t>		create trigger </a:t>
            </a:r>
            <a:r>
              <a:rPr lang="en-US" altLang="en-US" i="1" dirty="0" err="1"/>
              <a:t>setnull_trigger</a:t>
            </a:r>
            <a:r>
              <a:rPr lang="en-US" altLang="en-US" i="1" dirty="0"/>
              <a:t> </a:t>
            </a:r>
            <a:r>
              <a:rPr lang="en-US" altLang="en-US" b="1" dirty="0"/>
              <a:t>before update of </a:t>
            </a:r>
            <a:r>
              <a:rPr lang="en-US" altLang="en-US" i="1" dirty="0"/>
              <a:t>takes</a:t>
            </a:r>
            <a:br>
              <a:rPr lang="en-US" altLang="en-US" i="1" dirty="0"/>
            </a:br>
            <a:r>
              <a:rPr lang="en-US" altLang="en-US" b="1" dirty="0"/>
              <a:t>	referencing new row as </a:t>
            </a:r>
            <a:r>
              <a:rPr lang="en-US" altLang="en-US" i="1" dirty="0" err="1"/>
              <a:t>nrow</a:t>
            </a:r>
            <a:br>
              <a:rPr lang="en-US" altLang="en-US" i="1" dirty="0"/>
            </a:br>
            <a:r>
              <a:rPr lang="en-US" altLang="en-US" b="1" dirty="0"/>
              <a:t>	for each row</a:t>
            </a:r>
            <a:br>
              <a:rPr lang="en-US" altLang="en-US" b="1" dirty="0"/>
            </a:br>
            <a:r>
              <a:rPr lang="en-US" altLang="en-US" b="1" dirty="0"/>
              <a:t>	      when (</a:t>
            </a:r>
            <a:r>
              <a:rPr lang="en-US" altLang="en-US" i="1" dirty="0" err="1"/>
              <a:t>nrow.grade</a:t>
            </a:r>
            <a:r>
              <a:rPr lang="en-US" altLang="en-US" dirty="0"/>
              <a:t> = </a:t>
            </a:r>
            <a:r>
              <a:rPr lang="en-US" altLang="ja-JP" dirty="0"/>
              <a:t>' ')</a:t>
            </a:r>
            <a:br>
              <a:rPr lang="en-US" altLang="ja-JP" dirty="0"/>
            </a:br>
            <a:r>
              <a:rPr lang="en-US" altLang="ja-JP" dirty="0"/>
              <a:t>               </a:t>
            </a:r>
            <a:r>
              <a:rPr lang="en-US" altLang="ja-JP" b="1" dirty="0"/>
              <a:t>begin atomic</a:t>
            </a:r>
            <a:br>
              <a:rPr lang="en-US" altLang="ja-JP" i="1" dirty="0"/>
            </a:br>
            <a:r>
              <a:rPr lang="en-US" altLang="ja-JP" b="1" dirty="0"/>
              <a:t>	          set </a:t>
            </a:r>
            <a:r>
              <a:rPr lang="en-US" altLang="ja-JP" i="1" dirty="0" err="1"/>
              <a:t>nrow.grade</a:t>
            </a:r>
            <a:r>
              <a:rPr lang="en-US" altLang="ja-JP" i="1" dirty="0"/>
              <a:t> </a:t>
            </a:r>
            <a:r>
              <a:rPr lang="en-US" altLang="ja-JP" dirty="0"/>
              <a:t>= </a:t>
            </a:r>
            <a:r>
              <a:rPr lang="en-US" altLang="ja-JP" b="1" dirty="0"/>
              <a:t>null;</a:t>
            </a:r>
            <a:br>
              <a:rPr lang="en-US" altLang="ja-JP" b="1" dirty="0"/>
            </a:br>
            <a:r>
              <a:rPr lang="en-US" altLang="ja-JP" b="1" dirty="0"/>
              <a:t>         end;</a:t>
            </a:r>
          </a:p>
          <a:p>
            <a:pPr indent="-365760"/>
            <a:endParaRPr lang="en-US" altLang="en-US" dirty="0"/>
          </a:p>
        </p:txBody>
      </p:sp>
    </p:spTree>
    <p:extLst>
      <p:ext uri="{BB962C8B-B14F-4D97-AF65-F5344CB8AC3E}">
        <p14:creationId xmlns:p14="http://schemas.microsoft.com/office/powerpoint/2010/main" val="1482673868"/>
      </p:ext>
    </p:extLst>
  </p:cSld>
  <p:clrMapOvr>
    <a:masterClrMapping/>
  </p:clrMapOvr>
  <p:transition spd="slow"/>
</p:sld>
</file>

<file path=ppt/slides/slide2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4114800" y="117475"/>
            <a:ext cx="8077200" cy="609600"/>
          </a:xfrm>
        </p:spPr>
        <p:txBody>
          <a:bodyPr/>
          <a:lstStyle/>
          <a:p>
            <a:r>
              <a:rPr lang="en-US" altLang="en-US">
                <a:effectLst/>
              </a:rPr>
              <a:t>Trigger to Maintain credits_earned value</a:t>
            </a:r>
          </a:p>
        </p:txBody>
      </p:sp>
      <p:sp>
        <p:nvSpPr>
          <p:cNvPr id="50179" name="Rectangle 3"/>
          <p:cNvSpPr>
            <a:spLocks noGrp="1" noChangeArrowheads="1"/>
          </p:cNvSpPr>
          <p:nvPr>
            <p:ph type="body" idx="4294967295"/>
          </p:nvPr>
        </p:nvSpPr>
        <p:spPr>
          <a:xfrm>
            <a:off x="4202113" y="1093788"/>
            <a:ext cx="7989887" cy="4903787"/>
          </a:xfrm>
        </p:spPr>
        <p:txBody>
          <a:bodyPr/>
          <a:lstStyle/>
          <a:p>
            <a:r>
              <a:rPr lang="en-US" altLang="en-US" b="1" dirty="0"/>
              <a:t>create trigger </a:t>
            </a:r>
            <a:r>
              <a:rPr lang="en-US" altLang="en-US" i="1" dirty="0" err="1"/>
              <a:t>credits_earned</a:t>
            </a:r>
            <a:r>
              <a:rPr lang="en-US" altLang="en-US" i="1" dirty="0"/>
              <a:t> </a:t>
            </a:r>
            <a:r>
              <a:rPr lang="en-US" altLang="en-US" b="1" dirty="0"/>
              <a:t>after update of </a:t>
            </a:r>
            <a:r>
              <a:rPr lang="en-US" altLang="en-US" i="1" dirty="0"/>
              <a:t>takes </a:t>
            </a:r>
            <a:r>
              <a:rPr lang="en-US" altLang="en-US" b="1" dirty="0"/>
              <a:t>on </a:t>
            </a:r>
            <a:r>
              <a:rPr lang="en-US" altLang="en-US" dirty="0"/>
              <a:t>(</a:t>
            </a:r>
            <a:r>
              <a:rPr lang="en-US" altLang="en-US" i="1" dirty="0"/>
              <a:t>grade</a:t>
            </a:r>
            <a:r>
              <a:rPr lang="en-US" altLang="en-US" dirty="0"/>
              <a:t>)</a:t>
            </a:r>
            <a:br>
              <a:rPr lang="en-US" altLang="en-US" dirty="0"/>
            </a:br>
            <a:r>
              <a:rPr lang="en-US" altLang="en-US" b="1" dirty="0"/>
              <a:t>referencing new row as </a:t>
            </a:r>
            <a:r>
              <a:rPr lang="en-US" altLang="en-US" i="1" dirty="0" err="1"/>
              <a:t>nrow</a:t>
            </a:r>
            <a:br>
              <a:rPr lang="en-US" altLang="en-US" i="1" dirty="0"/>
            </a:br>
            <a:r>
              <a:rPr lang="en-US" altLang="en-US" b="1" dirty="0"/>
              <a:t>referencing old row as </a:t>
            </a:r>
            <a:r>
              <a:rPr lang="en-US" altLang="en-US" i="1" dirty="0" err="1"/>
              <a:t>orow</a:t>
            </a:r>
            <a:br>
              <a:rPr lang="en-US" altLang="en-US" i="1" dirty="0"/>
            </a:br>
            <a:r>
              <a:rPr lang="en-US" altLang="en-US" b="1" dirty="0"/>
              <a:t>for each row</a:t>
            </a:r>
            <a:br>
              <a:rPr lang="en-US" altLang="en-US" b="1" dirty="0"/>
            </a:br>
            <a:r>
              <a:rPr lang="en-US" altLang="en-US" b="1" dirty="0"/>
              <a:t>when </a:t>
            </a:r>
            <a:r>
              <a:rPr lang="en-US" altLang="en-US" i="1" dirty="0" err="1"/>
              <a:t>nrow.grade</a:t>
            </a:r>
            <a:r>
              <a:rPr lang="en-US" altLang="en-US" i="1" dirty="0"/>
              <a:t> </a:t>
            </a:r>
            <a:r>
              <a:rPr lang="en-US" altLang="en-US" dirty="0"/>
              <a:t>&lt;&gt; 'F' </a:t>
            </a:r>
            <a:r>
              <a:rPr lang="en-US" altLang="en-US" b="1" dirty="0"/>
              <a:t>and </a:t>
            </a:r>
            <a:r>
              <a:rPr lang="en-US" altLang="en-US" i="1" dirty="0" err="1"/>
              <a:t>nrow.grade</a:t>
            </a:r>
            <a:r>
              <a:rPr lang="en-US" altLang="en-US" i="1" dirty="0"/>
              <a:t> </a:t>
            </a:r>
            <a:r>
              <a:rPr lang="en-US" altLang="en-US" b="1" dirty="0"/>
              <a:t>is not null</a:t>
            </a:r>
            <a:br>
              <a:rPr lang="en-US" altLang="en-US" b="1" dirty="0"/>
            </a:br>
            <a:r>
              <a:rPr lang="en-US" altLang="en-US" b="1" dirty="0"/>
              <a:t>    and </a:t>
            </a:r>
            <a:r>
              <a:rPr lang="en-US" altLang="en-US" dirty="0"/>
              <a:t>(</a:t>
            </a:r>
            <a:r>
              <a:rPr lang="en-US" altLang="en-US" i="1" dirty="0" err="1"/>
              <a:t>orow.grade</a:t>
            </a:r>
            <a:r>
              <a:rPr lang="en-US" altLang="en-US" i="1" dirty="0"/>
              <a:t> </a:t>
            </a:r>
            <a:r>
              <a:rPr lang="en-US" altLang="en-US" dirty="0"/>
              <a:t>= 'F' </a:t>
            </a:r>
            <a:r>
              <a:rPr lang="en-US" altLang="en-US" b="1" dirty="0"/>
              <a:t>or </a:t>
            </a:r>
            <a:r>
              <a:rPr lang="en-US" altLang="en-US" i="1" dirty="0" err="1"/>
              <a:t>orow.grade</a:t>
            </a:r>
            <a:r>
              <a:rPr lang="en-US" altLang="en-US" i="1" dirty="0"/>
              <a:t> </a:t>
            </a:r>
            <a:r>
              <a:rPr lang="en-US" altLang="en-US" b="1" dirty="0"/>
              <a:t>is null</a:t>
            </a:r>
            <a:r>
              <a:rPr lang="en-US" altLang="en-US" dirty="0"/>
              <a:t>)</a:t>
            </a:r>
            <a:br>
              <a:rPr lang="en-US" altLang="en-US" dirty="0"/>
            </a:br>
            <a:r>
              <a:rPr lang="en-US" altLang="en-US" b="1" dirty="0"/>
              <a:t>begin atomic</a:t>
            </a:r>
            <a:br>
              <a:rPr lang="en-US" altLang="en-US" b="1" dirty="0"/>
            </a:br>
            <a:r>
              <a:rPr lang="en-US" altLang="en-US" b="1" dirty="0"/>
              <a:t>     update </a:t>
            </a:r>
            <a:r>
              <a:rPr lang="en-US" altLang="en-US" i="1" dirty="0"/>
              <a:t>student</a:t>
            </a:r>
            <a:br>
              <a:rPr lang="en-US" altLang="en-US" i="1" dirty="0"/>
            </a:br>
            <a:r>
              <a:rPr lang="en-US" altLang="en-US" i="1" dirty="0"/>
              <a:t>     </a:t>
            </a:r>
            <a:r>
              <a:rPr lang="en-US" altLang="en-US" b="1" dirty="0"/>
              <a:t>set </a:t>
            </a:r>
            <a:r>
              <a:rPr lang="en-US" altLang="en-US" i="1" dirty="0" err="1"/>
              <a:t>tot_cred</a:t>
            </a:r>
            <a:r>
              <a:rPr lang="en-US" altLang="en-US" dirty="0"/>
              <a:t>= </a:t>
            </a:r>
            <a:r>
              <a:rPr lang="en-US" altLang="en-US" i="1" dirty="0" err="1"/>
              <a:t>tot_cred</a:t>
            </a:r>
            <a:r>
              <a:rPr lang="en-US" altLang="en-US" i="1" dirty="0"/>
              <a:t> </a:t>
            </a:r>
            <a:r>
              <a:rPr lang="en-US" altLang="en-US" dirty="0"/>
              <a:t>+ </a:t>
            </a:r>
            <a:br>
              <a:rPr lang="en-US" altLang="en-US" dirty="0"/>
            </a:br>
            <a:r>
              <a:rPr lang="en-US" altLang="en-US" dirty="0"/>
              <a:t>           (</a:t>
            </a:r>
            <a:r>
              <a:rPr lang="en-US" altLang="en-US" b="1" dirty="0"/>
              <a:t>select </a:t>
            </a:r>
            <a:r>
              <a:rPr lang="en-US" altLang="en-US" i="1" dirty="0"/>
              <a:t>credits</a:t>
            </a:r>
            <a:br>
              <a:rPr lang="en-US" altLang="en-US" i="1" dirty="0"/>
            </a:br>
            <a:r>
              <a:rPr lang="en-US" altLang="en-US" i="1" dirty="0"/>
              <a:t>            </a:t>
            </a:r>
            <a:r>
              <a:rPr lang="en-US" altLang="en-US" b="1" dirty="0"/>
              <a:t>from </a:t>
            </a:r>
            <a:r>
              <a:rPr lang="en-US" altLang="en-US" i="1" dirty="0"/>
              <a:t>course</a:t>
            </a:r>
            <a:br>
              <a:rPr lang="en-US" altLang="en-US" i="1" dirty="0"/>
            </a:br>
            <a:r>
              <a:rPr lang="en-US" altLang="en-US" i="1" dirty="0"/>
              <a:t>            </a:t>
            </a:r>
            <a:r>
              <a:rPr lang="en-US" altLang="en-US" b="1" dirty="0"/>
              <a:t>where </a:t>
            </a:r>
            <a:r>
              <a:rPr lang="en-US" altLang="en-US" i="1" dirty="0" err="1"/>
              <a:t>course</a:t>
            </a:r>
            <a:r>
              <a:rPr lang="en-US" altLang="en-US" dirty="0" err="1"/>
              <a:t>.</a:t>
            </a:r>
            <a:r>
              <a:rPr lang="en-US" altLang="en-US" i="1" dirty="0" err="1"/>
              <a:t>course_id</a:t>
            </a:r>
            <a:r>
              <a:rPr lang="en-US" altLang="en-US" dirty="0"/>
              <a:t>= </a:t>
            </a:r>
            <a:r>
              <a:rPr lang="en-US" altLang="en-US" i="1" dirty="0" err="1"/>
              <a:t>nrow.course_id</a:t>
            </a:r>
            <a:r>
              <a:rPr lang="en-US" altLang="en-US" dirty="0"/>
              <a:t>)</a:t>
            </a:r>
            <a:br>
              <a:rPr lang="en-US" altLang="en-US" dirty="0"/>
            </a:br>
            <a:r>
              <a:rPr lang="en-US" altLang="en-US" dirty="0"/>
              <a:t>     </a:t>
            </a:r>
            <a:r>
              <a:rPr lang="en-US" altLang="en-US" b="1" dirty="0"/>
              <a:t>where </a:t>
            </a:r>
            <a:r>
              <a:rPr lang="en-US" altLang="en-US" i="1" dirty="0"/>
              <a:t>student.id </a:t>
            </a:r>
            <a:r>
              <a:rPr lang="en-US" altLang="en-US" dirty="0"/>
              <a:t>= </a:t>
            </a:r>
            <a:r>
              <a:rPr lang="en-US" altLang="en-US" i="1" dirty="0"/>
              <a:t>nrow.id</a:t>
            </a:r>
            <a:r>
              <a:rPr lang="en-US" altLang="en-US" dirty="0"/>
              <a:t>;</a:t>
            </a:r>
            <a:br>
              <a:rPr lang="en-US" altLang="en-US" dirty="0"/>
            </a:br>
            <a:r>
              <a:rPr lang="en-US" altLang="en-US" b="1" dirty="0"/>
              <a:t>end</a:t>
            </a:r>
            <a:r>
              <a:rPr lang="en-US" altLang="en-US" dirty="0"/>
              <a:t>;</a:t>
            </a:r>
          </a:p>
        </p:txBody>
      </p:sp>
    </p:spTree>
    <p:extLst>
      <p:ext uri="{BB962C8B-B14F-4D97-AF65-F5344CB8AC3E}">
        <p14:creationId xmlns:p14="http://schemas.microsoft.com/office/powerpoint/2010/main" val="3401387254"/>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9906"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Statement Level Triggers</a:t>
            </a:r>
          </a:p>
        </p:txBody>
      </p:sp>
      <p:sp>
        <p:nvSpPr>
          <p:cNvPr id="51203" name="Rectangle 3"/>
          <p:cNvSpPr>
            <a:spLocks noGrp="1" noChangeArrowheads="1"/>
          </p:cNvSpPr>
          <p:nvPr>
            <p:ph type="body" idx="4294967295"/>
          </p:nvPr>
        </p:nvSpPr>
        <p:spPr>
          <a:xfrm>
            <a:off x="4500563" y="1193800"/>
            <a:ext cx="7691437" cy="4903788"/>
          </a:xfrm>
        </p:spPr>
        <p:txBody>
          <a:bodyPr/>
          <a:lstStyle/>
          <a:p>
            <a:r>
              <a:rPr lang="en-US" altLang="en-US" dirty="0"/>
              <a:t>Instead of executing a separate action for each affected row, a single action can be executed for all rows affected by a transaction</a:t>
            </a:r>
          </a:p>
          <a:p>
            <a:pPr lvl="1"/>
            <a:r>
              <a:rPr lang="en-US" altLang="en-US" dirty="0">
                <a:ea typeface="ＭＳ Ｐゴシック" panose="020B0600070205080204" pitchFamily="34" charset="-128"/>
              </a:rPr>
              <a:t>Use     </a:t>
            </a:r>
            <a:r>
              <a:rPr lang="en-US" altLang="en-US" b="1" dirty="0">
                <a:ea typeface="ＭＳ Ｐゴシック" panose="020B0600070205080204" pitchFamily="34" charset="-128"/>
              </a:rPr>
              <a:t>for each statement      </a:t>
            </a:r>
            <a:r>
              <a:rPr lang="en-US" altLang="en-US" dirty="0">
                <a:ea typeface="ＭＳ Ｐゴシック" panose="020B0600070205080204" pitchFamily="34" charset="-128"/>
              </a:rPr>
              <a:t>instead of    </a:t>
            </a:r>
            <a:r>
              <a:rPr lang="en-US" altLang="en-US" b="1" dirty="0">
                <a:ea typeface="ＭＳ Ｐゴシック" panose="020B0600070205080204" pitchFamily="34" charset="-128"/>
              </a:rPr>
              <a:t>for each row</a:t>
            </a:r>
          </a:p>
          <a:p>
            <a:pPr lvl="1"/>
            <a:r>
              <a:rPr lang="en-US" altLang="en-US" dirty="0">
                <a:ea typeface="ＭＳ Ｐゴシック" panose="020B0600070205080204" pitchFamily="34" charset="-128"/>
              </a:rPr>
              <a:t>Use     </a:t>
            </a:r>
            <a:r>
              <a:rPr lang="en-US" altLang="en-US" b="1" dirty="0">
                <a:ea typeface="ＭＳ Ｐゴシック" panose="020B0600070205080204" pitchFamily="34" charset="-128"/>
              </a:rPr>
              <a:t>referencing old table</a:t>
            </a:r>
            <a:r>
              <a:rPr lang="en-US" altLang="en-US" dirty="0">
                <a:ea typeface="ＭＳ Ｐゴシック" panose="020B0600070205080204" pitchFamily="34" charset="-128"/>
              </a:rPr>
              <a:t>   or   </a:t>
            </a:r>
            <a:r>
              <a:rPr lang="en-US" altLang="en-US" b="1" dirty="0">
                <a:ea typeface="ＭＳ Ｐゴシック" panose="020B0600070205080204" pitchFamily="34" charset="-128"/>
              </a:rPr>
              <a:t>referencing new table</a:t>
            </a:r>
            <a:r>
              <a:rPr lang="en-US" altLang="en-US" dirty="0">
                <a:ea typeface="ＭＳ Ｐゴシック" panose="020B0600070205080204" pitchFamily="34" charset="-128"/>
              </a:rPr>
              <a:t>   to refer to temporary tables  (called </a:t>
            </a:r>
            <a:r>
              <a:rPr lang="en-US" altLang="en-US" b="1" i="1" dirty="0">
                <a:solidFill>
                  <a:srgbClr val="002060"/>
                </a:solidFill>
                <a:ea typeface="ＭＳ Ｐゴシック" panose="020B0600070205080204" pitchFamily="34" charset="-128"/>
              </a:rPr>
              <a:t>transition tables</a:t>
            </a:r>
            <a:r>
              <a:rPr lang="en-US" altLang="en-US" dirty="0">
                <a:ea typeface="ＭＳ Ｐゴシック" panose="020B0600070205080204" pitchFamily="34" charset="-128"/>
              </a:rPr>
              <a:t>) containing the affected rows</a:t>
            </a:r>
          </a:p>
          <a:p>
            <a:pPr lvl="1"/>
            <a:r>
              <a:rPr lang="en-US" altLang="en-US" dirty="0">
                <a:ea typeface="ＭＳ Ｐゴシック" panose="020B0600070205080204" pitchFamily="34" charset="-128"/>
              </a:rPr>
              <a:t>Can be more efficient when dealing with SQL statements that update a large number of rows</a:t>
            </a:r>
          </a:p>
          <a:p>
            <a:endParaRPr lang="en-US" altLang="en-US" dirty="0"/>
          </a:p>
        </p:txBody>
      </p:sp>
    </p:spTree>
    <p:extLst>
      <p:ext uri="{BB962C8B-B14F-4D97-AF65-F5344CB8AC3E}">
        <p14:creationId xmlns:p14="http://schemas.microsoft.com/office/powerpoint/2010/main" val="3772643568"/>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4002"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When Not To Use Triggers</a:t>
            </a:r>
          </a:p>
        </p:txBody>
      </p:sp>
      <p:sp>
        <p:nvSpPr>
          <p:cNvPr id="52227" name="Rectangle 3"/>
          <p:cNvSpPr>
            <a:spLocks noGrp="1" noChangeArrowheads="1"/>
          </p:cNvSpPr>
          <p:nvPr>
            <p:ph type="body" idx="4294967295"/>
          </p:nvPr>
        </p:nvSpPr>
        <p:spPr>
          <a:xfrm>
            <a:off x="4552950" y="1146175"/>
            <a:ext cx="7639050" cy="4570413"/>
          </a:xfrm>
        </p:spPr>
        <p:txBody>
          <a:bodyPr/>
          <a:lstStyle/>
          <a:p>
            <a:r>
              <a:rPr lang="en-US" altLang="en-US" dirty="0"/>
              <a:t>Triggers were used earlier for tasks such as </a:t>
            </a:r>
          </a:p>
          <a:p>
            <a:pPr lvl="1"/>
            <a:r>
              <a:rPr lang="en-US" altLang="en-US" dirty="0">
                <a:ea typeface="ＭＳ Ｐゴシック" panose="020B0600070205080204" pitchFamily="34" charset="-128"/>
              </a:rPr>
              <a:t>Maintaining summary data (e.g., total salary of each department)</a:t>
            </a:r>
          </a:p>
          <a:p>
            <a:pPr lvl="1"/>
            <a:r>
              <a:rPr lang="en-US" altLang="en-US" dirty="0">
                <a:ea typeface="ＭＳ Ｐゴシック" panose="020B0600070205080204" pitchFamily="34" charset="-128"/>
              </a:rPr>
              <a:t>Replicating databases by recording changes to special relations (called </a:t>
            </a:r>
            <a:r>
              <a:rPr lang="en-US" altLang="en-US" b="1" dirty="0">
                <a:solidFill>
                  <a:srgbClr val="002060"/>
                </a:solidFill>
                <a:ea typeface="ＭＳ Ｐゴシック" panose="020B0600070205080204" pitchFamily="34" charset="-128"/>
              </a:rPr>
              <a:t>change</a:t>
            </a:r>
            <a:r>
              <a:rPr lang="en-US" altLang="en-US" dirty="0">
                <a:ea typeface="ＭＳ Ｐゴシック" panose="020B0600070205080204" pitchFamily="34" charset="-128"/>
              </a:rPr>
              <a:t> or </a:t>
            </a:r>
            <a:r>
              <a:rPr lang="en-US" altLang="en-US" b="1" dirty="0">
                <a:solidFill>
                  <a:srgbClr val="002060"/>
                </a:solidFill>
                <a:ea typeface="ＭＳ Ｐゴシック" panose="020B0600070205080204" pitchFamily="34" charset="-128"/>
              </a:rPr>
              <a:t>delta</a:t>
            </a:r>
            <a:r>
              <a:rPr lang="en-US" altLang="en-US" dirty="0">
                <a:ea typeface="ＭＳ Ｐゴシック" panose="020B0600070205080204" pitchFamily="34" charset="-128"/>
              </a:rPr>
              <a:t> relations) and having a separate process that applies the changes over to a replica </a:t>
            </a:r>
          </a:p>
          <a:p>
            <a:r>
              <a:rPr lang="en-US" altLang="en-US" dirty="0"/>
              <a:t>There are better ways of doing these now:</a:t>
            </a:r>
          </a:p>
          <a:p>
            <a:pPr lvl="1"/>
            <a:r>
              <a:rPr lang="en-US" altLang="en-US" dirty="0">
                <a:ea typeface="ＭＳ Ｐゴシック" panose="020B0600070205080204" pitchFamily="34" charset="-128"/>
              </a:rPr>
              <a:t>Databases today provide built in materialized view facilities to maintain summary data</a:t>
            </a:r>
          </a:p>
          <a:p>
            <a:pPr lvl="1"/>
            <a:r>
              <a:rPr lang="en-US" altLang="en-US" dirty="0">
                <a:ea typeface="ＭＳ Ｐゴシック" panose="020B0600070205080204" pitchFamily="34" charset="-128"/>
              </a:rPr>
              <a:t>Databases provide built-in support for replication</a:t>
            </a:r>
          </a:p>
          <a:p>
            <a:r>
              <a:rPr lang="en-US" altLang="en-US" dirty="0"/>
              <a:t>Encapsulation facilities can be used instead of triggers in many cases</a:t>
            </a:r>
          </a:p>
          <a:p>
            <a:pPr lvl="1"/>
            <a:r>
              <a:rPr lang="en-US" altLang="en-US" dirty="0">
                <a:ea typeface="ＭＳ Ｐゴシック" panose="020B0600070205080204" pitchFamily="34" charset="-128"/>
              </a:rPr>
              <a:t>Define methods to update fields</a:t>
            </a:r>
          </a:p>
          <a:p>
            <a:pPr lvl="1"/>
            <a:r>
              <a:rPr lang="en-US" altLang="en-US" dirty="0">
                <a:ea typeface="ＭＳ Ｐゴシック" panose="020B0600070205080204" pitchFamily="34" charset="-128"/>
              </a:rPr>
              <a:t>Carry out actions as part of the update methods instead of </a:t>
            </a:r>
            <a:br>
              <a:rPr lang="en-US" altLang="en-US" dirty="0">
                <a:ea typeface="ＭＳ Ｐゴシック" panose="020B0600070205080204" pitchFamily="34" charset="-128"/>
              </a:rPr>
            </a:br>
            <a:r>
              <a:rPr lang="en-US" altLang="en-US" dirty="0">
                <a:ea typeface="ＭＳ Ｐゴシック" panose="020B0600070205080204" pitchFamily="34" charset="-128"/>
              </a:rPr>
              <a:t>through a trigger </a:t>
            </a:r>
          </a:p>
        </p:txBody>
      </p:sp>
    </p:spTree>
    <p:extLst>
      <p:ext uri="{BB962C8B-B14F-4D97-AF65-F5344CB8AC3E}">
        <p14:creationId xmlns:p14="http://schemas.microsoft.com/office/powerpoint/2010/main" val="2974474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0130587-9A94-4EBA-87CE-596A4B76CACA}"/>
              </a:ext>
            </a:extLst>
          </p:cNvPr>
          <p:cNvGraphicFramePr>
            <a:graphicFrameLocks noGrp="1"/>
          </p:cNvGraphicFramePr>
          <p:nvPr>
            <p:extLst>
              <p:ext uri="{D42A27DB-BD31-4B8C-83A1-F6EECF244321}">
                <p14:modId xmlns:p14="http://schemas.microsoft.com/office/powerpoint/2010/main" val="2879146252"/>
              </p:ext>
            </p:extLst>
          </p:nvPr>
        </p:nvGraphicFramePr>
        <p:xfrm>
          <a:off x="1570700" y="1137019"/>
          <a:ext cx="8553450" cy="4236911"/>
        </p:xfrm>
        <a:graphic>
          <a:graphicData uri="http://schemas.openxmlformats.org/drawingml/2006/table">
            <a:tbl>
              <a:tblPr firstRow="1" firstCol="1" lastRow="1" lastCol="1" bandRow="1" bandCol="1">
                <a:tableStyleId>{2D5ABB26-0587-4C30-8999-92F81FD0307C}</a:tableStyleId>
              </a:tblPr>
              <a:tblGrid>
                <a:gridCol w="630415">
                  <a:extLst>
                    <a:ext uri="{9D8B030D-6E8A-4147-A177-3AD203B41FA5}">
                      <a16:colId xmlns:a16="http://schemas.microsoft.com/office/drawing/2014/main" val="2359296998"/>
                    </a:ext>
                  </a:extLst>
                </a:gridCol>
                <a:gridCol w="7923035">
                  <a:extLst>
                    <a:ext uri="{9D8B030D-6E8A-4147-A177-3AD203B41FA5}">
                      <a16:colId xmlns:a16="http://schemas.microsoft.com/office/drawing/2014/main" val="3241088310"/>
                    </a:ext>
                  </a:extLst>
                </a:gridCol>
              </a:tblGrid>
              <a:tr h="340995">
                <a:tc>
                  <a:txBody>
                    <a:bodyPr/>
                    <a:lstStyle/>
                    <a:p>
                      <a:pPr marL="145415" marR="143510" algn="ctr">
                        <a:spcAft>
                          <a:spcPts val="0"/>
                        </a:spcAft>
                      </a:pPr>
                      <a:r>
                        <a:rPr lang="en-US" sz="1200">
                          <a:effectLst/>
                        </a:rPr>
                        <a:t>CLO6</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6675" algn="ctr">
                        <a:lnSpc>
                          <a:spcPts val="1355"/>
                        </a:lnSpc>
                      </a:pPr>
                      <a:r>
                        <a:rPr lang="en-US" sz="1200" spc="-5" dirty="0">
                          <a:effectLst/>
                        </a:rPr>
                        <a:t>Explore Advanced Database Topics</a:t>
                      </a:r>
                      <a:endParaRPr lang="en-GB" sz="1100" dirty="0">
                        <a:effectLst/>
                      </a:endParaRPr>
                    </a:p>
                    <a:p>
                      <a:pPr marL="67945" algn="just">
                        <a:lnSpc>
                          <a:spcPts val="1355"/>
                        </a:lnSpc>
                      </a:pPr>
                      <a:r>
                        <a:rPr lang="en-US" sz="1200" dirty="0">
                          <a:effectLst/>
                        </a:rPr>
                        <a:t> </a:t>
                      </a:r>
                      <a:endParaRPr lang="en-GB" sz="1100" dirty="0">
                        <a:effectLst/>
                      </a:endParaRPr>
                    </a:p>
                    <a:p>
                      <a:pPr marL="342900" lvl="0" indent="-342900" algn="just">
                        <a:lnSpc>
                          <a:spcPct val="115000"/>
                        </a:lnSpc>
                        <a:buFont typeface="Wingdings" panose="05000000000000000000" pitchFamily="2" charset="2"/>
                        <a:buChar char=""/>
                      </a:pPr>
                      <a:r>
                        <a:rPr lang="en-US" sz="1200" spc="-5" dirty="0">
                          <a:effectLst/>
                        </a:rPr>
                        <a:t>Understand and explain advanced RDBMS topics such as distributed databases, replication, and partitioning to support scalable and fault-tolerant systems.</a:t>
                      </a:r>
                      <a:endParaRPr lang="en-GB" sz="1100" dirty="0">
                        <a:effectLst/>
                      </a:endParaRPr>
                    </a:p>
                    <a:p>
                      <a:pPr marL="342900" lvl="0" indent="-342900" algn="just">
                        <a:lnSpc>
                          <a:spcPct val="115000"/>
                        </a:lnSpc>
                        <a:buFont typeface="Wingdings" panose="05000000000000000000" pitchFamily="2" charset="2"/>
                        <a:buChar char=""/>
                      </a:pPr>
                      <a:r>
                        <a:rPr lang="en-US" sz="1200" spc="-5" dirty="0">
                          <a:effectLst/>
                        </a:rPr>
                        <a:t>Analyze the challenges of distributed databases, including consistency, availability, and partition tolerance, and explore strategies to address these challenges.</a:t>
                      </a:r>
                      <a:endParaRPr lang="en-GB" sz="1100" dirty="0">
                        <a:effectLst/>
                      </a:endParaRPr>
                    </a:p>
                    <a:p>
                      <a:pPr marL="342900" lvl="0" indent="-342900" algn="just">
                        <a:lnSpc>
                          <a:spcPct val="115000"/>
                        </a:lnSpc>
                        <a:buFont typeface="Wingdings" panose="05000000000000000000" pitchFamily="2" charset="2"/>
                        <a:buChar char=""/>
                      </a:pPr>
                      <a:r>
                        <a:rPr lang="en-US" sz="1200" spc="-5" dirty="0">
                          <a:effectLst/>
                        </a:rPr>
                        <a:t>Discuss and evaluate the use of emerging database technologies, such as NoSQL, NewSQL, and cloud-based databases, in modern applications.</a:t>
                      </a:r>
                      <a:endParaRPr lang="en-GB" sz="1100" dirty="0">
                        <a:effectLst/>
                      </a:endParaRPr>
                    </a:p>
                    <a:p>
                      <a:pPr marL="523875" algn="just">
                        <a:lnSpc>
                          <a:spcPct val="115000"/>
                        </a:lnSpc>
                      </a:pPr>
                      <a:r>
                        <a:rPr lang="en-US" sz="1200" spc="-5" dirty="0">
                          <a:effectLst/>
                        </a:rPr>
                        <a:t> </a:t>
                      </a:r>
                      <a:endParaRPr lang="en-GB" sz="1100" dirty="0">
                        <a:effectLst/>
                      </a:endParaRPr>
                    </a:p>
                    <a:p>
                      <a:pPr marL="523875" algn="just">
                        <a:lnSpc>
                          <a:spcPct val="115000"/>
                        </a:lnSpc>
                      </a:pPr>
                      <a:r>
                        <a:rPr lang="en-US" sz="1200" spc="-5" dirty="0">
                          <a:effectLst/>
                        </a:rPr>
                        <a:t> </a:t>
                      </a:r>
                      <a:endParaRPr lang="en-GB" sz="1100" dirty="0">
                        <a:effectLst/>
                      </a:endParaRPr>
                    </a:p>
                    <a:p>
                      <a:pPr marL="523875" algn="just">
                        <a:lnSpc>
                          <a:spcPct val="115000"/>
                        </a:lnSpc>
                      </a:pPr>
                      <a:r>
                        <a:rPr lang="en-US" sz="1200" spc="-5" dirty="0">
                          <a:effectLst/>
                        </a:rPr>
                        <a:t> </a:t>
                      </a:r>
                      <a:endParaRPr lang="en-GB" sz="1100" dirty="0">
                        <a:effectLst/>
                      </a:endParaRPr>
                    </a:p>
                    <a:p>
                      <a:pPr marL="523875" algn="just">
                        <a:lnSpc>
                          <a:spcPct val="115000"/>
                        </a:lnSpc>
                      </a:pPr>
                      <a:r>
                        <a:rPr lang="en-US" sz="12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07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4577808"/>
                  </a:ext>
                </a:extLst>
              </a:tr>
              <a:tr h="485775">
                <a:tc>
                  <a:txBody>
                    <a:bodyPr/>
                    <a:lstStyle/>
                    <a:p>
                      <a:pPr marL="145415" marR="143510" algn="ctr">
                        <a:spcBef>
                          <a:spcPts val="570"/>
                        </a:spcBef>
                        <a:spcAft>
                          <a:spcPts val="0"/>
                        </a:spcAft>
                      </a:pPr>
                      <a:r>
                        <a:rPr lang="en-US" sz="1200">
                          <a:effectLst/>
                        </a:rPr>
                        <a:t>CLO7</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6675" algn="ctr">
                        <a:lnSpc>
                          <a:spcPts val="1350"/>
                        </a:lnSpc>
                      </a:pPr>
                      <a:r>
                        <a:rPr lang="en-US" sz="1200" dirty="0">
                          <a:effectLst/>
                        </a:rPr>
                        <a:t>Develop a Complete RDBMS Project</a:t>
                      </a:r>
                      <a:endParaRPr lang="en-GB" sz="1100" dirty="0">
                        <a:effectLst/>
                      </a:endParaRPr>
                    </a:p>
                    <a:p>
                      <a:pPr marL="66675" algn="just">
                        <a:lnSpc>
                          <a:spcPts val="1350"/>
                        </a:lnSpc>
                      </a:pPr>
                      <a:r>
                        <a:rPr lang="en-US" sz="1200" dirty="0">
                          <a:effectLst/>
                        </a:rPr>
                        <a:t> </a:t>
                      </a:r>
                      <a:endParaRPr lang="en-GB" sz="1100" dirty="0">
                        <a:effectLst/>
                      </a:endParaRPr>
                    </a:p>
                    <a:p>
                      <a:pPr marL="342900" lvl="0" indent="-342900" algn="just">
                        <a:lnSpc>
                          <a:spcPct val="115000"/>
                        </a:lnSpc>
                        <a:buFont typeface="Wingdings" panose="05000000000000000000" pitchFamily="2" charset="2"/>
                        <a:buChar char=""/>
                      </a:pPr>
                      <a:r>
                        <a:rPr lang="en-US" sz="1200" dirty="0">
                          <a:effectLst/>
                        </a:rPr>
                        <a:t>Design and implement a comprehensive database system for a real-world scenario, incorporating all stages of database development, from conceptual design to deployment.</a:t>
                      </a:r>
                      <a:endParaRPr lang="en-GB" sz="1100" dirty="0">
                        <a:effectLst/>
                      </a:endParaRPr>
                    </a:p>
                    <a:p>
                      <a:pPr marL="342900" lvl="0" indent="-342900" algn="just">
                        <a:lnSpc>
                          <a:spcPct val="115000"/>
                        </a:lnSpc>
                        <a:buFont typeface="Wingdings" panose="05000000000000000000" pitchFamily="2" charset="2"/>
                        <a:buChar char=""/>
                      </a:pPr>
                      <a:r>
                        <a:rPr lang="en-US" sz="1200" dirty="0">
                          <a:effectLst/>
                        </a:rPr>
                        <a:t>Apply advanced RDBMS features such as triggers, stored procedures, and transaction management to create efficient, reliable, and secure database solutions.</a:t>
                      </a:r>
                      <a:endParaRPr lang="en-GB" sz="1100" dirty="0">
                        <a:effectLst/>
                      </a:endParaRPr>
                    </a:p>
                    <a:p>
                      <a:pPr marL="342900" lvl="0" indent="-342900" algn="just">
                        <a:lnSpc>
                          <a:spcPct val="115000"/>
                        </a:lnSpc>
                        <a:buFont typeface="Wingdings" panose="05000000000000000000" pitchFamily="2" charset="2"/>
                        <a:buChar char=""/>
                      </a:pPr>
                      <a:r>
                        <a:rPr lang="en-US" sz="1200" dirty="0">
                          <a:effectLst/>
                        </a:rPr>
                        <a:t>Document and present the project, demonstrating proficiency in database design, implementation, and optimization while addressing specific application requirements.</a:t>
                      </a:r>
                      <a:endParaRPr lang="en-GB" sz="1100" dirty="0">
                        <a:effectLst/>
                      </a:endParaRPr>
                    </a:p>
                    <a:p>
                      <a:pPr marL="523875" algn="just">
                        <a:lnSpc>
                          <a:spcPts val="1350"/>
                        </a:lnSpc>
                      </a:pPr>
                      <a:r>
                        <a:rPr lang="en-US" sz="12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079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689218"/>
                  </a:ext>
                </a:extLst>
              </a:tr>
            </a:tbl>
          </a:graphicData>
        </a:graphic>
      </p:graphicFrame>
      <p:sp>
        <p:nvSpPr>
          <p:cNvPr id="5" name="Rectangle 2">
            <a:extLst>
              <a:ext uri="{FF2B5EF4-FFF2-40B4-BE49-F238E27FC236}">
                <a16:creationId xmlns:a16="http://schemas.microsoft.com/office/drawing/2014/main" id="{653EF468-5626-4AEE-A663-4A082EDA124C}"/>
              </a:ext>
            </a:extLst>
          </p:cNvPr>
          <p:cNvSpPr>
            <a:spLocks noChangeArrowheads="1"/>
          </p:cNvSpPr>
          <p:nvPr/>
        </p:nvSpPr>
        <p:spPr bwMode="auto">
          <a:xfrm>
            <a:off x="1213776" y="224744"/>
            <a:ext cx="8910374" cy="61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45985" tIns="57132"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lang="en-US" altLang="en-US" b="1" dirty="0">
                <a:latin typeface="Times New Roman" panose="02020603050405020304" pitchFamily="18" charset="0"/>
              </a:rPr>
              <a:t>Course Learning Outcome (CLO) at the end of the course, the students will be able to-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7450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a:xfrm>
            <a:off x="1422400" y="117475"/>
            <a:ext cx="1076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ffectLst/>
              </a:rPr>
              <a:t>Database Access from Application Program</a:t>
            </a:r>
          </a:p>
        </p:txBody>
      </p:sp>
      <p:sp>
        <p:nvSpPr>
          <p:cNvPr id="35842" name="Rectangle 3"/>
          <p:cNvSpPr>
            <a:spLocks noGrp="1" noChangeArrowheads="1"/>
          </p:cNvSpPr>
          <p:nvPr>
            <p:ph idx="4294967295"/>
          </p:nvPr>
        </p:nvSpPr>
        <p:spPr>
          <a:xfrm>
            <a:off x="2846895" y="1228332"/>
            <a:ext cx="7585075" cy="4903788"/>
          </a:xfrm>
        </p:spPr>
        <p:txBody>
          <a:bodyPr/>
          <a:lstStyle/>
          <a:p>
            <a:r>
              <a:rPr lang="en-US" altLang="en-US" dirty="0"/>
              <a:t>Non-procedural query languages such as SQL are not as powerful as a universal Turing machine.</a:t>
            </a:r>
            <a:r>
              <a:rPr lang="en-US" altLang="en-US" dirty="0">
                <a:sym typeface="Symbol" panose="05050102010706020507" pitchFamily="18" charset="2"/>
              </a:rPr>
              <a:t>    </a:t>
            </a:r>
          </a:p>
          <a:p>
            <a:r>
              <a:rPr lang="en-US" altLang="en-US" dirty="0">
                <a:sym typeface="Symbol" panose="05050102010706020507" pitchFamily="18" charset="2"/>
              </a:rPr>
              <a:t>SQL does not support actions such as input from users, output to displays, or communication over the network.  </a:t>
            </a:r>
          </a:p>
          <a:p>
            <a:r>
              <a:rPr lang="en-US" altLang="en-US" dirty="0">
                <a:sym typeface="Symbol" panose="05050102010706020507" pitchFamily="18" charset="2"/>
              </a:rPr>
              <a:t>Such computations and actions must be written in a </a:t>
            </a:r>
            <a:r>
              <a:rPr lang="en-US" altLang="en-US" b="1" dirty="0">
                <a:solidFill>
                  <a:srgbClr val="002060"/>
                </a:solidFill>
                <a:sym typeface="Symbol" panose="05050102010706020507" pitchFamily="18" charset="2"/>
              </a:rPr>
              <a:t>host</a:t>
            </a:r>
            <a:r>
              <a:rPr lang="en-US" altLang="en-US" dirty="0">
                <a:solidFill>
                  <a:srgbClr val="002060"/>
                </a:solidFill>
                <a:sym typeface="Symbol" panose="05050102010706020507" pitchFamily="18" charset="2"/>
              </a:rPr>
              <a:t> </a:t>
            </a:r>
            <a:r>
              <a:rPr lang="en-US" altLang="en-US" b="1" dirty="0">
                <a:solidFill>
                  <a:srgbClr val="002060"/>
                </a:solidFill>
                <a:sym typeface="Symbol" panose="05050102010706020507" pitchFamily="18" charset="2"/>
              </a:rPr>
              <a:t>language</a:t>
            </a:r>
            <a:r>
              <a:rPr lang="en-US" altLang="en-US" dirty="0">
                <a:sym typeface="Symbol" panose="05050102010706020507" pitchFamily="18" charset="2"/>
              </a:rPr>
              <a:t>, such as C/C++, Java or Python, with embedded SQL queries that access the data in the database.</a:t>
            </a:r>
          </a:p>
          <a:p>
            <a:r>
              <a:rPr lang="en-US" altLang="en-US" b="1" dirty="0">
                <a:solidFill>
                  <a:srgbClr val="002060"/>
                </a:solidFill>
                <a:sym typeface="Symbol" panose="05050102010706020507" pitchFamily="18" charset="2"/>
              </a:rPr>
              <a:t>Application programs </a:t>
            </a:r>
            <a:r>
              <a:rPr lang="en-US" altLang="en-US" dirty="0">
                <a:sym typeface="Symbol" panose="05050102010706020507" pitchFamily="18" charset="2"/>
              </a:rPr>
              <a:t>-- are programs that are used to interact with the database in this fashion.  </a:t>
            </a:r>
          </a:p>
        </p:txBody>
      </p:sp>
    </p:spTree>
    <p:extLst>
      <p:ext uri="{BB962C8B-B14F-4D97-AF65-F5344CB8AC3E}">
        <p14:creationId xmlns:p14="http://schemas.microsoft.com/office/powerpoint/2010/main" val="360231305"/>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4002"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When Not To Use Triggers (Cont.)</a:t>
            </a:r>
          </a:p>
        </p:txBody>
      </p:sp>
      <p:sp>
        <p:nvSpPr>
          <p:cNvPr id="53251" name="Rectangle 3"/>
          <p:cNvSpPr>
            <a:spLocks noGrp="1" noChangeArrowheads="1"/>
          </p:cNvSpPr>
          <p:nvPr>
            <p:ph type="body" idx="4294967295"/>
          </p:nvPr>
        </p:nvSpPr>
        <p:spPr>
          <a:xfrm>
            <a:off x="0" y="1181100"/>
            <a:ext cx="7594600" cy="5289550"/>
          </a:xfrm>
        </p:spPr>
        <p:txBody>
          <a:bodyPr/>
          <a:lstStyle/>
          <a:p>
            <a:pPr>
              <a:lnSpc>
                <a:spcPct val="80000"/>
              </a:lnSpc>
            </a:pPr>
            <a:r>
              <a:rPr lang="en-US" altLang="en-US" dirty="0"/>
              <a:t>Risk of unintended execution of triggers, for example, when</a:t>
            </a:r>
          </a:p>
          <a:p>
            <a:pPr lvl="1">
              <a:lnSpc>
                <a:spcPct val="80000"/>
              </a:lnSpc>
            </a:pPr>
            <a:r>
              <a:rPr lang="en-US" altLang="en-US" dirty="0">
                <a:ea typeface="ＭＳ Ｐゴシック" panose="020B0600070205080204" pitchFamily="34" charset="-128"/>
              </a:rPr>
              <a:t>Loading data from a backup copy</a:t>
            </a:r>
          </a:p>
          <a:p>
            <a:pPr lvl="1">
              <a:lnSpc>
                <a:spcPct val="80000"/>
              </a:lnSpc>
            </a:pPr>
            <a:r>
              <a:rPr lang="en-US" altLang="en-US" dirty="0">
                <a:ea typeface="ＭＳ Ｐゴシック" panose="020B0600070205080204" pitchFamily="34" charset="-128"/>
              </a:rPr>
              <a:t>Replicating updates at a remote site</a:t>
            </a:r>
          </a:p>
          <a:p>
            <a:pPr lvl="1">
              <a:lnSpc>
                <a:spcPct val="80000"/>
              </a:lnSpc>
            </a:pPr>
            <a:r>
              <a:rPr lang="en-US" altLang="en-US" dirty="0">
                <a:ea typeface="ＭＳ Ｐゴシック" panose="020B0600070205080204" pitchFamily="34" charset="-128"/>
              </a:rPr>
              <a:t>Trigger execution can be disabled before such actions.</a:t>
            </a:r>
          </a:p>
          <a:p>
            <a:pPr>
              <a:lnSpc>
                <a:spcPct val="80000"/>
              </a:lnSpc>
            </a:pPr>
            <a:r>
              <a:rPr lang="en-US" altLang="en-US" dirty="0"/>
              <a:t>Other risks with triggers:</a:t>
            </a:r>
          </a:p>
          <a:p>
            <a:pPr lvl="1">
              <a:lnSpc>
                <a:spcPct val="80000"/>
              </a:lnSpc>
            </a:pPr>
            <a:r>
              <a:rPr lang="en-US" altLang="en-US" dirty="0">
                <a:ea typeface="ＭＳ Ｐゴシック" panose="020B0600070205080204" pitchFamily="34" charset="-128"/>
              </a:rPr>
              <a:t>Error leading to failure of critical transactions that set off the trigger</a:t>
            </a:r>
          </a:p>
          <a:p>
            <a:pPr lvl="1">
              <a:lnSpc>
                <a:spcPct val="80000"/>
              </a:lnSpc>
            </a:pPr>
            <a:r>
              <a:rPr lang="en-US" altLang="en-US" dirty="0">
                <a:ea typeface="ＭＳ Ｐゴシック" panose="020B0600070205080204" pitchFamily="34" charset="-128"/>
              </a:rPr>
              <a:t>Cascading execution</a:t>
            </a:r>
          </a:p>
        </p:txBody>
      </p:sp>
    </p:spTree>
    <p:extLst>
      <p:ext uri="{BB962C8B-B14F-4D97-AF65-F5344CB8AC3E}">
        <p14:creationId xmlns:p14="http://schemas.microsoft.com/office/powerpoint/2010/main" val="190893170"/>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3"/>
          <p:cNvSpPr>
            <a:spLocks noGrp="1" noChangeArrowheads="1"/>
          </p:cNvSpPr>
          <p:nvPr>
            <p:ph type="body" idx="4294967295"/>
          </p:nvPr>
        </p:nvSpPr>
        <p:spPr>
          <a:xfrm>
            <a:off x="7504113" y="2492375"/>
            <a:ext cx="4687887" cy="1858963"/>
          </a:xfrm>
        </p:spPr>
        <p:txBody>
          <a:bodyPr/>
          <a:lstStyle/>
          <a:p>
            <a:pPr>
              <a:buFont typeface="Monotype Sorts" charset="2"/>
              <a:buNone/>
              <a:defRPr/>
            </a:pPr>
            <a:r>
              <a:rPr lang="en-US" altLang="en-US" sz="3200" b="1" dirty="0">
                <a:solidFill>
                  <a:srgbClr val="002060"/>
                </a:solidFill>
                <a:latin typeface="+mj-lt"/>
                <a:cs typeface="+mj-cs"/>
              </a:rPr>
              <a:t>Recursive Queries</a:t>
            </a:r>
          </a:p>
        </p:txBody>
      </p:sp>
      <p:sp>
        <p:nvSpPr>
          <p:cNvPr id="54275" name="Rectangle 4"/>
          <p:cNvSpPr>
            <a:spLocks noChangeArrowheads="1"/>
          </p:cNvSpPr>
          <p:nvPr/>
        </p:nvSpPr>
        <p:spPr bwMode="auto">
          <a:xfrm>
            <a:off x="2959100" y="-763588"/>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1931890132"/>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6050"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Recursion in SQL</a:t>
            </a:r>
          </a:p>
        </p:txBody>
      </p:sp>
      <p:sp>
        <p:nvSpPr>
          <p:cNvPr id="55299" name="Rectangle 3"/>
          <p:cNvSpPr>
            <a:spLocks noGrp="1" noChangeArrowheads="1"/>
          </p:cNvSpPr>
          <p:nvPr>
            <p:ph type="body" idx="4294967295"/>
          </p:nvPr>
        </p:nvSpPr>
        <p:spPr>
          <a:xfrm>
            <a:off x="4413250" y="1047750"/>
            <a:ext cx="7778750" cy="4903788"/>
          </a:xfrm>
        </p:spPr>
        <p:txBody>
          <a:bodyPr/>
          <a:lstStyle/>
          <a:p>
            <a:r>
              <a:rPr lang="en-US" altLang="en-US" dirty="0"/>
              <a:t>SQL:1999 permits recursive view definition</a:t>
            </a:r>
          </a:p>
          <a:p>
            <a:r>
              <a:rPr lang="en-US" altLang="en-US" dirty="0"/>
              <a:t>Example: find which courses are a prerequisite, whether directly or indirectly, for a specific course </a:t>
            </a:r>
            <a:br>
              <a:rPr lang="en-US" altLang="en-US" dirty="0"/>
            </a:br>
            <a:r>
              <a:rPr lang="en-US" altLang="en-US" b="1" dirty="0"/>
              <a:t>with recursive </a:t>
            </a:r>
            <a:r>
              <a:rPr lang="en-US" altLang="en-US" i="1" dirty="0" err="1"/>
              <a:t>rec_prereq</a:t>
            </a:r>
            <a:r>
              <a:rPr lang="en-US" altLang="en-US" dirty="0"/>
              <a:t>(</a:t>
            </a:r>
            <a:r>
              <a:rPr lang="en-US" altLang="en-US" i="1" dirty="0" err="1"/>
              <a:t>course_id</a:t>
            </a:r>
            <a:r>
              <a:rPr lang="en-US" altLang="en-US" dirty="0"/>
              <a:t>, </a:t>
            </a:r>
            <a:r>
              <a:rPr lang="en-US" altLang="en-US" i="1" dirty="0" err="1"/>
              <a:t>prereq_id</a:t>
            </a:r>
            <a:r>
              <a:rPr lang="en-US" altLang="en-US" dirty="0"/>
              <a:t>) </a:t>
            </a:r>
            <a:r>
              <a:rPr lang="en-US" altLang="en-US" b="1" dirty="0"/>
              <a:t>as </a:t>
            </a:r>
            <a:r>
              <a:rPr lang="en-US" altLang="en-US" dirty="0"/>
              <a:t>(</a:t>
            </a:r>
            <a:br>
              <a:rPr lang="en-US" altLang="en-US" dirty="0"/>
            </a:br>
            <a:r>
              <a:rPr lang="en-US" altLang="en-US" dirty="0"/>
              <a:t>        </a:t>
            </a:r>
            <a:r>
              <a:rPr lang="en-US" altLang="en-US" b="1" dirty="0"/>
              <a:t>select </a:t>
            </a:r>
            <a:r>
              <a:rPr lang="en-US" altLang="en-US" i="1" dirty="0" err="1"/>
              <a:t>course_id</a:t>
            </a:r>
            <a:r>
              <a:rPr lang="en-US" altLang="en-US" dirty="0"/>
              <a:t>, </a:t>
            </a:r>
            <a:r>
              <a:rPr lang="en-US" altLang="en-US" i="1" dirty="0" err="1"/>
              <a:t>prereq_id</a:t>
            </a:r>
            <a:br>
              <a:rPr lang="en-US" altLang="en-US" i="1" dirty="0"/>
            </a:br>
            <a:r>
              <a:rPr lang="en-US" altLang="en-US" i="1" dirty="0"/>
              <a:t>        </a:t>
            </a:r>
            <a:r>
              <a:rPr lang="en-US" altLang="en-US" b="1" dirty="0"/>
              <a:t>from </a:t>
            </a:r>
            <a:r>
              <a:rPr lang="en-US" altLang="en-US" i="1" dirty="0" err="1"/>
              <a:t>prereq</a:t>
            </a:r>
            <a:br>
              <a:rPr lang="en-US" altLang="en-US" i="1" dirty="0"/>
            </a:br>
            <a:r>
              <a:rPr lang="en-US" altLang="en-US" i="1" dirty="0"/>
              <a:t>    </a:t>
            </a:r>
            <a:r>
              <a:rPr lang="en-US" altLang="en-US" b="1" dirty="0"/>
              <a:t>union</a:t>
            </a:r>
            <a:br>
              <a:rPr lang="en-US" altLang="en-US" b="1" dirty="0"/>
            </a:br>
            <a:r>
              <a:rPr lang="en-US" altLang="en-US" b="1" dirty="0"/>
              <a:t>        select </a:t>
            </a:r>
            <a:r>
              <a:rPr lang="en-US" altLang="en-US" i="1" dirty="0" err="1"/>
              <a:t>rec_prereq</a:t>
            </a:r>
            <a:r>
              <a:rPr lang="en-US" altLang="en-US" dirty="0" err="1"/>
              <a:t>.</a:t>
            </a:r>
            <a:r>
              <a:rPr lang="en-US" altLang="en-US" i="1" dirty="0" err="1"/>
              <a:t>course_id</a:t>
            </a:r>
            <a:r>
              <a:rPr lang="en-US" altLang="en-US" b="1" dirty="0"/>
              <a:t>, </a:t>
            </a:r>
            <a:r>
              <a:rPr lang="en-US" altLang="en-US" i="1" dirty="0" err="1"/>
              <a:t>prereq</a:t>
            </a:r>
            <a:r>
              <a:rPr lang="en-US" altLang="en-US" dirty="0" err="1"/>
              <a:t>.</a:t>
            </a:r>
            <a:r>
              <a:rPr lang="en-US" altLang="en-US" i="1" dirty="0" err="1"/>
              <a:t>prereq_id</a:t>
            </a:r>
            <a:r>
              <a:rPr lang="en-US" altLang="en-US" dirty="0"/>
              <a:t>, </a:t>
            </a:r>
            <a:br>
              <a:rPr lang="en-US" altLang="en-US" i="1" dirty="0"/>
            </a:br>
            <a:r>
              <a:rPr lang="en-US" altLang="en-US" i="1" dirty="0"/>
              <a:t>        </a:t>
            </a:r>
            <a:r>
              <a:rPr lang="en-US" altLang="en-US" b="1" dirty="0"/>
              <a:t>from </a:t>
            </a:r>
            <a:r>
              <a:rPr lang="en-US" altLang="en-US" i="1" dirty="0" err="1"/>
              <a:t>rec_rereq</a:t>
            </a:r>
            <a:r>
              <a:rPr lang="en-US" altLang="en-US" dirty="0"/>
              <a:t>, </a:t>
            </a:r>
            <a:r>
              <a:rPr lang="en-US" altLang="en-US" i="1" dirty="0" err="1"/>
              <a:t>prereq</a:t>
            </a:r>
            <a:br>
              <a:rPr lang="en-US" altLang="en-US" i="1" dirty="0"/>
            </a:br>
            <a:r>
              <a:rPr lang="en-US" altLang="en-US" i="1" dirty="0"/>
              <a:t>        </a:t>
            </a:r>
            <a:r>
              <a:rPr lang="en-US" altLang="en-US" b="1" dirty="0"/>
              <a:t>where </a:t>
            </a:r>
            <a:r>
              <a:rPr lang="en-US" altLang="en-US" i="1" dirty="0" err="1"/>
              <a:t>rec_prereq</a:t>
            </a:r>
            <a:r>
              <a:rPr lang="en-US" altLang="en-US" dirty="0" err="1"/>
              <a:t>.</a:t>
            </a:r>
            <a:r>
              <a:rPr lang="en-US" altLang="en-US" i="1" dirty="0" err="1"/>
              <a:t>prereq_id</a:t>
            </a:r>
            <a:r>
              <a:rPr lang="en-US" altLang="en-US" i="1" dirty="0"/>
              <a:t> </a:t>
            </a:r>
            <a:r>
              <a:rPr lang="en-US" altLang="en-US" dirty="0"/>
              <a:t>= </a:t>
            </a:r>
            <a:r>
              <a:rPr lang="en-US" altLang="en-US" i="1" dirty="0" err="1"/>
              <a:t>prereq</a:t>
            </a:r>
            <a:r>
              <a:rPr lang="en-US" altLang="en-US" dirty="0" err="1"/>
              <a:t>.</a:t>
            </a:r>
            <a:r>
              <a:rPr lang="en-US" altLang="en-US" i="1" dirty="0" err="1"/>
              <a:t>course_id</a:t>
            </a:r>
            <a:br>
              <a:rPr lang="en-US" altLang="en-US" i="1" dirty="0"/>
            </a:br>
            <a:r>
              <a:rPr lang="en-US" altLang="en-US" i="1" dirty="0"/>
              <a:t>    </a:t>
            </a:r>
            <a:r>
              <a:rPr lang="en-US" altLang="en-US" dirty="0"/>
              <a:t>)</a:t>
            </a:r>
            <a:br>
              <a:rPr lang="en-US" altLang="en-US" dirty="0"/>
            </a:br>
            <a:r>
              <a:rPr lang="en-US" altLang="en-US" b="1" dirty="0"/>
              <a:t>select </a:t>
            </a:r>
            <a:r>
              <a:rPr lang="en-US" altLang="en-US" dirty="0"/>
              <a:t>∗</a:t>
            </a:r>
            <a:br>
              <a:rPr lang="en-US" altLang="en-US" dirty="0"/>
            </a:br>
            <a:r>
              <a:rPr lang="en-US" altLang="en-US" b="1" dirty="0"/>
              <a:t>from </a:t>
            </a:r>
            <a:r>
              <a:rPr lang="en-US" altLang="en-US" i="1" dirty="0" err="1"/>
              <a:t>rec_prereq</a:t>
            </a:r>
            <a:r>
              <a:rPr lang="en-US" altLang="en-US" dirty="0"/>
              <a:t>;</a:t>
            </a:r>
          </a:p>
          <a:p>
            <a:pPr>
              <a:buFont typeface="Monotype Sorts" charset="2"/>
              <a:buNone/>
            </a:pPr>
            <a:r>
              <a:rPr lang="en-US" altLang="en-US" i="1" dirty="0"/>
              <a:t>	</a:t>
            </a:r>
            <a:r>
              <a:rPr lang="en-US" altLang="en-US" dirty="0"/>
              <a:t>This example view, </a:t>
            </a:r>
            <a:r>
              <a:rPr lang="en-US" altLang="en-US" i="1" dirty="0" err="1"/>
              <a:t>rec_prereq</a:t>
            </a:r>
            <a:r>
              <a:rPr lang="en-US" altLang="en-US" i="1" dirty="0"/>
              <a:t>,</a:t>
            </a:r>
            <a:r>
              <a:rPr lang="en-US" altLang="en-US" dirty="0"/>
              <a:t> is called the </a:t>
            </a:r>
            <a:r>
              <a:rPr lang="en-US" altLang="en-US" i="1" dirty="0"/>
              <a:t>transitive closure</a:t>
            </a:r>
            <a:r>
              <a:rPr lang="en-US" altLang="en-US" dirty="0"/>
              <a:t> of the </a:t>
            </a:r>
            <a:r>
              <a:rPr lang="en-US" altLang="en-US" i="1" dirty="0" err="1"/>
              <a:t>prereq</a:t>
            </a:r>
            <a:r>
              <a:rPr lang="en-US" altLang="en-US" i="1" dirty="0"/>
              <a:t> </a:t>
            </a:r>
            <a:r>
              <a:rPr lang="en-US" altLang="en-US" dirty="0"/>
              <a:t>relation</a:t>
            </a:r>
          </a:p>
        </p:txBody>
      </p:sp>
    </p:spTree>
    <p:extLst>
      <p:ext uri="{BB962C8B-B14F-4D97-AF65-F5344CB8AC3E}">
        <p14:creationId xmlns:p14="http://schemas.microsoft.com/office/powerpoint/2010/main" val="2690955958"/>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8098"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The Power of Recursion</a:t>
            </a:r>
          </a:p>
        </p:txBody>
      </p:sp>
      <p:sp>
        <p:nvSpPr>
          <p:cNvPr id="56323" name="Rectangle 3"/>
          <p:cNvSpPr>
            <a:spLocks noGrp="1" noChangeArrowheads="1"/>
          </p:cNvSpPr>
          <p:nvPr>
            <p:ph type="body" idx="4294967295"/>
          </p:nvPr>
        </p:nvSpPr>
        <p:spPr>
          <a:xfrm>
            <a:off x="4570413" y="1165225"/>
            <a:ext cx="7621587" cy="5237163"/>
          </a:xfrm>
        </p:spPr>
        <p:txBody>
          <a:bodyPr/>
          <a:lstStyle/>
          <a:p>
            <a:r>
              <a:rPr lang="en-US" altLang="en-US" dirty="0"/>
              <a:t>Recursive views make it possible to write queries, such as transitive closure queries, that cannot be written without recursion or iteration.</a:t>
            </a:r>
          </a:p>
          <a:p>
            <a:pPr lvl="1"/>
            <a:r>
              <a:rPr lang="en-US" altLang="en-US" dirty="0">
                <a:ea typeface="ＭＳ Ｐゴシック" panose="020B0600070205080204" pitchFamily="34" charset="-128"/>
              </a:rPr>
              <a:t>Intuition:  Without recursion, a non-recursive non-iterative program can perform only a fixed number of joins of </a:t>
            </a:r>
            <a:r>
              <a:rPr lang="en-US" altLang="en-US" i="1" dirty="0" err="1">
                <a:ea typeface="ＭＳ Ｐゴシック" panose="020B0600070205080204" pitchFamily="34" charset="-128"/>
              </a:rPr>
              <a:t>prereq</a:t>
            </a:r>
            <a:r>
              <a:rPr lang="en-US" altLang="en-US" dirty="0">
                <a:ea typeface="ＭＳ Ｐゴシック" panose="020B0600070205080204" pitchFamily="34" charset="-128"/>
              </a:rPr>
              <a:t> with itself</a:t>
            </a:r>
          </a:p>
          <a:p>
            <a:pPr lvl="2"/>
            <a:r>
              <a:rPr lang="en-US" altLang="en-US" dirty="0">
                <a:ea typeface="ＭＳ Ｐゴシック" panose="020B0600070205080204" pitchFamily="34" charset="-128"/>
              </a:rPr>
              <a:t>This can give only a fixed number of levels of managers</a:t>
            </a:r>
          </a:p>
          <a:p>
            <a:pPr lvl="2"/>
            <a:r>
              <a:rPr lang="en-US" altLang="en-US" dirty="0">
                <a:ea typeface="ＭＳ Ｐゴシック" panose="020B0600070205080204" pitchFamily="34" charset="-128"/>
              </a:rPr>
              <a:t>Given a fixed non-recursive query, we can construct a database with a greater number of levels of prerequisites on which the query will not work</a:t>
            </a:r>
          </a:p>
          <a:p>
            <a:pPr lvl="2"/>
            <a:r>
              <a:rPr lang="en-US" altLang="en-US" dirty="0">
                <a:ea typeface="ＭＳ Ｐゴシック" panose="020B0600070205080204" pitchFamily="34" charset="-128"/>
              </a:rPr>
              <a:t>Alternative: write a procedure to iterate as many times as required</a:t>
            </a:r>
          </a:p>
          <a:p>
            <a:pPr lvl="3"/>
            <a:r>
              <a:rPr lang="en-US" altLang="en-US" dirty="0">
                <a:ea typeface="ＭＳ Ｐゴシック" panose="020B0600070205080204" pitchFamily="34" charset="-128"/>
              </a:rPr>
              <a:t>See procedure </a:t>
            </a:r>
            <a:r>
              <a:rPr lang="en-US" altLang="en-US" i="1" dirty="0" err="1">
                <a:ea typeface="ＭＳ Ｐゴシック" panose="020B0600070205080204" pitchFamily="34" charset="-128"/>
              </a:rPr>
              <a:t>findAllPrereqs</a:t>
            </a:r>
            <a:r>
              <a:rPr lang="en-US" altLang="en-US" dirty="0">
                <a:ea typeface="ＭＳ Ｐゴシック" panose="020B0600070205080204" pitchFamily="34" charset="-128"/>
              </a:rPr>
              <a:t> in book</a:t>
            </a:r>
          </a:p>
        </p:txBody>
      </p:sp>
    </p:spTree>
    <p:extLst>
      <p:ext uri="{BB962C8B-B14F-4D97-AF65-F5344CB8AC3E}">
        <p14:creationId xmlns:p14="http://schemas.microsoft.com/office/powerpoint/2010/main" val="337288715"/>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48194" name="Rectangle 2"/>
          <p:cNvSpPr>
            <a:spLocks noGrp="1" noChangeArrowheads="1"/>
          </p:cNvSpPr>
          <p:nvPr>
            <p:ph type="title" idx="4294967295"/>
          </p:nvPr>
        </p:nvSpPr>
        <p:spPr>
          <a:xfrm>
            <a:off x="1422400" y="117475"/>
            <a:ext cx="10769600" cy="609600"/>
          </a:xfrm>
        </p:spPr>
        <p:txBody>
          <a:bodyPr/>
          <a:lstStyle/>
          <a:p>
            <a:r>
              <a:rPr lang="en-US" altLang="en-US" dirty="0">
                <a:effectLst>
                  <a:outerShdw blurRad="38100" dist="38100" dir="2700000" algn="tl">
                    <a:srgbClr val="C0C0C0"/>
                  </a:outerShdw>
                </a:effectLst>
              </a:rPr>
              <a:t>The Power of Recursion</a:t>
            </a:r>
            <a:endParaRPr lang="en-US" altLang="en-US" sz="3200" dirty="0">
              <a:effectLst>
                <a:outerShdw blurRad="38100" dist="38100" dir="2700000" algn="tl">
                  <a:srgbClr val="C0C0C0"/>
                </a:outerShdw>
              </a:effectLst>
            </a:endParaRPr>
          </a:p>
        </p:txBody>
      </p:sp>
      <p:sp>
        <p:nvSpPr>
          <p:cNvPr id="7170" name="Rectangle 3"/>
          <p:cNvSpPr>
            <a:spLocks noGrp="1" noChangeArrowheads="1"/>
          </p:cNvSpPr>
          <p:nvPr>
            <p:ph idx="4294967295"/>
          </p:nvPr>
        </p:nvSpPr>
        <p:spPr>
          <a:xfrm>
            <a:off x="4552950" y="1093788"/>
            <a:ext cx="7639050" cy="4903787"/>
          </a:xfrm>
        </p:spPr>
        <p:txBody>
          <a:bodyPr vert="horz" wrap="square" lIns="91440" tIns="45720" rIns="91440" bIns="45720" numCol="1" anchor="t" anchorCtr="0" compatLnSpc="1">
            <a:prstTxWarp prst="textNoShape">
              <a:avLst/>
            </a:prstTxWarp>
          </a:bodyPr>
          <a:lstStyle/>
          <a:p>
            <a:r>
              <a:rPr lang="en-US" altLang="en-US" dirty="0"/>
              <a:t>Computing transitive closure using iteration, adding successive tuples to </a:t>
            </a:r>
            <a:r>
              <a:rPr lang="en-US" altLang="en-US" i="1" dirty="0" err="1"/>
              <a:t>rec_prereq</a:t>
            </a:r>
            <a:endParaRPr lang="en-US" altLang="en-US" i="1" dirty="0"/>
          </a:p>
          <a:p>
            <a:pPr lvl="1"/>
            <a:r>
              <a:rPr lang="en-US" altLang="en-US" dirty="0">
                <a:ea typeface="ＭＳ Ｐゴシック" panose="020B0600070205080204" pitchFamily="34" charset="-128"/>
              </a:rPr>
              <a:t>The next slide shows a </a:t>
            </a:r>
            <a:r>
              <a:rPr lang="en-US" altLang="en-US" i="1" dirty="0" err="1">
                <a:ea typeface="ＭＳ Ｐゴシック" panose="020B0600070205080204" pitchFamily="34" charset="-128"/>
              </a:rPr>
              <a:t>prereq</a:t>
            </a:r>
            <a:r>
              <a:rPr lang="en-US" altLang="en-US" dirty="0">
                <a:ea typeface="ＭＳ Ｐゴシック" panose="020B0600070205080204" pitchFamily="34" charset="-128"/>
              </a:rPr>
              <a:t> relation</a:t>
            </a:r>
          </a:p>
          <a:p>
            <a:pPr lvl="1"/>
            <a:r>
              <a:rPr lang="en-US" altLang="en-US" dirty="0">
                <a:ea typeface="ＭＳ Ｐゴシック" panose="020B0600070205080204" pitchFamily="34" charset="-128"/>
              </a:rPr>
              <a:t>Each step of the iterative process constructs an extended version of </a:t>
            </a:r>
            <a:r>
              <a:rPr lang="en-US" altLang="en-US" i="1" dirty="0" err="1">
                <a:ea typeface="ＭＳ Ｐゴシック" panose="020B0600070205080204" pitchFamily="34" charset="-128"/>
              </a:rPr>
              <a:t>rec_prereq</a:t>
            </a:r>
            <a:r>
              <a:rPr lang="en-US" altLang="en-US" i="1" dirty="0">
                <a:ea typeface="ＭＳ Ｐゴシック" panose="020B0600070205080204" pitchFamily="34" charset="-128"/>
              </a:rPr>
              <a:t> </a:t>
            </a:r>
            <a:r>
              <a:rPr lang="en-US" altLang="en-US" dirty="0">
                <a:ea typeface="ＭＳ Ｐゴシック" panose="020B0600070205080204" pitchFamily="34" charset="-128"/>
              </a:rPr>
              <a:t>from its recursive definition.  </a:t>
            </a:r>
          </a:p>
          <a:p>
            <a:pPr lvl="1"/>
            <a:r>
              <a:rPr lang="en-US" altLang="en-US" dirty="0">
                <a:ea typeface="ＭＳ Ｐゴシック" panose="020B0600070205080204" pitchFamily="34" charset="-128"/>
              </a:rPr>
              <a:t>The final result is called the </a:t>
            </a:r>
            <a:r>
              <a:rPr lang="en-US" altLang="en-US" i="1" dirty="0">
                <a:ea typeface="ＭＳ Ｐゴシック" panose="020B0600070205080204" pitchFamily="34" charset="-128"/>
              </a:rPr>
              <a:t>fixed point </a:t>
            </a:r>
            <a:r>
              <a:rPr lang="en-US" altLang="en-US" dirty="0">
                <a:ea typeface="ＭＳ Ｐゴシック" panose="020B0600070205080204" pitchFamily="34" charset="-128"/>
              </a:rPr>
              <a:t> of the recursive view definition.</a:t>
            </a:r>
          </a:p>
          <a:p>
            <a:r>
              <a:rPr lang="en-US" altLang="en-US" dirty="0"/>
              <a:t>Recursive views are required to be </a:t>
            </a:r>
            <a:r>
              <a:rPr lang="en-US" altLang="en-US" b="1" dirty="0">
                <a:solidFill>
                  <a:srgbClr val="002060"/>
                </a:solidFill>
              </a:rPr>
              <a:t>monotonic</a:t>
            </a:r>
            <a:r>
              <a:rPr lang="en-US" altLang="en-US" i="1" dirty="0"/>
              <a:t>.  </a:t>
            </a:r>
            <a:r>
              <a:rPr lang="en-US" altLang="en-US" dirty="0"/>
              <a:t>That is, if we add tuples to </a:t>
            </a:r>
            <a:r>
              <a:rPr lang="en-US" altLang="en-US" i="1" dirty="0" err="1"/>
              <a:t>prereq</a:t>
            </a:r>
            <a:r>
              <a:rPr lang="en-US" altLang="en-US" dirty="0"/>
              <a:t> the view </a:t>
            </a:r>
            <a:r>
              <a:rPr lang="en-US" altLang="en-US" i="1" dirty="0" err="1"/>
              <a:t>rec_prereq</a:t>
            </a:r>
            <a:r>
              <a:rPr lang="en-US" altLang="en-US" i="1" dirty="0"/>
              <a:t> </a:t>
            </a:r>
            <a:r>
              <a:rPr lang="en-US" altLang="en-US" dirty="0"/>
              <a:t>contains all of the tuples it contained before, plus possibly more</a:t>
            </a:r>
          </a:p>
          <a:p>
            <a:pPr indent="-365760"/>
            <a:endParaRPr lang="en-US" altLang="en-US" dirty="0"/>
          </a:p>
        </p:txBody>
      </p:sp>
    </p:spTree>
    <p:extLst>
      <p:ext uri="{BB962C8B-B14F-4D97-AF65-F5344CB8AC3E}">
        <p14:creationId xmlns:p14="http://schemas.microsoft.com/office/powerpoint/2010/main" val="2890168327"/>
      </p:ext>
    </p:extLst>
  </p:cSld>
  <p:clrMapOvr>
    <a:masterClrMapping/>
  </p:clrMapOvr>
  <p:transition spd="slow"/>
</p:sld>
</file>

<file path=ppt/slides/slide3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0146" name="Rectangle 2"/>
          <p:cNvSpPr>
            <a:spLocks noGrp="1" noChangeArrowheads="1"/>
          </p:cNvSpPr>
          <p:nvPr>
            <p:ph type="title" idx="4294967295"/>
          </p:nvPr>
        </p:nvSpPr>
        <p:spPr>
          <a:xfrm>
            <a:off x="4114800" y="73025"/>
            <a:ext cx="8077200" cy="609600"/>
          </a:xfrm>
        </p:spPr>
        <p:txBody>
          <a:bodyPr/>
          <a:lstStyle/>
          <a:p>
            <a:pPr>
              <a:defRPr/>
            </a:pPr>
            <a:r>
              <a:rPr lang="en-US" altLang="en-US">
                <a:effectLst>
                  <a:outerShdw blurRad="38100" dist="38100" dir="2700000" algn="tl">
                    <a:srgbClr val="C0C0C0"/>
                  </a:outerShdw>
                </a:effectLst>
              </a:rPr>
              <a:t>Example of Fixed-Point Computation</a:t>
            </a:r>
          </a:p>
        </p:txBody>
      </p:sp>
      <p:pic>
        <p:nvPicPr>
          <p:cNvPr id="58371" name="Picture 2" descr="C:\Users\as668\Desktop\Judi\5_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5363" y="3540126"/>
            <a:ext cx="5376862"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5" descr="C:\Users\as668\Desktop\Judi\5_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0501" y="1198563"/>
            <a:ext cx="1990725"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0501580"/>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4">
            <a:extLst>
              <a:ext uri="{FF2B5EF4-FFF2-40B4-BE49-F238E27FC236}">
                <a16:creationId xmlns:a16="http://schemas.microsoft.com/office/drawing/2014/main" id="{63BFFAA5-B47C-4947-A0E1-AAC77791CC7B}"/>
              </a:ext>
            </a:extLst>
          </p:cNvPr>
          <p:cNvSpPr>
            <a:spLocks noGrp="1" noChangeArrowheads="1"/>
          </p:cNvSpPr>
          <p:nvPr>
            <p:ph type="ctrTitle" idx="4294967295"/>
          </p:nvPr>
        </p:nvSpPr>
        <p:spPr>
          <a:xfrm>
            <a:off x="0" y="2130425"/>
            <a:ext cx="10363200" cy="1470025"/>
          </a:xfrm>
          <a:noFill/>
          <a:extLst>
            <a:ext uri="{909E8E84-426E-40DD-AFC4-6F175D3DCCD1}">
              <a14:hiddenFill xmlns:a14="http://schemas.microsoft.com/office/drawing/2010/main">
                <a:solidFill>
                  <a:srgbClr val="FFFFFF"/>
                </a:solidFill>
              </a14:hiddenFill>
            </a:ext>
          </a:extLst>
        </p:spPr>
        <p:txBody>
          <a:bodyPr/>
          <a:lstStyle/>
          <a:p>
            <a:r>
              <a:rPr lang="en-US" altLang="en-US">
                <a:effectLst/>
              </a:rPr>
              <a:t>Advanced Aggregation Features</a:t>
            </a:r>
            <a:endParaRPr lang="en-IN" altLang="en-US">
              <a:effectLst/>
            </a:endParaRPr>
          </a:p>
        </p:txBody>
      </p:sp>
    </p:spTree>
    <p:extLst>
      <p:ext uri="{BB962C8B-B14F-4D97-AF65-F5344CB8AC3E}">
        <p14:creationId xmlns:p14="http://schemas.microsoft.com/office/powerpoint/2010/main" val="4032007819"/>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4482" name="Rectangle 2">
            <a:extLst>
              <a:ext uri="{FF2B5EF4-FFF2-40B4-BE49-F238E27FC236}">
                <a16:creationId xmlns:a16="http://schemas.microsoft.com/office/drawing/2014/main" id="{BC6585F4-FBFF-4706-BD64-1D9C1C3B1B23}"/>
              </a:ext>
            </a:extLst>
          </p:cNvPr>
          <p:cNvSpPr>
            <a:spLocks noGrp="1" noChangeArrowheads="1"/>
          </p:cNvSpPr>
          <p:nvPr>
            <p:ph type="title" idx="4294967295"/>
          </p:nvPr>
        </p:nvSpPr>
        <p:spPr>
          <a:xfrm>
            <a:off x="1422400" y="117475"/>
            <a:ext cx="10769600" cy="609600"/>
          </a:xfrm>
        </p:spPr>
        <p:txBody>
          <a:bodyPr/>
          <a:lstStyle/>
          <a:p>
            <a:pPr>
              <a:defRPr/>
            </a:pPr>
            <a:r>
              <a:rPr lang="en-US">
                <a:ea typeface="+mj-ea"/>
              </a:rPr>
              <a:t>Ranking</a:t>
            </a:r>
          </a:p>
        </p:txBody>
      </p:sp>
      <p:sp>
        <p:nvSpPr>
          <p:cNvPr id="44035" name="Rectangle 3">
            <a:extLst>
              <a:ext uri="{FF2B5EF4-FFF2-40B4-BE49-F238E27FC236}">
                <a16:creationId xmlns:a16="http://schemas.microsoft.com/office/drawing/2014/main" id="{106A4800-7FC7-45BD-BC3A-2F7B380A3A0F}"/>
              </a:ext>
            </a:extLst>
          </p:cNvPr>
          <p:cNvSpPr>
            <a:spLocks noGrp="1" noChangeArrowheads="1"/>
          </p:cNvSpPr>
          <p:nvPr>
            <p:ph type="body" idx="4294967295"/>
          </p:nvPr>
        </p:nvSpPr>
        <p:spPr>
          <a:xfrm>
            <a:off x="4170363" y="1109663"/>
            <a:ext cx="8021637" cy="5349875"/>
          </a:xfrm>
        </p:spPr>
        <p:txBody>
          <a:bodyPr/>
          <a:lstStyle/>
          <a:p>
            <a:pPr>
              <a:buSzPct val="110000"/>
              <a:buFont typeface="Wingdings" panose="05000000000000000000" pitchFamily="2" charset="2"/>
              <a:buChar char="§"/>
            </a:pPr>
            <a:r>
              <a:rPr lang="en-US" altLang="en-US" dirty="0"/>
              <a:t>Ranking is done in conjunction with an order by specification. </a:t>
            </a:r>
          </a:p>
          <a:p>
            <a:pPr>
              <a:buSzPct val="110000"/>
              <a:buFont typeface="Wingdings" panose="05000000000000000000" pitchFamily="2" charset="2"/>
              <a:buChar char="§"/>
            </a:pPr>
            <a:r>
              <a:rPr lang="en-US" altLang="en-US" dirty="0"/>
              <a:t>Suppose we are given a relation </a:t>
            </a:r>
            <a:br>
              <a:rPr lang="en-US" altLang="en-US" dirty="0"/>
            </a:br>
            <a:r>
              <a:rPr lang="en-US" altLang="en-US" dirty="0"/>
              <a:t>       </a:t>
            </a:r>
            <a:r>
              <a:rPr lang="en-US" altLang="en-US" i="1" dirty="0" err="1"/>
              <a:t>student_grades</a:t>
            </a:r>
            <a:r>
              <a:rPr lang="en-US" altLang="en-US" i="1" dirty="0"/>
              <a:t>(ID, GPA) </a:t>
            </a:r>
            <a:br>
              <a:rPr lang="en-US" altLang="en-US" i="1" dirty="0"/>
            </a:br>
            <a:r>
              <a:rPr lang="en-US" altLang="en-US" dirty="0"/>
              <a:t>giving the grade-point average of each student</a:t>
            </a:r>
          </a:p>
          <a:p>
            <a:pPr>
              <a:buSzPct val="110000"/>
              <a:buFont typeface="Wingdings" panose="05000000000000000000" pitchFamily="2" charset="2"/>
              <a:buChar char="§"/>
            </a:pPr>
            <a:r>
              <a:rPr lang="en-US" altLang="en-US" dirty="0"/>
              <a:t>Find the rank of each student.</a:t>
            </a:r>
          </a:p>
          <a:p>
            <a:pPr>
              <a:buSzPct val="110000"/>
              <a:buFont typeface="Wingdings" panose="05000000000000000000" pitchFamily="2" charset="2"/>
              <a:buChar char="§"/>
            </a:pPr>
            <a:r>
              <a:rPr lang="en-US" altLang="en-US" dirty="0"/>
              <a:t>	       </a:t>
            </a:r>
            <a:r>
              <a:rPr lang="en-US" altLang="en-US" b="1" dirty="0"/>
              <a:t>select </a:t>
            </a:r>
            <a:r>
              <a:rPr lang="en-US" altLang="en-US" i="1" dirty="0"/>
              <a:t>ID</a:t>
            </a:r>
            <a:r>
              <a:rPr lang="en-US" altLang="en-US" dirty="0"/>
              <a:t>, </a:t>
            </a:r>
            <a:r>
              <a:rPr lang="en-US" altLang="en-US" b="1" dirty="0"/>
              <a:t>rank</a:t>
            </a:r>
            <a:r>
              <a:rPr lang="en-US" altLang="en-US" dirty="0"/>
              <a:t>() </a:t>
            </a:r>
            <a:r>
              <a:rPr lang="en-US" altLang="en-US" b="1" dirty="0"/>
              <a:t>over </a:t>
            </a:r>
            <a:r>
              <a:rPr lang="en-US" altLang="en-US" dirty="0"/>
              <a:t>(</a:t>
            </a:r>
            <a:r>
              <a:rPr lang="en-US" altLang="en-US" b="1" dirty="0"/>
              <a:t>order by </a:t>
            </a:r>
            <a:r>
              <a:rPr lang="en-US" altLang="en-US" i="1" dirty="0"/>
              <a:t>GPA</a:t>
            </a:r>
            <a:r>
              <a:rPr lang="en-US" altLang="en-US" dirty="0"/>
              <a:t> </a:t>
            </a:r>
            <a:r>
              <a:rPr lang="en-US" altLang="en-US" b="1" dirty="0" err="1"/>
              <a:t>desc</a:t>
            </a:r>
            <a:r>
              <a:rPr lang="en-US" altLang="en-US" b="1" dirty="0"/>
              <a:t>) as </a:t>
            </a:r>
            <a:r>
              <a:rPr lang="en-US" altLang="en-US" i="1" dirty="0" err="1"/>
              <a:t>s_rank</a:t>
            </a:r>
            <a:br>
              <a:rPr lang="en-US" altLang="en-US" dirty="0"/>
            </a:br>
            <a:r>
              <a:rPr lang="en-US" altLang="en-US" dirty="0"/>
              <a:t>       </a:t>
            </a:r>
            <a:r>
              <a:rPr lang="en-US" altLang="en-US" b="1" dirty="0"/>
              <a:t>from </a:t>
            </a:r>
            <a:r>
              <a:rPr lang="en-US" altLang="en-US" i="1" dirty="0" err="1"/>
              <a:t>student_grades</a:t>
            </a:r>
            <a:endParaRPr lang="en-US" altLang="en-US" i="1" dirty="0"/>
          </a:p>
          <a:p>
            <a:pPr>
              <a:buSzPct val="110000"/>
              <a:buFont typeface="Wingdings" panose="05000000000000000000" pitchFamily="2" charset="2"/>
              <a:buChar char="§"/>
            </a:pPr>
            <a:r>
              <a:rPr lang="en-US" altLang="en-US" dirty="0"/>
              <a:t>An extra </a:t>
            </a:r>
            <a:r>
              <a:rPr lang="en-US" altLang="en-US" b="1" dirty="0"/>
              <a:t>order by </a:t>
            </a:r>
            <a:r>
              <a:rPr lang="en-US" altLang="en-US" dirty="0"/>
              <a:t>clause is needed to get them in sorted order</a:t>
            </a:r>
          </a:p>
          <a:p>
            <a:pPr>
              <a:buFont typeface="Monotype Sorts" charset="2"/>
              <a:buNone/>
            </a:pPr>
            <a:r>
              <a:rPr lang="en-US" altLang="en-US" dirty="0"/>
              <a:t>	       </a:t>
            </a:r>
            <a:r>
              <a:rPr lang="en-US" altLang="en-US" b="1" dirty="0"/>
              <a:t>select </a:t>
            </a:r>
            <a:r>
              <a:rPr lang="en-US" altLang="en-US" i="1" dirty="0"/>
              <a:t>ID</a:t>
            </a:r>
            <a:r>
              <a:rPr lang="en-US" altLang="en-US" dirty="0"/>
              <a:t>, </a:t>
            </a:r>
            <a:r>
              <a:rPr lang="en-US" altLang="en-US" b="1" dirty="0"/>
              <a:t>rank</a:t>
            </a:r>
            <a:r>
              <a:rPr lang="en-US" altLang="en-US" dirty="0"/>
              <a:t>() </a:t>
            </a:r>
            <a:r>
              <a:rPr lang="en-US" altLang="en-US" b="1" dirty="0"/>
              <a:t>over </a:t>
            </a:r>
            <a:r>
              <a:rPr lang="en-US" altLang="en-US" dirty="0"/>
              <a:t>(</a:t>
            </a:r>
            <a:r>
              <a:rPr lang="en-US" altLang="en-US" b="1" dirty="0"/>
              <a:t>order by </a:t>
            </a:r>
            <a:r>
              <a:rPr lang="en-US" altLang="en-US" i="1" dirty="0"/>
              <a:t>GPA</a:t>
            </a:r>
            <a:r>
              <a:rPr lang="en-US" altLang="en-US" dirty="0"/>
              <a:t> </a:t>
            </a:r>
            <a:r>
              <a:rPr lang="en-US" altLang="en-US" b="1" dirty="0" err="1"/>
              <a:t>desc</a:t>
            </a:r>
            <a:r>
              <a:rPr lang="en-US" altLang="en-US" b="1" dirty="0"/>
              <a:t>) as </a:t>
            </a:r>
            <a:r>
              <a:rPr lang="en-US" altLang="en-US" i="1" dirty="0" err="1"/>
              <a:t>s_rank</a:t>
            </a:r>
            <a:br>
              <a:rPr lang="en-US" altLang="en-US" dirty="0"/>
            </a:br>
            <a:r>
              <a:rPr lang="en-US" altLang="en-US" dirty="0"/>
              <a:t>       </a:t>
            </a:r>
            <a:r>
              <a:rPr lang="en-US" altLang="en-US" b="1" dirty="0"/>
              <a:t>from </a:t>
            </a:r>
            <a:r>
              <a:rPr lang="en-US" altLang="en-US" i="1" dirty="0" err="1"/>
              <a:t>student_grades</a:t>
            </a:r>
            <a:r>
              <a:rPr lang="en-US" altLang="en-US" i="1" dirty="0"/>
              <a:t> </a:t>
            </a:r>
            <a:br>
              <a:rPr lang="en-US" altLang="en-US" i="1" dirty="0"/>
            </a:br>
            <a:r>
              <a:rPr lang="en-US" altLang="en-US" i="1" dirty="0"/>
              <a:t>       </a:t>
            </a:r>
            <a:r>
              <a:rPr lang="en-US" altLang="en-US" b="1" dirty="0"/>
              <a:t>order by </a:t>
            </a:r>
            <a:r>
              <a:rPr lang="en-US" altLang="en-US" i="1" dirty="0" err="1"/>
              <a:t>s_rank</a:t>
            </a:r>
            <a:endParaRPr lang="en-US" altLang="en-US" i="1" dirty="0"/>
          </a:p>
          <a:p>
            <a:pPr>
              <a:buSzPct val="110000"/>
              <a:buFont typeface="Wingdings" panose="05000000000000000000" pitchFamily="2" charset="2"/>
              <a:buChar char="§"/>
            </a:pPr>
            <a:r>
              <a:rPr lang="en-US" altLang="en-US" dirty="0"/>
              <a:t>Ranking may leave gaps: e.g. if 2 students have the same top GPA, both have rank 1, and the next rank is 3</a:t>
            </a:r>
          </a:p>
          <a:p>
            <a:pPr lvl="1">
              <a:buSzPct val="110000"/>
              <a:buFont typeface="Arial" panose="020B0604020202020204" pitchFamily="34" charset="0"/>
              <a:buChar char="•"/>
            </a:pPr>
            <a:r>
              <a:rPr lang="en-US" altLang="en-US" b="1" dirty="0" err="1">
                <a:ea typeface="ＭＳ Ｐゴシック" panose="020B0600070205080204" pitchFamily="34" charset="-128"/>
              </a:rPr>
              <a:t>dense_rank</a:t>
            </a:r>
            <a:r>
              <a:rPr lang="en-US" altLang="en-US" b="1" dirty="0">
                <a:ea typeface="ＭＳ Ｐゴシック" panose="020B0600070205080204" pitchFamily="34" charset="-128"/>
              </a:rPr>
              <a:t> </a:t>
            </a:r>
            <a:r>
              <a:rPr lang="en-US" altLang="en-US" dirty="0">
                <a:ea typeface="ＭＳ Ｐゴシック" panose="020B0600070205080204" pitchFamily="34" charset="-128"/>
              </a:rPr>
              <a:t>does not leave gaps, so next dense rank would be 2</a:t>
            </a:r>
            <a:endParaRPr lang="en-US" altLang="en-US" b="1" dirty="0">
              <a:ea typeface="ＭＳ Ｐゴシック" panose="020B0600070205080204" pitchFamily="34" charset="-128"/>
            </a:endParaRPr>
          </a:p>
          <a:p>
            <a:pPr>
              <a:buFont typeface="Monotype Sorts" charset="2"/>
              <a:buNone/>
            </a:pPr>
            <a:endParaRPr lang="en-US" altLang="en-US" i="1" dirty="0"/>
          </a:p>
        </p:txBody>
      </p:sp>
    </p:spTree>
    <p:extLst>
      <p:ext uri="{BB962C8B-B14F-4D97-AF65-F5344CB8AC3E}">
        <p14:creationId xmlns:p14="http://schemas.microsoft.com/office/powerpoint/2010/main" val="4259232822"/>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06634F7-4C21-4DA6-964C-1B1A442F31CF}"/>
              </a:ext>
            </a:extLst>
          </p:cNvPr>
          <p:cNvSpPr>
            <a:spLocks noGrp="1" noChangeArrowheads="1"/>
          </p:cNvSpPr>
          <p:nvPr>
            <p:ph type="title" idx="4294967295"/>
          </p:nvPr>
        </p:nvSpPr>
        <p:spPr>
          <a:xfrm>
            <a:off x="1422400" y="117475"/>
            <a:ext cx="10769600" cy="609600"/>
          </a:xfrm>
          <a:noFill/>
          <a:extLst>
            <a:ext uri="{909E8E84-426E-40DD-AFC4-6F175D3DCCD1}">
              <a14:hiddenFill xmlns:a14="http://schemas.microsoft.com/office/drawing/2010/main">
                <a:solidFill>
                  <a:srgbClr val="FFFFFF"/>
                </a:solidFill>
              </a14:hiddenFill>
            </a:ext>
          </a:extLst>
        </p:spPr>
        <p:txBody>
          <a:bodyPr/>
          <a:lstStyle/>
          <a:p>
            <a:r>
              <a:rPr lang="en-US" altLang="en-US">
                <a:effectLst/>
              </a:rPr>
              <a:t>Ranking</a:t>
            </a:r>
            <a:endParaRPr lang="en-IN" altLang="en-US">
              <a:effectLst/>
            </a:endParaRPr>
          </a:p>
        </p:txBody>
      </p:sp>
      <p:sp>
        <p:nvSpPr>
          <p:cNvPr id="45059" name="Rectangle 3">
            <a:extLst>
              <a:ext uri="{FF2B5EF4-FFF2-40B4-BE49-F238E27FC236}">
                <a16:creationId xmlns:a16="http://schemas.microsoft.com/office/drawing/2014/main" id="{90D6413A-0B41-478D-9178-E41F7C60DE58}"/>
              </a:ext>
            </a:extLst>
          </p:cNvPr>
          <p:cNvSpPr>
            <a:spLocks noGrp="1" noChangeArrowheads="1"/>
          </p:cNvSpPr>
          <p:nvPr>
            <p:ph type="body" idx="4294967295"/>
          </p:nvPr>
        </p:nvSpPr>
        <p:spPr>
          <a:xfrm>
            <a:off x="1914525" y="1093788"/>
            <a:ext cx="10277475" cy="4903787"/>
          </a:xfrm>
        </p:spPr>
        <p:txBody>
          <a:bodyPr/>
          <a:lstStyle/>
          <a:p>
            <a:r>
              <a:rPr lang="en-US" altLang="en-US" dirty="0"/>
              <a:t>Ranking can be done using basic SQL aggregation, but resultant query is very inefficient</a:t>
            </a:r>
          </a:p>
          <a:p>
            <a:pPr lvl="1">
              <a:buFont typeface="Monotype Sorts" charset="2"/>
              <a:buNone/>
            </a:pPr>
            <a:r>
              <a:rPr lang="en-IN" altLang="en-US" b="1" dirty="0">
                <a:ea typeface="ＭＳ Ｐゴシック" panose="020B0600070205080204" pitchFamily="34" charset="-128"/>
              </a:rPr>
              <a:t>    select </a:t>
            </a:r>
            <a:r>
              <a:rPr lang="en-IN" altLang="en-US" i="1" dirty="0">
                <a:ea typeface="ＭＳ Ｐゴシック" panose="020B0600070205080204" pitchFamily="34" charset="-128"/>
              </a:rPr>
              <a:t>ID</a:t>
            </a:r>
            <a:r>
              <a:rPr lang="en-IN" altLang="en-US" dirty="0">
                <a:ea typeface="ＭＳ Ｐゴシック" panose="020B0600070205080204" pitchFamily="34" charset="-128"/>
              </a:rPr>
              <a:t>, (1 + (</a:t>
            </a:r>
            <a:r>
              <a:rPr lang="en-IN" altLang="en-US" b="1" dirty="0">
                <a:ea typeface="ＭＳ Ｐゴシック" panose="020B0600070205080204" pitchFamily="34" charset="-128"/>
              </a:rPr>
              <a:t>select count</a:t>
            </a:r>
            <a:r>
              <a:rPr lang="en-IN" altLang="en-US" dirty="0">
                <a:ea typeface="ＭＳ Ｐゴシック" panose="020B0600070205080204" pitchFamily="34" charset="-128"/>
              </a:rPr>
              <a:t>(*)</a:t>
            </a:r>
            <a:br>
              <a:rPr lang="en-IN" altLang="en-US" dirty="0">
                <a:ea typeface="ＭＳ Ｐゴシック" panose="020B0600070205080204" pitchFamily="34" charset="-128"/>
              </a:rPr>
            </a:br>
            <a:r>
              <a:rPr lang="en-IN" altLang="en-US" dirty="0">
                <a:ea typeface="ＭＳ Ｐゴシック" panose="020B0600070205080204" pitchFamily="34" charset="-128"/>
              </a:rPr>
              <a:t>                         </a:t>
            </a:r>
            <a:r>
              <a:rPr lang="en-IN" altLang="en-US" b="1" dirty="0">
                <a:ea typeface="ＭＳ Ｐゴシック" panose="020B0600070205080204" pitchFamily="34" charset="-128"/>
              </a:rPr>
              <a:t>from </a:t>
            </a:r>
            <a:r>
              <a:rPr lang="en-IN" altLang="en-US" i="1" dirty="0" err="1">
                <a:ea typeface="ＭＳ Ｐゴシック" panose="020B0600070205080204" pitchFamily="34" charset="-128"/>
              </a:rPr>
              <a:t>student_grades</a:t>
            </a:r>
            <a:r>
              <a:rPr lang="en-IN" altLang="en-US" i="1" dirty="0">
                <a:ea typeface="ＭＳ Ｐゴシック" panose="020B0600070205080204" pitchFamily="34" charset="-128"/>
              </a:rPr>
              <a:t> B</a:t>
            </a:r>
            <a:br>
              <a:rPr lang="en-IN" altLang="en-US" i="1" dirty="0">
                <a:ea typeface="ＭＳ Ｐゴシック" panose="020B0600070205080204" pitchFamily="34" charset="-128"/>
              </a:rPr>
            </a:br>
            <a:r>
              <a:rPr lang="en-IN" altLang="en-US" i="1" dirty="0">
                <a:ea typeface="ＭＳ Ｐゴシック" panose="020B0600070205080204" pitchFamily="34" charset="-128"/>
              </a:rPr>
              <a:t>                         </a:t>
            </a:r>
            <a:r>
              <a:rPr lang="en-IN" altLang="en-US" b="1" dirty="0">
                <a:ea typeface="ＭＳ Ｐゴシック" panose="020B0600070205080204" pitchFamily="34" charset="-128"/>
              </a:rPr>
              <a:t>where </a:t>
            </a:r>
            <a:r>
              <a:rPr lang="en-IN" altLang="en-US" i="1" dirty="0">
                <a:ea typeface="ＭＳ Ｐゴシック" panose="020B0600070205080204" pitchFamily="34" charset="-128"/>
              </a:rPr>
              <a:t>B</a:t>
            </a:r>
            <a:r>
              <a:rPr lang="en-IN" altLang="en-US" dirty="0">
                <a:ea typeface="ＭＳ Ｐゴシック" panose="020B0600070205080204" pitchFamily="34" charset="-128"/>
              </a:rPr>
              <a:t>.</a:t>
            </a:r>
            <a:r>
              <a:rPr lang="en-IN" altLang="en-US" i="1" dirty="0">
                <a:ea typeface="ＭＳ Ｐゴシック" panose="020B0600070205080204" pitchFamily="34" charset="-128"/>
              </a:rPr>
              <a:t>GPA </a:t>
            </a:r>
            <a:r>
              <a:rPr lang="en-IN" altLang="en-US" dirty="0">
                <a:ea typeface="ＭＳ Ｐゴシック" panose="020B0600070205080204" pitchFamily="34" charset="-128"/>
              </a:rPr>
              <a:t>&gt; </a:t>
            </a:r>
            <a:r>
              <a:rPr lang="en-IN" altLang="en-US" i="1" dirty="0">
                <a:ea typeface="ＭＳ Ｐゴシック" panose="020B0600070205080204" pitchFamily="34" charset="-128"/>
              </a:rPr>
              <a:t>A</a:t>
            </a:r>
            <a:r>
              <a:rPr lang="en-IN" altLang="en-US" dirty="0">
                <a:ea typeface="ＭＳ Ｐゴシック" panose="020B0600070205080204" pitchFamily="34" charset="-128"/>
              </a:rPr>
              <a:t>.</a:t>
            </a:r>
            <a:r>
              <a:rPr lang="en-IN" altLang="en-US" i="1" dirty="0">
                <a:ea typeface="ＭＳ Ｐゴシック" panose="020B0600070205080204" pitchFamily="34" charset="-128"/>
              </a:rPr>
              <a:t>GPA</a:t>
            </a:r>
            <a:r>
              <a:rPr lang="en-IN" altLang="en-US" dirty="0">
                <a:ea typeface="ＭＳ Ｐゴシック" panose="020B0600070205080204" pitchFamily="34" charset="-128"/>
              </a:rPr>
              <a:t>)) </a:t>
            </a:r>
            <a:r>
              <a:rPr lang="en-IN" altLang="en-US" b="1" dirty="0">
                <a:ea typeface="ＭＳ Ｐゴシック" panose="020B0600070205080204" pitchFamily="34" charset="-128"/>
              </a:rPr>
              <a:t>as </a:t>
            </a:r>
            <a:r>
              <a:rPr lang="en-IN" altLang="en-US" i="1" dirty="0" err="1">
                <a:ea typeface="ＭＳ Ｐゴシック" panose="020B0600070205080204" pitchFamily="34" charset="-128"/>
              </a:rPr>
              <a:t>s_rank</a:t>
            </a:r>
            <a:br>
              <a:rPr lang="en-IN" altLang="en-US" i="1" dirty="0">
                <a:ea typeface="ＭＳ Ｐゴシック" panose="020B0600070205080204" pitchFamily="34" charset="-128"/>
              </a:rPr>
            </a:br>
            <a:r>
              <a:rPr lang="en-IN" altLang="en-US" b="1" dirty="0">
                <a:ea typeface="ＭＳ Ｐゴシック" panose="020B0600070205080204" pitchFamily="34" charset="-128"/>
              </a:rPr>
              <a:t>from </a:t>
            </a:r>
            <a:r>
              <a:rPr lang="en-IN" altLang="en-US" i="1" dirty="0" err="1">
                <a:ea typeface="ＭＳ Ｐゴシック" panose="020B0600070205080204" pitchFamily="34" charset="-128"/>
              </a:rPr>
              <a:t>student_grades</a:t>
            </a:r>
            <a:r>
              <a:rPr lang="en-IN" altLang="en-US" i="1" dirty="0">
                <a:ea typeface="ＭＳ Ｐゴシック" panose="020B0600070205080204" pitchFamily="34" charset="-128"/>
              </a:rPr>
              <a:t> A</a:t>
            </a:r>
            <a:br>
              <a:rPr lang="en-IN" altLang="en-US" i="1" dirty="0">
                <a:ea typeface="ＭＳ Ｐゴシック" panose="020B0600070205080204" pitchFamily="34" charset="-128"/>
              </a:rPr>
            </a:br>
            <a:r>
              <a:rPr lang="en-IN" altLang="en-US" b="1" dirty="0">
                <a:ea typeface="ＭＳ Ｐゴシック" panose="020B0600070205080204" pitchFamily="34" charset="-128"/>
              </a:rPr>
              <a:t>order by </a:t>
            </a:r>
            <a:r>
              <a:rPr lang="en-IN" altLang="en-US" i="1" dirty="0" err="1">
                <a:ea typeface="ＭＳ Ｐゴシック" panose="020B0600070205080204" pitchFamily="34" charset="-128"/>
              </a:rPr>
              <a:t>s_rank</a:t>
            </a:r>
            <a:r>
              <a:rPr lang="en-IN" altLang="en-US" dirty="0">
                <a:ea typeface="ＭＳ Ｐゴシック" panose="020B0600070205080204" pitchFamily="34" charset="-128"/>
              </a:rPr>
              <a:t>;</a:t>
            </a:r>
          </a:p>
        </p:txBody>
      </p:sp>
    </p:spTree>
    <p:extLst>
      <p:ext uri="{BB962C8B-B14F-4D97-AF65-F5344CB8AC3E}">
        <p14:creationId xmlns:p14="http://schemas.microsoft.com/office/powerpoint/2010/main" val="2715599181"/>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855B8998-10B5-4A7D-B740-78BB9A45CD21}"/>
              </a:ext>
            </a:extLst>
          </p:cNvPr>
          <p:cNvSpPr>
            <a:spLocks noGrp="1" noChangeArrowheads="1"/>
          </p:cNvSpPr>
          <p:nvPr>
            <p:ph type="title" idx="4294967295"/>
          </p:nvPr>
        </p:nvSpPr>
        <p:spPr>
          <a:xfrm>
            <a:off x="1422400" y="117475"/>
            <a:ext cx="10769600" cy="609600"/>
          </a:xfrm>
        </p:spPr>
        <p:txBody>
          <a:bodyPr/>
          <a:lstStyle/>
          <a:p>
            <a:pPr>
              <a:defRPr/>
            </a:pPr>
            <a:r>
              <a:rPr lang="en-US">
                <a:effectLst>
                  <a:outerShdw blurRad="38100" dist="38100" dir="2700000" algn="tl">
                    <a:srgbClr val="C0C0C0"/>
                  </a:outerShdw>
                </a:effectLst>
              </a:rPr>
              <a:t>Ranking (Cont.)</a:t>
            </a:r>
            <a:endParaRPr lang="en-IN">
              <a:effectLst>
                <a:outerShdw blurRad="38100" dist="38100" dir="2700000" algn="tl">
                  <a:srgbClr val="C0C0C0"/>
                </a:outerShdw>
              </a:effectLst>
            </a:endParaRPr>
          </a:p>
        </p:txBody>
      </p:sp>
      <p:sp>
        <p:nvSpPr>
          <p:cNvPr id="46083" name="Rectangle 3">
            <a:extLst>
              <a:ext uri="{FF2B5EF4-FFF2-40B4-BE49-F238E27FC236}">
                <a16:creationId xmlns:a16="http://schemas.microsoft.com/office/drawing/2014/main" id="{8E022C26-7E6F-46F2-8709-AABBBED2234E}"/>
              </a:ext>
            </a:extLst>
          </p:cNvPr>
          <p:cNvSpPr>
            <a:spLocks noGrp="1" noChangeArrowheads="1"/>
          </p:cNvSpPr>
          <p:nvPr>
            <p:ph type="body" idx="4294967295"/>
          </p:nvPr>
        </p:nvSpPr>
        <p:spPr>
          <a:xfrm>
            <a:off x="4508500" y="1093788"/>
            <a:ext cx="7683500" cy="4903787"/>
          </a:xfrm>
        </p:spPr>
        <p:txBody>
          <a:bodyPr/>
          <a:lstStyle/>
          <a:p>
            <a:r>
              <a:rPr lang="en-US" altLang="en-US" dirty="0"/>
              <a:t>Ranking can be done within partition of the data.</a:t>
            </a:r>
          </a:p>
          <a:p>
            <a:r>
              <a:rPr lang="en-US" altLang="en-US" dirty="0"/>
              <a:t>“Find the rank of students within each department.”</a:t>
            </a:r>
          </a:p>
          <a:p>
            <a:pPr>
              <a:buFont typeface="Monotype Sorts" charset="2"/>
              <a:buNone/>
            </a:pPr>
            <a:r>
              <a:rPr lang="en-US" altLang="en-US" b="1" dirty="0"/>
              <a:t>          select </a:t>
            </a:r>
            <a:r>
              <a:rPr lang="en-US" altLang="en-US" i="1" dirty="0"/>
              <a:t>ID</a:t>
            </a:r>
            <a:r>
              <a:rPr lang="en-US" altLang="en-US" dirty="0"/>
              <a:t>, </a:t>
            </a:r>
            <a:r>
              <a:rPr lang="en-US" altLang="en-US" i="1" dirty="0" err="1"/>
              <a:t>dept_name</a:t>
            </a:r>
            <a:r>
              <a:rPr lang="en-US" altLang="en-US" dirty="0"/>
              <a:t>,</a:t>
            </a:r>
            <a:br>
              <a:rPr lang="en-US" altLang="en-US" dirty="0"/>
            </a:br>
            <a:r>
              <a:rPr lang="en-US" altLang="en-US" dirty="0"/>
              <a:t>           </a:t>
            </a:r>
            <a:r>
              <a:rPr lang="en-US" altLang="en-US" b="1" dirty="0"/>
              <a:t>rank </a:t>
            </a:r>
            <a:r>
              <a:rPr lang="en-US" altLang="en-US" dirty="0"/>
              <a:t>() </a:t>
            </a:r>
            <a:r>
              <a:rPr lang="en-US" altLang="en-US" b="1" dirty="0"/>
              <a:t>over </a:t>
            </a:r>
            <a:r>
              <a:rPr lang="en-US" altLang="en-US" dirty="0"/>
              <a:t>(</a:t>
            </a:r>
            <a:r>
              <a:rPr lang="en-US" altLang="en-US" b="1" dirty="0"/>
              <a:t>partition by </a:t>
            </a:r>
            <a:r>
              <a:rPr lang="en-US" altLang="en-US" i="1" dirty="0" err="1"/>
              <a:t>dept_name</a:t>
            </a:r>
            <a:r>
              <a:rPr lang="en-US" altLang="en-US" i="1" dirty="0"/>
              <a:t> </a:t>
            </a:r>
            <a:r>
              <a:rPr lang="en-US" altLang="en-US" b="1" dirty="0"/>
              <a:t>order by </a:t>
            </a:r>
            <a:r>
              <a:rPr lang="en-US" altLang="en-US" i="1" dirty="0"/>
              <a:t>GPA </a:t>
            </a:r>
            <a:r>
              <a:rPr lang="en-US" altLang="en-US" b="1" dirty="0" err="1"/>
              <a:t>desc</a:t>
            </a:r>
            <a:r>
              <a:rPr lang="en-US" altLang="en-US" dirty="0"/>
              <a:t>) </a:t>
            </a:r>
            <a:br>
              <a:rPr lang="en-US" altLang="en-US" dirty="0"/>
            </a:br>
            <a:r>
              <a:rPr lang="en-US" altLang="en-US" dirty="0"/>
              <a:t>                        </a:t>
            </a:r>
            <a:r>
              <a:rPr lang="en-US" altLang="en-US" b="1" dirty="0"/>
              <a:t>as </a:t>
            </a:r>
            <a:r>
              <a:rPr lang="en-US" altLang="en-US" i="1" dirty="0" err="1"/>
              <a:t>dept_rank</a:t>
            </a:r>
            <a:br>
              <a:rPr lang="en-US" altLang="en-US" i="1" dirty="0"/>
            </a:br>
            <a:r>
              <a:rPr lang="en-US" altLang="en-US" i="1" dirty="0"/>
              <a:t>     </a:t>
            </a:r>
            <a:r>
              <a:rPr lang="en-US" altLang="en-US" b="1" dirty="0"/>
              <a:t>from </a:t>
            </a:r>
            <a:r>
              <a:rPr lang="en-US" altLang="en-US" i="1" dirty="0" err="1"/>
              <a:t>dept_grades</a:t>
            </a:r>
            <a:br>
              <a:rPr lang="en-US" altLang="en-US" i="1" dirty="0"/>
            </a:br>
            <a:r>
              <a:rPr lang="en-US" altLang="en-US" i="1" dirty="0"/>
              <a:t>     </a:t>
            </a:r>
            <a:r>
              <a:rPr lang="en-US" altLang="en-US" b="1" dirty="0"/>
              <a:t>order by </a:t>
            </a:r>
            <a:r>
              <a:rPr lang="en-US" altLang="en-US" i="1" dirty="0" err="1"/>
              <a:t>dept_name</a:t>
            </a:r>
            <a:r>
              <a:rPr lang="en-US" altLang="en-US" dirty="0"/>
              <a:t>, </a:t>
            </a:r>
            <a:r>
              <a:rPr lang="en-US" altLang="en-US" i="1" dirty="0" err="1"/>
              <a:t>dept_rank</a:t>
            </a:r>
            <a:r>
              <a:rPr lang="en-US" altLang="en-US" dirty="0"/>
              <a:t>;</a:t>
            </a:r>
          </a:p>
          <a:p>
            <a:r>
              <a:rPr lang="en-US" altLang="en-US" dirty="0"/>
              <a:t>Multiple </a:t>
            </a:r>
            <a:r>
              <a:rPr lang="en-US" altLang="en-US" b="1" dirty="0"/>
              <a:t>rank</a:t>
            </a:r>
            <a:r>
              <a:rPr lang="en-US" altLang="en-US" dirty="0"/>
              <a:t> clauses can occur in a single </a:t>
            </a:r>
            <a:r>
              <a:rPr lang="en-US" altLang="en-US" b="1" dirty="0"/>
              <a:t>select</a:t>
            </a:r>
            <a:r>
              <a:rPr lang="en-US" altLang="en-US" dirty="0"/>
              <a:t> clause.</a:t>
            </a:r>
          </a:p>
          <a:p>
            <a:r>
              <a:rPr lang="en-US" altLang="en-US" dirty="0"/>
              <a:t>Ranking is done </a:t>
            </a:r>
            <a:r>
              <a:rPr lang="en-US" altLang="en-US" i="1" dirty="0"/>
              <a:t>after</a:t>
            </a:r>
            <a:r>
              <a:rPr lang="en-US" altLang="en-US" dirty="0"/>
              <a:t> applying </a:t>
            </a:r>
            <a:r>
              <a:rPr lang="en-US" altLang="en-US" b="1" dirty="0"/>
              <a:t>group by</a:t>
            </a:r>
            <a:r>
              <a:rPr lang="en-US" altLang="en-US" dirty="0"/>
              <a:t> clause/aggregation</a:t>
            </a:r>
          </a:p>
          <a:p>
            <a:r>
              <a:rPr lang="en-US" altLang="en-US" dirty="0"/>
              <a:t>Can be used to find top-n results</a:t>
            </a:r>
          </a:p>
          <a:p>
            <a:pPr lvl="1"/>
            <a:r>
              <a:rPr lang="en-US" altLang="en-US" dirty="0">
                <a:ea typeface="ＭＳ Ｐゴシック" panose="020B0600070205080204" pitchFamily="34" charset="-128"/>
              </a:rPr>
              <a:t>More general than the </a:t>
            </a:r>
            <a:r>
              <a:rPr lang="en-US" altLang="en-US" b="1" dirty="0">
                <a:ea typeface="ＭＳ Ｐゴシック" panose="020B0600070205080204" pitchFamily="34" charset="-128"/>
              </a:rPr>
              <a:t>limit</a:t>
            </a:r>
            <a:r>
              <a:rPr lang="en-US" altLang="en-US" dirty="0">
                <a:ea typeface="ＭＳ Ｐゴシック" panose="020B0600070205080204" pitchFamily="34" charset="-128"/>
              </a:rPr>
              <a:t> </a:t>
            </a:r>
            <a:r>
              <a:rPr lang="en-US" altLang="en-US" i="1" dirty="0">
                <a:ea typeface="ＭＳ Ｐゴシック" panose="020B0600070205080204" pitchFamily="34" charset="-128"/>
              </a:rPr>
              <a:t>n</a:t>
            </a:r>
            <a:r>
              <a:rPr lang="en-US" altLang="en-US" dirty="0">
                <a:ea typeface="ＭＳ Ｐゴシック" panose="020B0600070205080204" pitchFamily="34" charset="-128"/>
              </a:rPr>
              <a:t> clause supported by many databases, since it allows top-n within each partition</a:t>
            </a:r>
            <a:endParaRPr lang="en-IN" altLang="en-US" dirty="0">
              <a:ea typeface="ＭＳ Ｐゴシック" panose="020B0600070205080204" pitchFamily="34" charset="-128"/>
            </a:endParaRPr>
          </a:p>
        </p:txBody>
      </p:sp>
    </p:spTree>
    <p:extLst>
      <p:ext uri="{BB962C8B-B14F-4D97-AF65-F5344CB8AC3E}">
        <p14:creationId xmlns:p14="http://schemas.microsoft.com/office/powerpoint/2010/main" val="1078679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a:xfrm>
            <a:off x="1422400" y="117475"/>
            <a:ext cx="1076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ffectLst/>
              </a:rPr>
              <a:t>Database Design</a:t>
            </a:r>
          </a:p>
        </p:txBody>
      </p:sp>
      <p:sp>
        <p:nvSpPr>
          <p:cNvPr id="35842" name="Rectangle 3"/>
          <p:cNvSpPr>
            <a:spLocks noGrp="1" noChangeArrowheads="1"/>
          </p:cNvSpPr>
          <p:nvPr>
            <p:ph idx="4294967295"/>
          </p:nvPr>
        </p:nvSpPr>
        <p:spPr>
          <a:xfrm>
            <a:off x="2744870" y="1883905"/>
            <a:ext cx="7458075" cy="4425950"/>
          </a:xfrm>
        </p:spPr>
        <p:txBody>
          <a:bodyPr/>
          <a:lstStyle/>
          <a:p>
            <a:r>
              <a:rPr lang="en-US" altLang="en-US" dirty="0"/>
              <a:t>Logical Design –  Deciding on the database schema. Database design requires that we find a </a:t>
            </a:r>
            <a:r>
              <a:rPr lang="ja-JP" altLang="en-US" dirty="0"/>
              <a:t>“</a:t>
            </a:r>
            <a:r>
              <a:rPr lang="en-US" altLang="ja-JP" dirty="0"/>
              <a:t>good</a:t>
            </a:r>
            <a:r>
              <a:rPr lang="ja-JP" altLang="en-US" dirty="0"/>
              <a:t>”</a:t>
            </a:r>
            <a:r>
              <a:rPr lang="en-US" altLang="ja-JP" dirty="0"/>
              <a:t> collection of relation schemas.</a:t>
            </a:r>
          </a:p>
          <a:p>
            <a:pPr lvl="1"/>
            <a:r>
              <a:rPr lang="en-US" altLang="en-US" dirty="0"/>
              <a:t>Business decision – What attributes should we record in the database?</a:t>
            </a:r>
          </a:p>
          <a:p>
            <a:pPr lvl="1"/>
            <a:r>
              <a:rPr lang="en-US" altLang="en-US" dirty="0"/>
              <a:t>Computer Science decision –  What relation schemas should we have and how should the attributes be distributed among the various relation schemas?</a:t>
            </a:r>
          </a:p>
          <a:p>
            <a:r>
              <a:rPr lang="en-US" altLang="en-US" dirty="0"/>
              <a:t>Physical Design – Deciding on the physical layout of the database                </a:t>
            </a:r>
          </a:p>
          <a:p>
            <a:pPr>
              <a:buFont typeface="Monotype Sorts" charset="2"/>
              <a:buNone/>
            </a:pPr>
            <a:endParaRPr lang="en-US" altLang="en-US" dirty="0"/>
          </a:p>
          <a:p>
            <a:pPr>
              <a:buFont typeface="Monotype Sorts" charset="2"/>
              <a:buNone/>
            </a:pPr>
            <a:r>
              <a:rPr lang="en-US" altLang="en-US" dirty="0">
                <a:sym typeface="Symbol" panose="05050102010706020507" pitchFamily="18" charset="2"/>
              </a:rPr>
              <a:t>     </a:t>
            </a:r>
          </a:p>
        </p:txBody>
      </p:sp>
      <p:sp>
        <p:nvSpPr>
          <p:cNvPr id="35843" name="Rectangle 3"/>
          <p:cNvSpPr>
            <a:spLocks noChangeArrowheads="1"/>
          </p:cNvSpPr>
          <p:nvPr/>
        </p:nvSpPr>
        <p:spPr bwMode="auto">
          <a:xfrm>
            <a:off x="2292351" y="1089306"/>
            <a:ext cx="8144002"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en-US" sz="1700" dirty="0">
                <a:solidFill>
                  <a:srgbClr val="000000"/>
                </a:solidFill>
              </a:rPr>
              <a:t>The process of designing the general structure of the database:</a:t>
            </a:r>
          </a:p>
        </p:txBody>
      </p:sp>
    </p:spTree>
    <p:extLst>
      <p:ext uri="{BB962C8B-B14F-4D97-AF65-F5344CB8AC3E}">
        <p14:creationId xmlns:p14="http://schemas.microsoft.com/office/powerpoint/2010/main" val="2998392842"/>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8578" name="Rectangle 2">
            <a:extLst>
              <a:ext uri="{FF2B5EF4-FFF2-40B4-BE49-F238E27FC236}">
                <a16:creationId xmlns:a16="http://schemas.microsoft.com/office/drawing/2014/main" id="{72832FFF-5055-43BD-A52F-17B398E1A8A2}"/>
              </a:ext>
            </a:extLst>
          </p:cNvPr>
          <p:cNvSpPr>
            <a:spLocks noGrp="1" noChangeArrowheads="1"/>
          </p:cNvSpPr>
          <p:nvPr>
            <p:ph type="title" idx="4294967295"/>
          </p:nvPr>
        </p:nvSpPr>
        <p:spPr>
          <a:xfrm>
            <a:off x="1422400" y="117475"/>
            <a:ext cx="10769600" cy="609600"/>
          </a:xfrm>
        </p:spPr>
        <p:txBody>
          <a:bodyPr/>
          <a:lstStyle/>
          <a:p>
            <a:pPr>
              <a:defRPr/>
            </a:pPr>
            <a:r>
              <a:rPr lang="en-US">
                <a:ea typeface="+mj-ea"/>
              </a:rPr>
              <a:t>Ranking (Cont.)</a:t>
            </a:r>
          </a:p>
        </p:txBody>
      </p:sp>
      <p:sp>
        <p:nvSpPr>
          <p:cNvPr id="47107" name="Rectangle 3">
            <a:extLst>
              <a:ext uri="{FF2B5EF4-FFF2-40B4-BE49-F238E27FC236}">
                <a16:creationId xmlns:a16="http://schemas.microsoft.com/office/drawing/2014/main" id="{2B97AACE-43DA-4861-9A86-4954E3D72564}"/>
              </a:ext>
            </a:extLst>
          </p:cNvPr>
          <p:cNvSpPr>
            <a:spLocks noGrp="1" noChangeArrowheads="1"/>
          </p:cNvSpPr>
          <p:nvPr>
            <p:ph type="body" idx="4294967295"/>
          </p:nvPr>
        </p:nvSpPr>
        <p:spPr>
          <a:xfrm>
            <a:off x="4484688" y="1093788"/>
            <a:ext cx="7707312" cy="4903787"/>
          </a:xfrm>
        </p:spPr>
        <p:txBody>
          <a:bodyPr/>
          <a:lstStyle/>
          <a:p>
            <a:pPr>
              <a:buSzPct val="110000"/>
              <a:buFont typeface="Wingdings" panose="05000000000000000000" pitchFamily="2" charset="2"/>
              <a:buChar char="§"/>
            </a:pPr>
            <a:r>
              <a:rPr lang="en-US" altLang="en-US" dirty="0"/>
              <a:t>Other ranking functions:  </a:t>
            </a:r>
          </a:p>
          <a:p>
            <a:pPr lvl="1">
              <a:buSzPct val="110000"/>
              <a:buFont typeface="Arial" panose="020B0604020202020204" pitchFamily="34" charset="0"/>
              <a:buChar char="•"/>
            </a:pPr>
            <a:r>
              <a:rPr lang="en-US" altLang="en-US" b="1" dirty="0" err="1">
                <a:ea typeface="ＭＳ Ｐゴシック" panose="020B0600070205080204" pitchFamily="34" charset="-128"/>
              </a:rPr>
              <a:t>percent_rank</a:t>
            </a:r>
            <a:r>
              <a:rPr lang="en-US" altLang="en-US" b="1" dirty="0">
                <a:ea typeface="ＭＳ Ｐゴシック" panose="020B0600070205080204" pitchFamily="34" charset="-128"/>
              </a:rPr>
              <a:t> </a:t>
            </a:r>
            <a:r>
              <a:rPr lang="en-US" altLang="en-US" dirty="0">
                <a:ea typeface="ＭＳ Ｐゴシック" panose="020B0600070205080204" pitchFamily="34" charset="-128"/>
              </a:rPr>
              <a:t>(within partition, if partitioning is done)</a:t>
            </a:r>
            <a:endParaRPr lang="en-US" altLang="en-US" b="1" dirty="0">
              <a:ea typeface="ＭＳ Ｐゴシック" panose="020B0600070205080204" pitchFamily="34" charset="-128"/>
            </a:endParaRPr>
          </a:p>
          <a:p>
            <a:pPr lvl="1">
              <a:buSzPct val="110000"/>
              <a:buFont typeface="Arial" panose="020B0604020202020204" pitchFamily="34" charset="0"/>
              <a:buChar char="•"/>
            </a:pPr>
            <a:r>
              <a:rPr lang="en-US" altLang="en-US" b="1" dirty="0" err="1">
                <a:ea typeface="ＭＳ Ｐゴシック" panose="020B0600070205080204" pitchFamily="34" charset="-128"/>
              </a:rPr>
              <a:t>cume_dist</a:t>
            </a:r>
            <a:r>
              <a:rPr lang="en-US" altLang="en-US" dirty="0">
                <a:ea typeface="ＭＳ Ｐゴシック" panose="020B0600070205080204" pitchFamily="34" charset="-128"/>
              </a:rPr>
              <a:t> (cumulative distribution)</a:t>
            </a:r>
          </a:p>
          <a:p>
            <a:pPr lvl="2">
              <a:buFont typeface="Wingdings" panose="05000000000000000000" pitchFamily="2" charset="2"/>
              <a:buChar char="§"/>
            </a:pPr>
            <a:r>
              <a:rPr lang="en-US" altLang="en-US" dirty="0">
                <a:ea typeface="ＭＳ Ｐゴシック" panose="020B0600070205080204" pitchFamily="34" charset="-128"/>
              </a:rPr>
              <a:t> fraction of tuples with preceding values</a:t>
            </a:r>
          </a:p>
          <a:p>
            <a:pPr lvl="1">
              <a:buSzPct val="110000"/>
              <a:buFont typeface="Arial" panose="020B0604020202020204" pitchFamily="34" charset="0"/>
              <a:buChar char="•"/>
            </a:pPr>
            <a:r>
              <a:rPr lang="en-US" altLang="en-US" b="1" dirty="0" err="1">
                <a:ea typeface="ＭＳ Ｐゴシック" panose="020B0600070205080204" pitchFamily="34" charset="-128"/>
              </a:rPr>
              <a:t>row_number</a:t>
            </a:r>
            <a:r>
              <a:rPr lang="en-US" altLang="en-US" b="1" dirty="0">
                <a:ea typeface="ＭＳ Ｐゴシック" panose="020B0600070205080204" pitchFamily="34" charset="-128"/>
              </a:rPr>
              <a:t> </a:t>
            </a:r>
            <a:r>
              <a:rPr lang="en-US" altLang="en-US" dirty="0">
                <a:ea typeface="ＭＳ Ｐゴシック" panose="020B0600070205080204" pitchFamily="34" charset="-128"/>
              </a:rPr>
              <a:t>(non-deterministic in presence of duplicates)</a:t>
            </a:r>
          </a:p>
          <a:p>
            <a:pPr>
              <a:buSzPct val="110000"/>
              <a:buFont typeface="Wingdings" panose="05000000000000000000" pitchFamily="2" charset="2"/>
              <a:buChar char="§"/>
            </a:pPr>
            <a:r>
              <a:rPr lang="en-US" altLang="en-US" dirty="0"/>
              <a:t>SQL:1999 permits the user to specify </a:t>
            </a:r>
            <a:r>
              <a:rPr lang="en-US" altLang="en-US" b="1" dirty="0"/>
              <a:t>nulls first</a:t>
            </a:r>
            <a:r>
              <a:rPr lang="en-US" altLang="en-US" dirty="0"/>
              <a:t> or </a:t>
            </a:r>
            <a:r>
              <a:rPr lang="en-US" altLang="en-US" b="1" dirty="0"/>
              <a:t>nulls last</a:t>
            </a:r>
          </a:p>
          <a:p>
            <a:pPr>
              <a:buFont typeface="Monotype Sorts" charset="2"/>
              <a:buNone/>
            </a:pPr>
            <a:r>
              <a:rPr lang="en-US" altLang="en-US" b="1" dirty="0"/>
              <a:t>     select </a:t>
            </a:r>
            <a:r>
              <a:rPr lang="en-US" altLang="en-US" i="1" dirty="0"/>
              <a:t>ID</a:t>
            </a:r>
            <a:r>
              <a:rPr lang="en-US" altLang="en-US" dirty="0"/>
              <a:t>, </a:t>
            </a:r>
            <a:br>
              <a:rPr lang="en-US" altLang="en-US" dirty="0"/>
            </a:br>
            <a:r>
              <a:rPr lang="en-US" altLang="en-US" dirty="0"/>
              <a:t>           </a:t>
            </a:r>
            <a:r>
              <a:rPr lang="en-US" altLang="en-US" b="1" dirty="0"/>
              <a:t>rank </a:t>
            </a:r>
            <a:r>
              <a:rPr lang="en-US" altLang="en-US" dirty="0"/>
              <a:t>( ) </a:t>
            </a:r>
            <a:r>
              <a:rPr lang="en-US" altLang="en-US" b="1" dirty="0"/>
              <a:t>over </a:t>
            </a:r>
            <a:r>
              <a:rPr lang="en-US" altLang="en-US" dirty="0"/>
              <a:t>(</a:t>
            </a:r>
            <a:r>
              <a:rPr lang="en-US" altLang="en-US" b="1" dirty="0"/>
              <a:t>order by </a:t>
            </a:r>
            <a:r>
              <a:rPr lang="en-US" altLang="en-US" i="1" dirty="0"/>
              <a:t>GPA </a:t>
            </a:r>
            <a:r>
              <a:rPr lang="en-US" altLang="en-US" b="1" dirty="0" err="1"/>
              <a:t>desc</a:t>
            </a:r>
            <a:r>
              <a:rPr lang="en-US" altLang="en-US" b="1" dirty="0"/>
              <a:t> nulls last</a:t>
            </a:r>
            <a:r>
              <a:rPr lang="en-US" altLang="en-US" dirty="0"/>
              <a:t>) </a:t>
            </a:r>
            <a:r>
              <a:rPr lang="en-US" altLang="en-US" b="1" dirty="0"/>
              <a:t>as </a:t>
            </a:r>
            <a:r>
              <a:rPr lang="en-US" altLang="en-US" i="1" dirty="0" err="1"/>
              <a:t>s_rank</a:t>
            </a:r>
            <a:br>
              <a:rPr lang="en-US" altLang="en-US" dirty="0"/>
            </a:br>
            <a:r>
              <a:rPr lang="en-US" altLang="en-US" b="1" dirty="0"/>
              <a:t>from </a:t>
            </a:r>
            <a:r>
              <a:rPr lang="en-US" altLang="en-US" i="1" dirty="0" err="1"/>
              <a:t>student_grades</a:t>
            </a:r>
            <a:endParaRPr lang="en-US" altLang="en-US" i="1" dirty="0"/>
          </a:p>
        </p:txBody>
      </p:sp>
    </p:spTree>
    <p:extLst>
      <p:ext uri="{BB962C8B-B14F-4D97-AF65-F5344CB8AC3E}">
        <p14:creationId xmlns:p14="http://schemas.microsoft.com/office/powerpoint/2010/main" val="2048063707"/>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626" name="Rectangle 2">
            <a:extLst>
              <a:ext uri="{FF2B5EF4-FFF2-40B4-BE49-F238E27FC236}">
                <a16:creationId xmlns:a16="http://schemas.microsoft.com/office/drawing/2014/main" id="{43455296-9355-4412-9008-B1BD1A52C42A}"/>
              </a:ext>
            </a:extLst>
          </p:cNvPr>
          <p:cNvSpPr>
            <a:spLocks noGrp="1" noChangeArrowheads="1"/>
          </p:cNvSpPr>
          <p:nvPr>
            <p:ph type="title" idx="4294967295"/>
          </p:nvPr>
        </p:nvSpPr>
        <p:spPr>
          <a:xfrm>
            <a:off x="1422400" y="117475"/>
            <a:ext cx="10769600" cy="609600"/>
          </a:xfrm>
        </p:spPr>
        <p:txBody>
          <a:bodyPr/>
          <a:lstStyle/>
          <a:p>
            <a:pPr>
              <a:defRPr/>
            </a:pPr>
            <a:r>
              <a:rPr lang="en-US">
                <a:ea typeface="+mj-ea"/>
              </a:rPr>
              <a:t>Ranking (Cont.)</a:t>
            </a:r>
          </a:p>
        </p:txBody>
      </p:sp>
      <p:sp>
        <p:nvSpPr>
          <p:cNvPr id="48131" name="Rectangle 3">
            <a:extLst>
              <a:ext uri="{FF2B5EF4-FFF2-40B4-BE49-F238E27FC236}">
                <a16:creationId xmlns:a16="http://schemas.microsoft.com/office/drawing/2014/main" id="{E34B8D4B-5449-4029-B22F-729D4EA2C21E}"/>
              </a:ext>
            </a:extLst>
          </p:cNvPr>
          <p:cNvSpPr>
            <a:spLocks noGrp="1" noChangeArrowheads="1"/>
          </p:cNvSpPr>
          <p:nvPr>
            <p:ph type="body" idx="4294967295"/>
          </p:nvPr>
        </p:nvSpPr>
        <p:spPr>
          <a:xfrm>
            <a:off x="4484688" y="1093788"/>
            <a:ext cx="7707312" cy="4903787"/>
          </a:xfrm>
        </p:spPr>
        <p:txBody>
          <a:bodyPr/>
          <a:lstStyle/>
          <a:p>
            <a:pPr>
              <a:buSzPct val="110000"/>
              <a:buFont typeface="Wingdings" panose="05000000000000000000" pitchFamily="2" charset="2"/>
              <a:buChar char="§"/>
            </a:pPr>
            <a:r>
              <a:rPr lang="en-US" altLang="en-US" dirty="0"/>
              <a:t>For a given constant </a:t>
            </a:r>
            <a:r>
              <a:rPr lang="en-US" altLang="en-US" i="1" dirty="0"/>
              <a:t>n</a:t>
            </a:r>
            <a:r>
              <a:rPr lang="en-US" altLang="en-US" dirty="0"/>
              <a:t>, the ranking the function </a:t>
            </a:r>
            <a:r>
              <a:rPr lang="en-US" altLang="en-US" i="1" dirty="0" err="1"/>
              <a:t>ntile</a:t>
            </a:r>
            <a:r>
              <a:rPr lang="en-US" altLang="en-US" dirty="0"/>
              <a:t>(</a:t>
            </a:r>
            <a:r>
              <a:rPr lang="en-US" altLang="en-US" i="1" dirty="0"/>
              <a:t>n</a:t>
            </a:r>
            <a:r>
              <a:rPr lang="en-US" altLang="en-US" dirty="0"/>
              <a:t>) takes the tuples in each partition in the specified order, and divides them into </a:t>
            </a:r>
            <a:r>
              <a:rPr lang="en-US" altLang="en-US" i="1" dirty="0"/>
              <a:t>n</a:t>
            </a:r>
            <a:r>
              <a:rPr lang="en-US" altLang="en-US" dirty="0"/>
              <a:t> buckets with equal numbers of tuples.</a:t>
            </a:r>
          </a:p>
          <a:p>
            <a:pPr>
              <a:buSzPct val="110000"/>
              <a:buFont typeface="Wingdings" panose="05000000000000000000" pitchFamily="2" charset="2"/>
              <a:buChar char="§"/>
            </a:pPr>
            <a:r>
              <a:rPr lang="en-US" altLang="en-US" dirty="0"/>
              <a:t>E.g.,</a:t>
            </a:r>
          </a:p>
          <a:p>
            <a:pPr>
              <a:buFont typeface="Monotype Sorts" charset="2"/>
              <a:buNone/>
            </a:pPr>
            <a:r>
              <a:rPr lang="en-US" altLang="en-US" dirty="0"/>
              <a:t>	   </a:t>
            </a:r>
            <a:r>
              <a:rPr lang="en-US" altLang="en-US" b="1" dirty="0"/>
              <a:t>select </a:t>
            </a:r>
            <a:r>
              <a:rPr lang="en-US" altLang="en-US" i="1" dirty="0"/>
              <a:t>ID</a:t>
            </a:r>
            <a:r>
              <a:rPr lang="en-US" altLang="en-US" dirty="0"/>
              <a:t>, </a:t>
            </a:r>
            <a:r>
              <a:rPr lang="en-US" altLang="en-US" b="1" dirty="0" err="1"/>
              <a:t>ntile</a:t>
            </a:r>
            <a:r>
              <a:rPr lang="en-US" altLang="en-US" dirty="0"/>
              <a:t>(4) </a:t>
            </a:r>
            <a:r>
              <a:rPr lang="en-US" altLang="en-US" b="1" dirty="0"/>
              <a:t>over </a:t>
            </a:r>
            <a:r>
              <a:rPr lang="en-US" altLang="en-US" dirty="0"/>
              <a:t>(</a:t>
            </a:r>
            <a:r>
              <a:rPr lang="en-US" altLang="en-US" b="1" dirty="0"/>
              <a:t>order by </a:t>
            </a:r>
            <a:r>
              <a:rPr lang="en-US" altLang="en-US" i="1" dirty="0"/>
              <a:t>GPA </a:t>
            </a:r>
            <a:r>
              <a:rPr lang="en-US" altLang="en-US" b="1" dirty="0" err="1"/>
              <a:t>desc</a:t>
            </a:r>
            <a:r>
              <a:rPr lang="en-US" altLang="en-US" dirty="0"/>
              <a:t>) </a:t>
            </a:r>
            <a:r>
              <a:rPr lang="en-US" altLang="en-US" b="1" dirty="0"/>
              <a:t>as </a:t>
            </a:r>
            <a:r>
              <a:rPr lang="en-US" altLang="en-US" i="1" dirty="0"/>
              <a:t>quartile</a:t>
            </a:r>
            <a:br>
              <a:rPr lang="en-US" altLang="en-US" dirty="0"/>
            </a:br>
            <a:r>
              <a:rPr lang="en-US" altLang="en-US" dirty="0"/>
              <a:t>	</a:t>
            </a:r>
            <a:r>
              <a:rPr lang="en-US" altLang="en-US" b="1" dirty="0"/>
              <a:t>from </a:t>
            </a:r>
            <a:r>
              <a:rPr lang="en-US" altLang="en-US" i="1" dirty="0" err="1"/>
              <a:t>student_grades</a:t>
            </a:r>
            <a:r>
              <a:rPr lang="en-US" altLang="en-US" i="1" dirty="0"/>
              <a:t>;</a:t>
            </a:r>
          </a:p>
        </p:txBody>
      </p:sp>
    </p:spTree>
    <p:extLst>
      <p:ext uri="{BB962C8B-B14F-4D97-AF65-F5344CB8AC3E}">
        <p14:creationId xmlns:p14="http://schemas.microsoft.com/office/powerpoint/2010/main" val="355739633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2674" name="Rectangle 2">
            <a:extLst>
              <a:ext uri="{FF2B5EF4-FFF2-40B4-BE49-F238E27FC236}">
                <a16:creationId xmlns:a16="http://schemas.microsoft.com/office/drawing/2014/main" id="{72AF67E7-1671-41FB-9EF6-FE8D5CBF10C1}"/>
              </a:ext>
            </a:extLst>
          </p:cNvPr>
          <p:cNvSpPr>
            <a:spLocks noGrp="1" noChangeArrowheads="1"/>
          </p:cNvSpPr>
          <p:nvPr>
            <p:ph type="title" idx="4294967295"/>
          </p:nvPr>
        </p:nvSpPr>
        <p:spPr>
          <a:xfrm>
            <a:off x="1422400" y="117475"/>
            <a:ext cx="10769600" cy="609600"/>
          </a:xfrm>
        </p:spPr>
        <p:txBody>
          <a:bodyPr/>
          <a:lstStyle/>
          <a:p>
            <a:pPr>
              <a:defRPr/>
            </a:pPr>
            <a:r>
              <a:rPr lang="en-US">
                <a:ea typeface="+mj-ea"/>
              </a:rPr>
              <a:t>Windowing</a:t>
            </a:r>
          </a:p>
        </p:txBody>
      </p:sp>
      <p:sp>
        <p:nvSpPr>
          <p:cNvPr id="49155" name="Rectangle 3">
            <a:extLst>
              <a:ext uri="{FF2B5EF4-FFF2-40B4-BE49-F238E27FC236}">
                <a16:creationId xmlns:a16="http://schemas.microsoft.com/office/drawing/2014/main" id="{D7B8C780-D017-4066-B60A-1180B6D06F63}"/>
              </a:ext>
            </a:extLst>
          </p:cNvPr>
          <p:cNvSpPr>
            <a:spLocks noGrp="1" noChangeArrowheads="1"/>
          </p:cNvSpPr>
          <p:nvPr>
            <p:ph type="body" idx="4294967295"/>
          </p:nvPr>
        </p:nvSpPr>
        <p:spPr>
          <a:xfrm>
            <a:off x="4481513" y="1100138"/>
            <a:ext cx="7710487" cy="4941887"/>
          </a:xfrm>
        </p:spPr>
        <p:txBody>
          <a:bodyPr/>
          <a:lstStyle/>
          <a:p>
            <a:pPr>
              <a:lnSpc>
                <a:spcPct val="90000"/>
              </a:lnSpc>
              <a:buSzPct val="110000"/>
              <a:buFont typeface="Wingdings" panose="05000000000000000000" pitchFamily="2" charset="2"/>
              <a:buChar char="§"/>
            </a:pPr>
            <a:r>
              <a:rPr lang="en-US" altLang="en-US" dirty="0"/>
              <a:t>Used to smooth out random variations. </a:t>
            </a:r>
          </a:p>
          <a:p>
            <a:pPr>
              <a:lnSpc>
                <a:spcPct val="90000"/>
              </a:lnSpc>
              <a:buSzPct val="110000"/>
              <a:buFont typeface="Wingdings" panose="05000000000000000000" pitchFamily="2" charset="2"/>
              <a:buChar char="§"/>
            </a:pPr>
            <a:r>
              <a:rPr lang="en-US" altLang="en-US" dirty="0"/>
              <a:t>E.g., </a:t>
            </a:r>
            <a:r>
              <a:rPr lang="en-US" altLang="en-US" b="1" dirty="0">
                <a:solidFill>
                  <a:srgbClr val="000099"/>
                </a:solidFill>
              </a:rPr>
              <a:t>moving average</a:t>
            </a:r>
            <a:r>
              <a:rPr lang="en-US" altLang="en-US" dirty="0"/>
              <a:t>: “Given sales values for each date, calculate for each date the average of the sales on that day, the previous day, and the next day”</a:t>
            </a:r>
          </a:p>
          <a:p>
            <a:pPr>
              <a:lnSpc>
                <a:spcPct val="90000"/>
              </a:lnSpc>
              <a:buSzPct val="110000"/>
              <a:buFont typeface="Wingdings" panose="05000000000000000000" pitchFamily="2" charset="2"/>
              <a:buChar char="§"/>
            </a:pPr>
            <a:r>
              <a:rPr lang="en-US" altLang="en-US" b="1" dirty="0">
                <a:solidFill>
                  <a:srgbClr val="000099"/>
                </a:solidFill>
              </a:rPr>
              <a:t>Window specification</a:t>
            </a:r>
            <a:r>
              <a:rPr lang="en-US" altLang="en-US" dirty="0"/>
              <a:t> in SQL:</a:t>
            </a:r>
          </a:p>
          <a:p>
            <a:pPr lvl="1">
              <a:lnSpc>
                <a:spcPct val="90000"/>
              </a:lnSpc>
              <a:buSzPct val="110000"/>
              <a:buFont typeface="Arial" panose="020B0604020202020204" pitchFamily="34" charset="0"/>
              <a:buChar char="•"/>
            </a:pPr>
            <a:r>
              <a:rPr lang="en-US" altLang="en-US" dirty="0">
                <a:ea typeface="ＭＳ Ｐゴシック" panose="020B0600070205080204" pitchFamily="34" charset="-128"/>
              </a:rPr>
              <a:t>Given relation </a:t>
            </a:r>
            <a:r>
              <a:rPr lang="en-US" altLang="en-US" i="1" dirty="0">
                <a:ea typeface="ＭＳ Ｐゴシック" panose="020B0600070205080204" pitchFamily="34" charset="-128"/>
              </a:rPr>
              <a:t>sales(date, value)</a:t>
            </a:r>
          </a:p>
          <a:p>
            <a:pPr>
              <a:lnSpc>
                <a:spcPct val="90000"/>
              </a:lnSpc>
              <a:buFont typeface="Monotype Sorts" charset="2"/>
              <a:buNone/>
            </a:pPr>
            <a:r>
              <a:rPr lang="en-US" altLang="en-US" dirty="0"/>
              <a:t>            </a:t>
            </a:r>
            <a:r>
              <a:rPr lang="en-US" altLang="en-US" b="1" dirty="0"/>
              <a:t>select </a:t>
            </a:r>
            <a:r>
              <a:rPr lang="en-US" altLang="en-US" i="1" dirty="0"/>
              <a:t>date, </a:t>
            </a:r>
            <a:r>
              <a:rPr lang="en-US" altLang="en-US" b="1" i="1" dirty="0"/>
              <a:t>sum</a:t>
            </a:r>
            <a:r>
              <a:rPr lang="en-US" altLang="en-US" dirty="0"/>
              <a:t>(</a:t>
            </a:r>
            <a:r>
              <a:rPr lang="en-US" altLang="en-US" i="1" dirty="0"/>
              <a:t>value</a:t>
            </a:r>
            <a:r>
              <a:rPr lang="en-US" altLang="en-US" dirty="0"/>
              <a:t>) </a:t>
            </a:r>
            <a:r>
              <a:rPr lang="en-US" altLang="en-US" b="1" dirty="0"/>
              <a:t>over </a:t>
            </a:r>
            <a:br>
              <a:rPr lang="en-US" altLang="en-US" b="1" dirty="0"/>
            </a:br>
            <a:r>
              <a:rPr lang="en-US" altLang="en-US" b="1" dirty="0"/>
              <a:t>            </a:t>
            </a:r>
            <a:r>
              <a:rPr lang="en-US" altLang="en-US" dirty="0"/>
              <a:t>(</a:t>
            </a:r>
            <a:r>
              <a:rPr lang="en-US" altLang="en-US" b="1" dirty="0"/>
              <a:t>order by </a:t>
            </a:r>
            <a:r>
              <a:rPr lang="en-US" altLang="en-US" i="1" dirty="0"/>
              <a:t>date </a:t>
            </a:r>
            <a:r>
              <a:rPr lang="en-US" altLang="en-US" b="1" dirty="0"/>
              <a:t>between rows </a:t>
            </a:r>
            <a:r>
              <a:rPr lang="en-US" altLang="en-US" dirty="0"/>
              <a:t>1 </a:t>
            </a:r>
            <a:r>
              <a:rPr lang="en-US" altLang="en-US" b="1" dirty="0"/>
              <a:t>preceding and </a:t>
            </a:r>
            <a:r>
              <a:rPr lang="en-US" altLang="en-US" dirty="0"/>
              <a:t>1</a:t>
            </a:r>
            <a:r>
              <a:rPr lang="en-US" altLang="en-US" b="1" dirty="0"/>
              <a:t> following</a:t>
            </a:r>
            <a:r>
              <a:rPr lang="en-US" altLang="en-US" dirty="0"/>
              <a:t>)</a:t>
            </a:r>
            <a:br>
              <a:rPr lang="en-US" altLang="en-US" dirty="0"/>
            </a:br>
            <a:r>
              <a:rPr lang="en-US" altLang="en-US" dirty="0"/>
              <a:t>       </a:t>
            </a:r>
            <a:r>
              <a:rPr lang="en-US" altLang="en-US" b="1" dirty="0"/>
              <a:t>from </a:t>
            </a:r>
            <a:r>
              <a:rPr lang="en-US" altLang="en-US" i="1" dirty="0"/>
              <a:t>sales</a:t>
            </a:r>
          </a:p>
        </p:txBody>
      </p:sp>
    </p:spTree>
    <p:extLst>
      <p:ext uri="{BB962C8B-B14F-4D97-AF65-F5344CB8AC3E}">
        <p14:creationId xmlns:p14="http://schemas.microsoft.com/office/powerpoint/2010/main" val="1120995759"/>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2674" name="Rectangle 2">
            <a:extLst>
              <a:ext uri="{FF2B5EF4-FFF2-40B4-BE49-F238E27FC236}">
                <a16:creationId xmlns:a16="http://schemas.microsoft.com/office/drawing/2014/main" id="{79477FB9-AE3A-4ABF-9C34-35867716F485}"/>
              </a:ext>
            </a:extLst>
          </p:cNvPr>
          <p:cNvSpPr>
            <a:spLocks noGrp="1" noChangeArrowheads="1"/>
          </p:cNvSpPr>
          <p:nvPr>
            <p:ph type="title" idx="4294967295"/>
          </p:nvPr>
        </p:nvSpPr>
        <p:spPr>
          <a:xfrm>
            <a:off x="1422400" y="117475"/>
            <a:ext cx="10769600" cy="609600"/>
          </a:xfrm>
        </p:spPr>
        <p:txBody>
          <a:bodyPr/>
          <a:lstStyle/>
          <a:p>
            <a:pPr>
              <a:defRPr/>
            </a:pPr>
            <a:r>
              <a:rPr lang="en-US">
                <a:ea typeface="+mj-ea"/>
              </a:rPr>
              <a:t>Windowing</a:t>
            </a:r>
          </a:p>
        </p:txBody>
      </p:sp>
      <p:sp>
        <p:nvSpPr>
          <p:cNvPr id="50179" name="Rectangle 3">
            <a:extLst>
              <a:ext uri="{FF2B5EF4-FFF2-40B4-BE49-F238E27FC236}">
                <a16:creationId xmlns:a16="http://schemas.microsoft.com/office/drawing/2014/main" id="{16AE1B83-3BA5-46B9-9D76-2298EA81BE4F}"/>
              </a:ext>
            </a:extLst>
          </p:cNvPr>
          <p:cNvSpPr>
            <a:spLocks noGrp="1" noChangeArrowheads="1"/>
          </p:cNvSpPr>
          <p:nvPr>
            <p:ph type="body" idx="4294967295"/>
          </p:nvPr>
        </p:nvSpPr>
        <p:spPr>
          <a:xfrm>
            <a:off x="4362450" y="1208088"/>
            <a:ext cx="7829550" cy="4833937"/>
          </a:xfrm>
        </p:spPr>
        <p:txBody>
          <a:bodyPr/>
          <a:lstStyle/>
          <a:p>
            <a:pPr>
              <a:lnSpc>
                <a:spcPct val="90000"/>
              </a:lnSpc>
              <a:buSzPct val="110000"/>
              <a:buFont typeface="Wingdings" panose="05000000000000000000" pitchFamily="2" charset="2"/>
              <a:buChar char="§"/>
            </a:pPr>
            <a:r>
              <a:rPr lang="en-US" altLang="en-US" dirty="0"/>
              <a:t>Examples of other window specifications:</a:t>
            </a:r>
          </a:p>
          <a:p>
            <a:pPr lvl="1">
              <a:lnSpc>
                <a:spcPct val="90000"/>
              </a:lnSpc>
              <a:buSzPct val="110000"/>
              <a:buFont typeface="Arial" panose="020B0604020202020204" pitchFamily="34" charset="0"/>
              <a:buChar char="•"/>
            </a:pPr>
            <a:r>
              <a:rPr lang="en-US" altLang="en-US" b="1" dirty="0">
                <a:ea typeface="ＭＳ Ｐゴシック" panose="020B0600070205080204" pitchFamily="34" charset="-128"/>
              </a:rPr>
              <a:t>between rows unbounded preceding and current</a:t>
            </a:r>
          </a:p>
          <a:p>
            <a:pPr lvl="1">
              <a:lnSpc>
                <a:spcPct val="90000"/>
              </a:lnSpc>
              <a:buSzPct val="110000"/>
              <a:buFont typeface="Arial" panose="020B0604020202020204" pitchFamily="34" charset="0"/>
              <a:buChar char="•"/>
            </a:pPr>
            <a:r>
              <a:rPr lang="en-US" altLang="en-US" b="1" dirty="0">
                <a:ea typeface="ＭＳ Ｐゴシック" panose="020B0600070205080204" pitchFamily="34" charset="-128"/>
              </a:rPr>
              <a:t>rows unbounded preceding</a:t>
            </a:r>
          </a:p>
          <a:p>
            <a:pPr lvl="1">
              <a:lnSpc>
                <a:spcPct val="90000"/>
              </a:lnSpc>
              <a:buSzPct val="110000"/>
              <a:buFont typeface="Arial" panose="020B0604020202020204" pitchFamily="34" charset="0"/>
              <a:buChar char="•"/>
            </a:pPr>
            <a:r>
              <a:rPr lang="en-US" altLang="en-US" b="1" dirty="0">
                <a:ea typeface="ＭＳ Ｐゴシック" panose="020B0600070205080204" pitchFamily="34" charset="-128"/>
              </a:rPr>
              <a:t>range  between </a:t>
            </a:r>
            <a:r>
              <a:rPr lang="en-US" altLang="en-US" dirty="0">
                <a:ea typeface="ＭＳ Ｐゴシック" panose="020B0600070205080204" pitchFamily="34" charset="-128"/>
              </a:rPr>
              <a:t>10</a:t>
            </a:r>
            <a:r>
              <a:rPr lang="en-US" altLang="en-US" b="1" dirty="0">
                <a:ea typeface="ＭＳ Ｐゴシック" panose="020B0600070205080204" pitchFamily="34" charset="-128"/>
              </a:rPr>
              <a:t> preceding and current row</a:t>
            </a:r>
          </a:p>
          <a:p>
            <a:pPr lvl="2">
              <a:lnSpc>
                <a:spcPct val="90000"/>
              </a:lnSpc>
              <a:buFont typeface="Wingdings" panose="05000000000000000000" pitchFamily="2" charset="2"/>
              <a:buChar char="§"/>
            </a:pPr>
            <a:r>
              <a:rPr lang="en-US" altLang="en-US" dirty="0">
                <a:ea typeface="ＭＳ Ｐゴシック" panose="020B0600070205080204" pitchFamily="34" charset="-128"/>
              </a:rPr>
              <a:t>All rows with values between current row value –10 to current value</a:t>
            </a:r>
          </a:p>
          <a:p>
            <a:pPr lvl="1">
              <a:lnSpc>
                <a:spcPct val="90000"/>
              </a:lnSpc>
              <a:buSzPct val="110000"/>
              <a:buFont typeface="Arial" panose="020B0604020202020204" pitchFamily="34" charset="0"/>
              <a:buChar char="•"/>
            </a:pPr>
            <a:r>
              <a:rPr lang="en-US" altLang="en-US" b="1" dirty="0">
                <a:ea typeface="ＭＳ Ｐゴシック" panose="020B0600070205080204" pitchFamily="34" charset="-128"/>
              </a:rPr>
              <a:t>range interval </a:t>
            </a:r>
            <a:r>
              <a:rPr lang="en-US" altLang="en-US" dirty="0">
                <a:ea typeface="ＭＳ Ｐゴシック" panose="020B0600070205080204" pitchFamily="34" charset="-128"/>
              </a:rPr>
              <a:t>10</a:t>
            </a:r>
            <a:r>
              <a:rPr lang="en-US" altLang="en-US" b="1" dirty="0">
                <a:ea typeface="ＭＳ Ｐゴシック" panose="020B0600070205080204" pitchFamily="34" charset="-128"/>
              </a:rPr>
              <a:t> day preceding</a:t>
            </a:r>
          </a:p>
          <a:p>
            <a:pPr lvl="2">
              <a:lnSpc>
                <a:spcPct val="90000"/>
              </a:lnSpc>
              <a:buFont typeface="Wingdings" panose="05000000000000000000" pitchFamily="2" charset="2"/>
              <a:buChar char="§"/>
            </a:pPr>
            <a:r>
              <a:rPr lang="en-US" altLang="en-US" dirty="0">
                <a:ea typeface="ＭＳ Ｐゴシック" panose="020B0600070205080204" pitchFamily="34" charset="-128"/>
              </a:rPr>
              <a:t>Not including current row</a:t>
            </a:r>
          </a:p>
          <a:p>
            <a:pPr>
              <a:lnSpc>
                <a:spcPct val="90000"/>
              </a:lnSpc>
              <a:buFont typeface="Monotype Sorts" charset="2"/>
              <a:buNone/>
            </a:pPr>
            <a:endParaRPr lang="en-US" altLang="en-US" dirty="0"/>
          </a:p>
        </p:txBody>
      </p:sp>
    </p:spTree>
    <p:extLst>
      <p:ext uri="{BB962C8B-B14F-4D97-AF65-F5344CB8AC3E}">
        <p14:creationId xmlns:p14="http://schemas.microsoft.com/office/powerpoint/2010/main" val="1844637676"/>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4722" name="Rectangle 2">
            <a:extLst>
              <a:ext uri="{FF2B5EF4-FFF2-40B4-BE49-F238E27FC236}">
                <a16:creationId xmlns:a16="http://schemas.microsoft.com/office/drawing/2014/main" id="{53B64136-2674-4E0F-8862-3B55F06F3C49}"/>
              </a:ext>
            </a:extLst>
          </p:cNvPr>
          <p:cNvSpPr>
            <a:spLocks noGrp="1" noChangeArrowheads="1"/>
          </p:cNvSpPr>
          <p:nvPr>
            <p:ph type="title" idx="4294967295"/>
          </p:nvPr>
        </p:nvSpPr>
        <p:spPr>
          <a:xfrm>
            <a:off x="1422400" y="117475"/>
            <a:ext cx="10769600" cy="609600"/>
          </a:xfrm>
        </p:spPr>
        <p:txBody>
          <a:bodyPr/>
          <a:lstStyle/>
          <a:p>
            <a:pPr>
              <a:defRPr/>
            </a:pPr>
            <a:r>
              <a:rPr lang="en-US">
                <a:ea typeface="+mj-ea"/>
              </a:rPr>
              <a:t>Windowing (Cont.)</a:t>
            </a:r>
          </a:p>
        </p:txBody>
      </p:sp>
      <p:sp>
        <p:nvSpPr>
          <p:cNvPr id="51203" name="Rectangle 3">
            <a:extLst>
              <a:ext uri="{FF2B5EF4-FFF2-40B4-BE49-F238E27FC236}">
                <a16:creationId xmlns:a16="http://schemas.microsoft.com/office/drawing/2014/main" id="{6391D88F-0F72-41D5-B647-40BEEA8A806F}"/>
              </a:ext>
            </a:extLst>
          </p:cNvPr>
          <p:cNvSpPr>
            <a:spLocks noGrp="1" noChangeArrowheads="1"/>
          </p:cNvSpPr>
          <p:nvPr>
            <p:ph type="body" idx="4294967295"/>
          </p:nvPr>
        </p:nvSpPr>
        <p:spPr>
          <a:xfrm>
            <a:off x="4484688" y="1093788"/>
            <a:ext cx="7707312" cy="4903787"/>
          </a:xfrm>
        </p:spPr>
        <p:txBody>
          <a:bodyPr/>
          <a:lstStyle/>
          <a:p>
            <a:pPr>
              <a:buSzPct val="110000"/>
              <a:buFont typeface="Wingdings" panose="05000000000000000000" pitchFamily="2" charset="2"/>
              <a:buChar char="§"/>
            </a:pPr>
            <a:r>
              <a:rPr lang="en-US" altLang="en-US" dirty="0"/>
              <a:t>Can do windowing within partitions</a:t>
            </a:r>
          </a:p>
          <a:p>
            <a:pPr>
              <a:buSzPct val="110000"/>
              <a:buFont typeface="Wingdings" panose="05000000000000000000" pitchFamily="2" charset="2"/>
              <a:buChar char="§"/>
            </a:pPr>
            <a:r>
              <a:rPr lang="en-US" altLang="en-US" dirty="0"/>
              <a:t>E.g., Given a relation </a:t>
            </a:r>
            <a:r>
              <a:rPr lang="en-US" altLang="en-US" i="1" dirty="0"/>
              <a:t>transaction </a:t>
            </a:r>
            <a:r>
              <a:rPr lang="en-US" altLang="en-US" dirty="0"/>
              <a:t>(</a:t>
            </a:r>
            <a:r>
              <a:rPr lang="en-US" altLang="en-US" i="1" dirty="0" err="1"/>
              <a:t>account_number</a:t>
            </a:r>
            <a:r>
              <a:rPr lang="en-US" altLang="en-US" i="1" dirty="0"/>
              <a:t>, </a:t>
            </a:r>
            <a:r>
              <a:rPr lang="en-US" altLang="en-US" i="1" dirty="0" err="1"/>
              <a:t>date_time</a:t>
            </a:r>
            <a:r>
              <a:rPr lang="en-US" altLang="en-US" i="1" dirty="0"/>
              <a:t>, value</a:t>
            </a:r>
            <a:r>
              <a:rPr lang="en-US" altLang="en-US" dirty="0"/>
              <a:t>), where value is positive for a deposit and negative for a withdrawal</a:t>
            </a:r>
          </a:p>
          <a:p>
            <a:pPr lvl="1">
              <a:buSzPct val="110000"/>
              <a:buFont typeface="Arial" panose="020B0604020202020204" pitchFamily="34" charset="0"/>
              <a:buChar char="•"/>
            </a:pPr>
            <a:r>
              <a:rPr lang="en-US" altLang="en-US" dirty="0">
                <a:ea typeface="ＭＳ Ｐゴシック" panose="020B0600070205080204" pitchFamily="34" charset="-128"/>
              </a:rPr>
              <a:t>“Find total balance of each account after each transaction on the account”</a:t>
            </a:r>
          </a:p>
          <a:p>
            <a:pPr lvl="1">
              <a:buFont typeface="Monotype Sorts" charset="2"/>
              <a:buNone/>
            </a:pPr>
            <a:r>
              <a:rPr lang="en-US" altLang="en-US" dirty="0">
                <a:ea typeface="ＭＳ Ｐゴシック" panose="020B0600070205080204" pitchFamily="34" charset="-128"/>
              </a:rPr>
              <a:t>	</a:t>
            </a:r>
            <a:r>
              <a:rPr lang="en-US" altLang="en-US" b="1" dirty="0">
                <a:ea typeface="ＭＳ Ｐゴシック" panose="020B0600070205080204" pitchFamily="34" charset="-128"/>
              </a:rPr>
              <a:t>select </a:t>
            </a:r>
            <a:r>
              <a:rPr lang="en-US" altLang="en-US" i="1" dirty="0" err="1">
                <a:ea typeface="ＭＳ Ｐゴシック" panose="020B0600070205080204" pitchFamily="34" charset="-128"/>
              </a:rPr>
              <a:t>account_number</a:t>
            </a:r>
            <a:r>
              <a:rPr lang="en-US" altLang="en-US" i="1" dirty="0">
                <a:ea typeface="ＭＳ Ｐゴシック" panose="020B0600070205080204" pitchFamily="34" charset="-128"/>
              </a:rPr>
              <a:t>, </a:t>
            </a:r>
            <a:r>
              <a:rPr lang="en-US" altLang="en-US" i="1" dirty="0" err="1">
                <a:ea typeface="ＭＳ Ｐゴシック" panose="020B0600070205080204" pitchFamily="34" charset="-128"/>
              </a:rPr>
              <a:t>date_time</a:t>
            </a:r>
            <a:r>
              <a:rPr lang="en-US" altLang="en-US" dirty="0">
                <a:ea typeface="ＭＳ Ｐゴシック" panose="020B0600070205080204" pitchFamily="34" charset="-128"/>
              </a:rPr>
              <a:t>,</a:t>
            </a:r>
            <a:br>
              <a:rPr lang="en-US" altLang="en-US" dirty="0">
                <a:ea typeface="ＭＳ Ｐゴシック" panose="020B0600070205080204" pitchFamily="34" charset="-128"/>
              </a:rPr>
            </a:br>
            <a:r>
              <a:rPr lang="en-US" altLang="en-US" dirty="0">
                <a:ea typeface="ＭＳ Ｐゴシック" panose="020B0600070205080204" pitchFamily="34" charset="-128"/>
              </a:rPr>
              <a:t>    </a:t>
            </a:r>
            <a:r>
              <a:rPr lang="en-US" altLang="en-US" b="1" dirty="0">
                <a:ea typeface="ＭＳ Ｐゴシック" panose="020B0600070205080204" pitchFamily="34" charset="-128"/>
              </a:rPr>
              <a:t>sum </a:t>
            </a:r>
            <a:r>
              <a:rPr lang="en-US" altLang="en-US" dirty="0">
                <a:ea typeface="ＭＳ Ｐゴシック" panose="020B0600070205080204" pitchFamily="34" charset="-128"/>
              </a:rPr>
              <a:t>(</a:t>
            </a:r>
            <a:r>
              <a:rPr lang="en-US" altLang="en-US" i="1" dirty="0">
                <a:ea typeface="ＭＳ Ｐゴシック" panose="020B0600070205080204" pitchFamily="34" charset="-128"/>
              </a:rPr>
              <a:t>value</a:t>
            </a:r>
            <a:r>
              <a:rPr lang="en-US" altLang="en-US" dirty="0">
                <a:ea typeface="ＭＳ Ｐゴシック" panose="020B0600070205080204" pitchFamily="34" charset="-128"/>
              </a:rPr>
              <a:t>) </a:t>
            </a:r>
            <a:r>
              <a:rPr lang="en-US" altLang="en-US" b="1" dirty="0">
                <a:ea typeface="ＭＳ Ｐゴシック" panose="020B0600070205080204" pitchFamily="34" charset="-128"/>
              </a:rPr>
              <a:t>over</a:t>
            </a:r>
            <a:br>
              <a:rPr lang="en-US" altLang="en-US" dirty="0">
                <a:ea typeface="ＭＳ Ｐゴシック" panose="020B0600070205080204" pitchFamily="34" charset="-128"/>
              </a:rPr>
            </a:br>
            <a:r>
              <a:rPr lang="en-US" altLang="en-US" dirty="0">
                <a:ea typeface="ＭＳ Ｐゴシック" panose="020B0600070205080204" pitchFamily="34" charset="-128"/>
              </a:rPr>
              <a:t>		(</a:t>
            </a:r>
            <a:r>
              <a:rPr lang="en-US" altLang="en-US" b="1" dirty="0">
                <a:ea typeface="ＭＳ Ｐゴシック" panose="020B0600070205080204" pitchFamily="34" charset="-128"/>
              </a:rPr>
              <a:t>partition by </a:t>
            </a:r>
            <a:r>
              <a:rPr lang="en-US" altLang="en-US" i="1" dirty="0" err="1">
                <a:ea typeface="ＭＳ Ｐゴシック" panose="020B0600070205080204" pitchFamily="34" charset="-128"/>
              </a:rPr>
              <a:t>account_number</a:t>
            </a:r>
            <a:r>
              <a:rPr lang="en-US" altLang="en-US" i="1" dirty="0">
                <a:ea typeface="ＭＳ Ｐゴシック" panose="020B0600070205080204" pitchFamily="34" charset="-128"/>
              </a:rPr>
              <a:t> </a:t>
            </a:r>
            <a:br>
              <a:rPr lang="en-US" altLang="en-US" dirty="0">
                <a:ea typeface="ＭＳ Ｐゴシック" panose="020B0600070205080204" pitchFamily="34" charset="-128"/>
              </a:rPr>
            </a:br>
            <a:r>
              <a:rPr lang="en-US" altLang="en-US" dirty="0">
                <a:ea typeface="ＭＳ Ｐゴシック" panose="020B0600070205080204" pitchFamily="34" charset="-128"/>
              </a:rPr>
              <a:t>		</a:t>
            </a:r>
            <a:r>
              <a:rPr lang="en-US" altLang="en-US" b="1" dirty="0">
                <a:ea typeface="ＭＳ Ｐゴシック" panose="020B0600070205080204" pitchFamily="34" charset="-128"/>
              </a:rPr>
              <a:t>order by </a:t>
            </a:r>
            <a:r>
              <a:rPr lang="en-US" altLang="en-US" i="1" dirty="0" err="1">
                <a:ea typeface="ＭＳ Ｐゴシック" panose="020B0600070205080204" pitchFamily="34" charset="-128"/>
              </a:rPr>
              <a:t>date_time</a:t>
            </a:r>
            <a:br>
              <a:rPr lang="en-US" altLang="en-US" dirty="0">
                <a:ea typeface="ＭＳ Ｐゴシック" panose="020B0600070205080204" pitchFamily="34" charset="-128"/>
              </a:rPr>
            </a:br>
            <a:r>
              <a:rPr lang="en-US" altLang="en-US" dirty="0">
                <a:ea typeface="ＭＳ Ｐゴシック" panose="020B0600070205080204" pitchFamily="34" charset="-128"/>
              </a:rPr>
              <a:t>		</a:t>
            </a:r>
            <a:r>
              <a:rPr lang="en-US" altLang="en-US" b="1" dirty="0">
                <a:ea typeface="ＭＳ Ｐゴシック" panose="020B0600070205080204" pitchFamily="34" charset="-128"/>
              </a:rPr>
              <a:t>rows unbounded preceding</a:t>
            </a:r>
            <a:r>
              <a:rPr lang="en-US" altLang="en-US" dirty="0">
                <a:ea typeface="ＭＳ Ｐゴシック" panose="020B0600070205080204" pitchFamily="34" charset="-128"/>
              </a:rPr>
              <a:t>)</a:t>
            </a:r>
            <a:br>
              <a:rPr lang="en-US" altLang="en-US" dirty="0">
                <a:ea typeface="ＭＳ Ｐゴシック" panose="020B0600070205080204" pitchFamily="34" charset="-128"/>
              </a:rPr>
            </a:br>
            <a:r>
              <a:rPr lang="en-US" altLang="en-US" dirty="0">
                <a:ea typeface="ＭＳ Ｐゴシック" panose="020B0600070205080204" pitchFamily="34" charset="-128"/>
              </a:rPr>
              <a:t>   </a:t>
            </a:r>
            <a:r>
              <a:rPr lang="en-US" altLang="en-US" b="1" dirty="0">
                <a:ea typeface="ＭＳ Ｐゴシック" panose="020B0600070205080204" pitchFamily="34" charset="-128"/>
              </a:rPr>
              <a:t>as </a:t>
            </a:r>
            <a:r>
              <a:rPr lang="en-US" altLang="en-US" i="1" dirty="0">
                <a:ea typeface="ＭＳ Ｐゴシック" panose="020B0600070205080204" pitchFamily="34" charset="-128"/>
              </a:rPr>
              <a:t>balance</a:t>
            </a:r>
            <a:br>
              <a:rPr lang="en-US" altLang="en-US" dirty="0">
                <a:ea typeface="ＭＳ Ｐゴシック" panose="020B0600070205080204" pitchFamily="34" charset="-128"/>
              </a:rPr>
            </a:br>
            <a:r>
              <a:rPr lang="en-US" altLang="en-US" b="1" dirty="0">
                <a:ea typeface="ＭＳ Ｐゴシック" panose="020B0600070205080204" pitchFamily="34" charset="-128"/>
              </a:rPr>
              <a:t>from </a:t>
            </a:r>
            <a:r>
              <a:rPr lang="en-US" altLang="en-US" i="1" dirty="0">
                <a:ea typeface="ＭＳ Ｐゴシック" panose="020B0600070205080204" pitchFamily="34" charset="-128"/>
              </a:rPr>
              <a:t>transaction</a:t>
            </a:r>
            <a:br>
              <a:rPr lang="en-US" altLang="en-US" dirty="0">
                <a:ea typeface="ＭＳ Ｐゴシック" panose="020B0600070205080204" pitchFamily="34" charset="-128"/>
              </a:rPr>
            </a:br>
            <a:r>
              <a:rPr lang="en-US" altLang="en-US" b="1" dirty="0">
                <a:ea typeface="ＭＳ Ｐゴシック" panose="020B0600070205080204" pitchFamily="34" charset="-128"/>
              </a:rPr>
              <a:t>order by </a:t>
            </a:r>
            <a:r>
              <a:rPr lang="en-US" altLang="en-US" i="1" dirty="0" err="1">
                <a:ea typeface="ＭＳ Ｐゴシック" panose="020B0600070205080204" pitchFamily="34" charset="-128"/>
              </a:rPr>
              <a:t>account_number</a:t>
            </a:r>
            <a:r>
              <a:rPr lang="en-US" altLang="en-US" i="1" dirty="0">
                <a:ea typeface="ＭＳ Ｐゴシック" panose="020B0600070205080204" pitchFamily="34" charset="-128"/>
              </a:rPr>
              <a:t>, </a:t>
            </a:r>
            <a:r>
              <a:rPr lang="en-US" altLang="en-US" i="1" dirty="0" err="1">
                <a:ea typeface="ＭＳ Ｐゴシック" panose="020B0600070205080204" pitchFamily="34" charset="-128"/>
              </a:rPr>
              <a:t>date_time</a:t>
            </a:r>
            <a:endParaRPr lang="en-US" altLang="en-US" i="1" dirty="0">
              <a:ea typeface="ＭＳ Ｐゴシック" panose="020B0600070205080204" pitchFamily="34" charset="-128"/>
            </a:endParaRPr>
          </a:p>
          <a:p>
            <a:endParaRPr lang="en-US" altLang="en-US" dirty="0"/>
          </a:p>
        </p:txBody>
      </p:sp>
    </p:spTree>
    <p:extLst>
      <p:ext uri="{BB962C8B-B14F-4D97-AF65-F5344CB8AC3E}">
        <p14:creationId xmlns:p14="http://schemas.microsoft.com/office/powerpoint/2010/main" val="3157529242"/>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4">
            <a:extLst>
              <a:ext uri="{FF2B5EF4-FFF2-40B4-BE49-F238E27FC236}">
                <a16:creationId xmlns:a16="http://schemas.microsoft.com/office/drawing/2014/main" id="{FC3F6036-E2F9-44E1-AD52-50D8EECD2814}"/>
              </a:ext>
            </a:extLst>
          </p:cNvPr>
          <p:cNvSpPr>
            <a:spLocks noGrp="1" noChangeArrowheads="1"/>
          </p:cNvSpPr>
          <p:nvPr>
            <p:ph type="ctrTitle" idx="4294967295"/>
          </p:nvPr>
        </p:nvSpPr>
        <p:spPr>
          <a:xfrm>
            <a:off x="0" y="2130425"/>
            <a:ext cx="10363200" cy="1470025"/>
          </a:xfrm>
          <a:noFill/>
          <a:extLst>
            <a:ext uri="{909E8E84-426E-40DD-AFC4-6F175D3DCCD1}">
              <a14:hiddenFill xmlns:a14="http://schemas.microsoft.com/office/drawing/2010/main">
                <a:solidFill>
                  <a:srgbClr val="FFFFFF"/>
                </a:solidFill>
              </a14:hiddenFill>
            </a:ext>
          </a:extLst>
        </p:spPr>
        <p:txBody>
          <a:bodyPr/>
          <a:lstStyle/>
          <a:p>
            <a:r>
              <a:rPr lang="en-US" altLang="en-US">
                <a:effectLst/>
              </a:rPr>
              <a:t>OLAP</a:t>
            </a:r>
            <a:endParaRPr lang="en-IN" altLang="en-US">
              <a:effectLst/>
            </a:endParaRPr>
          </a:p>
        </p:txBody>
      </p:sp>
    </p:spTree>
    <p:extLst>
      <p:ext uri="{BB962C8B-B14F-4D97-AF65-F5344CB8AC3E}">
        <p14:creationId xmlns:p14="http://schemas.microsoft.com/office/powerpoint/2010/main" val="509251857"/>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6770" name="Rectangle 2">
            <a:extLst>
              <a:ext uri="{FF2B5EF4-FFF2-40B4-BE49-F238E27FC236}">
                <a16:creationId xmlns:a16="http://schemas.microsoft.com/office/drawing/2014/main" id="{6501EE5C-1DE8-4363-BDBC-F65681AE4B92}"/>
              </a:ext>
            </a:extLst>
          </p:cNvPr>
          <p:cNvSpPr>
            <a:spLocks noGrp="1" noChangeArrowheads="1"/>
          </p:cNvSpPr>
          <p:nvPr>
            <p:ph type="title" idx="4294967295"/>
          </p:nvPr>
        </p:nvSpPr>
        <p:spPr>
          <a:xfrm>
            <a:off x="1422400" y="117475"/>
            <a:ext cx="10769600" cy="609600"/>
          </a:xfrm>
        </p:spPr>
        <p:txBody>
          <a:bodyPr/>
          <a:lstStyle/>
          <a:p>
            <a:pPr>
              <a:defRPr/>
            </a:pPr>
            <a:r>
              <a:rPr lang="en-US">
                <a:ea typeface="+mj-ea"/>
              </a:rPr>
              <a:t>Data Analysis and OLAP</a:t>
            </a:r>
          </a:p>
        </p:txBody>
      </p:sp>
      <p:sp>
        <p:nvSpPr>
          <p:cNvPr id="53251" name="Rectangle 3">
            <a:extLst>
              <a:ext uri="{FF2B5EF4-FFF2-40B4-BE49-F238E27FC236}">
                <a16:creationId xmlns:a16="http://schemas.microsoft.com/office/drawing/2014/main" id="{F29619C2-DC6F-4BB0-89B7-0CDB37A12C02}"/>
              </a:ext>
            </a:extLst>
          </p:cNvPr>
          <p:cNvSpPr>
            <a:spLocks noGrp="1" noChangeArrowheads="1"/>
          </p:cNvSpPr>
          <p:nvPr>
            <p:ph type="body" idx="4294967295"/>
          </p:nvPr>
        </p:nvSpPr>
        <p:spPr>
          <a:xfrm>
            <a:off x="4518025" y="1093788"/>
            <a:ext cx="7673975" cy="4903787"/>
          </a:xfrm>
        </p:spPr>
        <p:txBody>
          <a:bodyPr/>
          <a:lstStyle/>
          <a:p>
            <a:pPr>
              <a:buSzPct val="110000"/>
              <a:buFont typeface="Wingdings" panose="05000000000000000000" pitchFamily="2" charset="2"/>
              <a:buChar char="§"/>
            </a:pPr>
            <a:r>
              <a:rPr lang="en-US" altLang="en-US" b="1" dirty="0">
                <a:solidFill>
                  <a:srgbClr val="000099"/>
                </a:solidFill>
              </a:rPr>
              <a:t>Online Analytical Processing (OLAP)</a:t>
            </a:r>
          </a:p>
          <a:p>
            <a:pPr lvl="1">
              <a:buSzPct val="110000"/>
              <a:buFont typeface="Arial" panose="020B0604020202020204" pitchFamily="34" charset="0"/>
              <a:buChar char="•"/>
            </a:pPr>
            <a:r>
              <a:rPr lang="en-US" altLang="en-US" dirty="0">
                <a:ea typeface="ＭＳ Ｐゴシック" panose="020B0600070205080204" pitchFamily="34" charset="-128"/>
              </a:rPr>
              <a:t>Interactive analysis of data, allowing data to be summarized and viewed in different ways in an online fashion (with negligible delay)</a:t>
            </a:r>
          </a:p>
          <a:p>
            <a:pPr>
              <a:buSzPct val="110000"/>
              <a:buFont typeface="Wingdings" panose="05000000000000000000" pitchFamily="2" charset="2"/>
              <a:buChar char="§"/>
            </a:pPr>
            <a:r>
              <a:rPr lang="en-US" altLang="en-US" dirty="0"/>
              <a:t>Data that can be modeled as dimension attributes and measure attributes are called </a:t>
            </a:r>
            <a:r>
              <a:rPr lang="en-US" altLang="en-US" b="1" dirty="0">
                <a:solidFill>
                  <a:srgbClr val="000099"/>
                </a:solidFill>
              </a:rPr>
              <a:t>multidimensional data</a:t>
            </a:r>
            <a:r>
              <a:rPr lang="en-US" altLang="en-US" dirty="0"/>
              <a:t>.</a:t>
            </a:r>
          </a:p>
          <a:p>
            <a:pPr lvl="1">
              <a:buSzPct val="110000"/>
              <a:buFont typeface="Arial" panose="020B0604020202020204" pitchFamily="34" charset="0"/>
              <a:buChar char="•"/>
            </a:pPr>
            <a:r>
              <a:rPr lang="en-US" altLang="en-US" b="1" dirty="0">
                <a:solidFill>
                  <a:srgbClr val="000099"/>
                </a:solidFill>
                <a:ea typeface="ＭＳ Ｐゴシック" panose="020B0600070205080204" pitchFamily="34" charset="-128"/>
              </a:rPr>
              <a:t>Measure attributes</a:t>
            </a:r>
            <a:r>
              <a:rPr lang="en-US" altLang="en-US" dirty="0">
                <a:ea typeface="ＭＳ Ｐゴシック" panose="020B0600070205080204" pitchFamily="34" charset="-128"/>
              </a:rPr>
              <a:t> </a:t>
            </a:r>
          </a:p>
          <a:p>
            <a:pPr lvl="2">
              <a:buFont typeface="Wingdings" panose="05000000000000000000" pitchFamily="2" charset="2"/>
              <a:buChar char="§"/>
            </a:pPr>
            <a:r>
              <a:rPr lang="en-US" altLang="en-US" dirty="0">
                <a:ea typeface="ＭＳ Ｐゴシック" panose="020B0600070205080204" pitchFamily="34" charset="-128"/>
              </a:rPr>
              <a:t>measure some value</a:t>
            </a:r>
          </a:p>
          <a:p>
            <a:pPr lvl="2">
              <a:buFont typeface="Wingdings" panose="05000000000000000000" pitchFamily="2" charset="2"/>
              <a:buChar char="§"/>
            </a:pPr>
            <a:r>
              <a:rPr lang="en-US" altLang="en-US" dirty="0">
                <a:ea typeface="ＭＳ Ｐゴシック" panose="020B0600070205080204" pitchFamily="34" charset="-128"/>
              </a:rPr>
              <a:t>can be aggregated upon</a:t>
            </a:r>
          </a:p>
          <a:p>
            <a:pPr lvl="2">
              <a:buFont typeface="Wingdings" panose="05000000000000000000" pitchFamily="2" charset="2"/>
              <a:buChar char="§"/>
            </a:pPr>
            <a:r>
              <a:rPr lang="en-US" altLang="en-US" dirty="0">
                <a:ea typeface="ＭＳ Ｐゴシック" panose="020B0600070205080204" pitchFamily="34" charset="-128"/>
              </a:rPr>
              <a:t>e.g., the attribute </a:t>
            </a:r>
            <a:r>
              <a:rPr lang="en-US" altLang="en-US" i="1" dirty="0">
                <a:ea typeface="ＭＳ Ｐゴシック" panose="020B0600070205080204" pitchFamily="34" charset="-128"/>
              </a:rPr>
              <a:t>number </a:t>
            </a:r>
            <a:r>
              <a:rPr lang="en-US" altLang="en-US" dirty="0">
                <a:ea typeface="ＭＳ Ｐゴシック" panose="020B0600070205080204" pitchFamily="34" charset="-128"/>
              </a:rPr>
              <a:t>of the </a:t>
            </a:r>
            <a:r>
              <a:rPr lang="en-US" altLang="en-US" i="1" dirty="0">
                <a:ea typeface="ＭＳ Ｐゴシック" panose="020B0600070205080204" pitchFamily="34" charset="-128"/>
              </a:rPr>
              <a:t>sales </a:t>
            </a:r>
            <a:r>
              <a:rPr lang="en-US" altLang="en-US" dirty="0">
                <a:ea typeface="ＭＳ Ｐゴシック" panose="020B0600070205080204" pitchFamily="34" charset="-128"/>
              </a:rPr>
              <a:t>relation</a:t>
            </a:r>
          </a:p>
          <a:p>
            <a:pPr lvl="1">
              <a:buSzPct val="110000"/>
              <a:buFont typeface="Arial" panose="020B0604020202020204" pitchFamily="34" charset="0"/>
              <a:buChar char="•"/>
            </a:pPr>
            <a:r>
              <a:rPr lang="en-US" altLang="en-US" b="1" dirty="0">
                <a:solidFill>
                  <a:srgbClr val="000099"/>
                </a:solidFill>
                <a:ea typeface="ＭＳ Ｐゴシック" panose="020B0600070205080204" pitchFamily="34" charset="-128"/>
              </a:rPr>
              <a:t>Dimension attributes</a:t>
            </a:r>
            <a:endParaRPr lang="en-US" altLang="en-US" dirty="0">
              <a:solidFill>
                <a:srgbClr val="000099"/>
              </a:solidFill>
              <a:ea typeface="ＭＳ Ｐゴシック" panose="020B0600070205080204" pitchFamily="34" charset="-128"/>
            </a:endParaRPr>
          </a:p>
          <a:p>
            <a:pPr lvl="2">
              <a:buFont typeface="Wingdings" panose="05000000000000000000" pitchFamily="2" charset="2"/>
              <a:buChar char="§"/>
            </a:pPr>
            <a:r>
              <a:rPr lang="en-US" altLang="en-US" dirty="0">
                <a:ea typeface="ＭＳ Ｐゴシック" panose="020B0600070205080204" pitchFamily="34" charset="-128"/>
              </a:rPr>
              <a:t>define the dimensions on which measure attributes (or aggregates thereof) are viewed</a:t>
            </a:r>
          </a:p>
          <a:p>
            <a:pPr lvl="2">
              <a:buFont typeface="Wingdings" panose="05000000000000000000" pitchFamily="2" charset="2"/>
              <a:buChar char="§"/>
            </a:pPr>
            <a:r>
              <a:rPr lang="en-US" altLang="en-US" dirty="0">
                <a:ea typeface="ＭＳ Ｐゴシック" panose="020B0600070205080204" pitchFamily="34" charset="-128"/>
              </a:rPr>
              <a:t>e.g., attributes </a:t>
            </a:r>
            <a:r>
              <a:rPr lang="en-US" altLang="en-US" i="1" dirty="0" err="1">
                <a:ea typeface="ＭＳ Ｐゴシック" panose="020B0600070205080204" pitchFamily="34" charset="-128"/>
              </a:rPr>
              <a:t>item_name</a:t>
            </a:r>
            <a:r>
              <a:rPr lang="en-US" altLang="en-US" i="1" dirty="0">
                <a:ea typeface="ＭＳ Ｐゴシック" panose="020B0600070205080204" pitchFamily="34" charset="-128"/>
              </a:rPr>
              <a:t>, color, </a:t>
            </a:r>
            <a:r>
              <a:rPr lang="en-US" altLang="en-US" dirty="0">
                <a:ea typeface="ＭＳ Ｐゴシック" panose="020B0600070205080204" pitchFamily="34" charset="-128"/>
              </a:rPr>
              <a:t>and</a:t>
            </a:r>
            <a:r>
              <a:rPr lang="en-US" altLang="en-US" i="1" dirty="0">
                <a:ea typeface="ＭＳ Ｐゴシック" panose="020B0600070205080204" pitchFamily="34" charset="-128"/>
              </a:rPr>
              <a:t> size </a:t>
            </a:r>
            <a:r>
              <a:rPr lang="en-US" altLang="en-US" dirty="0">
                <a:ea typeface="ＭＳ Ｐゴシック" panose="020B0600070205080204" pitchFamily="34" charset="-128"/>
              </a:rPr>
              <a:t>of the </a:t>
            </a:r>
            <a:r>
              <a:rPr lang="en-US" altLang="en-US" i="1" dirty="0">
                <a:ea typeface="ＭＳ Ｐゴシック" panose="020B0600070205080204" pitchFamily="34" charset="-128"/>
              </a:rPr>
              <a:t>sales </a:t>
            </a:r>
            <a:r>
              <a:rPr lang="en-US" altLang="en-US" dirty="0">
                <a:ea typeface="ＭＳ Ｐゴシック" panose="020B0600070205080204" pitchFamily="34" charset="-128"/>
              </a:rPr>
              <a:t>relation</a:t>
            </a:r>
          </a:p>
        </p:txBody>
      </p:sp>
    </p:spTree>
    <p:extLst>
      <p:ext uri="{BB962C8B-B14F-4D97-AF65-F5344CB8AC3E}">
        <p14:creationId xmlns:p14="http://schemas.microsoft.com/office/powerpoint/2010/main" val="2046977091"/>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8818" name="Rectangle 2">
            <a:extLst>
              <a:ext uri="{FF2B5EF4-FFF2-40B4-BE49-F238E27FC236}">
                <a16:creationId xmlns:a16="http://schemas.microsoft.com/office/drawing/2014/main" id="{A63B9AE9-C0A9-4225-987D-6ED26CBFD469}"/>
              </a:ext>
            </a:extLst>
          </p:cNvPr>
          <p:cNvSpPr>
            <a:spLocks noGrp="1" noChangeArrowheads="1"/>
          </p:cNvSpPr>
          <p:nvPr>
            <p:ph type="title" idx="4294967295"/>
          </p:nvPr>
        </p:nvSpPr>
        <p:spPr>
          <a:xfrm>
            <a:off x="1422400" y="117475"/>
            <a:ext cx="10769600" cy="609600"/>
          </a:xfrm>
        </p:spPr>
        <p:txBody>
          <a:bodyPr/>
          <a:lstStyle/>
          <a:p>
            <a:pPr>
              <a:defRPr/>
            </a:pPr>
            <a:r>
              <a:rPr lang="en-US">
                <a:effectLst>
                  <a:outerShdw blurRad="38100" dist="38100" dir="2700000" algn="tl">
                    <a:srgbClr val="C0C0C0"/>
                  </a:outerShdw>
                </a:effectLst>
              </a:rPr>
              <a:t>Example sales relation </a:t>
            </a:r>
          </a:p>
        </p:txBody>
      </p:sp>
      <p:pic>
        <p:nvPicPr>
          <p:cNvPr id="54275" name="Picture 3" descr="5">
            <a:extLst>
              <a:ext uri="{FF2B5EF4-FFF2-40B4-BE49-F238E27FC236}">
                <a16:creationId xmlns:a16="http://schemas.microsoft.com/office/drawing/2014/main" id="{A5E4AEB3-3001-430E-B4D0-3B01B7EDE7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3846"/>
          <a:stretch>
            <a:fillRect/>
          </a:stretch>
        </p:blipFill>
        <p:spPr bwMode="auto">
          <a:xfrm>
            <a:off x="3898900" y="884238"/>
            <a:ext cx="4046538" cy="535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 Box 4">
            <a:extLst>
              <a:ext uri="{FF2B5EF4-FFF2-40B4-BE49-F238E27FC236}">
                <a16:creationId xmlns:a16="http://schemas.microsoft.com/office/drawing/2014/main" id="{78FA38AA-448A-4638-B870-5D7615B78465}"/>
              </a:ext>
            </a:extLst>
          </p:cNvPr>
          <p:cNvSpPr txBox="1">
            <a:spLocks noChangeArrowheads="1"/>
          </p:cNvSpPr>
          <p:nvPr/>
        </p:nvSpPr>
        <p:spPr bwMode="auto">
          <a:xfrm>
            <a:off x="4251325" y="6276976"/>
            <a:ext cx="355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r>
              <a:rPr lang="en-US" altLang="en-US"/>
              <a:t>...</a:t>
            </a:r>
          </a:p>
          <a:p>
            <a:r>
              <a:rPr lang="en-US" altLang="en-US"/>
              <a:t>...</a:t>
            </a:r>
          </a:p>
        </p:txBody>
      </p:sp>
      <p:sp>
        <p:nvSpPr>
          <p:cNvPr id="54277" name="Text Box 5">
            <a:extLst>
              <a:ext uri="{FF2B5EF4-FFF2-40B4-BE49-F238E27FC236}">
                <a16:creationId xmlns:a16="http://schemas.microsoft.com/office/drawing/2014/main" id="{C5A69B33-12CE-4097-BFA7-E33F9222C4A6}"/>
              </a:ext>
            </a:extLst>
          </p:cNvPr>
          <p:cNvSpPr txBox="1">
            <a:spLocks noChangeArrowheads="1"/>
          </p:cNvSpPr>
          <p:nvPr/>
        </p:nvSpPr>
        <p:spPr bwMode="auto">
          <a:xfrm>
            <a:off x="5211763" y="6276976"/>
            <a:ext cx="355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r>
              <a:rPr lang="en-US" altLang="en-US"/>
              <a:t>...</a:t>
            </a:r>
          </a:p>
          <a:p>
            <a:r>
              <a:rPr lang="en-US" altLang="en-US"/>
              <a:t>...</a:t>
            </a:r>
          </a:p>
        </p:txBody>
      </p:sp>
      <p:sp>
        <p:nvSpPr>
          <p:cNvPr id="54278" name="Text Box 6">
            <a:extLst>
              <a:ext uri="{FF2B5EF4-FFF2-40B4-BE49-F238E27FC236}">
                <a16:creationId xmlns:a16="http://schemas.microsoft.com/office/drawing/2014/main" id="{BC7B81AD-31C6-4BA3-8678-CF7267600AA8}"/>
              </a:ext>
            </a:extLst>
          </p:cNvPr>
          <p:cNvSpPr txBox="1">
            <a:spLocks noChangeArrowheads="1"/>
          </p:cNvSpPr>
          <p:nvPr/>
        </p:nvSpPr>
        <p:spPr bwMode="auto">
          <a:xfrm>
            <a:off x="6126163" y="6276976"/>
            <a:ext cx="355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r>
              <a:rPr lang="en-US" altLang="en-US"/>
              <a:t>...</a:t>
            </a:r>
          </a:p>
          <a:p>
            <a:r>
              <a:rPr lang="en-US" altLang="en-US"/>
              <a:t>...</a:t>
            </a:r>
          </a:p>
        </p:txBody>
      </p:sp>
      <p:sp>
        <p:nvSpPr>
          <p:cNvPr id="54279" name="Text Box 7">
            <a:extLst>
              <a:ext uri="{FF2B5EF4-FFF2-40B4-BE49-F238E27FC236}">
                <a16:creationId xmlns:a16="http://schemas.microsoft.com/office/drawing/2014/main" id="{2E91BCD7-99DA-4750-AF74-95B7B2A28DF9}"/>
              </a:ext>
            </a:extLst>
          </p:cNvPr>
          <p:cNvSpPr txBox="1">
            <a:spLocks noChangeArrowheads="1"/>
          </p:cNvSpPr>
          <p:nvPr/>
        </p:nvSpPr>
        <p:spPr bwMode="auto">
          <a:xfrm>
            <a:off x="7437438" y="6276976"/>
            <a:ext cx="355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r>
              <a:rPr lang="en-US" altLang="en-US"/>
              <a:t>...</a:t>
            </a:r>
          </a:p>
          <a:p>
            <a:r>
              <a:rPr lang="en-US" altLang="en-US"/>
              <a:t>...</a:t>
            </a:r>
          </a:p>
        </p:txBody>
      </p:sp>
    </p:spTree>
    <p:extLst>
      <p:ext uri="{BB962C8B-B14F-4D97-AF65-F5344CB8AC3E}">
        <p14:creationId xmlns:p14="http://schemas.microsoft.com/office/powerpoint/2010/main" val="2262587901"/>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0866" name="Rectangle 2">
            <a:extLst>
              <a:ext uri="{FF2B5EF4-FFF2-40B4-BE49-F238E27FC236}">
                <a16:creationId xmlns:a16="http://schemas.microsoft.com/office/drawing/2014/main" id="{169D6A57-912A-4326-A4E8-2A2DB929384C}"/>
              </a:ext>
            </a:extLst>
          </p:cNvPr>
          <p:cNvSpPr>
            <a:spLocks noGrp="1" noChangeArrowheads="1"/>
          </p:cNvSpPr>
          <p:nvPr>
            <p:ph type="title" idx="4294967295"/>
          </p:nvPr>
        </p:nvSpPr>
        <p:spPr>
          <a:xfrm>
            <a:off x="3587750" y="52388"/>
            <a:ext cx="8604250" cy="609600"/>
          </a:xfrm>
        </p:spPr>
        <p:txBody>
          <a:bodyPr/>
          <a:lstStyle/>
          <a:p>
            <a:pPr>
              <a:defRPr/>
            </a:pPr>
            <a:r>
              <a:rPr lang="en-US">
                <a:effectLst>
                  <a:outerShdw blurRad="38100" dist="38100" dir="2700000" algn="tl">
                    <a:srgbClr val="C0C0C0"/>
                  </a:outerShdw>
                </a:effectLst>
              </a:rPr>
              <a:t>Cross Tabulation of </a:t>
            </a:r>
            <a:r>
              <a:rPr lang="en-US" b="0" i="1">
                <a:effectLst>
                  <a:outerShdw blurRad="38100" dist="38100" dir="2700000" algn="tl">
                    <a:srgbClr val="C0C0C0"/>
                  </a:outerShdw>
                </a:effectLst>
              </a:rPr>
              <a:t>sales</a:t>
            </a:r>
            <a:r>
              <a:rPr lang="en-US">
                <a:effectLst>
                  <a:outerShdw blurRad="38100" dist="38100" dir="2700000" algn="tl">
                    <a:srgbClr val="C0C0C0"/>
                  </a:outerShdw>
                </a:effectLst>
              </a:rPr>
              <a:t> by </a:t>
            </a:r>
            <a:r>
              <a:rPr lang="en-US" b="0" i="1">
                <a:effectLst>
                  <a:outerShdw blurRad="38100" dist="38100" dir="2700000" algn="tl">
                    <a:srgbClr val="C0C0C0"/>
                  </a:outerShdw>
                </a:effectLst>
              </a:rPr>
              <a:t>item_name </a:t>
            </a:r>
            <a:r>
              <a:rPr lang="en-US">
                <a:effectLst>
                  <a:outerShdw blurRad="38100" dist="38100" dir="2700000" algn="tl">
                    <a:srgbClr val="C0C0C0"/>
                  </a:outerShdw>
                </a:effectLst>
              </a:rPr>
              <a:t>and </a:t>
            </a:r>
            <a:r>
              <a:rPr lang="en-US" b="0" i="1">
                <a:effectLst>
                  <a:outerShdw blurRad="38100" dist="38100" dir="2700000" algn="tl">
                    <a:srgbClr val="C0C0C0"/>
                  </a:outerShdw>
                </a:effectLst>
              </a:rPr>
              <a:t>color</a:t>
            </a:r>
          </a:p>
        </p:txBody>
      </p:sp>
      <p:sp>
        <p:nvSpPr>
          <p:cNvPr id="55299" name="Rectangle 3">
            <a:extLst>
              <a:ext uri="{FF2B5EF4-FFF2-40B4-BE49-F238E27FC236}">
                <a16:creationId xmlns:a16="http://schemas.microsoft.com/office/drawing/2014/main" id="{8ECCC4B4-1F18-4776-A684-B679A9F506E5}"/>
              </a:ext>
            </a:extLst>
          </p:cNvPr>
          <p:cNvSpPr>
            <a:spLocks noGrp="1" noChangeArrowheads="1"/>
          </p:cNvSpPr>
          <p:nvPr>
            <p:ph type="body" idx="4294967295"/>
          </p:nvPr>
        </p:nvSpPr>
        <p:spPr>
          <a:xfrm>
            <a:off x="4346575" y="3959225"/>
            <a:ext cx="7845425" cy="2674938"/>
          </a:xfrm>
        </p:spPr>
        <p:txBody>
          <a:bodyPr/>
          <a:lstStyle/>
          <a:p>
            <a:pPr>
              <a:buSzPct val="110000"/>
              <a:buFont typeface="Wingdings" panose="05000000000000000000" pitchFamily="2" charset="2"/>
              <a:buChar char="§"/>
            </a:pPr>
            <a:r>
              <a:rPr lang="en-US" altLang="en-US" dirty="0"/>
              <a:t>The table above is an example of a </a:t>
            </a:r>
            <a:r>
              <a:rPr lang="en-US" altLang="en-US" b="1" dirty="0">
                <a:solidFill>
                  <a:srgbClr val="000099"/>
                </a:solidFill>
              </a:rPr>
              <a:t>cross-tabulation</a:t>
            </a:r>
            <a:r>
              <a:rPr lang="en-US" altLang="en-US" dirty="0">
                <a:solidFill>
                  <a:srgbClr val="000099"/>
                </a:solidFill>
              </a:rPr>
              <a:t> </a:t>
            </a:r>
            <a:r>
              <a:rPr lang="en-US" altLang="en-US" dirty="0"/>
              <a:t>(</a:t>
            </a:r>
            <a:r>
              <a:rPr lang="en-US" altLang="en-US" b="1" dirty="0">
                <a:solidFill>
                  <a:srgbClr val="000099"/>
                </a:solidFill>
              </a:rPr>
              <a:t>cross-tab</a:t>
            </a:r>
            <a:r>
              <a:rPr lang="en-US" altLang="en-US" dirty="0"/>
              <a:t>), also referred to as a </a:t>
            </a:r>
            <a:r>
              <a:rPr lang="en-US" altLang="en-US" b="1" dirty="0">
                <a:solidFill>
                  <a:srgbClr val="000099"/>
                </a:solidFill>
              </a:rPr>
              <a:t>pivot-table</a:t>
            </a:r>
            <a:r>
              <a:rPr lang="en-US" altLang="en-US" dirty="0"/>
              <a:t>.</a:t>
            </a:r>
          </a:p>
          <a:p>
            <a:pPr lvl="1">
              <a:buSzPct val="110000"/>
              <a:buFont typeface="Arial" panose="020B0604020202020204" pitchFamily="34" charset="0"/>
              <a:buChar char="•"/>
            </a:pPr>
            <a:r>
              <a:rPr lang="en-US" altLang="en-US" dirty="0">
                <a:ea typeface="ＭＳ Ｐゴシック" panose="020B0600070205080204" pitchFamily="34" charset="-128"/>
              </a:rPr>
              <a:t>Values for one of the dimension attributes form the row headers</a:t>
            </a:r>
          </a:p>
          <a:p>
            <a:pPr lvl="1">
              <a:buSzPct val="110000"/>
              <a:buFont typeface="Arial" panose="020B0604020202020204" pitchFamily="34" charset="0"/>
              <a:buChar char="•"/>
            </a:pPr>
            <a:r>
              <a:rPr lang="en-US" altLang="en-US" dirty="0">
                <a:ea typeface="ＭＳ Ｐゴシック" panose="020B0600070205080204" pitchFamily="34" charset="-128"/>
              </a:rPr>
              <a:t>Values for another dimension attribute form the column headers</a:t>
            </a:r>
          </a:p>
          <a:p>
            <a:pPr lvl="1">
              <a:buSzPct val="110000"/>
              <a:buFont typeface="Arial" panose="020B0604020202020204" pitchFamily="34" charset="0"/>
              <a:buChar char="•"/>
            </a:pPr>
            <a:r>
              <a:rPr lang="en-US" altLang="en-US" dirty="0">
                <a:ea typeface="ＭＳ Ｐゴシック" panose="020B0600070205080204" pitchFamily="34" charset="-128"/>
              </a:rPr>
              <a:t>Other dimension attributes are listed on top</a:t>
            </a:r>
          </a:p>
          <a:p>
            <a:pPr lvl="1">
              <a:buSzPct val="110000"/>
              <a:buFont typeface="Arial" panose="020B0604020202020204" pitchFamily="34" charset="0"/>
              <a:buChar char="•"/>
            </a:pPr>
            <a:r>
              <a:rPr lang="en-US" altLang="en-US" dirty="0">
                <a:ea typeface="ＭＳ Ｐゴシック" panose="020B0600070205080204" pitchFamily="34" charset="-128"/>
              </a:rPr>
              <a:t>Values in individual cells are (aggregates of) the values of the </a:t>
            </a:r>
            <a:br>
              <a:rPr lang="en-US" altLang="en-US" dirty="0">
                <a:ea typeface="ＭＳ Ｐゴシック" panose="020B0600070205080204" pitchFamily="34" charset="-128"/>
              </a:rPr>
            </a:br>
            <a:r>
              <a:rPr lang="en-US" altLang="en-US" dirty="0">
                <a:ea typeface="ＭＳ Ｐゴシック" panose="020B0600070205080204" pitchFamily="34" charset="-128"/>
              </a:rPr>
              <a:t>dimension attributes that specify the cell.</a:t>
            </a:r>
          </a:p>
        </p:txBody>
      </p:sp>
      <p:pic>
        <p:nvPicPr>
          <p:cNvPr id="55300" name="Picture 7">
            <a:extLst>
              <a:ext uri="{FF2B5EF4-FFF2-40B4-BE49-F238E27FC236}">
                <a16:creationId xmlns:a16="http://schemas.microsoft.com/office/drawing/2014/main" id="{09C53CDB-1095-4FA4-8F57-748A2353E6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5307" y="985444"/>
            <a:ext cx="6181386" cy="278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6240340"/>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2914" name="Rectangle 2">
            <a:extLst>
              <a:ext uri="{FF2B5EF4-FFF2-40B4-BE49-F238E27FC236}">
                <a16:creationId xmlns:a16="http://schemas.microsoft.com/office/drawing/2014/main" id="{EC789CC1-5222-4A5C-B5D2-2CC408EA7ACA}"/>
              </a:ext>
            </a:extLst>
          </p:cNvPr>
          <p:cNvSpPr>
            <a:spLocks noGrp="1" noChangeArrowheads="1"/>
          </p:cNvSpPr>
          <p:nvPr>
            <p:ph type="title" idx="4294967295"/>
          </p:nvPr>
        </p:nvSpPr>
        <p:spPr>
          <a:xfrm>
            <a:off x="1422400" y="117475"/>
            <a:ext cx="10769600" cy="609600"/>
          </a:xfrm>
        </p:spPr>
        <p:txBody>
          <a:bodyPr/>
          <a:lstStyle/>
          <a:p>
            <a:pPr>
              <a:defRPr/>
            </a:pPr>
            <a:r>
              <a:rPr lang="en-US">
                <a:ea typeface="+mj-ea"/>
              </a:rPr>
              <a:t>Data Cube</a:t>
            </a:r>
          </a:p>
        </p:txBody>
      </p:sp>
      <p:sp>
        <p:nvSpPr>
          <p:cNvPr id="56323" name="Rectangle 3">
            <a:extLst>
              <a:ext uri="{FF2B5EF4-FFF2-40B4-BE49-F238E27FC236}">
                <a16:creationId xmlns:a16="http://schemas.microsoft.com/office/drawing/2014/main" id="{3D6E34C8-9CCF-4DB9-8931-D467C82C4251}"/>
              </a:ext>
            </a:extLst>
          </p:cNvPr>
          <p:cNvSpPr>
            <a:spLocks noChangeArrowheads="1"/>
          </p:cNvSpPr>
          <p:nvPr/>
        </p:nvSpPr>
        <p:spPr bwMode="auto">
          <a:xfrm>
            <a:off x="1943101" y="5059363"/>
            <a:ext cx="8181975"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spcBef>
                <a:spcPct val="35000"/>
              </a:spcBef>
              <a:buClr>
                <a:schemeClr val="tx2"/>
              </a:buClr>
              <a:buSzPct val="90000"/>
              <a:buFont typeface="Monotype Sorts" charset="2"/>
              <a:buChar char="n"/>
            </a:pPr>
            <a:endParaRPr kumimoji="1" lang="en-IN" altLang="en-US" sz="2000" b="1"/>
          </a:p>
        </p:txBody>
      </p:sp>
      <p:sp>
        <p:nvSpPr>
          <p:cNvPr id="56324" name="Rectangle 4">
            <a:extLst>
              <a:ext uri="{FF2B5EF4-FFF2-40B4-BE49-F238E27FC236}">
                <a16:creationId xmlns:a16="http://schemas.microsoft.com/office/drawing/2014/main" id="{EC7BB68F-1F0E-4D96-B843-EBD71EDAB236}"/>
              </a:ext>
            </a:extLst>
          </p:cNvPr>
          <p:cNvSpPr>
            <a:spLocks noChangeArrowheads="1"/>
          </p:cNvSpPr>
          <p:nvPr/>
        </p:nvSpPr>
        <p:spPr bwMode="auto">
          <a:xfrm>
            <a:off x="2292351" y="1162975"/>
            <a:ext cx="8016875" cy="72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lnSpc>
                <a:spcPct val="90000"/>
              </a:lnSpc>
              <a:spcBef>
                <a:spcPct val="35000"/>
              </a:spcBef>
              <a:buClr>
                <a:srgbClr val="002060"/>
              </a:buClr>
              <a:buSzPct val="110000"/>
              <a:buFont typeface="Wingdings" panose="05000000000000000000" pitchFamily="2" charset="2"/>
              <a:buChar char="§"/>
            </a:pPr>
            <a:r>
              <a:rPr kumimoji="1" lang="en-US" altLang="en-US" sz="1700" dirty="0"/>
              <a:t>A </a:t>
            </a:r>
            <a:r>
              <a:rPr kumimoji="1" lang="en-US" altLang="en-US" sz="1700" b="1" dirty="0">
                <a:solidFill>
                  <a:srgbClr val="000099"/>
                </a:solidFill>
              </a:rPr>
              <a:t>data cube</a:t>
            </a:r>
            <a:r>
              <a:rPr kumimoji="1" lang="en-US" altLang="en-US" sz="1700" dirty="0"/>
              <a:t> is a multidimensional generalization of a cross-tab</a:t>
            </a:r>
          </a:p>
          <a:p>
            <a:pPr>
              <a:lnSpc>
                <a:spcPct val="90000"/>
              </a:lnSpc>
              <a:spcBef>
                <a:spcPct val="35000"/>
              </a:spcBef>
              <a:buClr>
                <a:srgbClr val="002060"/>
              </a:buClr>
              <a:buSzPct val="110000"/>
              <a:buFont typeface="Wingdings" panose="05000000000000000000" pitchFamily="2" charset="2"/>
              <a:buChar char="§"/>
            </a:pPr>
            <a:r>
              <a:rPr kumimoji="1" lang="en-US" altLang="en-US" sz="1700" dirty="0"/>
              <a:t>Can have </a:t>
            </a:r>
            <a:r>
              <a:rPr kumimoji="1" lang="en-US" altLang="en-US" sz="1700" i="1" dirty="0"/>
              <a:t>n </a:t>
            </a:r>
            <a:r>
              <a:rPr kumimoji="1" lang="en-US" altLang="en-US" sz="1700" dirty="0"/>
              <a:t> dimensions; we show 3 below </a:t>
            </a:r>
          </a:p>
          <a:p>
            <a:pPr>
              <a:lnSpc>
                <a:spcPct val="90000"/>
              </a:lnSpc>
              <a:spcBef>
                <a:spcPct val="35000"/>
              </a:spcBef>
              <a:buClr>
                <a:srgbClr val="002060"/>
              </a:buClr>
              <a:buSzPct val="110000"/>
              <a:buFont typeface="Wingdings" panose="05000000000000000000" pitchFamily="2" charset="2"/>
              <a:buChar char="§"/>
            </a:pPr>
            <a:r>
              <a:rPr kumimoji="1" lang="en-US" altLang="en-US" sz="1700" dirty="0"/>
              <a:t>Cross-tabs can be used as views on a data cube</a:t>
            </a:r>
          </a:p>
        </p:txBody>
      </p:sp>
      <p:pic>
        <p:nvPicPr>
          <p:cNvPr id="56325" name="Picture 7" descr="5">
            <a:extLst>
              <a:ext uri="{FF2B5EF4-FFF2-40B4-BE49-F238E27FC236}">
                <a16:creationId xmlns:a16="http://schemas.microsoft.com/office/drawing/2014/main" id="{AA4E7A54-E5A2-4F68-9E32-EF1A9DE6D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2863" y="2503488"/>
            <a:ext cx="4538662"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4861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Rectangle 2"/>
          <p:cNvSpPr>
            <a:spLocks noGrp="1" noChangeArrowheads="1"/>
          </p:cNvSpPr>
          <p:nvPr>
            <p:ph type="title" idx="4294967295"/>
          </p:nvPr>
        </p:nvSpPr>
        <p:spPr>
          <a:xfrm>
            <a:off x="1422400" y="117475"/>
            <a:ext cx="1076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ffectLst/>
              </a:rPr>
              <a:t>Database Engine</a:t>
            </a:r>
          </a:p>
        </p:txBody>
      </p:sp>
      <p:sp>
        <p:nvSpPr>
          <p:cNvPr id="49154" name="Rectangle 3"/>
          <p:cNvSpPr>
            <a:spLocks noGrp="1" noChangeArrowheads="1"/>
          </p:cNvSpPr>
          <p:nvPr>
            <p:ph idx="4294967295"/>
          </p:nvPr>
        </p:nvSpPr>
        <p:spPr>
          <a:xfrm>
            <a:off x="2724346" y="1314369"/>
            <a:ext cx="7550150" cy="4903787"/>
          </a:xfrm>
        </p:spPr>
        <p:txBody>
          <a:bodyPr/>
          <a:lstStyle/>
          <a:p>
            <a:r>
              <a:rPr lang="en-US" altLang="en-US" dirty="0"/>
              <a:t>A database system is partitioned into modules that deal with each of the responsibilities of the overall system.  </a:t>
            </a:r>
          </a:p>
          <a:p>
            <a:r>
              <a:rPr lang="en-US" altLang="en-US" dirty="0"/>
              <a:t>The functional components of a database system can be divided into</a:t>
            </a:r>
          </a:p>
          <a:p>
            <a:pPr lvl="1"/>
            <a:r>
              <a:rPr lang="en-US" altLang="en-US" dirty="0"/>
              <a:t>The storage manager,</a:t>
            </a:r>
          </a:p>
          <a:p>
            <a:pPr lvl="1"/>
            <a:r>
              <a:rPr lang="en-US" altLang="en-US" dirty="0"/>
              <a:t>The  query processor component, </a:t>
            </a:r>
          </a:p>
          <a:p>
            <a:pPr lvl="1"/>
            <a:r>
              <a:rPr lang="en-US" altLang="en-US" dirty="0"/>
              <a:t>The transaction management component.</a:t>
            </a:r>
          </a:p>
          <a:p>
            <a:endParaRPr lang="en-US" altLang="en-US" dirty="0"/>
          </a:p>
        </p:txBody>
      </p:sp>
    </p:spTree>
    <p:extLst>
      <p:ext uri="{BB962C8B-B14F-4D97-AF65-F5344CB8AC3E}">
        <p14:creationId xmlns:p14="http://schemas.microsoft.com/office/powerpoint/2010/main" val="3557942138"/>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24962" name="Rectangle 2">
            <a:extLst>
              <a:ext uri="{FF2B5EF4-FFF2-40B4-BE49-F238E27FC236}">
                <a16:creationId xmlns:a16="http://schemas.microsoft.com/office/drawing/2014/main" id="{48849E3E-0213-4E42-B498-C5349A9D553E}"/>
              </a:ext>
            </a:extLst>
          </p:cNvPr>
          <p:cNvSpPr>
            <a:spLocks noGrp="1" noChangeArrowheads="1"/>
          </p:cNvSpPr>
          <p:nvPr>
            <p:ph type="title" idx="4294967295"/>
          </p:nvPr>
        </p:nvSpPr>
        <p:spPr>
          <a:xfrm>
            <a:off x="1422400" y="117475"/>
            <a:ext cx="10769600" cy="609600"/>
          </a:xfrm>
        </p:spPr>
        <p:txBody>
          <a:bodyPr/>
          <a:lstStyle/>
          <a:p>
            <a:pPr>
              <a:defRPr/>
            </a:pPr>
            <a:r>
              <a:rPr lang="en-US">
                <a:ea typeface="+mj-ea"/>
              </a:rPr>
              <a:t>Hierarchies on Dimensions</a:t>
            </a:r>
          </a:p>
        </p:txBody>
      </p:sp>
      <p:pic>
        <p:nvPicPr>
          <p:cNvPr id="57347" name="Picture 3">
            <a:extLst>
              <a:ext uri="{FF2B5EF4-FFF2-40B4-BE49-F238E27FC236}">
                <a16:creationId xmlns:a16="http://schemas.microsoft.com/office/drawing/2014/main" id="{7C53DCC4-CB9D-457D-8E93-3EC6247373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65" t="9091" r="3195" b="10228"/>
          <a:stretch>
            <a:fillRect/>
          </a:stretch>
        </p:blipFill>
        <p:spPr bwMode="auto">
          <a:xfrm>
            <a:off x="3124200" y="2565400"/>
            <a:ext cx="59690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57348" name="Rectangle 4">
            <a:extLst>
              <a:ext uri="{FF2B5EF4-FFF2-40B4-BE49-F238E27FC236}">
                <a16:creationId xmlns:a16="http://schemas.microsoft.com/office/drawing/2014/main" id="{76297707-C56B-4C19-845C-0AC0CEA6E243}"/>
              </a:ext>
            </a:extLst>
          </p:cNvPr>
          <p:cNvSpPr>
            <a:spLocks noChangeArrowheads="1"/>
          </p:cNvSpPr>
          <p:nvPr/>
        </p:nvSpPr>
        <p:spPr bwMode="auto">
          <a:xfrm>
            <a:off x="2292350" y="1136342"/>
            <a:ext cx="7766050" cy="143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spcBef>
                <a:spcPct val="35000"/>
              </a:spcBef>
              <a:buClr>
                <a:srgbClr val="000099"/>
              </a:buClr>
              <a:buSzPct val="110000"/>
              <a:buFont typeface="Wingdings" panose="05000000000000000000" pitchFamily="2" charset="2"/>
              <a:buChar char="§"/>
            </a:pPr>
            <a:r>
              <a:rPr kumimoji="1" lang="en-US" altLang="en-US" sz="1700" b="1" dirty="0">
                <a:solidFill>
                  <a:srgbClr val="000099"/>
                </a:solidFill>
              </a:rPr>
              <a:t>Hierarchy</a:t>
            </a:r>
            <a:r>
              <a:rPr kumimoji="1" lang="en-US" altLang="en-US" sz="1700" dirty="0"/>
              <a:t> on dimension attributes: lets dimensions to be viewed at different levels of detail</a:t>
            </a:r>
          </a:p>
          <a:p>
            <a:pPr lvl="1">
              <a:spcBef>
                <a:spcPct val="35000"/>
              </a:spcBef>
              <a:buClr>
                <a:srgbClr val="FF9933"/>
              </a:buClr>
              <a:buSzPct val="110000"/>
              <a:buFont typeface="Arial" panose="020B0604020202020204" pitchFamily="34" charset="0"/>
              <a:buChar char="•"/>
            </a:pPr>
            <a:r>
              <a:rPr kumimoji="1" lang="en-US" altLang="en-US" sz="1700" dirty="0"/>
              <a:t>E.g., the dimension </a:t>
            </a:r>
            <a:r>
              <a:rPr kumimoji="1" lang="en-US" altLang="en-US" sz="1700" dirty="0" err="1"/>
              <a:t>DateTime</a:t>
            </a:r>
            <a:r>
              <a:rPr kumimoji="1" lang="en-US" altLang="en-US" sz="1700" dirty="0"/>
              <a:t> can be used to aggregate by hour of day, date, day of week, month, quarter or year</a:t>
            </a:r>
          </a:p>
        </p:txBody>
      </p:sp>
    </p:spTree>
    <p:extLst>
      <p:ext uri="{BB962C8B-B14F-4D97-AF65-F5344CB8AC3E}">
        <p14:creationId xmlns:p14="http://schemas.microsoft.com/office/powerpoint/2010/main" val="1832566706"/>
      </p:ext>
    </p:extLst>
  </p:cSld>
  <p:clrMapOvr>
    <a:masterClrMapping/>
  </p:clrMapOvr>
  <p:transition/>
</p:sld>
</file>

<file path=ppt/slides/slide3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7010" name="Rectangle 2">
            <a:extLst>
              <a:ext uri="{FF2B5EF4-FFF2-40B4-BE49-F238E27FC236}">
                <a16:creationId xmlns:a16="http://schemas.microsoft.com/office/drawing/2014/main" id="{32407DE4-0492-4D13-B74F-B6F20305134D}"/>
              </a:ext>
            </a:extLst>
          </p:cNvPr>
          <p:cNvSpPr>
            <a:spLocks noGrp="1" noChangeArrowheads="1"/>
          </p:cNvSpPr>
          <p:nvPr>
            <p:ph type="title" idx="4294967295"/>
          </p:nvPr>
        </p:nvSpPr>
        <p:spPr>
          <a:xfrm>
            <a:off x="4559300" y="161925"/>
            <a:ext cx="7632700" cy="609600"/>
          </a:xfrm>
        </p:spPr>
        <p:txBody>
          <a:bodyPr/>
          <a:lstStyle/>
          <a:p>
            <a:pPr>
              <a:defRPr/>
            </a:pPr>
            <a:r>
              <a:rPr lang="en-US">
                <a:ea typeface="+mj-ea"/>
              </a:rPr>
              <a:t>Cross Tabulation With Hierarchy</a:t>
            </a:r>
          </a:p>
        </p:txBody>
      </p:sp>
      <p:sp>
        <p:nvSpPr>
          <p:cNvPr id="58371" name="Rectangle 3">
            <a:extLst>
              <a:ext uri="{FF2B5EF4-FFF2-40B4-BE49-F238E27FC236}">
                <a16:creationId xmlns:a16="http://schemas.microsoft.com/office/drawing/2014/main" id="{0F3DA41C-1E71-499A-91AC-FAF21F49E640}"/>
              </a:ext>
            </a:extLst>
          </p:cNvPr>
          <p:cNvSpPr>
            <a:spLocks noChangeArrowheads="1"/>
          </p:cNvSpPr>
          <p:nvPr/>
        </p:nvSpPr>
        <p:spPr bwMode="auto">
          <a:xfrm>
            <a:off x="2290763" y="1165225"/>
            <a:ext cx="7793037"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spcBef>
                <a:spcPct val="35000"/>
              </a:spcBef>
              <a:buClr>
                <a:srgbClr val="000099"/>
              </a:buClr>
              <a:buSzPct val="110000"/>
              <a:buFont typeface="Wingdings" panose="05000000000000000000" pitchFamily="2" charset="2"/>
              <a:buChar char="§"/>
            </a:pPr>
            <a:r>
              <a:rPr kumimoji="1" lang="en-US" altLang="en-US" sz="1700" dirty="0"/>
              <a:t>Cross-tabs can be easily extended to deal with hierarchies</a:t>
            </a:r>
          </a:p>
          <a:p>
            <a:pPr lvl="1">
              <a:spcBef>
                <a:spcPct val="35000"/>
              </a:spcBef>
              <a:buClr>
                <a:schemeClr val="folHlink"/>
              </a:buClr>
              <a:buSzPct val="110000"/>
              <a:buFont typeface="Arial" panose="020B0604020202020204" pitchFamily="34" charset="0"/>
              <a:buChar char="•"/>
            </a:pPr>
            <a:r>
              <a:rPr kumimoji="1" lang="en-US" altLang="en-US" sz="1700" dirty="0"/>
              <a:t>Can drill down or roll up on a hierarchy</a:t>
            </a:r>
          </a:p>
        </p:txBody>
      </p:sp>
      <p:pic>
        <p:nvPicPr>
          <p:cNvPr id="58372" name="Picture 3" descr="5">
            <a:extLst>
              <a:ext uri="{FF2B5EF4-FFF2-40B4-BE49-F238E27FC236}">
                <a16:creationId xmlns:a16="http://schemas.microsoft.com/office/drawing/2014/main" id="{E4202E6F-8986-468B-A844-2B6A7912B3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8202" y="2282826"/>
            <a:ext cx="7793037"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295440"/>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9058" name="Rectangle 2">
            <a:extLst>
              <a:ext uri="{FF2B5EF4-FFF2-40B4-BE49-F238E27FC236}">
                <a16:creationId xmlns:a16="http://schemas.microsoft.com/office/drawing/2014/main" id="{3382A47F-3071-4A5F-A0A2-2AF649CACF73}"/>
              </a:ext>
            </a:extLst>
          </p:cNvPr>
          <p:cNvSpPr>
            <a:spLocks noGrp="1" noChangeArrowheads="1"/>
          </p:cNvSpPr>
          <p:nvPr>
            <p:ph type="title" idx="4294967295"/>
          </p:nvPr>
        </p:nvSpPr>
        <p:spPr>
          <a:xfrm>
            <a:off x="4114800" y="0"/>
            <a:ext cx="8077200" cy="609600"/>
          </a:xfrm>
        </p:spPr>
        <p:txBody>
          <a:bodyPr/>
          <a:lstStyle/>
          <a:p>
            <a:pPr>
              <a:defRPr/>
            </a:pPr>
            <a:r>
              <a:rPr lang="en-US">
                <a:ea typeface="+mj-ea"/>
              </a:rPr>
              <a:t>Relational Representation of Cross-tabs</a:t>
            </a:r>
          </a:p>
        </p:txBody>
      </p:sp>
      <p:sp>
        <p:nvSpPr>
          <p:cNvPr id="59395" name="Rectangle 3">
            <a:extLst>
              <a:ext uri="{FF2B5EF4-FFF2-40B4-BE49-F238E27FC236}">
                <a16:creationId xmlns:a16="http://schemas.microsoft.com/office/drawing/2014/main" id="{C392CC29-A1D3-4E82-B2C4-932ED8531EA5}"/>
              </a:ext>
            </a:extLst>
          </p:cNvPr>
          <p:cNvSpPr>
            <a:spLocks noChangeArrowheads="1"/>
          </p:cNvSpPr>
          <p:nvPr/>
        </p:nvSpPr>
        <p:spPr bwMode="auto">
          <a:xfrm>
            <a:off x="2278602" y="1143000"/>
            <a:ext cx="3766598" cy="452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lnSpc>
                <a:spcPct val="90000"/>
              </a:lnSpc>
              <a:spcBef>
                <a:spcPct val="35000"/>
              </a:spcBef>
              <a:buClr>
                <a:srgbClr val="002060"/>
              </a:buClr>
              <a:buSzPct val="110000"/>
              <a:buFont typeface="Wingdings" panose="05000000000000000000" pitchFamily="2" charset="2"/>
              <a:buChar char="§"/>
            </a:pPr>
            <a:r>
              <a:rPr kumimoji="1" lang="en-US" altLang="en-US" sz="1700" dirty="0"/>
              <a:t>Cross-tabs can be represented as relations</a:t>
            </a:r>
          </a:p>
          <a:p>
            <a:pPr lvl="1">
              <a:lnSpc>
                <a:spcPct val="90000"/>
              </a:lnSpc>
              <a:spcBef>
                <a:spcPct val="35000"/>
              </a:spcBef>
              <a:buClr>
                <a:schemeClr val="folHlink"/>
              </a:buClr>
              <a:buSzPct val="110000"/>
              <a:buFont typeface="Arial" panose="020B0604020202020204" pitchFamily="34" charset="0"/>
              <a:buChar char="•"/>
            </a:pPr>
            <a:r>
              <a:rPr kumimoji="1" lang="en-US" altLang="en-US" sz="1700" dirty="0"/>
              <a:t>We use the value </a:t>
            </a:r>
            <a:r>
              <a:rPr kumimoji="1" lang="en-US" altLang="en-US" sz="1700" b="1" dirty="0"/>
              <a:t>all</a:t>
            </a:r>
            <a:r>
              <a:rPr kumimoji="1" lang="en-US" altLang="en-US" sz="1700" dirty="0"/>
              <a:t> is used to represent aggregates.</a:t>
            </a:r>
          </a:p>
          <a:p>
            <a:pPr lvl="1">
              <a:lnSpc>
                <a:spcPct val="90000"/>
              </a:lnSpc>
              <a:spcBef>
                <a:spcPct val="35000"/>
              </a:spcBef>
              <a:buClr>
                <a:schemeClr val="folHlink"/>
              </a:buClr>
              <a:buSzPct val="110000"/>
              <a:buFont typeface="Arial" panose="020B0604020202020204" pitchFamily="34" charset="0"/>
              <a:buChar char="•"/>
            </a:pPr>
            <a:r>
              <a:rPr kumimoji="1" lang="en-US" altLang="en-US" sz="1700" dirty="0"/>
              <a:t>The SQL standard actually uses null values in place of </a:t>
            </a:r>
            <a:r>
              <a:rPr kumimoji="1" lang="en-US" altLang="en-US" sz="1700" b="1" dirty="0"/>
              <a:t>all</a:t>
            </a:r>
            <a:r>
              <a:rPr kumimoji="1" lang="en-US" altLang="en-US" sz="1700" dirty="0"/>
              <a:t> despite confusion with regular null values.</a:t>
            </a:r>
          </a:p>
        </p:txBody>
      </p:sp>
      <p:pic>
        <p:nvPicPr>
          <p:cNvPr id="59396" name="Picture 4" descr="5">
            <a:extLst>
              <a:ext uri="{FF2B5EF4-FFF2-40B4-BE49-F238E27FC236}">
                <a16:creationId xmlns:a16="http://schemas.microsoft.com/office/drawing/2014/main" id="{EB124274-1478-412F-827A-0C5717307E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7925" y="1017588"/>
            <a:ext cx="3860800" cy="530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088489"/>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6290" name="Rectangle 2">
            <a:extLst>
              <a:ext uri="{FF2B5EF4-FFF2-40B4-BE49-F238E27FC236}">
                <a16:creationId xmlns:a16="http://schemas.microsoft.com/office/drawing/2014/main" id="{1B6F7A53-6151-48AE-A71B-4AFC18C48621}"/>
              </a:ext>
            </a:extLst>
          </p:cNvPr>
          <p:cNvSpPr>
            <a:spLocks noGrp="1" noChangeArrowheads="1"/>
          </p:cNvSpPr>
          <p:nvPr>
            <p:ph type="title" idx="4294967295"/>
          </p:nvPr>
        </p:nvSpPr>
        <p:spPr>
          <a:xfrm>
            <a:off x="1422400" y="117475"/>
            <a:ext cx="10769600" cy="609600"/>
          </a:xfrm>
        </p:spPr>
        <p:txBody>
          <a:bodyPr/>
          <a:lstStyle/>
          <a:p>
            <a:pPr>
              <a:defRPr/>
            </a:pPr>
            <a:r>
              <a:rPr lang="en-US">
                <a:effectLst>
                  <a:outerShdw blurRad="38100" dist="38100" dir="2700000" algn="tl">
                    <a:srgbClr val="C0C0C0"/>
                  </a:outerShdw>
                </a:effectLst>
              </a:rPr>
              <a:t>Extended Aggregation to Support OLAP</a:t>
            </a:r>
          </a:p>
        </p:txBody>
      </p:sp>
      <p:sp>
        <p:nvSpPr>
          <p:cNvPr id="60419" name="Rectangle 3">
            <a:extLst>
              <a:ext uri="{FF2B5EF4-FFF2-40B4-BE49-F238E27FC236}">
                <a16:creationId xmlns:a16="http://schemas.microsoft.com/office/drawing/2014/main" id="{B137C887-05EB-4B2A-9B2F-85A0ACBB6214}"/>
              </a:ext>
            </a:extLst>
          </p:cNvPr>
          <p:cNvSpPr>
            <a:spLocks noGrp="1" noChangeArrowheads="1"/>
          </p:cNvSpPr>
          <p:nvPr>
            <p:ph type="body" idx="4294967295"/>
          </p:nvPr>
        </p:nvSpPr>
        <p:spPr>
          <a:xfrm>
            <a:off x="4211638" y="1074738"/>
            <a:ext cx="7980362" cy="5502275"/>
          </a:xfrm>
        </p:spPr>
        <p:txBody>
          <a:bodyPr/>
          <a:lstStyle/>
          <a:p>
            <a:pPr>
              <a:buSzPct val="110000"/>
              <a:buFont typeface="Wingdings" panose="05000000000000000000" pitchFamily="2" charset="2"/>
              <a:buChar char="§"/>
            </a:pPr>
            <a:r>
              <a:rPr lang="en-US" altLang="en-US" dirty="0"/>
              <a:t>The </a:t>
            </a:r>
            <a:r>
              <a:rPr lang="en-US" altLang="en-US" b="1" dirty="0"/>
              <a:t>cube</a:t>
            </a:r>
            <a:r>
              <a:rPr lang="en-US" altLang="en-US" dirty="0"/>
              <a:t> operation computes union of </a:t>
            </a:r>
            <a:r>
              <a:rPr lang="en-US" altLang="en-US" b="1" dirty="0"/>
              <a:t>group </a:t>
            </a:r>
            <a:r>
              <a:rPr lang="en-US" altLang="en-US" b="1" dirty="0" err="1"/>
              <a:t>by</a:t>
            </a:r>
            <a:r>
              <a:rPr lang="en-US" altLang="en-US" dirty="0" err="1"/>
              <a:t>’s</a:t>
            </a:r>
            <a:r>
              <a:rPr lang="en-US" altLang="en-US" dirty="0"/>
              <a:t> on every subset of the specified attributes</a:t>
            </a:r>
          </a:p>
          <a:p>
            <a:pPr>
              <a:buSzPct val="110000"/>
              <a:buFont typeface="Wingdings" panose="05000000000000000000" pitchFamily="2" charset="2"/>
              <a:buChar char="§"/>
            </a:pPr>
            <a:r>
              <a:rPr lang="en-US" altLang="en-US" dirty="0"/>
              <a:t>Example relation for this section</a:t>
            </a:r>
            <a:br>
              <a:rPr lang="en-US" altLang="en-US" dirty="0"/>
            </a:br>
            <a:r>
              <a:rPr lang="en-US" altLang="en-US" dirty="0"/>
              <a:t>   </a:t>
            </a:r>
            <a:r>
              <a:rPr lang="en-US" altLang="en-US" i="1" dirty="0"/>
              <a:t>sales</a:t>
            </a:r>
            <a:r>
              <a:rPr lang="en-US" altLang="en-US" dirty="0"/>
              <a:t>(</a:t>
            </a:r>
            <a:r>
              <a:rPr lang="en-US" altLang="en-US" i="1" dirty="0" err="1"/>
              <a:t>item_name</a:t>
            </a:r>
            <a:r>
              <a:rPr lang="en-US" altLang="en-US" i="1" dirty="0"/>
              <a:t>, color, </a:t>
            </a:r>
            <a:r>
              <a:rPr lang="en-US" altLang="en-US" i="1" dirty="0" err="1"/>
              <a:t>clothes_size</a:t>
            </a:r>
            <a:r>
              <a:rPr lang="en-US" altLang="en-US" i="1" dirty="0"/>
              <a:t>, quantity</a:t>
            </a:r>
            <a:r>
              <a:rPr lang="en-US" altLang="en-US" dirty="0"/>
              <a:t>)</a:t>
            </a:r>
          </a:p>
          <a:p>
            <a:pPr>
              <a:buSzPct val="110000"/>
              <a:buFont typeface="Wingdings" panose="05000000000000000000" pitchFamily="2" charset="2"/>
              <a:buChar char="§"/>
            </a:pPr>
            <a:r>
              <a:rPr lang="en-US" altLang="en-US" dirty="0"/>
              <a:t>E.g., consider the query</a:t>
            </a:r>
          </a:p>
          <a:p>
            <a:pPr>
              <a:buFont typeface="Monotype Sorts" charset="2"/>
              <a:buNone/>
            </a:pPr>
            <a:r>
              <a:rPr lang="en-US" altLang="en-US" b="1" dirty="0"/>
              <a:t>		select </a:t>
            </a:r>
            <a:r>
              <a:rPr lang="en-US" altLang="en-US" i="1" dirty="0" err="1"/>
              <a:t>item_name</a:t>
            </a:r>
            <a:r>
              <a:rPr lang="en-US" altLang="en-US" i="1" dirty="0"/>
              <a:t>, color, size, </a:t>
            </a:r>
            <a:r>
              <a:rPr lang="en-US" altLang="en-US" b="1" dirty="0"/>
              <a:t>sum</a:t>
            </a:r>
            <a:r>
              <a:rPr lang="en-US" altLang="en-US" dirty="0"/>
              <a:t>(</a:t>
            </a:r>
            <a:r>
              <a:rPr lang="en-US" altLang="en-US" i="1" dirty="0"/>
              <a:t>number</a:t>
            </a:r>
            <a:r>
              <a:rPr lang="en-US" altLang="en-US" dirty="0"/>
              <a:t>)</a:t>
            </a:r>
            <a:br>
              <a:rPr lang="en-US" altLang="en-US" dirty="0"/>
            </a:br>
            <a:r>
              <a:rPr lang="en-US" altLang="en-US" dirty="0"/>
              <a:t>	</a:t>
            </a:r>
            <a:r>
              <a:rPr lang="en-US" altLang="en-US" b="1" dirty="0"/>
              <a:t>from</a:t>
            </a:r>
            <a:r>
              <a:rPr lang="en-US" altLang="en-US" dirty="0"/>
              <a:t> </a:t>
            </a:r>
            <a:r>
              <a:rPr lang="en-US" altLang="en-US" i="1" dirty="0"/>
              <a:t>sales</a:t>
            </a:r>
            <a:br>
              <a:rPr lang="en-US" altLang="en-US" i="1" dirty="0"/>
            </a:br>
            <a:r>
              <a:rPr lang="en-US" altLang="en-US" i="1" dirty="0"/>
              <a:t>	</a:t>
            </a:r>
            <a:r>
              <a:rPr lang="en-US" altLang="en-US" b="1" dirty="0"/>
              <a:t>group by cube</a:t>
            </a:r>
            <a:r>
              <a:rPr lang="en-US" altLang="en-US" dirty="0"/>
              <a:t>(</a:t>
            </a:r>
            <a:r>
              <a:rPr lang="en-US" altLang="en-US" i="1" dirty="0" err="1"/>
              <a:t>item_name</a:t>
            </a:r>
            <a:r>
              <a:rPr lang="en-US" altLang="en-US" i="1" dirty="0"/>
              <a:t>, color, size</a:t>
            </a:r>
            <a:r>
              <a:rPr lang="en-US" altLang="en-US" dirty="0"/>
              <a:t>)</a:t>
            </a:r>
          </a:p>
          <a:p>
            <a:pPr>
              <a:buFont typeface="Monotype Sorts" charset="2"/>
              <a:buNone/>
            </a:pPr>
            <a:r>
              <a:rPr lang="en-US" altLang="en-US" dirty="0"/>
              <a:t>      This computes the union of eight different groupings of the </a:t>
            </a:r>
            <a:r>
              <a:rPr lang="en-US" altLang="en-US" i="1" dirty="0"/>
              <a:t>sales </a:t>
            </a:r>
            <a:r>
              <a:rPr lang="en-US" altLang="en-US" dirty="0"/>
              <a:t>relation:</a:t>
            </a:r>
          </a:p>
          <a:p>
            <a:pPr>
              <a:buFont typeface="Monotype Sorts" charset="2"/>
              <a:buNone/>
            </a:pPr>
            <a:r>
              <a:rPr lang="en-US" altLang="en-US" dirty="0"/>
              <a:t>	   { (</a:t>
            </a:r>
            <a:r>
              <a:rPr lang="en-US" altLang="en-US" i="1" dirty="0" err="1"/>
              <a:t>item_name</a:t>
            </a:r>
            <a:r>
              <a:rPr lang="en-US" altLang="en-US" i="1" dirty="0"/>
              <a:t>, color, size</a:t>
            </a:r>
            <a:r>
              <a:rPr lang="en-US" altLang="en-US" dirty="0"/>
              <a:t>), (</a:t>
            </a:r>
            <a:r>
              <a:rPr lang="en-US" altLang="en-US" i="1" dirty="0" err="1"/>
              <a:t>item_name</a:t>
            </a:r>
            <a:r>
              <a:rPr lang="en-US" altLang="en-US" i="1" dirty="0"/>
              <a:t>, color</a:t>
            </a:r>
            <a:r>
              <a:rPr lang="en-US" altLang="en-US" dirty="0"/>
              <a:t>), </a:t>
            </a:r>
            <a:br>
              <a:rPr lang="en-US" altLang="en-US" dirty="0"/>
            </a:br>
            <a:r>
              <a:rPr lang="en-US" altLang="en-US" dirty="0"/>
              <a:t>     (</a:t>
            </a:r>
            <a:r>
              <a:rPr lang="en-US" altLang="en-US" i="1" dirty="0" err="1"/>
              <a:t>item_name</a:t>
            </a:r>
            <a:r>
              <a:rPr lang="en-US" altLang="en-US" i="1" dirty="0"/>
              <a:t>, size</a:t>
            </a:r>
            <a:r>
              <a:rPr lang="en-US" altLang="en-US" dirty="0"/>
              <a:t>),           (</a:t>
            </a:r>
            <a:r>
              <a:rPr lang="en-US" altLang="en-US" i="1" dirty="0"/>
              <a:t>color, size</a:t>
            </a:r>
            <a:r>
              <a:rPr lang="en-US" altLang="en-US" dirty="0"/>
              <a:t>), </a:t>
            </a:r>
            <a:br>
              <a:rPr lang="en-US" altLang="en-US" dirty="0"/>
            </a:br>
            <a:r>
              <a:rPr lang="en-US" altLang="en-US" dirty="0"/>
              <a:t>     (</a:t>
            </a:r>
            <a:r>
              <a:rPr lang="en-US" altLang="en-US" i="1" dirty="0" err="1"/>
              <a:t>item_name</a:t>
            </a:r>
            <a:r>
              <a:rPr lang="en-US" altLang="en-US" dirty="0"/>
              <a:t>),                   (</a:t>
            </a:r>
            <a:r>
              <a:rPr lang="en-US" altLang="en-US" i="1" dirty="0"/>
              <a:t>color</a:t>
            </a:r>
            <a:r>
              <a:rPr lang="en-US" altLang="en-US" dirty="0"/>
              <a:t>), </a:t>
            </a:r>
            <a:br>
              <a:rPr lang="en-US" altLang="en-US" dirty="0"/>
            </a:br>
            <a:r>
              <a:rPr lang="en-US" altLang="en-US" dirty="0"/>
              <a:t>     (</a:t>
            </a:r>
            <a:r>
              <a:rPr lang="en-US" altLang="en-US" i="1" dirty="0"/>
              <a:t>size</a:t>
            </a:r>
            <a:r>
              <a:rPr lang="en-US" altLang="en-US" dirty="0"/>
              <a:t>),                              ( ) }</a:t>
            </a:r>
          </a:p>
          <a:p>
            <a:pPr>
              <a:buFont typeface="Monotype Sorts" charset="2"/>
              <a:buNone/>
            </a:pPr>
            <a:r>
              <a:rPr lang="en-US" altLang="en-US" dirty="0"/>
              <a:t>      where ( ) denotes an empty </a:t>
            </a:r>
            <a:r>
              <a:rPr lang="en-US" altLang="en-US" b="1" dirty="0"/>
              <a:t>group by </a:t>
            </a:r>
            <a:r>
              <a:rPr lang="en-US" altLang="en-US" dirty="0"/>
              <a:t>list.</a:t>
            </a:r>
          </a:p>
          <a:p>
            <a:pPr>
              <a:buSzPct val="110000"/>
              <a:buFont typeface="Wingdings" panose="05000000000000000000" pitchFamily="2" charset="2"/>
              <a:buChar char="§"/>
            </a:pPr>
            <a:r>
              <a:rPr lang="en-US" altLang="en-US" dirty="0"/>
              <a:t>For each grouping, the result contains the null value </a:t>
            </a:r>
            <a:br>
              <a:rPr lang="en-US" altLang="en-US" dirty="0"/>
            </a:br>
            <a:r>
              <a:rPr lang="en-US" altLang="en-US" dirty="0"/>
              <a:t>for attributes not present in the grouping. </a:t>
            </a:r>
          </a:p>
        </p:txBody>
      </p:sp>
    </p:spTree>
    <p:extLst>
      <p:ext uri="{BB962C8B-B14F-4D97-AF65-F5344CB8AC3E}">
        <p14:creationId xmlns:p14="http://schemas.microsoft.com/office/powerpoint/2010/main" val="3822097290"/>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8338" name="Rectangle 2">
            <a:extLst>
              <a:ext uri="{FF2B5EF4-FFF2-40B4-BE49-F238E27FC236}">
                <a16:creationId xmlns:a16="http://schemas.microsoft.com/office/drawing/2014/main" id="{4FF72357-53C8-4A45-9CD5-D77CC6CC8AC9}"/>
              </a:ext>
            </a:extLst>
          </p:cNvPr>
          <p:cNvSpPr>
            <a:spLocks noGrp="1" noChangeArrowheads="1"/>
          </p:cNvSpPr>
          <p:nvPr>
            <p:ph type="title" idx="4294967295"/>
          </p:nvPr>
        </p:nvSpPr>
        <p:spPr>
          <a:xfrm>
            <a:off x="1422400" y="117475"/>
            <a:ext cx="10769600" cy="609600"/>
          </a:xfrm>
        </p:spPr>
        <p:txBody>
          <a:bodyPr/>
          <a:lstStyle/>
          <a:p>
            <a:pPr>
              <a:defRPr/>
            </a:pPr>
            <a:r>
              <a:rPr lang="en-US">
                <a:effectLst>
                  <a:outerShdw blurRad="38100" dist="38100" dir="2700000" algn="tl">
                    <a:srgbClr val="C0C0C0"/>
                  </a:outerShdw>
                </a:effectLst>
              </a:rPr>
              <a:t>Online Analytical Processing Operations</a:t>
            </a:r>
          </a:p>
        </p:txBody>
      </p:sp>
      <p:sp>
        <p:nvSpPr>
          <p:cNvPr id="61443" name="Rectangle 3">
            <a:extLst>
              <a:ext uri="{FF2B5EF4-FFF2-40B4-BE49-F238E27FC236}">
                <a16:creationId xmlns:a16="http://schemas.microsoft.com/office/drawing/2014/main" id="{B6DCD9E3-EB34-4F40-9E0F-7E730B3D33FE}"/>
              </a:ext>
            </a:extLst>
          </p:cNvPr>
          <p:cNvSpPr>
            <a:spLocks noGrp="1" noChangeArrowheads="1"/>
          </p:cNvSpPr>
          <p:nvPr>
            <p:ph type="body" idx="4294967295"/>
          </p:nvPr>
        </p:nvSpPr>
        <p:spPr>
          <a:xfrm>
            <a:off x="4273550" y="1100138"/>
            <a:ext cx="7918450" cy="4713287"/>
          </a:xfrm>
        </p:spPr>
        <p:txBody>
          <a:bodyPr/>
          <a:lstStyle/>
          <a:p>
            <a:pPr>
              <a:lnSpc>
                <a:spcPct val="90000"/>
              </a:lnSpc>
              <a:buSzPct val="110000"/>
              <a:buFont typeface="Wingdings" panose="05000000000000000000" pitchFamily="2" charset="2"/>
              <a:buChar char="§"/>
            </a:pPr>
            <a:r>
              <a:rPr lang="en-US" altLang="en-US" dirty="0"/>
              <a:t>Relational representation of cross-tab that we saw earlier, but with </a:t>
            </a:r>
            <a:r>
              <a:rPr lang="en-US" altLang="en-US" i="1" dirty="0"/>
              <a:t>null </a:t>
            </a:r>
            <a:r>
              <a:rPr lang="en-US" altLang="en-US" dirty="0"/>
              <a:t>in place of </a:t>
            </a:r>
            <a:r>
              <a:rPr lang="en-US" altLang="en-US" b="1" dirty="0"/>
              <a:t>all</a:t>
            </a:r>
            <a:r>
              <a:rPr lang="en-US" altLang="en-US" dirty="0"/>
              <a:t>, can be computed by</a:t>
            </a:r>
          </a:p>
          <a:p>
            <a:pPr>
              <a:lnSpc>
                <a:spcPct val="90000"/>
              </a:lnSpc>
              <a:buSzPct val="110000"/>
              <a:buFont typeface="Wingdings" panose="05000000000000000000" pitchFamily="2" charset="2"/>
              <a:buChar char="§"/>
            </a:pPr>
            <a:r>
              <a:rPr lang="en-US" altLang="en-US" dirty="0"/>
              <a:t>		</a:t>
            </a:r>
            <a:r>
              <a:rPr lang="en-US" altLang="en-US" b="1" dirty="0"/>
              <a:t>select </a:t>
            </a:r>
            <a:r>
              <a:rPr lang="en-US" altLang="en-US" i="1" dirty="0" err="1"/>
              <a:t>item_name</a:t>
            </a:r>
            <a:r>
              <a:rPr lang="en-US" altLang="en-US" dirty="0"/>
              <a:t>, </a:t>
            </a:r>
            <a:r>
              <a:rPr lang="en-US" altLang="en-US" i="1" dirty="0"/>
              <a:t>color</a:t>
            </a:r>
            <a:r>
              <a:rPr lang="en-US" altLang="en-US" dirty="0"/>
              <a:t>, </a:t>
            </a:r>
            <a:r>
              <a:rPr lang="en-US" altLang="en-US" b="1" dirty="0"/>
              <a:t>sum</a:t>
            </a:r>
            <a:r>
              <a:rPr lang="en-US" altLang="en-US" dirty="0"/>
              <a:t>(</a:t>
            </a:r>
            <a:r>
              <a:rPr lang="en-US" altLang="en-US" i="1" dirty="0"/>
              <a:t>number</a:t>
            </a:r>
            <a:r>
              <a:rPr lang="en-US" altLang="en-US" dirty="0"/>
              <a:t>)</a:t>
            </a:r>
            <a:br>
              <a:rPr lang="en-US" altLang="en-US" dirty="0"/>
            </a:br>
            <a:r>
              <a:rPr lang="en-US" altLang="en-US" dirty="0"/>
              <a:t>	</a:t>
            </a:r>
            <a:r>
              <a:rPr lang="en-US" altLang="en-US" b="1" dirty="0"/>
              <a:t>from </a:t>
            </a:r>
            <a:r>
              <a:rPr lang="en-US" altLang="en-US" i="1" dirty="0"/>
              <a:t>sales</a:t>
            </a:r>
            <a:br>
              <a:rPr lang="en-US" altLang="en-US" i="1" dirty="0"/>
            </a:br>
            <a:r>
              <a:rPr lang="en-US" altLang="en-US" i="1" dirty="0"/>
              <a:t>	</a:t>
            </a:r>
            <a:r>
              <a:rPr lang="en-US" altLang="en-US" b="1" dirty="0"/>
              <a:t>group by cube</a:t>
            </a:r>
            <a:r>
              <a:rPr lang="en-US" altLang="en-US" dirty="0"/>
              <a:t>(</a:t>
            </a:r>
            <a:r>
              <a:rPr lang="en-US" altLang="en-US" i="1" dirty="0" err="1"/>
              <a:t>item_name</a:t>
            </a:r>
            <a:r>
              <a:rPr lang="en-US" altLang="en-US" i="1" dirty="0"/>
              <a:t>, color</a:t>
            </a:r>
            <a:r>
              <a:rPr lang="en-US" altLang="en-US" dirty="0"/>
              <a:t>)</a:t>
            </a:r>
          </a:p>
          <a:p>
            <a:pPr>
              <a:lnSpc>
                <a:spcPct val="90000"/>
              </a:lnSpc>
              <a:buSzPct val="110000"/>
              <a:buFont typeface="Wingdings" panose="05000000000000000000" pitchFamily="2" charset="2"/>
              <a:buChar char="§"/>
            </a:pPr>
            <a:r>
              <a:rPr lang="en-US" altLang="en-US" dirty="0"/>
              <a:t>The function </a:t>
            </a:r>
            <a:r>
              <a:rPr lang="en-US" altLang="en-US" b="1" dirty="0"/>
              <a:t>grouping()</a:t>
            </a:r>
            <a:r>
              <a:rPr lang="en-US" altLang="en-US" dirty="0"/>
              <a:t> can be applied on an attribute</a:t>
            </a:r>
          </a:p>
          <a:p>
            <a:pPr lvl="1">
              <a:lnSpc>
                <a:spcPct val="90000"/>
              </a:lnSpc>
              <a:buSzPct val="110000"/>
              <a:buFont typeface="Arial" panose="020B0604020202020204" pitchFamily="34" charset="0"/>
              <a:buChar char="•"/>
            </a:pPr>
            <a:r>
              <a:rPr lang="en-US" altLang="en-US" dirty="0">
                <a:ea typeface="ＭＳ Ｐゴシック" panose="020B0600070205080204" pitchFamily="34" charset="-128"/>
              </a:rPr>
              <a:t>Returns 1 if the value is a null value representing all, and returns 0 in all other cases. </a:t>
            </a:r>
          </a:p>
          <a:p>
            <a:pPr>
              <a:lnSpc>
                <a:spcPct val="90000"/>
              </a:lnSpc>
              <a:buFont typeface="Monotype Sorts" charset="2"/>
              <a:buNone/>
            </a:pPr>
            <a:r>
              <a:rPr lang="en-US" altLang="en-US" dirty="0"/>
              <a:t>	</a:t>
            </a:r>
            <a:r>
              <a:rPr lang="en-US" altLang="en-US" b="1" dirty="0"/>
              <a:t>select </a:t>
            </a:r>
            <a:r>
              <a:rPr lang="en-US" altLang="en-US" i="1" dirty="0" err="1"/>
              <a:t>item_name</a:t>
            </a:r>
            <a:r>
              <a:rPr lang="en-US" altLang="en-US" i="1" dirty="0"/>
              <a:t>, color, size</a:t>
            </a:r>
            <a:r>
              <a:rPr lang="en-US" altLang="en-US" dirty="0"/>
              <a:t>, </a:t>
            </a:r>
            <a:r>
              <a:rPr lang="en-US" altLang="en-US" b="1" dirty="0"/>
              <a:t>sum</a:t>
            </a:r>
            <a:r>
              <a:rPr lang="en-US" altLang="en-US" dirty="0"/>
              <a:t>(</a:t>
            </a:r>
            <a:r>
              <a:rPr lang="en-US" altLang="en-US" i="1" dirty="0"/>
              <a:t>number</a:t>
            </a:r>
            <a:r>
              <a:rPr lang="en-US" altLang="en-US" dirty="0"/>
              <a:t>),</a:t>
            </a:r>
            <a:br>
              <a:rPr lang="en-US" altLang="en-US" dirty="0"/>
            </a:br>
            <a:r>
              <a:rPr lang="en-US" altLang="en-US" dirty="0"/>
              <a:t>	</a:t>
            </a:r>
            <a:r>
              <a:rPr lang="en-US" altLang="en-US" b="1" dirty="0"/>
              <a:t>grouping</a:t>
            </a:r>
            <a:r>
              <a:rPr lang="en-US" altLang="en-US" dirty="0"/>
              <a:t>(</a:t>
            </a:r>
            <a:r>
              <a:rPr lang="en-US" altLang="en-US" i="1" dirty="0" err="1"/>
              <a:t>item_name</a:t>
            </a:r>
            <a:r>
              <a:rPr lang="en-US" altLang="en-US" dirty="0"/>
              <a:t>) </a:t>
            </a:r>
            <a:r>
              <a:rPr lang="en-US" altLang="en-US" b="1" dirty="0"/>
              <a:t>as </a:t>
            </a:r>
            <a:r>
              <a:rPr lang="en-US" altLang="en-US" i="1" dirty="0" err="1"/>
              <a:t>item_name_flag</a:t>
            </a:r>
            <a:r>
              <a:rPr lang="en-US" altLang="en-US" dirty="0"/>
              <a:t>,</a:t>
            </a:r>
            <a:br>
              <a:rPr lang="en-US" altLang="en-US" dirty="0"/>
            </a:br>
            <a:r>
              <a:rPr lang="en-US" altLang="en-US" dirty="0"/>
              <a:t>	</a:t>
            </a:r>
            <a:r>
              <a:rPr lang="en-US" altLang="en-US" b="1" dirty="0"/>
              <a:t>grouping</a:t>
            </a:r>
            <a:r>
              <a:rPr lang="en-US" altLang="en-US" dirty="0"/>
              <a:t>(</a:t>
            </a:r>
            <a:r>
              <a:rPr lang="en-US" altLang="en-US" i="1" dirty="0"/>
              <a:t>color</a:t>
            </a:r>
            <a:r>
              <a:rPr lang="en-US" altLang="en-US" dirty="0"/>
              <a:t>) </a:t>
            </a:r>
            <a:r>
              <a:rPr lang="en-US" altLang="en-US" b="1" dirty="0"/>
              <a:t>as </a:t>
            </a:r>
            <a:r>
              <a:rPr lang="en-US" altLang="en-US" i="1" dirty="0" err="1"/>
              <a:t>color_flag</a:t>
            </a:r>
            <a:r>
              <a:rPr lang="en-US" altLang="en-US" dirty="0"/>
              <a:t>,</a:t>
            </a:r>
            <a:br>
              <a:rPr lang="en-US" altLang="en-US" dirty="0"/>
            </a:br>
            <a:r>
              <a:rPr lang="en-US" altLang="en-US" dirty="0"/>
              <a:t>	</a:t>
            </a:r>
            <a:r>
              <a:rPr lang="en-US" altLang="en-US" b="1" dirty="0"/>
              <a:t>grouping</a:t>
            </a:r>
            <a:r>
              <a:rPr lang="en-US" altLang="en-US" dirty="0"/>
              <a:t>(</a:t>
            </a:r>
            <a:r>
              <a:rPr lang="en-US" altLang="en-US" i="1" dirty="0"/>
              <a:t>size</a:t>
            </a:r>
            <a:r>
              <a:rPr lang="en-US" altLang="en-US" dirty="0"/>
              <a:t>) </a:t>
            </a:r>
            <a:r>
              <a:rPr lang="en-US" altLang="en-US" b="1" dirty="0"/>
              <a:t>as </a:t>
            </a:r>
            <a:r>
              <a:rPr lang="en-US" altLang="en-US" i="1" dirty="0" err="1"/>
              <a:t>size_flag</a:t>
            </a:r>
            <a:r>
              <a:rPr lang="en-US" altLang="en-US" dirty="0"/>
              <a:t>,</a:t>
            </a:r>
            <a:br>
              <a:rPr lang="en-US" altLang="en-US" dirty="0"/>
            </a:br>
            <a:r>
              <a:rPr lang="en-US" altLang="en-US" b="1" dirty="0"/>
              <a:t>from </a:t>
            </a:r>
            <a:r>
              <a:rPr lang="en-US" altLang="en-US" i="1" dirty="0"/>
              <a:t>sales</a:t>
            </a:r>
            <a:br>
              <a:rPr lang="en-US" altLang="en-US" dirty="0"/>
            </a:br>
            <a:r>
              <a:rPr lang="en-US" altLang="en-US" b="1" dirty="0"/>
              <a:t>group by cube</a:t>
            </a:r>
            <a:r>
              <a:rPr lang="en-US" altLang="en-US" dirty="0"/>
              <a:t>(</a:t>
            </a:r>
            <a:r>
              <a:rPr lang="en-US" altLang="en-US" i="1" dirty="0" err="1"/>
              <a:t>item_name</a:t>
            </a:r>
            <a:r>
              <a:rPr lang="en-US" altLang="en-US" i="1" dirty="0"/>
              <a:t>, color, size</a:t>
            </a:r>
            <a:r>
              <a:rPr lang="en-US" altLang="en-US" dirty="0"/>
              <a:t>)</a:t>
            </a:r>
          </a:p>
          <a:p>
            <a:pPr>
              <a:lnSpc>
                <a:spcPct val="90000"/>
              </a:lnSpc>
              <a:buFont typeface="Monotype Sorts" charset="2"/>
              <a:buNone/>
            </a:pPr>
            <a:endParaRPr lang="en-US" altLang="en-US" dirty="0"/>
          </a:p>
        </p:txBody>
      </p:sp>
    </p:spTree>
    <p:extLst>
      <p:ext uri="{BB962C8B-B14F-4D97-AF65-F5344CB8AC3E}">
        <p14:creationId xmlns:p14="http://schemas.microsoft.com/office/powerpoint/2010/main" val="1080565022"/>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8338" name="Rectangle 2">
            <a:extLst>
              <a:ext uri="{FF2B5EF4-FFF2-40B4-BE49-F238E27FC236}">
                <a16:creationId xmlns:a16="http://schemas.microsoft.com/office/drawing/2014/main" id="{E5196D3B-3022-4A48-9BB0-037BD8A227D1}"/>
              </a:ext>
            </a:extLst>
          </p:cNvPr>
          <p:cNvSpPr>
            <a:spLocks noGrp="1" noChangeArrowheads="1"/>
          </p:cNvSpPr>
          <p:nvPr>
            <p:ph type="title" idx="4294967295"/>
          </p:nvPr>
        </p:nvSpPr>
        <p:spPr>
          <a:xfrm>
            <a:off x="1422400" y="117475"/>
            <a:ext cx="10769600" cy="609600"/>
          </a:xfrm>
        </p:spPr>
        <p:txBody>
          <a:bodyPr/>
          <a:lstStyle/>
          <a:p>
            <a:pPr>
              <a:defRPr/>
            </a:pPr>
            <a:r>
              <a:rPr lang="en-US">
                <a:effectLst>
                  <a:outerShdw blurRad="38100" dist="38100" dir="2700000" algn="tl">
                    <a:srgbClr val="C0C0C0"/>
                  </a:outerShdw>
                </a:effectLst>
              </a:rPr>
              <a:t>Online Analytical Processing Operations</a:t>
            </a:r>
          </a:p>
        </p:txBody>
      </p:sp>
      <p:sp>
        <p:nvSpPr>
          <p:cNvPr id="62467" name="Rectangle 3">
            <a:extLst>
              <a:ext uri="{FF2B5EF4-FFF2-40B4-BE49-F238E27FC236}">
                <a16:creationId xmlns:a16="http://schemas.microsoft.com/office/drawing/2014/main" id="{DCC508DD-7E62-43A4-BD6F-3E99D4C18CA6}"/>
              </a:ext>
            </a:extLst>
          </p:cNvPr>
          <p:cNvSpPr>
            <a:spLocks noGrp="1" noChangeArrowheads="1"/>
          </p:cNvSpPr>
          <p:nvPr>
            <p:ph type="body" idx="4294967295"/>
          </p:nvPr>
        </p:nvSpPr>
        <p:spPr>
          <a:xfrm>
            <a:off x="4273550" y="1198563"/>
            <a:ext cx="7918450" cy="4614862"/>
          </a:xfrm>
        </p:spPr>
        <p:txBody>
          <a:bodyPr/>
          <a:lstStyle/>
          <a:p>
            <a:pPr>
              <a:lnSpc>
                <a:spcPct val="90000"/>
              </a:lnSpc>
              <a:buSzPct val="110000"/>
              <a:buFont typeface="Wingdings" panose="05000000000000000000" pitchFamily="2" charset="2"/>
              <a:buChar char="§"/>
            </a:pPr>
            <a:r>
              <a:rPr lang="en-US" altLang="en-US" dirty="0"/>
              <a:t>Can use the function </a:t>
            </a:r>
            <a:r>
              <a:rPr lang="en-US" altLang="en-US" b="1" dirty="0"/>
              <a:t>decode()</a:t>
            </a:r>
            <a:r>
              <a:rPr lang="en-US" altLang="en-US" dirty="0"/>
              <a:t> in the </a:t>
            </a:r>
            <a:r>
              <a:rPr lang="en-US" altLang="en-US" b="1" dirty="0"/>
              <a:t>select</a:t>
            </a:r>
            <a:r>
              <a:rPr lang="en-US" altLang="en-US" dirty="0"/>
              <a:t> clause to replace </a:t>
            </a:r>
            <a:br>
              <a:rPr lang="en-US" altLang="en-US" dirty="0"/>
            </a:br>
            <a:r>
              <a:rPr lang="en-US" altLang="en-US" dirty="0"/>
              <a:t>such nulls by a value such as </a:t>
            </a:r>
            <a:r>
              <a:rPr lang="en-US" altLang="en-US" b="1" dirty="0"/>
              <a:t>all</a:t>
            </a:r>
          </a:p>
          <a:p>
            <a:pPr lvl="1">
              <a:lnSpc>
                <a:spcPct val="110000"/>
              </a:lnSpc>
              <a:buSzPct val="110000"/>
              <a:buFont typeface="Arial" panose="020B0604020202020204" pitchFamily="34" charset="0"/>
              <a:buChar char="•"/>
            </a:pPr>
            <a:r>
              <a:rPr lang="en-US" altLang="en-US" dirty="0">
                <a:ea typeface="ＭＳ Ｐゴシック" panose="020B0600070205080204" pitchFamily="34" charset="-128"/>
              </a:rPr>
              <a:t>E.g., replace </a:t>
            </a:r>
            <a:r>
              <a:rPr lang="en-US" altLang="en-US" i="1" dirty="0" err="1">
                <a:ea typeface="ＭＳ Ｐゴシック" panose="020B0600070205080204" pitchFamily="34" charset="-128"/>
              </a:rPr>
              <a:t>item_name</a:t>
            </a:r>
            <a:r>
              <a:rPr lang="en-US" altLang="en-US" i="1" dirty="0">
                <a:ea typeface="ＭＳ Ｐゴシック" panose="020B0600070205080204" pitchFamily="34" charset="-128"/>
              </a:rPr>
              <a:t> </a:t>
            </a:r>
            <a:r>
              <a:rPr lang="en-US" altLang="en-US" dirty="0">
                <a:ea typeface="ＭＳ Ｐゴシック" panose="020B0600070205080204" pitchFamily="34" charset="-128"/>
              </a:rPr>
              <a:t> in first query by </a:t>
            </a:r>
            <a:br>
              <a:rPr lang="en-US" altLang="en-US" dirty="0">
                <a:ea typeface="ＭＳ Ｐゴシック" panose="020B0600070205080204" pitchFamily="34" charset="-128"/>
              </a:rPr>
            </a:br>
            <a:r>
              <a:rPr lang="en-US" altLang="en-US" dirty="0">
                <a:ea typeface="ＭＳ Ｐゴシック" panose="020B0600070205080204" pitchFamily="34" charset="-128"/>
              </a:rPr>
              <a:t>   </a:t>
            </a:r>
            <a:r>
              <a:rPr lang="en-US" altLang="en-US" b="1" dirty="0">
                <a:ea typeface="ＭＳ Ｐゴシック" panose="020B0600070205080204" pitchFamily="34" charset="-128"/>
              </a:rPr>
              <a:t>decode</a:t>
            </a:r>
            <a:r>
              <a:rPr lang="en-US" altLang="en-US" dirty="0">
                <a:ea typeface="ＭＳ Ｐゴシック" panose="020B0600070205080204" pitchFamily="34" charset="-128"/>
              </a:rPr>
              <a:t>( </a:t>
            </a:r>
            <a:r>
              <a:rPr lang="en-US" altLang="en-US" b="1" dirty="0">
                <a:ea typeface="ＭＳ Ｐゴシック" panose="020B0600070205080204" pitchFamily="34" charset="-128"/>
              </a:rPr>
              <a:t>grouping</a:t>
            </a:r>
            <a:r>
              <a:rPr lang="en-US" altLang="en-US" dirty="0">
                <a:ea typeface="ＭＳ Ｐゴシック" panose="020B0600070205080204" pitchFamily="34" charset="-128"/>
              </a:rPr>
              <a:t>(</a:t>
            </a:r>
            <a:r>
              <a:rPr lang="en-US" altLang="en-US" dirty="0" err="1">
                <a:ea typeface="ＭＳ Ｐゴシック" panose="020B0600070205080204" pitchFamily="34" charset="-128"/>
              </a:rPr>
              <a:t>item</a:t>
            </a:r>
            <a:r>
              <a:rPr lang="en-US" altLang="en-US" i="1" dirty="0" err="1">
                <a:ea typeface="ＭＳ Ｐゴシック" panose="020B0600070205080204" pitchFamily="34" charset="-128"/>
              </a:rPr>
              <a:t>_name</a:t>
            </a:r>
            <a:r>
              <a:rPr lang="en-US" altLang="en-US" dirty="0">
                <a:ea typeface="ＭＳ Ｐゴシック" panose="020B0600070205080204" pitchFamily="34" charset="-128"/>
              </a:rPr>
              <a:t>), 1, ‘all’, </a:t>
            </a:r>
            <a:r>
              <a:rPr lang="en-US" altLang="en-US" i="1" dirty="0" err="1">
                <a:ea typeface="ＭＳ Ｐゴシック" panose="020B0600070205080204" pitchFamily="34" charset="-128"/>
              </a:rPr>
              <a:t>item_name</a:t>
            </a:r>
            <a:r>
              <a:rPr lang="en-US" altLang="en-US" dirty="0">
                <a:ea typeface="ＭＳ Ｐゴシック" panose="020B0600070205080204" pitchFamily="34" charset="-128"/>
              </a:rPr>
              <a:t>)</a:t>
            </a:r>
            <a:endParaRPr lang="en-US" altLang="en-US" b="1" dirty="0">
              <a:ea typeface="ＭＳ Ｐゴシック" panose="020B0600070205080204" pitchFamily="34" charset="-128"/>
            </a:endParaRPr>
          </a:p>
          <a:p>
            <a:pPr>
              <a:lnSpc>
                <a:spcPct val="90000"/>
              </a:lnSpc>
            </a:pPr>
            <a:endParaRPr lang="en-US" altLang="en-US" dirty="0"/>
          </a:p>
        </p:txBody>
      </p:sp>
    </p:spTree>
    <p:extLst>
      <p:ext uri="{BB962C8B-B14F-4D97-AF65-F5344CB8AC3E}">
        <p14:creationId xmlns:p14="http://schemas.microsoft.com/office/powerpoint/2010/main" val="479639827"/>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0386" name="Rectangle 2">
            <a:extLst>
              <a:ext uri="{FF2B5EF4-FFF2-40B4-BE49-F238E27FC236}">
                <a16:creationId xmlns:a16="http://schemas.microsoft.com/office/drawing/2014/main" id="{C5388A78-5302-40BE-B508-1397A8DF7FA1}"/>
              </a:ext>
            </a:extLst>
          </p:cNvPr>
          <p:cNvSpPr>
            <a:spLocks noGrp="1" noChangeArrowheads="1"/>
          </p:cNvSpPr>
          <p:nvPr>
            <p:ph type="title" idx="4294967295"/>
          </p:nvPr>
        </p:nvSpPr>
        <p:spPr>
          <a:xfrm>
            <a:off x="1422400" y="117475"/>
            <a:ext cx="10769600" cy="609600"/>
          </a:xfrm>
        </p:spPr>
        <p:txBody>
          <a:bodyPr/>
          <a:lstStyle/>
          <a:p>
            <a:pPr>
              <a:defRPr/>
            </a:pPr>
            <a:r>
              <a:rPr lang="en-US">
                <a:ea typeface="+mj-ea"/>
              </a:rPr>
              <a:t>Extended Aggregation (Cont.)</a:t>
            </a:r>
          </a:p>
        </p:txBody>
      </p:sp>
      <p:sp>
        <p:nvSpPr>
          <p:cNvPr id="63491" name="Rectangle 3">
            <a:extLst>
              <a:ext uri="{FF2B5EF4-FFF2-40B4-BE49-F238E27FC236}">
                <a16:creationId xmlns:a16="http://schemas.microsoft.com/office/drawing/2014/main" id="{3D85F60D-2990-4D36-95F3-E3EE12BCADC7}"/>
              </a:ext>
            </a:extLst>
          </p:cNvPr>
          <p:cNvSpPr>
            <a:spLocks noGrp="1" noChangeArrowheads="1"/>
          </p:cNvSpPr>
          <p:nvPr>
            <p:ph type="body" idx="4294967295"/>
          </p:nvPr>
        </p:nvSpPr>
        <p:spPr>
          <a:xfrm>
            <a:off x="4187825" y="1136650"/>
            <a:ext cx="8004175" cy="5057775"/>
          </a:xfrm>
        </p:spPr>
        <p:txBody>
          <a:bodyPr/>
          <a:lstStyle/>
          <a:p>
            <a:pPr>
              <a:lnSpc>
                <a:spcPct val="90000"/>
              </a:lnSpc>
              <a:buSzPct val="110000"/>
              <a:buFont typeface="Wingdings" panose="05000000000000000000" pitchFamily="2" charset="2"/>
              <a:buChar char="§"/>
            </a:pPr>
            <a:r>
              <a:rPr lang="en-US" altLang="en-US" dirty="0"/>
              <a:t>The </a:t>
            </a:r>
            <a:r>
              <a:rPr lang="en-US" altLang="en-US" b="1" dirty="0"/>
              <a:t>rollup</a:t>
            </a:r>
            <a:r>
              <a:rPr lang="en-US" altLang="en-US" dirty="0"/>
              <a:t> construct generates union on every prefix of specified list of attributes </a:t>
            </a:r>
          </a:p>
          <a:p>
            <a:pPr>
              <a:lnSpc>
                <a:spcPct val="90000"/>
              </a:lnSpc>
              <a:buSzPct val="110000"/>
              <a:buFont typeface="Wingdings" panose="05000000000000000000" pitchFamily="2" charset="2"/>
              <a:buChar char="§"/>
            </a:pPr>
            <a:r>
              <a:rPr lang="en-US" altLang="en-US" dirty="0"/>
              <a:t>E.g., </a:t>
            </a:r>
          </a:p>
          <a:p>
            <a:pPr marL="0" indent="0">
              <a:lnSpc>
                <a:spcPct val="90000"/>
              </a:lnSpc>
              <a:buSzPct val="110000"/>
              <a:buNone/>
            </a:pPr>
            <a:r>
              <a:rPr lang="en-US" altLang="en-US" dirty="0"/>
              <a:t>		</a:t>
            </a:r>
            <a:r>
              <a:rPr lang="en-US" altLang="en-US" b="1" dirty="0"/>
              <a:t>select </a:t>
            </a:r>
            <a:r>
              <a:rPr lang="en-US" altLang="en-US" i="1" dirty="0" err="1"/>
              <a:t>item_name</a:t>
            </a:r>
            <a:r>
              <a:rPr lang="en-US" altLang="en-US" dirty="0"/>
              <a:t>, </a:t>
            </a:r>
            <a:r>
              <a:rPr lang="en-US" altLang="en-US" i="1" dirty="0"/>
              <a:t>color</a:t>
            </a:r>
            <a:r>
              <a:rPr lang="en-US" altLang="en-US" dirty="0"/>
              <a:t>, </a:t>
            </a:r>
            <a:r>
              <a:rPr lang="en-US" altLang="en-US" i="1" dirty="0"/>
              <a:t>size</a:t>
            </a:r>
            <a:r>
              <a:rPr lang="en-US" altLang="en-US" dirty="0"/>
              <a:t>, </a:t>
            </a:r>
            <a:r>
              <a:rPr lang="en-US" altLang="en-US" b="1" dirty="0"/>
              <a:t>sum</a:t>
            </a:r>
            <a:r>
              <a:rPr lang="en-US" altLang="en-US" dirty="0"/>
              <a:t>(</a:t>
            </a:r>
            <a:r>
              <a:rPr lang="en-US" altLang="en-US" i="1" dirty="0"/>
              <a:t>number</a:t>
            </a:r>
            <a:r>
              <a:rPr lang="en-US" altLang="en-US" dirty="0"/>
              <a:t>)</a:t>
            </a:r>
            <a:br>
              <a:rPr lang="en-US" altLang="en-US" dirty="0"/>
            </a:br>
            <a:r>
              <a:rPr lang="en-US" altLang="en-US" dirty="0"/>
              <a:t>	</a:t>
            </a:r>
            <a:r>
              <a:rPr lang="en-US" altLang="en-US" b="1" dirty="0"/>
              <a:t>from </a:t>
            </a:r>
            <a:r>
              <a:rPr lang="en-US" altLang="en-US" i="1" dirty="0"/>
              <a:t>sales</a:t>
            </a:r>
            <a:br>
              <a:rPr lang="en-US" altLang="en-US" i="1" dirty="0"/>
            </a:br>
            <a:r>
              <a:rPr lang="en-US" altLang="en-US" i="1" dirty="0"/>
              <a:t>	</a:t>
            </a:r>
            <a:r>
              <a:rPr lang="en-US" altLang="en-US" b="1" dirty="0"/>
              <a:t>group by rollup</a:t>
            </a:r>
            <a:r>
              <a:rPr lang="en-US" altLang="en-US" dirty="0"/>
              <a:t>(</a:t>
            </a:r>
            <a:r>
              <a:rPr lang="en-US" altLang="en-US" i="1" dirty="0" err="1"/>
              <a:t>item_name</a:t>
            </a:r>
            <a:r>
              <a:rPr lang="en-US" altLang="en-US" i="1" dirty="0"/>
              <a:t>, color, size</a:t>
            </a:r>
            <a:r>
              <a:rPr lang="en-US" altLang="en-US" dirty="0"/>
              <a:t>)</a:t>
            </a:r>
          </a:p>
          <a:p>
            <a:pPr lvl="1">
              <a:lnSpc>
                <a:spcPct val="90000"/>
              </a:lnSpc>
              <a:buSzPct val="110000"/>
              <a:buFont typeface="Arial" panose="020B0604020202020204" pitchFamily="34" charset="0"/>
              <a:buChar char="•"/>
            </a:pPr>
            <a:r>
              <a:rPr lang="en-US" altLang="en-US" dirty="0">
                <a:ea typeface="ＭＳ Ｐゴシック" panose="020B0600070205080204" pitchFamily="34" charset="-128"/>
              </a:rPr>
              <a:t>Generates union of four groupings:</a:t>
            </a:r>
          </a:p>
          <a:p>
            <a:pPr marL="0" indent="0">
              <a:lnSpc>
                <a:spcPct val="90000"/>
              </a:lnSpc>
              <a:buSzPct val="110000"/>
              <a:buNone/>
            </a:pPr>
            <a:r>
              <a:rPr lang="en-US" altLang="en-US" dirty="0"/>
              <a:t>	       { (</a:t>
            </a:r>
            <a:r>
              <a:rPr lang="en-US" altLang="en-US" i="1" dirty="0" err="1"/>
              <a:t>item_name</a:t>
            </a:r>
            <a:r>
              <a:rPr lang="en-US" altLang="en-US" i="1" dirty="0"/>
              <a:t>, color, size</a:t>
            </a:r>
            <a:r>
              <a:rPr lang="en-US" altLang="en-US" dirty="0"/>
              <a:t>), (</a:t>
            </a:r>
            <a:r>
              <a:rPr lang="en-US" altLang="en-US" i="1" dirty="0" err="1"/>
              <a:t>item_name</a:t>
            </a:r>
            <a:r>
              <a:rPr lang="en-US" altLang="en-US" i="1" dirty="0"/>
              <a:t>, color</a:t>
            </a:r>
            <a:r>
              <a:rPr lang="en-US" altLang="en-US" dirty="0"/>
              <a:t>), (</a:t>
            </a:r>
            <a:r>
              <a:rPr lang="en-US" altLang="en-US" i="1" dirty="0" err="1"/>
              <a:t>item_name</a:t>
            </a:r>
            <a:r>
              <a:rPr lang="en-US" altLang="en-US" dirty="0"/>
              <a:t>), ( ) }</a:t>
            </a:r>
          </a:p>
          <a:p>
            <a:pPr>
              <a:lnSpc>
                <a:spcPct val="90000"/>
              </a:lnSpc>
              <a:buSzPct val="110000"/>
              <a:buFont typeface="Wingdings" panose="05000000000000000000" pitchFamily="2" charset="2"/>
              <a:buChar char="§"/>
            </a:pPr>
            <a:r>
              <a:rPr lang="en-US" altLang="en-US" dirty="0"/>
              <a:t>Rollup can be used to generate aggregates at multiple levels of a</a:t>
            </a:r>
            <a:br>
              <a:rPr lang="en-US" altLang="en-US" dirty="0"/>
            </a:br>
            <a:r>
              <a:rPr lang="en-US" altLang="en-US" dirty="0"/>
              <a:t>hierarchy.</a:t>
            </a:r>
          </a:p>
          <a:p>
            <a:pPr>
              <a:lnSpc>
                <a:spcPct val="90000"/>
              </a:lnSpc>
              <a:buSzPct val="110000"/>
              <a:buFont typeface="Wingdings" panose="05000000000000000000" pitchFamily="2" charset="2"/>
              <a:buChar char="§"/>
            </a:pPr>
            <a:r>
              <a:rPr lang="en-US" altLang="en-US" dirty="0"/>
              <a:t>E.g., suppose table </a:t>
            </a:r>
            <a:r>
              <a:rPr lang="en-US" altLang="en-US" i="1" dirty="0" err="1"/>
              <a:t>itemcategory</a:t>
            </a:r>
            <a:r>
              <a:rPr lang="en-US" altLang="en-US" dirty="0"/>
              <a:t>(</a:t>
            </a:r>
            <a:r>
              <a:rPr lang="en-US" altLang="en-US" i="1" dirty="0" err="1"/>
              <a:t>item_name</a:t>
            </a:r>
            <a:r>
              <a:rPr lang="en-US" altLang="en-US" i="1" dirty="0"/>
              <a:t>, category</a:t>
            </a:r>
            <a:r>
              <a:rPr lang="en-US" altLang="en-US" dirty="0"/>
              <a:t>) gives the category of each item. Then  </a:t>
            </a:r>
          </a:p>
          <a:p>
            <a:pPr marL="0" indent="0">
              <a:lnSpc>
                <a:spcPct val="90000"/>
              </a:lnSpc>
              <a:buSzPct val="110000"/>
              <a:buNone/>
            </a:pPr>
            <a:r>
              <a:rPr lang="en-US" altLang="en-US" dirty="0"/>
              <a:t>	           </a:t>
            </a:r>
            <a:r>
              <a:rPr lang="en-US" altLang="en-US" b="1" dirty="0"/>
              <a:t>select </a:t>
            </a:r>
            <a:r>
              <a:rPr lang="en-US" altLang="en-US" i="1" dirty="0"/>
              <a:t>category, </a:t>
            </a:r>
            <a:r>
              <a:rPr lang="en-US" altLang="en-US" i="1" dirty="0" err="1"/>
              <a:t>item_name</a:t>
            </a:r>
            <a:r>
              <a:rPr lang="en-US" altLang="en-US" dirty="0"/>
              <a:t>, </a:t>
            </a:r>
            <a:r>
              <a:rPr lang="en-US" altLang="en-US" b="1" dirty="0"/>
              <a:t>sum</a:t>
            </a:r>
            <a:r>
              <a:rPr lang="en-US" altLang="en-US" dirty="0"/>
              <a:t>(</a:t>
            </a:r>
            <a:r>
              <a:rPr lang="en-US" altLang="en-US" i="1" dirty="0"/>
              <a:t>number</a:t>
            </a:r>
            <a:r>
              <a:rPr lang="en-US" altLang="en-US" dirty="0"/>
              <a:t>)</a:t>
            </a:r>
            <a:br>
              <a:rPr lang="en-US" altLang="en-US" dirty="0"/>
            </a:br>
            <a:r>
              <a:rPr lang="en-US" altLang="en-US" dirty="0"/>
              <a:t>           </a:t>
            </a:r>
            <a:r>
              <a:rPr lang="en-US" altLang="en-US" b="1" dirty="0"/>
              <a:t>from </a:t>
            </a:r>
            <a:r>
              <a:rPr lang="en-US" altLang="en-US" i="1" dirty="0"/>
              <a:t>sales, </a:t>
            </a:r>
            <a:r>
              <a:rPr lang="en-US" altLang="en-US" i="1" dirty="0" err="1"/>
              <a:t>itemcategory</a:t>
            </a:r>
            <a:br>
              <a:rPr lang="en-US" altLang="en-US" dirty="0"/>
            </a:br>
            <a:r>
              <a:rPr lang="en-US" altLang="en-US" dirty="0"/>
              <a:t>           </a:t>
            </a:r>
            <a:r>
              <a:rPr lang="en-US" altLang="en-US" b="1" dirty="0"/>
              <a:t>where </a:t>
            </a:r>
            <a:r>
              <a:rPr lang="en-US" altLang="en-US" i="1" dirty="0" err="1"/>
              <a:t>sales.item_name</a:t>
            </a:r>
            <a:r>
              <a:rPr lang="en-US" altLang="en-US" i="1" dirty="0"/>
              <a:t> = </a:t>
            </a:r>
            <a:r>
              <a:rPr lang="en-US" altLang="en-US" i="1" dirty="0" err="1"/>
              <a:t>itemcategory.item_name</a:t>
            </a:r>
            <a:br>
              <a:rPr lang="en-US" altLang="en-US" dirty="0"/>
            </a:br>
            <a:r>
              <a:rPr lang="en-US" altLang="en-US" dirty="0"/>
              <a:t>           </a:t>
            </a:r>
            <a:r>
              <a:rPr lang="en-US" altLang="en-US" b="1" dirty="0"/>
              <a:t>group by rollup</a:t>
            </a:r>
            <a:r>
              <a:rPr lang="en-US" altLang="en-US" dirty="0"/>
              <a:t>(</a:t>
            </a:r>
            <a:r>
              <a:rPr lang="en-US" altLang="en-US" i="1" dirty="0"/>
              <a:t>category, </a:t>
            </a:r>
            <a:r>
              <a:rPr lang="en-US" altLang="en-US" i="1" dirty="0" err="1"/>
              <a:t>item_name</a:t>
            </a:r>
            <a:r>
              <a:rPr lang="en-US" altLang="en-US" dirty="0"/>
              <a:t>)</a:t>
            </a:r>
          </a:p>
          <a:p>
            <a:pPr>
              <a:lnSpc>
                <a:spcPct val="90000"/>
              </a:lnSpc>
              <a:buFont typeface="Monotype Sorts" charset="2"/>
              <a:buNone/>
            </a:pPr>
            <a:r>
              <a:rPr lang="en-US" altLang="en-US" dirty="0"/>
              <a:t>	would give a hierarchical summary by </a:t>
            </a:r>
            <a:r>
              <a:rPr lang="en-US" altLang="en-US" i="1" dirty="0" err="1"/>
              <a:t>item_name</a:t>
            </a:r>
            <a:r>
              <a:rPr lang="en-US" altLang="en-US" i="1" dirty="0"/>
              <a:t> </a:t>
            </a:r>
            <a:r>
              <a:rPr lang="en-US" altLang="en-US" dirty="0"/>
              <a:t>and by </a:t>
            </a:r>
            <a:r>
              <a:rPr lang="en-US" altLang="en-US" i="1" dirty="0"/>
              <a:t>category.</a:t>
            </a:r>
          </a:p>
        </p:txBody>
      </p:sp>
    </p:spTree>
    <p:extLst>
      <p:ext uri="{BB962C8B-B14F-4D97-AF65-F5344CB8AC3E}">
        <p14:creationId xmlns:p14="http://schemas.microsoft.com/office/powerpoint/2010/main" val="3535811151"/>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2434" name="Rectangle 2">
            <a:extLst>
              <a:ext uri="{FF2B5EF4-FFF2-40B4-BE49-F238E27FC236}">
                <a16:creationId xmlns:a16="http://schemas.microsoft.com/office/drawing/2014/main" id="{7A0C02D7-01D8-4857-944B-D2938FFB2DAB}"/>
              </a:ext>
            </a:extLst>
          </p:cNvPr>
          <p:cNvSpPr>
            <a:spLocks noGrp="1" noChangeArrowheads="1"/>
          </p:cNvSpPr>
          <p:nvPr>
            <p:ph type="title" idx="4294967295"/>
          </p:nvPr>
        </p:nvSpPr>
        <p:spPr>
          <a:xfrm>
            <a:off x="1422400" y="117475"/>
            <a:ext cx="10769600" cy="609600"/>
          </a:xfrm>
        </p:spPr>
        <p:txBody>
          <a:bodyPr/>
          <a:lstStyle/>
          <a:p>
            <a:pPr>
              <a:defRPr/>
            </a:pPr>
            <a:r>
              <a:rPr lang="en-US">
                <a:ea typeface="+mj-ea"/>
              </a:rPr>
              <a:t>Extended Aggregation (Cont.)</a:t>
            </a:r>
          </a:p>
        </p:txBody>
      </p:sp>
      <p:sp>
        <p:nvSpPr>
          <p:cNvPr id="64515" name="Rectangle 3">
            <a:extLst>
              <a:ext uri="{FF2B5EF4-FFF2-40B4-BE49-F238E27FC236}">
                <a16:creationId xmlns:a16="http://schemas.microsoft.com/office/drawing/2014/main" id="{41581930-E7FD-4C8A-8F95-918CC94CC720}"/>
              </a:ext>
            </a:extLst>
          </p:cNvPr>
          <p:cNvSpPr>
            <a:spLocks noGrp="1" noChangeArrowheads="1"/>
          </p:cNvSpPr>
          <p:nvPr>
            <p:ph type="body" idx="4294967295"/>
          </p:nvPr>
        </p:nvSpPr>
        <p:spPr>
          <a:xfrm>
            <a:off x="4375150" y="1114425"/>
            <a:ext cx="7816850" cy="5284788"/>
          </a:xfrm>
        </p:spPr>
        <p:txBody>
          <a:bodyPr/>
          <a:lstStyle/>
          <a:p>
            <a:pPr>
              <a:buSzPct val="110000"/>
              <a:buFont typeface="Wingdings" panose="05000000000000000000" pitchFamily="2" charset="2"/>
              <a:buChar char="§"/>
            </a:pPr>
            <a:r>
              <a:rPr lang="en-US" altLang="en-US" dirty="0"/>
              <a:t>Multiple rollups and cubes can be used in a single group by clause</a:t>
            </a:r>
          </a:p>
          <a:p>
            <a:pPr lvl="1">
              <a:buSzPct val="110000"/>
              <a:buFont typeface="Arial" panose="020B0604020202020204" pitchFamily="34" charset="0"/>
              <a:buChar char="•"/>
            </a:pPr>
            <a:r>
              <a:rPr lang="en-US" altLang="en-US" dirty="0">
                <a:ea typeface="ＭＳ Ｐゴシック" panose="020B0600070205080204" pitchFamily="34" charset="-128"/>
              </a:rPr>
              <a:t>Each generates set of group by lists, cross product of sets gives overall set of group by lists</a:t>
            </a:r>
          </a:p>
          <a:p>
            <a:pPr>
              <a:buSzPct val="110000"/>
              <a:buFont typeface="Wingdings" panose="05000000000000000000" pitchFamily="2" charset="2"/>
              <a:buChar char="§"/>
            </a:pPr>
            <a:r>
              <a:rPr lang="en-US" altLang="en-US" dirty="0"/>
              <a:t>E.g., </a:t>
            </a:r>
          </a:p>
          <a:p>
            <a:pPr>
              <a:buFont typeface="Monotype Sorts" charset="2"/>
              <a:buNone/>
            </a:pPr>
            <a:r>
              <a:rPr lang="en-US" altLang="en-US" dirty="0"/>
              <a:t>	        </a:t>
            </a:r>
            <a:r>
              <a:rPr lang="en-US" altLang="en-US" b="1" dirty="0"/>
              <a:t>select </a:t>
            </a:r>
            <a:r>
              <a:rPr lang="en-US" altLang="en-US" i="1" dirty="0" err="1"/>
              <a:t>item_name</a:t>
            </a:r>
            <a:r>
              <a:rPr lang="en-US" altLang="en-US" i="1" dirty="0"/>
              <a:t>, color, size</a:t>
            </a:r>
            <a:r>
              <a:rPr lang="en-US" altLang="en-US" dirty="0"/>
              <a:t>, </a:t>
            </a:r>
            <a:r>
              <a:rPr lang="en-US" altLang="en-US" b="1" dirty="0"/>
              <a:t>sum</a:t>
            </a:r>
            <a:r>
              <a:rPr lang="en-US" altLang="en-US" dirty="0"/>
              <a:t>(</a:t>
            </a:r>
            <a:r>
              <a:rPr lang="en-US" altLang="en-US" i="1" dirty="0"/>
              <a:t>number</a:t>
            </a:r>
            <a:r>
              <a:rPr lang="en-US" altLang="en-US" dirty="0"/>
              <a:t>)</a:t>
            </a:r>
            <a:br>
              <a:rPr lang="en-US" altLang="en-US" dirty="0"/>
            </a:br>
            <a:r>
              <a:rPr lang="en-US" altLang="en-US" dirty="0"/>
              <a:t>        </a:t>
            </a:r>
            <a:r>
              <a:rPr lang="en-US" altLang="en-US" b="1" dirty="0"/>
              <a:t>from </a:t>
            </a:r>
            <a:r>
              <a:rPr lang="en-US" altLang="en-US" i="1" dirty="0"/>
              <a:t>sales</a:t>
            </a:r>
            <a:br>
              <a:rPr lang="en-US" altLang="en-US" dirty="0"/>
            </a:br>
            <a:r>
              <a:rPr lang="en-US" altLang="en-US" dirty="0"/>
              <a:t>        </a:t>
            </a:r>
            <a:r>
              <a:rPr lang="en-US" altLang="en-US" b="1" dirty="0"/>
              <a:t>group by rollup</a:t>
            </a:r>
            <a:r>
              <a:rPr lang="en-US" altLang="en-US" dirty="0"/>
              <a:t>(</a:t>
            </a:r>
            <a:r>
              <a:rPr lang="en-US" altLang="en-US" i="1" dirty="0" err="1"/>
              <a:t>item_name</a:t>
            </a:r>
            <a:r>
              <a:rPr lang="en-US" altLang="en-US" dirty="0"/>
              <a:t>), </a:t>
            </a:r>
            <a:r>
              <a:rPr lang="en-US" altLang="en-US" b="1" dirty="0"/>
              <a:t>rollup</a:t>
            </a:r>
            <a:r>
              <a:rPr lang="en-US" altLang="en-US" dirty="0"/>
              <a:t>(</a:t>
            </a:r>
            <a:r>
              <a:rPr lang="en-US" altLang="en-US" i="1" dirty="0"/>
              <a:t>color, size</a:t>
            </a:r>
            <a:r>
              <a:rPr lang="en-US" altLang="en-US" dirty="0"/>
              <a:t>)</a:t>
            </a:r>
          </a:p>
          <a:p>
            <a:pPr>
              <a:buFont typeface="Monotype Sorts" charset="2"/>
              <a:buNone/>
            </a:pPr>
            <a:r>
              <a:rPr lang="en-US" altLang="en-US" dirty="0"/>
              <a:t>     generates the groupings </a:t>
            </a:r>
          </a:p>
          <a:p>
            <a:pPr>
              <a:buFont typeface="Monotype Sorts" charset="2"/>
              <a:buNone/>
            </a:pPr>
            <a:r>
              <a:rPr lang="en-US" altLang="en-US" dirty="0"/>
              <a:t>        {</a:t>
            </a:r>
            <a:r>
              <a:rPr lang="en-US" altLang="en-US" i="1" dirty="0" err="1"/>
              <a:t>item_name</a:t>
            </a:r>
            <a:r>
              <a:rPr lang="en-US" altLang="en-US" i="1" dirty="0"/>
              <a:t>, ()} X {(color, size), (color), ()} </a:t>
            </a:r>
            <a:endParaRPr lang="en-US" altLang="en-US" dirty="0"/>
          </a:p>
          <a:p>
            <a:pPr>
              <a:buFont typeface="Monotype Sorts" charset="2"/>
              <a:buNone/>
            </a:pPr>
            <a:r>
              <a:rPr lang="en-US" altLang="en-US" dirty="0"/>
              <a:t>	        = { (</a:t>
            </a:r>
            <a:r>
              <a:rPr lang="en-US" altLang="en-US" i="1" dirty="0" err="1"/>
              <a:t>item_name</a:t>
            </a:r>
            <a:r>
              <a:rPr lang="en-US" altLang="en-US" i="1" dirty="0"/>
              <a:t>, color, size</a:t>
            </a:r>
            <a:r>
              <a:rPr lang="en-US" altLang="en-US" dirty="0"/>
              <a:t>), (</a:t>
            </a:r>
            <a:r>
              <a:rPr lang="en-US" altLang="en-US" i="1" dirty="0" err="1"/>
              <a:t>item_name</a:t>
            </a:r>
            <a:r>
              <a:rPr lang="en-US" altLang="en-US" i="1" dirty="0"/>
              <a:t>, color</a:t>
            </a:r>
            <a:r>
              <a:rPr lang="en-US" altLang="en-US" dirty="0"/>
              <a:t>), (</a:t>
            </a:r>
            <a:r>
              <a:rPr lang="en-US" altLang="en-US" i="1" dirty="0" err="1"/>
              <a:t>item_name</a:t>
            </a:r>
            <a:r>
              <a:rPr lang="en-US" altLang="en-US" dirty="0"/>
              <a:t>), </a:t>
            </a:r>
            <a:br>
              <a:rPr lang="en-US" altLang="en-US" dirty="0"/>
            </a:br>
            <a:r>
              <a:rPr lang="en-US" altLang="en-US" dirty="0"/>
              <a:t>             (</a:t>
            </a:r>
            <a:r>
              <a:rPr lang="en-US" altLang="en-US" i="1" dirty="0"/>
              <a:t>color, size</a:t>
            </a:r>
            <a:r>
              <a:rPr lang="en-US" altLang="en-US" dirty="0"/>
              <a:t>), (</a:t>
            </a:r>
            <a:r>
              <a:rPr lang="en-US" altLang="en-US" i="1" dirty="0"/>
              <a:t>color</a:t>
            </a:r>
            <a:r>
              <a:rPr lang="en-US" altLang="en-US" dirty="0"/>
              <a:t>), ( ) }</a:t>
            </a:r>
          </a:p>
        </p:txBody>
      </p:sp>
    </p:spTree>
    <p:extLst>
      <p:ext uri="{BB962C8B-B14F-4D97-AF65-F5344CB8AC3E}">
        <p14:creationId xmlns:p14="http://schemas.microsoft.com/office/powerpoint/2010/main" val="392385365"/>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1106" name="Rectangle 2">
            <a:extLst>
              <a:ext uri="{FF2B5EF4-FFF2-40B4-BE49-F238E27FC236}">
                <a16:creationId xmlns:a16="http://schemas.microsoft.com/office/drawing/2014/main" id="{AF41F74C-E5F1-4746-8869-DC3A11067555}"/>
              </a:ext>
            </a:extLst>
          </p:cNvPr>
          <p:cNvSpPr>
            <a:spLocks noGrp="1" noChangeArrowheads="1"/>
          </p:cNvSpPr>
          <p:nvPr>
            <p:ph type="title" idx="4294967295"/>
          </p:nvPr>
        </p:nvSpPr>
        <p:spPr>
          <a:xfrm>
            <a:off x="1422400" y="117475"/>
            <a:ext cx="10769600" cy="609600"/>
          </a:xfrm>
        </p:spPr>
        <p:txBody>
          <a:bodyPr/>
          <a:lstStyle/>
          <a:p>
            <a:pPr>
              <a:defRPr/>
            </a:pPr>
            <a:r>
              <a:rPr lang="en-US">
                <a:effectLst>
                  <a:outerShdw blurRad="38100" dist="38100" dir="2700000" algn="tl">
                    <a:srgbClr val="C0C0C0"/>
                  </a:outerShdw>
                </a:effectLst>
              </a:rPr>
              <a:t>Online Analytical Processing Operations</a:t>
            </a:r>
          </a:p>
        </p:txBody>
      </p:sp>
      <p:sp>
        <p:nvSpPr>
          <p:cNvPr id="65539" name="Rectangle 3">
            <a:extLst>
              <a:ext uri="{FF2B5EF4-FFF2-40B4-BE49-F238E27FC236}">
                <a16:creationId xmlns:a16="http://schemas.microsoft.com/office/drawing/2014/main" id="{93E2ABEF-C884-4206-9616-6CDC3157AC1E}"/>
              </a:ext>
            </a:extLst>
          </p:cNvPr>
          <p:cNvSpPr>
            <a:spLocks noGrp="1" noChangeArrowheads="1"/>
          </p:cNvSpPr>
          <p:nvPr>
            <p:ph type="body" idx="4294967295"/>
          </p:nvPr>
        </p:nvSpPr>
        <p:spPr>
          <a:xfrm>
            <a:off x="4514850" y="1114425"/>
            <a:ext cx="7677150" cy="4978400"/>
          </a:xfrm>
        </p:spPr>
        <p:txBody>
          <a:bodyPr/>
          <a:lstStyle/>
          <a:p>
            <a:pPr>
              <a:buSzPct val="110000"/>
              <a:buFont typeface="Wingdings" panose="05000000000000000000" pitchFamily="2" charset="2"/>
              <a:buChar char="§"/>
            </a:pPr>
            <a:r>
              <a:rPr lang="en-US" altLang="en-US" b="1" dirty="0">
                <a:solidFill>
                  <a:srgbClr val="000099"/>
                </a:solidFill>
              </a:rPr>
              <a:t>Pivoting</a:t>
            </a:r>
            <a:r>
              <a:rPr lang="en-US" altLang="en-US" dirty="0">
                <a:solidFill>
                  <a:srgbClr val="000099"/>
                </a:solidFill>
              </a:rPr>
              <a:t>:</a:t>
            </a:r>
            <a:r>
              <a:rPr lang="en-US" altLang="en-US" dirty="0">
                <a:solidFill>
                  <a:schemeClr val="tx2"/>
                </a:solidFill>
              </a:rPr>
              <a:t> </a:t>
            </a:r>
            <a:r>
              <a:rPr lang="en-US" altLang="en-US" dirty="0"/>
              <a:t>changing the dimensions used in a cross-tab is called </a:t>
            </a:r>
          </a:p>
          <a:p>
            <a:pPr>
              <a:buSzPct val="110000"/>
              <a:buFont typeface="Wingdings" panose="05000000000000000000" pitchFamily="2" charset="2"/>
              <a:buChar char="§"/>
            </a:pPr>
            <a:r>
              <a:rPr lang="en-US" altLang="en-US" b="1" dirty="0">
                <a:solidFill>
                  <a:srgbClr val="000099"/>
                </a:solidFill>
              </a:rPr>
              <a:t>Slicing</a:t>
            </a:r>
            <a:r>
              <a:rPr lang="en-US" altLang="en-US" dirty="0">
                <a:solidFill>
                  <a:srgbClr val="000099"/>
                </a:solidFill>
              </a:rPr>
              <a:t>:</a:t>
            </a:r>
            <a:r>
              <a:rPr lang="en-US" altLang="en-US" dirty="0"/>
              <a:t> creating a cross-tab for fixed values only</a:t>
            </a:r>
            <a:endParaRPr lang="en-US" altLang="en-US" b="1" dirty="0"/>
          </a:p>
          <a:p>
            <a:pPr lvl="1">
              <a:buSzPct val="110000"/>
              <a:buFont typeface="Arial" panose="020B0604020202020204" pitchFamily="34" charset="0"/>
              <a:buChar char="•"/>
            </a:pPr>
            <a:r>
              <a:rPr lang="en-US" altLang="en-US" dirty="0">
                <a:ea typeface="ＭＳ Ｐゴシック" panose="020B0600070205080204" pitchFamily="34" charset="-128"/>
              </a:rPr>
              <a:t>Sometimes called </a:t>
            </a:r>
            <a:r>
              <a:rPr lang="en-US" altLang="en-US" b="1" dirty="0">
                <a:solidFill>
                  <a:srgbClr val="000099"/>
                </a:solidFill>
                <a:ea typeface="ＭＳ Ｐゴシック" panose="020B0600070205080204" pitchFamily="34" charset="-128"/>
              </a:rPr>
              <a:t>dicing</a:t>
            </a:r>
            <a:r>
              <a:rPr lang="en-US" altLang="en-US" dirty="0">
                <a:ea typeface="ＭＳ Ｐゴシック" panose="020B0600070205080204" pitchFamily="34" charset="-128"/>
              </a:rPr>
              <a:t>, particularly when values for multiple dimensions are fixed.</a:t>
            </a:r>
            <a:endParaRPr lang="en-US" altLang="en-US" b="1" dirty="0">
              <a:ea typeface="ＭＳ Ｐゴシック" panose="020B0600070205080204" pitchFamily="34" charset="-128"/>
            </a:endParaRPr>
          </a:p>
          <a:p>
            <a:pPr>
              <a:buSzPct val="110000"/>
              <a:buFont typeface="Wingdings" panose="05000000000000000000" pitchFamily="2" charset="2"/>
              <a:buChar char="§"/>
            </a:pPr>
            <a:r>
              <a:rPr lang="en-US" altLang="en-US" b="1" dirty="0">
                <a:solidFill>
                  <a:srgbClr val="000099"/>
                </a:solidFill>
              </a:rPr>
              <a:t>Rollup</a:t>
            </a:r>
            <a:r>
              <a:rPr lang="en-US" altLang="en-US" dirty="0">
                <a:solidFill>
                  <a:srgbClr val="000099"/>
                </a:solidFill>
              </a:rPr>
              <a:t>:</a:t>
            </a:r>
            <a:r>
              <a:rPr lang="en-US" altLang="en-US" dirty="0"/>
              <a:t> moving from finer-granularity data to a coarser granularity </a:t>
            </a:r>
          </a:p>
          <a:p>
            <a:pPr>
              <a:buSzPct val="110000"/>
              <a:buFont typeface="Wingdings" panose="05000000000000000000" pitchFamily="2" charset="2"/>
              <a:buChar char="§"/>
            </a:pPr>
            <a:r>
              <a:rPr lang="en-US" altLang="en-US" b="1" dirty="0">
                <a:solidFill>
                  <a:srgbClr val="000099"/>
                </a:solidFill>
              </a:rPr>
              <a:t>Drill down</a:t>
            </a:r>
            <a:r>
              <a:rPr lang="en-US" altLang="en-US" dirty="0">
                <a:solidFill>
                  <a:srgbClr val="000099"/>
                </a:solidFill>
              </a:rPr>
              <a:t>:</a:t>
            </a:r>
            <a:r>
              <a:rPr lang="en-US" altLang="en-US" dirty="0"/>
              <a:t> The opposite operation -  that of moving from coarser-granularity data to finer-granularity data</a:t>
            </a:r>
          </a:p>
          <a:p>
            <a:endParaRPr lang="en-US" altLang="en-US" dirty="0"/>
          </a:p>
        </p:txBody>
      </p:sp>
    </p:spTree>
    <p:extLst>
      <p:ext uri="{BB962C8B-B14F-4D97-AF65-F5344CB8AC3E}">
        <p14:creationId xmlns:p14="http://schemas.microsoft.com/office/powerpoint/2010/main" val="2657027831"/>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3154" name="Rectangle 2">
            <a:extLst>
              <a:ext uri="{FF2B5EF4-FFF2-40B4-BE49-F238E27FC236}">
                <a16:creationId xmlns:a16="http://schemas.microsoft.com/office/drawing/2014/main" id="{F0C73B31-87ED-4D33-BA78-A493B3FAA8C3}"/>
              </a:ext>
            </a:extLst>
          </p:cNvPr>
          <p:cNvSpPr>
            <a:spLocks noGrp="1" noChangeArrowheads="1"/>
          </p:cNvSpPr>
          <p:nvPr>
            <p:ph type="title" idx="4294967295"/>
          </p:nvPr>
        </p:nvSpPr>
        <p:spPr>
          <a:xfrm>
            <a:off x="1422400" y="117475"/>
            <a:ext cx="10769600" cy="609600"/>
          </a:xfrm>
        </p:spPr>
        <p:txBody>
          <a:bodyPr/>
          <a:lstStyle/>
          <a:p>
            <a:pPr>
              <a:defRPr/>
            </a:pPr>
            <a:r>
              <a:rPr lang="en-US">
                <a:ea typeface="+mj-ea"/>
              </a:rPr>
              <a:t>OLAP Implementation</a:t>
            </a:r>
          </a:p>
        </p:txBody>
      </p:sp>
      <p:sp>
        <p:nvSpPr>
          <p:cNvPr id="66563" name="Rectangle 3">
            <a:extLst>
              <a:ext uri="{FF2B5EF4-FFF2-40B4-BE49-F238E27FC236}">
                <a16:creationId xmlns:a16="http://schemas.microsoft.com/office/drawing/2014/main" id="{5F359102-76A4-4E15-887B-F58A0F460176}"/>
              </a:ext>
            </a:extLst>
          </p:cNvPr>
          <p:cNvSpPr>
            <a:spLocks noGrp="1" noChangeArrowheads="1"/>
          </p:cNvSpPr>
          <p:nvPr>
            <p:ph type="body" idx="4294967295"/>
          </p:nvPr>
        </p:nvSpPr>
        <p:spPr>
          <a:xfrm>
            <a:off x="4375150" y="1114425"/>
            <a:ext cx="7816850" cy="5207000"/>
          </a:xfrm>
        </p:spPr>
        <p:txBody>
          <a:bodyPr/>
          <a:lstStyle/>
          <a:p>
            <a:pPr>
              <a:buSzPct val="110000"/>
              <a:buFont typeface="Wingdings" panose="05000000000000000000" pitchFamily="2" charset="2"/>
              <a:buChar char="§"/>
            </a:pPr>
            <a:r>
              <a:rPr lang="en-US" altLang="en-US" dirty="0"/>
              <a:t>The earliest OLAP systems used multidimensional arrays in memory to store data cubes, and are referred to as </a:t>
            </a:r>
            <a:r>
              <a:rPr lang="en-US" altLang="en-US" b="1" dirty="0">
                <a:solidFill>
                  <a:srgbClr val="000099"/>
                </a:solidFill>
              </a:rPr>
              <a:t>multidimensional OLAP (MOLAP)</a:t>
            </a:r>
            <a:r>
              <a:rPr lang="en-US" altLang="en-US" dirty="0"/>
              <a:t> systems.</a:t>
            </a:r>
          </a:p>
          <a:p>
            <a:pPr>
              <a:buSzPct val="110000"/>
              <a:buFont typeface="Wingdings" panose="05000000000000000000" pitchFamily="2" charset="2"/>
              <a:buChar char="§"/>
            </a:pPr>
            <a:r>
              <a:rPr lang="en-US" altLang="en-US" dirty="0"/>
              <a:t>OLAP implementations using only relational database features are called </a:t>
            </a:r>
            <a:r>
              <a:rPr lang="en-US" altLang="en-US" b="1" dirty="0">
                <a:solidFill>
                  <a:srgbClr val="000099"/>
                </a:solidFill>
              </a:rPr>
              <a:t>relational OLAP (ROLAP)</a:t>
            </a:r>
            <a:r>
              <a:rPr lang="en-US" altLang="en-US" dirty="0"/>
              <a:t> systems</a:t>
            </a:r>
          </a:p>
          <a:p>
            <a:pPr>
              <a:buSzPct val="110000"/>
              <a:buFont typeface="Wingdings" panose="05000000000000000000" pitchFamily="2" charset="2"/>
              <a:buChar char="§"/>
            </a:pPr>
            <a:r>
              <a:rPr lang="en-US" altLang="en-US" dirty="0"/>
              <a:t>Hybrid systems, which store some summaries in memory and store the base data and other summaries in a relational database, are called </a:t>
            </a:r>
            <a:r>
              <a:rPr lang="en-US" altLang="en-US" b="1" dirty="0">
                <a:solidFill>
                  <a:srgbClr val="000099"/>
                </a:solidFill>
              </a:rPr>
              <a:t>hybrid OLAP (HOLAP)</a:t>
            </a:r>
            <a:r>
              <a:rPr lang="en-US" altLang="en-US" b="1" dirty="0"/>
              <a:t> </a:t>
            </a:r>
            <a:r>
              <a:rPr lang="en-US" altLang="en-US" dirty="0"/>
              <a:t>systems.</a:t>
            </a:r>
          </a:p>
          <a:p>
            <a:pPr lvl="1"/>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066899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Rectangle 2"/>
          <p:cNvSpPr>
            <a:spLocks noGrp="1" noChangeArrowheads="1"/>
          </p:cNvSpPr>
          <p:nvPr>
            <p:ph type="title" idx="4294967295"/>
          </p:nvPr>
        </p:nvSpPr>
        <p:spPr>
          <a:xfrm>
            <a:off x="1422400" y="117475"/>
            <a:ext cx="1076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ffectLst/>
              </a:rPr>
              <a:t>Storage Manager</a:t>
            </a:r>
          </a:p>
        </p:txBody>
      </p:sp>
      <p:sp>
        <p:nvSpPr>
          <p:cNvPr id="49154" name="Rectangle 3"/>
          <p:cNvSpPr>
            <a:spLocks noGrp="1" noChangeArrowheads="1"/>
          </p:cNvSpPr>
          <p:nvPr>
            <p:ph idx="4294967295"/>
          </p:nvPr>
        </p:nvSpPr>
        <p:spPr>
          <a:xfrm>
            <a:off x="2780711" y="1159285"/>
            <a:ext cx="7639050" cy="4903787"/>
          </a:xfrm>
        </p:spPr>
        <p:txBody>
          <a:bodyPr/>
          <a:lstStyle/>
          <a:p>
            <a:r>
              <a:rPr lang="en-US" altLang="en-US" dirty="0"/>
              <a:t>A program module that provides the interface between the low-level data stored in the database and the application programs and queries submitted to the system.</a:t>
            </a:r>
          </a:p>
          <a:p>
            <a:r>
              <a:rPr lang="en-US" altLang="en-US" dirty="0"/>
              <a:t>The storage manager is responsible to the following tasks: </a:t>
            </a:r>
          </a:p>
          <a:p>
            <a:pPr lvl="1"/>
            <a:r>
              <a:rPr lang="en-US" altLang="en-US" dirty="0"/>
              <a:t>Interaction with the OS file manager </a:t>
            </a:r>
          </a:p>
          <a:p>
            <a:pPr lvl="1"/>
            <a:r>
              <a:rPr lang="en-US" altLang="en-US" dirty="0"/>
              <a:t>Efficient storing, retrieving and updating of data</a:t>
            </a:r>
          </a:p>
          <a:p>
            <a:r>
              <a:rPr lang="en-US" altLang="en-US" dirty="0"/>
              <a:t>The storage manager components include:</a:t>
            </a:r>
          </a:p>
          <a:p>
            <a:pPr lvl="1"/>
            <a:r>
              <a:rPr lang="en-US" altLang="en-US" dirty="0"/>
              <a:t>Authorization and integrity manager</a:t>
            </a:r>
          </a:p>
          <a:p>
            <a:pPr lvl="1"/>
            <a:r>
              <a:rPr lang="en-US" altLang="en-US" dirty="0"/>
              <a:t>Transaction manager</a:t>
            </a:r>
          </a:p>
          <a:p>
            <a:pPr lvl="1"/>
            <a:r>
              <a:rPr lang="en-US" altLang="en-US" dirty="0"/>
              <a:t>File manager</a:t>
            </a:r>
          </a:p>
          <a:p>
            <a:pPr lvl="1"/>
            <a:r>
              <a:rPr lang="en-US" altLang="en-US" dirty="0"/>
              <a:t>Buffer manager</a:t>
            </a:r>
          </a:p>
          <a:p>
            <a:pPr lvl="1">
              <a:buFont typeface="Monotype Sorts" charset="2"/>
              <a:buNone/>
            </a:pPr>
            <a:endParaRPr lang="en-US" altLang="en-US" dirty="0"/>
          </a:p>
        </p:txBody>
      </p:sp>
    </p:spTree>
    <p:extLst>
      <p:ext uri="{BB962C8B-B14F-4D97-AF65-F5344CB8AC3E}">
        <p14:creationId xmlns:p14="http://schemas.microsoft.com/office/powerpoint/2010/main" val="943737815"/>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5202" name="Rectangle 2">
            <a:extLst>
              <a:ext uri="{FF2B5EF4-FFF2-40B4-BE49-F238E27FC236}">
                <a16:creationId xmlns:a16="http://schemas.microsoft.com/office/drawing/2014/main" id="{756FD0C3-B0CB-4471-A499-3625DA666581}"/>
              </a:ext>
            </a:extLst>
          </p:cNvPr>
          <p:cNvSpPr>
            <a:spLocks noGrp="1" noChangeArrowheads="1"/>
          </p:cNvSpPr>
          <p:nvPr>
            <p:ph type="title" idx="4294967295"/>
          </p:nvPr>
        </p:nvSpPr>
        <p:spPr>
          <a:xfrm>
            <a:off x="1422400" y="117475"/>
            <a:ext cx="10769600" cy="609600"/>
          </a:xfrm>
        </p:spPr>
        <p:txBody>
          <a:bodyPr/>
          <a:lstStyle/>
          <a:p>
            <a:pPr>
              <a:defRPr/>
            </a:pPr>
            <a:r>
              <a:rPr lang="en-US">
                <a:ea typeface="+mj-ea"/>
              </a:rPr>
              <a:t>OLAP Implementation (Cont.)</a:t>
            </a:r>
          </a:p>
        </p:txBody>
      </p:sp>
      <p:sp>
        <p:nvSpPr>
          <p:cNvPr id="67587" name="Rectangle 3">
            <a:extLst>
              <a:ext uri="{FF2B5EF4-FFF2-40B4-BE49-F238E27FC236}">
                <a16:creationId xmlns:a16="http://schemas.microsoft.com/office/drawing/2014/main" id="{C4F94E02-1670-4A9F-A946-ACB2064439B6}"/>
              </a:ext>
            </a:extLst>
          </p:cNvPr>
          <p:cNvSpPr>
            <a:spLocks noGrp="1" noChangeArrowheads="1"/>
          </p:cNvSpPr>
          <p:nvPr>
            <p:ph type="body" idx="4294967295"/>
          </p:nvPr>
        </p:nvSpPr>
        <p:spPr>
          <a:xfrm>
            <a:off x="4545013" y="1050925"/>
            <a:ext cx="7646987" cy="5359400"/>
          </a:xfrm>
        </p:spPr>
        <p:txBody>
          <a:bodyPr/>
          <a:lstStyle/>
          <a:p>
            <a:pPr>
              <a:lnSpc>
                <a:spcPct val="90000"/>
              </a:lnSpc>
            </a:pPr>
            <a:r>
              <a:rPr lang="en-US" altLang="en-US" dirty="0"/>
              <a:t>Early OLAP systems precomputed </a:t>
            </a:r>
            <a:r>
              <a:rPr lang="en-US" altLang="en-US" i="1" dirty="0"/>
              <a:t>all</a:t>
            </a:r>
            <a:r>
              <a:rPr lang="en-US" altLang="en-US" dirty="0"/>
              <a:t> possible aggregates in order to provide online response</a:t>
            </a:r>
          </a:p>
          <a:p>
            <a:pPr lvl="1">
              <a:lnSpc>
                <a:spcPct val="90000"/>
              </a:lnSpc>
            </a:pPr>
            <a:r>
              <a:rPr lang="en-US" altLang="en-US" dirty="0">
                <a:ea typeface="ＭＳ Ｐゴシック" panose="020B0600070205080204" pitchFamily="34" charset="-128"/>
              </a:rPr>
              <a:t>Space and time requirements for doing so can be very high</a:t>
            </a:r>
          </a:p>
          <a:p>
            <a:pPr lvl="2">
              <a:lnSpc>
                <a:spcPct val="90000"/>
              </a:lnSpc>
            </a:pPr>
            <a:r>
              <a:rPr lang="en-US" altLang="en-US" dirty="0">
                <a:ea typeface="ＭＳ Ｐゴシック" panose="020B0600070205080204" pitchFamily="34" charset="-128"/>
              </a:rPr>
              <a:t>2</a:t>
            </a:r>
            <a:r>
              <a:rPr lang="en-US" altLang="en-US" baseline="30000" dirty="0">
                <a:ea typeface="ＭＳ Ｐゴシック" panose="020B0600070205080204" pitchFamily="34" charset="-128"/>
              </a:rPr>
              <a:t>n</a:t>
            </a:r>
            <a:r>
              <a:rPr lang="en-US" altLang="en-US" dirty="0">
                <a:ea typeface="ＭＳ Ｐゴシック" panose="020B0600070205080204" pitchFamily="34" charset="-128"/>
              </a:rPr>
              <a:t> combinations of </a:t>
            </a:r>
            <a:r>
              <a:rPr lang="en-US" altLang="en-US" b="1" dirty="0">
                <a:ea typeface="ＭＳ Ｐゴシック" panose="020B0600070205080204" pitchFamily="34" charset="-128"/>
              </a:rPr>
              <a:t>group by</a:t>
            </a:r>
          </a:p>
          <a:p>
            <a:pPr lvl="1">
              <a:lnSpc>
                <a:spcPct val="90000"/>
              </a:lnSpc>
            </a:pPr>
            <a:r>
              <a:rPr lang="en-US" altLang="en-US" dirty="0">
                <a:ea typeface="ＭＳ Ｐゴシック" panose="020B0600070205080204" pitchFamily="34" charset="-128"/>
              </a:rPr>
              <a:t>It suffices to precompute some aggregates, and compute others on demand from one of the precomputed aggregates</a:t>
            </a:r>
          </a:p>
          <a:p>
            <a:pPr lvl="2">
              <a:lnSpc>
                <a:spcPct val="90000"/>
              </a:lnSpc>
            </a:pPr>
            <a:r>
              <a:rPr lang="en-US" altLang="en-US" dirty="0">
                <a:ea typeface="ＭＳ Ｐゴシック" panose="020B0600070205080204" pitchFamily="34" charset="-128"/>
              </a:rPr>
              <a:t>Can compute aggregate on (</a:t>
            </a:r>
            <a:r>
              <a:rPr lang="en-US" altLang="en-US" i="1" dirty="0" err="1">
                <a:ea typeface="ＭＳ Ｐゴシック" panose="020B0600070205080204" pitchFamily="34" charset="-128"/>
              </a:rPr>
              <a:t>item_name</a:t>
            </a:r>
            <a:r>
              <a:rPr lang="en-US" altLang="en-US" i="1" dirty="0">
                <a:ea typeface="ＭＳ Ｐゴシック" panose="020B0600070205080204" pitchFamily="34" charset="-128"/>
              </a:rPr>
              <a:t>, color</a:t>
            </a:r>
            <a:r>
              <a:rPr lang="en-US" altLang="en-US" dirty="0">
                <a:ea typeface="ＭＳ Ｐゴシック" panose="020B0600070205080204" pitchFamily="34" charset="-128"/>
              </a:rPr>
              <a:t>) from an aggregate on (</a:t>
            </a:r>
            <a:r>
              <a:rPr lang="en-US" altLang="en-US" i="1" dirty="0" err="1">
                <a:ea typeface="ＭＳ Ｐゴシック" panose="020B0600070205080204" pitchFamily="34" charset="-128"/>
              </a:rPr>
              <a:t>item_name</a:t>
            </a:r>
            <a:r>
              <a:rPr lang="en-US" altLang="en-US" i="1" dirty="0">
                <a:ea typeface="ＭＳ Ｐゴシック" panose="020B0600070205080204" pitchFamily="34" charset="-128"/>
              </a:rPr>
              <a:t>, color, size</a:t>
            </a:r>
            <a:r>
              <a:rPr lang="en-US" altLang="en-US" dirty="0">
                <a:ea typeface="ＭＳ Ｐゴシック" panose="020B0600070205080204" pitchFamily="34" charset="-128"/>
              </a:rPr>
              <a:t>) </a:t>
            </a:r>
          </a:p>
          <a:p>
            <a:pPr lvl="3">
              <a:lnSpc>
                <a:spcPct val="90000"/>
              </a:lnSpc>
            </a:pPr>
            <a:r>
              <a:rPr lang="en-US" altLang="en-US" dirty="0">
                <a:ea typeface="ＭＳ Ｐゴシック" panose="020B0600070205080204" pitchFamily="34" charset="-128"/>
              </a:rPr>
              <a:t>For all but a few “non-decomposable” aggregates such as </a:t>
            </a:r>
            <a:r>
              <a:rPr lang="en-US" altLang="en-US" i="1" dirty="0">
                <a:ea typeface="ＭＳ Ｐゴシック" panose="020B0600070205080204" pitchFamily="34" charset="-128"/>
              </a:rPr>
              <a:t>median</a:t>
            </a:r>
            <a:endParaRPr lang="en-US" altLang="en-US" dirty="0">
              <a:ea typeface="ＭＳ Ｐゴシック" panose="020B0600070205080204" pitchFamily="34" charset="-128"/>
            </a:endParaRPr>
          </a:p>
          <a:p>
            <a:pPr lvl="3">
              <a:lnSpc>
                <a:spcPct val="90000"/>
              </a:lnSpc>
            </a:pPr>
            <a:r>
              <a:rPr lang="en-US" altLang="en-US" dirty="0">
                <a:ea typeface="ＭＳ Ｐゴシック" panose="020B0600070205080204" pitchFamily="34" charset="-128"/>
              </a:rPr>
              <a:t>is cheaper than computing it from scratch </a:t>
            </a:r>
            <a:endParaRPr lang="en-US" altLang="en-US" i="1" dirty="0">
              <a:ea typeface="ＭＳ Ｐゴシック" panose="020B0600070205080204" pitchFamily="34" charset="-128"/>
            </a:endParaRPr>
          </a:p>
          <a:p>
            <a:pPr>
              <a:lnSpc>
                <a:spcPct val="90000"/>
              </a:lnSpc>
            </a:pPr>
            <a:r>
              <a:rPr lang="en-US" altLang="en-US" dirty="0"/>
              <a:t>Several optimizations available for computing multiple aggregates</a:t>
            </a:r>
          </a:p>
          <a:p>
            <a:pPr lvl="1">
              <a:lnSpc>
                <a:spcPct val="90000"/>
              </a:lnSpc>
            </a:pPr>
            <a:r>
              <a:rPr lang="en-US" altLang="en-US" dirty="0">
                <a:ea typeface="ＭＳ Ｐゴシック" panose="020B0600070205080204" pitchFamily="34" charset="-128"/>
              </a:rPr>
              <a:t>Can compute aggregate on (</a:t>
            </a:r>
            <a:r>
              <a:rPr lang="en-US" altLang="en-US" i="1" dirty="0" err="1">
                <a:ea typeface="ＭＳ Ｐゴシック" panose="020B0600070205080204" pitchFamily="34" charset="-128"/>
              </a:rPr>
              <a:t>item_name</a:t>
            </a:r>
            <a:r>
              <a:rPr lang="en-US" altLang="en-US" i="1" dirty="0">
                <a:ea typeface="ＭＳ Ｐゴシック" panose="020B0600070205080204" pitchFamily="34" charset="-128"/>
              </a:rPr>
              <a:t>, color</a:t>
            </a:r>
            <a:r>
              <a:rPr lang="en-US" altLang="en-US" dirty="0">
                <a:ea typeface="ＭＳ Ｐゴシック" panose="020B0600070205080204" pitchFamily="34" charset="-128"/>
              </a:rPr>
              <a:t>) from an aggregate on (</a:t>
            </a:r>
            <a:r>
              <a:rPr lang="en-US" altLang="en-US" i="1" dirty="0" err="1">
                <a:ea typeface="ＭＳ Ｐゴシック" panose="020B0600070205080204" pitchFamily="34" charset="-128"/>
              </a:rPr>
              <a:t>item_name</a:t>
            </a:r>
            <a:r>
              <a:rPr lang="en-US" altLang="en-US" i="1" dirty="0">
                <a:ea typeface="ＭＳ Ｐゴシック" panose="020B0600070205080204" pitchFamily="34" charset="-128"/>
              </a:rPr>
              <a:t>, color, size</a:t>
            </a:r>
            <a:r>
              <a:rPr lang="en-US" altLang="en-US" dirty="0">
                <a:ea typeface="ＭＳ Ｐゴシック" panose="020B0600070205080204" pitchFamily="34" charset="-128"/>
              </a:rPr>
              <a:t>)</a:t>
            </a:r>
          </a:p>
          <a:p>
            <a:pPr lvl="1">
              <a:lnSpc>
                <a:spcPct val="90000"/>
              </a:lnSpc>
            </a:pPr>
            <a:r>
              <a:rPr lang="en-US" altLang="en-US" dirty="0">
                <a:ea typeface="ＭＳ Ｐゴシック" panose="020B0600070205080204" pitchFamily="34" charset="-128"/>
              </a:rPr>
              <a:t>Can compute aggregates on (</a:t>
            </a:r>
            <a:r>
              <a:rPr lang="en-US" altLang="en-US" i="1" dirty="0" err="1">
                <a:ea typeface="ＭＳ Ｐゴシック" panose="020B0600070205080204" pitchFamily="34" charset="-128"/>
              </a:rPr>
              <a:t>item_name</a:t>
            </a:r>
            <a:r>
              <a:rPr lang="en-US" altLang="en-US" i="1" dirty="0">
                <a:ea typeface="ＭＳ Ｐゴシック" panose="020B0600070205080204" pitchFamily="34" charset="-128"/>
              </a:rPr>
              <a:t>, color, size</a:t>
            </a:r>
            <a:r>
              <a:rPr lang="en-US" altLang="en-US" dirty="0">
                <a:ea typeface="ＭＳ Ｐゴシック" panose="020B0600070205080204" pitchFamily="34" charset="-128"/>
              </a:rPr>
              <a:t>), </a:t>
            </a:r>
            <a:br>
              <a:rPr lang="en-US" altLang="en-US" dirty="0">
                <a:ea typeface="ＭＳ Ｐゴシック" panose="020B0600070205080204" pitchFamily="34" charset="-128"/>
              </a:rPr>
            </a:br>
            <a:r>
              <a:rPr lang="en-US" altLang="en-US" dirty="0">
                <a:ea typeface="ＭＳ Ｐゴシック" panose="020B0600070205080204" pitchFamily="34" charset="-128"/>
              </a:rPr>
              <a:t>(</a:t>
            </a:r>
            <a:r>
              <a:rPr lang="en-US" altLang="en-US" i="1" dirty="0" err="1">
                <a:ea typeface="ＭＳ Ｐゴシック" panose="020B0600070205080204" pitchFamily="34" charset="-128"/>
              </a:rPr>
              <a:t>item_name</a:t>
            </a:r>
            <a:r>
              <a:rPr lang="en-US" altLang="en-US" i="1" dirty="0">
                <a:ea typeface="ＭＳ Ｐゴシック" panose="020B0600070205080204" pitchFamily="34" charset="-128"/>
              </a:rPr>
              <a:t>, color</a:t>
            </a:r>
            <a:r>
              <a:rPr lang="en-US" altLang="en-US" dirty="0">
                <a:ea typeface="ＭＳ Ｐゴシック" panose="020B0600070205080204" pitchFamily="34" charset="-128"/>
              </a:rPr>
              <a:t>) and (</a:t>
            </a:r>
            <a:r>
              <a:rPr lang="en-US" altLang="en-US" i="1" dirty="0" err="1">
                <a:ea typeface="ＭＳ Ｐゴシック" panose="020B0600070205080204" pitchFamily="34" charset="-128"/>
              </a:rPr>
              <a:t>item_name</a:t>
            </a:r>
            <a:r>
              <a:rPr lang="en-US" altLang="en-US" dirty="0">
                <a:ea typeface="ＭＳ Ｐゴシック" panose="020B0600070205080204" pitchFamily="34" charset="-128"/>
              </a:rPr>
              <a:t>) using a single sorting </a:t>
            </a:r>
            <a:br>
              <a:rPr lang="en-US" altLang="en-US" dirty="0">
                <a:ea typeface="ＭＳ Ｐゴシック" panose="020B0600070205080204" pitchFamily="34" charset="-128"/>
              </a:rPr>
            </a:br>
            <a:r>
              <a:rPr lang="en-US" altLang="en-US" dirty="0">
                <a:ea typeface="ＭＳ Ｐゴシック" panose="020B0600070205080204" pitchFamily="34" charset="-128"/>
              </a:rPr>
              <a:t>of the base data</a:t>
            </a:r>
          </a:p>
        </p:txBody>
      </p:sp>
    </p:spTree>
    <p:extLst>
      <p:ext uri="{BB962C8B-B14F-4D97-AF65-F5344CB8AC3E}">
        <p14:creationId xmlns:p14="http://schemas.microsoft.com/office/powerpoint/2010/main" val="1724763863"/>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extBox 2">
            <a:extLst>
              <a:ext uri="{FF2B5EF4-FFF2-40B4-BE49-F238E27FC236}">
                <a16:creationId xmlns:a16="http://schemas.microsoft.com/office/drawing/2014/main" id="{767359E5-FAE7-46E5-A75D-EBB300D62BA0}"/>
              </a:ext>
            </a:extLst>
          </p:cNvPr>
          <p:cNvSpPr txBox="1">
            <a:spLocks noChangeArrowheads="1"/>
          </p:cNvSpPr>
          <p:nvPr/>
        </p:nvSpPr>
        <p:spPr bwMode="auto">
          <a:xfrm>
            <a:off x="3877235" y="2445974"/>
            <a:ext cx="4437529" cy="979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67945" algn="ctr">
              <a:lnSpc>
                <a:spcPts val="1340"/>
              </a:lnSpc>
            </a:pPr>
            <a:r>
              <a:rPr lang="en-GB" altLang="en-US" sz="1588" dirty="0">
                <a:solidFill>
                  <a:srgbClr val="000000"/>
                </a:solidFill>
              </a:rPr>
              <a:t>Week: 05</a:t>
            </a:r>
            <a:br>
              <a:rPr lang="en-GB" altLang="en-US" sz="1588" dirty="0">
                <a:solidFill>
                  <a:srgbClr val="000000"/>
                </a:solidFill>
              </a:rPr>
            </a:br>
            <a:r>
              <a:rPr lang="en-US" sz="1800" b="1" dirty="0">
                <a:effectLst/>
                <a:latin typeface="Times New Roman" panose="02020603050405020304" pitchFamily="18" charset="0"/>
                <a:ea typeface="Times New Roman" panose="02020603050405020304" pitchFamily="18" charset="0"/>
              </a:rPr>
              <a:t>Indexing</a:t>
            </a:r>
            <a:r>
              <a:rPr lang="en-US" sz="1800" b="1" spc="-10"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and Query Optimization</a:t>
            </a:r>
            <a:endParaRPr lang="en-GB" sz="1800" dirty="0">
              <a:effectLst/>
              <a:latin typeface="Times New Roman" panose="02020603050405020304" pitchFamily="18" charset="0"/>
              <a:ea typeface="Times New Roman" panose="02020603050405020304" pitchFamily="18" charset="0"/>
            </a:endParaRPr>
          </a:p>
          <a:p>
            <a:pPr algn="ctr"/>
            <a:r>
              <a:rPr lang="en-US" sz="1800" dirty="0">
                <a:effectLst/>
                <a:latin typeface="Times New Roman" panose="02020603050405020304" pitchFamily="18" charset="0"/>
                <a:ea typeface="Times New Roman" panose="02020603050405020304" pitchFamily="18" charset="0"/>
              </a:rPr>
              <a:t>- Learn</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indexing techniques and query</a:t>
            </a:r>
            <a:r>
              <a:rPr lang="en-US" sz="1800" spc="-28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optimization</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strategies</a:t>
            </a:r>
            <a:endParaRPr lang="en-GB" altLang="en-US" sz="1588" dirty="0"/>
          </a:p>
        </p:txBody>
      </p:sp>
    </p:spTree>
    <p:extLst>
      <p:ext uri="{BB962C8B-B14F-4D97-AF65-F5344CB8AC3E}">
        <p14:creationId xmlns:p14="http://schemas.microsoft.com/office/powerpoint/2010/main" val="345902482"/>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682" name="Rectangle 2">
            <a:extLst>
              <a:ext uri="{FF2B5EF4-FFF2-40B4-BE49-F238E27FC236}">
                <a16:creationId xmlns:a16="http://schemas.microsoft.com/office/drawing/2014/main" id="{202BE090-6788-417E-BB14-AB226465082A}"/>
              </a:ext>
            </a:extLst>
          </p:cNvPr>
          <p:cNvSpPr>
            <a:spLocks noGrp="1" noChangeArrowheads="1"/>
          </p:cNvSpPr>
          <p:nvPr>
            <p:ph type="ctrTitle" idx="4294967295"/>
          </p:nvPr>
        </p:nvSpPr>
        <p:spPr>
          <a:xfrm>
            <a:off x="0" y="2286000"/>
            <a:ext cx="10363200" cy="1143000"/>
          </a:xfrm>
        </p:spPr>
        <p:txBody>
          <a:bodyPr/>
          <a:lstStyle/>
          <a:p>
            <a:pPr>
              <a:defRPr/>
            </a:pPr>
            <a:r>
              <a:rPr lang="en-US" altLang="en-US" dirty="0">
                <a:effectLst>
                  <a:outerShdw blurRad="38100" dist="38100" dir="2700000" algn="tl">
                    <a:srgbClr val="C0C0C0"/>
                  </a:outerShdw>
                </a:effectLst>
              </a:rPr>
              <a:t>Chapter 24: Advanced Indexing</a:t>
            </a:r>
          </a:p>
        </p:txBody>
      </p:sp>
    </p:spTree>
    <p:extLst>
      <p:ext uri="{BB962C8B-B14F-4D97-AF65-F5344CB8AC3E}">
        <p14:creationId xmlns:p14="http://schemas.microsoft.com/office/powerpoint/2010/main" val="2395798086"/>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04DEC-141F-43AD-B8FB-C98863D1D89E}"/>
              </a:ext>
            </a:extLst>
          </p:cNvPr>
          <p:cNvSpPr>
            <a:spLocks noGrp="1"/>
          </p:cNvSpPr>
          <p:nvPr>
            <p:ph type="title" idx="4294967295"/>
          </p:nvPr>
        </p:nvSpPr>
        <p:spPr>
          <a:xfrm>
            <a:off x="1422400" y="117475"/>
            <a:ext cx="10769600" cy="609600"/>
          </a:xfrm>
        </p:spPr>
        <p:txBody>
          <a:bodyPr/>
          <a:lstStyle/>
          <a:p>
            <a:r>
              <a:rPr lang="en-IN" dirty="0"/>
              <a:t>Bloom Filters</a:t>
            </a:r>
          </a:p>
        </p:txBody>
      </p:sp>
      <p:sp>
        <p:nvSpPr>
          <p:cNvPr id="3" name="Content Placeholder 2">
            <a:extLst>
              <a:ext uri="{FF2B5EF4-FFF2-40B4-BE49-F238E27FC236}">
                <a16:creationId xmlns:a16="http://schemas.microsoft.com/office/drawing/2014/main" id="{5786779D-C0F0-464F-9963-418F88522A55}"/>
              </a:ext>
            </a:extLst>
          </p:cNvPr>
          <p:cNvSpPr>
            <a:spLocks noGrp="1"/>
          </p:cNvSpPr>
          <p:nvPr>
            <p:ph idx="4294967295"/>
          </p:nvPr>
        </p:nvSpPr>
        <p:spPr>
          <a:xfrm>
            <a:off x="4445000" y="1250950"/>
            <a:ext cx="7747000" cy="5262563"/>
          </a:xfrm>
        </p:spPr>
        <p:txBody>
          <a:bodyPr/>
          <a:lstStyle/>
          <a:p>
            <a:r>
              <a:rPr lang="en-IN" dirty="0"/>
              <a:t>A </a:t>
            </a:r>
            <a:r>
              <a:rPr lang="en-IN" b="1" dirty="0">
                <a:solidFill>
                  <a:srgbClr val="002060"/>
                </a:solidFill>
              </a:rPr>
              <a:t>bloom filter</a:t>
            </a:r>
            <a:r>
              <a:rPr lang="en-IN" dirty="0">
                <a:solidFill>
                  <a:srgbClr val="002060"/>
                </a:solidFill>
              </a:rPr>
              <a:t> </a:t>
            </a:r>
            <a:r>
              <a:rPr lang="en-IN" dirty="0"/>
              <a:t>is a probabilistic data structure used to check membership of a value in a set</a:t>
            </a:r>
          </a:p>
          <a:p>
            <a:pPr lvl="1"/>
            <a:r>
              <a:rPr lang="en-IN" dirty="0"/>
              <a:t>May return true (with low probability) even if an element is not present</a:t>
            </a:r>
          </a:p>
          <a:p>
            <a:pPr lvl="1"/>
            <a:r>
              <a:rPr lang="en-IN" dirty="0"/>
              <a:t>But never returns false if an element is present</a:t>
            </a:r>
          </a:p>
          <a:p>
            <a:pPr lvl="1"/>
            <a:r>
              <a:rPr lang="en-IN" dirty="0"/>
              <a:t>Used to filter out irrelevant sets</a:t>
            </a:r>
          </a:p>
          <a:p>
            <a:r>
              <a:rPr lang="en-IN" dirty="0"/>
              <a:t>Key data structure is a single bitmap</a:t>
            </a:r>
          </a:p>
          <a:p>
            <a:pPr lvl="1"/>
            <a:r>
              <a:rPr lang="en-IN" dirty="0"/>
              <a:t>For  a set with </a:t>
            </a:r>
            <a:r>
              <a:rPr lang="en-IN" i="1" dirty="0"/>
              <a:t>n </a:t>
            </a:r>
            <a:r>
              <a:rPr lang="en-IN" dirty="0"/>
              <a:t> elements, typical bitmap size is 10n</a:t>
            </a:r>
          </a:p>
          <a:p>
            <a:r>
              <a:rPr lang="en-IN" dirty="0"/>
              <a:t>Uses multiple independent hash functions</a:t>
            </a:r>
          </a:p>
          <a:p>
            <a:r>
              <a:rPr lang="en-IN" dirty="0"/>
              <a:t>With a single hash function h() with range=number of bits in bitmap:</a:t>
            </a:r>
          </a:p>
          <a:p>
            <a:pPr lvl="1"/>
            <a:r>
              <a:rPr lang="en-IN" dirty="0"/>
              <a:t>For each element </a:t>
            </a:r>
            <a:r>
              <a:rPr lang="en-IN" i="1" dirty="0"/>
              <a:t>s </a:t>
            </a:r>
            <a:r>
              <a:rPr lang="en-IN" dirty="0"/>
              <a:t>in set </a:t>
            </a:r>
            <a:r>
              <a:rPr lang="en-IN" i="1" dirty="0"/>
              <a:t>S </a:t>
            </a:r>
            <a:r>
              <a:rPr lang="en-IN" dirty="0"/>
              <a:t>compute </a:t>
            </a:r>
            <a:r>
              <a:rPr lang="en-IN" i="1" dirty="0"/>
              <a:t>h</a:t>
            </a:r>
            <a:r>
              <a:rPr lang="en-IN" dirty="0"/>
              <a:t>(</a:t>
            </a:r>
            <a:r>
              <a:rPr lang="en-IN" i="1" dirty="0"/>
              <a:t>s</a:t>
            </a:r>
            <a:r>
              <a:rPr lang="en-IN" dirty="0"/>
              <a:t>) and set bit </a:t>
            </a:r>
            <a:r>
              <a:rPr lang="en-IN" i="1" dirty="0"/>
              <a:t>h</a:t>
            </a:r>
            <a:r>
              <a:rPr lang="en-IN" dirty="0"/>
              <a:t>(</a:t>
            </a:r>
            <a:r>
              <a:rPr lang="en-IN" i="1" dirty="0"/>
              <a:t>s</a:t>
            </a:r>
            <a:r>
              <a:rPr lang="en-IN" dirty="0"/>
              <a:t>)</a:t>
            </a:r>
          </a:p>
          <a:p>
            <a:pPr lvl="1"/>
            <a:r>
              <a:rPr lang="en-IN" dirty="0"/>
              <a:t>To query an element </a:t>
            </a:r>
            <a:r>
              <a:rPr lang="en-IN" i="1" dirty="0"/>
              <a:t>v </a:t>
            </a:r>
            <a:r>
              <a:rPr lang="en-IN" dirty="0"/>
              <a:t> compute </a:t>
            </a:r>
            <a:r>
              <a:rPr lang="en-IN" i="1" dirty="0"/>
              <a:t>h</a:t>
            </a:r>
            <a:r>
              <a:rPr lang="en-IN" dirty="0"/>
              <a:t>(</a:t>
            </a:r>
            <a:r>
              <a:rPr lang="en-IN" i="1" dirty="0"/>
              <a:t>v</a:t>
            </a:r>
            <a:r>
              <a:rPr lang="en-IN" dirty="0"/>
              <a:t>), and check if bit </a:t>
            </a:r>
            <a:r>
              <a:rPr lang="en-IN" i="1" dirty="0"/>
              <a:t>h</a:t>
            </a:r>
            <a:r>
              <a:rPr lang="en-IN" dirty="0"/>
              <a:t>(</a:t>
            </a:r>
            <a:r>
              <a:rPr lang="en-IN" i="1" dirty="0"/>
              <a:t>v</a:t>
            </a:r>
            <a:r>
              <a:rPr lang="en-IN" dirty="0"/>
              <a:t>) is set</a:t>
            </a:r>
          </a:p>
          <a:p>
            <a:r>
              <a:rPr lang="en-IN" dirty="0"/>
              <a:t>Problem with single hash function:  significant chance of false positive due to hash collision</a:t>
            </a:r>
          </a:p>
          <a:p>
            <a:pPr lvl="1"/>
            <a:r>
              <a:rPr lang="en-IN" dirty="0"/>
              <a:t>10% chance with 10n bits</a:t>
            </a:r>
          </a:p>
        </p:txBody>
      </p:sp>
    </p:spTree>
    <p:extLst>
      <p:ext uri="{BB962C8B-B14F-4D97-AF65-F5344CB8AC3E}">
        <p14:creationId xmlns:p14="http://schemas.microsoft.com/office/powerpoint/2010/main" val="1920567094"/>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04DEC-141F-43AD-B8FB-C98863D1D89E}"/>
              </a:ext>
            </a:extLst>
          </p:cNvPr>
          <p:cNvSpPr>
            <a:spLocks noGrp="1"/>
          </p:cNvSpPr>
          <p:nvPr>
            <p:ph type="title" idx="4294967295"/>
          </p:nvPr>
        </p:nvSpPr>
        <p:spPr>
          <a:xfrm>
            <a:off x="1422400" y="117475"/>
            <a:ext cx="10769600" cy="609600"/>
          </a:xfrm>
        </p:spPr>
        <p:txBody>
          <a:bodyPr/>
          <a:lstStyle/>
          <a:p>
            <a:r>
              <a:rPr lang="en-IN" dirty="0"/>
              <a:t>Bloom Filters (Cont.)</a:t>
            </a:r>
          </a:p>
        </p:txBody>
      </p:sp>
      <p:sp>
        <p:nvSpPr>
          <p:cNvPr id="3" name="Content Placeholder 2">
            <a:extLst>
              <a:ext uri="{FF2B5EF4-FFF2-40B4-BE49-F238E27FC236}">
                <a16:creationId xmlns:a16="http://schemas.microsoft.com/office/drawing/2014/main" id="{5786779D-C0F0-464F-9963-418F88522A55}"/>
              </a:ext>
            </a:extLst>
          </p:cNvPr>
          <p:cNvSpPr>
            <a:spLocks noGrp="1"/>
          </p:cNvSpPr>
          <p:nvPr>
            <p:ph idx="4294967295"/>
          </p:nvPr>
        </p:nvSpPr>
        <p:spPr>
          <a:xfrm>
            <a:off x="1914525" y="1093788"/>
            <a:ext cx="10277475" cy="4903787"/>
          </a:xfrm>
        </p:spPr>
        <p:txBody>
          <a:bodyPr/>
          <a:lstStyle/>
          <a:p>
            <a:r>
              <a:rPr lang="en-IN" dirty="0"/>
              <a:t>Key idea of Bloom filter:  reduce false positives by use multiple hash functions </a:t>
            </a:r>
            <a:r>
              <a:rPr lang="en-IN" i="1" dirty="0"/>
              <a:t>h</a:t>
            </a:r>
            <a:r>
              <a:rPr lang="en-IN" sz="2000" i="1" baseline="-25000" dirty="0"/>
              <a:t>i</a:t>
            </a:r>
            <a:r>
              <a:rPr lang="en-IN" dirty="0"/>
              <a:t>()  for </a:t>
            </a:r>
            <a:r>
              <a:rPr lang="en-IN" i="1" dirty="0" err="1"/>
              <a:t>i</a:t>
            </a:r>
            <a:r>
              <a:rPr lang="en-IN" dirty="0"/>
              <a:t> = 1..</a:t>
            </a:r>
            <a:r>
              <a:rPr lang="en-IN" i="1" dirty="0"/>
              <a:t>k</a:t>
            </a:r>
          </a:p>
          <a:p>
            <a:pPr lvl="1"/>
            <a:r>
              <a:rPr lang="en-IN" dirty="0"/>
              <a:t>For each element </a:t>
            </a:r>
            <a:r>
              <a:rPr lang="en-IN" i="1" dirty="0"/>
              <a:t>s </a:t>
            </a:r>
            <a:r>
              <a:rPr lang="en-IN" dirty="0"/>
              <a:t>in set </a:t>
            </a:r>
            <a:r>
              <a:rPr lang="en-IN" i="1" dirty="0"/>
              <a:t>S for each </a:t>
            </a:r>
            <a:r>
              <a:rPr lang="en-IN" i="1" dirty="0" err="1"/>
              <a:t>i</a:t>
            </a:r>
            <a:r>
              <a:rPr lang="en-IN" i="1" dirty="0"/>
              <a:t> </a:t>
            </a:r>
            <a:r>
              <a:rPr lang="en-IN" dirty="0"/>
              <a:t>compute </a:t>
            </a:r>
            <a:r>
              <a:rPr lang="en-IN" i="1" dirty="0"/>
              <a:t>h</a:t>
            </a:r>
            <a:r>
              <a:rPr lang="en-IN" sz="2000" i="1" baseline="-25000" dirty="0"/>
              <a:t>i</a:t>
            </a:r>
            <a:r>
              <a:rPr lang="en-IN" dirty="0"/>
              <a:t>(</a:t>
            </a:r>
            <a:r>
              <a:rPr lang="en-IN" i="1" dirty="0"/>
              <a:t>s</a:t>
            </a:r>
            <a:r>
              <a:rPr lang="en-IN" dirty="0"/>
              <a:t>) and set bit </a:t>
            </a:r>
            <a:r>
              <a:rPr lang="en-IN" i="1" dirty="0"/>
              <a:t>h</a:t>
            </a:r>
            <a:r>
              <a:rPr lang="en-IN" sz="2000" i="1" baseline="-25000" dirty="0"/>
              <a:t>i</a:t>
            </a:r>
            <a:r>
              <a:rPr lang="en-IN" dirty="0"/>
              <a:t>(</a:t>
            </a:r>
            <a:r>
              <a:rPr lang="en-IN" i="1" dirty="0"/>
              <a:t>s</a:t>
            </a:r>
            <a:r>
              <a:rPr lang="en-IN" dirty="0"/>
              <a:t>)</a:t>
            </a:r>
          </a:p>
          <a:p>
            <a:pPr lvl="1"/>
            <a:r>
              <a:rPr lang="en-IN" dirty="0"/>
              <a:t>To query an element </a:t>
            </a:r>
            <a:r>
              <a:rPr lang="en-IN" i="1" dirty="0"/>
              <a:t>v </a:t>
            </a:r>
            <a:r>
              <a:rPr lang="en-IN" dirty="0"/>
              <a:t> </a:t>
            </a:r>
            <a:r>
              <a:rPr lang="en-IN" i="1" dirty="0"/>
              <a:t>for each </a:t>
            </a:r>
            <a:r>
              <a:rPr lang="en-IN" i="1" dirty="0" err="1"/>
              <a:t>i</a:t>
            </a:r>
            <a:r>
              <a:rPr lang="en-IN" dirty="0"/>
              <a:t> compute </a:t>
            </a:r>
            <a:r>
              <a:rPr lang="en-IN" i="1" dirty="0"/>
              <a:t>h</a:t>
            </a:r>
            <a:r>
              <a:rPr lang="en-IN" sz="2000" i="1" baseline="-25000" dirty="0"/>
              <a:t>i</a:t>
            </a:r>
            <a:r>
              <a:rPr lang="en-IN" dirty="0"/>
              <a:t>(</a:t>
            </a:r>
            <a:r>
              <a:rPr lang="en-IN" i="1" dirty="0"/>
              <a:t>v</a:t>
            </a:r>
            <a:r>
              <a:rPr lang="en-IN" dirty="0"/>
              <a:t>), and check if bit </a:t>
            </a:r>
            <a:r>
              <a:rPr lang="en-IN" i="1" dirty="0"/>
              <a:t>h</a:t>
            </a:r>
            <a:r>
              <a:rPr lang="en-IN" sz="2000" i="1" baseline="-25000" dirty="0"/>
              <a:t>i</a:t>
            </a:r>
            <a:r>
              <a:rPr lang="en-IN" dirty="0"/>
              <a:t>(</a:t>
            </a:r>
            <a:r>
              <a:rPr lang="en-IN" i="1" dirty="0"/>
              <a:t>v</a:t>
            </a:r>
            <a:r>
              <a:rPr lang="en-IN" dirty="0"/>
              <a:t>) is set</a:t>
            </a:r>
          </a:p>
          <a:p>
            <a:pPr lvl="2"/>
            <a:r>
              <a:rPr lang="en-IN" dirty="0"/>
              <a:t>If bit </a:t>
            </a:r>
            <a:r>
              <a:rPr lang="en-IN" i="1" dirty="0"/>
              <a:t>h</a:t>
            </a:r>
            <a:r>
              <a:rPr lang="en-IN" sz="2000" i="1" baseline="-25000" dirty="0"/>
              <a:t>i</a:t>
            </a:r>
            <a:r>
              <a:rPr lang="en-IN" dirty="0"/>
              <a:t>(</a:t>
            </a:r>
            <a:r>
              <a:rPr lang="en-IN" i="1" dirty="0"/>
              <a:t>v</a:t>
            </a:r>
            <a:r>
              <a:rPr lang="en-IN" dirty="0"/>
              <a:t>) is set for every </a:t>
            </a:r>
            <a:r>
              <a:rPr lang="en-IN" i="1" dirty="0" err="1"/>
              <a:t>i</a:t>
            </a:r>
            <a:r>
              <a:rPr lang="en-IN" i="1" dirty="0"/>
              <a:t> </a:t>
            </a:r>
            <a:r>
              <a:rPr lang="en-IN" dirty="0"/>
              <a:t>then report </a:t>
            </a:r>
            <a:r>
              <a:rPr lang="en-IN" i="1" dirty="0"/>
              <a:t>v </a:t>
            </a:r>
            <a:r>
              <a:rPr lang="en-IN" dirty="0"/>
              <a:t> as present in set</a:t>
            </a:r>
          </a:p>
          <a:p>
            <a:pPr lvl="2"/>
            <a:r>
              <a:rPr lang="en-IN" dirty="0"/>
              <a:t>Else report </a:t>
            </a:r>
            <a:r>
              <a:rPr lang="en-IN" i="1" dirty="0"/>
              <a:t>v </a:t>
            </a:r>
            <a:r>
              <a:rPr lang="en-IN" dirty="0"/>
              <a:t>as absent</a:t>
            </a:r>
          </a:p>
          <a:p>
            <a:pPr lvl="1"/>
            <a:r>
              <a:rPr lang="en-IN" dirty="0"/>
              <a:t>With 10n bits, and </a:t>
            </a:r>
            <a:r>
              <a:rPr lang="en-IN" i="1" dirty="0"/>
              <a:t>k</a:t>
            </a:r>
            <a:r>
              <a:rPr lang="en-IN" dirty="0"/>
              <a:t> = 7, false positive rate reduces to 1% instead of 10% with </a:t>
            </a:r>
            <a:r>
              <a:rPr lang="en-IN" i="1" dirty="0"/>
              <a:t>k </a:t>
            </a:r>
            <a:r>
              <a:rPr lang="en-IN" dirty="0"/>
              <a:t>= 1</a:t>
            </a:r>
          </a:p>
          <a:p>
            <a:pPr lvl="1"/>
            <a:endParaRPr lang="en-IN" dirty="0"/>
          </a:p>
        </p:txBody>
      </p:sp>
    </p:spTree>
    <p:extLst>
      <p:ext uri="{BB962C8B-B14F-4D97-AF65-F5344CB8AC3E}">
        <p14:creationId xmlns:p14="http://schemas.microsoft.com/office/powerpoint/2010/main" val="3963082877"/>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CBC9C0-F8F7-4226-A463-1425C178BED6}"/>
              </a:ext>
            </a:extLst>
          </p:cNvPr>
          <p:cNvSpPr>
            <a:spLocks noGrp="1"/>
          </p:cNvSpPr>
          <p:nvPr>
            <p:ph type="title" idx="4294967295"/>
          </p:nvPr>
        </p:nvSpPr>
        <p:spPr>
          <a:xfrm>
            <a:off x="1422400" y="117475"/>
            <a:ext cx="10769600" cy="609600"/>
          </a:xfrm>
        </p:spPr>
        <p:txBody>
          <a:bodyPr/>
          <a:lstStyle/>
          <a:p>
            <a:pPr>
              <a:defRPr/>
            </a:pPr>
            <a:r>
              <a:rPr lang="en-IN" dirty="0"/>
              <a:t>Write Optimized Indices</a:t>
            </a:r>
          </a:p>
        </p:txBody>
      </p:sp>
      <p:sp>
        <p:nvSpPr>
          <p:cNvPr id="2" name="Content Placeholder 1">
            <a:extLst>
              <a:ext uri="{FF2B5EF4-FFF2-40B4-BE49-F238E27FC236}">
                <a16:creationId xmlns:a16="http://schemas.microsoft.com/office/drawing/2014/main" id="{C4B1859A-2050-448A-A442-511498BAFB01}"/>
              </a:ext>
            </a:extLst>
          </p:cNvPr>
          <p:cNvSpPr>
            <a:spLocks noGrp="1"/>
          </p:cNvSpPr>
          <p:nvPr>
            <p:ph idx="4294967295"/>
          </p:nvPr>
        </p:nvSpPr>
        <p:spPr>
          <a:xfrm>
            <a:off x="1914525" y="1093788"/>
            <a:ext cx="10277475" cy="4903787"/>
          </a:xfrm>
        </p:spPr>
        <p:txBody>
          <a:bodyPr/>
          <a:lstStyle/>
          <a:p>
            <a:r>
              <a:rPr lang="en-IN" dirty="0"/>
              <a:t>Performance of </a:t>
            </a:r>
          </a:p>
          <a:p>
            <a:r>
              <a:rPr lang="en-IN" dirty="0"/>
              <a:t>B</a:t>
            </a:r>
            <a:r>
              <a:rPr lang="en-IN" sz="2000" baseline="30000" dirty="0"/>
              <a:t>+</a:t>
            </a:r>
            <a:r>
              <a:rPr lang="en-IN" dirty="0"/>
              <a:t>-trees can be poor for write-intensive workloads</a:t>
            </a:r>
          </a:p>
          <a:p>
            <a:pPr lvl="1"/>
            <a:r>
              <a:rPr lang="en-IN" dirty="0"/>
              <a:t>One I/O per leaf, assuming all internal nodes are in memory</a:t>
            </a:r>
          </a:p>
          <a:p>
            <a:pPr lvl="1"/>
            <a:r>
              <a:rPr lang="en-IN" dirty="0"/>
              <a:t>With magnetic disks, &lt; 100 inserts per second per disk</a:t>
            </a:r>
          </a:p>
          <a:p>
            <a:pPr lvl="1"/>
            <a:r>
              <a:rPr lang="en-IN" dirty="0"/>
              <a:t>With flash memory, one page overwrite per insert</a:t>
            </a:r>
          </a:p>
          <a:p>
            <a:r>
              <a:rPr lang="en-IN" dirty="0"/>
              <a:t>Two approaches to reducing cost of writes</a:t>
            </a:r>
          </a:p>
          <a:p>
            <a:pPr lvl="1"/>
            <a:r>
              <a:rPr lang="en-IN" b="1" dirty="0">
                <a:solidFill>
                  <a:srgbClr val="002060"/>
                </a:solidFill>
              </a:rPr>
              <a:t>Log-structured merge tree</a:t>
            </a:r>
          </a:p>
          <a:p>
            <a:pPr lvl="1"/>
            <a:r>
              <a:rPr lang="en-IN" b="1" dirty="0">
                <a:solidFill>
                  <a:srgbClr val="002060"/>
                </a:solidFill>
              </a:rPr>
              <a:t>Buffer tree</a:t>
            </a:r>
          </a:p>
          <a:p>
            <a:endParaRPr lang="en-IN" b="1" dirty="0">
              <a:solidFill>
                <a:srgbClr val="002060"/>
              </a:solidFill>
            </a:endParaRPr>
          </a:p>
          <a:p>
            <a:pPr lvl="1"/>
            <a:endParaRPr lang="en-IN" dirty="0"/>
          </a:p>
        </p:txBody>
      </p:sp>
    </p:spTree>
    <p:extLst>
      <p:ext uri="{BB962C8B-B14F-4D97-AF65-F5344CB8AC3E}">
        <p14:creationId xmlns:p14="http://schemas.microsoft.com/office/powerpoint/2010/main" val="3655831671"/>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1B3087-CBC4-4397-96A2-D747129DABA0}"/>
              </a:ext>
            </a:extLst>
          </p:cNvPr>
          <p:cNvSpPr>
            <a:spLocks noGrp="1"/>
          </p:cNvSpPr>
          <p:nvPr>
            <p:ph type="title" idx="4294967295"/>
          </p:nvPr>
        </p:nvSpPr>
        <p:spPr>
          <a:xfrm>
            <a:off x="1422400" y="117475"/>
            <a:ext cx="10769600" cy="609600"/>
          </a:xfrm>
        </p:spPr>
        <p:txBody>
          <a:bodyPr/>
          <a:lstStyle/>
          <a:p>
            <a:r>
              <a:rPr lang="en-IN" dirty="0"/>
              <a:t>Log Structured Merge (LSM) Tree</a:t>
            </a:r>
          </a:p>
        </p:txBody>
      </p:sp>
      <p:sp>
        <p:nvSpPr>
          <p:cNvPr id="10" name="Content Placeholder 9">
            <a:extLst>
              <a:ext uri="{FF2B5EF4-FFF2-40B4-BE49-F238E27FC236}">
                <a16:creationId xmlns:a16="http://schemas.microsoft.com/office/drawing/2014/main" id="{49E48722-7D6F-4349-9BD7-8ECBD7BA9D81}"/>
              </a:ext>
            </a:extLst>
          </p:cNvPr>
          <p:cNvSpPr>
            <a:spLocks noGrp="1"/>
          </p:cNvSpPr>
          <p:nvPr>
            <p:ph idx="4294967295"/>
          </p:nvPr>
        </p:nvSpPr>
        <p:spPr>
          <a:xfrm>
            <a:off x="0" y="1068388"/>
            <a:ext cx="3708400" cy="5262562"/>
          </a:xfrm>
        </p:spPr>
        <p:txBody>
          <a:bodyPr/>
          <a:lstStyle/>
          <a:p>
            <a:r>
              <a:rPr lang="en-IN" dirty="0"/>
              <a:t>Consider only inserts/queries for now</a:t>
            </a:r>
          </a:p>
          <a:p>
            <a:r>
              <a:rPr lang="en-IN" dirty="0"/>
              <a:t>Records inserted first into in-memory tree (L</a:t>
            </a:r>
            <a:r>
              <a:rPr lang="en-IN" sz="2000" baseline="-25000" dirty="0"/>
              <a:t>0</a:t>
            </a:r>
            <a:r>
              <a:rPr lang="en-IN" dirty="0"/>
              <a:t> tree)</a:t>
            </a:r>
          </a:p>
          <a:p>
            <a:r>
              <a:rPr lang="en-IN" dirty="0"/>
              <a:t>When in-memory tree is full, records moved to disk (L</a:t>
            </a:r>
            <a:r>
              <a:rPr lang="en-IN" sz="2000" baseline="-25000" dirty="0"/>
              <a:t>1</a:t>
            </a:r>
            <a:r>
              <a:rPr lang="en-IN" dirty="0"/>
              <a:t> tree)</a:t>
            </a:r>
          </a:p>
          <a:p>
            <a:pPr lvl="1"/>
            <a:r>
              <a:rPr lang="en-IN" dirty="0"/>
              <a:t>B</a:t>
            </a:r>
            <a:r>
              <a:rPr lang="en-IN" sz="2000" baseline="30000" dirty="0"/>
              <a:t>+</a:t>
            </a:r>
            <a:r>
              <a:rPr lang="en-IN" dirty="0"/>
              <a:t>-tree constructed using bottom-up build by merging existing L</a:t>
            </a:r>
            <a:r>
              <a:rPr lang="en-IN" sz="2000" baseline="-25000" dirty="0"/>
              <a:t>1</a:t>
            </a:r>
            <a:r>
              <a:rPr lang="en-IN" dirty="0"/>
              <a:t> tree with records from L</a:t>
            </a:r>
            <a:r>
              <a:rPr lang="en-IN" sz="2000" baseline="-25000" dirty="0"/>
              <a:t>0</a:t>
            </a:r>
            <a:r>
              <a:rPr lang="en-IN" dirty="0"/>
              <a:t> tree</a:t>
            </a:r>
          </a:p>
          <a:p>
            <a:r>
              <a:rPr lang="en-IN" dirty="0"/>
              <a:t>When L</a:t>
            </a:r>
            <a:r>
              <a:rPr lang="en-IN" sz="2000" baseline="-25000" dirty="0"/>
              <a:t>1</a:t>
            </a:r>
            <a:r>
              <a:rPr lang="en-IN" dirty="0"/>
              <a:t> tree exceeds some threshold, merge into L</a:t>
            </a:r>
            <a:r>
              <a:rPr lang="en-IN" sz="2000" baseline="-25000" dirty="0"/>
              <a:t>2</a:t>
            </a:r>
            <a:r>
              <a:rPr lang="en-IN" dirty="0"/>
              <a:t> tree</a:t>
            </a:r>
          </a:p>
          <a:p>
            <a:pPr lvl="1"/>
            <a:r>
              <a:rPr lang="en-IN" dirty="0"/>
              <a:t>And so on for more levels</a:t>
            </a:r>
          </a:p>
          <a:p>
            <a:pPr lvl="1"/>
            <a:r>
              <a:rPr lang="en-IN" dirty="0"/>
              <a:t>Size threshold for L</a:t>
            </a:r>
            <a:r>
              <a:rPr lang="en-IN" sz="2000" baseline="-25000" dirty="0"/>
              <a:t>i+1</a:t>
            </a:r>
            <a:r>
              <a:rPr lang="en-IN" dirty="0"/>
              <a:t> tree is </a:t>
            </a:r>
            <a:r>
              <a:rPr lang="en-IN" i="1" dirty="0"/>
              <a:t>k </a:t>
            </a:r>
            <a:r>
              <a:rPr lang="en-IN" dirty="0"/>
              <a:t>times size threshold for L</a:t>
            </a:r>
            <a:r>
              <a:rPr lang="en-IN" sz="2000" baseline="-25000" dirty="0"/>
              <a:t>i</a:t>
            </a:r>
            <a:r>
              <a:rPr lang="en-IN" dirty="0"/>
              <a:t> tree </a:t>
            </a:r>
          </a:p>
          <a:p>
            <a:pPr lvl="1"/>
            <a:r>
              <a:rPr lang="en-IN" dirty="0"/>
              <a:t>Merge creates a new B</a:t>
            </a:r>
            <a:r>
              <a:rPr lang="en-IN" sz="2000" baseline="30000" dirty="0"/>
              <a:t>+</a:t>
            </a:r>
            <a:r>
              <a:rPr lang="en-IN" dirty="0"/>
              <a:t>-tree using bottom-up build</a:t>
            </a:r>
          </a:p>
        </p:txBody>
      </p:sp>
      <p:pic>
        <p:nvPicPr>
          <p:cNvPr id="11" name="Content Placeholder 8">
            <a:extLst>
              <a:ext uri="{FF2B5EF4-FFF2-40B4-BE49-F238E27FC236}">
                <a16:creationId xmlns:a16="http://schemas.microsoft.com/office/drawing/2014/main" id="{430DCB4C-DD9C-4AAD-B94C-3099AD3DDC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auto">
          <a:xfrm>
            <a:off x="6192007" y="1571347"/>
            <a:ext cx="4034331" cy="347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4395719"/>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DB6BA-6E0C-4D10-ADF3-673FF8438A04}"/>
              </a:ext>
            </a:extLst>
          </p:cNvPr>
          <p:cNvSpPr>
            <a:spLocks noGrp="1"/>
          </p:cNvSpPr>
          <p:nvPr>
            <p:ph type="title" idx="4294967295"/>
          </p:nvPr>
        </p:nvSpPr>
        <p:spPr>
          <a:xfrm>
            <a:off x="1422400" y="117475"/>
            <a:ext cx="10769600" cy="609600"/>
          </a:xfrm>
        </p:spPr>
        <p:txBody>
          <a:bodyPr/>
          <a:lstStyle/>
          <a:p>
            <a:r>
              <a:rPr lang="en-IN" dirty="0"/>
              <a:t>LSM Tree (Cont.)</a:t>
            </a:r>
          </a:p>
        </p:txBody>
      </p:sp>
      <p:sp>
        <p:nvSpPr>
          <p:cNvPr id="3" name="Content Placeholder 2">
            <a:extLst>
              <a:ext uri="{FF2B5EF4-FFF2-40B4-BE49-F238E27FC236}">
                <a16:creationId xmlns:a16="http://schemas.microsoft.com/office/drawing/2014/main" id="{D77AD0D8-4BDD-447A-8666-5ECF985FB764}"/>
              </a:ext>
            </a:extLst>
          </p:cNvPr>
          <p:cNvSpPr>
            <a:spLocks noGrp="1"/>
          </p:cNvSpPr>
          <p:nvPr>
            <p:ph idx="4294967295"/>
          </p:nvPr>
        </p:nvSpPr>
        <p:spPr>
          <a:xfrm>
            <a:off x="4445000" y="1068388"/>
            <a:ext cx="7747000" cy="5262562"/>
          </a:xfrm>
        </p:spPr>
        <p:txBody>
          <a:bodyPr/>
          <a:lstStyle/>
          <a:p>
            <a:r>
              <a:rPr lang="en-IN" dirty="0"/>
              <a:t>Benefits of LSM approach</a:t>
            </a:r>
          </a:p>
          <a:p>
            <a:pPr lvl="1"/>
            <a:r>
              <a:rPr lang="en-IN" dirty="0"/>
              <a:t>Inserts are done using only sequential I/O operations</a:t>
            </a:r>
          </a:p>
          <a:p>
            <a:pPr lvl="1"/>
            <a:r>
              <a:rPr lang="en-IN" dirty="0"/>
              <a:t>Leaves are full, avoiding space wastage</a:t>
            </a:r>
          </a:p>
          <a:p>
            <a:pPr lvl="1"/>
            <a:r>
              <a:rPr lang="en-IN" dirty="0"/>
              <a:t>Reduced number of I/O operations per record inserted as compared to normal B</a:t>
            </a:r>
            <a:r>
              <a:rPr lang="en-IN" sz="2000" baseline="30000" dirty="0"/>
              <a:t>+</a:t>
            </a:r>
            <a:r>
              <a:rPr lang="en-IN" dirty="0"/>
              <a:t>-tree (up to some size)</a:t>
            </a:r>
          </a:p>
          <a:p>
            <a:pPr lvl="2"/>
            <a:r>
              <a:rPr lang="en-IN" dirty="0"/>
              <a:t>If each leaf has </a:t>
            </a:r>
            <a:r>
              <a:rPr lang="en-IN" i="1" dirty="0"/>
              <a:t>m </a:t>
            </a:r>
            <a:r>
              <a:rPr lang="en-IN" dirty="0"/>
              <a:t>entries, </a:t>
            </a:r>
            <a:r>
              <a:rPr lang="en-IN" i="1" dirty="0"/>
              <a:t>m/k </a:t>
            </a:r>
            <a:r>
              <a:rPr lang="en-IN" dirty="0"/>
              <a:t>entries merged in using 1 IO</a:t>
            </a:r>
          </a:p>
          <a:p>
            <a:pPr lvl="2"/>
            <a:r>
              <a:rPr lang="en-IN" dirty="0"/>
              <a:t>Total I/O operations</a:t>
            </a:r>
            <a:r>
              <a:rPr lang="en-IN" i="1" dirty="0"/>
              <a:t>:  k/m </a:t>
            </a:r>
            <a:r>
              <a:rPr lang="en-IN" i="1" dirty="0" err="1"/>
              <a:t>log</a:t>
            </a:r>
            <a:r>
              <a:rPr lang="en-IN" sz="2000" i="1" baseline="-25000" dirty="0" err="1"/>
              <a:t>k</a:t>
            </a:r>
            <a:r>
              <a:rPr lang="en-IN" dirty="0"/>
              <a:t>(</a:t>
            </a:r>
            <a:r>
              <a:rPr lang="en-IN" i="1" dirty="0"/>
              <a:t>I/M</a:t>
            </a:r>
            <a:r>
              <a:rPr lang="en-IN" dirty="0"/>
              <a:t>)</a:t>
            </a:r>
            <a:r>
              <a:rPr lang="en-IN" i="1" dirty="0"/>
              <a:t> </a:t>
            </a:r>
            <a:r>
              <a:rPr lang="en-IN" dirty="0"/>
              <a:t>where </a:t>
            </a:r>
            <a:r>
              <a:rPr lang="en-IN" i="1" dirty="0"/>
              <a:t>I</a:t>
            </a:r>
            <a:r>
              <a:rPr lang="en-IN" dirty="0"/>
              <a:t> = total number of entries, and </a:t>
            </a:r>
            <a:r>
              <a:rPr lang="en-IN" i="1" dirty="0"/>
              <a:t>M</a:t>
            </a:r>
            <a:r>
              <a:rPr lang="en-IN" dirty="0"/>
              <a:t> is the size of L</a:t>
            </a:r>
            <a:r>
              <a:rPr lang="en-IN" sz="2000" baseline="-25000" dirty="0"/>
              <a:t>0</a:t>
            </a:r>
            <a:r>
              <a:rPr lang="en-IN" dirty="0"/>
              <a:t> tree.</a:t>
            </a:r>
          </a:p>
          <a:p>
            <a:r>
              <a:rPr lang="en-IN" dirty="0"/>
              <a:t>Drawback of LSM approach</a:t>
            </a:r>
          </a:p>
          <a:p>
            <a:pPr lvl="1"/>
            <a:r>
              <a:rPr lang="en-IN" dirty="0"/>
              <a:t>Queries have to search multiple trees</a:t>
            </a:r>
          </a:p>
          <a:p>
            <a:pPr lvl="1"/>
            <a:r>
              <a:rPr lang="en-IN" dirty="0"/>
              <a:t>Entire content of each level copied multiple times</a:t>
            </a:r>
          </a:p>
          <a:p>
            <a:pPr lvl="1"/>
            <a:endParaRPr lang="en-IN" dirty="0"/>
          </a:p>
        </p:txBody>
      </p:sp>
    </p:spTree>
    <p:extLst>
      <p:ext uri="{BB962C8B-B14F-4D97-AF65-F5344CB8AC3E}">
        <p14:creationId xmlns:p14="http://schemas.microsoft.com/office/powerpoint/2010/main" val="2136375696"/>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16062-3821-40CA-91B1-44AAC5BBAAF3}"/>
              </a:ext>
            </a:extLst>
          </p:cNvPr>
          <p:cNvSpPr>
            <a:spLocks noGrp="1"/>
          </p:cNvSpPr>
          <p:nvPr>
            <p:ph idx="4294967295"/>
          </p:nvPr>
        </p:nvSpPr>
        <p:spPr>
          <a:xfrm>
            <a:off x="1914525" y="1093788"/>
            <a:ext cx="10277475" cy="4903787"/>
          </a:xfrm>
        </p:spPr>
        <p:txBody>
          <a:bodyPr/>
          <a:lstStyle/>
          <a:p>
            <a:r>
              <a:rPr lang="en-IN" b="1" dirty="0">
                <a:solidFill>
                  <a:srgbClr val="002060"/>
                </a:solidFill>
              </a:rPr>
              <a:t>Rolling merge</a:t>
            </a:r>
          </a:p>
          <a:p>
            <a:r>
              <a:rPr lang="en-IN" dirty="0"/>
              <a:t>LSM/Stepped Merge often implemented on a partitioned relation</a:t>
            </a:r>
          </a:p>
          <a:p>
            <a:pPr lvl="1"/>
            <a:r>
              <a:rPr lang="en-IN" dirty="0"/>
              <a:t>Each partition size set to some max, split if over-sized </a:t>
            </a:r>
          </a:p>
          <a:p>
            <a:pPr lvl="1"/>
            <a:r>
              <a:rPr lang="en-IN" dirty="0"/>
              <a:t>Spread partitions over </a:t>
            </a:r>
            <a:r>
              <a:rPr lang="en-IN"/>
              <a:t>multiple machines</a:t>
            </a:r>
            <a:endParaRPr lang="en-IN" dirty="0"/>
          </a:p>
        </p:txBody>
      </p:sp>
      <p:sp>
        <p:nvSpPr>
          <p:cNvPr id="5" name="Title 4">
            <a:extLst>
              <a:ext uri="{FF2B5EF4-FFF2-40B4-BE49-F238E27FC236}">
                <a16:creationId xmlns:a16="http://schemas.microsoft.com/office/drawing/2014/main" id="{AD960537-ABAE-4E9A-94E9-4F080C084EC2}"/>
              </a:ext>
            </a:extLst>
          </p:cNvPr>
          <p:cNvSpPr>
            <a:spLocks noGrp="1"/>
          </p:cNvSpPr>
          <p:nvPr>
            <p:ph type="title" idx="4294967295"/>
          </p:nvPr>
        </p:nvSpPr>
        <p:spPr>
          <a:xfrm>
            <a:off x="1422400" y="117475"/>
            <a:ext cx="10769600" cy="609600"/>
          </a:xfrm>
        </p:spPr>
        <p:txBody>
          <a:bodyPr/>
          <a:lstStyle/>
          <a:p>
            <a:r>
              <a:rPr lang="en-IN" dirty="0"/>
              <a:t>Optimizations of LSM</a:t>
            </a:r>
          </a:p>
        </p:txBody>
      </p:sp>
    </p:spTree>
    <p:extLst>
      <p:ext uri="{BB962C8B-B14F-4D97-AF65-F5344CB8AC3E}">
        <p14:creationId xmlns:p14="http://schemas.microsoft.com/office/powerpoint/2010/main" val="2193412163"/>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6946E-919A-474D-B6EC-3F69922C54DD}"/>
              </a:ext>
            </a:extLst>
          </p:cNvPr>
          <p:cNvSpPr>
            <a:spLocks noGrp="1"/>
          </p:cNvSpPr>
          <p:nvPr>
            <p:ph type="title" idx="4294967295"/>
          </p:nvPr>
        </p:nvSpPr>
        <p:spPr>
          <a:xfrm>
            <a:off x="1422400" y="117475"/>
            <a:ext cx="10769600" cy="609600"/>
          </a:xfrm>
        </p:spPr>
        <p:txBody>
          <a:bodyPr/>
          <a:lstStyle/>
          <a:p>
            <a:r>
              <a:rPr lang="en-IN" dirty="0"/>
              <a:t>Stepped Merge Index</a:t>
            </a:r>
          </a:p>
        </p:txBody>
      </p:sp>
      <p:sp>
        <p:nvSpPr>
          <p:cNvPr id="6" name="Content Placeholder 5">
            <a:extLst>
              <a:ext uri="{FF2B5EF4-FFF2-40B4-BE49-F238E27FC236}">
                <a16:creationId xmlns:a16="http://schemas.microsoft.com/office/drawing/2014/main" id="{E0863C5F-7309-4CE2-AE04-5F7026F053C6}"/>
              </a:ext>
            </a:extLst>
          </p:cNvPr>
          <p:cNvSpPr>
            <a:spLocks noGrp="1"/>
          </p:cNvSpPr>
          <p:nvPr>
            <p:ph idx="4294967295"/>
          </p:nvPr>
        </p:nvSpPr>
        <p:spPr>
          <a:xfrm>
            <a:off x="0" y="1225550"/>
            <a:ext cx="3749675" cy="5105400"/>
          </a:xfrm>
        </p:spPr>
        <p:txBody>
          <a:bodyPr/>
          <a:lstStyle/>
          <a:p>
            <a:r>
              <a:rPr lang="en-IN" dirty="0"/>
              <a:t>Stepped-merge index: variant of LSM tree with </a:t>
            </a:r>
            <a:r>
              <a:rPr lang="en-IN" i="1" dirty="0"/>
              <a:t>k</a:t>
            </a:r>
            <a:r>
              <a:rPr lang="en-IN" dirty="0"/>
              <a:t> trees at each level on disk</a:t>
            </a:r>
          </a:p>
          <a:p>
            <a:pPr lvl="1"/>
            <a:r>
              <a:rPr lang="en-IN" dirty="0"/>
              <a:t>When all </a:t>
            </a:r>
            <a:r>
              <a:rPr lang="en-IN" i="1" dirty="0"/>
              <a:t>k </a:t>
            </a:r>
            <a:r>
              <a:rPr lang="en-IN" dirty="0"/>
              <a:t>indices exist at a level, merge them into one index of next level. </a:t>
            </a:r>
          </a:p>
          <a:p>
            <a:pPr lvl="1"/>
            <a:r>
              <a:rPr lang="en-IN" dirty="0"/>
              <a:t>Reduces write cost compared to LSM tree</a:t>
            </a:r>
          </a:p>
          <a:p>
            <a:r>
              <a:rPr lang="en-IN" dirty="0"/>
              <a:t>But queries are even more expensive since many trees need to be queries</a:t>
            </a:r>
          </a:p>
          <a:p>
            <a:r>
              <a:rPr lang="en-IN" dirty="0"/>
              <a:t>Optimization for point lookups</a:t>
            </a:r>
          </a:p>
          <a:p>
            <a:pPr lvl="1"/>
            <a:r>
              <a:rPr lang="en-IN" dirty="0"/>
              <a:t>Compute Bloom filter for each tree and store in-memory</a:t>
            </a:r>
          </a:p>
          <a:p>
            <a:pPr lvl="1"/>
            <a:r>
              <a:rPr lang="en-IN" dirty="0"/>
              <a:t>Query a tree only if Bloom filter returns a positive result</a:t>
            </a:r>
          </a:p>
          <a:p>
            <a:pPr lvl="1"/>
            <a:endParaRPr lang="en-IN" dirty="0"/>
          </a:p>
        </p:txBody>
      </p:sp>
      <p:pic>
        <p:nvPicPr>
          <p:cNvPr id="7" name="Content Placeholder 4">
            <a:extLst>
              <a:ext uri="{FF2B5EF4-FFF2-40B4-BE49-F238E27FC236}">
                <a16:creationId xmlns:a16="http://schemas.microsoft.com/office/drawing/2014/main" id="{C9E528C2-131E-4CEC-B574-3997C99000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auto">
          <a:xfrm>
            <a:off x="6266294" y="1865112"/>
            <a:ext cx="3815511" cy="312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6250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Rectangle 2"/>
          <p:cNvSpPr>
            <a:spLocks noGrp="1" noChangeArrowheads="1"/>
          </p:cNvSpPr>
          <p:nvPr>
            <p:ph type="title" idx="4294967295"/>
          </p:nvPr>
        </p:nvSpPr>
        <p:spPr>
          <a:xfrm>
            <a:off x="1422400" y="117475"/>
            <a:ext cx="1076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ffectLst/>
              </a:rPr>
              <a:t>Storage Manager (Cont.)</a:t>
            </a:r>
          </a:p>
        </p:txBody>
      </p:sp>
      <p:sp>
        <p:nvSpPr>
          <p:cNvPr id="49154" name="Rectangle 3"/>
          <p:cNvSpPr>
            <a:spLocks noGrp="1" noChangeArrowheads="1"/>
          </p:cNvSpPr>
          <p:nvPr>
            <p:ph idx="4294967295"/>
          </p:nvPr>
        </p:nvSpPr>
        <p:spPr>
          <a:xfrm>
            <a:off x="2830529" y="1337199"/>
            <a:ext cx="7683500" cy="3270250"/>
          </a:xfrm>
        </p:spPr>
        <p:txBody>
          <a:bodyPr/>
          <a:lstStyle/>
          <a:p>
            <a:r>
              <a:rPr lang="en-US" altLang="en-US" dirty="0"/>
              <a:t>The storage manager implements several data structures as part of the physical system implementation:</a:t>
            </a:r>
          </a:p>
          <a:p>
            <a:pPr lvl="1"/>
            <a:r>
              <a:rPr lang="en-US" altLang="en-US" dirty="0"/>
              <a:t>Data files -- store the database itself</a:t>
            </a:r>
          </a:p>
          <a:p>
            <a:pPr lvl="1"/>
            <a:r>
              <a:rPr lang="en-US" altLang="en-US" dirty="0"/>
              <a:t>Data dictionary --  stores metadata about the structure of the database, in particular the schema of the database.</a:t>
            </a:r>
          </a:p>
          <a:p>
            <a:pPr lvl="1"/>
            <a:r>
              <a:rPr lang="en-US" altLang="en-US" dirty="0"/>
              <a:t>Indices --  can provide fast access to data items.  A database index provides pointers to those data items that hold a particular value.  </a:t>
            </a:r>
          </a:p>
          <a:p>
            <a:endParaRPr lang="en-US" altLang="en-US" dirty="0"/>
          </a:p>
          <a:p>
            <a:pPr lvl="1">
              <a:buFont typeface="Monotype Sorts" charset="2"/>
              <a:buNone/>
            </a:pPr>
            <a:endParaRPr lang="en-US" altLang="en-US" dirty="0"/>
          </a:p>
        </p:txBody>
      </p:sp>
    </p:spTree>
    <p:extLst>
      <p:ext uri="{BB962C8B-B14F-4D97-AF65-F5344CB8AC3E}">
        <p14:creationId xmlns:p14="http://schemas.microsoft.com/office/powerpoint/2010/main" val="2408094315"/>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19F8D-79D5-40BA-A0BE-77C0235D404D}"/>
              </a:ext>
            </a:extLst>
          </p:cNvPr>
          <p:cNvSpPr>
            <a:spLocks noGrp="1"/>
          </p:cNvSpPr>
          <p:nvPr>
            <p:ph type="title" idx="4294967295"/>
          </p:nvPr>
        </p:nvSpPr>
        <p:spPr>
          <a:xfrm>
            <a:off x="1422400" y="117475"/>
            <a:ext cx="10769600" cy="609600"/>
          </a:xfrm>
        </p:spPr>
        <p:txBody>
          <a:bodyPr/>
          <a:lstStyle/>
          <a:p>
            <a:r>
              <a:rPr lang="en-IN" dirty="0"/>
              <a:t>LSM Trees (Cont.)</a:t>
            </a:r>
          </a:p>
        </p:txBody>
      </p:sp>
      <p:sp>
        <p:nvSpPr>
          <p:cNvPr id="3" name="Content Placeholder 2">
            <a:extLst>
              <a:ext uri="{FF2B5EF4-FFF2-40B4-BE49-F238E27FC236}">
                <a16:creationId xmlns:a16="http://schemas.microsoft.com/office/drawing/2014/main" id="{7F436E40-4E40-40EF-B015-EE1FAC4B7EBF}"/>
              </a:ext>
            </a:extLst>
          </p:cNvPr>
          <p:cNvSpPr>
            <a:spLocks noGrp="1"/>
          </p:cNvSpPr>
          <p:nvPr>
            <p:ph idx="4294967295"/>
          </p:nvPr>
        </p:nvSpPr>
        <p:spPr>
          <a:xfrm>
            <a:off x="1914525" y="1093788"/>
            <a:ext cx="10277475" cy="4903787"/>
          </a:xfrm>
        </p:spPr>
        <p:txBody>
          <a:bodyPr/>
          <a:lstStyle/>
          <a:p>
            <a:r>
              <a:rPr lang="en-IN" dirty="0"/>
              <a:t>Deletion handled by adding special “delete” entries</a:t>
            </a:r>
          </a:p>
          <a:p>
            <a:pPr lvl="1"/>
            <a:r>
              <a:rPr lang="en-IN" dirty="0"/>
              <a:t>Lookups will find both original entry and the delete entry, and must return only those entries that do not have matching delete entry</a:t>
            </a:r>
          </a:p>
          <a:p>
            <a:pPr lvl="1"/>
            <a:r>
              <a:rPr lang="en-IN" dirty="0"/>
              <a:t>When trees are merged, if we find a delete entry matching an original entry, both are dropped.</a:t>
            </a:r>
          </a:p>
          <a:p>
            <a:r>
              <a:rPr lang="en-IN" dirty="0"/>
              <a:t>Update handled using insert + delete</a:t>
            </a:r>
          </a:p>
          <a:p>
            <a:r>
              <a:rPr lang="en-IN" dirty="0"/>
              <a:t>LSM trees were introduced for disk-based indices</a:t>
            </a:r>
          </a:p>
          <a:p>
            <a:pPr lvl="1"/>
            <a:r>
              <a:rPr lang="en-IN" dirty="0"/>
              <a:t>But useful to minimize erases with flash-based indices</a:t>
            </a:r>
          </a:p>
          <a:p>
            <a:pPr lvl="1"/>
            <a:r>
              <a:rPr lang="en-IN" dirty="0"/>
              <a:t>The stepped-merge variant of LSM trees is used in many </a:t>
            </a:r>
            <a:r>
              <a:rPr lang="en-IN" dirty="0" err="1"/>
              <a:t>BigData</a:t>
            </a:r>
            <a:r>
              <a:rPr lang="en-IN" dirty="0"/>
              <a:t> storage systems</a:t>
            </a:r>
          </a:p>
          <a:p>
            <a:pPr lvl="2"/>
            <a:r>
              <a:rPr lang="en-IN" dirty="0"/>
              <a:t>Google </a:t>
            </a:r>
            <a:r>
              <a:rPr lang="en-IN" dirty="0" err="1"/>
              <a:t>BigTable</a:t>
            </a:r>
            <a:r>
              <a:rPr lang="en-IN" dirty="0"/>
              <a:t>, Apache Cassandra, MongoDB</a:t>
            </a:r>
          </a:p>
          <a:p>
            <a:pPr lvl="2"/>
            <a:r>
              <a:rPr lang="en-IN" dirty="0"/>
              <a:t>And more recently in SQLite4, </a:t>
            </a:r>
            <a:r>
              <a:rPr lang="en-IN" dirty="0" err="1"/>
              <a:t>LevelDB</a:t>
            </a:r>
            <a:r>
              <a:rPr lang="en-IN" dirty="0"/>
              <a:t>, and </a:t>
            </a:r>
            <a:r>
              <a:rPr lang="en-IN" dirty="0" err="1"/>
              <a:t>MyRocks</a:t>
            </a:r>
            <a:r>
              <a:rPr lang="en-IN" dirty="0"/>
              <a:t> storage engine of MySQL </a:t>
            </a:r>
          </a:p>
          <a:p>
            <a:endParaRPr lang="en-IN" dirty="0"/>
          </a:p>
        </p:txBody>
      </p:sp>
    </p:spTree>
    <p:extLst>
      <p:ext uri="{BB962C8B-B14F-4D97-AF65-F5344CB8AC3E}">
        <p14:creationId xmlns:p14="http://schemas.microsoft.com/office/powerpoint/2010/main" val="2431152921"/>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CCD51-7C8C-476D-B17A-5604D930AA1B}"/>
              </a:ext>
            </a:extLst>
          </p:cNvPr>
          <p:cNvSpPr>
            <a:spLocks noGrp="1"/>
          </p:cNvSpPr>
          <p:nvPr>
            <p:ph type="title" idx="4294967295"/>
          </p:nvPr>
        </p:nvSpPr>
        <p:spPr>
          <a:xfrm>
            <a:off x="1422400" y="117475"/>
            <a:ext cx="10769600" cy="609600"/>
          </a:xfrm>
        </p:spPr>
        <p:txBody>
          <a:bodyPr/>
          <a:lstStyle/>
          <a:p>
            <a:r>
              <a:rPr lang="en-IN" dirty="0"/>
              <a:t>Buffer Tree</a:t>
            </a:r>
          </a:p>
        </p:txBody>
      </p:sp>
      <p:sp>
        <p:nvSpPr>
          <p:cNvPr id="3" name="Content Placeholder 2">
            <a:extLst>
              <a:ext uri="{FF2B5EF4-FFF2-40B4-BE49-F238E27FC236}">
                <a16:creationId xmlns:a16="http://schemas.microsoft.com/office/drawing/2014/main" id="{97E54EA5-BC9B-4BA7-A0E5-D972FC597797}"/>
              </a:ext>
            </a:extLst>
          </p:cNvPr>
          <p:cNvSpPr>
            <a:spLocks noGrp="1"/>
          </p:cNvSpPr>
          <p:nvPr>
            <p:ph idx="4294967295"/>
          </p:nvPr>
        </p:nvSpPr>
        <p:spPr>
          <a:xfrm>
            <a:off x="1914525" y="1093788"/>
            <a:ext cx="10277475" cy="4903787"/>
          </a:xfrm>
        </p:spPr>
        <p:txBody>
          <a:bodyPr/>
          <a:lstStyle/>
          <a:p>
            <a:r>
              <a:rPr lang="en-IN" dirty="0"/>
              <a:t>Alternative to LSM tree</a:t>
            </a:r>
          </a:p>
          <a:p>
            <a:r>
              <a:rPr lang="en-IN" dirty="0"/>
              <a:t>Key idea: each internal node of B</a:t>
            </a:r>
            <a:r>
              <a:rPr lang="en-IN" sz="2000" baseline="30000" dirty="0"/>
              <a:t>+</a:t>
            </a:r>
            <a:r>
              <a:rPr lang="en-IN" dirty="0"/>
              <a:t>-tree has a buffer to store inserts</a:t>
            </a:r>
          </a:p>
          <a:p>
            <a:pPr lvl="1"/>
            <a:r>
              <a:rPr lang="en-IN" dirty="0"/>
              <a:t>Inserts are moved to lower levels when buffer is full</a:t>
            </a:r>
          </a:p>
          <a:p>
            <a:pPr lvl="1"/>
            <a:r>
              <a:rPr lang="en-IN" dirty="0"/>
              <a:t>With a large buffer, many records are moved to lower level each time</a:t>
            </a:r>
          </a:p>
          <a:p>
            <a:pPr lvl="1"/>
            <a:r>
              <a:rPr lang="en-IN" dirty="0"/>
              <a:t>Per record I/O decreases correspondingly </a:t>
            </a:r>
          </a:p>
          <a:p>
            <a:r>
              <a:rPr lang="en-IN" dirty="0"/>
              <a:t>Benefits</a:t>
            </a:r>
          </a:p>
          <a:p>
            <a:pPr lvl="1"/>
            <a:r>
              <a:rPr lang="en-IN" dirty="0"/>
              <a:t>Less overhead on queries</a:t>
            </a:r>
          </a:p>
          <a:p>
            <a:pPr lvl="1"/>
            <a:r>
              <a:rPr lang="en-IN" dirty="0"/>
              <a:t>Can be used with any tree index structure</a:t>
            </a:r>
          </a:p>
          <a:p>
            <a:pPr lvl="1"/>
            <a:r>
              <a:rPr lang="en-IN" dirty="0"/>
              <a:t>Used in PostgreSQL Generalized Search Tree (</a:t>
            </a:r>
            <a:r>
              <a:rPr lang="en-IN" dirty="0" err="1"/>
              <a:t>GiST</a:t>
            </a:r>
            <a:r>
              <a:rPr lang="en-IN" dirty="0"/>
              <a:t>) indices</a:t>
            </a:r>
          </a:p>
          <a:p>
            <a:r>
              <a:rPr lang="en-IN" dirty="0"/>
              <a:t>Drawback: more random I/O than LSM tree</a:t>
            </a:r>
          </a:p>
        </p:txBody>
      </p:sp>
      <p:pic>
        <p:nvPicPr>
          <p:cNvPr id="5" name="Graphic 4">
            <a:extLst>
              <a:ext uri="{FF2B5EF4-FFF2-40B4-BE49-F238E27FC236}">
                <a16:creationId xmlns:a16="http://schemas.microsoft.com/office/drawing/2014/main" id="{05296A56-F08F-4E11-BBF8-A569A17C89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51178" y="4608576"/>
            <a:ext cx="7152574" cy="1023558"/>
          </a:xfrm>
          <a:prstGeom prst="rect">
            <a:avLst/>
          </a:prstGeom>
        </p:spPr>
      </p:pic>
    </p:spTree>
    <p:extLst>
      <p:ext uri="{BB962C8B-B14F-4D97-AF65-F5344CB8AC3E}">
        <p14:creationId xmlns:p14="http://schemas.microsoft.com/office/powerpoint/2010/main" val="3865427087"/>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4562" name="Rectangle 2">
            <a:extLst>
              <a:ext uri="{FF2B5EF4-FFF2-40B4-BE49-F238E27FC236}">
                <a16:creationId xmlns:a16="http://schemas.microsoft.com/office/drawing/2014/main" id="{EB621FDA-61A3-442F-BA71-505BD03749D4}"/>
              </a:ext>
            </a:extLst>
          </p:cNvPr>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Bitmap Indices</a:t>
            </a:r>
          </a:p>
        </p:txBody>
      </p:sp>
      <p:sp>
        <p:nvSpPr>
          <p:cNvPr id="155651" name="Rectangle 3">
            <a:extLst>
              <a:ext uri="{FF2B5EF4-FFF2-40B4-BE49-F238E27FC236}">
                <a16:creationId xmlns:a16="http://schemas.microsoft.com/office/drawing/2014/main" id="{E98C0208-69E7-4D57-8EBE-6ADDE7208326}"/>
              </a:ext>
            </a:extLst>
          </p:cNvPr>
          <p:cNvSpPr>
            <a:spLocks noGrp="1" noChangeArrowheads="1"/>
          </p:cNvSpPr>
          <p:nvPr>
            <p:ph type="body" idx="4294967295"/>
          </p:nvPr>
        </p:nvSpPr>
        <p:spPr>
          <a:xfrm>
            <a:off x="4367213" y="1068388"/>
            <a:ext cx="7824787" cy="5262562"/>
          </a:xfrm>
        </p:spPr>
        <p:txBody>
          <a:bodyPr/>
          <a:lstStyle/>
          <a:p>
            <a:r>
              <a:rPr lang="en-US" altLang="en-US" dirty="0"/>
              <a:t>Bitmap indices are a special type of index designed for efficient querying on multiple keys</a:t>
            </a:r>
          </a:p>
          <a:p>
            <a:r>
              <a:rPr lang="en-US" altLang="en-US" dirty="0"/>
              <a:t>Records in a relation are assumed to be numbered sequentially from, say, 0</a:t>
            </a:r>
          </a:p>
          <a:p>
            <a:pPr lvl="1"/>
            <a:r>
              <a:rPr lang="en-US" altLang="en-US" dirty="0"/>
              <a:t>Given a number </a:t>
            </a:r>
            <a:r>
              <a:rPr lang="en-US" altLang="en-US" i="1" dirty="0"/>
              <a:t>n</a:t>
            </a:r>
            <a:r>
              <a:rPr lang="en-US" altLang="en-US" dirty="0"/>
              <a:t> it must be easy to retrieve record </a:t>
            </a:r>
            <a:r>
              <a:rPr lang="en-US" altLang="en-US" i="1" dirty="0"/>
              <a:t>n</a:t>
            </a:r>
            <a:endParaRPr lang="en-US" altLang="en-US" dirty="0"/>
          </a:p>
          <a:p>
            <a:pPr lvl="2"/>
            <a:r>
              <a:rPr lang="en-US" altLang="en-US" dirty="0"/>
              <a:t>Particularly easy if records are of fixed size</a:t>
            </a:r>
          </a:p>
          <a:p>
            <a:r>
              <a:rPr lang="en-US" altLang="en-US" dirty="0"/>
              <a:t>Applicable on attributes that take on a relatively small number of distinct values</a:t>
            </a:r>
          </a:p>
          <a:p>
            <a:pPr lvl="1"/>
            <a:r>
              <a:rPr lang="en-US" altLang="en-US" dirty="0"/>
              <a:t>E.g., gender, country, state, …</a:t>
            </a:r>
          </a:p>
          <a:p>
            <a:pPr lvl="1"/>
            <a:r>
              <a:rPr lang="en-US" altLang="en-US" dirty="0"/>
              <a:t>E.g., income-level (income broken up into a small number of  levels such as 0-9999, 10000-19999, 20000-50000, 50000- infinity)</a:t>
            </a:r>
          </a:p>
          <a:p>
            <a:r>
              <a:rPr lang="en-US" altLang="en-US" dirty="0"/>
              <a:t>A bitmap is simply an array of bits</a:t>
            </a:r>
          </a:p>
        </p:txBody>
      </p:sp>
    </p:spTree>
    <p:extLst>
      <p:ext uri="{BB962C8B-B14F-4D97-AF65-F5344CB8AC3E}">
        <p14:creationId xmlns:p14="http://schemas.microsoft.com/office/powerpoint/2010/main" val="822994889"/>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6610" name="Rectangle 2">
            <a:extLst>
              <a:ext uri="{FF2B5EF4-FFF2-40B4-BE49-F238E27FC236}">
                <a16:creationId xmlns:a16="http://schemas.microsoft.com/office/drawing/2014/main" id="{2C5472FF-C093-4031-8337-24ECB6AE952F}"/>
              </a:ext>
            </a:extLst>
          </p:cNvPr>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Bitmap Indices (Cont.)</a:t>
            </a:r>
          </a:p>
        </p:txBody>
      </p:sp>
      <p:sp>
        <p:nvSpPr>
          <p:cNvPr id="157699" name="Rectangle 3">
            <a:extLst>
              <a:ext uri="{FF2B5EF4-FFF2-40B4-BE49-F238E27FC236}">
                <a16:creationId xmlns:a16="http://schemas.microsoft.com/office/drawing/2014/main" id="{8753F9D6-9728-4779-998F-F111D8EE8A80}"/>
              </a:ext>
            </a:extLst>
          </p:cNvPr>
          <p:cNvSpPr>
            <a:spLocks noGrp="1" noChangeArrowheads="1"/>
          </p:cNvSpPr>
          <p:nvPr>
            <p:ph type="body" idx="4294967295"/>
          </p:nvPr>
        </p:nvSpPr>
        <p:spPr>
          <a:xfrm>
            <a:off x="4484688" y="1216025"/>
            <a:ext cx="7707312" cy="4781550"/>
          </a:xfrm>
        </p:spPr>
        <p:txBody>
          <a:bodyPr/>
          <a:lstStyle/>
          <a:p>
            <a:r>
              <a:rPr lang="en-US" altLang="en-US" dirty="0"/>
              <a:t>In its simplest form a bitmap index on an attribute has a bitmap for each value of the attribute</a:t>
            </a:r>
          </a:p>
          <a:p>
            <a:pPr lvl="1"/>
            <a:r>
              <a:rPr lang="en-US" altLang="en-US" dirty="0"/>
              <a:t>Bitmap has as many bits as records</a:t>
            </a:r>
          </a:p>
          <a:p>
            <a:pPr lvl="1"/>
            <a:r>
              <a:rPr lang="en-US" altLang="en-US" dirty="0"/>
              <a:t>In a bitmap for value v, the bit for a record is 1 if the record has the value v for the attribute, and is 0 otherwise</a:t>
            </a:r>
          </a:p>
        </p:txBody>
      </p:sp>
      <p:pic>
        <p:nvPicPr>
          <p:cNvPr id="157700" name="Picture 7">
            <a:extLst>
              <a:ext uri="{FF2B5EF4-FFF2-40B4-BE49-F238E27FC236}">
                <a16:creationId xmlns:a16="http://schemas.microsoft.com/office/drawing/2014/main" id="{2291BD59-780C-4B0E-A14D-DBAEFB6EEB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0880" y="2981087"/>
            <a:ext cx="6530276" cy="285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4561398"/>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8658" name="Rectangle 2">
            <a:extLst>
              <a:ext uri="{FF2B5EF4-FFF2-40B4-BE49-F238E27FC236}">
                <a16:creationId xmlns:a16="http://schemas.microsoft.com/office/drawing/2014/main" id="{4C489884-9545-4F93-8C8F-DDF6077E45D3}"/>
              </a:ext>
            </a:extLst>
          </p:cNvPr>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Bitmap Indices (Cont.)</a:t>
            </a:r>
          </a:p>
        </p:txBody>
      </p:sp>
      <p:sp>
        <p:nvSpPr>
          <p:cNvPr id="159747" name="Rectangle 3">
            <a:extLst>
              <a:ext uri="{FF2B5EF4-FFF2-40B4-BE49-F238E27FC236}">
                <a16:creationId xmlns:a16="http://schemas.microsoft.com/office/drawing/2014/main" id="{4611B1AB-25D7-42D6-8DFD-D7E5A169CB3C}"/>
              </a:ext>
            </a:extLst>
          </p:cNvPr>
          <p:cNvSpPr>
            <a:spLocks noGrp="1" noChangeArrowheads="1"/>
          </p:cNvSpPr>
          <p:nvPr>
            <p:ph type="body" idx="4294967295"/>
          </p:nvPr>
        </p:nvSpPr>
        <p:spPr>
          <a:xfrm>
            <a:off x="4525963" y="1100138"/>
            <a:ext cx="7666037" cy="5294312"/>
          </a:xfrm>
        </p:spPr>
        <p:txBody>
          <a:bodyPr/>
          <a:lstStyle/>
          <a:p>
            <a:pPr marL="381000" indent="-381000"/>
            <a:r>
              <a:rPr lang="en-US" altLang="en-US" dirty="0"/>
              <a:t>Bitmap indices are useful for queries on multiple attributes </a:t>
            </a:r>
          </a:p>
          <a:p>
            <a:pPr marL="800100" lvl="1" indent="-342900"/>
            <a:r>
              <a:rPr lang="en-US" altLang="en-US" dirty="0"/>
              <a:t>not particularly useful for single attribute queries</a:t>
            </a:r>
          </a:p>
          <a:p>
            <a:pPr marL="381000" indent="-381000"/>
            <a:r>
              <a:rPr lang="en-US" altLang="en-US" dirty="0"/>
              <a:t>Queries are answered using bitmap operations</a:t>
            </a:r>
          </a:p>
          <a:p>
            <a:pPr marL="800100" lvl="1" indent="-342900"/>
            <a:r>
              <a:rPr lang="en-US" altLang="en-US" dirty="0"/>
              <a:t>Intersection (and)</a:t>
            </a:r>
          </a:p>
          <a:p>
            <a:pPr marL="800100" lvl="1" indent="-342900"/>
            <a:r>
              <a:rPr lang="en-US" altLang="en-US" dirty="0"/>
              <a:t>Union (or)</a:t>
            </a:r>
          </a:p>
          <a:p>
            <a:pPr marL="800100" lvl="1" indent="-342900"/>
            <a:r>
              <a:rPr lang="en-US" altLang="en-US" dirty="0"/>
              <a:t>Complementation (not) </a:t>
            </a:r>
          </a:p>
          <a:p>
            <a:pPr marL="381000" indent="-381000"/>
            <a:r>
              <a:rPr lang="en-US" altLang="en-US" dirty="0"/>
              <a:t>Each operation takes two bitmaps of the same size and applies the operation on corresponding bits to get the result bitmap</a:t>
            </a:r>
          </a:p>
          <a:p>
            <a:pPr marL="800100" lvl="1" indent="-342900"/>
            <a:r>
              <a:rPr lang="en-US" altLang="en-US" dirty="0"/>
              <a:t>E.g.,  100110  AND 110011 = 100010</a:t>
            </a:r>
          </a:p>
          <a:p>
            <a:pPr marL="800100" lvl="1" indent="-342900">
              <a:buNone/>
            </a:pPr>
            <a:r>
              <a:rPr lang="en-US" altLang="en-US" dirty="0"/>
              <a:t>               100110  OR  110011 = 110111</a:t>
            </a:r>
            <a:br>
              <a:rPr lang="en-US" altLang="en-US" dirty="0"/>
            </a:br>
            <a:r>
              <a:rPr lang="en-US" altLang="en-US" dirty="0"/>
              <a:t>                       NOT 100110  = 011001</a:t>
            </a:r>
          </a:p>
          <a:p>
            <a:pPr marL="800100" lvl="1" indent="-342900"/>
            <a:r>
              <a:rPr lang="en-US" altLang="en-US" dirty="0"/>
              <a:t>Males with income level L1:   10010 AND 10100 = 10000</a:t>
            </a:r>
          </a:p>
          <a:p>
            <a:pPr marL="1200150" lvl="2" indent="-342900"/>
            <a:r>
              <a:rPr lang="en-US" altLang="en-US" dirty="0"/>
              <a:t>Can then retrieve required tuples.</a:t>
            </a:r>
          </a:p>
          <a:p>
            <a:pPr marL="1200150" lvl="2" indent="-342900"/>
            <a:r>
              <a:rPr lang="en-US" altLang="en-US" dirty="0"/>
              <a:t>Counting number of matching tuples is even faster</a:t>
            </a:r>
          </a:p>
        </p:txBody>
      </p:sp>
    </p:spTree>
    <p:extLst>
      <p:ext uri="{BB962C8B-B14F-4D97-AF65-F5344CB8AC3E}">
        <p14:creationId xmlns:p14="http://schemas.microsoft.com/office/powerpoint/2010/main" val="2508722599"/>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0706" name="Rectangle 2">
            <a:extLst>
              <a:ext uri="{FF2B5EF4-FFF2-40B4-BE49-F238E27FC236}">
                <a16:creationId xmlns:a16="http://schemas.microsoft.com/office/drawing/2014/main" id="{F0C66E22-7179-4713-954A-6250EC2A45AE}"/>
              </a:ext>
            </a:extLst>
          </p:cNvPr>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Bitmap Indices (Cont.)</a:t>
            </a:r>
          </a:p>
        </p:txBody>
      </p:sp>
      <p:sp>
        <p:nvSpPr>
          <p:cNvPr id="161795" name="Rectangle 3">
            <a:extLst>
              <a:ext uri="{FF2B5EF4-FFF2-40B4-BE49-F238E27FC236}">
                <a16:creationId xmlns:a16="http://schemas.microsoft.com/office/drawing/2014/main" id="{5651EBC4-CA5E-4F80-A811-274B1D9AC061}"/>
              </a:ext>
            </a:extLst>
          </p:cNvPr>
          <p:cNvSpPr>
            <a:spLocks noGrp="1" noChangeArrowheads="1"/>
          </p:cNvSpPr>
          <p:nvPr>
            <p:ph type="body" idx="4294967295"/>
          </p:nvPr>
        </p:nvSpPr>
        <p:spPr>
          <a:xfrm>
            <a:off x="4437063" y="1154113"/>
            <a:ext cx="7754937" cy="4857750"/>
          </a:xfrm>
        </p:spPr>
        <p:txBody>
          <a:bodyPr/>
          <a:lstStyle/>
          <a:p>
            <a:r>
              <a:rPr lang="en-US" altLang="en-US" dirty="0"/>
              <a:t>Bitmap indices generally very small compared with relation size</a:t>
            </a:r>
          </a:p>
          <a:p>
            <a:pPr lvl="1"/>
            <a:r>
              <a:rPr lang="en-US" altLang="en-US" dirty="0"/>
              <a:t>E.g., if record is 100 bytes, space for a single bitmap is 1/800 of space used by relation.  </a:t>
            </a:r>
          </a:p>
          <a:p>
            <a:pPr lvl="2"/>
            <a:r>
              <a:rPr lang="en-US" altLang="en-US" dirty="0"/>
              <a:t>If number of distinct attribute values is 8, bitmap is only 1% of relation size</a:t>
            </a:r>
          </a:p>
          <a:p>
            <a:r>
              <a:rPr lang="en-US" altLang="en-US" dirty="0"/>
              <a:t>Deletion needs to be handled properly</a:t>
            </a:r>
          </a:p>
          <a:p>
            <a:pPr lvl="1"/>
            <a:r>
              <a:rPr lang="en-US" altLang="en-US" b="1" dirty="0">
                <a:solidFill>
                  <a:srgbClr val="002060"/>
                </a:solidFill>
              </a:rPr>
              <a:t>Existence bitmap</a:t>
            </a:r>
            <a:r>
              <a:rPr lang="en-US" altLang="en-US" dirty="0">
                <a:solidFill>
                  <a:srgbClr val="002060"/>
                </a:solidFill>
              </a:rPr>
              <a:t> </a:t>
            </a:r>
            <a:r>
              <a:rPr lang="en-US" altLang="en-US" dirty="0"/>
              <a:t>to note if there is a valid record at a record location</a:t>
            </a:r>
          </a:p>
          <a:p>
            <a:pPr lvl="1"/>
            <a:r>
              <a:rPr lang="en-US" altLang="en-US" dirty="0"/>
              <a:t>Needed for complementation</a:t>
            </a:r>
          </a:p>
          <a:p>
            <a:pPr lvl="2"/>
            <a:r>
              <a:rPr lang="en-US" altLang="en-US" dirty="0"/>
              <a:t>not(</a:t>
            </a:r>
            <a:r>
              <a:rPr lang="en-US" altLang="en-US" i="1" dirty="0"/>
              <a:t>A=v</a:t>
            </a:r>
            <a:r>
              <a:rPr lang="en-US" altLang="en-US" dirty="0"/>
              <a:t>):      </a:t>
            </a:r>
            <a:r>
              <a:rPr lang="en-US" altLang="en-US" i="1" dirty="0"/>
              <a:t>(NOT bitmap-</a:t>
            </a:r>
            <a:r>
              <a:rPr lang="en-US" altLang="en-US" i="1" dirty="0" err="1"/>
              <a:t>A-v</a:t>
            </a:r>
            <a:r>
              <a:rPr lang="en-US" altLang="en-US" i="1" dirty="0"/>
              <a:t>) AND </a:t>
            </a:r>
            <a:r>
              <a:rPr lang="en-US" altLang="en-US" i="1" dirty="0" err="1"/>
              <a:t>ExistenceBitmap</a:t>
            </a:r>
            <a:endParaRPr lang="en-US" altLang="en-US" i="1" dirty="0"/>
          </a:p>
          <a:p>
            <a:r>
              <a:rPr lang="en-US" altLang="en-US" dirty="0"/>
              <a:t>Should keep bitmaps for all values, even null value</a:t>
            </a:r>
          </a:p>
          <a:p>
            <a:pPr lvl="1"/>
            <a:r>
              <a:rPr lang="en-US" altLang="en-US" dirty="0"/>
              <a:t>To correctly handle SQL null semantics for  NOT(</a:t>
            </a:r>
            <a:r>
              <a:rPr lang="en-US" altLang="en-US" i="1" dirty="0"/>
              <a:t>A=v</a:t>
            </a:r>
            <a:r>
              <a:rPr lang="en-US" altLang="en-US" dirty="0"/>
              <a:t>):</a:t>
            </a:r>
          </a:p>
          <a:p>
            <a:pPr lvl="2"/>
            <a:r>
              <a:rPr lang="en-US" altLang="en-US" dirty="0"/>
              <a:t> intersect above result with  (NOT </a:t>
            </a:r>
            <a:r>
              <a:rPr lang="en-US" altLang="en-US" i="1" dirty="0"/>
              <a:t>bitmap-A-Null</a:t>
            </a:r>
            <a:r>
              <a:rPr lang="en-US" altLang="en-US" dirty="0"/>
              <a:t>)</a:t>
            </a:r>
          </a:p>
          <a:p>
            <a:pPr lvl="1"/>
            <a:endParaRPr lang="en-US" altLang="en-US" dirty="0"/>
          </a:p>
        </p:txBody>
      </p:sp>
    </p:spTree>
    <p:extLst>
      <p:ext uri="{BB962C8B-B14F-4D97-AF65-F5344CB8AC3E}">
        <p14:creationId xmlns:p14="http://schemas.microsoft.com/office/powerpoint/2010/main" val="1355481414"/>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2754" name="Rectangle 2">
            <a:extLst>
              <a:ext uri="{FF2B5EF4-FFF2-40B4-BE49-F238E27FC236}">
                <a16:creationId xmlns:a16="http://schemas.microsoft.com/office/drawing/2014/main" id="{B04DB7D5-E84C-420F-B6AC-28A2F85B2C19}"/>
              </a:ext>
            </a:extLst>
          </p:cNvPr>
          <p:cNvSpPr>
            <a:spLocks noGrp="1" noChangeArrowheads="1"/>
          </p:cNvSpPr>
          <p:nvPr>
            <p:ph type="title" idx="4294967295"/>
          </p:nvPr>
        </p:nvSpPr>
        <p:spPr>
          <a:xfrm>
            <a:off x="3816350" y="117475"/>
            <a:ext cx="8375650" cy="609600"/>
          </a:xfrm>
        </p:spPr>
        <p:txBody>
          <a:bodyPr/>
          <a:lstStyle/>
          <a:p>
            <a:pPr>
              <a:defRPr/>
            </a:pPr>
            <a:r>
              <a:rPr lang="en-US" altLang="en-US" dirty="0">
                <a:effectLst>
                  <a:outerShdw blurRad="38100" dist="38100" dir="2700000" algn="tl">
                    <a:srgbClr val="C0C0C0"/>
                  </a:outerShdw>
                </a:effectLst>
              </a:rPr>
              <a:t>Efficient Implementation of Bitmap Operations</a:t>
            </a:r>
          </a:p>
        </p:txBody>
      </p:sp>
      <p:sp>
        <p:nvSpPr>
          <p:cNvPr id="163843" name="Rectangle 3">
            <a:extLst>
              <a:ext uri="{FF2B5EF4-FFF2-40B4-BE49-F238E27FC236}">
                <a16:creationId xmlns:a16="http://schemas.microsoft.com/office/drawing/2014/main" id="{CFBFA6B0-F886-422A-A775-BBE4FA427BED}"/>
              </a:ext>
            </a:extLst>
          </p:cNvPr>
          <p:cNvSpPr>
            <a:spLocks noGrp="1" noChangeArrowheads="1"/>
          </p:cNvSpPr>
          <p:nvPr>
            <p:ph type="body" idx="4294967295"/>
          </p:nvPr>
        </p:nvSpPr>
        <p:spPr>
          <a:xfrm>
            <a:off x="4473575" y="1171575"/>
            <a:ext cx="7718425" cy="4772025"/>
          </a:xfrm>
        </p:spPr>
        <p:txBody>
          <a:bodyPr/>
          <a:lstStyle/>
          <a:p>
            <a:r>
              <a:rPr lang="en-US" altLang="en-US" dirty="0"/>
              <a:t>Bitmaps are packed into words;  a single word and (a basic CPU instruction) computes and of 32 or 64 bits at once</a:t>
            </a:r>
          </a:p>
          <a:p>
            <a:pPr lvl="1"/>
            <a:r>
              <a:rPr lang="en-US" altLang="en-US" dirty="0"/>
              <a:t>E.g., 1-million-bit maps can be and-</a:t>
            </a:r>
            <a:r>
              <a:rPr lang="en-US" altLang="en-US" dirty="0" err="1"/>
              <a:t>ed</a:t>
            </a:r>
            <a:r>
              <a:rPr lang="en-US" altLang="en-US" dirty="0"/>
              <a:t> with just 31,250 instruction</a:t>
            </a:r>
          </a:p>
          <a:p>
            <a:r>
              <a:rPr lang="en-US" altLang="en-US" dirty="0"/>
              <a:t>Counting number of 1s can be done fast by a trick:</a:t>
            </a:r>
          </a:p>
          <a:p>
            <a:pPr lvl="1"/>
            <a:r>
              <a:rPr lang="en-US" altLang="en-US" dirty="0"/>
              <a:t>Use each byte to index into a precomputed array of 256 elements each storing the count of 1s in the binary representation</a:t>
            </a:r>
          </a:p>
          <a:p>
            <a:pPr lvl="2"/>
            <a:r>
              <a:rPr lang="en-US" altLang="en-US" dirty="0"/>
              <a:t>Can use pairs of bytes to speed up further at a higher memory cost</a:t>
            </a:r>
          </a:p>
          <a:p>
            <a:pPr lvl="1"/>
            <a:r>
              <a:rPr lang="en-US" altLang="en-US" dirty="0"/>
              <a:t>Add up the retrieved counts</a:t>
            </a:r>
          </a:p>
          <a:p>
            <a:r>
              <a:rPr lang="en-US" altLang="en-US" dirty="0"/>
              <a:t>Bitmaps can be used instead of Tuple-ID lists at leaf levels of </a:t>
            </a:r>
            <a:br>
              <a:rPr lang="en-US" altLang="en-US" dirty="0"/>
            </a:br>
            <a:r>
              <a:rPr lang="en-US" altLang="en-US" dirty="0"/>
              <a:t>B</a:t>
            </a:r>
            <a:r>
              <a:rPr lang="en-US" altLang="en-US" baseline="30000" dirty="0"/>
              <a:t>+</a:t>
            </a:r>
            <a:r>
              <a:rPr lang="en-US" altLang="en-US" dirty="0"/>
              <a:t>-trees, for values that have a large number of matching records</a:t>
            </a:r>
          </a:p>
          <a:p>
            <a:pPr lvl="1"/>
            <a:r>
              <a:rPr lang="en-US" altLang="en-US" dirty="0"/>
              <a:t>Worthwhile if &gt; 1/64 of the records have that value, assuming a tuple-id is 64 bits</a:t>
            </a:r>
          </a:p>
          <a:p>
            <a:pPr lvl="1"/>
            <a:r>
              <a:rPr lang="en-US" altLang="en-US" dirty="0"/>
              <a:t>Above technique merges benefits of bitmap and B</a:t>
            </a:r>
            <a:r>
              <a:rPr lang="en-US" altLang="en-US" baseline="30000" dirty="0"/>
              <a:t>+</a:t>
            </a:r>
            <a:r>
              <a:rPr lang="en-US" altLang="en-US" dirty="0"/>
              <a:t>-tree indices</a:t>
            </a:r>
          </a:p>
        </p:txBody>
      </p:sp>
    </p:spTree>
    <p:extLst>
      <p:ext uri="{BB962C8B-B14F-4D97-AF65-F5344CB8AC3E}">
        <p14:creationId xmlns:p14="http://schemas.microsoft.com/office/powerpoint/2010/main" val="1670188797"/>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extBox 2">
            <a:extLst>
              <a:ext uri="{FF2B5EF4-FFF2-40B4-BE49-F238E27FC236}">
                <a16:creationId xmlns:a16="http://schemas.microsoft.com/office/drawing/2014/main" id="{767359E5-FAE7-46E5-A75D-EBB300D62BA0}"/>
              </a:ext>
            </a:extLst>
          </p:cNvPr>
          <p:cNvSpPr txBox="1">
            <a:spLocks noChangeArrowheads="1"/>
          </p:cNvSpPr>
          <p:nvPr/>
        </p:nvSpPr>
        <p:spPr bwMode="auto">
          <a:xfrm>
            <a:off x="3877235" y="2445974"/>
            <a:ext cx="4437529" cy="144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67945" marR="93980" algn="ctr"/>
            <a:r>
              <a:rPr lang="en-GB" altLang="en-US" sz="1588" dirty="0">
                <a:solidFill>
                  <a:srgbClr val="000000"/>
                </a:solidFill>
              </a:rPr>
              <a:t>Week: 06</a:t>
            </a:r>
            <a:br>
              <a:rPr lang="en-GB" altLang="en-US" sz="1588" dirty="0">
                <a:solidFill>
                  <a:srgbClr val="000000"/>
                </a:solidFill>
              </a:rPr>
            </a:br>
            <a:r>
              <a:rPr lang="en-US" sz="1800" b="1" dirty="0">
                <a:effectLst/>
                <a:latin typeface="Times New Roman" panose="02020603050405020304" pitchFamily="18" charset="0"/>
                <a:ea typeface="Times New Roman" panose="02020603050405020304" pitchFamily="18" charset="0"/>
              </a:rPr>
              <a:t>Transactions and</a:t>
            </a:r>
            <a:r>
              <a:rPr lang="en-US" sz="1800" b="1" spc="5" dirty="0">
                <a:effectLst/>
                <a:latin typeface="Times New Roman" panose="02020603050405020304" pitchFamily="18" charset="0"/>
                <a:ea typeface="Times New Roman" panose="02020603050405020304" pitchFamily="18" charset="0"/>
              </a:rPr>
              <a:t> </a:t>
            </a:r>
            <a:r>
              <a:rPr lang="en-US" sz="1800" b="1" spc="-5" dirty="0">
                <a:effectLst/>
                <a:latin typeface="Times New Roman" panose="02020603050405020304" pitchFamily="18" charset="0"/>
                <a:ea typeface="Times New Roman" panose="02020603050405020304" pitchFamily="18" charset="0"/>
              </a:rPr>
              <a:t>Concurrency</a:t>
            </a:r>
            <a:r>
              <a:rPr lang="en-US" sz="1800" b="1" spc="-45"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Control</a:t>
            </a:r>
            <a:endParaRPr lang="en-GB" sz="1800" dirty="0">
              <a:effectLst/>
              <a:latin typeface="Times New Roman" panose="02020603050405020304" pitchFamily="18" charset="0"/>
              <a:ea typeface="Times New Roman" panose="02020603050405020304" pitchFamily="18" charset="0"/>
            </a:endParaRPr>
          </a:p>
          <a:p>
            <a:pPr marL="67945" marR="197485" algn="ctr"/>
            <a:r>
              <a:rPr lang="en-US" sz="1800" dirty="0">
                <a:effectLst/>
                <a:latin typeface="Times New Roman" panose="02020603050405020304" pitchFamily="18" charset="0"/>
                <a:ea typeface="Times New Roman" panose="02020603050405020304" pitchFamily="18" charset="0"/>
              </a:rPr>
              <a:t>- Understand</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transaction</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management and</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concurrency</a:t>
            </a:r>
            <a:r>
              <a:rPr lang="en-US" sz="1800" spc="-7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control</a:t>
            </a:r>
            <a:endParaRPr lang="en-GB" sz="1800" dirty="0">
              <a:effectLst/>
              <a:latin typeface="Times New Roman" panose="02020603050405020304" pitchFamily="18" charset="0"/>
              <a:ea typeface="Times New Roman" panose="02020603050405020304" pitchFamily="18" charset="0"/>
            </a:endParaRPr>
          </a:p>
          <a:p>
            <a:pPr algn="ctr"/>
            <a:r>
              <a:rPr lang="en-US" sz="1800" dirty="0">
                <a:effectLst/>
                <a:latin typeface="Times New Roman" panose="02020603050405020304" pitchFamily="18" charset="0"/>
                <a:ea typeface="Times New Roman" panose="02020603050405020304" pitchFamily="18" charset="0"/>
              </a:rPr>
              <a:t>mechanisms</a:t>
            </a:r>
            <a:endParaRPr lang="en-GB" altLang="en-US" sz="1588" dirty="0"/>
          </a:p>
        </p:txBody>
      </p:sp>
    </p:spTree>
    <p:extLst>
      <p:ext uri="{BB962C8B-B14F-4D97-AF65-F5344CB8AC3E}">
        <p14:creationId xmlns:p14="http://schemas.microsoft.com/office/powerpoint/2010/main" val="3995006600"/>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9538" name="Rectangle 2"/>
          <p:cNvSpPr>
            <a:spLocks noGrp="1" noChangeArrowheads="1"/>
          </p:cNvSpPr>
          <p:nvPr>
            <p:ph type="ctrTitle" idx="4294967295"/>
          </p:nvPr>
        </p:nvSpPr>
        <p:spPr>
          <a:xfrm>
            <a:off x="0" y="2286000"/>
            <a:ext cx="10363200" cy="1143000"/>
          </a:xfrm>
        </p:spPr>
        <p:txBody>
          <a:bodyPr/>
          <a:lstStyle/>
          <a:p>
            <a:pPr>
              <a:defRPr/>
            </a:pPr>
            <a:r>
              <a:rPr lang="en-US" dirty="0">
                <a:effectLst>
                  <a:outerShdw blurRad="38100" dist="38100" dir="2700000" algn="tl">
                    <a:srgbClr val="C0C0C0"/>
                  </a:outerShdw>
                </a:effectLst>
              </a:rPr>
              <a:t>Transactions </a:t>
            </a:r>
          </a:p>
        </p:txBody>
      </p:sp>
    </p:spTree>
    <p:extLst>
      <p:ext uri="{BB962C8B-B14F-4D97-AF65-F5344CB8AC3E}">
        <p14:creationId xmlns:p14="http://schemas.microsoft.com/office/powerpoint/2010/main" val="4224537102"/>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1422400" y="117475"/>
            <a:ext cx="10769600" cy="609600"/>
          </a:xfrm>
        </p:spPr>
        <p:txBody>
          <a:bodyPr/>
          <a:lstStyle/>
          <a:p>
            <a:pPr>
              <a:defRPr/>
            </a:pPr>
            <a:r>
              <a:rPr lang="en-US" dirty="0">
                <a:effectLst>
                  <a:outerShdw blurRad="38100" dist="38100" dir="2700000" algn="tl">
                    <a:srgbClr val="C0C0C0"/>
                  </a:outerShdw>
                </a:effectLst>
              </a:rPr>
              <a:t>Outline</a:t>
            </a:r>
          </a:p>
        </p:txBody>
      </p:sp>
      <p:sp>
        <p:nvSpPr>
          <p:cNvPr id="5123" name="Rectangle 3"/>
          <p:cNvSpPr>
            <a:spLocks noGrp="1" noChangeArrowheads="1"/>
          </p:cNvSpPr>
          <p:nvPr>
            <p:ph idx="4294967295"/>
          </p:nvPr>
        </p:nvSpPr>
        <p:spPr>
          <a:xfrm>
            <a:off x="0" y="1101725"/>
            <a:ext cx="7732713" cy="5368925"/>
          </a:xfrm>
        </p:spPr>
        <p:txBody>
          <a:bodyPr/>
          <a:lstStyle/>
          <a:p>
            <a:r>
              <a:rPr lang="en-US" altLang="en-US" dirty="0"/>
              <a:t>Transaction Concept</a:t>
            </a:r>
          </a:p>
          <a:p>
            <a:r>
              <a:rPr lang="en-US" altLang="en-US" dirty="0"/>
              <a:t>Transaction State</a:t>
            </a:r>
          </a:p>
          <a:p>
            <a:r>
              <a:rPr lang="en-US" altLang="en-US" dirty="0"/>
              <a:t>Concurrent Executions</a:t>
            </a:r>
          </a:p>
          <a:p>
            <a:r>
              <a:rPr lang="en-US" altLang="en-US" dirty="0"/>
              <a:t>Serializability</a:t>
            </a:r>
          </a:p>
          <a:p>
            <a:r>
              <a:rPr lang="en-US" altLang="en-US" dirty="0"/>
              <a:t>Recoverability</a:t>
            </a:r>
          </a:p>
          <a:p>
            <a:r>
              <a:rPr lang="en-US" altLang="en-US" dirty="0"/>
              <a:t>Implementation of Isolation</a:t>
            </a:r>
          </a:p>
          <a:p>
            <a:r>
              <a:rPr lang="en-US" altLang="en-US" dirty="0"/>
              <a:t>Transaction Definition in SQL</a:t>
            </a:r>
          </a:p>
          <a:p>
            <a:r>
              <a:rPr lang="en-US" altLang="en-US" dirty="0"/>
              <a:t>Testing for Serializability.</a:t>
            </a:r>
          </a:p>
        </p:txBody>
      </p:sp>
    </p:spTree>
    <p:extLst>
      <p:ext uri="{BB962C8B-B14F-4D97-AF65-F5344CB8AC3E}">
        <p14:creationId xmlns:p14="http://schemas.microsoft.com/office/powerpoint/2010/main" val="1252903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Rectangle 2"/>
          <p:cNvSpPr>
            <a:spLocks noGrp="1" noChangeArrowheads="1"/>
          </p:cNvSpPr>
          <p:nvPr>
            <p:ph type="title" idx="4294967295"/>
          </p:nvPr>
        </p:nvSpPr>
        <p:spPr>
          <a:xfrm>
            <a:off x="1422400" y="117475"/>
            <a:ext cx="1076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ffectLst/>
              </a:rPr>
              <a:t>Query Processor</a:t>
            </a:r>
          </a:p>
        </p:txBody>
      </p:sp>
      <p:sp>
        <p:nvSpPr>
          <p:cNvPr id="53250" name="Rectangle 3"/>
          <p:cNvSpPr>
            <a:spLocks noGrp="1" noChangeArrowheads="1"/>
          </p:cNvSpPr>
          <p:nvPr>
            <p:ph idx="4294967295"/>
          </p:nvPr>
        </p:nvSpPr>
        <p:spPr>
          <a:xfrm>
            <a:off x="2828041" y="1256121"/>
            <a:ext cx="7602538" cy="4903788"/>
          </a:xfrm>
        </p:spPr>
        <p:txBody>
          <a:bodyPr/>
          <a:lstStyle/>
          <a:p>
            <a:r>
              <a:rPr lang="en-US" altLang="en-US" dirty="0"/>
              <a:t>The query processor components include:</a:t>
            </a:r>
          </a:p>
          <a:p>
            <a:pPr lvl="1"/>
            <a:r>
              <a:rPr lang="en-US" altLang="en-US" dirty="0"/>
              <a:t>DDL  interpreter --  interprets DDL statements and records the definitions in the data dictionary.</a:t>
            </a:r>
          </a:p>
          <a:p>
            <a:pPr lvl="1"/>
            <a:r>
              <a:rPr lang="en-US" altLang="en-US" dirty="0"/>
              <a:t>DML compiler -- translates DML statements in a query language into an evaluation plan consisting of low-level instructions that the query evaluation engine understands.</a:t>
            </a:r>
          </a:p>
          <a:p>
            <a:pPr lvl="2"/>
            <a:r>
              <a:rPr lang="en-US" altLang="en-US" dirty="0"/>
              <a:t>The DML compiler performs query optimization; that is, it picks the lowest cost evaluation plan from among the various alternatives.</a:t>
            </a:r>
          </a:p>
          <a:p>
            <a:pPr lvl="1"/>
            <a:r>
              <a:rPr lang="en-US" altLang="en-US" dirty="0"/>
              <a:t>Query evaluation engine -- executes low-level instructions generated by the DML compiler.</a:t>
            </a:r>
          </a:p>
          <a:p>
            <a:pPr lvl="1"/>
            <a:endParaRPr lang="en-US" altLang="en-US" dirty="0"/>
          </a:p>
        </p:txBody>
      </p:sp>
    </p:spTree>
    <p:extLst>
      <p:ext uri="{BB962C8B-B14F-4D97-AF65-F5344CB8AC3E}">
        <p14:creationId xmlns:p14="http://schemas.microsoft.com/office/powerpoint/2010/main" val="3682786496"/>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0930" name="Rectangle 2"/>
          <p:cNvSpPr>
            <a:spLocks noGrp="1" noChangeArrowheads="1"/>
          </p:cNvSpPr>
          <p:nvPr>
            <p:ph type="title" idx="4294967295"/>
          </p:nvPr>
        </p:nvSpPr>
        <p:spPr>
          <a:xfrm>
            <a:off x="1422400" y="117475"/>
            <a:ext cx="10769600" cy="609600"/>
          </a:xfrm>
        </p:spPr>
        <p:txBody>
          <a:bodyPr/>
          <a:lstStyle/>
          <a:p>
            <a:pPr>
              <a:defRPr/>
            </a:pPr>
            <a:r>
              <a:rPr lang="en-US">
                <a:effectLst>
                  <a:outerShdw blurRad="38100" dist="38100" dir="2700000" algn="tl">
                    <a:srgbClr val="C0C0C0"/>
                  </a:outerShdw>
                </a:effectLst>
              </a:rPr>
              <a:t>Transaction Concept</a:t>
            </a:r>
          </a:p>
        </p:txBody>
      </p:sp>
      <p:sp>
        <p:nvSpPr>
          <p:cNvPr id="6147" name="Rectangle 3"/>
          <p:cNvSpPr>
            <a:spLocks noGrp="1" noChangeArrowheads="1"/>
          </p:cNvSpPr>
          <p:nvPr>
            <p:ph idx="4294967295"/>
          </p:nvPr>
        </p:nvSpPr>
        <p:spPr>
          <a:xfrm>
            <a:off x="4397375" y="1101725"/>
            <a:ext cx="7794625" cy="5368925"/>
          </a:xfrm>
        </p:spPr>
        <p:txBody>
          <a:bodyPr/>
          <a:lstStyle/>
          <a:p>
            <a:r>
              <a:rPr lang="en-US" altLang="en-US" dirty="0"/>
              <a:t>A </a:t>
            </a:r>
            <a:r>
              <a:rPr lang="en-US" altLang="en-US" b="1" dirty="0">
                <a:solidFill>
                  <a:srgbClr val="000099"/>
                </a:solidFill>
              </a:rPr>
              <a:t>transaction</a:t>
            </a:r>
            <a:r>
              <a:rPr lang="en-US" altLang="en-US" i="1" dirty="0"/>
              <a:t> </a:t>
            </a:r>
            <a:r>
              <a:rPr lang="en-US" altLang="en-US" dirty="0"/>
              <a:t>is a </a:t>
            </a:r>
            <a:r>
              <a:rPr lang="en-US" altLang="en-US" i="1" dirty="0"/>
              <a:t>unit </a:t>
            </a:r>
            <a:r>
              <a:rPr lang="en-US" altLang="en-US" dirty="0"/>
              <a:t>of program execution that accesses and  possibly updates various data items.</a:t>
            </a:r>
          </a:p>
          <a:p>
            <a:r>
              <a:rPr lang="en-US" altLang="en-US" dirty="0"/>
              <a:t>E.g., transaction to transfer $50 from account A to account B:</a:t>
            </a:r>
          </a:p>
          <a:p>
            <a:pPr lvl="1">
              <a:buFont typeface="Monotype Sorts" charset="2"/>
              <a:buNone/>
            </a:pPr>
            <a:r>
              <a:rPr lang="en-US" altLang="en-US" sz="1600" dirty="0"/>
              <a:t>1.	</a:t>
            </a:r>
            <a:r>
              <a:rPr lang="en-US" altLang="en-US" sz="1600" b="1" dirty="0"/>
              <a:t>read</a:t>
            </a:r>
            <a:r>
              <a:rPr lang="en-US" altLang="en-US" sz="1600" dirty="0"/>
              <a:t>(</a:t>
            </a:r>
            <a:r>
              <a:rPr lang="en-US" altLang="en-US" sz="1600" i="1" dirty="0"/>
              <a:t>A</a:t>
            </a:r>
            <a:r>
              <a:rPr lang="en-US" altLang="en-US" sz="1600" dirty="0"/>
              <a:t>)</a:t>
            </a:r>
          </a:p>
          <a:p>
            <a:pPr lvl="1">
              <a:buFont typeface="Monotype Sorts" charset="2"/>
              <a:buNone/>
            </a:pPr>
            <a:r>
              <a:rPr lang="en-US" altLang="en-US" sz="1600" dirty="0"/>
              <a:t>2.	</a:t>
            </a:r>
            <a:r>
              <a:rPr lang="en-US" altLang="en-US" sz="1600" i="1" dirty="0"/>
              <a:t>A</a:t>
            </a:r>
            <a:r>
              <a:rPr lang="en-US" altLang="en-US" sz="1600" dirty="0"/>
              <a:t> := </a:t>
            </a:r>
            <a:r>
              <a:rPr lang="en-US" altLang="en-US" sz="1600" i="1" dirty="0"/>
              <a:t>A – </a:t>
            </a:r>
            <a:r>
              <a:rPr lang="en-US" altLang="en-US" sz="1600" dirty="0"/>
              <a:t>50</a:t>
            </a:r>
          </a:p>
          <a:p>
            <a:pPr lvl="1">
              <a:buFont typeface="Monotype Sorts" charset="2"/>
              <a:buNone/>
            </a:pPr>
            <a:r>
              <a:rPr lang="en-US" altLang="en-US" sz="1600" dirty="0"/>
              <a:t>3.	</a:t>
            </a:r>
            <a:r>
              <a:rPr lang="en-US" altLang="en-US" sz="1600" b="1" dirty="0"/>
              <a:t>write</a:t>
            </a:r>
            <a:r>
              <a:rPr lang="en-US" altLang="en-US" sz="1600" dirty="0"/>
              <a:t>(</a:t>
            </a:r>
            <a:r>
              <a:rPr lang="en-US" altLang="en-US" sz="1600" i="1" dirty="0"/>
              <a:t>A</a:t>
            </a:r>
            <a:r>
              <a:rPr lang="en-US" altLang="en-US" sz="1600" dirty="0"/>
              <a:t>)</a:t>
            </a:r>
          </a:p>
          <a:p>
            <a:pPr lvl="1">
              <a:buFont typeface="Monotype Sorts" charset="2"/>
              <a:buNone/>
            </a:pPr>
            <a:r>
              <a:rPr lang="en-US" altLang="en-US" sz="1600" dirty="0"/>
              <a:t>4.	</a:t>
            </a:r>
            <a:r>
              <a:rPr lang="en-US" altLang="en-US" sz="1600" b="1" dirty="0"/>
              <a:t>read</a:t>
            </a:r>
            <a:r>
              <a:rPr lang="en-US" altLang="en-US" sz="1600" dirty="0"/>
              <a:t>(</a:t>
            </a:r>
            <a:r>
              <a:rPr lang="en-US" altLang="en-US" sz="1600" i="1" dirty="0"/>
              <a:t>B</a:t>
            </a:r>
            <a:r>
              <a:rPr lang="en-US" altLang="en-US" sz="1600" dirty="0"/>
              <a:t>)</a:t>
            </a:r>
          </a:p>
          <a:p>
            <a:pPr lvl="1">
              <a:buFont typeface="Monotype Sorts" charset="2"/>
              <a:buNone/>
            </a:pPr>
            <a:r>
              <a:rPr lang="en-US" altLang="en-US" sz="1600" dirty="0"/>
              <a:t>5.	</a:t>
            </a:r>
            <a:r>
              <a:rPr lang="en-US" altLang="en-US" sz="1600" i="1" dirty="0"/>
              <a:t>B</a:t>
            </a:r>
            <a:r>
              <a:rPr lang="en-US" altLang="en-US" sz="1600" dirty="0"/>
              <a:t> := </a:t>
            </a:r>
            <a:r>
              <a:rPr lang="en-US" altLang="en-US" sz="1600" i="1" dirty="0"/>
              <a:t>B + </a:t>
            </a:r>
            <a:r>
              <a:rPr lang="en-US" altLang="en-US" sz="1600" dirty="0"/>
              <a:t>50</a:t>
            </a:r>
          </a:p>
          <a:p>
            <a:pPr lvl="1">
              <a:buFont typeface="Monotype Sorts" charset="2"/>
              <a:buNone/>
            </a:pPr>
            <a:r>
              <a:rPr lang="en-US" altLang="en-US" sz="1600" dirty="0"/>
              <a:t>6.	</a:t>
            </a:r>
            <a:r>
              <a:rPr lang="en-US" altLang="en-US" sz="1600" b="1" dirty="0"/>
              <a:t>write</a:t>
            </a:r>
            <a:r>
              <a:rPr lang="en-US" altLang="en-US" sz="1600" dirty="0"/>
              <a:t>(</a:t>
            </a:r>
            <a:r>
              <a:rPr lang="en-US" altLang="en-US" sz="1600" i="1" dirty="0"/>
              <a:t>B)</a:t>
            </a:r>
            <a:endParaRPr lang="en-US" altLang="en-US" dirty="0"/>
          </a:p>
          <a:p>
            <a:r>
              <a:rPr lang="en-US" altLang="en-US" dirty="0"/>
              <a:t>Two main issues to deal with:</a:t>
            </a:r>
          </a:p>
          <a:p>
            <a:pPr lvl="1"/>
            <a:r>
              <a:rPr lang="en-US" altLang="en-US" dirty="0"/>
              <a:t>Failures of various kinds, such as hardware failures and system crashes</a:t>
            </a:r>
          </a:p>
          <a:p>
            <a:pPr lvl="1"/>
            <a:r>
              <a:rPr lang="en-US" altLang="en-US" dirty="0"/>
              <a:t>Concurrent execution of multiple transactions</a:t>
            </a:r>
          </a:p>
        </p:txBody>
      </p:sp>
    </p:spTree>
    <p:extLst>
      <p:ext uri="{BB962C8B-B14F-4D97-AF65-F5344CB8AC3E}">
        <p14:creationId xmlns:p14="http://schemas.microsoft.com/office/powerpoint/2010/main" val="208571742"/>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2978" name="Rectangle 2"/>
          <p:cNvSpPr>
            <a:spLocks noGrp="1" noChangeArrowheads="1"/>
          </p:cNvSpPr>
          <p:nvPr>
            <p:ph type="title" idx="4294967295"/>
          </p:nvPr>
        </p:nvSpPr>
        <p:spPr>
          <a:xfrm>
            <a:off x="1422400" y="117475"/>
            <a:ext cx="10769600" cy="609600"/>
          </a:xfrm>
        </p:spPr>
        <p:txBody>
          <a:bodyPr/>
          <a:lstStyle/>
          <a:p>
            <a:pPr>
              <a:defRPr/>
            </a:pPr>
            <a:r>
              <a:rPr lang="en-US">
                <a:effectLst>
                  <a:outerShdw blurRad="38100" dist="38100" dir="2700000" algn="tl">
                    <a:srgbClr val="C0C0C0"/>
                  </a:outerShdw>
                </a:effectLst>
              </a:rPr>
              <a:t>Example of Fund Transfer</a:t>
            </a:r>
          </a:p>
        </p:txBody>
      </p:sp>
      <p:sp>
        <p:nvSpPr>
          <p:cNvPr id="7171" name="Rectangle 3"/>
          <p:cNvSpPr>
            <a:spLocks noGrp="1" noChangeArrowheads="1"/>
          </p:cNvSpPr>
          <p:nvPr>
            <p:ph idx="4294967295"/>
          </p:nvPr>
        </p:nvSpPr>
        <p:spPr>
          <a:xfrm>
            <a:off x="0" y="1101725"/>
            <a:ext cx="7839075" cy="5368925"/>
          </a:xfrm>
        </p:spPr>
        <p:txBody>
          <a:bodyPr/>
          <a:lstStyle/>
          <a:p>
            <a:r>
              <a:rPr lang="en-US" altLang="en-US" sz="1600" dirty="0"/>
              <a:t>Transaction to transfer $50 from account A to account B:</a:t>
            </a:r>
          </a:p>
          <a:p>
            <a:pPr lvl="1">
              <a:buFont typeface="Monotype Sorts" charset="2"/>
              <a:buNone/>
            </a:pPr>
            <a:r>
              <a:rPr lang="en-US" altLang="en-US" sz="1400" dirty="0"/>
              <a:t>1.	</a:t>
            </a:r>
            <a:r>
              <a:rPr lang="en-US" altLang="en-US" sz="1400" b="1" dirty="0"/>
              <a:t>read</a:t>
            </a:r>
            <a:r>
              <a:rPr lang="en-US" altLang="en-US" sz="1400" dirty="0"/>
              <a:t>(</a:t>
            </a:r>
            <a:r>
              <a:rPr lang="en-US" altLang="en-US" sz="1400" i="1" dirty="0"/>
              <a:t>A</a:t>
            </a:r>
            <a:r>
              <a:rPr lang="en-US" altLang="en-US" sz="1400" dirty="0"/>
              <a:t>)</a:t>
            </a:r>
          </a:p>
          <a:p>
            <a:pPr lvl="1">
              <a:buFont typeface="Monotype Sorts" charset="2"/>
              <a:buNone/>
            </a:pPr>
            <a:r>
              <a:rPr lang="en-US" altLang="en-US" sz="1400" dirty="0"/>
              <a:t>2.	</a:t>
            </a:r>
            <a:r>
              <a:rPr lang="en-US" altLang="en-US" sz="1400" i="1" dirty="0"/>
              <a:t>A</a:t>
            </a:r>
            <a:r>
              <a:rPr lang="en-US" altLang="en-US" sz="1400" dirty="0"/>
              <a:t> := </a:t>
            </a:r>
            <a:r>
              <a:rPr lang="en-US" altLang="en-US" sz="1400" i="1" dirty="0"/>
              <a:t>A – </a:t>
            </a:r>
            <a:r>
              <a:rPr lang="en-US" altLang="en-US" sz="1400" dirty="0"/>
              <a:t>50</a:t>
            </a:r>
          </a:p>
          <a:p>
            <a:pPr lvl="1">
              <a:buFont typeface="Monotype Sorts" charset="2"/>
              <a:buNone/>
            </a:pPr>
            <a:r>
              <a:rPr lang="en-US" altLang="en-US" sz="1400" dirty="0"/>
              <a:t>3.	</a:t>
            </a:r>
            <a:r>
              <a:rPr lang="en-US" altLang="en-US" sz="1400" b="1" dirty="0"/>
              <a:t>write</a:t>
            </a:r>
            <a:r>
              <a:rPr lang="en-US" altLang="en-US" sz="1400" dirty="0"/>
              <a:t>(</a:t>
            </a:r>
            <a:r>
              <a:rPr lang="en-US" altLang="en-US" sz="1400" i="1" dirty="0"/>
              <a:t>A</a:t>
            </a:r>
            <a:r>
              <a:rPr lang="en-US" altLang="en-US" sz="1400" dirty="0"/>
              <a:t>)</a:t>
            </a:r>
          </a:p>
          <a:p>
            <a:pPr lvl="1">
              <a:buFont typeface="Monotype Sorts" charset="2"/>
              <a:buNone/>
            </a:pPr>
            <a:r>
              <a:rPr lang="en-US" altLang="en-US" sz="1400" dirty="0"/>
              <a:t>4.	</a:t>
            </a:r>
            <a:r>
              <a:rPr lang="en-US" altLang="en-US" sz="1400" b="1" dirty="0"/>
              <a:t>read</a:t>
            </a:r>
            <a:r>
              <a:rPr lang="en-US" altLang="en-US" sz="1400" dirty="0"/>
              <a:t>(</a:t>
            </a:r>
            <a:r>
              <a:rPr lang="en-US" altLang="en-US" sz="1400" i="1" dirty="0"/>
              <a:t>B</a:t>
            </a:r>
            <a:r>
              <a:rPr lang="en-US" altLang="en-US" sz="1400" dirty="0"/>
              <a:t>)</a:t>
            </a:r>
          </a:p>
          <a:p>
            <a:pPr lvl="1">
              <a:buFont typeface="Monotype Sorts" charset="2"/>
              <a:buNone/>
            </a:pPr>
            <a:r>
              <a:rPr lang="en-US" altLang="en-US" sz="1400" dirty="0"/>
              <a:t>5.	</a:t>
            </a:r>
            <a:r>
              <a:rPr lang="en-US" altLang="en-US" sz="1400" i="1" dirty="0"/>
              <a:t>B</a:t>
            </a:r>
            <a:r>
              <a:rPr lang="en-US" altLang="en-US" sz="1400" dirty="0"/>
              <a:t> := </a:t>
            </a:r>
            <a:r>
              <a:rPr lang="en-US" altLang="en-US" sz="1400" i="1" dirty="0"/>
              <a:t>B + </a:t>
            </a:r>
            <a:r>
              <a:rPr lang="en-US" altLang="en-US" sz="1400" dirty="0"/>
              <a:t>50</a:t>
            </a:r>
          </a:p>
          <a:p>
            <a:pPr lvl="1">
              <a:buFont typeface="Monotype Sorts" charset="2"/>
              <a:buNone/>
            </a:pPr>
            <a:r>
              <a:rPr lang="en-US" altLang="en-US" sz="1400" dirty="0"/>
              <a:t>6.	</a:t>
            </a:r>
            <a:r>
              <a:rPr lang="en-US" altLang="en-US" sz="1400" b="1" dirty="0"/>
              <a:t>write</a:t>
            </a:r>
            <a:r>
              <a:rPr lang="en-US" altLang="en-US" sz="1400" dirty="0"/>
              <a:t>(</a:t>
            </a:r>
            <a:r>
              <a:rPr lang="en-US" altLang="en-US" sz="1400" i="1" dirty="0"/>
              <a:t>B)</a:t>
            </a:r>
          </a:p>
          <a:p>
            <a:r>
              <a:rPr lang="en-US" altLang="en-US" sz="1600" b="1" dirty="0">
                <a:solidFill>
                  <a:srgbClr val="000099"/>
                </a:solidFill>
              </a:rPr>
              <a:t>Atomicity requirement</a:t>
            </a:r>
            <a:r>
              <a:rPr lang="en-US" altLang="en-US" sz="1600" dirty="0"/>
              <a:t> </a:t>
            </a:r>
          </a:p>
          <a:p>
            <a:pPr lvl="1"/>
            <a:r>
              <a:rPr lang="en-US" altLang="en-US" sz="1600" dirty="0"/>
              <a:t>If the transaction fails after step 3 and before step 6, money will be </a:t>
            </a:r>
            <a:r>
              <a:rPr lang="ja-JP" altLang="en-US" sz="1600" dirty="0"/>
              <a:t>“</a:t>
            </a:r>
            <a:r>
              <a:rPr lang="en-US" altLang="ja-JP" sz="1600" dirty="0"/>
              <a:t>lost</a:t>
            </a:r>
            <a:r>
              <a:rPr lang="ja-JP" altLang="en-US" sz="1600" dirty="0"/>
              <a:t>”</a:t>
            </a:r>
            <a:r>
              <a:rPr lang="en-US" altLang="ja-JP" sz="1600" dirty="0"/>
              <a:t> leading to an inconsistent database state</a:t>
            </a:r>
          </a:p>
          <a:p>
            <a:pPr lvl="2"/>
            <a:r>
              <a:rPr lang="en-US" altLang="en-US" sz="1600" dirty="0"/>
              <a:t>Failure could be due to software or hardware</a:t>
            </a:r>
          </a:p>
          <a:p>
            <a:pPr lvl="1"/>
            <a:r>
              <a:rPr lang="en-US" altLang="en-US" sz="1600" dirty="0"/>
              <a:t>The system should ensure that updates of a partially executed transaction are not reflected in the database</a:t>
            </a:r>
          </a:p>
          <a:p>
            <a:r>
              <a:rPr lang="en-US" altLang="en-US" sz="1600" b="1" dirty="0">
                <a:solidFill>
                  <a:srgbClr val="000099"/>
                </a:solidFill>
              </a:rPr>
              <a:t>Durability requirement</a:t>
            </a:r>
            <a:r>
              <a:rPr lang="en-US" altLang="en-US" sz="1600" dirty="0"/>
              <a:t> — once the user has been notified that the transaction has completed (i.e., the transfer of the $50 has taken place), the updates to the database by the transaction must persist even if there are software or hardware failures.</a:t>
            </a:r>
          </a:p>
        </p:txBody>
      </p:sp>
    </p:spTree>
    <p:extLst>
      <p:ext uri="{BB962C8B-B14F-4D97-AF65-F5344CB8AC3E}">
        <p14:creationId xmlns:p14="http://schemas.microsoft.com/office/powerpoint/2010/main" val="1106850108"/>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8386" name="Rectangle 2"/>
          <p:cNvSpPr>
            <a:spLocks noGrp="1" noChangeArrowheads="1"/>
          </p:cNvSpPr>
          <p:nvPr>
            <p:ph type="title" idx="4294967295"/>
          </p:nvPr>
        </p:nvSpPr>
        <p:spPr>
          <a:xfrm>
            <a:off x="1422400" y="117475"/>
            <a:ext cx="10769600" cy="609600"/>
          </a:xfrm>
        </p:spPr>
        <p:txBody>
          <a:bodyPr/>
          <a:lstStyle/>
          <a:p>
            <a:pPr>
              <a:defRPr/>
            </a:pPr>
            <a:r>
              <a:rPr lang="en-US">
                <a:effectLst>
                  <a:outerShdw blurRad="38100" dist="38100" dir="2700000" algn="tl">
                    <a:srgbClr val="C0C0C0"/>
                  </a:outerShdw>
                </a:effectLst>
              </a:rPr>
              <a:t>Example of Fund Transfer (Cont.)</a:t>
            </a:r>
          </a:p>
        </p:txBody>
      </p:sp>
      <p:sp>
        <p:nvSpPr>
          <p:cNvPr id="528387" name="Rectangle 3"/>
          <p:cNvSpPr>
            <a:spLocks noGrp="1" noChangeArrowheads="1"/>
          </p:cNvSpPr>
          <p:nvPr>
            <p:ph idx="4294967295"/>
          </p:nvPr>
        </p:nvSpPr>
        <p:spPr>
          <a:xfrm>
            <a:off x="0" y="1101725"/>
            <a:ext cx="7678738" cy="5368925"/>
          </a:xfrm>
        </p:spPr>
        <p:txBody>
          <a:bodyPr/>
          <a:lstStyle/>
          <a:p>
            <a:r>
              <a:rPr lang="en-US" altLang="en-US" sz="1600" b="1" dirty="0">
                <a:solidFill>
                  <a:srgbClr val="000099"/>
                </a:solidFill>
              </a:rPr>
              <a:t>Consistency requirement</a:t>
            </a:r>
            <a:r>
              <a:rPr lang="en-US" altLang="en-US" sz="1600" dirty="0"/>
              <a:t> in above example:</a:t>
            </a:r>
          </a:p>
          <a:p>
            <a:pPr lvl="1"/>
            <a:r>
              <a:rPr lang="en-US" altLang="en-US" sz="1600" dirty="0"/>
              <a:t> The sum of A and B is unchanged by the execution of the transaction</a:t>
            </a:r>
          </a:p>
          <a:p>
            <a:r>
              <a:rPr lang="en-US" altLang="en-US" sz="1600" dirty="0"/>
              <a:t>In general, consistency requirements include </a:t>
            </a:r>
          </a:p>
          <a:p>
            <a:pPr lvl="1"/>
            <a:r>
              <a:rPr lang="en-US" altLang="en-US" sz="1600" dirty="0"/>
              <a:t>Explicitly specified integrity constraints such as primary keys and foreign keys</a:t>
            </a:r>
          </a:p>
          <a:p>
            <a:pPr lvl="1"/>
            <a:r>
              <a:rPr lang="en-US" altLang="en-US" sz="1600" dirty="0"/>
              <a:t>Implicit integrity constraints</a:t>
            </a:r>
          </a:p>
          <a:p>
            <a:pPr lvl="2"/>
            <a:r>
              <a:rPr lang="en-US" altLang="en-US" sz="1600" dirty="0"/>
              <a:t>e.g., sum of balances of all accounts, minus sum of loan amounts must equal value of cash-in-hand</a:t>
            </a:r>
          </a:p>
          <a:p>
            <a:pPr lvl="1"/>
            <a:r>
              <a:rPr lang="en-US" altLang="en-US" sz="1600" dirty="0"/>
              <a:t>A transaction must see a consistent database.</a:t>
            </a:r>
          </a:p>
          <a:p>
            <a:pPr lvl="1"/>
            <a:r>
              <a:rPr lang="en-US" altLang="en-US" sz="1600" dirty="0"/>
              <a:t>During transaction execution the database may be temporarily inconsistent.</a:t>
            </a:r>
          </a:p>
          <a:p>
            <a:pPr lvl="1"/>
            <a:r>
              <a:rPr lang="en-US" altLang="en-US" sz="1600" dirty="0"/>
              <a:t>When the transaction completes successfully the database must be consistent</a:t>
            </a:r>
          </a:p>
          <a:p>
            <a:pPr lvl="2"/>
            <a:r>
              <a:rPr lang="en-US" altLang="en-US" sz="1600" dirty="0"/>
              <a:t>Erroneous transaction logic can lead to inconsistency</a:t>
            </a:r>
          </a:p>
          <a:p>
            <a:pPr>
              <a:lnSpc>
                <a:spcPct val="80000"/>
              </a:lnSpc>
              <a:buFont typeface="Monotype Sorts" charset="2"/>
              <a:buNone/>
            </a:pPr>
            <a:endParaRPr lang="en-US" altLang="en-US" sz="1600" dirty="0"/>
          </a:p>
        </p:txBody>
      </p:sp>
    </p:spTree>
    <p:extLst>
      <p:ext uri="{BB962C8B-B14F-4D97-AF65-F5344CB8AC3E}">
        <p14:creationId xmlns:p14="http://schemas.microsoft.com/office/powerpoint/2010/main" val="3093820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838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838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838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8387">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2838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838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2838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83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4002" name="Rectangle 2"/>
          <p:cNvSpPr>
            <a:spLocks noGrp="1" noChangeArrowheads="1"/>
          </p:cNvSpPr>
          <p:nvPr>
            <p:ph type="title" idx="4294967295"/>
          </p:nvPr>
        </p:nvSpPr>
        <p:spPr>
          <a:xfrm>
            <a:off x="1422400" y="117475"/>
            <a:ext cx="10769600" cy="609600"/>
          </a:xfrm>
        </p:spPr>
        <p:txBody>
          <a:bodyPr/>
          <a:lstStyle/>
          <a:p>
            <a:pPr>
              <a:defRPr/>
            </a:pPr>
            <a:r>
              <a:rPr lang="en-US">
                <a:effectLst>
                  <a:outerShdw blurRad="38100" dist="38100" dir="2700000" algn="tl">
                    <a:srgbClr val="C0C0C0"/>
                  </a:outerShdw>
                </a:effectLst>
              </a:rPr>
              <a:t>Example of Fund Transfer (Cont.)</a:t>
            </a:r>
          </a:p>
        </p:txBody>
      </p:sp>
      <p:sp>
        <p:nvSpPr>
          <p:cNvPr id="9219" name="Rectangle 3"/>
          <p:cNvSpPr>
            <a:spLocks noGrp="1" noChangeArrowheads="1"/>
          </p:cNvSpPr>
          <p:nvPr>
            <p:ph idx="4294967295"/>
          </p:nvPr>
        </p:nvSpPr>
        <p:spPr>
          <a:xfrm>
            <a:off x="4379913" y="1101725"/>
            <a:ext cx="7812087" cy="5368925"/>
          </a:xfrm>
        </p:spPr>
        <p:txBody>
          <a:bodyPr/>
          <a:lstStyle/>
          <a:p>
            <a:r>
              <a:rPr lang="en-US" altLang="en-US" b="1" dirty="0">
                <a:solidFill>
                  <a:srgbClr val="000099"/>
                </a:solidFill>
              </a:rPr>
              <a:t>Isolation requirement</a:t>
            </a:r>
            <a:r>
              <a:rPr lang="en-US" altLang="en-US" dirty="0"/>
              <a:t> — if between steps 3 and 6, another transaction T2 is allowed to access the partially updated database, it will see an inconsistent database (the sum  </a:t>
            </a:r>
            <a:r>
              <a:rPr lang="en-US" altLang="en-US" i="1" dirty="0"/>
              <a:t>A + B</a:t>
            </a:r>
            <a:r>
              <a:rPr lang="en-US" altLang="en-US" dirty="0"/>
              <a:t> will be less than it should be).</a:t>
            </a:r>
          </a:p>
          <a:p>
            <a:pPr marL="0" indent="0">
              <a:buNone/>
            </a:pPr>
            <a:br>
              <a:rPr lang="en-US" altLang="en-US" dirty="0"/>
            </a:br>
            <a:r>
              <a:rPr lang="en-US" altLang="en-US" dirty="0"/>
              <a:t>              </a:t>
            </a:r>
            <a:r>
              <a:rPr lang="en-US" altLang="en-US" b="1" dirty="0"/>
              <a:t>T1                                        T2</a:t>
            </a:r>
          </a:p>
          <a:p>
            <a:pPr lvl="1">
              <a:lnSpc>
                <a:spcPct val="90000"/>
              </a:lnSpc>
              <a:buFont typeface="Monotype Sorts" charset="2"/>
              <a:buNone/>
            </a:pPr>
            <a:r>
              <a:rPr lang="en-US" altLang="en-US" sz="1600" dirty="0"/>
              <a:t>1.	</a:t>
            </a:r>
            <a:r>
              <a:rPr lang="en-US" altLang="en-US" sz="1600" b="1" dirty="0"/>
              <a:t>read</a:t>
            </a:r>
            <a:r>
              <a:rPr lang="en-US" altLang="en-US" sz="1600" dirty="0"/>
              <a:t>(</a:t>
            </a:r>
            <a:r>
              <a:rPr lang="en-US" altLang="en-US" sz="1600" i="1" dirty="0"/>
              <a:t>A</a:t>
            </a:r>
            <a:r>
              <a:rPr lang="en-US" altLang="en-US" sz="1600" dirty="0"/>
              <a:t>)</a:t>
            </a:r>
          </a:p>
          <a:p>
            <a:pPr lvl="1">
              <a:lnSpc>
                <a:spcPct val="90000"/>
              </a:lnSpc>
              <a:buFont typeface="Monotype Sorts" charset="2"/>
              <a:buNone/>
            </a:pPr>
            <a:r>
              <a:rPr lang="en-US" altLang="en-US" sz="1600" dirty="0"/>
              <a:t>2.	</a:t>
            </a:r>
            <a:r>
              <a:rPr lang="en-US" altLang="en-US" sz="1600" i="1" dirty="0"/>
              <a:t>A</a:t>
            </a:r>
            <a:r>
              <a:rPr lang="en-US" altLang="en-US" sz="1600" dirty="0"/>
              <a:t> := </a:t>
            </a:r>
            <a:r>
              <a:rPr lang="en-US" altLang="en-US" sz="1600" i="1" dirty="0"/>
              <a:t>A – </a:t>
            </a:r>
            <a:r>
              <a:rPr lang="en-US" altLang="en-US" sz="1600" dirty="0"/>
              <a:t>50</a:t>
            </a:r>
          </a:p>
          <a:p>
            <a:pPr lvl="1">
              <a:lnSpc>
                <a:spcPct val="90000"/>
              </a:lnSpc>
              <a:buFont typeface="Monotype Sorts" charset="2"/>
              <a:buNone/>
            </a:pPr>
            <a:r>
              <a:rPr lang="en-US" altLang="en-US" sz="1600" dirty="0"/>
              <a:t>3.	</a:t>
            </a:r>
            <a:r>
              <a:rPr lang="en-US" altLang="en-US" sz="1600" b="1" dirty="0"/>
              <a:t>write</a:t>
            </a:r>
            <a:r>
              <a:rPr lang="en-US" altLang="en-US" sz="1600" dirty="0"/>
              <a:t>(</a:t>
            </a:r>
            <a:r>
              <a:rPr lang="en-US" altLang="en-US" sz="1600" i="1" dirty="0"/>
              <a:t>A</a:t>
            </a:r>
            <a:r>
              <a:rPr lang="en-US" altLang="en-US" sz="1600" dirty="0"/>
              <a:t>)</a:t>
            </a:r>
            <a:br>
              <a:rPr lang="en-US" altLang="en-US" sz="1600" dirty="0"/>
            </a:br>
            <a:r>
              <a:rPr lang="en-US" altLang="en-US" sz="1600" dirty="0"/>
              <a:t>                                      read(A), read(B), print(A+B)</a:t>
            </a:r>
          </a:p>
          <a:p>
            <a:pPr lvl="1">
              <a:lnSpc>
                <a:spcPct val="90000"/>
              </a:lnSpc>
              <a:buFont typeface="Monotype Sorts" charset="2"/>
              <a:buNone/>
            </a:pPr>
            <a:r>
              <a:rPr lang="en-US" altLang="en-US" sz="1600" dirty="0"/>
              <a:t>4.	</a:t>
            </a:r>
            <a:r>
              <a:rPr lang="en-US" altLang="en-US" sz="1600" b="1" dirty="0"/>
              <a:t>read</a:t>
            </a:r>
            <a:r>
              <a:rPr lang="en-US" altLang="en-US" sz="1600" dirty="0"/>
              <a:t>(</a:t>
            </a:r>
            <a:r>
              <a:rPr lang="en-US" altLang="en-US" sz="1600" i="1" dirty="0"/>
              <a:t>B</a:t>
            </a:r>
            <a:r>
              <a:rPr lang="en-US" altLang="en-US" sz="1600" dirty="0"/>
              <a:t>)</a:t>
            </a:r>
          </a:p>
          <a:p>
            <a:pPr lvl="1">
              <a:lnSpc>
                <a:spcPct val="90000"/>
              </a:lnSpc>
              <a:buFont typeface="Monotype Sorts" charset="2"/>
              <a:buNone/>
            </a:pPr>
            <a:r>
              <a:rPr lang="en-US" altLang="en-US" sz="1600" dirty="0"/>
              <a:t>5.	</a:t>
            </a:r>
            <a:r>
              <a:rPr lang="en-US" altLang="en-US" sz="1600" i="1" dirty="0"/>
              <a:t>B</a:t>
            </a:r>
            <a:r>
              <a:rPr lang="en-US" altLang="en-US" sz="1600" dirty="0"/>
              <a:t> := </a:t>
            </a:r>
            <a:r>
              <a:rPr lang="en-US" altLang="en-US" sz="1600" i="1" dirty="0"/>
              <a:t>B + </a:t>
            </a:r>
            <a:r>
              <a:rPr lang="en-US" altLang="en-US" sz="1600" dirty="0"/>
              <a:t>50</a:t>
            </a:r>
          </a:p>
          <a:p>
            <a:pPr lvl="1">
              <a:lnSpc>
                <a:spcPct val="90000"/>
              </a:lnSpc>
              <a:buFont typeface="Monotype Sorts" charset="2"/>
              <a:buNone/>
            </a:pPr>
            <a:r>
              <a:rPr lang="en-US" altLang="en-US" sz="1600" dirty="0"/>
              <a:t>6.	</a:t>
            </a:r>
            <a:r>
              <a:rPr lang="en-US" altLang="en-US" sz="1600" b="1" dirty="0"/>
              <a:t>write</a:t>
            </a:r>
            <a:r>
              <a:rPr lang="en-US" altLang="en-US" sz="1600" dirty="0"/>
              <a:t>(</a:t>
            </a:r>
            <a:r>
              <a:rPr lang="en-US" altLang="en-US" sz="1600" i="1" dirty="0"/>
              <a:t>B</a:t>
            </a:r>
            <a:endParaRPr lang="en-US" altLang="en-US" dirty="0"/>
          </a:p>
          <a:p>
            <a:pPr>
              <a:lnSpc>
                <a:spcPct val="90000"/>
              </a:lnSpc>
            </a:pPr>
            <a:r>
              <a:rPr lang="en-US" altLang="en-US" dirty="0"/>
              <a:t>Isolation can be ensured trivially by running transactions </a:t>
            </a:r>
            <a:r>
              <a:rPr lang="en-US" altLang="en-US" b="1" dirty="0">
                <a:solidFill>
                  <a:srgbClr val="000099"/>
                </a:solidFill>
              </a:rPr>
              <a:t>serially</a:t>
            </a:r>
          </a:p>
          <a:p>
            <a:pPr lvl="1">
              <a:lnSpc>
                <a:spcPct val="90000"/>
              </a:lnSpc>
            </a:pPr>
            <a:r>
              <a:rPr lang="en-US" altLang="en-US" dirty="0"/>
              <a:t> That is, one after the other.   </a:t>
            </a:r>
          </a:p>
          <a:p>
            <a:r>
              <a:rPr lang="en-US" altLang="en-US" dirty="0"/>
              <a:t>However, executing multiple transactions concurrently has significant benefits, as we will see later. </a:t>
            </a:r>
          </a:p>
        </p:txBody>
      </p:sp>
    </p:spTree>
    <p:extLst>
      <p:ext uri="{BB962C8B-B14F-4D97-AF65-F5344CB8AC3E}">
        <p14:creationId xmlns:p14="http://schemas.microsoft.com/office/powerpoint/2010/main" val="2625958596"/>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1954" name="Rectangle 2"/>
          <p:cNvSpPr>
            <a:spLocks noGrp="1" noChangeArrowheads="1"/>
          </p:cNvSpPr>
          <p:nvPr>
            <p:ph type="title" idx="4294967295"/>
          </p:nvPr>
        </p:nvSpPr>
        <p:spPr>
          <a:xfrm>
            <a:off x="1422400" y="117475"/>
            <a:ext cx="10769600" cy="609600"/>
          </a:xfrm>
        </p:spPr>
        <p:txBody>
          <a:bodyPr/>
          <a:lstStyle/>
          <a:p>
            <a:pPr>
              <a:defRPr/>
            </a:pPr>
            <a:r>
              <a:rPr lang="en-US">
                <a:effectLst>
                  <a:outerShdw blurRad="38100" dist="38100" dir="2700000" algn="tl">
                    <a:srgbClr val="C0C0C0"/>
                  </a:outerShdw>
                </a:effectLst>
              </a:rPr>
              <a:t>ACID Properties</a:t>
            </a:r>
          </a:p>
        </p:txBody>
      </p:sp>
      <p:sp>
        <p:nvSpPr>
          <p:cNvPr id="10243" name="Rectangle 3"/>
          <p:cNvSpPr>
            <a:spLocks noGrp="1" noChangeArrowheads="1"/>
          </p:cNvSpPr>
          <p:nvPr>
            <p:ph idx="4294967295"/>
          </p:nvPr>
        </p:nvSpPr>
        <p:spPr>
          <a:xfrm>
            <a:off x="4335463" y="1901825"/>
            <a:ext cx="7856537" cy="4568825"/>
          </a:xfrm>
        </p:spPr>
        <p:txBody>
          <a:bodyPr/>
          <a:lstStyle/>
          <a:p>
            <a:r>
              <a:rPr lang="en-US" altLang="en-US" b="1" dirty="0">
                <a:solidFill>
                  <a:srgbClr val="000099"/>
                </a:solidFill>
              </a:rPr>
              <a:t>Atomicity</a:t>
            </a:r>
            <a:r>
              <a:rPr lang="en-US" altLang="en-US" b="1" dirty="0"/>
              <a:t>. </a:t>
            </a:r>
            <a:r>
              <a:rPr lang="en-US" altLang="en-US" dirty="0"/>
              <a:t> Either all operations of the transaction are properly reflected in the database or none are.</a:t>
            </a:r>
          </a:p>
          <a:p>
            <a:r>
              <a:rPr lang="en-US" altLang="en-US" b="1" dirty="0">
                <a:solidFill>
                  <a:srgbClr val="000099"/>
                </a:solidFill>
              </a:rPr>
              <a:t>Consistency</a:t>
            </a:r>
            <a:r>
              <a:rPr lang="en-US" altLang="en-US" b="1" dirty="0"/>
              <a:t>.</a:t>
            </a:r>
            <a:r>
              <a:rPr lang="en-US" altLang="en-US" dirty="0"/>
              <a:t>  Execution of a transaction in isolation preserves the consistency of the database.</a:t>
            </a:r>
          </a:p>
          <a:p>
            <a:r>
              <a:rPr lang="en-US" altLang="en-US" b="1" dirty="0">
                <a:solidFill>
                  <a:srgbClr val="000099"/>
                </a:solidFill>
              </a:rPr>
              <a:t>Isolation</a:t>
            </a:r>
            <a:r>
              <a:rPr lang="en-US" altLang="en-US" b="1" dirty="0"/>
              <a:t>.</a:t>
            </a:r>
            <a:r>
              <a:rPr lang="en-US" altLang="en-US" dirty="0"/>
              <a:t>  Although multiple transactions may execute concurrently, each transaction must be unaware of other concurrently executing transactions.  Intermediate transaction results must be hidden from other concurrently executed transactions.  </a:t>
            </a:r>
          </a:p>
          <a:p>
            <a:pPr lvl="1"/>
            <a:r>
              <a:rPr lang="en-US" altLang="en-US" dirty="0"/>
              <a:t>That is, for every pair of transactions </a:t>
            </a:r>
            <a:r>
              <a:rPr lang="en-US" altLang="en-US" i="1" dirty="0"/>
              <a:t>T</a:t>
            </a:r>
            <a:r>
              <a:rPr lang="en-US" altLang="en-US" i="1" baseline="-25000" dirty="0"/>
              <a:t>i</a:t>
            </a:r>
            <a:r>
              <a:rPr lang="en-US" altLang="en-US" i="1" dirty="0"/>
              <a:t> </a:t>
            </a:r>
            <a:r>
              <a:rPr lang="en-US" altLang="en-US" dirty="0"/>
              <a:t>and </a:t>
            </a:r>
            <a:r>
              <a:rPr lang="en-US" altLang="en-US" i="1" dirty="0"/>
              <a:t>T</a:t>
            </a:r>
            <a:r>
              <a:rPr lang="en-US" altLang="en-US" i="1" baseline="-25000" dirty="0"/>
              <a:t>j</a:t>
            </a:r>
            <a:r>
              <a:rPr lang="en-US" altLang="en-US" i="1" dirty="0"/>
              <a:t>, </a:t>
            </a:r>
            <a:r>
              <a:rPr lang="en-US" altLang="en-US" dirty="0"/>
              <a:t>it appears to </a:t>
            </a:r>
            <a:r>
              <a:rPr lang="en-US" altLang="en-US" i="1" dirty="0"/>
              <a:t>T</a:t>
            </a:r>
            <a:r>
              <a:rPr lang="en-US" altLang="en-US" i="1" baseline="-25000" dirty="0"/>
              <a:t>i</a:t>
            </a:r>
            <a:r>
              <a:rPr lang="en-US" altLang="en-US" i="1" dirty="0"/>
              <a:t> </a:t>
            </a:r>
            <a:r>
              <a:rPr lang="en-US" altLang="en-US" dirty="0"/>
              <a:t>that either </a:t>
            </a:r>
            <a:r>
              <a:rPr lang="en-US" altLang="en-US" i="1" dirty="0"/>
              <a:t>T</a:t>
            </a:r>
            <a:r>
              <a:rPr lang="en-US" altLang="en-US" i="1" baseline="-25000" dirty="0"/>
              <a:t>j</a:t>
            </a:r>
            <a:r>
              <a:rPr lang="en-US" altLang="en-US" i="1" dirty="0"/>
              <a:t>, </a:t>
            </a:r>
            <a:r>
              <a:rPr lang="en-US" altLang="en-US" dirty="0"/>
              <a:t>finished execution before </a:t>
            </a:r>
            <a:r>
              <a:rPr lang="en-US" altLang="en-US" i="1" dirty="0"/>
              <a:t>T</a:t>
            </a:r>
            <a:r>
              <a:rPr lang="en-US" altLang="en-US" i="1" baseline="-25000" dirty="0"/>
              <a:t>i</a:t>
            </a:r>
            <a:r>
              <a:rPr lang="en-US" altLang="en-US" dirty="0"/>
              <a:t> started, or </a:t>
            </a:r>
            <a:r>
              <a:rPr lang="en-US" altLang="en-US" i="1" dirty="0"/>
              <a:t>T</a:t>
            </a:r>
            <a:r>
              <a:rPr lang="en-US" altLang="en-US" i="1" baseline="-25000" dirty="0"/>
              <a:t>j</a:t>
            </a:r>
            <a:r>
              <a:rPr lang="en-US" altLang="en-US" dirty="0"/>
              <a:t> started execution after </a:t>
            </a:r>
            <a:r>
              <a:rPr lang="en-US" altLang="en-US" i="1" dirty="0"/>
              <a:t>T</a:t>
            </a:r>
            <a:r>
              <a:rPr lang="en-US" altLang="en-US" i="1" baseline="-25000" dirty="0"/>
              <a:t>i</a:t>
            </a:r>
            <a:r>
              <a:rPr lang="en-US" altLang="en-US" dirty="0"/>
              <a:t> finished.</a:t>
            </a:r>
          </a:p>
          <a:p>
            <a:r>
              <a:rPr lang="en-US" altLang="en-US" b="1" dirty="0">
                <a:solidFill>
                  <a:srgbClr val="000099"/>
                </a:solidFill>
              </a:rPr>
              <a:t>Durability</a:t>
            </a:r>
            <a:r>
              <a:rPr lang="en-US" altLang="en-US" b="1" dirty="0"/>
              <a:t>.  </a:t>
            </a:r>
            <a:r>
              <a:rPr lang="en-US" altLang="en-US" dirty="0"/>
              <a:t>After a transaction completes successfully, the changes it has made to the database persist, even if there are system failures. </a:t>
            </a:r>
            <a:endParaRPr lang="en-US" altLang="en-US" i="1" dirty="0"/>
          </a:p>
        </p:txBody>
      </p:sp>
      <p:sp>
        <p:nvSpPr>
          <p:cNvPr id="10244" name="Text Box 4"/>
          <p:cNvSpPr txBox="1">
            <a:spLocks noChangeArrowheads="1"/>
          </p:cNvSpPr>
          <p:nvPr/>
        </p:nvSpPr>
        <p:spPr bwMode="auto">
          <a:xfrm>
            <a:off x="2225337" y="1024132"/>
            <a:ext cx="7670307"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spcBef>
                <a:spcPct val="50000"/>
              </a:spcBef>
            </a:pPr>
            <a:r>
              <a:rPr lang="en-US" altLang="en-US" sz="1700" dirty="0"/>
              <a:t>A  </a:t>
            </a:r>
            <a:r>
              <a:rPr kumimoji="1" lang="en-US" altLang="en-US" sz="1700" b="1" dirty="0">
                <a:solidFill>
                  <a:srgbClr val="000099"/>
                </a:solidFill>
              </a:rPr>
              <a:t>transaction</a:t>
            </a:r>
            <a:r>
              <a:rPr lang="en-US" altLang="en-US" sz="1700" dirty="0"/>
              <a:t>  is a unit of program execution that accesses and possibly updates various data items. To preserve the integrity of data the database system must ensure:</a:t>
            </a:r>
          </a:p>
        </p:txBody>
      </p:sp>
    </p:spTree>
    <p:extLst>
      <p:ext uri="{BB962C8B-B14F-4D97-AF65-F5344CB8AC3E}">
        <p14:creationId xmlns:p14="http://schemas.microsoft.com/office/powerpoint/2010/main" val="947344868"/>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5026" name="Rectangle 2"/>
          <p:cNvSpPr>
            <a:spLocks noGrp="1" noChangeArrowheads="1"/>
          </p:cNvSpPr>
          <p:nvPr>
            <p:ph type="title" idx="4294967295"/>
          </p:nvPr>
        </p:nvSpPr>
        <p:spPr>
          <a:xfrm>
            <a:off x="1422400" y="117475"/>
            <a:ext cx="10769600" cy="609600"/>
          </a:xfrm>
        </p:spPr>
        <p:txBody>
          <a:bodyPr/>
          <a:lstStyle/>
          <a:p>
            <a:pPr>
              <a:defRPr/>
            </a:pPr>
            <a:r>
              <a:rPr lang="en-US">
                <a:effectLst>
                  <a:outerShdw blurRad="38100" dist="38100" dir="2700000" algn="tl">
                    <a:srgbClr val="C0C0C0"/>
                  </a:outerShdw>
                </a:effectLst>
              </a:rPr>
              <a:t>Transaction State</a:t>
            </a:r>
          </a:p>
        </p:txBody>
      </p:sp>
      <p:sp>
        <p:nvSpPr>
          <p:cNvPr id="11267" name="Rectangle 3"/>
          <p:cNvSpPr>
            <a:spLocks noGrp="1" noChangeArrowheads="1"/>
          </p:cNvSpPr>
          <p:nvPr>
            <p:ph idx="4294967295"/>
          </p:nvPr>
        </p:nvSpPr>
        <p:spPr>
          <a:xfrm>
            <a:off x="0" y="1101725"/>
            <a:ext cx="7723188" cy="5368925"/>
          </a:xfrm>
        </p:spPr>
        <p:txBody>
          <a:bodyPr/>
          <a:lstStyle/>
          <a:p>
            <a:r>
              <a:rPr lang="en-US" altLang="en-US" b="1" dirty="0">
                <a:solidFill>
                  <a:srgbClr val="000099"/>
                </a:solidFill>
              </a:rPr>
              <a:t>Active</a:t>
            </a:r>
            <a:r>
              <a:rPr lang="en-US" altLang="en-US" b="1" dirty="0">
                <a:solidFill>
                  <a:schemeClr val="tx2"/>
                </a:solidFill>
              </a:rPr>
              <a:t> </a:t>
            </a:r>
            <a:r>
              <a:rPr lang="en-US" altLang="en-US" dirty="0"/>
              <a:t>–</a:t>
            </a:r>
            <a:r>
              <a:rPr lang="en-US" altLang="en-US" b="1" dirty="0">
                <a:solidFill>
                  <a:schemeClr val="tx2"/>
                </a:solidFill>
              </a:rPr>
              <a:t> </a:t>
            </a:r>
            <a:r>
              <a:rPr lang="en-US" altLang="en-US" dirty="0"/>
              <a:t>the initial state; the transaction stays in this state while it is executing</a:t>
            </a:r>
          </a:p>
          <a:p>
            <a:r>
              <a:rPr lang="en-US" altLang="en-US" b="1" dirty="0">
                <a:solidFill>
                  <a:srgbClr val="000099"/>
                </a:solidFill>
              </a:rPr>
              <a:t>Partially committed</a:t>
            </a:r>
            <a:r>
              <a:rPr lang="en-US" altLang="en-US" b="1" dirty="0">
                <a:solidFill>
                  <a:schemeClr val="tx2"/>
                </a:solidFill>
              </a:rPr>
              <a:t> </a:t>
            </a:r>
            <a:r>
              <a:rPr lang="en-US" altLang="en-US" dirty="0"/>
              <a:t>–</a:t>
            </a:r>
            <a:r>
              <a:rPr lang="en-US" altLang="en-US" b="1" dirty="0">
                <a:solidFill>
                  <a:schemeClr val="tx2"/>
                </a:solidFill>
              </a:rPr>
              <a:t> </a:t>
            </a:r>
            <a:r>
              <a:rPr lang="en-US" altLang="en-US" dirty="0"/>
              <a:t>after the final statement has been executed.</a:t>
            </a:r>
          </a:p>
          <a:p>
            <a:r>
              <a:rPr lang="en-US" altLang="en-US" b="1" dirty="0">
                <a:solidFill>
                  <a:srgbClr val="000099"/>
                </a:solidFill>
              </a:rPr>
              <a:t>Failed</a:t>
            </a:r>
            <a:r>
              <a:rPr lang="en-US" altLang="en-US" b="1" dirty="0">
                <a:solidFill>
                  <a:schemeClr val="tx2"/>
                </a:solidFill>
              </a:rPr>
              <a:t> </a:t>
            </a:r>
            <a:r>
              <a:rPr lang="en-US" altLang="en-US" sz="1600" b="1" dirty="0"/>
              <a:t>-- </a:t>
            </a:r>
            <a:r>
              <a:rPr lang="en-US" altLang="en-US" dirty="0"/>
              <a:t>after the discovery that normal execution can no longer proceed.</a:t>
            </a:r>
          </a:p>
          <a:p>
            <a:r>
              <a:rPr lang="en-US" altLang="en-US" b="1" dirty="0">
                <a:solidFill>
                  <a:srgbClr val="000099"/>
                </a:solidFill>
              </a:rPr>
              <a:t>Aborted</a:t>
            </a:r>
            <a:r>
              <a:rPr lang="en-US" altLang="en-US" b="1" dirty="0">
                <a:solidFill>
                  <a:schemeClr val="tx2"/>
                </a:solidFill>
              </a:rPr>
              <a:t> </a:t>
            </a:r>
            <a:r>
              <a:rPr lang="en-US" altLang="en-US" dirty="0"/>
              <a:t>– after the transaction has been rolled back and the database restored to its state prior to the start of the transaction.  Two options after it has been aborted:</a:t>
            </a:r>
          </a:p>
          <a:p>
            <a:pPr lvl="1"/>
            <a:r>
              <a:rPr lang="en-US" altLang="en-US" dirty="0"/>
              <a:t>Restart the transaction</a:t>
            </a:r>
          </a:p>
          <a:p>
            <a:pPr lvl="2"/>
            <a:r>
              <a:rPr lang="en-US" altLang="en-US" dirty="0"/>
              <a:t> Can be done only if no internal logical error</a:t>
            </a:r>
          </a:p>
          <a:p>
            <a:pPr lvl="1"/>
            <a:r>
              <a:rPr lang="en-US" altLang="en-US" dirty="0"/>
              <a:t>Kill the transaction</a:t>
            </a:r>
          </a:p>
          <a:p>
            <a:r>
              <a:rPr lang="en-US" altLang="en-US" b="1" dirty="0">
                <a:solidFill>
                  <a:srgbClr val="000099"/>
                </a:solidFill>
              </a:rPr>
              <a:t>Committed</a:t>
            </a:r>
            <a:r>
              <a:rPr lang="en-US" altLang="en-US" b="1" dirty="0">
                <a:solidFill>
                  <a:schemeClr val="tx2"/>
                </a:solidFill>
              </a:rPr>
              <a:t> </a:t>
            </a:r>
            <a:r>
              <a:rPr lang="en-US" altLang="en-US" dirty="0"/>
              <a:t>– after successful completion.</a:t>
            </a:r>
          </a:p>
        </p:txBody>
      </p:sp>
    </p:spTree>
    <p:extLst>
      <p:ext uri="{BB962C8B-B14F-4D97-AF65-F5344CB8AC3E}">
        <p14:creationId xmlns:p14="http://schemas.microsoft.com/office/powerpoint/2010/main" val="1986005008"/>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6050" name="Rectangle 2"/>
          <p:cNvSpPr>
            <a:spLocks noGrp="1" noChangeArrowheads="1"/>
          </p:cNvSpPr>
          <p:nvPr>
            <p:ph type="title" idx="4294967295"/>
          </p:nvPr>
        </p:nvSpPr>
        <p:spPr>
          <a:xfrm>
            <a:off x="1422400" y="117475"/>
            <a:ext cx="10769600" cy="609600"/>
          </a:xfrm>
        </p:spPr>
        <p:txBody>
          <a:bodyPr/>
          <a:lstStyle/>
          <a:p>
            <a:pPr>
              <a:defRPr/>
            </a:pPr>
            <a:r>
              <a:rPr lang="en-US">
                <a:effectLst>
                  <a:outerShdw blurRad="38100" dist="38100" dir="2700000" algn="tl">
                    <a:srgbClr val="C0C0C0"/>
                  </a:outerShdw>
                </a:effectLst>
              </a:rPr>
              <a:t>Transaction State (Cont.)</a:t>
            </a:r>
          </a:p>
        </p:txBody>
      </p:sp>
      <p:pic>
        <p:nvPicPr>
          <p:cNvPr id="1229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8901" y="1503363"/>
            <a:ext cx="4619625" cy="317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4086413"/>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22" name="Rectangle 2"/>
          <p:cNvSpPr>
            <a:spLocks noGrp="1" noChangeArrowheads="1"/>
          </p:cNvSpPr>
          <p:nvPr>
            <p:ph type="title" idx="4294967295"/>
          </p:nvPr>
        </p:nvSpPr>
        <p:spPr>
          <a:xfrm>
            <a:off x="1422400" y="117475"/>
            <a:ext cx="10769600" cy="609600"/>
          </a:xfrm>
        </p:spPr>
        <p:txBody>
          <a:bodyPr/>
          <a:lstStyle/>
          <a:p>
            <a:pPr>
              <a:defRPr/>
            </a:pPr>
            <a:r>
              <a:rPr lang="en-US">
                <a:effectLst>
                  <a:outerShdw blurRad="38100" dist="38100" dir="2700000" algn="tl">
                    <a:srgbClr val="C0C0C0"/>
                  </a:outerShdw>
                </a:effectLst>
              </a:rPr>
              <a:t>Concurrent Executions</a:t>
            </a:r>
          </a:p>
        </p:txBody>
      </p:sp>
      <p:sp>
        <p:nvSpPr>
          <p:cNvPr id="13315" name="Rectangle 3"/>
          <p:cNvSpPr>
            <a:spLocks noGrp="1" noChangeArrowheads="1"/>
          </p:cNvSpPr>
          <p:nvPr>
            <p:ph idx="4294967295"/>
          </p:nvPr>
        </p:nvSpPr>
        <p:spPr>
          <a:xfrm>
            <a:off x="0" y="1101725"/>
            <a:ext cx="7715250" cy="5368925"/>
          </a:xfrm>
        </p:spPr>
        <p:txBody>
          <a:bodyPr/>
          <a:lstStyle/>
          <a:p>
            <a:r>
              <a:rPr lang="en-US" altLang="en-US" dirty="0"/>
              <a:t>Multiple transactions are allowed to run concurrently in the system.  Advantages are:</a:t>
            </a:r>
          </a:p>
          <a:p>
            <a:pPr lvl="1"/>
            <a:r>
              <a:rPr lang="en-US" altLang="en-US" b="1" dirty="0"/>
              <a:t>Increased processor and disk utilization</a:t>
            </a:r>
            <a:r>
              <a:rPr lang="en-US" altLang="en-US" dirty="0"/>
              <a:t>, leading to better transaction </a:t>
            </a:r>
            <a:r>
              <a:rPr lang="en-US" altLang="en-US" i="1" dirty="0"/>
              <a:t>throughput</a:t>
            </a:r>
          </a:p>
          <a:p>
            <a:pPr lvl="2"/>
            <a:r>
              <a:rPr lang="en-US" altLang="en-US" dirty="0"/>
              <a:t>E.g., one transaction can be using the CPU while another is reading from or writing to the disk</a:t>
            </a:r>
          </a:p>
          <a:p>
            <a:pPr lvl="1"/>
            <a:r>
              <a:rPr lang="en-US" altLang="en-US" b="1" dirty="0"/>
              <a:t>Reduced average response time</a:t>
            </a:r>
            <a:r>
              <a:rPr lang="en-US" altLang="en-US" dirty="0"/>
              <a:t> for transactions: short transactions need not wait behind long ones.</a:t>
            </a:r>
          </a:p>
          <a:p>
            <a:r>
              <a:rPr lang="en-US" altLang="en-US" b="1" dirty="0">
                <a:solidFill>
                  <a:srgbClr val="000099"/>
                </a:solidFill>
              </a:rPr>
              <a:t>Concurrency control schemes</a:t>
            </a:r>
            <a:r>
              <a:rPr lang="en-US" altLang="en-US" i="1" dirty="0"/>
              <a:t> </a:t>
            </a:r>
            <a:r>
              <a:rPr lang="en-US" altLang="en-US" dirty="0"/>
              <a:t>– mechanisms  to achieve isolation</a:t>
            </a:r>
          </a:p>
          <a:p>
            <a:pPr lvl="1"/>
            <a:r>
              <a:rPr lang="en-US" altLang="en-US" dirty="0"/>
              <a:t>That is, to control the interaction among the concurrent transactions in order to prevent them from destroying the consistency of the database</a:t>
            </a:r>
          </a:p>
          <a:p>
            <a:pPr lvl="2"/>
            <a:r>
              <a:rPr lang="en-US" altLang="en-US" dirty="0"/>
              <a:t>Will study in Chapter 15, after studying notion of correctness of concurrent executions.</a:t>
            </a:r>
          </a:p>
        </p:txBody>
      </p:sp>
    </p:spTree>
    <p:extLst>
      <p:ext uri="{BB962C8B-B14F-4D97-AF65-F5344CB8AC3E}">
        <p14:creationId xmlns:p14="http://schemas.microsoft.com/office/powerpoint/2010/main" val="3530771322"/>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0146" name="Rectangle 2"/>
          <p:cNvSpPr>
            <a:spLocks noGrp="1" noChangeArrowheads="1"/>
          </p:cNvSpPr>
          <p:nvPr>
            <p:ph type="title" idx="4294967295"/>
          </p:nvPr>
        </p:nvSpPr>
        <p:spPr>
          <a:xfrm>
            <a:off x="1422400" y="117475"/>
            <a:ext cx="10769600" cy="609600"/>
          </a:xfrm>
        </p:spPr>
        <p:txBody>
          <a:bodyPr/>
          <a:lstStyle/>
          <a:p>
            <a:pPr>
              <a:defRPr/>
            </a:pPr>
            <a:r>
              <a:rPr lang="en-US">
                <a:effectLst>
                  <a:outerShdw blurRad="38100" dist="38100" dir="2700000" algn="tl">
                    <a:srgbClr val="C0C0C0"/>
                  </a:outerShdw>
                </a:effectLst>
              </a:rPr>
              <a:t>Schedules</a:t>
            </a:r>
          </a:p>
        </p:txBody>
      </p:sp>
      <p:sp>
        <p:nvSpPr>
          <p:cNvPr id="14339" name="Rectangle 3"/>
          <p:cNvSpPr>
            <a:spLocks noGrp="1" noChangeArrowheads="1"/>
          </p:cNvSpPr>
          <p:nvPr>
            <p:ph idx="4294967295"/>
          </p:nvPr>
        </p:nvSpPr>
        <p:spPr>
          <a:xfrm>
            <a:off x="0" y="1101725"/>
            <a:ext cx="7804150" cy="5368925"/>
          </a:xfrm>
        </p:spPr>
        <p:txBody>
          <a:bodyPr/>
          <a:lstStyle/>
          <a:p>
            <a:r>
              <a:rPr lang="en-US" altLang="en-US" b="1" dirty="0">
                <a:solidFill>
                  <a:srgbClr val="000099"/>
                </a:solidFill>
              </a:rPr>
              <a:t>Schedule</a:t>
            </a:r>
            <a:r>
              <a:rPr lang="en-US" altLang="en-US" b="1" dirty="0">
                <a:solidFill>
                  <a:schemeClr val="tx2"/>
                </a:solidFill>
              </a:rPr>
              <a:t> </a:t>
            </a:r>
            <a:r>
              <a:rPr lang="en-US" altLang="en-US" dirty="0"/>
              <a:t>– a sequences of instructions that specify the chronological order in which instructions of concurrent transactions are executed</a:t>
            </a:r>
          </a:p>
          <a:p>
            <a:pPr lvl="1"/>
            <a:r>
              <a:rPr lang="en-US" altLang="en-US" dirty="0"/>
              <a:t>A schedule for a set of transactions must consist of all instructions of those transactions</a:t>
            </a:r>
          </a:p>
          <a:p>
            <a:pPr lvl="1"/>
            <a:r>
              <a:rPr lang="en-US" altLang="en-US" dirty="0"/>
              <a:t>Must preserve the order in which the instructions appear in each individual transaction.</a:t>
            </a:r>
          </a:p>
          <a:p>
            <a:r>
              <a:rPr lang="en-US" altLang="en-US" dirty="0"/>
              <a:t>A transaction that successfully completes its execution will have a commit instructions as the last statement </a:t>
            </a:r>
          </a:p>
          <a:p>
            <a:pPr lvl="1"/>
            <a:r>
              <a:rPr lang="en-US" altLang="en-US" dirty="0"/>
              <a:t>By default transaction assumed to execute commit instruction as its last step</a:t>
            </a:r>
          </a:p>
          <a:p>
            <a:r>
              <a:rPr lang="en-US" altLang="en-US" dirty="0"/>
              <a:t>A transaction that fails to successfully complete its execution will have an abort instruction as the last statement </a:t>
            </a:r>
          </a:p>
        </p:txBody>
      </p:sp>
    </p:spTree>
    <p:extLst>
      <p:ext uri="{BB962C8B-B14F-4D97-AF65-F5344CB8AC3E}">
        <p14:creationId xmlns:p14="http://schemas.microsoft.com/office/powerpoint/2010/main" val="3035130648"/>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1170" name="Rectangle 2"/>
          <p:cNvSpPr>
            <a:spLocks noGrp="1" noChangeArrowheads="1"/>
          </p:cNvSpPr>
          <p:nvPr>
            <p:ph type="title" idx="4294967295"/>
          </p:nvPr>
        </p:nvSpPr>
        <p:spPr>
          <a:xfrm>
            <a:off x="1422400" y="117475"/>
            <a:ext cx="10769600" cy="609600"/>
          </a:xfrm>
        </p:spPr>
        <p:txBody>
          <a:bodyPr/>
          <a:lstStyle/>
          <a:p>
            <a:pPr>
              <a:defRPr/>
            </a:pPr>
            <a:r>
              <a:rPr lang="en-US">
                <a:effectLst>
                  <a:outerShdw blurRad="38100" dist="38100" dir="2700000" algn="tl">
                    <a:srgbClr val="C0C0C0"/>
                  </a:outerShdw>
                </a:effectLst>
              </a:rPr>
              <a:t>Schedule 1</a:t>
            </a:r>
          </a:p>
        </p:txBody>
      </p:sp>
      <p:sp>
        <p:nvSpPr>
          <p:cNvPr id="15363" name="Rectangle 3"/>
          <p:cNvSpPr>
            <a:spLocks noGrp="1" noChangeArrowheads="1"/>
          </p:cNvSpPr>
          <p:nvPr>
            <p:ph idx="4294967295"/>
          </p:nvPr>
        </p:nvSpPr>
        <p:spPr>
          <a:xfrm>
            <a:off x="0" y="1101725"/>
            <a:ext cx="7564438" cy="5368925"/>
          </a:xfrm>
        </p:spPr>
        <p:txBody>
          <a:bodyPr/>
          <a:lstStyle/>
          <a:p>
            <a:pPr>
              <a:tabLst>
                <a:tab pos="1947863" algn="l"/>
                <a:tab pos="2684463" algn="l"/>
                <a:tab pos="3594100" algn="l"/>
                <a:tab pos="4286250" algn="l"/>
              </a:tabLst>
            </a:pPr>
            <a:r>
              <a:rPr lang="en-US" altLang="en-US" dirty="0"/>
              <a:t>Let </a:t>
            </a:r>
            <a:r>
              <a:rPr lang="en-US" altLang="en-US" i="1" dirty="0"/>
              <a:t>T</a:t>
            </a:r>
            <a:r>
              <a:rPr lang="en-US" altLang="en-US" baseline="-25000" dirty="0"/>
              <a:t>1</a:t>
            </a:r>
            <a:r>
              <a:rPr lang="en-US" altLang="en-US" dirty="0"/>
              <a:t> transfer $50 from </a:t>
            </a:r>
            <a:r>
              <a:rPr lang="en-US" altLang="en-US" i="1" dirty="0"/>
              <a:t>A </a:t>
            </a:r>
            <a:r>
              <a:rPr lang="en-US" altLang="en-US" dirty="0"/>
              <a:t>to </a:t>
            </a:r>
            <a:r>
              <a:rPr lang="en-US" altLang="en-US" i="1" dirty="0"/>
              <a:t>B</a:t>
            </a:r>
            <a:r>
              <a:rPr lang="en-US" altLang="en-US" dirty="0"/>
              <a:t>, and </a:t>
            </a:r>
            <a:r>
              <a:rPr lang="en-US" altLang="en-US" i="1" dirty="0"/>
              <a:t>T</a:t>
            </a:r>
            <a:r>
              <a:rPr lang="en-US" altLang="en-US" baseline="-25000" dirty="0"/>
              <a:t>2</a:t>
            </a:r>
            <a:r>
              <a:rPr lang="en-US" altLang="en-US" dirty="0"/>
              <a:t> transfer 10% of the balance from </a:t>
            </a:r>
            <a:r>
              <a:rPr lang="en-US" altLang="en-US" i="1" dirty="0"/>
              <a:t>A </a:t>
            </a:r>
            <a:r>
              <a:rPr lang="en-US" altLang="en-US" dirty="0"/>
              <a:t>to </a:t>
            </a:r>
            <a:r>
              <a:rPr lang="en-US" altLang="en-US" i="1" dirty="0"/>
              <a:t>B.</a:t>
            </a:r>
            <a:r>
              <a:rPr lang="en-US" altLang="en-US" dirty="0"/>
              <a:t>  </a:t>
            </a:r>
          </a:p>
          <a:p>
            <a:pPr>
              <a:lnSpc>
                <a:spcPct val="80000"/>
              </a:lnSpc>
              <a:tabLst>
                <a:tab pos="1947863" algn="l"/>
                <a:tab pos="2684463" algn="l"/>
                <a:tab pos="3594100" algn="l"/>
                <a:tab pos="4286250" algn="l"/>
              </a:tabLst>
            </a:pPr>
            <a:r>
              <a:rPr lang="en-US" altLang="en-US" dirty="0"/>
              <a:t>A </a:t>
            </a:r>
            <a:r>
              <a:rPr lang="en-US" altLang="en-US" dirty="0">
                <a:solidFill>
                  <a:srgbClr val="000099"/>
                </a:solidFill>
              </a:rPr>
              <a:t>serial </a:t>
            </a:r>
            <a:r>
              <a:rPr lang="en-US" altLang="en-US" dirty="0"/>
              <a:t>schedule in which </a:t>
            </a:r>
            <a:r>
              <a:rPr lang="en-US" altLang="en-US" i="1" dirty="0"/>
              <a:t>T</a:t>
            </a:r>
            <a:r>
              <a:rPr lang="en-US" altLang="en-US" baseline="-25000" dirty="0"/>
              <a:t>1</a:t>
            </a:r>
            <a:r>
              <a:rPr lang="en-US" altLang="en-US" dirty="0"/>
              <a:t> is followed by </a:t>
            </a:r>
            <a:r>
              <a:rPr lang="en-US" altLang="en-US" i="1" dirty="0"/>
              <a:t>T</a:t>
            </a:r>
            <a:r>
              <a:rPr lang="en-US" altLang="en-US" baseline="-25000" dirty="0"/>
              <a:t>2</a:t>
            </a:r>
            <a:r>
              <a:rPr lang="en-US" altLang="en-US" dirty="0"/>
              <a:t> :</a:t>
            </a:r>
          </a:p>
          <a:p>
            <a:pPr>
              <a:lnSpc>
                <a:spcPct val="80000"/>
              </a:lnSpc>
              <a:buNone/>
              <a:tabLst>
                <a:tab pos="1947863" algn="l"/>
                <a:tab pos="2684463" algn="l"/>
                <a:tab pos="3594100" algn="l"/>
                <a:tab pos="4286250" algn="l"/>
              </a:tabLst>
            </a:pPr>
            <a:r>
              <a:rPr lang="en-US" altLang="en-US" sz="1400" dirty="0"/>
              <a:t>		</a:t>
            </a:r>
          </a:p>
        </p:txBody>
      </p:sp>
      <p:pic>
        <p:nvPicPr>
          <p:cNvPr id="1536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9078" y="2324501"/>
            <a:ext cx="3016250"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9647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2"/>
          <p:cNvSpPr>
            <a:spLocks noGrp="1" noChangeArrowheads="1"/>
          </p:cNvSpPr>
          <p:nvPr>
            <p:ph type="title" idx="4294967295"/>
          </p:nvPr>
        </p:nvSpPr>
        <p:spPr>
          <a:xfrm>
            <a:off x="1422400" y="117475"/>
            <a:ext cx="1076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ffectLst/>
              </a:rPr>
              <a:t>Query Processing</a:t>
            </a:r>
          </a:p>
        </p:txBody>
      </p:sp>
      <p:sp>
        <p:nvSpPr>
          <p:cNvPr id="51202" name="Rectangle 3"/>
          <p:cNvSpPr>
            <a:spLocks noGrp="1" noChangeArrowheads="1"/>
          </p:cNvSpPr>
          <p:nvPr>
            <p:ph idx="4294967295"/>
          </p:nvPr>
        </p:nvSpPr>
        <p:spPr>
          <a:xfrm>
            <a:off x="0" y="1093788"/>
            <a:ext cx="7327900" cy="1100137"/>
          </a:xfrm>
        </p:spPr>
        <p:txBody>
          <a:bodyPr/>
          <a:lstStyle/>
          <a:p>
            <a:pPr>
              <a:buFont typeface="Monotype Sorts" charset="2"/>
              <a:buNone/>
            </a:pPr>
            <a:r>
              <a:rPr lang="en-US" altLang="en-US" dirty="0"/>
              <a:t>1.	Parsing and translation</a:t>
            </a:r>
          </a:p>
          <a:p>
            <a:pPr>
              <a:buFont typeface="Monotype Sorts" charset="2"/>
              <a:buNone/>
            </a:pPr>
            <a:r>
              <a:rPr lang="en-US" altLang="en-US" dirty="0"/>
              <a:t>2.	Optimization</a:t>
            </a:r>
          </a:p>
          <a:p>
            <a:pPr>
              <a:buFont typeface="Monotype Sorts" charset="2"/>
              <a:buNone/>
            </a:pPr>
            <a:r>
              <a:rPr lang="en-US" altLang="en-US" dirty="0"/>
              <a:t>3.	Evaluation</a:t>
            </a:r>
          </a:p>
        </p:txBody>
      </p:sp>
      <p:pic>
        <p:nvPicPr>
          <p:cNvPr id="5120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8144" y="2368476"/>
            <a:ext cx="5718048" cy="343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8644185"/>
      </p:ext>
    </p:extLst>
  </p:cSld>
  <p:clrMapOvr>
    <a:masterClrMapping/>
  </p:clrMapOvr>
  <p:transition advTm="1520"/>
</p:sld>
</file>

<file path=ppt/slides/slide3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2194" name="Rectangle 2"/>
          <p:cNvSpPr>
            <a:spLocks noGrp="1" noChangeArrowheads="1"/>
          </p:cNvSpPr>
          <p:nvPr>
            <p:ph type="title" idx="4294967295"/>
          </p:nvPr>
        </p:nvSpPr>
        <p:spPr>
          <a:xfrm>
            <a:off x="1422400" y="117475"/>
            <a:ext cx="10769600" cy="609600"/>
          </a:xfrm>
        </p:spPr>
        <p:txBody>
          <a:bodyPr/>
          <a:lstStyle/>
          <a:p>
            <a:pPr>
              <a:defRPr/>
            </a:pPr>
            <a:r>
              <a:rPr lang="en-US" dirty="0">
                <a:effectLst>
                  <a:outerShdw blurRad="38100" dist="38100" dir="2700000" algn="tl">
                    <a:srgbClr val="C0C0C0"/>
                  </a:outerShdw>
                </a:effectLst>
              </a:rPr>
              <a:t>Schedule 2</a:t>
            </a:r>
          </a:p>
        </p:txBody>
      </p:sp>
      <p:sp>
        <p:nvSpPr>
          <p:cNvPr id="16387" name="Rectangle 4"/>
          <p:cNvSpPr>
            <a:spLocks noGrp="1" noChangeArrowheads="1"/>
          </p:cNvSpPr>
          <p:nvPr>
            <p:ph idx="4294967295"/>
          </p:nvPr>
        </p:nvSpPr>
        <p:spPr>
          <a:xfrm>
            <a:off x="4038600" y="1101725"/>
            <a:ext cx="8153400" cy="5368925"/>
          </a:xfrm>
          <a:noFill/>
        </p:spPr>
        <p:txBody>
          <a:bodyPr/>
          <a:lstStyle/>
          <a:p>
            <a:pPr>
              <a:lnSpc>
                <a:spcPct val="90000"/>
              </a:lnSpc>
              <a:tabLst>
                <a:tab pos="1947863" algn="l"/>
                <a:tab pos="2684463" algn="l"/>
                <a:tab pos="3594100" algn="l"/>
                <a:tab pos="4286250" algn="l"/>
              </a:tabLst>
            </a:pPr>
            <a:r>
              <a:rPr lang="en-US" altLang="en-US" dirty="0"/>
              <a:t>A serial schedule where </a:t>
            </a:r>
            <a:r>
              <a:rPr lang="en-US" altLang="en-US" i="1" dirty="0"/>
              <a:t>T</a:t>
            </a:r>
            <a:r>
              <a:rPr lang="en-US" altLang="en-US" i="1" baseline="-25000" dirty="0"/>
              <a:t>2</a:t>
            </a:r>
            <a:r>
              <a:rPr lang="en-US" altLang="en-US" dirty="0"/>
              <a:t> is followed by </a:t>
            </a:r>
            <a:r>
              <a:rPr lang="en-US" altLang="en-US" i="1" dirty="0"/>
              <a:t>T</a:t>
            </a:r>
            <a:r>
              <a:rPr lang="en-US" altLang="en-US" baseline="-25000" dirty="0"/>
              <a:t>1</a:t>
            </a:r>
          </a:p>
          <a:p>
            <a:pPr>
              <a:lnSpc>
                <a:spcPct val="90000"/>
              </a:lnSpc>
              <a:tabLst>
                <a:tab pos="1947863" algn="l"/>
                <a:tab pos="2684463" algn="l"/>
                <a:tab pos="3594100" algn="l"/>
                <a:tab pos="4286250" algn="l"/>
              </a:tabLst>
            </a:pPr>
            <a:endParaRPr lang="en-US" altLang="en-US" dirty="0"/>
          </a:p>
          <a:p>
            <a:pPr>
              <a:lnSpc>
                <a:spcPct val="90000"/>
              </a:lnSpc>
              <a:buNone/>
              <a:tabLst>
                <a:tab pos="1947863" algn="l"/>
                <a:tab pos="2684463" algn="l"/>
                <a:tab pos="3594100" algn="l"/>
                <a:tab pos="4286250" algn="l"/>
              </a:tabLst>
            </a:pPr>
            <a:r>
              <a:rPr lang="en-US" altLang="en-US" dirty="0"/>
              <a:t>		</a:t>
            </a:r>
            <a:endParaRPr lang="en-US" altLang="en-US" i="1" dirty="0"/>
          </a:p>
        </p:txBody>
      </p:sp>
      <p:pic>
        <p:nvPicPr>
          <p:cNvPr id="1638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01" y="1738313"/>
            <a:ext cx="2898775"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881648"/>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2194" name="Rectangle 2"/>
          <p:cNvSpPr>
            <a:spLocks noGrp="1" noChangeArrowheads="1"/>
          </p:cNvSpPr>
          <p:nvPr>
            <p:ph type="title" idx="4294967295"/>
          </p:nvPr>
        </p:nvSpPr>
        <p:spPr>
          <a:xfrm>
            <a:off x="1422400" y="117475"/>
            <a:ext cx="10769600" cy="609600"/>
          </a:xfrm>
        </p:spPr>
        <p:txBody>
          <a:bodyPr/>
          <a:lstStyle/>
          <a:p>
            <a:pPr>
              <a:defRPr/>
            </a:pPr>
            <a:r>
              <a:rPr lang="en-US">
                <a:effectLst>
                  <a:outerShdw blurRad="38100" dist="38100" dir="2700000" algn="tl">
                    <a:srgbClr val="C0C0C0"/>
                  </a:outerShdw>
                </a:effectLst>
              </a:rPr>
              <a:t>Schedule 3</a:t>
            </a:r>
          </a:p>
        </p:txBody>
      </p:sp>
      <p:sp>
        <p:nvSpPr>
          <p:cNvPr id="17411" name="Rectangle 4"/>
          <p:cNvSpPr>
            <a:spLocks noGrp="1" noChangeArrowheads="1"/>
          </p:cNvSpPr>
          <p:nvPr>
            <p:ph idx="4294967295"/>
          </p:nvPr>
        </p:nvSpPr>
        <p:spPr>
          <a:xfrm>
            <a:off x="4344988" y="1101725"/>
            <a:ext cx="7847012" cy="5368925"/>
          </a:xfrm>
          <a:noFill/>
        </p:spPr>
        <p:txBody>
          <a:bodyPr/>
          <a:lstStyle/>
          <a:p>
            <a:pPr>
              <a:tabLst>
                <a:tab pos="1947863" algn="l"/>
                <a:tab pos="2684463" algn="l"/>
                <a:tab pos="3594100" algn="l"/>
                <a:tab pos="4286250" algn="l"/>
              </a:tabLst>
            </a:pPr>
            <a:r>
              <a:rPr lang="en-US" altLang="en-US" dirty="0"/>
              <a:t>Let </a:t>
            </a:r>
            <a:r>
              <a:rPr lang="en-US" altLang="en-US" i="1" dirty="0"/>
              <a:t>T</a:t>
            </a:r>
            <a:r>
              <a:rPr lang="en-US" altLang="en-US" baseline="-25000" dirty="0"/>
              <a:t>1</a:t>
            </a:r>
            <a:r>
              <a:rPr lang="en-US" altLang="en-US" dirty="0"/>
              <a:t> and </a:t>
            </a:r>
            <a:r>
              <a:rPr lang="en-US" altLang="en-US" i="1" dirty="0"/>
              <a:t>T</a:t>
            </a:r>
            <a:r>
              <a:rPr lang="en-US" altLang="en-US" baseline="-25000" dirty="0"/>
              <a:t>2</a:t>
            </a:r>
            <a:r>
              <a:rPr lang="en-US" altLang="en-US" dirty="0"/>
              <a:t> be the transactions defined previously</a:t>
            </a:r>
            <a:r>
              <a:rPr lang="en-US" altLang="en-US" i="1" dirty="0"/>
              <a:t>.</a:t>
            </a:r>
            <a:r>
              <a:rPr lang="en-US" altLang="en-US" dirty="0"/>
              <a:t>  The following schedule is not a serial schedule, but it is </a:t>
            </a:r>
            <a:r>
              <a:rPr lang="en-US" altLang="en-US" i="1" dirty="0">
                <a:solidFill>
                  <a:srgbClr val="000099"/>
                </a:solidFill>
              </a:rPr>
              <a:t>equivalent</a:t>
            </a:r>
            <a:r>
              <a:rPr lang="en-US" altLang="en-US" dirty="0">
                <a:solidFill>
                  <a:srgbClr val="000099"/>
                </a:solidFill>
              </a:rPr>
              <a:t> </a:t>
            </a:r>
            <a:r>
              <a:rPr lang="en-US" altLang="en-US" dirty="0"/>
              <a:t>to Schedule 1</a:t>
            </a:r>
          </a:p>
          <a:p>
            <a:pPr>
              <a:tabLst>
                <a:tab pos="1947863" algn="l"/>
                <a:tab pos="2684463" algn="l"/>
                <a:tab pos="3594100" algn="l"/>
                <a:tab pos="4286250" algn="l"/>
              </a:tabLst>
            </a:pPr>
            <a:endParaRPr lang="en-US" altLang="en-US" dirty="0"/>
          </a:p>
          <a:p>
            <a:pPr>
              <a:tabLst>
                <a:tab pos="1947863" algn="l"/>
                <a:tab pos="2684463" algn="l"/>
                <a:tab pos="3594100" algn="l"/>
                <a:tab pos="4286250" algn="l"/>
              </a:tabLst>
            </a:pPr>
            <a:endParaRPr lang="en-US" altLang="en-US" dirty="0"/>
          </a:p>
          <a:p>
            <a:pPr>
              <a:tabLst>
                <a:tab pos="1947863" algn="l"/>
                <a:tab pos="2684463" algn="l"/>
                <a:tab pos="3594100" algn="l"/>
                <a:tab pos="4286250" algn="l"/>
              </a:tabLst>
            </a:pPr>
            <a:endParaRPr lang="en-US" altLang="en-US" dirty="0"/>
          </a:p>
          <a:p>
            <a:pPr>
              <a:tabLst>
                <a:tab pos="1947863" algn="l"/>
                <a:tab pos="2684463" algn="l"/>
                <a:tab pos="3594100" algn="l"/>
                <a:tab pos="4286250" algn="l"/>
              </a:tabLst>
            </a:pPr>
            <a:endParaRPr lang="en-US" altLang="en-US" dirty="0"/>
          </a:p>
          <a:p>
            <a:pPr>
              <a:tabLst>
                <a:tab pos="1947863" algn="l"/>
                <a:tab pos="2684463" algn="l"/>
                <a:tab pos="3594100" algn="l"/>
                <a:tab pos="4286250" algn="l"/>
              </a:tabLst>
            </a:pPr>
            <a:endParaRPr lang="en-US" altLang="en-US" dirty="0"/>
          </a:p>
          <a:p>
            <a:pPr>
              <a:tabLst>
                <a:tab pos="1947863" algn="l"/>
                <a:tab pos="2684463" algn="l"/>
                <a:tab pos="3594100" algn="l"/>
                <a:tab pos="4286250" algn="l"/>
              </a:tabLst>
            </a:pPr>
            <a:endParaRPr lang="en-US" altLang="en-US" dirty="0"/>
          </a:p>
          <a:p>
            <a:pPr>
              <a:tabLst>
                <a:tab pos="1947863" algn="l"/>
                <a:tab pos="2684463" algn="l"/>
                <a:tab pos="3594100" algn="l"/>
                <a:tab pos="4286250" algn="l"/>
              </a:tabLst>
            </a:pPr>
            <a:endParaRPr lang="en-US" altLang="en-US" dirty="0"/>
          </a:p>
          <a:p>
            <a:pPr>
              <a:tabLst>
                <a:tab pos="1947863" algn="l"/>
                <a:tab pos="2684463" algn="l"/>
                <a:tab pos="3594100" algn="l"/>
                <a:tab pos="4286250" algn="l"/>
              </a:tabLst>
            </a:pPr>
            <a:endParaRPr lang="en-US" altLang="en-US" dirty="0"/>
          </a:p>
          <a:p>
            <a:pPr>
              <a:tabLst>
                <a:tab pos="1947863" algn="l"/>
                <a:tab pos="2684463" algn="l"/>
                <a:tab pos="3594100" algn="l"/>
                <a:tab pos="4286250" algn="l"/>
              </a:tabLst>
            </a:pPr>
            <a:endParaRPr lang="en-US" altLang="en-US" dirty="0"/>
          </a:p>
          <a:p>
            <a:pPr>
              <a:tabLst>
                <a:tab pos="1947863" algn="l"/>
                <a:tab pos="2684463" algn="l"/>
                <a:tab pos="3594100" algn="l"/>
                <a:tab pos="4286250" algn="l"/>
              </a:tabLst>
            </a:pPr>
            <a:endParaRPr lang="en-US" altLang="en-US" dirty="0"/>
          </a:p>
          <a:p>
            <a:pPr>
              <a:tabLst>
                <a:tab pos="1947863" algn="l"/>
                <a:tab pos="2684463" algn="l"/>
                <a:tab pos="3594100" algn="l"/>
                <a:tab pos="4286250" algn="l"/>
              </a:tabLst>
            </a:pPr>
            <a:endParaRPr lang="en-US" altLang="en-US" dirty="0"/>
          </a:p>
          <a:p>
            <a:pPr>
              <a:tabLst>
                <a:tab pos="1947863" algn="l"/>
                <a:tab pos="2684463" algn="l"/>
                <a:tab pos="3594100" algn="l"/>
                <a:tab pos="4286250" algn="l"/>
              </a:tabLst>
            </a:pPr>
            <a:r>
              <a:rPr lang="en-US" altLang="en-US" sz="1600" dirty="0">
                <a:latin typeface="Arial" panose="020B0604020202020204" pitchFamily="34" charset="0"/>
              </a:rPr>
              <a:t>In Schedules 1, 2 and 3, the sum A + B is preserved</a:t>
            </a:r>
            <a:r>
              <a:rPr lang="en-US" altLang="en-US" dirty="0"/>
              <a:t>.</a:t>
            </a:r>
          </a:p>
          <a:p>
            <a:pPr>
              <a:lnSpc>
                <a:spcPct val="90000"/>
              </a:lnSpc>
              <a:buNone/>
              <a:tabLst>
                <a:tab pos="1947863" algn="l"/>
                <a:tab pos="2684463" algn="l"/>
                <a:tab pos="3594100" algn="l"/>
                <a:tab pos="4286250" algn="l"/>
              </a:tabLst>
            </a:pPr>
            <a:r>
              <a:rPr lang="en-US" altLang="en-US" dirty="0"/>
              <a:t>		</a:t>
            </a:r>
            <a:endParaRPr lang="en-US" altLang="en-US" i="1" dirty="0"/>
          </a:p>
        </p:txBody>
      </p:sp>
      <p:pic>
        <p:nvPicPr>
          <p:cNvPr id="1741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5613" y="1905001"/>
            <a:ext cx="2779712" cy="347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422304"/>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3218" name="Rectangle 2"/>
          <p:cNvSpPr>
            <a:spLocks noGrp="1" noChangeArrowheads="1"/>
          </p:cNvSpPr>
          <p:nvPr>
            <p:ph type="title" idx="4294967295"/>
          </p:nvPr>
        </p:nvSpPr>
        <p:spPr>
          <a:xfrm>
            <a:off x="1422400" y="117475"/>
            <a:ext cx="10769600" cy="609600"/>
          </a:xfrm>
        </p:spPr>
        <p:txBody>
          <a:bodyPr/>
          <a:lstStyle/>
          <a:p>
            <a:pPr>
              <a:defRPr/>
            </a:pPr>
            <a:r>
              <a:rPr lang="en-US">
                <a:effectLst>
                  <a:outerShdw blurRad="38100" dist="38100" dir="2700000" algn="tl">
                    <a:srgbClr val="C0C0C0"/>
                  </a:outerShdw>
                </a:effectLst>
              </a:rPr>
              <a:t>Schedule 4</a:t>
            </a:r>
          </a:p>
        </p:txBody>
      </p:sp>
      <p:sp>
        <p:nvSpPr>
          <p:cNvPr id="18435" name="Rectangle 4"/>
          <p:cNvSpPr>
            <a:spLocks noGrp="1" noChangeArrowheads="1"/>
          </p:cNvSpPr>
          <p:nvPr>
            <p:ph idx="4294967295"/>
          </p:nvPr>
        </p:nvSpPr>
        <p:spPr>
          <a:xfrm>
            <a:off x="4030663" y="1101725"/>
            <a:ext cx="8161337" cy="5368925"/>
          </a:xfrm>
          <a:noFill/>
        </p:spPr>
        <p:txBody>
          <a:bodyPr/>
          <a:lstStyle/>
          <a:p>
            <a:pPr>
              <a:tabLst>
                <a:tab pos="1947863" algn="l"/>
                <a:tab pos="2684463" algn="l"/>
                <a:tab pos="3594100" algn="l"/>
                <a:tab pos="4286250" algn="l"/>
              </a:tabLst>
            </a:pPr>
            <a:r>
              <a:rPr lang="en-US" altLang="en-US" dirty="0"/>
              <a:t>The following concurrent schedule does not preserve the value of (</a:t>
            </a:r>
            <a:r>
              <a:rPr lang="en-US" altLang="en-US" i="1" dirty="0"/>
              <a:t>A </a:t>
            </a:r>
            <a:r>
              <a:rPr lang="en-US" altLang="en-US" dirty="0"/>
              <a:t>+ </a:t>
            </a:r>
            <a:r>
              <a:rPr lang="en-US" altLang="en-US" i="1" dirty="0"/>
              <a:t>B</a:t>
            </a:r>
            <a:r>
              <a:rPr lang="en-US" altLang="en-US" dirty="0"/>
              <a:t> </a:t>
            </a:r>
            <a:r>
              <a:rPr lang="en-US" altLang="en-US" i="1" dirty="0"/>
              <a:t>)</a:t>
            </a:r>
            <a:r>
              <a:rPr lang="en-US" altLang="en-US" dirty="0"/>
              <a:t>.			</a:t>
            </a:r>
            <a:endParaRPr lang="en-US" altLang="en-US" i="1" dirty="0"/>
          </a:p>
        </p:txBody>
      </p:sp>
      <p:pic>
        <p:nvPicPr>
          <p:cNvPr id="1843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100" y="1630360"/>
            <a:ext cx="2713038"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7644214"/>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4242" name="Rectangle 2"/>
          <p:cNvSpPr>
            <a:spLocks noGrp="1" noChangeArrowheads="1"/>
          </p:cNvSpPr>
          <p:nvPr>
            <p:ph type="title" idx="4294967295"/>
          </p:nvPr>
        </p:nvSpPr>
        <p:spPr>
          <a:xfrm>
            <a:off x="1422400" y="117475"/>
            <a:ext cx="10769600" cy="609600"/>
          </a:xfrm>
        </p:spPr>
        <p:txBody>
          <a:bodyPr/>
          <a:lstStyle/>
          <a:p>
            <a:pPr>
              <a:defRPr/>
            </a:pPr>
            <a:r>
              <a:rPr lang="en-US" dirty="0">
                <a:effectLst>
                  <a:outerShdw blurRad="38100" dist="38100" dir="2700000" algn="tl">
                    <a:srgbClr val="C0C0C0"/>
                  </a:outerShdw>
                </a:effectLst>
              </a:rPr>
              <a:t>Serializability</a:t>
            </a:r>
          </a:p>
        </p:txBody>
      </p:sp>
      <p:sp>
        <p:nvSpPr>
          <p:cNvPr id="19459" name="Rectangle 3"/>
          <p:cNvSpPr>
            <a:spLocks noGrp="1" noChangeArrowheads="1"/>
          </p:cNvSpPr>
          <p:nvPr>
            <p:ph idx="4294967295"/>
          </p:nvPr>
        </p:nvSpPr>
        <p:spPr>
          <a:xfrm>
            <a:off x="4146550" y="1101725"/>
            <a:ext cx="8045450" cy="5368925"/>
          </a:xfrm>
        </p:spPr>
        <p:txBody>
          <a:bodyPr/>
          <a:lstStyle/>
          <a:p>
            <a:r>
              <a:rPr lang="en-US" altLang="en-US" b="1" dirty="0"/>
              <a:t>Basic Assumption</a:t>
            </a:r>
            <a:r>
              <a:rPr lang="en-US" altLang="en-US" dirty="0"/>
              <a:t> – Each transaction preserves database consistency.</a:t>
            </a:r>
          </a:p>
          <a:p>
            <a:r>
              <a:rPr lang="en-US" altLang="en-US" dirty="0"/>
              <a:t>Thus, serial execution of a set of transactions preserves database consistency.</a:t>
            </a:r>
          </a:p>
          <a:p>
            <a:r>
              <a:rPr lang="en-US" altLang="en-US" dirty="0"/>
              <a:t>A (possibly concurrent) schedule is serializable if it is equivalent to a serial schedule.  Different forms of schedule equivalence give rise to the notions of:</a:t>
            </a:r>
          </a:p>
          <a:p>
            <a:pPr lvl="1">
              <a:buFont typeface="Monotype Sorts" charset="2"/>
              <a:buNone/>
            </a:pPr>
            <a:r>
              <a:rPr lang="en-US" altLang="en-US" dirty="0"/>
              <a:t>1.	</a:t>
            </a:r>
            <a:r>
              <a:rPr lang="en-US" altLang="en-US" b="1" dirty="0">
                <a:solidFill>
                  <a:srgbClr val="000099"/>
                </a:solidFill>
              </a:rPr>
              <a:t>Conflict serializability</a:t>
            </a:r>
          </a:p>
          <a:p>
            <a:pPr lvl="1">
              <a:buFont typeface="Monotype Sorts" charset="2"/>
              <a:buNone/>
            </a:pPr>
            <a:r>
              <a:rPr lang="en-US" altLang="en-US" dirty="0"/>
              <a:t>2.	</a:t>
            </a:r>
            <a:r>
              <a:rPr lang="en-US" altLang="en-US" b="1" dirty="0">
                <a:solidFill>
                  <a:srgbClr val="000099"/>
                </a:solidFill>
              </a:rPr>
              <a:t>View serializability</a:t>
            </a:r>
          </a:p>
        </p:txBody>
      </p:sp>
    </p:spTree>
    <p:extLst>
      <p:ext uri="{BB962C8B-B14F-4D97-AF65-F5344CB8AC3E}">
        <p14:creationId xmlns:p14="http://schemas.microsoft.com/office/powerpoint/2010/main" val="1668043560"/>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1874" name="Rectangle 2"/>
          <p:cNvSpPr>
            <a:spLocks noGrp="1" noChangeArrowheads="1"/>
          </p:cNvSpPr>
          <p:nvPr>
            <p:ph type="title" idx="4294967295"/>
          </p:nvPr>
        </p:nvSpPr>
        <p:spPr>
          <a:xfrm>
            <a:off x="1422400" y="117475"/>
            <a:ext cx="10769600" cy="609600"/>
          </a:xfrm>
        </p:spPr>
        <p:txBody>
          <a:bodyPr/>
          <a:lstStyle/>
          <a:p>
            <a:pPr>
              <a:defRPr/>
            </a:pPr>
            <a:r>
              <a:rPr lang="en-US" i="1">
                <a:effectLst>
                  <a:outerShdw blurRad="38100" dist="38100" dir="2700000" algn="tl">
                    <a:srgbClr val="C0C0C0"/>
                  </a:outerShdw>
                </a:effectLst>
              </a:rPr>
              <a:t>Simplified view of transactions</a:t>
            </a:r>
          </a:p>
        </p:txBody>
      </p:sp>
      <p:sp>
        <p:nvSpPr>
          <p:cNvPr id="20483" name="Rectangle 3"/>
          <p:cNvSpPr>
            <a:spLocks noGrp="1" noChangeArrowheads="1"/>
          </p:cNvSpPr>
          <p:nvPr>
            <p:ph idx="4294967295"/>
          </p:nvPr>
        </p:nvSpPr>
        <p:spPr>
          <a:xfrm>
            <a:off x="4318000" y="1101725"/>
            <a:ext cx="7874000" cy="5368925"/>
          </a:xfrm>
        </p:spPr>
        <p:txBody>
          <a:bodyPr/>
          <a:lstStyle/>
          <a:p>
            <a:r>
              <a:rPr lang="en-US" altLang="en-US" dirty="0"/>
              <a:t>We ignore operations other than </a:t>
            </a:r>
            <a:r>
              <a:rPr lang="en-US" altLang="en-US" b="1" dirty="0"/>
              <a:t>read</a:t>
            </a:r>
            <a:r>
              <a:rPr lang="en-US" altLang="en-US" dirty="0"/>
              <a:t> and </a:t>
            </a:r>
            <a:r>
              <a:rPr lang="en-US" altLang="en-US" b="1" dirty="0"/>
              <a:t>write</a:t>
            </a:r>
            <a:r>
              <a:rPr lang="en-US" altLang="en-US" dirty="0"/>
              <a:t> instructions</a:t>
            </a:r>
          </a:p>
          <a:p>
            <a:r>
              <a:rPr lang="en-US" altLang="en-US" dirty="0"/>
              <a:t>We assume that transactions may perform arbitrary computations on data in local buffers in between reads and writes.  </a:t>
            </a:r>
          </a:p>
          <a:p>
            <a:r>
              <a:rPr lang="en-US" altLang="en-US" dirty="0"/>
              <a:t>Our simplified schedules consist of only </a:t>
            </a:r>
            <a:r>
              <a:rPr lang="en-US" altLang="en-US" b="1" dirty="0"/>
              <a:t>read</a:t>
            </a:r>
            <a:r>
              <a:rPr lang="en-US" altLang="en-US" dirty="0"/>
              <a:t> and </a:t>
            </a:r>
            <a:r>
              <a:rPr lang="en-US" altLang="en-US" b="1" dirty="0"/>
              <a:t>write </a:t>
            </a:r>
            <a:r>
              <a:rPr lang="en-US" altLang="en-US" dirty="0"/>
              <a:t>instructions.</a:t>
            </a:r>
          </a:p>
        </p:txBody>
      </p:sp>
    </p:spTree>
    <p:extLst>
      <p:ext uri="{BB962C8B-B14F-4D97-AF65-F5344CB8AC3E}">
        <p14:creationId xmlns:p14="http://schemas.microsoft.com/office/powerpoint/2010/main" val="798185655"/>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5266" name="Rectangle 2"/>
          <p:cNvSpPr>
            <a:spLocks noGrp="1" noChangeArrowheads="1"/>
          </p:cNvSpPr>
          <p:nvPr>
            <p:ph type="title" idx="4294967295"/>
          </p:nvPr>
        </p:nvSpPr>
        <p:spPr>
          <a:xfrm>
            <a:off x="1422400" y="117475"/>
            <a:ext cx="10769600" cy="609600"/>
          </a:xfrm>
        </p:spPr>
        <p:txBody>
          <a:bodyPr/>
          <a:lstStyle/>
          <a:p>
            <a:pPr>
              <a:defRPr/>
            </a:pPr>
            <a:r>
              <a:rPr lang="en-US">
                <a:effectLst>
                  <a:outerShdw blurRad="38100" dist="38100" dir="2700000" algn="tl">
                    <a:srgbClr val="C0C0C0"/>
                  </a:outerShdw>
                </a:effectLst>
              </a:rPr>
              <a:t>Conflicting Instructions </a:t>
            </a:r>
          </a:p>
        </p:txBody>
      </p:sp>
      <p:sp>
        <p:nvSpPr>
          <p:cNvPr id="21507" name="Rectangle 3"/>
          <p:cNvSpPr>
            <a:spLocks noGrp="1" noChangeArrowheads="1"/>
          </p:cNvSpPr>
          <p:nvPr>
            <p:ph idx="4294967295"/>
          </p:nvPr>
        </p:nvSpPr>
        <p:spPr>
          <a:xfrm>
            <a:off x="0" y="1101725"/>
            <a:ext cx="7750175" cy="5368925"/>
          </a:xfrm>
        </p:spPr>
        <p:txBody>
          <a:bodyPr/>
          <a:lstStyle/>
          <a:p>
            <a:r>
              <a:rPr lang="en-US" altLang="en-US" dirty="0"/>
              <a:t>Instructions </a:t>
            </a:r>
            <a:r>
              <a:rPr lang="en-US" altLang="en-US" i="1" dirty="0"/>
              <a:t>l</a:t>
            </a:r>
            <a:r>
              <a:rPr lang="en-US" altLang="en-US" i="1" baseline="-25000" dirty="0"/>
              <a:t>i</a:t>
            </a:r>
            <a:r>
              <a:rPr lang="en-US" altLang="en-US" dirty="0"/>
              <a:t> and </a:t>
            </a:r>
            <a:r>
              <a:rPr lang="en-US" altLang="en-US" i="1" dirty="0" err="1"/>
              <a:t>l</a:t>
            </a:r>
            <a:r>
              <a:rPr lang="en-US" altLang="en-US" i="1" baseline="-25000" dirty="0" err="1"/>
              <a:t>j</a:t>
            </a:r>
            <a:r>
              <a:rPr lang="en-US" altLang="en-US" dirty="0"/>
              <a:t> of transactions </a:t>
            </a:r>
            <a:r>
              <a:rPr lang="en-US" altLang="en-US" i="1" dirty="0"/>
              <a:t>T</a:t>
            </a:r>
            <a:r>
              <a:rPr lang="en-US" altLang="en-US" i="1" baseline="-25000" dirty="0"/>
              <a:t>i</a:t>
            </a:r>
            <a:r>
              <a:rPr lang="en-US" altLang="en-US" dirty="0"/>
              <a:t> and </a:t>
            </a:r>
            <a:r>
              <a:rPr lang="en-US" altLang="en-US" i="1" dirty="0"/>
              <a:t>T</a:t>
            </a:r>
            <a:r>
              <a:rPr lang="en-US" altLang="en-US" i="1" baseline="-25000" dirty="0"/>
              <a:t>j</a:t>
            </a:r>
            <a:r>
              <a:rPr lang="en-US" altLang="en-US" dirty="0"/>
              <a:t> respectively, </a:t>
            </a:r>
            <a:r>
              <a:rPr lang="en-US" altLang="en-US" b="1" dirty="0">
                <a:solidFill>
                  <a:srgbClr val="000099"/>
                </a:solidFill>
              </a:rPr>
              <a:t>conflict</a:t>
            </a:r>
            <a:r>
              <a:rPr lang="en-US" altLang="en-US" dirty="0"/>
              <a:t> if and only if there exists some item </a:t>
            </a:r>
            <a:r>
              <a:rPr lang="en-US" altLang="en-US" i="1" dirty="0"/>
              <a:t>Q</a:t>
            </a:r>
            <a:r>
              <a:rPr lang="en-US" altLang="en-US" dirty="0"/>
              <a:t> accessed by both </a:t>
            </a:r>
            <a:r>
              <a:rPr lang="en-US" altLang="en-US" i="1" dirty="0"/>
              <a:t>l</a:t>
            </a:r>
            <a:r>
              <a:rPr lang="en-US" altLang="en-US" i="1" baseline="-25000" dirty="0"/>
              <a:t>i</a:t>
            </a:r>
            <a:r>
              <a:rPr lang="en-US" altLang="en-US" dirty="0"/>
              <a:t> and </a:t>
            </a:r>
            <a:r>
              <a:rPr lang="en-US" altLang="en-US" i="1" dirty="0" err="1"/>
              <a:t>l</a:t>
            </a:r>
            <a:r>
              <a:rPr lang="en-US" altLang="en-US" i="1" baseline="-25000" dirty="0" err="1"/>
              <a:t>j</a:t>
            </a:r>
            <a:r>
              <a:rPr lang="en-US" altLang="en-US" dirty="0"/>
              <a:t>, and at least one of these instructions wrote </a:t>
            </a:r>
            <a:r>
              <a:rPr lang="en-US" altLang="en-US" i="1" dirty="0"/>
              <a:t>Q.</a:t>
            </a:r>
            <a:endParaRPr lang="en-US" altLang="en-US" dirty="0"/>
          </a:p>
          <a:p>
            <a:pPr>
              <a:buFont typeface="Monotype Sorts" charset="2"/>
              <a:buNone/>
            </a:pPr>
            <a:r>
              <a:rPr lang="en-US" altLang="en-US" dirty="0"/>
              <a:t>	   1.   </a:t>
            </a:r>
            <a:r>
              <a:rPr lang="en-US" altLang="en-US" i="1" dirty="0"/>
              <a:t>l</a:t>
            </a:r>
            <a:r>
              <a:rPr lang="en-US" altLang="en-US" i="1" baseline="-25000" dirty="0"/>
              <a:t>i</a:t>
            </a:r>
            <a:r>
              <a:rPr lang="en-US" altLang="en-US" dirty="0"/>
              <a:t> = </a:t>
            </a:r>
            <a:r>
              <a:rPr lang="en-US" altLang="en-US" b="1" dirty="0"/>
              <a:t>read</a:t>
            </a:r>
            <a:r>
              <a:rPr lang="en-US" altLang="en-US" dirty="0"/>
              <a:t>(</a:t>
            </a:r>
            <a:r>
              <a:rPr lang="en-US" altLang="en-US" i="1" dirty="0"/>
              <a:t>Q), </a:t>
            </a:r>
            <a:r>
              <a:rPr lang="en-US" altLang="en-US" i="1" dirty="0" err="1"/>
              <a:t>l</a:t>
            </a:r>
            <a:r>
              <a:rPr lang="en-US" altLang="en-US" i="1" baseline="-25000" dirty="0" err="1"/>
              <a:t>j</a:t>
            </a:r>
            <a:r>
              <a:rPr lang="en-US" altLang="en-US" i="1" dirty="0"/>
              <a:t> = </a:t>
            </a:r>
            <a:r>
              <a:rPr lang="en-US" altLang="en-US" b="1" dirty="0"/>
              <a:t>read</a:t>
            </a:r>
            <a:r>
              <a:rPr lang="en-US" altLang="en-US" dirty="0"/>
              <a:t>(</a:t>
            </a:r>
            <a:r>
              <a:rPr lang="en-US" altLang="en-US" i="1" dirty="0"/>
              <a:t>Q</a:t>
            </a:r>
            <a:r>
              <a:rPr lang="en-US" altLang="en-US" dirty="0"/>
              <a:t>).   </a:t>
            </a:r>
            <a:r>
              <a:rPr lang="en-US" altLang="en-US" i="1" dirty="0"/>
              <a:t>l</a:t>
            </a:r>
            <a:r>
              <a:rPr lang="en-US" altLang="en-US" i="1" baseline="-25000" dirty="0"/>
              <a:t>i</a:t>
            </a:r>
            <a:r>
              <a:rPr lang="en-US" altLang="en-US" dirty="0"/>
              <a:t> and </a:t>
            </a:r>
            <a:r>
              <a:rPr lang="en-US" altLang="en-US" i="1" dirty="0" err="1"/>
              <a:t>l</a:t>
            </a:r>
            <a:r>
              <a:rPr lang="en-US" altLang="en-US" i="1" baseline="-25000" dirty="0" err="1"/>
              <a:t>j</a:t>
            </a:r>
            <a:r>
              <a:rPr lang="en-US" altLang="en-US" i="1" dirty="0"/>
              <a:t> </a:t>
            </a:r>
            <a:r>
              <a:rPr lang="en-US" altLang="en-US" dirty="0"/>
              <a:t>don</a:t>
            </a:r>
            <a:r>
              <a:rPr lang="ja-JP" altLang="en-US" dirty="0"/>
              <a:t>’</a:t>
            </a:r>
            <a:r>
              <a:rPr lang="en-US" altLang="ja-JP" dirty="0"/>
              <a:t>t conflict.</a:t>
            </a:r>
            <a:br>
              <a:rPr lang="en-US" altLang="ja-JP" dirty="0"/>
            </a:br>
            <a:r>
              <a:rPr lang="en-US" altLang="ja-JP" dirty="0"/>
              <a:t>   2.   </a:t>
            </a:r>
            <a:r>
              <a:rPr lang="en-US" altLang="ja-JP" i="1" dirty="0"/>
              <a:t>l</a:t>
            </a:r>
            <a:r>
              <a:rPr lang="en-US" altLang="ja-JP" i="1" baseline="-25000" dirty="0"/>
              <a:t>i</a:t>
            </a:r>
            <a:r>
              <a:rPr lang="en-US" altLang="ja-JP" dirty="0"/>
              <a:t> = </a:t>
            </a:r>
            <a:r>
              <a:rPr lang="en-US" altLang="ja-JP" b="1" dirty="0"/>
              <a:t>read</a:t>
            </a:r>
            <a:r>
              <a:rPr lang="en-US" altLang="ja-JP" dirty="0"/>
              <a:t>(</a:t>
            </a:r>
            <a:r>
              <a:rPr lang="en-US" altLang="ja-JP" i="1" dirty="0"/>
              <a:t>Q),  </a:t>
            </a:r>
            <a:r>
              <a:rPr lang="en-US" altLang="ja-JP" i="1" dirty="0" err="1"/>
              <a:t>l</a:t>
            </a:r>
            <a:r>
              <a:rPr lang="en-US" altLang="ja-JP" i="1" baseline="-25000" dirty="0" err="1"/>
              <a:t>j</a:t>
            </a:r>
            <a:r>
              <a:rPr lang="en-US" altLang="ja-JP" i="1" dirty="0"/>
              <a:t> = </a:t>
            </a:r>
            <a:r>
              <a:rPr lang="en-US" altLang="ja-JP" b="1" dirty="0"/>
              <a:t>write</a:t>
            </a:r>
            <a:r>
              <a:rPr lang="en-US" altLang="ja-JP" dirty="0"/>
              <a:t>(</a:t>
            </a:r>
            <a:r>
              <a:rPr lang="en-US" altLang="ja-JP" i="1" dirty="0"/>
              <a:t>Q</a:t>
            </a:r>
            <a:r>
              <a:rPr lang="en-US" altLang="ja-JP" dirty="0"/>
              <a:t>).  They conflict.</a:t>
            </a:r>
            <a:br>
              <a:rPr lang="en-US" altLang="ja-JP" dirty="0"/>
            </a:br>
            <a:r>
              <a:rPr lang="en-US" altLang="ja-JP" dirty="0"/>
              <a:t>   3.   </a:t>
            </a:r>
            <a:r>
              <a:rPr lang="en-US" altLang="ja-JP" i="1" dirty="0"/>
              <a:t>l</a:t>
            </a:r>
            <a:r>
              <a:rPr lang="en-US" altLang="ja-JP" i="1" baseline="-25000" dirty="0"/>
              <a:t>i</a:t>
            </a:r>
            <a:r>
              <a:rPr lang="en-US" altLang="ja-JP" dirty="0"/>
              <a:t> = </a:t>
            </a:r>
            <a:r>
              <a:rPr lang="en-US" altLang="ja-JP" b="1" dirty="0"/>
              <a:t>write</a:t>
            </a:r>
            <a:r>
              <a:rPr lang="en-US" altLang="ja-JP" dirty="0"/>
              <a:t>(</a:t>
            </a:r>
            <a:r>
              <a:rPr lang="en-US" altLang="ja-JP" i="1" dirty="0"/>
              <a:t>Q), </a:t>
            </a:r>
            <a:r>
              <a:rPr lang="en-US" altLang="ja-JP" i="1" dirty="0" err="1"/>
              <a:t>l</a:t>
            </a:r>
            <a:r>
              <a:rPr lang="en-US" altLang="ja-JP" i="1" baseline="-25000" dirty="0" err="1"/>
              <a:t>j</a:t>
            </a:r>
            <a:r>
              <a:rPr lang="en-US" altLang="ja-JP" i="1" dirty="0"/>
              <a:t> = </a:t>
            </a:r>
            <a:r>
              <a:rPr lang="en-US" altLang="ja-JP" b="1" dirty="0"/>
              <a:t>read</a:t>
            </a:r>
            <a:r>
              <a:rPr lang="en-US" altLang="ja-JP" dirty="0"/>
              <a:t>(</a:t>
            </a:r>
            <a:r>
              <a:rPr lang="en-US" altLang="ja-JP" i="1" dirty="0"/>
              <a:t>Q</a:t>
            </a:r>
            <a:r>
              <a:rPr lang="en-US" altLang="ja-JP" dirty="0"/>
              <a:t>).   They conflict</a:t>
            </a:r>
            <a:br>
              <a:rPr lang="en-US" altLang="ja-JP" dirty="0"/>
            </a:br>
            <a:r>
              <a:rPr lang="en-US" altLang="ja-JP" dirty="0"/>
              <a:t>   4.   </a:t>
            </a:r>
            <a:r>
              <a:rPr lang="en-US" altLang="ja-JP" i="1" dirty="0"/>
              <a:t>l</a:t>
            </a:r>
            <a:r>
              <a:rPr lang="en-US" altLang="ja-JP" i="1" baseline="-25000" dirty="0"/>
              <a:t>i</a:t>
            </a:r>
            <a:r>
              <a:rPr lang="en-US" altLang="ja-JP" dirty="0"/>
              <a:t> = </a:t>
            </a:r>
            <a:r>
              <a:rPr lang="en-US" altLang="ja-JP" b="1" dirty="0"/>
              <a:t>write</a:t>
            </a:r>
            <a:r>
              <a:rPr lang="en-US" altLang="ja-JP" dirty="0"/>
              <a:t>(</a:t>
            </a:r>
            <a:r>
              <a:rPr lang="en-US" altLang="ja-JP" i="1" dirty="0"/>
              <a:t>Q), </a:t>
            </a:r>
            <a:r>
              <a:rPr lang="en-US" altLang="ja-JP" i="1" dirty="0" err="1"/>
              <a:t>l</a:t>
            </a:r>
            <a:r>
              <a:rPr lang="en-US" altLang="ja-JP" i="1" baseline="-25000" dirty="0" err="1"/>
              <a:t>j</a:t>
            </a:r>
            <a:r>
              <a:rPr lang="en-US" altLang="ja-JP" i="1" dirty="0"/>
              <a:t> = </a:t>
            </a:r>
            <a:r>
              <a:rPr lang="en-US" altLang="ja-JP" b="1" dirty="0"/>
              <a:t>write</a:t>
            </a:r>
            <a:r>
              <a:rPr lang="en-US" altLang="ja-JP" dirty="0"/>
              <a:t>(</a:t>
            </a:r>
            <a:r>
              <a:rPr lang="en-US" altLang="ja-JP" i="1" dirty="0"/>
              <a:t>Q</a:t>
            </a:r>
            <a:r>
              <a:rPr lang="en-US" altLang="ja-JP" dirty="0"/>
              <a:t>).  They conflict</a:t>
            </a:r>
          </a:p>
          <a:p>
            <a:r>
              <a:rPr lang="en-US" altLang="en-US" dirty="0"/>
              <a:t>Intuitively, a conflict between </a:t>
            </a:r>
            <a:r>
              <a:rPr lang="en-US" altLang="en-US" i="1" dirty="0"/>
              <a:t>l</a:t>
            </a:r>
            <a:r>
              <a:rPr lang="en-US" altLang="en-US" i="1" baseline="-25000" dirty="0"/>
              <a:t>i</a:t>
            </a:r>
            <a:r>
              <a:rPr lang="en-US" altLang="en-US" i="1" dirty="0"/>
              <a:t> </a:t>
            </a:r>
            <a:r>
              <a:rPr lang="en-US" altLang="en-US" dirty="0"/>
              <a:t>and </a:t>
            </a:r>
            <a:r>
              <a:rPr lang="en-US" altLang="en-US" i="1" dirty="0" err="1"/>
              <a:t>l</a:t>
            </a:r>
            <a:r>
              <a:rPr lang="en-US" altLang="en-US" i="1" baseline="-25000" dirty="0" err="1"/>
              <a:t>j</a:t>
            </a:r>
            <a:r>
              <a:rPr lang="en-US" altLang="en-US" dirty="0"/>
              <a:t> forces a (logical) temporal order between them.  </a:t>
            </a:r>
          </a:p>
          <a:p>
            <a:r>
              <a:rPr lang="en-US" altLang="en-US" dirty="0"/>
              <a:t>If </a:t>
            </a:r>
            <a:r>
              <a:rPr lang="en-US" altLang="en-US" i="1" dirty="0"/>
              <a:t>l</a:t>
            </a:r>
            <a:r>
              <a:rPr lang="en-US" altLang="en-US" i="1" baseline="-25000" dirty="0"/>
              <a:t>i</a:t>
            </a:r>
            <a:r>
              <a:rPr lang="en-US" altLang="en-US" dirty="0"/>
              <a:t> and </a:t>
            </a:r>
            <a:r>
              <a:rPr lang="en-US" altLang="en-US" i="1" dirty="0" err="1"/>
              <a:t>l</a:t>
            </a:r>
            <a:r>
              <a:rPr lang="en-US" altLang="en-US" i="1" baseline="-25000" dirty="0" err="1"/>
              <a:t>j</a:t>
            </a:r>
            <a:r>
              <a:rPr lang="en-US" altLang="en-US" dirty="0"/>
              <a:t> are consecutive in a schedule and they do not conflict, their results would remain the same even if they had been interchanged in the schedule.</a:t>
            </a:r>
          </a:p>
        </p:txBody>
      </p:sp>
    </p:spTree>
    <p:extLst>
      <p:ext uri="{BB962C8B-B14F-4D97-AF65-F5344CB8AC3E}">
        <p14:creationId xmlns:p14="http://schemas.microsoft.com/office/powerpoint/2010/main" val="641938308"/>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6290" name="Rectangle 2"/>
          <p:cNvSpPr>
            <a:spLocks noGrp="1" noChangeArrowheads="1"/>
          </p:cNvSpPr>
          <p:nvPr>
            <p:ph type="title" idx="4294967295"/>
          </p:nvPr>
        </p:nvSpPr>
        <p:spPr>
          <a:xfrm>
            <a:off x="1422400" y="117475"/>
            <a:ext cx="10769600" cy="609600"/>
          </a:xfrm>
        </p:spPr>
        <p:txBody>
          <a:bodyPr/>
          <a:lstStyle/>
          <a:p>
            <a:pPr>
              <a:defRPr/>
            </a:pPr>
            <a:r>
              <a:rPr lang="en-US" dirty="0">
                <a:effectLst>
                  <a:outerShdw blurRad="38100" dist="38100" dir="2700000" algn="tl">
                    <a:srgbClr val="C0C0C0"/>
                  </a:outerShdw>
                </a:effectLst>
              </a:rPr>
              <a:t>Conflict Serializability</a:t>
            </a:r>
          </a:p>
        </p:txBody>
      </p:sp>
      <p:sp>
        <p:nvSpPr>
          <p:cNvPr id="22531" name="Rectangle 3"/>
          <p:cNvSpPr>
            <a:spLocks noGrp="1" noChangeArrowheads="1"/>
          </p:cNvSpPr>
          <p:nvPr>
            <p:ph idx="4294967295"/>
          </p:nvPr>
        </p:nvSpPr>
        <p:spPr>
          <a:xfrm>
            <a:off x="0" y="1101725"/>
            <a:ext cx="7750175" cy="5368925"/>
          </a:xfrm>
        </p:spPr>
        <p:txBody>
          <a:bodyPr/>
          <a:lstStyle/>
          <a:p>
            <a:pPr>
              <a:tabLst>
                <a:tab pos="2222500" algn="l"/>
                <a:tab pos="2568575" algn="l"/>
                <a:tab pos="3319463" algn="l"/>
                <a:tab pos="3594100" algn="l"/>
              </a:tabLst>
            </a:pPr>
            <a:r>
              <a:rPr lang="en-US" altLang="en-US" dirty="0"/>
              <a:t>If a schedule </a:t>
            </a:r>
            <a:r>
              <a:rPr lang="en-US" altLang="en-US" i="1" dirty="0"/>
              <a:t>S</a:t>
            </a:r>
            <a:r>
              <a:rPr lang="en-US" altLang="en-US" dirty="0"/>
              <a:t> can be transformed into a schedule </a:t>
            </a:r>
            <a:r>
              <a:rPr lang="en-US" altLang="en-US" i="1" dirty="0"/>
              <a:t>S’ </a:t>
            </a:r>
            <a:r>
              <a:rPr lang="en-US" altLang="en-US" dirty="0"/>
              <a:t>by a series of swaps of non-conflicting instructions, we say that </a:t>
            </a:r>
            <a:r>
              <a:rPr lang="en-US" altLang="en-US" i="1" dirty="0"/>
              <a:t>S</a:t>
            </a:r>
            <a:r>
              <a:rPr lang="en-US" altLang="en-US" dirty="0"/>
              <a:t> and </a:t>
            </a:r>
            <a:r>
              <a:rPr lang="en-US" altLang="en-US" i="1" dirty="0"/>
              <a:t>S’ </a:t>
            </a:r>
            <a:r>
              <a:rPr lang="en-US" altLang="en-US" dirty="0"/>
              <a:t>are </a:t>
            </a:r>
            <a:r>
              <a:rPr lang="en-US" altLang="en-US" b="1" dirty="0">
                <a:solidFill>
                  <a:srgbClr val="000099"/>
                </a:solidFill>
              </a:rPr>
              <a:t>conflict equivalent</a:t>
            </a:r>
            <a:r>
              <a:rPr lang="en-US" altLang="en-US" i="1" dirty="0"/>
              <a:t>.</a:t>
            </a:r>
            <a:endParaRPr lang="en-US" altLang="en-US" dirty="0"/>
          </a:p>
          <a:p>
            <a:pPr>
              <a:tabLst>
                <a:tab pos="2222500" algn="l"/>
                <a:tab pos="2568575" algn="l"/>
                <a:tab pos="3319463" algn="l"/>
                <a:tab pos="3594100" algn="l"/>
              </a:tabLst>
            </a:pPr>
            <a:r>
              <a:rPr lang="en-US" altLang="en-US" dirty="0"/>
              <a:t>We say that a schedule </a:t>
            </a:r>
            <a:r>
              <a:rPr lang="en-US" altLang="en-US" i="1" dirty="0"/>
              <a:t>S</a:t>
            </a:r>
            <a:r>
              <a:rPr lang="en-US" altLang="en-US" dirty="0"/>
              <a:t> is </a:t>
            </a:r>
            <a:r>
              <a:rPr lang="en-US" altLang="en-US" b="1" dirty="0">
                <a:solidFill>
                  <a:srgbClr val="000099"/>
                </a:solidFill>
              </a:rPr>
              <a:t>conflict serializable</a:t>
            </a:r>
            <a:r>
              <a:rPr lang="en-US" altLang="en-US" dirty="0"/>
              <a:t> if it is conflict equivalent to a serial schedule</a:t>
            </a:r>
          </a:p>
        </p:txBody>
      </p:sp>
    </p:spTree>
    <p:extLst>
      <p:ext uri="{BB962C8B-B14F-4D97-AF65-F5344CB8AC3E}">
        <p14:creationId xmlns:p14="http://schemas.microsoft.com/office/powerpoint/2010/main" val="2280082466"/>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7314" name="Rectangle 2"/>
          <p:cNvSpPr>
            <a:spLocks noGrp="1" noChangeArrowheads="1"/>
          </p:cNvSpPr>
          <p:nvPr>
            <p:ph type="title" idx="4294967295"/>
          </p:nvPr>
        </p:nvSpPr>
        <p:spPr>
          <a:xfrm>
            <a:off x="1422400" y="117475"/>
            <a:ext cx="10769600" cy="609600"/>
          </a:xfrm>
        </p:spPr>
        <p:txBody>
          <a:bodyPr/>
          <a:lstStyle/>
          <a:p>
            <a:pPr>
              <a:defRPr/>
            </a:pPr>
            <a:r>
              <a:rPr lang="en-US" dirty="0">
                <a:effectLst>
                  <a:outerShdw blurRad="38100" dist="38100" dir="2700000" algn="tl">
                    <a:srgbClr val="C0C0C0"/>
                  </a:outerShdw>
                </a:effectLst>
              </a:rPr>
              <a:t>Conflict Serializability (Cont.)</a:t>
            </a:r>
          </a:p>
        </p:txBody>
      </p:sp>
      <p:sp>
        <p:nvSpPr>
          <p:cNvPr id="23555" name="Rectangle 3"/>
          <p:cNvSpPr>
            <a:spLocks noGrp="1" noChangeArrowheads="1"/>
          </p:cNvSpPr>
          <p:nvPr>
            <p:ph idx="4294967295"/>
          </p:nvPr>
        </p:nvSpPr>
        <p:spPr>
          <a:xfrm>
            <a:off x="4030663" y="1101725"/>
            <a:ext cx="8161337" cy="5368925"/>
          </a:xfrm>
        </p:spPr>
        <p:txBody>
          <a:bodyPr/>
          <a:lstStyle/>
          <a:p>
            <a:pPr>
              <a:tabLst>
                <a:tab pos="2063750" algn="l"/>
                <a:tab pos="2511425" algn="l"/>
                <a:tab pos="3262313" algn="l"/>
                <a:tab pos="3881438" algn="l"/>
              </a:tabLst>
            </a:pPr>
            <a:r>
              <a:rPr lang="en-US" altLang="en-US" dirty="0"/>
              <a:t>Schedule 3 can be transformed into Schedule 6, a serial schedule where </a:t>
            </a:r>
            <a:r>
              <a:rPr lang="en-US" altLang="en-US" i="1" dirty="0"/>
              <a:t>T</a:t>
            </a:r>
            <a:r>
              <a:rPr lang="en-US" altLang="en-US" baseline="-25000" dirty="0"/>
              <a:t>2</a:t>
            </a:r>
            <a:r>
              <a:rPr lang="en-US" altLang="en-US" dirty="0"/>
              <a:t> follows </a:t>
            </a:r>
            <a:r>
              <a:rPr lang="en-US" altLang="en-US" i="1" dirty="0"/>
              <a:t>T</a:t>
            </a:r>
            <a:r>
              <a:rPr lang="en-US" altLang="en-US" baseline="-25000" dirty="0"/>
              <a:t>1</a:t>
            </a:r>
            <a:r>
              <a:rPr lang="en-US" altLang="en-US" dirty="0"/>
              <a:t>, by series of swaps of non-conflicting instructions.  Therefore Schedule 3 is conflict serializable.</a:t>
            </a:r>
          </a:p>
        </p:txBody>
      </p:sp>
      <p:sp>
        <p:nvSpPr>
          <p:cNvPr id="23556" name="Text Box 11"/>
          <p:cNvSpPr txBox="1">
            <a:spLocks noChangeArrowheads="1"/>
          </p:cNvSpPr>
          <p:nvPr/>
        </p:nvSpPr>
        <p:spPr bwMode="auto">
          <a:xfrm>
            <a:off x="3733809" y="4922828"/>
            <a:ext cx="1279517"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r>
              <a:rPr lang="en-US" altLang="en-US" sz="1700" dirty="0"/>
              <a:t>Schedule 3</a:t>
            </a:r>
          </a:p>
        </p:txBody>
      </p:sp>
      <p:sp>
        <p:nvSpPr>
          <p:cNvPr id="23557" name="Text Box 12"/>
          <p:cNvSpPr txBox="1">
            <a:spLocks noChangeArrowheads="1"/>
          </p:cNvSpPr>
          <p:nvPr/>
        </p:nvSpPr>
        <p:spPr bwMode="auto">
          <a:xfrm>
            <a:off x="7629534" y="4926007"/>
            <a:ext cx="1279517"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r>
              <a:rPr lang="en-US" altLang="en-US" sz="1700" dirty="0"/>
              <a:t>Schedule 6</a:t>
            </a:r>
          </a:p>
        </p:txBody>
      </p:sp>
      <p:pic>
        <p:nvPicPr>
          <p:cNvPr id="23558"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7201" y="2217729"/>
            <a:ext cx="3040063"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0200" y="2200272"/>
            <a:ext cx="3111500" cy="228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1323229"/>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7730" name="Rectangle 2"/>
          <p:cNvSpPr>
            <a:spLocks noGrp="1" noChangeArrowheads="1"/>
          </p:cNvSpPr>
          <p:nvPr>
            <p:ph type="title" idx="4294967295"/>
          </p:nvPr>
        </p:nvSpPr>
        <p:spPr>
          <a:xfrm>
            <a:off x="1422400" y="117475"/>
            <a:ext cx="10769600" cy="609600"/>
          </a:xfrm>
        </p:spPr>
        <p:txBody>
          <a:bodyPr/>
          <a:lstStyle/>
          <a:p>
            <a:pPr>
              <a:defRPr/>
            </a:pPr>
            <a:r>
              <a:rPr lang="en-US" dirty="0">
                <a:effectLst>
                  <a:outerShdw blurRad="38100" dist="38100" dir="2700000" algn="tl">
                    <a:srgbClr val="C0C0C0"/>
                  </a:outerShdw>
                </a:effectLst>
              </a:rPr>
              <a:t>Conflict Serializability (Cont.)</a:t>
            </a:r>
          </a:p>
        </p:txBody>
      </p:sp>
      <p:sp>
        <p:nvSpPr>
          <p:cNvPr id="24579" name="Rectangle 3"/>
          <p:cNvSpPr>
            <a:spLocks noGrp="1" noChangeArrowheads="1"/>
          </p:cNvSpPr>
          <p:nvPr>
            <p:ph idx="4294967295"/>
          </p:nvPr>
        </p:nvSpPr>
        <p:spPr>
          <a:xfrm>
            <a:off x="0" y="1101725"/>
            <a:ext cx="7688263" cy="5368925"/>
          </a:xfrm>
        </p:spPr>
        <p:txBody>
          <a:bodyPr/>
          <a:lstStyle/>
          <a:p>
            <a:pPr>
              <a:tabLst>
                <a:tab pos="2222500" algn="l"/>
                <a:tab pos="2568575" algn="l"/>
                <a:tab pos="3319463" algn="l"/>
                <a:tab pos="3594100" algn="l"/>
              </a:tabLst>
            </a:pPr>
            <a:r>
              <a:rPr lang="en-US" altLang="en-US" dirty="0"/>
              <a:t>Example of a schedule that is not conflict serializable:</a:t>
            </a:r>
            <a:br>
              <a:rPr lang="en-US" altLang="en-US" dirty="0"/>
            </a:br>
            <a:br>
              <a:rPr lang="en-US" altLang="en-US" dirty="0"/>
            </a:br>
            <a:br>
              <a:rPr lang="en-US" altLang="en-US" dirty="0"/>
            </a:br>
            <a:br>
              <a:rPr lang="en-US" altLang="en-US" dirty="0"/>
            </a:br>
            <a:br>
              <a:rPr lang="en-US" altLang="en-US" dirty="0"/>
            </a:br>
            <a:endParaRPr lang="en-US" altLang="en-US" dirty="0"/>
          </a:p>
          <a:p>
            <a:pPr>
              <a:tabLst>
                <a:tab pos="2222500" algn="l"/>
                <a:tab pos="2568575" algn="l"/>
                <a:tab pos="3319463" algn="l"/>
                <a:tab pos="3594100" algn="l"/>
              </a:tabLst>
            </a:pPr>
            <a:r>
              <a:rPr lang="en-US" altLang="en-US" dirty="0"/>
              <a:t>We are unable to swap instructions in the above schedule to obtain either the serial schedule &lt; </a:t>
            </a:r>
            <a:r>
              <a:rPr lang="en-US" altLang="en-US" i="1" dirty="0"/>
              <a:t>T</a:t>
            </a:r>
            <a:r>
              <a:rPr lang="en-US" altLang="en-US" baseline="-25000" dirty="0"/>
              <a:t>3</a:t>
            </a:r>
            <a:r>
              <a:rPr lang="en-US" altLang="en-US" dirty="0"/>
              <a:t>, </a:t>
            </a:r>
            <a:r>
              <a:rPr lang="en-US" altLang="en-US" i="1" dirty="0"/>
              <a:t>T</a:t>
            </a:r>
            <a:r>
              <a:rPr lang="en-US" altLang="en-US" baseline="-25000" dirty="0"/>
              <a:t>4</a:t>
            </a:r>
            <a:r>
              <a:rPr lang="en-US" altLang="en-US" dirty="0"/>
              <a:t> &gt;, or the serial schedule &lt; </a:t>
            </a:r>
            <a:r>
              <a:rPr lang="en-US" altLang="en-US" i="1" dirty="0"/>
              <a:t>T</a:t>
            </a:r>
            <a:r>
              <a:rPr lang="en-US" altLang="en-US" baseline="-25000" dirty="0"/>
              <a:t>4</a:t>
            </a:r>
            <a:r>
              <a:rPr lang="en-US" altLang="en-US" dirty="0"/>
              <a:t>, </a:t>
            </a:r>
            <a:r>
              <a:rPr lang="en-US" altLang="en-US" i="1" dirty="0"/>
              <a:t>T</a:t>
            </a:r>
            <a:r>
              <a:rPr lang="en-US" altLang="en-US" baseline="-25000" dirty="0"/>
              <a:t>3</a:t>
            </a:r>
            <a:r>
              <a:rPr lang="en-US" altLang="en-US" dirty="0"/>
              <a:t> &gt;.</a:t>
            </a:r>
          </a:p>
        </p:txBody>
      </p:sp>
      <p:pic>
        <p:nvPicPr>
          <p:cNvPr id="245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4381" y="1557336"/>
            <a:ext cx="2840037"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1485934"/>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8338" name="Rectangle 2"/>
          <p:cNvSpPr>
            <a:spLocks noGrp="1" noChangeArrowheads="1"/>
          </p:cNvSpPr>
          <p:nvPr>
            <p:ph type="title" idx="4294967295"/>
          </p:nvPr>
        </p:nvSpPr>
        <p:spPr>
          <a:xfrm>
            <a:off x="1422400" y="117475"/>
            <a:ext cx="10769600" cy="609600"/>
          </a:xfrm>
        </p:spPr>
        <p:txBody>
          <a:bodyPr/>
          <a:lstStyle/>
          <a:p>
            <a:pPr>
              <a:defRPr/>
            </a:pPr>
            <a:r>
              <a:rPr lang="en-US" dirty="0">
                <a:effectLst>
                  <a:outerShdw blurRad="38100" dist="38100" dir="2700000" algn="tl">
                    <a:srgbClr val="C0C0C0"/>
                  </a:outerShdw>
                </a:effectLst>
              </a:rPr>
              <a:t>View Serializability</a:t>
            </a:r>
          </a:p>
        </p:txBody>
      </p:sp>
      <p:sp>
        <p:nvSpPr>
          <p:cNvPr id="25603" name="Rectangle 3"/>
          <p:cNvSpPr>
            <a:spLocks noGrp="1" noChangeArrowheads="1"/>
          </p:cNvSpPr>
          <p:nvPr>
            <p:ph idx="4294967295"/>
          </p:nvPr>
        </p:nvSpPr>
        <p:spPr>
          <a:xfrm>
            <a:off x="4254500" y="1101725"/>
            <a:ext cx="7937500" cy="5368925"/>
          </a:xfrm>
        </p:spPr>
        <p:txBody>
          <a:bodyPr/>
          <a:lstStyle/>
          <a:p>
            <a:pPr>
              <a:defRPr/>
            </a:pPr>
            <a:r>
              <a:rPr lang="en-US" dirty="0"/>
              <a:t>Let </a:t>
            </a:r>
            <a:r>
              <a:rPr lang="en-US" i="1" dirty="0"/>
              <a:t>S</a:t>
            </a:r>
            <a:r>
              <a:rPr lang="en-US" dirty="0"/>
              <a:t> and </a:t>
            </a:r>
            <a:r>
              <a:rPr lang="en-US" i="1" dirty="0"/>
              <a:t>S’</a:t>
            </a:r>
            <a:r>
              <a:rPr lang="en-IN" dirty="0"/>
              <a:t> </a:t>
            </a:r>
            <a:r>
              <a:rPr lang="en-US" dirty="0"/>
              <a:t>be two schedules with the same set of transactions.  </a:t>
            </a:r>
            <a:r>
              <a:rPr lang="en-US" i="1" dirty="0"/>
              <a:t>S</a:t>
            </a:r>
            <a:r>
              <a:rPr lang="en-US" dirty="0"/>
              <a:t> and </a:t>
            </a:r>
            <a:r>
              <a:rPr lang="en-US" i="1" dirty="0"/>
              <a:t>S’ </a:t>
            </a:r>
            <a:r>
              <a:rPr lang="en-US" dirty="0"/>
              <a:t>are </a:t>
            </a:r>
            <a:r>
              <a:rPr lang="en-US" b="1" dirty="0">
                <a:solidFill>
                  <a:srgbClr val="000099"/>
                </a:solidFill>
              </a:rPr>
              <a:t>view equivalent</a:t>
            </a:r>
            <a:r>
              <a:rPr lang="en-US" i="1" dirty="0"/>
              <a:t> </a:t>
            </a:r>
            <a:r>
              <a:rPr lang="en-US" dirty="0"/>
              <a:t>if the following three conditions are met, for each data item </a:t>
            </a:r>
            <a:r>
              <a:rPr lang="en-US" i="1" dirty="0"/>
              <a:t>Q,</a:t>
            </a:r>
            <a:r>
              <a:rPr lang="en-US" dirty="0"/>
              <a:t> </a:t>
            </a:r>
          </a:p>
          <a:p>
            <a:pPr marL="457200" lvl="1" indent="0">
              <a:spcBef>
                <a:spcPts val="0"/>
              </a:spcBef>
              <a:buNone/>
              <a:defRPr/>
            </a:pPr>
            <a:r>
              <a:rPr lang="en-US" dirty="0">
                <a:solidFill>
                  <a:srgbClr val="FF9900"/>
                </a:solidFill>
              </a:rPr>
              <a:t>1.   </a:t>
            </a:r>
            <a:r>
              <a:rPr lang="en-US" dirty="0"/>
              <a:t>If in schedule S, transaction </a:t>
            </a:r>
            <a:r>
              <a:rPr lang="en-US" i="1" dirty="0"/>
              <a:t>T</a:t>
            </a:r>
            <a:r>
              <a:rPr lang="en-US" i="1" baseline="-25000" dirty="0"/>
              <a:t>i</a:t>
            </a:r>
            <a:r>
              <a:rPr lang="en-US" i="1" dirty="0"/>
              <a:t> </a:t>
            </a:r>
            <a:r>
              <a:rPr lang="en-US" dirty="0"/>
              <a:t>reads the initial value of </a:t>
            </a:r>
            <a:r>
              <a:rPr lang="en-US" i="1" dirty="0"/>
              <a:t>Q</a:t>
            </a:r>
            <a:r>
              <a:rPr lang="en-US" dirty="0"/>
              <a:t>, then in </a:t>
            </a:r>
          </a:p>
          <a:p>
            <a:pPr marL="457200" lvl="1" indent="0">
              <a:spcBef>
                <a:spcPts val="0"/>
              </a:spcBef>
              <a:buNone/>
              <a:defRPr/>
            </a:pPr>
            <a:r>
              <a:rPr lang="en-US" dirty="0"/>
              <a:t>      schedule </a:t>
            </a:r>
            <a:r>
              <a:rPr lang="en-US" i="1" dirty="0"/>
              <a:t>S</a:t>
            </a:r>
            <a:r>
              <a:rPr lang="en-IN" i="1" dirty="0"/>
              <a:t>’</a:t>
            </a:r>
            <a:r>
              <a:rPr lang="en-US" altLang="ja-JP" dirty="0"/>
              <a:t> also transaction </a:t>
            </a:r>
            <a:r>
              <a:rPr lang="en-US" altLang="ja-JP" i="1" dirty="0"/>
              <a:t>T</a:t>
            </a:r>
            <a:r>
              <a:rPr lang="en-US" altLang="ja-JP" i="1" baseline="-25000" dirty="0"/>
              <a:t>i</a:t>
            </a:r>
            <a:r>
              <a:rPr lang="en-US" altLang="ja-JP" i="1" dirty="0"/>
              <a:t> </a:t>
            </a:r>
            <a:r>
              <a:rPr lang="en-US" altLang="ja-JP" dirty="0"/>
              <a:t> must read the initial value of </a:t>
            </a:r>
            <a:r>
              <a:rPr lang="en-US" altLang="ja-JP" i="1" dirty="0"/>
              <a:t>Q.</a:t>
            </a:r>
          </a:p>
          <a:p>
            <a:pPr marL="457200" lvl="1" indent="0">
              <a:spcBef>
                <a:spcPts val="0"/>
              </a:spcBef>
              <a:buNone/>
              <a:defRPr/>
            </a:pPr>
            <a:r>
              <a:rPr lang="en-US" dirty="0">
                <a:solidFill>
                  <a:srgbClr val="FF9900"/>
                </a:solidFill>
              </a:rPr>
              <a:t>2.</a:t>
            </a:r>
            <a:r>
              <a:rPr lang="en-US" dirty="0"/>
              <a:t>   If in schedule S transaction </a:t>
            </a:r>
            <a:r>
              <a:rPr lang="en-US" i="1" dirty="0"/>
              <a:t>T</a:t>
            </a:r>
            <a:r>
              <a:rPr lang="en-US" i="1" baseline="-25000" dirty="0"/>
              <a:t>i</a:t>
            </a:r>
            <a:r>
              <a:rPr lang="en-US" i="1" dirty="0"/>
              <a:t> </a:t>
            </a:r>
            <a:r>
              <a:rPr lang="en-US" dirty="0"/>
              <a:t>executes </a:t>
            </a:r>
            <a:r>
              <a:rPr lang="en-US" b="1" dirty="0"/>
              <a:t>read</a:t>
            </a:r>
            <a:r>
              <a:rPr lang="en-US" dirty="0"/>
              <a:t>(</a:t>
            </a:r>
            <a:r>
              <a:rPr lang="en-US" i="1" dirty="0"/>
              <a:t>Q)</a:t>
            </a:r>
            <a:r>
              <a:rPr lang="en-US" dirty="0"/>
              <a:t>, and that value was </a:t>
            </a:r>
          </a:p>
          <a:p>
            <a:pPr marL="457200" lvl="1" indent="0">
              <a:spcBef>
                <a:spcPts val="0"/>
              </a:spcBef>
              <a:buNone/>
              <a:defRPr/>
            </a:pPr>
            <a:r>
              <a:rPr lang="en-US" dirty="0"/>
              <a:t>      produced by transaction </a:t>
            </a:r>
            <a:r>
              <a:rPr lang="en-US" i="1" dirty="0"/>
              <a:t>T</a:t>
            </a:r>
            <a:r>
              <a:rPr lang="en-US" i="1" baseline="-25000" dirty="0"/>
              <a:t>j</a:t>
            </a:r>
            <a:r>
              <a:rPr lang="en-US" dirty="0"/>
              <a:t> </a:t>
            </a:r>
            <a:r>
              <a:rPr lang="en-US" i="1" dirty="0"/>
              <a:t> </a:t>
            </a:r>
            <a:r>
              <a:rPr lang="en-US" dirty="0"/>
              <a:t>(if any), then in schedule </a:t>
            </a:r>
            <a:r>
              <a:rPr lang="en-US" i="1" dirty="0"/>
              <a:t>S</a:t>
            </a:r>
            <a:r>
              <a:rPr lang="en-IN" i="1" dirty="0"/>
              <a:t>’</a:t>
            </a:r>
            <a:r>
              <a:rPr lang="en-US" altLang="ja-JP" dirty="0"/>
              <a:t> also </a:t>
            </a:r>
          </a:p>
          <a:p>
            <a:pPr marL="457200" lvl="1" indent="0">
              <a:spcBef>
                <a:spcPts val="0"/>
              </a:spcBef>
              <a:buNone/>
              <a:defRPr/>
            </a:pPr>
            <a:r>
              <a:rPr lang="en-US" altLang="ja-JP" dirty="0"/>
              <a:t>      transaction </a:t>
            </a:r>
            <a:r>
              <a:rPr lang="en-US" altLang="ja-JP" i="1" dirty="0"/>
              <a:t>T</a:t>
            </a:r>
            <a:r>
              <a:rPr lang="en-US" altLang="ja-JP" i="1" baseline="-25000" dirty="0"/>
              <a:t>i</a:t>
            </a:r>
            <a:r>
              <a:rPr lang="en-US" altLang="ja-JP" dirty="0"/>
              <a:t> must read the value of </a:t>
            </a:r>
            <a:r>
              <a:rPr lang="en-US" altLang="ja-JP" i="1" dirty="0"/>
              <a:t>Q</a:t>
            </a:r>
            <a:r>
              <a:rPr lang="en-US" altLang="ja-JP" dirty="0"/>
              <a:t> that was produced by the </a:t>
            </a:r>
          </a:p>
          <a:p>
            <a:pPr marL="457200" lvl="1" indent="0">
              <a:spcBef>
                <a:spcPts val="0"/>
              </a:spcBef>
              <a:buNone/>
              <a:defRPr/>
            </a:pPr>
            <a:r>
              <a:rPr lang="en-US" altLang="ja-JP" dirty="0"/>
              <a:t>      same </a:t>
            </a:r>
            <a:r>
              <a:rPr lang="en-US" altLang="ja-JP" b="1" dirty="0"/>
              <a:t>write</a:t>
            </a:r>
            <a:r>
              <a:rPr lang="en-US" altLang="ja-JP" dirty="0"/>
              <a:t>(Q) operation of transaction </a:t>
            </a:r>
            <a:r>
              <a:rPr lang="en-US" altLang="ja-JP" i="1" dirty="0"/>
              <a:t>T</a:t>
            </a:r>
            <a:r>
              <a:rPr lang="en-US" altLang="ja-JP" i="1" baseline="-25000" dirty="0"/>
              <a:t>j</a:t>
            </a:r>
            <a:r>
              <a:rPr lang="en-US" altLang="ja-JP" dirty="0"/>
              <a:t> .</a:t>
            </a:r>
          </a:p>
          <a:p>
            <a:pPr marL="457200" lvl="1" indent="0">
              <a:spcBef>
                <a:spcPts val="0"/>
              </a:spcBef>
              <a:buNone/>
              <a:defRPr/>
            </a:pPr>
            <a:r>
              <a:rPr lang="en-US" dirty="0">
                <a:solidFill>
                  <a:srgbClr val="FF9900"/>
                </a:solidFill>
              </a:rPr>
              <a:t>3.   </a:t>
            </a:r>
            <a:r>
              <a:rPr lang="en-US" dirty="0"/>
              <a:t>The transaction (if any) that performs the final </a:t>
            </a:r>
            <a:r>
              <a:rPr lang="en-US" b="1" dirty="0"/>
              <a:t>write</a:t>
            </a:r>
            <a:r>
              <a:rPr lang="en-US" dirty="0"/>
              <a:t>(</a:t>
            </a:r>
            <a:r>
              <a:rPr lang="en-US" i="1" dirty="0"/>
              <a:t>Q</a:t>
            </a:r>
            <a:r>
              <a:rPr lang="en-US" dirty="0"/>
              <a:t>) operation in </a:t>
            </a:r>
          </a:p>
          <a:p>
            <a:pPr marL="457200" lvl="1" indent="0">
              <a:spcBef>
                <a:spcPts val="0"/>
              </a:spcBef>
              <a:buNone/>
              <a:defRPr/>
            </a:pPr>
            <a:r>
              <a:rPr lang="en-US" dirty="0"/>
              <a:t>      schedule </a:t>
            </a:r>
            <a:r>
              <a:rPr lang="en-US" i="1" dirty="0"/>
              <a:t>S </a:t>
            </a:r>
            <a:r>
              <a:rPr lang="en-US" dirty="0"/>
              <a:t>must also perform the final</a:t>
            </a:r>
            <a:r>
              <a:rPr lang="en-US" i="1" dirty="0"/>
              <a:t> </a:t>
            </a:r>
            <a:r>
              <a:rPr lang="en-US" b="1" dirty="0"/>
              <a:t>write</a:t>
            </a:r>
            <a:r>
              <a:rPr lang="en-US" dirty="0"/>
              <a:t>(</a:t>
            </a:r>
            <a:r>
              <a:rPr lang="en-US" i="1" dirty="0"/>
              <a:t>Q</a:t>
            </a:r>
            <a:r>
              <a:rPr lang="en-US" dirty="0"/>
              <a:t>) operation in schedule </a:t>
            </a:r>
            <a:r>
              <a:rPr lang="en-US" i="1" dirty="0"/>
              <a:t>S</a:t>
            </a:r>
            <a:r>
              <a:rPr lang="en-IN" altLang="ja-JP" i="1" dirty="0"/>
              <a:t>’</a:t>
            </a:r>
            <a:r>
              <a:rPr lang="en-US" altLang="ja-JP" i="1" dirty="0"/>
              <a:t>.</a:t>
            </a:r>
          </a:p>
          <a:p>
            <a:pPr marL="400050">
              <a:defRPr/>
            </a:pPr>
            <a:r>
              <a:rPr lang="en-US" dirty="0"/>
              <a:t>As can be seen, view equivalence is also based purely on </a:t>
            </a:r>
            <a:r>
              <a:rPr lang="en-US" b="1" dirty="0"/>
              <a:t>reads </a:t>
            </a:r>
            <a:r>
              <a:rPr lang="en-US" dirty="0"/>
              <a:t>and </a:t>
            </a:r>
            <a:r>
              <a:rPr lang="en-US" b="1" dirty="0"/>
              <a:t>writes</a:t>
            </a:r>
            <a:r>
              <a:rPr lang="en-US" dirty="0"/>
              <a:t> alone.</a:t>
            </a:r>
          </a:p>
        </p:txBody>
      </p:sp>
    </p:spTree>
    <p:extLst>
      <p:ext uri="{BB962C8B-B14F-4D97-AF65-F5344CB8AC3E}">
        <p14:creationId xmlns:p14="http://schemas.microsoft.com/office/powerpoint/2010/main" val="42070738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Rectangle 2"/>
          <p:cNvSpPr>
            <a:spLocks noGrp="1" noChangeArrowheads="1"/>
          </p:cNvSpPr>
          <p:nvPr>
            <p:ph type="title" idx="4294967295"/>
          </p:nvPr>
        </p:nvSpPr>
        <p:spPr>
          <a:xfrm>
            <a:off x="1422400" y="117475"/>
            <a:ext cx="1076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ffectLst/>
              </a:rPr>
              <a:t>Transaction Management	</a:t>
            </a:r>
          </a:p>
        </p:txBody>
      </p:sp>
      <p:sp>
        <p:nvSpPr>
          <p:cNvPr id="78851" name="Rectangle 3"/>
          <p:cNvSpPr>
            <a:spLocks noGrp="1" noChangeArrowheads="1"/>
          </p:cNvSpPr>
          <p:nvPr>
            <p:ph idx="4294967295"/>
          </p:nvPr>
        </p:nvSpPr>
        <p:spPr>
          <a:xfrm>
            <a:off x="1885361" y="1337690"/>
            <a:ext cx="7567613" cy="3660775"/>
          </a:xfrm>
        </p:spPr>
        <p:txBody>
          <a:bodyPr/>
          <a:lstStyle/>
          <a:p>
            <a:r>
              <a:rPr lang="en-US" altLang="en-US" dirty="0">
                <a:sym typeface="Symbol" panose="05050102010706020507" pitchFamily="18" charset="2"/>
              </a:rPr>
              <a:t>A</a:t>
            </a:r>
            <a:r>
              <a:rPr lang="en-US" altLang="en-US" b="1" dirty="0">
                <a:solidFill>
                  <a:srgbClr val="002060"/>
                </a:solidFill>
                <a:sym typeface="Symbol" panose="05050102010706020507" pitchFamily="18" charset="2"/>
              </a:rPr>
              <a:t> transaction </a:t>
            </a:r>
            <a:r>
              <a:rPr lang="en-US" altLang="en-US" dirty="0"/>
              <a:t>is a collection of operations that performs a single logical function in a database application</a:t>
            </a:r>
          </a:p>
          <a:p>
            <a:r>
              <a:rPr lang="en-US" altLang="en-US" b="1" dirty="0">
                <a:solidFill>
                  <a:srgbClr val="002060"/>
                </a:solidFill>
                <a:sym typeface="Symbol" panose="05050102010706020507" pitchFamily="18" charset="2"/>
              </a:rPr>
              <a:t>Transaction-management component </a:t>
            </a:r>
            <a:r>
              <a:rPr lang="en-US" altLang="en-US" dirty="0"/>
              <a:t>ensures that the database remains in a consistent (correct) state despite system failures (e.g., power failures and operating system crashes) and transaction failures.</a:t>
            </a:r>
          </a:p>
          <a:p>
            <a:r>
              <a:rPr lang="en-US" altLang="en-US" b="1" dirty="0">
                <a:solidFill>
                  <a:srgbClr val="002060"/>
                </a:solidFill>
                <a:sym typeface="Symbol" panose="05050102010706020507" pitchFamily="18" charset="2"/>
              </a:rPr>
              <a:t>Concurrency-control manager </a:t>
            </a:r>
            <a:r>
              <a:rPr lang="en-US" altLang="en-US" dirty="0"/>
              <a:t>controls the interaction among the concurrent transactions, to ensure the consistency of the database.</a:t>
            </a:r>
            <a:r>
              <a:rPr lang="en-US" altLang="en-US" b="1" dirty="0">
                <a:solidFill>
                  <a:schemeClr val="tx2"/>
                </a:solidFill>
              </a:rPr>
              <a:t> </a:t>
            </a:r>
          </a:p>
          <a:p>
            <a:endParaRPr lang="en-US" altLang="en-US" b="1" dirty="0">
              <a:solidFill>
                <a:schemeClr val="tx2"/>
              </a:solidFill>
            </a:endParaRPr>
          </a:p>
        </p:txBody>
      </p:sp>
    </p:spTree>
    <p:extLst>
      <p:ext uri="{BB962C8B-B14F-4D97-AF65-F5344CB8AC3E}">
        <p14:creationId xmlns:p14="http://schemas.microsoft.com/office/powerpoint/2010/main" val="3872297415"/>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62" name="Rectangle 2"/>
          <p:cNvSpPr>
            <a:spLocks noGrp="1" noChangeArrowheads="1"/>
          </p:cNvSpPr>
          <p:nvPr>
            <p:ph type="title" idx="4294967295"/>
          </p:nvPr>
        </p:nvSpPr>
        <p:spPr>
          <a:xfrm>
            <a:off x="1422400" y="117475"/>
            <a:ext cx="10769600" cy="609600"/>
          </a:xfrm>
        </p:spPr>
        <p:txBody>
          <a:bodyPr/>
          <a:lstStyle/>
          <a:p>
            <a:pPr>
              <a:defRPr/>
            </a:pPr>
            <a:r>
              <a:rPr lang="en-US" dirty="0">
                <a:effectLst>
                  <a:outerShdw blurRad="38100" dist="38100" dir="2700000" algn="tl">
                    <a:srgbClr val="C0C0C0"/>
                  </a:outerShdw>
                </a:effectLst>
              </a:rPr>
              <a:t>View Serializability (Cont.)</a:t>
            </a:r>
          </a:p>
        </p:txBody>
      </p:sp>
      <p:sp>
        <p:nvSpPr>
          <p:cNvPr id="26627" name="Rectangle 3"/>
          <p:cNvSpPr>
            <a:spLocks noGrp="1" noChangeArrowheads="1"/>
          </p:cNvSpPr>
          <p:nvPr>
            <p:ph idx="4294967295"/>
          </p:nvPr>
        </p:nvSpPr>
        <p:spPr>
          <a:xfrm>
            <a:off x="0" y="1101725"/>
            <a:ext cx="7634288" cy="5368925"/>
          </a:xfrm>
        </p:spPr>
        <p:txBody>
          <a:bodyPr/>
          <a:lstStyle/>
          <a:p>
            <a:pPr>
              <a:tabLst>
                <a:tab pos="1890713" algn="l"/>
                <a:tab pos="2338388" algn="l"/>
                <a:tab pos="2914650" algn="l"/>
                <a:tab pos="3203575" algn="l"/>
                <a:tab pos="3881438" algn="l"/>
                <a:tab pos="4286250" algn="l"/>
              </a:tabLst>
            </a:pPr>
            <a:r>
              <a:rPr lang="en-US" altLang="en-US"/>
              <a:t>A schedule </a:t>
            </a:r>
            <a:r>
              <a:rPr lang="en-US" altLang="en-US" i="1"/>
              <a:t>S</a:t>
            </a:r>
            <a:r>
              <a:rPr lang="en-US" altLang="en-US"/>
              <a:t> is </a:t>
            </a:r>
            <a:r>
              <a:rPr lang="en-US" altLang="en-US" b="1">
                <a:solidFill>
                  <a:srgbClr val="000099"/>
                </a:solidFill>
              </a:rPr>
              <a:t>view serializable</a:t>
            </a:r>
            <a:r>
              <a:rPr lang="en-US" altLang="en-US" i="1"/>
              <a:t> </a:t>
            </a:r>
            <a:r>
              <a:rPr lang="en-US" altLang="en-US"/>
              <a:t>if it is view equivalent to a serial schedule.</a:t>
            </a:r>
          </a:p>
          <a:p>
            <a:pPr>
              <a:tabLst>
                <a:tab pos="1890713" algn="l"/>
                <a:tab pos="2338388" algn="l"/>
                <a:tab pos="2914650" algn="l"/>
                <a:tab pos="3203575" algn="l"/>
                <a:tab pos="3881438" algn="l"/>
                <a:tab pos="4286250" algn="l"/>
              </a:tabLst>
            </a:pPr>
            <a:r>
              <a:rPr lang="en-US" altLang="en-US"/>
              <a:t>Every conflict serializable schedule is also view serializable.</a:t>
            </a:r>
          </a:p>
          <a:p>
            <a:pPr>
              <a:tabLst>
                <a:tab pos="1890713" algn="l"/>
                <a:tab pos="2338388" algn="l"/>
                <a:tab pos="2914650" algn="l"/>
                <a:tab pos="3203575" algn="l"/>
                <a:tab pos="3881438" algn="l"/>
                <a:tab pos="4286250" algn="l"/>
              </a:tabLst>
            </a:pPr>
            <a:r>
              <a:rPr lang="en-US" altLang="en-US"/>
              <a:t>Below is a schedule which is view-serializable but </a:t>
            </a:r>
            <a:r>
              <a:rPr lang="en-US" altLang="en-US" i="1"/>
              <a:t>not </a:t>
            </a:r>
            <a:r>
              <a:rPr lang="en-US" altLang="en-US"/>
              <a:t>conflict serializable.</a:t>
            </a:r>
            <a:br>
              <a:rPr lang="en-US" altLang="en-US"/>
            </a:br>
            <a:endParaRPr lang="en-US" altLang="en-US"/>
          </a:p>
          <a:p>
            <a:pPr>
              <a:buNone/>
              <a:tabLst>
                <a:tab pos="1890713" algn="l"/>
                <a:tab pos="2338388" algn="l"/>
                <a:tab pos="2914650" algn="l"/>
                <a:tab pos="3203575" algn="l"/>
                <a:tab pos="3881438" algn="l"/>
                <a:tab pos="4286250" algn="l"/>
              </a:tabLst>
            </a:pPr>
            <a:r>
              <a:rPr lang="en-US" altLang="en-US"/>
              <a:t>		</a:t>
            </a:r>
          </a:p>
          <a:p>
            <a:pPr>
              <a:buNone/>
              <a:tabLst>
                <a:tab pos="1890713" algn="l"/>
                <a:tab pos="2338388" algn="l"/>
                <a:tab pos="2914650" algn="l"/>
                <a:tab pos="3203575" algn="l"/>
                <a:tab pos="3881438" algn="l"/>
                <a:tab pos="4286250" algn="l"/>
              </a:tabLst>
            </a:pPr>
            <a:endParaRPr lang="en-US" altLang="en-US"/>
          </a:p>
          <a:p>
            <a:pPr>
              <a:tabLst>
                <a:tab pos="1890713" algn="l"/>
                <a:tab pos="2338388" algn="l"/>
                <a:tab pos="2914650" algn="l"/>
                <a:tab pos="3203575" algn="l"/>
                <a:tab pos="3881438" algn="l"/>
                <a:tab pos="4286250" algn="l"/>
              </a:tabLst>
            </a:pPr>
            <a:endParaRPr lang="en-US" altLang="en-US"/>
          </a:p>
          <a:p>
            <a:pPr>
              <a:buNone/>
              <a:tabLst>
                <a:tab pos="1890713" algn="l"/>
                <a:tab pos="2338388" algn="l"/>
                <a:tab pos="2914650" algn="l"/>
                <a:tab pos="3203575" algn="l"/>
                <a:tab pos="3881438" algn="l"/>
                <a:tab pos="4286250" algn="l"/>
              </a:tabLst>
            </a:pPr>
            <a:endParaRPr lang="en-US" altLang="en-US"/>
          </a:p>
          <a:p>
            <a:pPr>
              <a:tabLst>
                <a:tab pos="1890713" algn="l"/>
                <a:tab pos="2338388" algn="l"/>
                <a:tab pos="2914650" algn="l"/>
                <a:tab pos="3203575" algn="l"/>
                <a:tab pos="3881438" algn="l"/>
                <a:tab pos="4286250" algn="l"/>
              </a:tabLst>
            </a:pPr>
            <a:r>
              <a:rPr lang="en-US" altLang="en-US"/>
              <a:t>What serial schedule is above equivalent to?</a:t>
            </a:r>
          </a:p>
          <a:p>
            <a:pPr>
              <a:tabLst>
                <a:tab pos="1890713" algn="l"/>
                <a:tab pos="2338388" algn="l"/>
                <a:tab pos="2914650" algn="l"/>
                <a:tab pos="3203575" algn="l"/>
                <a:tab pos="3881438" algn="l"/>
                <a:tab pos="4286250" algn="l"/>
              </a:tabLst>
            </a:pPr>
            <a:r>
              <a:rPr lang="en-US" altLang="en-US"/>
              <a:t>Every view serializable schedule that is not conflict serializable has </a:t>
            </a:r>
            <a:r>
              <a:rPr lang="en-US" altLang="en-US" b="1">
                <a:solidFill>
                  <a:srgbClr val="000099"/>
                </a:solidFill>
              </a:rPr>
              <a:t>blind writes</a:t>
            </a:r>
            <a:r>
              <a:rPr lang="en-US" altLang="en-US" b="1"/>
              <a:t>.</a:t>
            </a:r>
          </a:p>
        </p:txBody>
      </p:sp>
      <p:pic>
        <p:nvPicPr>
          <p:cNvPr id="26628" name="Picture 4" descr="New PDF from Images Output-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1614" y="2590707"/>
            <a:ext cx="293687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988585"/>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0386" name="Rectangle 2"/>
          <p:cNvSpPr>
            <a:spLocks noGrp="1" noChangeArrowheads="1"/>
          </p:cNvSpPr>
          <p:nvPr>
            <p:ph type="title" idx="4294967295"/>
          </p:nvPr>
        </p:nvSpPr>
        <p:spPr>
          <a:xfrm>
            <a:off x="1422400" y="117475"/>
            <a:ext cx="10769600" cy="609600"/>
          </a:xfrm>
        </p:spPr>
        <p:txBody>
          <a:bodyPr/>
          <a:lstStyle/>
          <a:p>
            <a:pPr>
              <a:defRPr/>
            </a:pPr>
            <a:r>
              <a:rPr lang="en-US" dirty="0">
                <a:effectLst>
                  <a:outerShdw blurRad="38100" dist="38100" dir="2700000" algn="tl">
                    <a:srgbClr val="C0C0C0"/>
                  </a:outerShdw>
                </a:effectLst>
              </a:rPr>
              <a:t>Other Notions of Serializability</a:t>
            </a:r>
          </a:p>
        </p:txBody>
      </p:sp>
      <p:sp>
        <p:nvSpPr>
          <p:cNvPr id="27651" name="Rectangle 3"/>
          <p:cNvSpPr>
            <a:spLocks noGrp="1" noChangeArrowheads="1"/>
          </p:cNvSpPr>
          <p:nvPr>
            <p:ph idx="4294967295"/>
          </p:nvPr>
        </p:nvSpPr>
        <p:spPr>
          <a:xfrm>
            <a:off x="0" y="1101725"/>
            <a:ext cx="7065963" cy="5368925"/>
          </a:xfrm>
        </p:spPr>
        <p:txBody>
          <a:bodyPr/>
          <a:lstStyle/>
          <a:p>
            <a:pPr>
              <a:tabLst>
                <a:tab pos="2120900" algn="l"/>
                <a:tab pos="2568575" algn="l"/>
                <a:tab pos="3600450" algn="l"/>
                <a:tab pos="3940175" algn="l"/>
              </a:tabLst>
            </a:pPr>
            <a:r>
              <a:rPr lang="en-US" altLang="en-US" dirty="0"/>
              <a:t>The schedule below produces same outcome as the serial schedule &lt; </a:t>
            </a:r>
            <a:r>
              <a:rPr lang="en-US" altLang="en-US" i="1" dirty="0"/>
              <a:t>T</a:t>
            </a:r>
            <a:r>
              <a:rPr lang="en-US" altLang="en-US" baseline="-25000" dirty="0"/>
              <a:t>1</a:t>
            </a:r>
            <a:r>
              <a:rPr lang="en-US" altLang="en-US" dirty="0"/>
              <a:t>,</a:t>
            </a:r>
            <a:r>
              <a:rPr lang="en-US" altLang="en-US" baseline="-25000" dirty="0"/>
              <a:t> </a:t>
            </a:r>
            <a:r>
              <a:rPr lang="en-US" altLang="en-US" i="1" dirty="0"/>
              <a:t>T</a:t>
            </a:r>
            <a:r>
              <a:rPr lang="en-US" altLang="en-US" baseline="-25000" dirty="0"/>
              <a:t>5</a:t>
            </a:r>
            <a:r>
              <a:rPr lang="en-US" altLang="en-US" dirty="0"/>
              <a:t> &gt;, yet is not conflict equivalent or view equivalent to it.</a:t>
            </a:r>
          </a:p>
          <a:p>
            <a:pPr>
              <a:buNone/>
              <a:tabLst>
                <a:tab pos="2120900" algn="l"/>
                <a:tab pos="2568575" algn="l"/>
                <a:tab pos="3600450" algn="l"/>
                <a:tab pos="3940175" algn="l"/>
              </a:tabLst>
            </a:pPr>
            <a:r>
              <a:rPr lang="en-US" altLang="en-US" dirty="0"/>
              <a:t>		</a:t>
            </a:r>
          </a:p>
          <a:p>
            <a:pPr>
              <a:tabLst>
                <a:tab pos="2120900" algn="l"/>
                <a:tab pos="2568575" algn="l"/>
                <a:tab pos="3600450" algn="l"/>
                <a:tab pos="3940175" algn="l"/>
              </a:tabLst>
            </a:pPr>
            <a:endParaRPr lang="en-US" altLang="en-US" dirty="0"/>
          </a:p>
          <a:p>
            <a:pPr>
              <a:tabLst>
                <a:tab pos="2120900" algn="l"/>
                <a:tab pos="2568575" algn="l"/>
                <a:tab pos="3600450" algn="l"/>
                <a:tab pos="3940175" algn="l"/>
              </a:tabLst>
            </a:pPr>
            <a:endParaRPr lang="en-US" altLang="en-US" dirty="0"/>
          </a:p>
          <a:p>
            <a:pPr>
              <a:tabLst>
                <a:tab pos="2120900" algn="l"/>
                <a:tab pos="2568575" algn="l"/>
                <a:tab pos="3600450" algn="l"/>
                <a:tab pos="3940175" algn="l"/>
              </a:tabLst>
            </a:pPr>
            <a:endParaRPr lang="en-US" altLang="en-US" dirty="0"/>
          </a:p>
          <a:p>
            <a:pPr>
              <a:tabLst>
                <a:tab pos="2120900" algn="l"/>
                <a:tab pos="2568575" algn="l"/>
                <a:tab pos="3600450" algn="l"/>
                <a:tab pos="3940175" algn="l"/>
              </a:tabLst>
            </a:pPr>
            <a:endParaRPr lang="en-US" altLang="en-US" dirty="0"/>
          </a:p>
          <a:p>
            <a:pPr>
              <a:tabLst>
                <a:tab pos="2120900" algn="l"/>
                <a:tab pos="2568575" algn="l"/>
                <a:tab pos="3600450" algn="l"/>
                <a:tab pos="3940175" algn="l"/>
              </a:tabLst>
            </a:pPr>
            <a:endParaRPr lang="en-US" altLang="en-US" dirty="0"/>
          </a:p>
          <a:p>
            <a:pPr>
              <a:buNone/>
              <a:tabLst>
                <a:tab pos="2120900" algn="l"/>
                <a:tab pos="2568575" algn="l"/>
                <a:tab pos="3600450" algn="l"/>
                <a:tab pos="3940175" algn="l"/>
              </a:tabLst>
            </a:pPr>
            <a:br>
              <a:rPr lang="en-US" altLang="en-US" dirty="0"/>
            </a:br>
            <a:br>
              <a:rPr lang="en-US" altLang="en-US" dirty="0"/>
            </a:br>
            <a:endParaRPr lang="en-US" altLang="en-US" dirty="0"/>
          </a:p>
          <a:p>
            <a:pPr>
              <a:buNone/>
              <a:tabLst>
                <a:tab pos="2120900" algn="l"/>
                <a:tab pos="2568575" algn="l"/>
                <a:tab pos="3600450" algn="l"/>
                <a:tab pos="3940175" algn="l"/>
              </a:tabLst>
            </a:pPr>
            <a:endParaRPr lang="en-US" altLang="en-US" dirty="0"/>
          </a:p>
          <a:p>
            <a:pPr>
              <a:tabLst>
                <a:tab pos="2120900" algn="l"/>
                <a:tab pos="2568575" algn="l"/>
                <a:tab pos="3600450" algn="l"/>
                <a:tab pos="3940175" algn="l"/>
              </a:tabLst>
            </a:pPr>
            <a:r>
              <a:rPr lang="en-US" altLang="en-US" dirty="0"/>
              <a:t>Determining such equivalence requires analysis of operations other than read and write.</a:t>
            </a:r>
          </a:p>
          <a:p>
            <a:pPr>
              <a:tabLst>
                <a:tab pos="2120900" algn="l"/>
                <a:tab pos="2568575" algn="l"/>
                <a:tab pos="3600450" algn="l"/>
                <a:tab pos="3940175" algn="l"/>
              </a:tabLst>
            </a:pPr>
            <a:endParaRPr lang="en-US" altLang="en-US" dirty="0"/>
          </a:p>
          <a:p>
            <a:pPr>
              <a:tabLst>
                <a:tab pos="2120900" algn="l"/>
                <a:tab pos="2568575" algn="l"/>
                <a:tab pos="3600450" algn="l"/>
                <a:tab pos="3940175" algn="l"/>
              </a:tabLst>
            </a:pPr>
            <a:endParaRPr lang="en-US" altLang="en-US" dirty="0"/>
          </a:p>
        </p:txBody>
      </p:sp>
      <p:pic>
        <p:nvPicPr>
          <p:cNvPr id="2765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8799" y="1966119"/>
            <a:ext cx="2844800"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4964816"/>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extBox 2">
            <a:extLst>
              <a:ext uri="{FF2B5EF4-FFF2-40B4-BE49-F238E27FC236}">
                <a16:creationId xmlns:a16="http://schemas.microsoft.com/office/drawing/2014/main" id="{767359E5-FAE7-46E5-A75D-EBB300D62BA0}"/>
              </a:ext>
            </a:extLst>
          </p:cNvPr>
          <p:cNvSpPr txBox="1">
            <a:spLocks noChangeArrowheads="1"/>
          </p:cNvSpPr>
          <p:nvPr/>
        </p:nvSpPr>
        <p:spPr bwMode="auto">
          <a:xfrm>
            <a:off x="3877235" y="2445974"/>
            <a:ext cx="4437529"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67945" marR="93980" algn="ctr"/>
            <a:r>
              <a:rPr lang="en-GB" altLang="en-US" sz="1588" dirty="0">
                <a:solidFill>
                  <a:srgbClr val="000000"/>
                </a:solidFill>
              </a:rPr>
              <a:t>Week: 07 &amp; 08</a:t>
            </a:r>
            <a:br>
              <a:rPr lang="en-GB" altLang="en-US" sz="1588" dirty="0">
                <a:solidFill>
                  <a:srgbClr val="000000"/>
                </a:solidFill>
              </a:rPr>
            </a:br>
            <a:r>
              <a:rPr lang="en-GB" dirty="0"/>
              <a:t>Database Security</a:t>
            </a:r>
            <a:endParaRPr lang="en-GB" altLang="en-US" sz="1588" dirty="0"/>
          </a:p>
        </p:txBody>
      </p:sp>
    </p:spTree>
    <p:extLst>
      <p:ext uri="{BB962C8B-B14F-4D97-AF65-F5344CB8AC3E}">
        <p14:creationId xmlns:p14="http://schemas.microsoft.com/office/powerpoint/2010/main" val="2226327709"/>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0" y="0"/>
            <a:ext cx="9144000" cy="4057650"/>
            <a:chOff x="0" y="0"/>
            <a:chExt cx="9144000" cy="4057650"/>
          </a:xfrm>
        </p:grpSpPr>
        <p:pic>
          <p:nvPicPr>
            <p:cNvPr id="3" name="object 3"/>
            <p:cNvPicPr/>
            <p:nvPr/>
          </p:nvPicPr>
          <p:blipFill>
            <a:blip r:embed="rId2" cstate="print"/>
            <a:stretch>
              <a:fillRect/>
            </a:stretch>
          </p:blipFill>
          <p:spPr>
            <a:xfrm>
              <a:off x="0" y="0"/>
              <a:ext cx="9144000" cy="4057426"/>
            </a:xfrm>
            <a:prstGeom prst="rect">
              <a:avLst/>
            </a:prstGeom>
          </p:spPr>
        </p:pic>
        <p:sp>
          <p:nvSpPr>
            <p:cNvPr id="4" name="object 4"/>
            <p:cNvSpPr/>
            <p:nvPr/>
          </p:nvSpPr>
          <p:spPr>
            <a:xfrm>
              <a:off x="5414600" y="3976640"/>
              <a:ext cx="3729990" cy="72390"/>
            </a:xfrm>
            <a:custGeom>
              <a:avLst/>
              <a:gdLst/>
              <a:ahLst/>
              <a:cxnLst/>
              <a:rect l="l" t="t" r="r" b="b"/>
              <a:pathLst>
                <a:path w="3729990" h="72389">
                  <a:moveTo>
                    <a:pt x="3729399" y="71809"/>
                  </a:moveTo>
                  <a:lnTo>
                    <a:pt x="0" y="71809"/>
                  </a:lnTo>
                  <a:lnTo>
                    <a:pt x="0" y="0"/>
                  </a:lnTo>
                  <a:lnTo>
                    <a:pt x="3729399" y="0"/>
                  </a:lnTo>
                  <a:lnTo>
                    <a:pt x="3729399" y="71809"/>
                  </a:lnTo>
                  <a:close/>
                </a:path>
              </a:pathLst>
            </a:custGeom>
            <a:solidFill>
              <a:srgbClr val="000000"/>
            </a:solidFill>
          </p:spPr>
          <p:txBody>
            <a:bodyPr wrap="square" lIns="0" tIns="0" rIns="0" bIns="0" rtlCol="0"/>
            <a:lstStyle/>
            <a:p>
              <a:endParaRPr/>
            </a:p>
          </p:txBody>
        </p:sp>
      </p:grpSp>
    </p:spTree>
    <p:extLst>
      <p:ext uri="{BB962C8B-B14F-4D97-AF65-F5344CB8AC3E}">
        <p14:creationId xmlns:p14="http://schemas.microsoft.com/office/powerpoint/2010/main" val="854877032"/>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043945" y="4865284"/>
            <a:ext cx="1452260" cy="1956810"/>
          </a:xfrm>
          <a:prstGeom prst="rect">
            <a:avLst/>
          </a:prstGeom>
        </p:spPr>
      </p:pic>
      <p:pic>
        <p:nvPicPr>
          <p:cNvPr id="3" name="object 3"/>
          <p:cNvPicPr/>
          <p:nvPr/>
        </p:nvPicPr>
        <p:blipFill>
          <a:blip r:embed="rId3" cstate="print"/>
          <a:stretch>
            <a:fillRect/>
          </a:stretch>
        </p:blipFill>
        <p:spPr>
          <a:xfrm>
            <a:off x="4948465" y="4937095"/>
            <a:ext cx="1990134" cy="1346429"/>
          </a:xfrm>
          <a:prstGeom prst="rect">
            <a:avLst/>
          </a:prstGeom>
        </p:spPr>
      </p:pic>
      <p:pic>
        <p:nvPicPr>
          <p:cNvPr id="4" name="object 4"/>
          <p:cNvPicPr/>
          <p:nvPr/>
        </p:nvPicPr>
        <p:blipFill>
          <a:blip r:embed="rId4" cstate="print"/>
          <a:stretch>
            <a:fillRect/>
          </a:stretch>
        </p:blipFill>
        <p:spPr>
          <a:xfrm>
            <a:off x="8014347" y="4344665"/>
            <a:ext cx="2277000" cy="2477430"/>
          </a:xfrm>
          <a:prstGeom prst="rect">
            <a:avLst/>
          </a:prstGeom>
        </p:spPr>
      </p:pic>
      <p:sp>
        <p:nvSpPr>
          <p:cNvPr id="5" name="object 5"/>
          <p:cNvSpPr txBox="1">
            <a:spLocks noGrp="1"/>
          </p:cNvSpPr>
          <p:nvPr>
            <p:ph type="title"/>
          </p:nvPr>
        </p:nvSpPr>
        <p:spPr>
          <a:xfrm>
            <a:off x="4128193" y="791515"/>
            <a:ext cx="4088765" cy="444352"/>
          </a:xfrm>
          <a:prstGeom prst="rect">
            <a:avLst/>
          </a:prstGeom>
        </p:spPr>
        <p:txBody>
          <a:bodyPr vert="horz" wrap="square" lIns="0" tIns="13335" rIns="0" bIns="0" numCol="1" rtlCol="0" anchor="b" anchorCtr="0" compatLnSpc="1">
            <a:prstTxWarp prst="textNoShape">
              <a:avLst/>
            </a:prstTxWarp>
            <a:spAutoFit/>
          </a:bodyPr>
          <a:lstStyle/>
          <a:p>
            <a:pPr marL="12700">
              <a:spcBef>
                <a:spcPts val="105"/>
              </a:spcBef>
            </a:pPr>
            <a:r>
              <a:rPr spc="-145" dirty="0"/>
              <a:t>Database</a:t>
            </a:r>
            <a:r>
              <a:rPr spc="-65" dirty="0"/>
              <a:t> </a:t>
            </a:r>
            <a:r>
              <a:rPr spc="-135" dirty="0"/>
              <a:t>Security</a:t>
            </a:r>
          </a:p>
        </p:txBody>
      </p:sp>
      <p:sp>
        <p:nvSpPr>
          <p:cNvPr id="6" name="object 6"/>
          <p:cNvSpPr txBox="1"/>
          <p:nvPr/>
        </p:nvSpPr>
        <p:spPr>
          <a:xfrm>
            <a:off x="2172352" y="1404978"/>
            <a:ext cx="7088505" cy="1819729"/>
          </a:xfrm>
          <a:prstGeom prst="rect">
            <a:avLst/>
          </a:prstGeom>
        </p:spPr>
        <p:txBody>
          <a:bodyPr vert="horz" wrap="square" lIns="0" tIns="36830" rIns="0" bIns="0" rtlCol="0">
            <a:spAutoFit/>
          </a:bodyPr>
          <a:lstStyle/>
          <a:p>
            <a:pPr marL="268605" marR="5080" indent="-256540">
              <a:lnSpc>
                <a:spcPts val="3390"/>
              </a:lnSpc>
              <a:spcBef>
                <a:spcPts val="290"/>
              </a:spcBef>
              <a:buChar char="•"/>
              <a:tabLst>
                <a:tab pos="268605" algn="l"/>
                <a:tab pos="277495" algn="l"/>
              </a:tabLst>
            </a:pPr>
            <a:r>
              <a:rPr sz="2900" dirty="0">
                <a:solidFill>
                  <a:srgbClr val="974D9C"/>
                </a:solidFill>
                <a:latin typeface="Times New Roman"/>
                <a:cs typeface="Times New Roman"/>
              </a:rPr>
              <a:t>	</a:t>
            </a:r>
            <a:r>
              <a:rPr sz="2900" spc="70" dirty="0">
                <a:solidFill>
                  <a:srgbClr val="0A0A0A"/>
                </a:solidFill>
                <a:latin typeface="Times New Roman"/>
                <a:cs typeface="Times New Roman"/>
              </a:rPr>
              <a:t>Protection</a:t>
            </a:r>
            <a:r>
              <a:rPr sz="2900" spc="65" dirty="0">
                <a:solidFill>
                  <a:srgbClr val="0A0A0A"/>
                </a:solidFill>
                <a:latin typeface="Times New Roman"/>
                <a:cs typeface="Times New Roman"/>
              </a:rPr>
              <a:t> </a:t>
            </a:r>
            <a:r>
              <a:rPr sz="2900" spc="105" dirty="0">
                <a:solidFill>
                  <a:srgbClr val="0A0A0A"/>
                </a:solidFill>
                <a:latin typeface="Times New Roman"/>
                <a:cs typeface="Times New Roman"/>
              </a:rPr>
              <a:t>from</a:t>
            </a:r>
            <a:r>
              <a:rPr sz="2900" spc="140" dirty="0">
                <a:solidFill>
                  <a:srgbClr val="0A0A0A"/>
                </a:solidFill>
                <a:latin typeface="Times New Roman"/>
                <a:cs typeface="Times New Roman"/>
              </a:rPr>
              <a:t> </a:t>
            </a:r>
            <a:r>
              <a:rPr sz="2900" spc="55" dirty="0">
                <a:solidFill>
                  <a:srgbClr val="0A0A0A"/>
                </a:solidFill>
                <a:latin typeface="Times New Roman"/>
                <a:cs typeface="Times New Roman"/>
              </a:rPr>
              <a:t>malicious</a:t>
            </a:r>
            <a:r>
              <a:rPr sz="2900" spc="10" dirty="0">
                <a:solidFill>
                  <a:srgbClr val="0A0A0A"/>
                </a:solidFill>
                <a:latin typeface="Times New Roman"/>
                <a:cs typeface="Times New Roman"/>
              </a:rPr>
              <a:t> </a:t>
            </a:r>
            <a:r>
              <a:rPr sz="2900" spc="130" dirty="0">
                <a:solidFill>
                  <a:srgbClr val="0A0A0A"/>
                </a:solidFill>
                <a:latin typeface="Times New Roman"/>
                <a:cs typeface="Times New Roman"/>
              </a:rPr>
              <a:t>attempts</a:t>
            </a:r>
            <a:r>
              <a:rPr sz="2900" spc="35" dirty="0">
                <a:solidFill>
                  <a:srgbClr val="0A0A0A"/>
                </a:solidFill>
                <a:latin typeface="Times New Roman"/>
                <a:cs typeface="Times New Roman"/>
              </a:rPr>
              <a:t> </a:t>
            </a:r>
            <a:r>
              <a:rPr sz="2900" spc="120" dirty="0">
                <a:solidFill>
                  <a:srgbClr val="0A0A0A"/>
                </a:solidFill>
                <a:latin typeface="Times New Roman"/>
                <a:cs typeface="Times New Roman"/>
              </a:rPr>
              <a:t>to</a:t>
            </a:r>
            <a:r>
              <a:rPr sz="2900" spc="-85" dirty="0">
                <a:solidFill>
                  <a:srgbClr val="0A0A0A"/>
                </a:solidFill>
                <a:latin typeface="Times New Roman"/>
                <a:cs typeface="Times New Roman"/>
              </a:rPr>
              <a:t> </a:t>
            </a:r>
            <a:r>
              <a:rPr sz="2900" spc="90" dirty="0">
                <a:solidFill>
                  <a:srgbClr val="0A0A0A"/>
                </a:solidFill>
                <a:latin typeface="Times New Roman"/>
                <a:cs typeface="Times New Roman"/>
              </a:rPr>
              <a:t>steal </a:t>
            </a:r>
            <a:r>
              <a:rPr sz="2900" dirty="0">
                <a:solidFill>
                  <a:srgbClr val="0A0A0A"/>
                </a:solidFill>
                <a:latin typeface="Times New Roman"/>
                <a:cs typeface="Times New Roman"/>
              </a:rPr>
              <a:t>(view)</a:t>
            </a:r>
            <a:r>
              <a:rPr sz="2900" spc="50" dirty="0">
                <a:solidFill>
                  <a:srgbClr val="0A0A0A"/>
                </a:solidFill>
                <a:latin typeface="Times New Roman"/>
                <a:cs typeface="Times New Roman"/>
              </a:rPr>
              <a:t> </a:t>
            </a:r>
            <a:r>
              <a:rPr sz="2900" dirty="0">
                <a:solidFill>
                  <a:srgbClr val="0A0A0A"/>
                </a:solidFill>
                <a:latin typeface="Times New Roman"/>
                <a:cs typeface="Times New Roman"/>
              </a:rPr>
              <a:t>or</a:t>
            </a:r>
            <a:r>
              <a:rPr sz="2900" spc="415" dirty="0">
                <a:solidFill>
                  <a:srgbClr val="0A0A0A"/>
                </a:solidFill>
                <a:latin typeface="Times New Roman"/>
                <a:cs typeface="Times New Roman"/>
              </a:rPr>
              <a:t> </a:t>
            </a:r>
            <a:r>
              <a:rPr sz="2900" dirty="0">
                <a:solidFill>
                  <a:srgbClr val="0A0A0A"/>
                </a:solidFill>
                <a:latin typeface="Times New Roman"/>
                <a:cs typeface="Times New Roman"/>
              </a:rPr>
              <a:t>modify</a:t>
            </a:r>
            <a:r>
              <a:rPr sz="2900" spc="40" dirty="0">
                <a:solidFill>
                  <a:srgbClr val="0A0A0A"/>
                </a:solidFill>
                <a:latin typeface="Times New Roman"/>
                <a:cs typeface="Times New Roman"/>
              </a:rPr>
              <a:t> </a:t>
            </a:r>
            <a:r>
              <a:rPr sz="2900" spc="110" dirty="0">
                <a:solidFill>
                  <a:srgbClr val="0A0A0A"/>
                </a:solidFill>
                <a:latin typeface="Times New Roman"/>
                <a:cs typeface="Times New Roman"/>
              </a:rPr>
              <a:t>data.</a:t>
            </a:r>
            <a:endParaRPr sz="2900">
              <a:latin typeface="Times New Roman"/>
              <a:cs typeface="Times New Roman"/>
            </a:endParaRPr>
          </a:p>
          <a:p>
            <a:pPr marL="254000" marR="328295" indent="-241935">
              <a:lnSpc>
                <a:spcPts val="3390"/>
              </a:lnSpc>
              <a:spcBef>
                <a:spcPts val="290"/>
              </a:spcBef>
              <a:buClr>
                <a:srgbClr val="974D9C"/>
              </a:buClr>
              <a:buChar char="•"/>
              <a:tabLst>
                <a:tab pos="261620" algn="l"/>
              </a:tabLst>
            </a:pPr>
            <a:r>
              <a:rPr sz="2900" spc="85" dirty="0">
                <a:solidFill>
                  <a:srgbClr val="0A0A0A"/>
                </a:solidFill>
                <a:latin typeface="Times New Roman"/>
                <a:cs typeface="Times New Roman"/>
              </a:rPr>
              <a:t>The</a:t>
            </a:r>
            <a:r>
              <a:rPr sz="2900" spc="30" dirty="0">
                <a:solidFill>
                  <a:srgbClr val="0A0A0A"/>
                </a:solidFill>
                <a:latin typeface="Times New Roman"/>
                <a:cs typeface="Times New Roman"/>
              </a:rPr>
              <a:t> </a:t>
            </a:r>
            <a:r>
              <a:rPr sz="2900" spc="80" dirty="0">
                <a:solidFill>
                  <a:srgbClr val="0A0A0A"/>
                </a:solidFill>
                <a:latin typeface="Times New Roman"/>
                <a:cs typeface="Times New Roman"/>
              </a:rPr>
              <a:t>mechanism</a:t>
            </a:r>
            <a:r>
              <a:rPr sz="2900" spc="204" dirty="0">
                <a:solidFill>
                  <a:srgbClr val="0A0A0A"/>
                </a:solidFill>
                <a:latin typeface="Times New Roman"/>
                <a:cs typeface="Times New Roman"/>
              </a:rPr>
              <a:t> </a:t>
            </a:r>
            <a:r>
              <a:rPr sz="2900" spc="165" dirty="0">
                <a:solidFill>
                  <a:srgbClr val="0A0A0A"/>
                </a:solidFill>
                <a:latin typeface="Times New Roman"/>
                <a:cs typeface="Times New Roman"/>
              </a:rPr>
              <a:t>that</a:t>
            </a:r>
            <a:r>
              <a:rPr sz="2900" spc="5" dirty="0">
                <a:solidFill>
                  <a:srgbClr val="0A0A0A"/>
                </a:solidFill>
                <a:latin typeface="Times New Roman"/>
                <a:cs typeface="Times New Roman"/>
              </a:rPr>
              <a:t> </a:t>
            </a:r>
            <a:r>
              <a:rPr sz="2900" spc="75" dirty="0">
                <a:solidFill>
                  <a:srgbClr val="0A0A0A"/>
                </a:solidFill>
                <a:latin typeface="Times New Roman"/>
                <a:cs typeface="Times New Roman"/>
              </a:rPr>
              <a:t>protect</a:t>
            </a:r>
            <a:r>
              <a:rPr sz="2900" spc="105" dirty="0">
                <a:solidFill>
                  <a:srgbClr val="0A0A0A"/>
                </a:solidFill>
                <a:latin typeface="Times New Roman"/>
                <a:cs typeface="Times New Roman"/>
              </a:rPr>
              <a:t> </a:t>
            </a:r>
            <a:r>
              <a:rPr sz="2900" spc="75" dirty="0">
                <a:solidFill>
                  <a:srgbClr val="0A0A0A"/>
                </a:solidFill>
                <a:latin typeface="Times New Roman"/>
                <a:cs typeface="Times New Roman"/>
              </a:rPr>
              <a:t>the</a:t>
            </a:r>
            <a:r>
              <a:rPr sz="2900" spc="170" dirty="0">
                <a:solidFill>
                  <a:srgbClr val="0A0A0A"/>
                </a:solidFill>
                <a:latin typeface="Times New Roman"/>
                <a:cs typeface="Times New Roman"/>
              </a:rPr>
              <a:t> </a:t>
            </a:r>
            <a:r>
              <a:rPr sz="2900" spc="95" dirty="0">
                <a:solidFill>
                  <a:srgbClr val="0A0A0A"/>
                </a:solidFill>
                <a:latin typeface="Times New Roman"/>
                <a:cs typeface="Times New Roman"/>
              </a:rPr>
              <a:t>database 	</a:t>
            </a:r>
            <a:r>
              <a:rPr sz="2900" spc="85" dirty="0">
                <a:solidFill>
                  <a:srgbClr val="0A0A0A"/>
                </a:solidFill>
                <a:latin typeface="Times New Roman"/>
                <a:cs typeface="Times New Roman"/>
              </a:rPr>
              <a:t>against</a:t>
            </a:r>
            <a:r>
              <a:rPr sz="2900" spc="45" dirty="0">
                <a:solidFill>
                  <a:srgbClr val="0A0A0A"/>
                </a:solidFill>
                <a:latin typeface="Times New Roman"/>
                <a:cs typeface="Times New Roman"/>
              </a:rPr>
              <a:t> </a:t>
            </a:r>
            <a:r>
              <a:rPr sz="2900" spc="95" dirty="0">
                <a:solidFill>
                  <a:srgbClr val="0A0A0A"/>
                </a:solidFill>
                <a:latin typeface="Times New Roman"/>
                <a:cs typeface="Times New Roman"/>
              </a:rPr>
              <a:t>intentional</a:t>
            </a:r>
            <a:r>
              <a:rPr sz="2900" spc="110" dirty="0">
                <a:solidFill>
                  <a:srgbClr val="0A0A0A"/>
                </a:solidFill>
                <a:latin typeface="Times New Roman"/>
                <a:cs typeface="Times New Roman"/>
              </a:rPr>
              <a:t> </a:t>
            </a:r>
            <a:r>
              <a:rPr sz="2900" spc="105" dirty="0">
                <a:solidFill>
                  <a:srgbClr val="0A0A0A"/>
                </a:solidFill>
                <a:latin typeface="Times New Roman"/>
                <a:cs typeface="Times New Roman"/>
              </a:rPr>
              <a:t>or</a:t>
            </a:r>
            <a:r>
              <a:rPr sz="2900" spc="45" dirty="0">
                <a:solidFill>
                  <a:srgbClr val="0A0A0A"/>
                </a:solidFill>
                <a:latin typeface="Times New Roman"/>
                <a:cs typeface="Times New Roman"/>
              </a:rPr>
              <a:t> </a:t>
            </a:r>
            <a:r>
              <a:rPr sz="2900" spc="65" dirty="0">
                <a:solidFill>
                  <a:srgbClr val="0A0A0A"/>
                </a:solidFill>
                <a:latin typeface="Times New Roman"/>
                <a:cs typeface="Times New Roman"/>
              </a:rPr>
              <a:t>accidental</a:t>
            </a:r>
            <a:r>
              <a:rPr sz="2900" spc="130" dirty="0">
                <a:solidFill>
                  <a:srgbClr val="0A0A0A"/>
                </a:solidFill>
                <a:latin typeface="Times New Roman"/>
                <a:cs typeface="Times New Roman"/>
              </a:rPr>
              <a:t> </a:t>
            </a:r>
            <a:r>
              <a:rPr sz="2900" spc="114" dirty="0">
                <a:solidFill>
                  <a:srgbClr val="0A0A0A"/>
                </a:solidFill>
                <a:latin typeface="Times New Roman"/>
                <a:cs typeface="Times New Roman"/>
              </a:rPr>
              <a:t>threats.</a:t>
            </a:r>
            <a:endParaRPr sz="2900">
              <a:latin typeface="Times New Roman"/>
              <a:cs typeface="Times New Roman"/>
            </a:endParaRPr>
          </a:p>
        </p:txBody>
      </p:sp>
      <p:sp>
        <p:nvSpPr>
          <p:cNvPr id="7" name="object 7"/>
          <p:cNvSpPr txBox="1"/>
          <p:nvPr/>
        </p:nvSpPr>
        <p:spPr>
          <a:xfrm>
            <a:off x="2483638" y="3364780"/>
            <a:ext cx="97155" cy="151323"/>
          </a:xfrm>
          <a:prstGeom prst="rect">
            <a:avLst/>
          </a:prstGeom>
        </p:spPr>
        <p:txBody>
          <a:bodyPr vert="horz" wrap="square" lIns="0" tIns="12700" rIns="0" bIns="0" rtlCol="0">
            <a:spAutoFit/>
          </a:bodyPr>
          <a:lstStyle/>
          <a:p>
            <a:pPr marL="12700">
              <a:spcBef>
                <a:spcPts val="100"/>
              </a:spcBef>
            </a:pPr>
            <a:r>
              <a:rPr sz="900" spc="10" dirty="0">
                <a:solidFill>
                  <a:srgbClr val="779190"/>
                </a:solidFill>
                <a:latin typeface="Arial"/>
                <a:cs typeface="Arial"/>
              </a:rPr>
              <a:t>0</a:t>
            </a:r>
            <a:endParaRPr sz="900">
              <a:latin typeface="Arial"/>
              <a:cs typeface="Arial"/>
            </a:endParaRPr>
          </a:p>
        </p:txBody>
      </p:sp>
      <p:sp>
        <p:nvSpPr>
          <p:cNvPr id="8" name="object 8"/>
          <p:cNvSpPr txBox="1"/>
          <p:nvPr/>
        </p:nvSpPr>
        <p:spPr>
          <a:xfrm>
            <a:off x="2710848" y="3186003"/>
            <a:ext cx="7411084" cy="1261110"/>
          </a:xfrm>
          <a:prstGeom prst="rect">
            <a:avLst/>
          </a:prstGeom>
        </p:spPr>
        <p:txBody>
          <a:bodyPr vert="horz" wrap="square" lIns="0" tIns="45719" rIns="0" bIns="0" rtlCol="0">
            <a:spAutoFit/>
          </a:bodyPr>
          <a:lstStyle/>
          <a:p>
            <a:pPr marL="21590" marR="5080" indent="-9525">
              <a:lnSpc>
                <a:spcPts val="3180"/>
              </a:lnSpc>
              <a:spcBef>
                <a:spcPts val="359"/>
              </a:spcBef>
            </a:pPr>
            <a:r>
              <a:rPr sz="2800" u="heavy" spc="50" dirty="0">
                <a:solidFill>
                  <a:srgbClr val="547E80"/>
                </a:solidFill>
                <a:uFill>
                  <a:solidFill>
                    <a:srgbClr val="547E80"/>
                  </a:solidFill>
                </a:uFill>
                <a:latin typeface="Times New Roman"/>
                <a:cs typeface="Times New Roman"/>
              </a:rPr>
              <a:t>Threat:</a:t>
            </a:r>
            <a:r>
              <a:rPr sz="2800" spc="-20" dirty="0">
                <a:solidFill>
                  <a:srgbClr val="547E80"/>
                </a:solidFill>
                <a:latin typeface="Times New Roman"/>
                <a:cs typeface="Times New Roman"/>
              </a:rPr>
              <a:t> </a:t>
            </a:r>
            <a:r>
              <a:rPr sz="2800" spc="-55" dirty="0">
                <a:solidFill>
                  <a:srgbClr val="547E80"/>
                </a:solidFill>
                <a:latin typeface="Times New Roman"/>
                <a:cs typeface="Times New Roman"/>
              </a:rPr>
              <a:t>Any</a:t>
            </a:r>
            <a:r>
              <a:rPr sz="2800" spc="-130" dirty="0">
                <a:solidFill>
                  <a:srgbClr val="547E80"/>
                </a:solidFill>
                <a:latin typeface="Times New Roman"/>
                <a:cs typeface="Times New Roman"/>
              </a:rPr>
              <a:t> </a:t>
            </a:r>
            <a:r>
              <a:rPr sz="2800" spc="60" dirty="0">
                <a:solidFill>
                  <a:srgbClr val="547E80"/>
                </a:solidFill>
                <a:latin typeface="Times New Roman"/>
                <a:cs typeface="Times New Roman"/>
              </a:rPr>
              <a:t>situation</a:t>
            </a:r>
            <a:r>
              <a:rPr sz="2800" spc="50" dirty="0">
                <a:solidFill>
                  <a:srgbClr val="547E80"/>
                </a:solidFill>
                <a:latin typeface="Times New Roman"/>
                <a:cs typeface="Times New Roman"/>
              </a:rPr>
              <a:t> </a:t>
            </a:r>
            <a:r>
              <a:rPr sz="2800" spc="80" dirty="0">
                <a:solidFill>
                  <a:srgbClr val="547E80"/>
                </a:solidFill>
                <a:latin typeface="Times New Roman"/>
                <a:cs typeface="Times New Roman"/>
              </a:rPr>
              <a:t>or</a:t>
            </a:r>
            <a:r>
              <a:rPr sz="2800" spc="-60" dirty="0">
                <a:solidFill>
                  <a:srgbClr val="547E80"/>
                </a:solidFill>
                <a:latin typeface="Times New Roman"/>
                <a:cs typeface="Times New Roman"/>
              </a:rPr>
              <a:t> </a:t>
            </a:r>
            <a:r>
              <a:rPr sz="2800" dirty="0">
                <a:solidFill>
                  <a:srgbClr val="547E80"/>
                </a:solidFill>
                <a:latin typeface="Times New Roman"/>
                <a:cs typeface="Times New Roman"/>
              </a:rPr>
              <a:t>event,</a:t>
            </a:r>
            <a:r>
              <a:rPr sz="2800" spc="-45" dirty="0">
                <a:solidFill>
                  <a:srgbClr val="547E80"/>
                </a:solidFill>
                <a:latin typeface="Times New Roman"/>
                <a:cs typeface="Times New Roman"/>
              </a:rPr>
              <a:t> </a:t>
            </a:r>
            <a:r>
              <a:rPr sz="2800" spc="50" dirty="0">
                <a:solidFill>
                  <a:srgbClr val="547E80"/>
                </a:solidFill>
                <a:latin typeface="Times New Roman"/>
                <a:cs typeface="Times New Roman"/>
              </a:rPr>
              <a:t>whether</a:t>
            </a:r>
            <a:r>
              <a:rPr sz="2800" spc="700" dirty="0">
                <a:solidFill>
                  <a:srgbClr val="547E80"/>
                </a:solidFill>
                <a:latin typeface="Times New Roman"/>
                <a:cs typeface="Times New Roman"/>
              </a:rPr>
              <a:t> </a:t>
            </a:r>
            <a:r>
              <a:rPr sz="2800" dirty="0">
                <a:solidFill>
                  <a:srgbClr val="547E80"/>
                </a:solidFill>
                <a:latin typeface="Times New Roman"/>
                <a:cs typeface="Times New Roman"/>
              </a:rPr>
              <a:t>intentional</a:t>
            </a:r>
            <a:r>
              <a:rPr sz="2800" spc="265" dirty="0">
                <a:solidFill>
                  <a:srgbClr val="547E80"/>
                </a:solidFill>
                <a:latin typeface="Times New Roman"/>
                <a:cs typeface="Times New Roman"/>
              </a:rPr>
              <a:t> </a:t>
            </a:r>
            <a:r>
              <a:rPr sz="2800" spc="80" dirty="0">
                <a:solidFill>
                  <a:srgbClr val="547E80"/>
                </a:solidFill>
                <a:latin typeface="Times New Roman"/>
                <a:cs typeface="Times New Roman"/>
              </a:rPr>
              <a:t>or</a:t>
            </a:r>
            <a:r>
              <a:rPr sz="2800" spc="35" dirty="0">
                <a:solidFill>
                  <a:srgbClr val="547E80"/>
                </a:solidFill>
                <a:latin typeface="Times New Roman"/>
                <a:cs typeface="Times New Roman"/>
              </a:rPr>
              <a:t> </a:t>
            </a:r>
            <a:r>
              <a:rPr sz="2800" dirty="0">
                <a:solidFill>
                  <a:srgbClr val="547E80"/>
                </a:solidFill>
                <a:latin typeface="Times New Roman"/>
                <a:cs typeface="Times New Roman"/>
              </a:rPr>
              <a:t>accidental,</a:t>
            </a:r>
            <a:r>
              <a:rPr sz="2800" spc="254" dirty="0">
                <a:solidFill>
                  <a:srgbClr val="547E80"/>
                </a:solidFill>
                <a:latin typeface="Times New Roman"/>
                <a:cs typeface="Times New Roman"/>
              </a:rPr>
              <a:t> </a:t>
            </a:r>
            <a:r>
              <a:rPr sz="2800" spc="100" dirty="0">
                <a:solidFill>
                  <a:srgbClr val="547E80"/>
                </a:solidFill>
                <a:latin typeface="Times New Roman"/>
                <a:cs typeface="Times New Roman"/>
              </a:rPr>
              <a:t>that</a:t>
            </a:r>
            <a:r>
              <a:rPr sz="2800" spc="155" dirty="0">
                <a:solidFill>
                  <a:srgbClr val="547E80"/>
                </a:solidFill>
                <a:latin typeface="Times New Roman"/>
                <a:cs typeface="Times New Roman"/>
              </a:rPr>
              <a:t> </a:t>
            </a:r>
            <a:r>
              <a:rPr sz="2800" dirty="0">
                <a:solidFill>
                  <a:srgbClr val="547E80"/>
                </a:solidFill>
                <a:latin typeface="Times New Roman"/>
                <a:cs typeface="Times New Roman"/>
              </a:rPr>
              <a:t>may</a:t>
            </a:r>
            <a:r>
              <a:rPr sz="2800" spc="30" dirty="0">
                <a:solidFill>
                  <a:srgbClr val="547E80"/>
                </a:solidFill>
                <a:latin typeface="Times New Roman"/>
                <a:cs typeface="Times New Roman"/>
              </a:rPr>
              <a:t> </a:t>
            </a:r>
            <a:r>
              <a:rPr sz="2800" dirty="0">
                <a:solidFill>
                  <a:srgbClr val="547E80"/>
                </a:solidFill>
                <a:latin typeface="Times New Roman"/>
                <a:cs typeface="Times New Roman"/>
              </a:rPr>
              <a:t>adversely</a:t>
            </a:r>
            <a:r>
              <a:rPr sz="2800" spc="45" dirty="0">
                <a:solidFill>
                  <a:srgbClr val="547E80"/>
                </a:solidFill>
                <a:latin typeface="Times New Roman"/>
                <a:cs typeface="Times New Roman"/>
              </a:rPr>
              <a:t> </a:t>
            </a:r>
            <a:r>
              <a:rPr sz="2800" spc="-10" dirty="0">
                <a:solidFill>
                  <a:srgbClr val="547E80"/>
                </a:solidFill>
                <a:latin typeface="Times New Roman"/>
                <a:cs typeface="Times New Roman"/>
              </a:rPr>
              <a:t>affect</a:t>
            </a:r>
            <a:endParaRPr sz="2800">
              <a:latin typeface="Times New Roman"/>
              <a:cs typeface="Times New Roman"/>
            </a:endParaRPr>
          </a:p>
          <a:p>
            <a:pPr marL="256540">
              <a:lnSpc>
                <a:spcPts val="3105"/>
              </a:lnSpc>
            </a:pPr>
            <a:r>
              <a:rPr sz="2800" spc="-70" dirty="0">
                <a:solidFill>
                  <a:srgbClr val="496B6E"/>
                </a:solidFill>
                <a:latin typeface="Times New Roman"/>
                <a:cs typeface="Times New Roman"/>
              </a:rPr>
              <a:t>sy:stem</a:t>
            </a:r>
            <a:r>
              <a:rPr sz="2800" spc="190" dirty="0">
                <a:solidFill>
                  <a:srgbClr val="496B6E"/>
                </a:solidFill>
                <a:latin typeface="Times New Roman"/>
                <a:cs typeface="Times New Roman"/>
              </a:rPr>
              <a:t> </a:t>
            </a:r>
            <a:r>
              <a:rPr sz="2700" spc="-135" dirty="0">
                <a:solidFill>
                  <a:srgbClr val="547E80"/>
                </a:solidFill>
                <a:latin typeface="Times New Roman"/>
                <a:cs typeface="Times New Roman"/>
              </a:rPr>
              <a:t>&amp;</a:t>
            </a:r>
            <a:r>
              <a:rPr sz="2700" spc="-105" dirty="0">
                <a:solidFill>
                  <a:srgbClr val="547E80"/>
                </a:solidFill>
                <a:latin typeface="Times New Roman"/>
                <a:cs typeface="Times New Roman"/>
              </a:rPr>
              <a:t> </a:t>
            </a:r>
            <a:r>
              <a:rPr sz="2800" dirty="0">
                <a:solidFill>
                  <a:srgbClr val="547E80"/>
                </a:solidFill>
                <a:latin typeface="Times New Roman"/>
                <a:cs typeface="Times New Roman"/>
              </a:rPr>
              <a:t>consequently</a:t>
            </a:r>
            <a:r>
              <a:rPr sz="2800" spc="-25" dirty="0">
                <a:solidFill>
                  <a:srgbClr val="547E80"/>
                </a:solidFill>
                <a:latin typeface="Times New Roman"/>
                <a:cs typeface="Times New Roman"/>
              </a:rPr>
              <a:t> </a:t>
            </a:r>
            <a:r>
              <a:rPr sz="2800" dirty="0">
                <a:solidFill>
                  <a:srgbClr val="547E80"/>
                </a:solidFill>
                <a:latin typeface="Times New Roman"/>
                <a:cs typeface="Times New Roman"/>
              </a:rPr>
              <a:t>the</a:t>
            </a:r>
            <a:r>
              <a:rPr sz="2800" spc="285" dirty="0">
                <a:solidFill>
                  <a:srgbClr val="547E80"/>
                </a:solidFill>
                <a:latin typeface="Times New Roman"/>
                <a:cs typeface="Times New Roman"/>
              </a:rPr>
              <a:t> </a:t>
            </a:r>
            <a:r>
              <a:rPr sz="2800" spc="-10" dirty="0">
                <a:solidFill>
                  <a:srgbClr val="547E80"/>
                </a:solidFill>
                <a:latin typeface="Times New Roman"/>
                <a:cs typeface="Times New Roman"/>
              </a:rPr>
              <a:t>organization</a:t>
            </a:r>
            <a:endParaRPr sz="2800">
              <a:latin typeface="Times New Roman"/>
              <a:cs typeface="Times New Roman"/>
            </a:endParaRPr>
          </a:p>
        </p:txBody>
      </p:sp>
      <p:sp>
        <p:nvSpPr>
          <p:cNvPr id="9" name="object 9"/>
          <p:cNvSpPr txBox="1"/>
          <p:nvPr/>
        </p:nvSpPr>
        <p:spPr>
          <a:xfrm>
            <a:off x="2165713" y="4470348"/>
            <a:ext cx="7174230" cy="182101"/>
          </a:xfrm>
          <a:prstGeom prst="rect">
            <a:avLst/>
          </a:prstGeom>
        </p:spPr>
        <p:txBody>
          <a:bodyPr vert="horz" wrap="square" lIns="0" tIns="12700" rIns="0" bIns="0" rtlCol="0">
            <a:spAutoFit/>
          </a:bodyPr>
          <a:lstStyle/>
          <a:p>
            <a:pPr marL="12700">
              <a:spcBef>
                <a:spcPts val="100"/>
              </a:spcBef>
              <a:tabLst>
                <a:tab pos="339090" algn="l"/>
                <a:tab pos="6570345" algn="l"/>
              </a:tabLst>
            </a:pPr>
            <a:r>
              <a:rPr sz="1100" u="heavy" dirty="0">
                <a:solidFill>
                  <a:srgbClr val="0A0A0A"/>
                </a:solidFill>
                <a:uFill>
                  <a:solidFill>
                    <a:srgbClr val="0A0A0A"/>
                  </a:solidFill>
                </a:uFill>
                <a:latin typeface="Courier New"/>
                <a:cs typeface="Courier New"/>
              </a:rPr>
              <a:t>	</a:t>
            </a:r>
            <a:r>
              <a:rPr sz="1100" u="heavy" spc="1900" dirty="0">
                <a:solidFill>
                  <a:srgbClr val="0A0A0A"/>
                </a:solidFill>
                <a:uFill>
                  <a:solidFill>
                    <a:srgbClr val="0A0A0A"/>
                  </a:solidFill>
                </a:uFill>
                <a:latin typeface="Courier New"/>
                <a:cs typeface="Courier New"/>
              </a:rPr>
              <a:t>-</a:t>
            </a:r>
            <a:r>
              <a:rPr sz="1100" u="heavy" spc="1855" dirty="0">
                <a:solidFill>
                  <a:srgbClr val="0A0A0A"/>
                </a:solidFill>
                <a:uFill>
                  <a:solidFill>
                    <a:srgbClr val="0A0A0A"/>
                  </a:solidFill>
                </a:uFill>
                <a:latin typeface="Courier New"/>
                <a:cs typeface="Courier New"/>
              </a:rPr>
              <a:t>,</a:t>
            </a:r>
            <a:r>
              <a:rPr sz="1100" dirty="0">
                <a:solidFill>
                  <a:srgbClr val="0A0A0A"/>
                </a:solidFill>
                <a:latin typeface="Courier New"/>
                <a:cs typeface="Courier New"/>
              </a:rPr>
              <a:t>	</a:t>
            </a:r>
            <a:r>
              <a:rPr sz="1100" spc="490" dirty="0">
                <a:solidFill>
                  <a:srgbClr val="D1BD3A"/>
                </a:solidFill>
                <a:latin typeface="Courier New"/>
                <a:cs typeface="Courier New"/>
              </a:rPr>
              <a:t>---</a:t>
            </a:r>
            <a:r>
              <a:rPr sz="1100" spc="440" dirty="0">
                <a:solidFill>
                  <a:srgbClr val="D1BD3A"/>
                </a:solidFill>
                <a:latin typeface="Courier New"/>
                <a:cs typeface="Courier New"/>
              </a:rPr>
              <a:t>1</a:t>
            </a:r>
            <a:endParaRPr sz="1100">
              <a:latin typeface="Courier New"/>
              <a:cs typeface="Courier New"/>
            </a:endParaRPr>
          </a:p>
        </p:txBody>
      </p:sp>
      <p:sp>
        <p:nvSpPr>
          <p:cNvPr id="10" name="object 10"/>
          <p:cNvSpPr txBox="1"/>
          <p:nvPr/>
        </p:nvSpPr>
        <p:spPr>
          <a:xfrm>
            <a:off x="2231933" y="4742251"/>
            <a:ext cx="97155" cy="189796"/>
          </a:xfrm>
          <a:prstGeom prst="rect">
            <a:avLst/>
          </a:prstGeom>
        </p:spPr>
        <p:txBody>
          <a:bodyPr vert="horz" wrap="square" lIns="0" tIns="12700" rIns="0" bIns="0" rtlCol="0">
            <a:spAutoFit/>
          </a:bodyPr>
          <a:lstStyle/>
          <a:p>
            <a:pPr marL="12700">
              <a:spcBef>
                <a:spcPts val="100"/>
              </a:spcBef>
            </a:pPr>
            <a:r>
              <a:rPr sz="1150" spc="185" dirty="0">
                <a:solidFill>
                  <a:srgbClr val="232A2D"/>
                </a:solidFill>
                <a:latin typeface="Times New Roman"/>
                <a:cs typeface="Times New Roman"/>
              </a:rPr>
              <a:t>/</a:t>
            </a:r>
            <a:endParaRPr sz="1150">
              <a:latin typeface="Times New Roman"/>
              <a:cs typeface="Times New Roman"/>
            </a:endParaRPr>
          </a:p>
        </p:txBody>
      </p:sp>
      <p:sp>
        <p:nvSpPr>
          <p:cNvPr id="11" name="object 11"/>
          <p:cNvSpPr txBox="1"/>
          <p:nvPr/>
        </p:nvSpPr>
        <p:spPr>
          <a:xfrm>
            <a:off x="9207685" y="4640522"/>
            <a:ext cx="217804" cy="323215"/>
          </a:xfrm>
          <a:prstGeom prst="rect">
            <a:avLst/>
          </a:prstGeom>
        </p:spPr>
        <p:txBody>
          <a:bodyPr vert="horz" wrap="square" lIns="0" tIns="12700" rIns="0" bIns="0" rtlCol="0">
            <a:spAutoFit/>
          </a:bodyPr>
          <a:lstStyle/>
          <a:p>
            <a:pPr marL="12700">
              <a:spcBef>
                <a:spcPts val="100"/>
              </a:spcBef>
            </a:pPr>
            <a:r>
              <a:rPr sz="900" dirty="0">
                <a:solidFill>
                  <a:srgbClr val="A5827B"/>
                </a:solidFill>
                <a:latin typeface="Times New Roman"/>
                <a:cs typeface="Times New Roman"/>
              </a:rPr>
              <a:t>·.•</a:t>
            </a:r>
            <a:r>
              <a:rPr sz="900" spc="-55" dirty="0">
                <a:solidFill>
                  <a:srgbClr val="A5827B"/>
                </a:solidFill>
                <a:latin typeface="Times New Roman"/>
                <a:cs typeface="Times New Roman"/>
              </a:rPr>
              <a:t> </a:t>
            </a:r>
            <a:r>
              <a:rPr sz="1950" spc="-50" dirty="0">
                <a:solidFill>
                  <a:srgbClr val="A5827B"/>
                </a:solidFill>
                <a:latin typeface="Times New Roman"/>
                <a:cs typeface="Times New Roman"/>
              </a:rPr>
              <a:t>.</a:t>
            </a:r>
            <a:endParaRPr sz="1950">
              <a:latin typeface="Times New Roman"/>
              <a:cs typeface="Times New Roman"/>
            </a:endParaRPr>
          </a:p>
        </p:txBody>
      </p:sp>
      <p:sp>
        <p:nvSpPr>
          <p:cNvPr id="12" name="object 12"/>
          <p:cNvSpPr txBox="1"/>
          <p:nvPr/>
        </p:nvSpPr>
        <p:spPr>
          <a:xfrm>
            <a:off x="5065050" y="4813688"/>
            <a:ext cx="4826635" cy="330835"/>
          </a:xfrm>
          <a:prstGeom prst="rect">
            <a:avLst/>
          </a:prstGeom>
        </p:spPr>
        <p:txBody>
          <a:bodyPr vert="horz" wrap="square" lIns="0" tIns="12700" rIns="0" bIns="0" rtlCol="0">
            <a:spAutoFit/>
          </a:bodyPr>
          <a:lstStyle/>
          <a:p>
            <a:pPr marL="12700">
              <a:spcBef>
                <a:spcPts val="100"/>
              </a:spcBef>
              <a:tabLst>
                <a:tab pos="377190" algn="l"/>
                <a:tab pos="980440" algn="l"/>
                <a:tab pos="4081779" algn="l"/>
                <a:tab pos="4678680" algn="l"/>
              </a:tabLst>
            </a:pPr>
            <a:r>
              <a:rPr sz="2000" spc="-25" dirty="0">
                <a:solidFill>
                  <a:srgbClr val="802367"/>
                </a:solidFill>
                <a:latin typeface="Arial"/>
                <a:cs typeface="Arial"/>
              </a:rPr>
              <a:t>..</a:t>
            </a:r>
            <a:r>
              <a:rPr sz="2000" dirty="0">
                <a:solidFill>
                  <a:srgbClr val="802367"/>
                </a:solidFill>
                <a:latin typeface="Arial"/>
                <a:cs typeface="Arial"/>
              </a:rPr>
              <a:t>	</a:t>
            </a:r>
            <a:r>
              <a:rPr sz="2000" dirty="0">
                <a:solidFill>
                  <a:srgbClr val="7C0F70"/>
                </a:solidFill>
                <a:latin typeface="Arial"/>
                <a:cs typeface="Arial"/>
              </a:rPr>
              <a:t>--</a:t>
            </a:r>
            <a:r>
              <a:rPr sz="2000" spc="15" dirty="0">
                <a:solidFill>
                  <a:srgbClr val="7C0F70"/>
                </a:solidFill>
                <a:latin typeface="Arial"/>
                <a:cs typeface="Arial"/>
              </a:rPr>
              <a:t> </a:t>
            </a:r>
            <a:r>
              <a:rPr sz="2000" spc="-580" dirty="0">
                <a:solidFill>
                  <a:srgbClr val="7C0F70"/>
                </a:solidFill>
                <a:latin typeface="Arial"/>
                <a:cs typeface="Arial"/>
              </a:rPr>
              <a:t>-</a:t>
            </a:r>
            <a:r>
              <a:rPr sz="2000" spc="-25" dirty="0">
                <a:solidFill>
                  <a:srgbClr val="7C0F70"/>
                </a:solidFill>
                <a:latin typeface="Arial"/>
                <a:cs typeface="Arial"/>
              </a:rPr>
              <a:t>,-</a:t>
            </a:r>
            <a:r>
              <a:rPr sz="2000" dirty="0">
                <a:solidFill>
                  <a:srgbClr val="7C0F70"/>
                </a:solidFill>
                <a:latin typeface="Arial"/>
                <a:cs typeface="Arial"/>
              </a:rPr>
              <a:t>	</a:t>
            </a:r>
            <a:r>
              <a:rPr sz="2000" spc="-305" dirty="0">
                <a:solidFill>
                  <a:srgbClr val="802367"/>
                </a:solidFill>
                <a:latin typeface="Arial"/>
                <a:cs typeface="Arial"/>
              </a:rPr>
              <a:t>.......-</a:t>
            </a:r>
            <a:r>
              <a:rPr sz="2000" spc="-315" dirty="0">
                <a:solidFill>
                  <a:srgbClr val="802367"/>
                </a:solidFill>
                <a:latin typeface="Arial"/>
                <a:cs typeface="Arial"/>
              </a:rPr>
              <a:t>.-</a:t>
            </a:r>
            <a:r>
              <a:rPr sz="2000" spc="-320" dirty="0">
                <a:solidFill>
                  <a:srgbClr val="802367"/>
                </a:solidFill>
                <a:latin typeface="Arial"/>
                <a:cs typeface="Arial"/>
              </a:rPr>
              <a:t>---</a:t>
            </a:r>
            <a:r>
              <a:rPr sz="2000" spc="-265" dirty="0">
                <a:solidFill>
                  <a:srgbClr val="802367"/>
                </a:solidFill>
                <a:latin typeface="Arial"/>
                <a:cs typeface="Arial"/>
              </a:rPr>
              <a:t>..</a:t>
            </a:r>
            <a:r>
              <a:rPr sz="2000" spc="-60" dirty="0">
                <a:solidFill>
                  <a:srgbClr val="802367"/>
                </a:solidFill>
                <a:latin typeface="Arial"/>
                <a:cs typeface="Arial"/>
              </a:rPr>
              <a:t> </a:t>
            </a:r>
            <a:r>
              <a:rPr sz="2000" spc="-315" dirty="0">
                <a:solidFill>
                  <a:srgbClr val="7C0F70"/>
                </a:solidFill>
                <a:latin typeface="Arial"/>
                <a:cs typeface="Arial"/>
              </a:rPr>
              <a:t>-</a:t>
            </a:r>
            <a:r>
              <a:rPr sz="2000" spc="-365" dirty="0">
                <a:solidFill>
                  <a:srgbClr val="7C0F70"/>
                </a:solidFill>
                <a:latin typeface="Arial"/>
                <a:cs typeface="Arial"/>
              </a:rPr>
              <a:t>-</a:t>
            </a:r>
            <a:r>
              <a:rPr sz="2000" dirty="0">
                <a:solidFill>
                  <a:srgbClr val="7C0F70"/>
                </a:solidFill>
                <a:latin typeface="Arial"/>
                <a:cs typeface="Arial"/>
              </a:rPr>
              <a:t>	</a:t>
            </a:r>
            <a:r>
              <a:rPr sz="2000" i="1" spc="-10" dirty="0">
                <a:solidFill>
                  <a:srgbClr val="594444"/>
                </a:solidFill>
                <a:latin typeface="Arial"/>
                <a:cs typeface="Arial"/>
              </a:rPr>
              <a:t>:</a:t>
            </a:r>
            <a:r>
              <a:rPr sz="2000" i="1" spc="-10" dirty="0">
                <a:solidFill>
                  <a:srgbClr val="A5827B"/>
                </a:solidFill>
                <a:latin typeface="Arial"/>
                <a:cs typeface="Arial"/>
              </a:rPr>
              <a:t>·::.</a:t>
            </a:r>
            <a:r>
              <a:rPr sz="2000" i="1" dirty="0">
                <a:solidFill>
                  <a:srgbClr val="A5827B"/>
                </a:solidFill>
                <a:latin typeface="Arial"/>
                <a:cs typeface="Arial"/>
              </a:rPr>
              <a:t>	</a:t>
            </a:r>
            <a:r>
              <a:rPr sz="2000" spc="-145" dirty="0">
                <a:solidFill>
                  <a:srgbClr val="504B03"/>
                </a:solidFill>
                <a:latin typeface="Arial"/>
                <a:cs typeface="Arial"/>
              </a:rPr>
              <a:t>\\l</a:t>
            </a:r>
            <a:endParaRPr sz="2000">
              <a:latin typeface="Arial"/>
              <a:cs typeface="Arial"/>
            </a:endParaRPr>
          </a:p>
        </p:txBody>
      </p:sp>
    </p:spTree>
    <p:extLst>
      <p:ext uri="{BB962C8B-B14F-4D97-AF65-F5344CB8AC3E}">
        <p14:creationId xmlns:p14="http://schemas.microsoft.com/office/powerpoint/2010/main" val="10372460"/>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0213" y="1031343"/>
            <a:ext cx="4419600" cy="582930"/>
          </a:xfrm>
          <a:prstGeom prst="rect">
            <a:avLst/>
          </a:prstGeom>
        </p:spPr>
        <p:txBody>
          <a:bodyPr vert="horz" wrap="square" lIns="0" tIns="13335" rIns="0" bIns="0" numCol="1" rtlCol="0" anchor="b" anchorCtr="0" compatLnSpc="1">
            <a:prstTxWarp prst="textNoShape">
              <a:avLst/>
            </a:prstTxWarp>
            <a:spAutoFit/>
          </a:bodyPr>
          <a:lstStyle/>
          <a:p>
            <a:pPr marL="12700">
              <a:spcBef>
                <a:spcPts val="105"/>
              </a:spcBef>
            </a:pPr>
            <a:r>
              <a:rPr sz="3650" dirty="0">
                <a:solidFill>
                  <a:srgbClr val="41424F"/>
                </a:solidFill>
              </a:rPr>
              <a:t>Importance</a:t>
            </a:r>
            <a:r>
              <a:rPr sz="3650" spc="670" dirty="0">
                <a:solidFill>
                  <a:srgbClr val="41424F"/>
                </a:solidFill>
              </a:rPr>
              <a:t> </a:t>
            </a:r>
            <a:r>
              <a:rPr sz="3650" spc="65" dirty="0">
                <a:solidFill>
                  <a:srgbClr val="41424F"/>
                </a:solidFill>
              </a:rPr>
              <a:t>of</a:t>
            </a:r>
            <a:r>
              <a:rPr sz="3650" spc="455" dirty="0">
                <a:solidFill>
                  <a:srgbClr val="41424F"/>
                </a:solidFill>
              </a:rPr>
              <a:t> </a:t>
            </a:r>
            <a:r>
              <a:rPr sz="3650" spc="30" dirty="0">
                <a:solidFill>
                  <a:srgbClr val="41424F"/>
                </a:solidFill>
              </a:rPr>
              <a:t>Data</a:t>
            </a:r>
            <a:endParaRPr sz="3650"/>
          </a:p>
        </p:txBody>
      </p:sp>
      <p:sp>
        <p:nvSpPr>
          <p:cNvPr id="3" name="object 3"/>
          <p:cNvSpPr txBox="1"/>
          <p:nvPr/>
        </p:nvSpPr>
        <p:spPr>
          <a:xfrm>
            <a:off x="2168626" y="1895302"/>
            <a:ext cx="5565775" cy="1529715"/>
          </a:xfrm>
          <a:prstGeom prst="rect">
            <a:avLst/>
          </a:prstGeom>
        </p:spPr>
        <p:txBody>
          <a:bodyPr vert="horz" wrap="square" lIns="0" tIns="12700" rIns="0" bIns="0" rtlCol="0">
            <a:spAutoFit/>
          </a:bodyPr>
          <a:lstStyle/>
          <a:p>
            <a:pPr marL="273685" indent="-260985">
              <a:lnSpc>
                <a:spcPts val="2420"/>
              </a:lnSpc>
              <a:spcBef>
                <a:spcPts val="100"/>
              </a:spcBef>
              <a:buClr>
                <a:srgbClr val="954F97"/>
              </a:buClr>
              <a:buChar char="•"/>
              <a:tabLst>
                <a:tab pos="273685" algn="l"/>
              </a:tabLst>
            </a:pPr>
            <a:r>
              <a:rPr sz="2150" spc="65" dirty="0">
                <a:solidFill>
                  <a:srgbClr val="151515"/>
                </a:solidFill>
                <a:latin typeface="Times New Roman"/>
                <a:cs typeface="Times New Roman"/>
              </a:rPr>
              <a:t>Bank</a:t>
            </a:r>
            <a:r>
              <a:rPr sz="2150" spc="-15" dirty="0">
                <a:solidFill>
                  <a:srgbClr val="151515"/>
                </a:solidFill>
                <a:latin typeface="Times New Roman"/>
                <a:cs typeface="Times New Roman"/>
              </a:rPr>
              <a:t> </a:t>
            </a:r>
            <a:r>
              <a:rPr sz="2150" spc="60" dirty="0">
                <a:solidFill>
                  <a:srgbClr val="151515"/>
                </a:solidFill>
                <a:latin typeface="Times New Roman"/>
                <a:cs typeface="Times New Roman"/>
              </a:rPr>
              <a:t>accounts</a:t>
            </a:r>
            <a:endParaRPr sz="2150">
              <a:latin typeface="Times New Roman"/>
              <a:cs typeface="Times New Roman"/>
            </a:endParaRPr>
          </a:p>
          <a:p>
            <a:pPr marL="267970" indent="-255270">
              <a:lnSpc>
                <a:spcPts val="2330"/>
              </a:lnSpc>
              <a:buClr>
                <a:srgbClr val="954F97"/>
              </a:buClr>
              <a:buChar char="•"/>
              <a:tabLst>
                <a:tab pos="267970" algn="l"/>
              </a:tabLst>
            </a:pPr>
            <a:r>
              <a:rPr sz="2150" dirty="0">
                <a:solidFill>
                  <a:srgbClr val="151515"/>
                </a:solidFill>
                <a:latin typeface="Times New Roman"/>
                <a:cs typeface="Times New Roman"/>
              </a:rPr>
              <a:t>Credit</a:t>
            </a:r>
            <a:r>
              <a:rPr sz="2150" spc="65" dirty="0">
                <a:solidFill>
                  <a:srgbClr val="151515"/>
                </a:solidFill>
                <a:latin typeface="Times New Roman"/>
                <a:cs typeface="Times New Roman"/>
              </a:rPr>
              <a:t> </a:t>
            </a:r>
            <a:r>
              <a:rPr sz="2150" spc="90" dirty="0">
                <a:solidFill>
                  <a:srgbClr val="151515"/>
                </a:solidFill>
                <a:latin typeface="Times New Roman"/>
                <a:cs typeface="Times New Roman"/>
              </a:rPr>
              <a:t>card,</a:t>
            </a:r>
            <a:r>
              <a:rPr sz="2150" spc="-30" dirty="0">
                <a:solidFill>
                  <a:srgbClr val="151515"/>
                </a:solidFill>
                <a:latin typeface="Times New Roman"/>
                <a:cs typeface="Times New Roman"/>
              </a:rPr>
              <a:t> </a:t>
            </a:r>
            <a:r>
              <a:rPr sz="2150" spc="60" dirty="0">
                <a:solidFill>
                  <a:srgbClr val="151515"/>
                </a:solidFill>
                <a:latin typeface="Times New Roman"/>
                <a:cs typeface="Times New Roman"/>
              </a:rPr>
              <a:t>Salary,</a:t>
            </a:r>
            <a:r>
              <a:rPr sz="2150" spc="65" dirty="0">
                <a:solidFill>
                  <a:srgbClr val="151515"/>
                </a:solidFill>
                <a:latin typeface="Times New Roman"/>
                <a:cs typeface="Times New Roman"/>
              </a:rPr>
              <a:t> </a:t>
            </a:r>
            <a:r>
              <a:rPr sz="2150" spc="80" dirty="0">
                <a:solidFill>
                  <a:srgbClr val="151515"/>
                </a:solidFill>
                <a:latin typeface="Times New Roman"/>
                <a:cs typeface="Times New Roman"/>
              </a:rPr>
              <a:t>Income</a:t>
            </a:r>
            <a:r>
              <a:rPr sz="2150" spc="85" dirty="0">
                <a:solidFill>
                  <a:srgbClr val="151515"/>
                </a:solidFill>
                <a:latin typeface="Times New Roman"/>
                <a:cs typeface="Times New Roman"/>
              </a:rPr>
              <a:t> tax</a:t>
            </a:r>
            <a:r>
              <a:rPr sz="2150" spc="-40" dirty="0">
                <a:solidFill>
                  <a:srgbClr val="151515"/>
                </a:solidFill>
                <a:latin typeface="Times New Roman"/>
                <a:cs typeface="Times New Roman"/>
              </a:rPr>
              <a:t> </a:t>
            </a:r>
            <a:r>
              <a:rPr sz="2150" spc="105" dirty="0">
                <a:solidFill>
                  <a:srgbClr val="151515"/>
                </a:solidFill>
                <a:latin typeface="Times New Roman"/>
                <a:cs typeface="Times New Roman"/>
              </a:rPr>
              <a:t>data,</a:t>
            </a:r>
            <a:r>
              <a:rPr sz="2150" spc="10" dirty="0">
                <a:solidFill>
                  <a:srgbClr val="151515"/>
                </a:solidFill>
                <a:latin typeface="Times New Roman"/>
                <a:cs typeface="Times New Roman"/>
              </a:rPr>
              <a:t> </a:t>
            </a:r>
            <a:r>
              <a:rPr sz="2150" spc="85" dirty="0">
                <a:solidFill>
                  <a:srgbClr val="151515"/>
                </a:solidFill>
                <a:latin typeface="Times New Roman"/>
                <a:cs typeface="Times New Roman"/>
              </a:rPr>
              <a:t>address</a:t>
            </a:r>
            <a:endParaRPr sz="2150">
              <a:latin typeface="Times New Roman"/>
              <a:cs typeface="Times New Roman"/>
            </a:endParaRPr>
          </a:p>
          <a:p>
            <a:pPr marL="276860" indent="-264160">
              <a:lnSpc>
                <a:spcPts val="2330"/>
              </a:lnSpc>
              <a:buClr>
                <a:srgbClr val="954F97"/>
              </a:buClr>
              <a:buChar char="•"/>
              <a:tabLst>
                <a:tab pos="276860" algn="l"/>
              </a:tabLst>
            </a:pPr>
            <a:r>
              <a:rPr sz="2150" spc="50" dirty="0">
                <a:solidFill>
                  <a:srgbClr val="151515"/>
                </a:solidFill>
                <a:latin typeface="Times New Roman"/>
                <a:cs typeface="Times New Roman"/>
              </a:rPr>
              <a:t>University</a:t>
            </a:r>
            <a:r>
              <a:rPr sz="2150" spc="45" dirty="0">
                <a:solidFill>
                  <a:srgbClr val="151515"/>
                </a:solidFill>
                <a:latin typeface="Times New Roman"/>
                <a:cs typeface="Times New Roman"/>
              </a:rPr>
              <a:t> </a:t>
            </a:r>
            <a:r>
              <a:rPr sz="2150" spc="60" dirty="0">
                <a:solidFill>
                  <a:srgbClr val="151515"/>
                </a:solidFill>
                <a:latin typeface="Times New Roman"/>
                <a:cs typeface="Times New Roman"/>
              </a:rPr>
              <a:t>admissions,</a:t>
            </a:r>
            <a:r>
              <a:rPr sz="2150" spc="245" dirty="0">
                <a:solidFill>
                  <a:srgbClr val="151515"/>
                </a:solidFill>
                <a:latin typeface="Times New Roman"/>
                <a:cs typeface="Times New Roman"/>
              </a:rPr>
              <a:t> </a:t>
            </a:r>
            <a:r>
              <a:rPr sz="2150" spc="95" dirty="0">
                <a:solidFill>
                  <a:srgbClr val="151515"/>
                </a:solidFill>
                <a:latin typeface="Times New Roman"/>
                <a:cs typeface="Times New Roman"/>
              </a:rPr>
              <a:t>marks/grades</a:t>
            </a:r>
            <a:endParaRPr sz="2150">
              <a:latin typeface="Times New Roman"/>
              <a:cs typeface="Times New Roman"/>
            </a:endParaRPr>
          </a:p>
          <a:p>
            <a:pPr marL="273050" indent="-260350">
              <a:lnSpc>
                <a:spcPts val="2295"/>
              </a:lnSpc>
              <a:buClr>
                <a:srgbClr val="954F97"/>
              </a:buClr>
              <a:buChar char="•"/>
              <a:tabLst>
                <a:tab pos="273050" algn="l"/>
              </a:tabLst>
            </a:pPr>
            <a:r>
              <a:rPr sz="2150" spc="85" dirty="0">
                <a:solidFill>
                  <a:srgbClr val="151515"/>
                </a:solidFill>
                <a:latin typeface="Times New Roman"/>
                <a:cs typeface="Times New Roman"/>
              </a:rPr>
              <a:t>Land</a:t>
            </a:r>
            <a:r>
              <a:rPr sz="2150" spc="25" dirty="0">
                <a:solidFill>
                  <a:srgbClr val="151515"/>
                </a:solidFill>
                <a:latin typeface="Times New Roman"/>
                <a:cs typeface="Times New Roman"/>
              </a:rPr>
              <a:t> </a:t>
            </a:r>
            <a:r>
              <a:rPr sz="2150" spc="75" dirty="0">
                <a:solidFill>
                  <a:srgbClr val="151515"/>
                </a:solidFill>
                <a:latin typeface="Times New Roman"/>
                <a:cs typeface="Times New Roman"/>
              </a:rPr>
              <a:t>records,</a:t>
            </a:r>
            <a:r>
              <a:rPr sz="2150" spc="-90" dirty="0">
                <a:solidFill>
                  <a:srgbClr val="151515"/>
                </a:solidFill>
                <a:latin typeface="Times New Roman"/>
                <a:cs typeface="Times New Roman"/>
              </a:rPr>
              <a:t> </a:t>
            </a:r>
            <a:r>
              <a:rPr sz="2150" spc="50" dirty="0">
                <a:solidFill>
                  <a:srgbClr val="151515"/>
                </a:solidFill>
                <a:latin typeface="Times New Roman"/>
                <a:cs typeface="Times New Roman"/>
              </a:rPr>
              <a:t>licenses</a:t>
            </a:r>
            <a:endParaRPr sz="2150">
              <a:latin typeface="Times New Roman"/>
              <a:cs typeface="Times New Roman"/>
            </a:endParaRPr>
          </a:p>
          <a:p>
            <a:pPr marL="273685" indent="-260985">
              <a:lnSpc>
                <a:spcPts val="2455"/>
              </a:lnSpc>
              <a:buClr>
                <a:srgbClr val="954F97"/>
              </a:buClr>
              <a:buChar char="•"/>
              <a:tabLst>
                <a:tab pos="273685" algn="l"/>
              </a:tabLst>
            </a:pPr>
            <a:r>
              <a:rPr sz="2150" spc="55" dirty="0">
                <a:solidFill>
                  <a:srgbClr val="151515"/>
                </a:solidFill>
                <a:latin typeface="Times New Roman"/>
                <a:cs typeface="Times New Roman"/>
              </a:rPr>
              <a:t>Recent</a:t>
            </a:r>
            <a:r>
              <a:rPr sz="2150" spc="10" dirty="0">
                <a:solidFill>
                  <a:srgbClr val="151515"/>
                </a:solidFill>
                <a:latin typeface="Times New Roman"/>
                <a:cs typeface="Times New Roman"/>
              </a:rPr>
              <a:t> </a:t>
            </a:r>
            <a:r>
              <a:rPr sz="2150" spc="70" dirty="0">
                <a:solidFill>
                  <a:srgbClr val="151515"/>
                </a:solidFill>
                <a:latin typeface="Times New Roman"/>
                <a:cs typeface="Times New Roman"/>
              </a:rPr>
              <a:t>headlines:</a:t>
            </a:r>
            <a:endParaRPr sz="2150">
              <a:latin typeface="Times New Roman"/>
              <a:cs typeface="Times New Roman"/>
            </a:endParaRPr>
          </a:p>
        </p:txBody>
      </p:sp>
      <p:sp>
        <p:nvSpPr>
          <p:cNvPr id="4" name="object 4"/>
          <p:cNvSpPr txBox="1"/>
          <p:nvPr/>
        </p:nvSpPr>
        <p:spPr>
          <a:xfrm>
            <a:off x="2455047" y="3501667"/>
            <a:ext cx="72390" cy="105157"/>
          </a:xfrm>
          <a:prstGeom prst="rect">
            <a:avLst/>
          </a:prstGeom>
        </p:spPr>
        <p:txBody>
          <a:bodyPr vert="horz" wrap="square" lIns="0" tIns="12700" rIns="0" bIns="0" rtlCol="0">
            <a:spAutoFit/>
          </a:bodyPr>
          <a:lstStyle/>
          <a:p>
            <a:pPr marL="12700">
              <a:spcBef>
                <a:spcPts val="100"/>
              </a:spcBef>
            </a:pPr>
            <a:r>
              <a:rPr sz="600" spc="-50" dirty="0">
                <a:solidFill>
                  <a:srgbClr val="8A9A9A"/>
                </a:solidFill>
                <a:latin typeface="Arial"/>
                <a:cs typeface="Arial"/>
              </a:rPr>
              <a:t>0</a:t>
            </a:r>
            <a:endParaRPr sz="600">
              <a:latin typeface="Arial"/>
              <a:cs typeface="Arial"/>
            </a:endParaRPr>
          </a:p>
        </p:txBody>
      </p:sp>
      <p:sp>
        <p:nvSpPr>
          <p:cNvPr id="5" name="object 5"/>
          <p:cNvSpPr txBox="1"/>
          <p:nvPr/>
        </p:nvSpPr>
        <p:spPr>
          <a:xfrm>
            <a:off x="2726112" y="3358422"/>
            <a:ext cx="6636384" cy="593725"/>
          </a:xfrm>
          <a:prstGeom prst="rect">
            <a:avLst/>
          </a:prstGeom>
        </p:spPr>
        <p:txBody>
          <a:bodyPr vert="horz" wrap="square" lIns="0" tIns="12700" rIns="0" bIns="0" rtlCol="0">
            <a:spAutoFit/>
          </a:bodyPr>
          <a:lstStyle/>
          <a:p>
            <a:pPr marL="12700">
              <a:lnSpc>
                <a:spcPts val="2505"/>
              </a:lnSpc>
              <a:spcBef>
                <a:spcPts val="100"/>
              </a:spcBef>
            </a:pPr>
            <a:r>
              <a:rPr sz="2150" dirty="0">
                <a:solidFill>
                  <a:srgbClr val="5E8283"/>
                </a:solidFill>
                <a:latin typeface="Times New Roman"/>
                <a:cs typeface="Times New Roman"/>
              </a:rPr>
              <a:t>Personal</a:t>
            </a:r>
            <a:r>
              <a:rPr sz="2150" spc="160" dirty="0">
                <a:solidFill>
                  <a:srgbClr val="5E8283"/>
                </a:solidFill>
                <a:latin typeface="Times New Roman"/>
                <a:cs typeface="Times New Roman"/>
              </a:rPr>
              <a:t> </a:t>
            </a:r>
            <a:r>
              <a:rPr sz="2150" dirty="0">
                <a:solidFill>
                  <a:srgbClr val="5E8283"/>
                </a:solidFill>
                <a:latin typeface="Times New Roman"/>
                <a:cs typeface="Times New Roman"/>
              </a:rPr>
              <a:t>information</a:t>
            </a:r>
            <a:r>
              <a:rPr sz="2150" spc="215" dirty="0">
                <a:solidFill>
                  <a:srgbClr val="5E8283"/>
                </a:solidFill>
                <a:latin typeface="Times New Roman"/>
                <a:cs typeface="Times New Roman"/>
              </a:rPr>
              <a:t> </a:t>
            </a:r>
            <a:r>
              <a:rPr sz="2150" dirty="0">
                <a:solidFill>
                  <a:srgbClr val="5E8283"/>
                </a:solidFill>
                <a:latin typeface="Times New Roman"/>
                <a:cs typeface="Times New Roman"/>
              </a:rPr>
              <a:t>of</a:t>
            </a:r>
            <a:r>
              <a:rPr sz="2150" spc="135" dirty="0">
                <a:solidFill>
                  <a:srgbClr val="5E8283"/>
                </a:solidFill>
                <a:latin typeface="Times New Roman"/>
                <a:cs typeface="Times New Roman"/>
              </a:rPr>
              <a:t> </a:t>
            </a:r>
            <a:r>
              <a:rPr sz="2150" dirty="0">
                <a:solidFill>
                  <a:srgbClr val="5E8283"/>
                </a:solidFill>
                <a:latin typeface="Times New Roman"/>
                <a:cs typeface="Times New Roman"/>
              </a:rPr>
              <a:t>millions</a:t>
            </a:r>
            <a:r>
              <a:rPr sz="2150" spc="125" dirty="0">
                <a:solidFill>
                  <a:srgbClr val="5E8283"/>
                </a:solidFill>
                <a:latin typeface="Times New Roman"/>
                <a:cs typeface="Times New Roman"/>
              </a:rPr>
              <a:t> </a:t>
            </a:r>
            <a:r>
              <a:rPr sz="2150" spc="-10" dirty="0">
                <a:solidFill>
                  <a:srgbClr val="5E8283"/>
                </a:solidFill>
                <a:latin typeface="Times New Roman"/>
                <a:cs typeface="Times New Roman"/>
              </a:rPr>
              <a:t>of</a:t>
            </a:r>
            <a:r>
              <a:rPr sz="2150" spc="65" dirty="0">
                <a:solidFill>
                  <a:srgbClr val="5E8283"/>
                </a:solidFill>
                <a:latin typeface="Times New Roman"/>
                <a:cs typeface="Times New Roman"/>
              </a:rPr>
              <a:t> </a:t>
            </a:r>
            <a:r>
              <a:rPr sz="2150" dirty="0">
                <a:solidFill>
                  <a:srgbClr val="5E8283"/>
                </a:solidFill>
                <a:latin typeface="Times New Roman"/>
                <a:cs typeface="Times New Roman"/>
              </a:rPr>
              <a:t>credit</a:t>
            </a:r>
            <a:r>
              <a:rPr sz="2150" spc="130" dirty="0">
                <a:solidFill>
                  <a:srgbClr val="5E8283"/>
                </a:solidFill>
                <a:latin typeface="Times New Roman"/>
                <a:cs typeface="Times New Roman"/>
              </a:rPr>
              <a:t> </a:t>
            </a:r>
            <a:r>
              <a:rPr sz="2150" dirty="0">
                <a:solidFill>
                  <a:srgbClr val="5E8283"/>
                </a:solidFill>
                <a:latin typeface="Times New Roman"/>
                <a:cs typeface="Times New Roman"/>
              </a:rPr>
              <a:t>card</a:t>
            </a:r>
            <a:r>
              <a:rPr sz="2150" spc="185" dirty="0">
                <a:solidFill>
                  <a:srgbClr val="5E8283"/>
                </a:solidFill>
                <a:latin typeface="Times New Roman"/>
                <a:cs typeface="Times New Roman"/>
              </a:rPr>
              <a:t> </a:t>
            </a:r>
            <a:r>
              <a:rPr sz="2150" dirty="0">
                <a:solidFill>
                  <a:srgbClr val="5E8283"/>
                </a:solidFill>
                <a:latin typeface="Times New Roman"/>
                <a:cs typeface="Times New Roman"/>
              </a:rPr>
              <a:t>users</a:t>
            </a:r>
            <a:r>
              <a:rPr sz="2150" spc="-15" dirty="0">
                <a:solidFill>
                  <a:srgbClr val="5E8283"/>
                </a:solidFill>
                <a:latin typeface="Times New Roman"/>
                <a:cs typeface="Times New Roman"/>
              </a:rPr>
              <a:t> </a:t>
            </a:r>
            <a:r>
              <a:rPr sz="2150" spc="-10" dirty="0">
                <a:solidFill>
                  <a:srgbClr val="5E8283"/>
                </a:solidFill>
                <a:latin typeface="Times New Roman"/>
                <a:cs typeface="Times New Roman"/>
              </a:rPr>
              <a:t>stolen</a:t>
            </a:r>
            <a:endParaRPr sz="2150">
              <a:latin typeface="Times New Roman"/>
              <a:cs typeface="Times New Roman"/>
            </a:endParaRPr>
          </a:p>
          <a:p>
            <a:pPr marL="272415" indent="-213995">
              <a:lnSpc>
                <a:spcPts val="1964"/>
              </a:lnSpc>
              <a:buChar char="•"/>
              <a:tabLst>
                <a:tab pos="272415" algn="l"/>
              </a:tabLst>
            </a:pPr>
            <a:r>
              <a:rPr sz="1700" spc="-10" dirty="0">
                <a:solidFill>
                  <a:srgbClr val="706E87"/>
                </a:solidFill>
                <a:latin typeface="Times New Roman"/>
                <a:cs typeface="Times New Roman"/>
              </a:rPr>
              <a:t>Laws</a:t>
            </a:r>
            <a:r>
              <a:rPr sz="1700" spc="-100" dirty="0">
                <a:solidFill>
                  <a:srgbClr val="706E87"/>
                </a:solidFill>
                <a:latin typeface="Times New Roman"/>
                <a:cs typeface="Times New Roman"/>
              </a:rPr>
              <a:t> </a:t>
            </a:r>
            <a:r>
              <a:rPr sz="1700" spc="75" dirty="0">
                <a:solidFill>
                  <a:srgbClr val="706E87"/>
                </a:solidFill>
                <a:latin typeface="Times New Roman"/>
                <a:cs typeface="Times New Roman"/>
              </a:rPr>
              <a:t>on</a:t>
            </a:r>
            <a:r>
              <a:rPr sz="1700" spc="-30" dirty="0">
                <a:solidFill>
                  <a:srgbClr val="706E87"/>
                </a:solidFill>
                <a:latin typeface="Times New Roman"/>
                <a:cs typeface="Times New Roman"/>
              </a:rPr>
              <a:t> </a:t>
            </a:r>
            <a:r>
              <a:rPr sz="1700" dirty="0">
                <a:solidFill>
                  <a:srgbClr val="706E87"/>
                </a:solidFill>
                <a:latin typeface="Times New Roman"/>
                <a:cs typeface="Times New Roman"/>
              </a:rPr>
              <a:t>privacy</a:t>
            </a:r>
            <a:r>
              <a:rPr sz="1700" spc="-40" dirty="0">
                <a:solidFill>
                  <a:srgbClr val="706E87"/>
                </a:solidFill>
                <a:latin typeface="Times New Roman"/>
                <a:cs typeface="Times New Roman"/>
              </a:rPr>
              <a:t> </a:t>
            </a:r>
            <a:r>
              <a:rPr sz="1700" dirty="0">
                <a:solidFill>
                  <a:srgbClr val="706E87"/>
                </a:solidFill>
                <a:latin typeface="Times New Roman"/>
                <a:cs typeface="Times New Roman"/>
              </a:rPr>
              <a:t>in</a:t>
            </a:r>
            <a:r>
              <a:rPr sz="1700" spc="125" dirty="0">
                <a:solidFill>
                  <a:srgbClr val="706E87"/>
                </a:solidFill>
                <a:latin typeface="Times New Roman"/>
                <a:cs typeface="Times New Roman"/>
              </a:rPr>
              <a:t> </a:t>
            </a:r>
            <a:r>
              <a:rPr sz="1700" spc="65" dirty="0">
                <a:solidFill>
                  <a:srgbClr val="706E87"/>
                </a:solidFill>
                <a:latin typeface="Times New Roman"/>
                <a:cs typeface="Times New Roman"/>
              </a:rPr>
              <a:t>the</a:t>
            </a:r>
            <a:r>
              <a:rPr sz="1700" dirty="0">
                <a:solidFill>
                  <a:srgbClr val="706E87"/>
                </a:solidFill>
                <a:latin typeface="Times New Roman"/>
                <a:cs typeface="Times New Roman"/>
              </a:rPr>
              <a:t> </a:t>
            </a:r>
            <a:r>
              <a:rPr sz="1700" spc="-25" dirty="0">
                <a:solidFill>
                  <a:srgbClr val="706E87"/>
                </a:solidFill>
                <a:latin typeface="Times New Roman"/>
                <a:cs typeface="Times New Roman"/>
              </a:rPr>
              <a:t>US</a:t>
            </a:r>
            <a:endParaRPr sz="1700">
              <a:latin typeface="Times New Roman"/>
              <a:cs typeface="Times New Roman"/>
            </a:endParaRPr>
          </a:p>
        </p:txBody>
      </p:sp>
      <p:sp>
        <p:nvSpPr>
          <p:cNvPr id="6" name="object 6"/>
          <p:cNvSpPr txBox="1"/>
          <p:nvPr/>
        </p:nvSpPr>
        <p:spPr>
          <a:xfrm>
            <a:off x="2725021" y="3900359"/>
            <a:ext cx="7319009" cy="994410"/>
          </a:xfrm>
          <a:prstGeom prst="rect">
            <a:avLst/>
          </a:prstGeom>
        </p:spPr>
        <p:txBody>
          <a:bodyPr vert="horz" wrap="square" lIns="0" tIns="12700" rIns="0" bIns="0" rtlCol="0">
            <a:spAutoFit/>
          </a:bodyPr>
          <a:lstStyle/>
          <a:p>
            <a:pPr marL="262255" indent="-202565">
              <a:lnSpc>
                <a:spcPts val="1855"/>
              </a:lnSpc>
              <a:spcBef>
                <a:spcPts val="100"/>
              </a:spcBef>
              <a:buChar char="•"/>
              <a:tabLst>
                <a:tab pos="262255" algn="l"/>
              </a:tabLst>
            </a:pPr>
            <a:r>
              <a:rPr sz="1700" dirty="0">
                <a:solidFill>
                  <a:srgbClr val="706E87"/>
                </a:solidFill>
                <a:latin typeface="Times New Roman"/>
                <a:cs typeface="Times New Roman"/>
              </a:rPr>
              <a:t>Theft</a:t>
            </a:r>
            <a:r>
              <a:rPr sz="1700" spc="-25" dirty="0">
                <a:solidFill>
                  <a:srgbClr val="706E87"/>
                </a:solidFill>
                <a:latin typeface="Times New Roman"/>
                <a:cs typeface="Times New Roman"/>
              </a:rPr>
              <a:t> </a:t>
            </a:r>
            <a:r>
              <a:rPr sz="1700" dirty="0">
                <a:solidFill>
                  <a:srgbClr val="706E87"/>
                </a:solidFill>
                <a:latin typeface="Times New Roman"/>
                <a:cs typeface="Times New Roman"/>
              </a:rPr>
              <a:t>of</a:t>
            </a:r>
            <a:r>
              <a:rPr sz="1700" spc="25" dirty="0">
                <a:solidFill>
                  <a:srgbClr val="706E87"/>
                </a:solidFill>
                <a:latin typeface="Times New Roman"/>
                <a:cs typeface="Times New Roman"/>
              </a:rPr>
              <a:t> </a:t>
            </a:r>
            <a:r>
              <a:rPr sz="1700" spc="-20" dirty="0">
                <a:solidFill>
                  <a:srgbClr val="706E87"/>
                </a:solidFill>
                <a:latin typeface="Times New Roman"/>
                <a:cs typeface="Times New Roman"/>
              </a:rPr>
              <a:t>US</a:t>
            </a:r>
            <a:r>
              <a:rPr sz="1700" spc="-75" dirty="0">
                <a:solidFill>
                  <a:srgbClr val="706E87"/>
                </a:solidFill>
                <a:latin typeface="Times New Roman"/>
                <a:cs typeface="Times New Roman"/>
              </a:rPr>
              <a:t> </a:t>
            </a:r>
            <a:r>
              <a:rPr sz="1700" spc="65" dirty="0">
                <a:solidFill>
                  <a:srgbClr val="706E87"/>
                </a:solidFill>
                <a:latin typeface="Times New Roman"/>
                <a:cs typeface="Times New Roman"/>
              </a:rPr>
              <a:t>data</a:t>
            </a:r>
            <a:r>
              <a:rPr sz="1700" spc="-40" dirty="0">
                <a:solidFill>
                  <a:srgbClr val="706E87"/>
                </a:solidFill>
                <a:latin typeface="Times New Roman"/>
                <a:cs typeface="Times New Roman"/>
              </a:rPr>
              <a:t> </a:t>
            </a:r>
            <a:r>
              <a:rPr sz="1700" spc="55" dirty="0">
                <a:solidFill>
                  <a:srgbClr val="706E87"/>
                </a:solidFill>
                <a:latin typeface="Times New Roman"/>
                <a:cs typeface="Times New Roman"/>
              </a:rPr>
              <a:t>in</a:t>
            </a:r>
            <a:r>
              <a:rPr sz="1700" spc="-5" dirty="0">
                <a:solidFill>
                  <a:srgbClr val="706E87"/>
                </a:solidFill>
                <a:latin typeface="Times New Roman"/>
                <a:cs typeface="Times New Roman"/>
              </a:rPr>
              <a:t> </a:t>
            </a:r>
            <a:r>
              <a:rPr sz="1700" spc="45" dirty="0">
                <a:solidFill>
                  <a:srgbClr val="706E87"/>
                </a:solidFill>
                <a:latin typeface="Times New Roman"/>
                <a:cs typeface="Times New Roman"/>
              </a:rPr>
              <a:t>India</a:t>
            </a:r>
            <a:endParaRPr sz="1700">
              <a:latin typeface="Times New Roman"/>
              <a:cs typeface="Times New Roman"/>
            </a:endParaRPr>
          </a:p>
          <a:p>
            <a:pPr marL="12700">
              <a:lnSpc>
                <a:spcPts val="2320"/>
              </a:lnSpc>
            </a:pPr>
            <a:r>
              <a:rPr sz="2150" dirty="0">
                <a:solidFill>
                  <a:srgbClr val="5E8283"/>
                </a:solidFill>
                <a:latin typeface="Times New Roman"/>
                <a:cs typeface="Times New Roman"/>
              </a:rPr>
              <a:t>Earlier</a:t>
            </a:r>
            <a:r>
              <a:rPr sz="2150" spc="195" dirty="0">
                <a:solidFill>
                  <a:srgbClr val="5E8283"/>
                </a:solidFill>
                <a:latin typeface="Times New Roman"/>
                <a:cs typeface="Times New Roman"/>
              </a:rPr>
              <a:t> </a:t>
            </a:r>
            <a:r>
              <a:rPr sz="2150" spc="50" dirty="0">
                <a:solidFill>
                  <a:srgbClr val="5E8283"/>
                </a:solidFill>
                <a:latin typeface="Times New Roman"/>
                <a:cs typeface="Times New Roman"/>
              </a:rPr>
              <a:t>this</a:t>
            </a:r>
            <a:r>
              <a:rPr sz="2150" spc="-70" dirty="0">
                <a:solidFill>
                  <a:srgbClr val="5E8283"/>
                </a:solidFill>
                <a:latin typeface="Times New Roman"/>
                <a:cs typeface="Times New Roman"/>
              </a:rPr>
              <a:t> </a:t>
            </a:r>
            <a:r>
              <a:rPr sz="2150" dirty="0">
                <a:solidFill>
                  <a:srgbClr val="5E8283"/>
                </a:solidFill>
                <a:latin typeface="Times New Roman"/>
                <a:cs typeface="Times New Roman"/>
              </a:rPr>
              <a:t>year</a:t>
            </a:r>
            <a:r>
              <a:rPr sz="2150" spc="60" dirty="0">
                <a:solidFill>
                  <a:srgbClr val="5E8283"/>
                </a:solidFill>
                <a:latin typeface="Times New Roman"/>
                <a:cs typeface="Times New Roman"/>
              </a:rPr>
              <a:t> </a:t>
            </a:r>
            <a:r>
              <a:rPr sz="2150" spc="65" dirty="0">
                <a:solidFill>
                  <a:srgbClr val="5E8283"/>
                </a:solidFill>
                <a:latin typeface="Times New Roman"/>
                <a:cs typeface="Times New Roman"/>
              </a:rPr>
              <a:t>in</a:t>
            </a:r>
            <a:r>
              <a:rPr sz="2150" spc="-110" dirty="0">
                <a:solidFill>
                  <a:srgbClr val="5E8283"/>
                </a:solidFill>
                <a:latin typeface="Times New Roman"/>
                <a:cs typeface="Times New Roman"/>
              </a:rPr>
              <a:t> </a:t>
            </a:r>
            <a:r>
              <a:rPr sz="2150" dirty="0">
                <a:solidFill>
                  <a:srgbClr val="5E8283"/>
                </a:solidFill>
                <a:latin typeface="Times New Roman"/>
                <a:cs typeface="Times New Roman"/>
              </a:rPr>
              <a:t>South</a:t>
            </a:r>
            <a:r>
              <a:rPr sz="2150" spc="55" dirty="0">
                <a:solidFill>
                  <a:srgbClr val="5E8283"/>
                </a:solidFill>
                <a:latin typeface="Times New Roman"/>
                <a:cs typeface="Times New Roman"/>
              </a:rPr>
              <a:t> </a:t>
            </a:r>
            <a:r>
              <a:rPr sz="2150" spc="-10" dirty="0">
                <a:solidFill>
                  <a:srgbClr val="5E8283"/>
                </a:solidFill>
                <a:latin typeface="Times New Roman"/>
                <a:cs typeface="Times New Roman"/>
              </a:rPr>
              <a:t>Carolina</a:t>
            </a:r>
            <a:endParaRPr sz="2150">
              <a:latin typeface="Times New Roman"/>
              <a:cs typeface="Times New Roman"/>
            </a:endParaRPr>
          </a:p>
          <a:p>
            <a:pPr marL="274320" marR="5080" indent="-215265">
              <a:lnSpc>
                <a:spcPct val="72800"/>
              </a:lnSpc>
              <a:spcBef>
                <a:spcPts val="480"/>
              </a:spcBef>
              <a:buChar char="•"/>
              <a:tabLst>
                <a:tab pos="276225" algn="l"/>
              </a:tabLst>
            </a:pPr>
            <a:r>
              <a:rPr sz="1700" dirty="0">
                <a:solidFill>
                  <a:srgbClr val="706E87"/>
                </a:solidFill>
                <a:latin typeface="Times New Roman"/>
                <a:cs typeface="Times New Roman"/>
              </a:rPr>
              <a:t>More</a:t>
            </a:r>
            <a:r>
              <a:rPr sz="1700" spc="10" dirty="0">
                <a:solidFill>
                  <a:srgbClr val="706E87"/>
                </a:solidFill>
                <a:latin typeface="Times New Roman"/>
                <a:cs typeface="Times New Roman"/>
              </a:rPr>
              <a:t> </a:t>
            </a:r>
            <a:r>
              <a:rPr sz="1700" spc="70" dirty="0">
                <a:solidFill>
                  <a:srgbClr val="706E87"/>
                </a:solidFill>
                <a:latin typeface="Times New Roman"/>
                <a:cs typeface="Times New Roman"/>
              </a:rPr>
              <a:t>than</a:t>
            </a:r>
            <a:r>
              <a:rPr sz="1700" spc="85" dirty="0">
                <a:solidFill>
                  <a:srgbClr val="706E87"/>
                </a:solidFill>
                <a:latin typeface="Times New Roman"/>
                <a:cs typeface="Times New Roman"/>
              </a:rPr>
              <a:t> </a:t>
            </a:r>
            <a:r>
              <a:rPr sz="1700" spc="60" dirty="0">
                <a:solidFill>
                  <a:srgbClr val="706E87"/>
                </a:solidFill>
                <a:latin typeface="Times New Roman"/>
                <a:cs typeface="Times New Roman"/>
              </a:rPr>
              <a:t>3.3</a:t>
            </a:r>
            <a:r>
              <a:rPr sz="1700" spc="-15" dirty="0">
                <a:solidFill>
                  <a:srgbClr val="706E87"/>
                </a:solidFill>
                <a:latin typeface="Times New Roman"/>
                <a:cs typeface="Times New Roman"/>
              </a:rPr>
              <a:t> </a:t>
            </a:r>
            <a:r>
              <a:rPr sz="1700" dirty="0">
                <a:solidFill>
                  <a:srgbClr val="706E87"/>
                </a:solidFill>
                <a:latin typeface="Times New Roman"/>
                <a:cs typeface="Times New Roman"/>
              </a:rPr>
              <a:t>million</a:t>
            </a:r>
            <a:r>
              <a:rPr sz="1700" spc="215" dirty="0">
                <a:solidFill>
                  <a:srgbClr val="706E87"/>
                </a:solidFill>
                <a:latin typeface="Times New Roman"/>
                <a:cs typeface="Times New Roman"/>
              </a:rPr>
              <a:t> </a:t>
            </a:r>
            <a:r>
              <a:rPr sz="1700" dirty="0">
                <a:solidFill>
                  <a:srgbClr val="706E87"/>
                </a:solidFill>
                <a:latin typeface="Times New Roman"/>
                <a:cs typeface="Times New Roman"/>
              </a:rPr>
              <a:t>unencrypted</a:t>
            </a:r>
            <a:r>
              <a:rPr sz="1700" spc="210" dirty="0">
                <a:solidFill>
                  <a:srgbClr val="706E87"/>
                </a:solidFill>
                <a:latin typeface="Times New Roman"/>
                <a:cs typeface="Times New Roman"/>
              </a:rPr>
              <a:t> </a:t>
            </a:r>
            <a:r>
              <a:rPr sz="1700" dirty="0">
                <a:solidFill>
                  <a:srgbClr val="706E87"/>
                </a:solidFill>
                <a:latin typeface="Times New Roman"/>
                <a:cs typeface="Times New Roman"/>
              </a:rPr>
              <a:t>bank</a:t>
            </a:r>
            <a:r>
              <a:rPr sz="1700" spc="65" dirty="0">
                <a:solidFill>
                  <a:srgbClr val="706E87"/>
                </a:solidFill>
                <a:latin typeface="Times New Roman"/>
                <a:cs typeface="Times New Roman"/>
              </a:rPr>
              <a:t> </a:t>
            </a:r>
            <a:r>
              <a:rPr sz="1700" dirty="0">
                <a:solidFill>
                  <a:srgbClr val="706E87"/>
                </a:solidFill>
                <a:latin typeface="Times New Roman"/>
                <a:cs typeface="Times New Roman"/>
              </a:rPr>
              <a:t>account</a:t>
            </a:r>
            <a:r>
              <a:rPr sz="1700" spc="130" dirty="0">
                <a:solidFill>
                  <a:srgbClr val="706E87"/>
                </a:solidFill>
                <a:latin typeface="Times New Roman"/>
                <a:cs typeface="Times New Roman"/>
              </a:rPr>
              <a:t> </a:t>
            </a:r>
            <a:r>
              <a:rPr sz="1700" spc="50" dirty="0">
                <a:solidFill>
                  <a:srgbClr val="706E87"/>
                </a:solidFill>
                <a:latin typeface="Times New Roman"/>
                <a:cs typeface="Times New Roman"/>
              </a:rPr>
              <a:t>numbers</a:t>
            </a:r>
            <a:r>
              <a:rPr sz="1700" spc="70" dirty="0">
                <a:solidFill>
                  <a:srgbClr val="706E87"/>
                </a:solidFill>
                <a:latin typeface="Times New Roman"/>
                <a:cs typeface="Times New Roman"/>
              </a:rPr>
              <a:t> </a:t>
            </a:r>
            <a:r>
              <a:rPr sz="1700" spc="55" dirty="0">
                <a:solidFill>
                  <a:srgbClr val="706E87"/>
                </a:solidFill>
                <a:latin typeface="Times New Roman"/>
                <a:cs typeface="Times New Roman"/>
              </a:rPr>
              <a:t>and</a:t>
            </a:r>
            <a:r>
              <a:rPr sz="1700" spc="170" dirty="0">
                <a:solidFill>
                  <a:srgbClr val="706E87"/>
                </a:solidFill>
                <a:latin typeface="Times New Roman"/>
                <a:cs typeface="Times New Roman"/>
              </a:rPr>
              <a:t> </a:t>
            </a:r>
            <a:r>
              <a:rPr sz="1700" dirty="0">
                <a:solidFill>
                  <a:srgbClr val="706E87"/>
                </a:solidFill>
                <a:latin typeface="Times New Roman"/>
                <a:cs typeface="Times New Roman"/>
              </a:rPr>
              <a:t>3.8</a:t>
            </a:r>
            <a:r>
              <a:rPr sz="1700" spc="160" dirty="0">
                <a:solidFill>
                  <a:srgbClr val="706E87"/>
                </a:solidFill>
                <a:latin typeface="Times New Roman"/>
                <a:cs typeface="Times New Roman"/>
              </a:rPr>
              <a:t> </a:t>
            </a:r>
            <a:r>
              <a:rPr sz="1700" dirty="0">
                <a:solidFill>
                  <a:srgbClr val="706E87"/>
                </a:solidFill>
                <a:latin typeface="Times New Roman"/>
                <a:cs typeface="Times New Roman"/>
              </a:rPr>
              <a:t>million</a:t>
            </a:r>
            <a:r>
              <a:rPr sz="1700" spc="195" dirty="0">
                <a:solidFill>
                  <a:srgbClr val="706E87"/>
                </a:solidFill>
                <a:latin typeface="Times New Roman"/>
                <a:cs typeface="Times New Roman"/>
              </a:rPr>
              <a:t> </a:t>
            </a:r>
            <a:r>
              <a:rPr sz="1700" spc="-25" dirty="0">
                <a:solidFill>
                  <a:srgbClr val="706E87"/>
                </a:solidFill>
                <a:latin typeface="Times New Roman"/>
                <a:cs typeface="Times New Roman"/>
              </a:rPr>
              <a:t>tax 	</a:t>
            </a:r>
            <a:r>
              <a:rPr sz="1700" spc="60" dirty="0">
                <a:solidFill>
                  <a:srgbClr val="706E87"/>
                </a:solidFill>
                <a:latin typeface="Times New Roman"/>
                <a:cs typeface="Times New Roman"/>
              </a:rPr>
              <a:t>returns</a:t>
            </a:r>
            <a:r>
              <a:rPr sz="1700" spc="105" dirty="0">
                <a:solidFill>
                  <a:srgbClr val="706E87"/>
                </a:solidFill>
                <a:latin typeface="Times New Roman"/>
                <a:cs typeface="Times New Roman"/>
              </a:rPr>
              <a:t> </a:t>
            </a:r>
            <a:r>
              <a:rPr sz="1700" dirty="0">
                <a:solidFill>
                  <a:srgbClr val="706E87"/>
                </a:solidFill>
                <a:latin typeface="Times New Roman"/>
                <a:cs typeface="Times New Roman"/>
              </a:rPr>
              <a:t>were</a:t>
            </a:r>
            <a:r>
              <a:rPr sz="1700" spc="-50" dirty="0">
                <a:solidFill>
                  <a:srgbClr val="706E87"/>
                </a:solidFill>
                <a:latin typeface="Times New Roman"/>
                <a:cs typeface="Times New Roman"/>
              </a:rPr>
              <a:t> </a:t>
            </a:r>
            <a:r>
              <a:rPr sz="1700" dirty="0">
                <a:solidFill>
                  <a:srgbClr val="706E87"/>
                </a:solidFill>
                <a:latin typeface="Times New Roman"/>
                <a:cs typeface="Times New Roman"/>
              </a:rPr>
              <a:t>stolen</a:t>
            </a:r>
            <a:r>
              <a:rPr sz="1700" spc="125" dirty="0">
                <a:solidFill>
                  <a:srgbClr val="706E87"/>
                </a:solidFill>
                <a:latin typeface="Times New Roman"/>
                <a:cs typeface="Times New Roman"/>
              </a:rPr>
              <a:t> </a:t>
            </a:r>
            <a:r>
              <a:rPr sz="1700" dirty="0">
                <a:solidFill>
                  <a:srgbClr val="706E87"/>
                </a:solidFill>
                <a:latin typeface="Times New Roman"/>
                <a:cs typeface="Times New Roman"/>
              </a:rPr>
              <a:t>from</a:t>
            </a:r>
            <a:r>
              <a:rPr sz="1700" spc="200" dirty="0">
                <a:solidFill>
                  <a:srgbClr val="706E87"/>
                </a:solidFill>
                <a:latin typeface="Times New Roman"/>
                <a:cs typeface="Times New Roman"/>
              </a:rPr>
              <a:t> </a:t>
            </a:r>
            <a:r>
              <a:rPr sz="1700" dirty="0">
                <a:solidFill>
                  <a:srgbClr val="706E87"/>
                </a:solidFill>
                <a:latin typeface="Times New Roman"/>
                <a:cs typeface="Times New Roman"/>
              </a:rPr>
              <a:t>Department</a:t>
            </a:r>
            <a:r>
              <a:rPr sz="1700" spc="180" dirty="0">
                <a:solidFill>
                  <a:srgbClr val="706E87"/>
                </a:solidFill>
                <a:latin typeface="Times New Roman"/>
                <a:cs typeface="Times New Roman"/>
              </a:rPr>
              <a:t> </a:t>
            </a:r>
            <a:r>
              <a:rPr sz="1700" dirty="0">
                <a:solidFill>
                  <a:srgbClr val="706E87"/>
                </a:solidFill>
                <a:latin typeface="Times New Roman"/>
                <a:cs typeface="Times New Roman"/>
              </a:rPr>
              <a:t>of</a:t>
            </a:r>
            <a:r>
              <a:rPr sz="1700" spc="215" dirty="0">
                <a:solidFill>
                  <a:srgbClr val="706E87"/>
                </a:solidFill>
                <a:latin typeface="Times New Roman"/>
                <a:cs typeface="Times New Roman"/>
              </a:rPr>
              <a:t> </a:t>
            </a:r>
            <a:r>
              <a:rPr sz="1700" spc="-10" dirty="0">
                <a:solidFill>
                  <a:srgbClr val="706E87"/>
                </a:solidFill>
                <a:latin typeface="Times New Roman"/>
                <a:cs typeface="Times New Roman"/>
              </a:rPr>
              <a:t>Revenue</a:t>
            </a:r>
            <a:endParaRPr sz="1700">
              <a:latin typeface="Times New Roman"/>
              <a:cs typeface="Times New Roman"/>
            </a:endParaRPr>
          </a:p>
        </p:txBody>
      </p:sp>
      <p:sp>
        <p:nvSpPr>
          <p:cNvPr id="7" name="object 7"/>
          <p:cNvSpPr txBox="1"/>
          <p:nvPr/>
        </p:nvSpPr>
        <p:spPr>
          <a:xfrm>
            <a:off x="2453013" y="4249309"/>
            <a:ext cx="75565" cy="112851"/>
          </a:xfrm>
          <a:prstGeom prst="rect">
            <a:avLst/>
          </a:prstGeom>
        </p:spPr>
        <p:txBody>
          <a:bodyPr vert="horz" wrap="square" lIns="0" tIns="12700" rIns="0" bIns="0" rtlCol="0">
            <a:spAutoFit/>
          </a:bodyPr>
          <a:lstStyle/>
          <a:p>
            <a:pPr marL="12700">
              <a:spcBef>
                <a:spcPts val="100"/>
              </a:spcBef>
            </a:pPr>
            <a:r>
              <a:rPr sz="650" spc="-50" dirty="0">
                <a:solidFill>
                  <a:srgbClr val="8A9A9A"/>
                </a:solidFill>
                <a:latin typeface="Arial"/>
                <a:cs typeface="Arial"/>
              </a:rPr>
              <a:t>0</a:t>
            </a:r>
            <a:endParaRPr sz="650">
              <a:latin typeface="Arial"/>
              <a:cs typeface="Arial"/>
            </a:endParaRPr>
          </a:p>
        </p:txBody>
      </p:sp>
    </p:spTree>
    <p:extLst>
      <p:ext uri="{BB962C8B-B14F-4D97-AF65-F5344CB8AC3E}">
        <p14:creationId xmlns:p14="http://schemas.microsoft.com/office/powerpoint/2010/main" val="2859456210"/>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48467" y="-333619"/>
            <a:ext cx="10769600" cy="1060694"/>
          </a:xfrm>
          <a:prstGeom prst="rect">
            <a:avLst/>
          </a:prstGeom>
        </p:spPr>
        <p:txBody>
          <a:bodyPr vert="horz" wrap="square" lIns="0" tIns="623716" rIns="0" bIns="0" numCol="1" rtlCol="0" anchor="b" anchorCtr="0" compatLnSpc="1">
            <a:prstTxWarp prst="textNoShape">
              <a:avLst/>
            </a:prstTxWarp>
            <a:spAutoFit/>
          </a:bodyPr>
          <a:lstStyle/>
          <a:p>
            <a:pPr marL="612140">
              <a:spcBef>
                <a:spcPts val="105"/>
              </a:spcBef>
            </a:pPr>
            <a:r>
              <a:rPr spc="-285" dirty="0">
                <a:solidFill>
                  <a:srgbClr val="414250"/>
                </a:solidFill>
              </a:rPr>
              <a:t>Why</a:t>
            </a:r>
            <a:r>
              <a:rPr dirty="0">
                <a:solidFill>
                  <a:srgbClr val="414250"/>
                </a:solidFill>
              </a:rPr>
              <a:t> </a:t>
            </a:r>
            <a:r>
              <a:rPr spc="-60" dirty="0">
                <a:solidFill>
                  <a:srgbClr val="414250"/>
                </a:solidFill>
              </a:rPr>
              <a:t>is</a:t>
            </a:r>
            <a:r>
              <a:rPr spc="-215" dirty="0">
                <a:solidFill>
                  <a:srgbClr val="414250"/>
                </a:solidFill>
              </a:rPr>
              <a:t> </a:t>
            </a:r>
            <a:r>
              <a:rPr spc="-120" dirty="0">
                <a:solidFill>
                  <a:srgbClr val="414250"/>
                </a:solidFill>
              </a:rPr>
              <a:t>Security</a:t>
            </a:r>
            <a:r>
              <a:rPr spc="70" dirty="0">
                <a:solidFill>
                  <a:srgbClr val="414250"/>
                </a:solidFill>
              </a:rPr>
              <a:t> </a:t>
            </a:r>
            <a:r>
              <a:rPr spc="-150" dirty="0">
                <a:solidFill>
                  <a:srgbClr val="414250"/>
                </a:solidFill>
              </a:rPr>
              <a:t>Important?</a:t>
            </a:r>
          </a:p>
        </p:txBody>
      </p:sp>
      <p:sp>
        <p:nvSpPr>
          <p:cNvPr id="3" name="object 3"/>
          <p:cNvSpPr txBox="1"/>
          <p:nvPr/>
        </p:nvSpPr>
        <p:spPr>
          <a:xfrm>
            <a:off x="2061399" y="2188899"/>
            <a:ext cx="3328670" cy="346075"/>
          </a:xfrm>
          <a:prstGeom prst="rect">
            <a:avLst/>
          </a:prstGeom>
        </p:spPr>
        <p:txBody>
          <a:bodyPr vert="horz" wrap="square" lIns="0" tIns="12700" rIns="0" bIns="0" rtlCol="0">
            <a:spAutoFit/>
          </a:bodyPr>
          <a:lstStyle/>
          <a:p>
            <a:pPr marL="342265" indent="-329565">
              <a:spcBef>
                <a:spcPts val="100"/>
              </a:spcBef>
              <a:buClr>
                <a:srgbClr val="995B9C"/>
              </a:buClr>
              <a:buChar char="•"/>
              <a:tabLst>
                <a:tab pos="342265" algn="l"/>
              </a:tabLst>
            </a:pPr>
            <a:r>
              <a:rPr sz="2100" dirty="0">
                <a:solidFill>
                  <a:srgbClr val="161616"/>
                </a:solidFill>
                <a:latin typeface="Times New Roman"/>
                <a:cs typeface="Times New Roman"/>
              </a:rPr>
              <a:t>Security</a:t>
            </a:r>
            <a:r>
              <a:rPr sz="2100" spc="280" dirty="0">
                <a:solidFill>
                  <a:srgbClr val="161616"/>
                </a:solidFill>
                <a:latin typeface="Times New Roman"/>
                <a:cs typeface="Times New Roman"/>
              </a:rPr>
              <a:t> </a:t>
            </a:r>
            <a:r>
              <a:rPr sz="2100" dirty="0">
                <a:solidFill>
                  <a:srgbClr val="161616"/>
                </a:solidFill>
                <a:latin typeface="Times New Roman"/>
                <a:cs typeface="Times New Roman"/>
              </a:rPr>
              <a:t>problems</a:t>
            </a:r>
            <a:r>
              <a:rPr sz="2100" spc="240" dirty="0">
                <a:solidFill>
                  <a:srgbClr val="161616"/>
                </a:solidFill>
                <a:latin typeface="Times New Roman"/>
                <a:cs typeface="Times New Roman"/>
              </a:rPr>
              <a:t> </a:t>
            </a:r>
            <a:r>
              <a:rPr sz="2100" dirty="0">
                <a:solidFill>
                  <a:srgbClr val="161616"/>
                </a:solidFill>
                <a:latin typeface="Times New Roman"/>
                <a:cs typeface="Times New Roman"/>
              </a:rPr>
              <a:t>are</a:t>
            </a:r>
            <a:r>
              <a:rPr sz="2100" spc="335" dirty="0">
                <a:solidFill>
                  <a:srgbClr val="161616"/>
                </a:solidFill>
                <a:latin typeface="Times New Roman"/>
                <a:cs typeface="Times New Roman"/>
              </a:rPr>
              <a:t> </a:t>
            </a:r>
            <a:r>
              <a:rPr sz="2100" spc="30" dirty="0">
                <a:solidFill>
                  <a:srgbClr val="161616"/>
                </a:solidFill>
                <a:latin typeface="Times New Roman"/>
                <a:cs typeface="Times New Roman"/>
              </a:rPr>
              <a:t>real</a:t>
            </a:r>
            <a:endParaRPr sz="2100">
              <a:latin typeface="Times New Roman"/>
              <a:cs typeface="Times New Roman"/>
            </a:endParaRPr>
          </a:p>
        </p:txBody>
      </p:sp>
      <p:sp>
        <p:nvSpPr>
          <p:cNvPr id="4" name="object 4"/>
          <p:cNvSpPr txBox="1"/>
          <p:nvPr/>
        </p:nvSpPr>
        <p:spPr>
          <a:xfrm>
            <a:off x="2494286" y="2615642"/>
            <a:ext cx="70485" cy="112851"/>
          </a:xfrm>
          <a:prstGeom prst="rect">
            <a:avLst/>
          </a:prstGeom>
        </p:spPr>
        <p:txBody>
          <a:bodyPr vert="horz" wrap="square" lIns="0" tIns="12700" rIns="0" bIns="0" rtlCol="0">
            <a:spAutoFit/>
          </a:bodyPr>
          <a:lstStyle/>
          <a:p>
            <a:pPr marL="12700">
              <a:spcBef>
                <a:spcPts val="100"/>
              </a:spcBef>
            </a:pPr>
            <a:r>
              <a:rPr sz="650" spc="-50" dirty="0">
                <a:solidFill>
                  <a:srgbClr val="798C89"/>
                </a:solidFill>
                <a:latin typeface="Times New Roman"/>
                <a:cs typeface="Times New Roman"/>
              </a:rPr>
              <a:t>0</a:t>
            </a:r>
            <a:endParaRPr sz="650">
              <a:latin typeface="Times New Roman"/>
              <a:cs typeface="Times New Roman"/>
            </a:endParaRPr>
          </a:p>
        </p:txBody>
      </p:sp>
      <p:sp>
        <p:nvSpPr>
          <p:cNvPr id="5" name="object 5"/>
          <p:cNvSpPr txBox="1"/>
          <p:nvPr/>
        </p:nvSpPr>
        <p:spPr>
          <a:xfrm>
            <a:off x="2799906" y="2501569"/>
            <a:ext cx="5978525" cy="612140"/>
          </a:xfrm>
          <a:prstGeom prst="rect">
            <a:avLst/>
          </a:prstGeom>
        </p:spPr>
        <p:txBody>
          <a:bodyPr vert="horz" wrap="square" lIns="0" tIns="12700" rIns="0" bIns="0" rtlCol="0">
            <a:spAutoFit/>
          </a:bodyPr>
          <a:lstStyle/>
          <a:p>
            <a:pPr marL="15240">
              <a:spcBef>
                <a:spcPts val="100"/>
              </a:spcBef>
            </a:pPr>
            <a:r>
              <a:rPr sz="1900" dirty="0">
                <a:solidFill>
                  <a:srgbClr val="1F1DAA"/>
                </a:solidFill>
                <a:latin typeface="Times New Roman"/>
                <a:cs typeface="Times New Roman"/>
              </a:rPr>
              <a:t>Over</a:t>
            </a:r>
            <a:r>
              <a:rPr sz="1900" spc="5" dirty="0">
                <a:solidFill>
                  <a:srgbClr val="1F1DAA"/>
                </a:solidFill>
                <a:latin typeface="Times New Roman"/>
                <a:cs typeface="Times New Roman"/>
              </a:rPr>
              <a:t> </a:t>
            </a:r>
            <a:r>
              <a:rPr sz="1900" spc="65" dirty="0">
                <a:solidFill>
                  <a:srgbClr val="1F1DAA"/>
                </a:solidFill>
                <a:latin typeface="Times New Roman"/>
                <a:cs typeface="Times New Roman"/>
              </a:rPr>
              <a:t>52</a:t>
            </a:r>
            <a:r>
              <a:rPr sz="1900" spc="15" dirty="0">
                <a:solidFill>
                  <a:srgbClr val="1F1DAA"/>
                </a:solidFill>
                <a:latin typeface="Times New Roman"/>
                <a:cs typeface="Times New Roman"/>
              </a:rPr>
              <a:t> </a:t>
            </a:r>
            <a:r>
              <a:rPr sz="1900" dirty="0">
                <a:solidFill>
                  <a:srgbClr val="1F1DAA"/>
                </a:solidFill>
                <a:latin typeface="Times New Roman"/>
                <a:cs typeface="Times New Roman"/>
              </a:rPr>
              <a:t>Million</a:t>
            </a:r>
            <a:r>
              <a:rPr sz="1900" spc="175" dirty="0">
                <a:solidFill>
                  <a:srgbClr val="1F1DAA"/>
                </a:solidFill>
                <a:latin typeface="Times New Roman"/>
                <a:cs typeface="Times New Roman"/>
              </a:rPr>
              <a:t> </a:t>
            </a:r>
            <a:r>
              <a:rPr sz="1900" dirty="0">
                <a:solidFill>
                  <a:srgbClr val="1C1C85"/>
                </a:solidFill>
                <a:latin typeface="Times New Roman"/>
                <a:cs typeface="Times New Roman"/>
              </a:rPr>
              <a:t>p</a:t>
            </a:r>
            <a:r>
              <a:rPr sz="1900" dirty="0">
                <a:solidFill>
                  <a:srgbClr val="1F1DAA"/>
                </a:solidFill>
                <a:latin typeface="Times New Roman"/>
                <a:cs typeface="Times New Roman"/>
              </a:rPr>
              <a:t>eople</a:t>
            </a:r>
            <a:r>
              <a:rPr sz="1900" spc="65" dirty="0">
                <a:solidFill>
                  <a:srgbClr val="1F1DAA"/>
                </a:solidFill>
                <a:latin typeface="Times New Roman"/>
                <a:cs typeface="Times New Roman"/>
              </a:rPr>
              <a:t> </a:t>
            </a:r>
            <a:r>
              <a:rPr sz="1900" dirty="0">
                <a:solidFill>
                  <a:srgbClr val="1F1DAA"/>
                </a:solidFill>
                <a:latin typeface="Times New Roman"/>
                <a:cs typeface="Times New Roman"/>
              </a:rPr>
              <a:t>impacted</a:t>
            </a:r>
            <a:r>
              <a:rPr sz="1900" spc="145" dirty="0">
                <a:solidFill>
                  <a:srgbClr val="1F1DAA"/>
                </a:solidFill>
                <a:latin typeface="Times New Roman"/>
                <a:cs typeface="Times New Roman"/>
              </a:rPr>
              <a:t> </a:t>
            </a:r>
            <a:r>
              <a:rPr sz="1900" dirty="0">
                <a:solidFill>
                  <a:srgbClr val="1F1DAA"/>
                </a:solidFill>
                <a:latin typeface="Times New Roman"/>
                <a:cs typeface="Times New Roman"/>
              </a:rPr>
              <a:t>in</a:t>
            </a:r>
            <a:r>
              <a:rPr sz="1900" spc="185" dirty="0">
                <a:solidFill>
                  <a:srgbClr val="1F1DAA"/>
                </a:solidFill>
                <a:latin typeface="Times New Roman"/>
                <a:cs typeface="Times New Roman"/>
              </a:rPr>
              <a:t> </a:t>
            </a:r>
            <a:r>
              <a:rPr sz="1900" spc="55" dirty="0">
                <a:solidFill>
                  <a:srgbClr val="1F1DAA"/>
                </a:solidFill>
                <a:latin typeface="Times New Roman"/>
                <a:cs typeface="Times New Roman"/>
              </a:rPr>
              <a:t>past</a:t>
            </a:r>
            <a:r>
              <a:rPr sz="1900" spc="25" dirty="0">
                <a:solidFill>
                  <a:srgbClr val="1F1DAA"/>
                </a:solidFill>
                <a:latin typeface="Times New Roman"/>
                <a:cs typeface="Times New Roman"/>
              </a:rPr>
              <a:t> </a:t>
            </a:r>
            <a:r>
              <a:rPr sz="1900" spc="-10" dirty="0">
                <a:solidFill>
                  <a:srgbClr val="312DA3"/>
                </a:solidFill>
                <a:latin typeface="Times New Roman"/>
                <a:cs typeface="Times New Roman"/>
              </a:rPr>
              <a:t>years</a:t>
            </a:r>
            <a:endParaRPr sz="1900">
              <a:latin typeface="Times New Roman"/>
              <a:cs typeface="Times New Roman"/>
            </a:endParaRPr>
          </a:p>
          <a:p>
            <a:pPr marL="12700">
              <a:spcBef>
                <a:spcPts val="55"/>
              </a:spcBef>
              <a:tabLst>
                <a:tab pos="2694305" algn="l"/>
              </a:tabLst>
            </a:pPr>
            <a:r>
              <a:rPr sz="1900" dirty="0">
                <a:solidFill>
                  <a:srgbClr val="1F1DAA"/>
                </a:solidFill>
                <a:latin typeface="Times New Roman"/>
                <a:cs typeface="Times New Roman"/>
              </a:rPr>
              <a:t>Veterans</a:t>
            </a:r>
            <a:r>
              <a:rPr sz="1900" spc="220" dirty="0">
                <a:solidFill>
                  <a:srgbClr val="1F1DAA"/>
                </a:solidFill>
                <a:latin typeface="Times New Roman"/>
                <a:cs typeface="Times New Roman"/>
              </a:rPr>
              <a:t> </a:t>
            </a:r>
            <a:r>
              <a:rPr sz="1900" spc="55" dirty="0">
                <a:solidFill>
                  <a:srgbClr val="312DA3"/>
                </a:solidFill>
                <a:latin typeface="Times New Roman"/>
                <a:cs typeface="Times New Roman"/>
              </a:rPr>
              <a:t>Administration</a:t>
            </a:r>
            <a:r>
              <a:rPr sz="1900" dirty="0">
                <a:solidFill>
                  <a:srgbClr val="312DA3"/>
                </a:solidFill>
                <a:latin typeface="Times New Roman"/>
                <a:cs typeface="Times New Roman"/>
              </a:rPr>
              <a:t>	-</a:t>
            </a:r>
            <a:r>
              <a:rPr sz="1900" spc="110" dirty="0">
                <a:solidFill>
                  <a:srgbClr val="312DA3"/>
                </a:solidFill>
                <a:latin typeface="Times New Roman"/>
                <a:cs typeface="Times New Roman"/>
              </a:rPr>
              <a:t> </a:t>
            </a:r>
            <a:r>
              <a:rPr sz="1900" dirty="0">
                <a:solidFill>
                  <a:srgbClr val="1F1DAA"/>
                </a:solidFill>
                <a:latin typeface="Times New Roman"/>
                <a:cs typeface="Times New Roman"/>
              </a:rPr>
              <a:t>26.5</a:t>
            </a:r>
            <a:r>
              <a:rPr sz="1900" spc="20" dirty="0">
                <a:solidFill>
                  <a:srgbClr val="1F1DAA"/>
                </a:solidFill>
                <a:latin typeface="Times New Roman"/>
                <a:cs typeface="Times New Roman"/>
              </a:rPr>
              <a:t> </a:t>
            </a:r>
            <a:r>
              <a:rPr sz="1900" dirty="0">
                <a:solidFill>
                  <a:srgbClr val="1F1DAA"/>
                </a:solidFill>
                <a:latin typeface="Times New Roman"/>
                <a:cs typeface="Times New Roman"/>
              </a:rPr>
              <a:t>million</a:t>
            </a:r>
            <a:r>
              <a:rPr sz="1900" spc="35" dirty="0">
                <a:solidFill>
                  <a:srgbClr val="1F1DAA"/>
                </a:solidFill>
                <a:latin typeface="Times New Roman"/>
                <a:cs typeface="Times New Roman"/>
              </a:rPr>
              <a:t> </a:t>
            </a:r>
            <a:r>
              <a:rPr sz="1900" spc="55" dirty="0">
                <a:solidFill>
                  <a:srgbClr val="312DA3"/>
                </a:solidFill>
                <a:latin typeface="Times New Roman"/>
                <a:cs typeface="Times New Roman"/>
              </a:rPr>
              <a:t>veterans</a:t>
            </a:r>
            <a:r>
              <a:rPr sz="1900" spc="5" dirty="0">
                <a:solidFill>
                  <a:srgbClr val="312DA3"/>
                </a:solidFill>
                <a:latin typeface="Times New Roman"/>
                <a:cs typeface="Times New Roman"/>
              </a:rPr>
              <a:t> </a:t>
            </a:r>
            <a:r>
              <a:rPr sz="1900" spc="40" dirty="0">
                <a:solidFill>
                  <a:srgbClr val="312DA3"/>
                </a:solidFill>
                <a:latin typeface="Times New Roman"/>
                <a:cs typeface="Times New Roman"/>
              </a:rPr>
              <a:t>impacted</a:t>
            </a:r>
            <a:endParaRPr sz="1900">
              <a:latin typeface="Times New Roman"/>
              <a:cs typeface="Times New Roman"/>
            </a:endParaRPr>
          </a:p>
        </p:txBody>
      </p:sp>
      <p:sp>
        <p:nvSpPr>
          <p:cNvPr id="6" name="object 6"/>
          <p:cNvSpPr txBox="1"/>
          <p:nvPr/>
        </p:nvSpPr>
        <p:spPr>
          <a:xfrm>
            <a:off x="2494286" y="2902880"/>
            <a:ext cx="69215" cy="112851"/>
          </a:xfrm>
          <a:prstGeom prst="rect">
            <a:avLst/>
          </a:prstGeom>
        </p:spPr>
        <p:txBody>
          <a:bodyPr vert="horz" wrap="square" lIns="0" tIns="12700" rIns="0" bIns="0" rtlCol="0">
            <a:spAutoFit/>
          </a:bodyPr>
          <a:lstStyle/>
          <a:p>
            <a:pPr marL="12700">
              <a:spcBef>
                <a:spcPts val="100"/>
              </a:spcBef>
            </a:pPr>
            <a:r>
              <a:rPr sz="650" spc="-50" dirty="0">
                <a:solidFill>
                  <a:srgbClr val="798C89"/>
                </a:solidFill>
                <a:latin typeface="Times New Roman"/>
                <a:cs typeface="Times New Roman"/>
              </a:rPr>
              <a:t>0</a:t>
            </a:r>
            <a:endParaRPr sz="650">
              <a:latin typeface="Times New Roman"/>
              <a:cs typeface="Times New Roman"/>
            </a:endParaRPr>
          </a:p>
        </p:txBody>
      </p:sp>
      <p:sp>
        <p:nvSpPr>
          <p:cNvPr id="7" name="object 7"/>
          <p:cNvSpPr txBox="1"/>
          <p:nvPr/>
        </p:nvSpPr>
        <p:spPr>
          <a:xfrm>
            <a:off x="2494286" y="3190118"/>
            <a:ext cx="69215" cy="112851"/>
          </a:xfrm>
          <a:prstGeom prst="rect">
            <a:avLst/>
          </a:prstGeom>
        </p:spPr>
        <p:txBody>
          <a:bodyPr vert="horz" wrap="square" lIns="0" tIns="12700" rIns="0" bIns="0" rtlCol="0">
            <a:spAutoFit/>
          </a:bodyPr>
          <a:lstStyle/>
          <a:p>
            <a:pPr marL="12700">
              <a:spcBef>
                <a:spcPts val="100"/>
              </a:spcBef>
            </a:pPr>
            <a:r>
              <a:rPr sz="650" spc="-50" dirty="0">
                <a:solidFill>
                  <a:srgbClr val="798C89"/>
                </a:solidFill>
                <a:latin typeface="Times New Roman"/>
                <a:cs typeface="Times New Roman"/>
              </a:rPr>
              <a:t>0</a:t>
            </a:r>
            <a:endParaRPr sz="650">
              <a:latin typeface="Times New Roman"/>
              <a:cs typeface="Times New Roman"/>
            </a:endParaRPr>
          </a:p>
        </p:txBody>
      </p:sp>
      <p:sp>
        <p:nvSpPr>
          <p:cNvPr id="8" name="object 8"/>
          <p:cNvSpPr txBox="1"/>
          <p:nvPr/>
        </p:nvSpPr>
        <p:spPr>
          <a:xfrm>
            <a:off x="2809714" y="3076046"/>
            <a:ext cx="636270" cy="315595"/>
          </a:xfrm>
          <a:prstGeom prst="rect">
            <a:avLst/>
          </a:prstGeom>
        </p:spPr>
        <p:txBody>
          <a:bodyPr vert="horz" wrap="square" lIns="0" tIns="12700" rIns="0" bIns="0" rtlCol="0">
            <a:spAutoFit/>
          </a:bodyPr>
          <a:lstStyle/>
          <a:p>
            <a:pPr marL="12700">
              <a:spcBef>
                <a:spcPts val="100"/>
              </a:spcBef>
            </a:pPr>
            <a:r>
              <a:rPr sz="1900" spc="-85" dirty="0">
                <a:solidFill>
                  <a:srgbClr val="1F1DAA"/>
                </a:solidFill>
                <a:latin typeface="Times New Roman"/>
                <a:cs typeface="Times New Roman"/>
              </a:rPr>
              <a:t>UCLA</a:t>
            </a:r>
            <a:endParaRPr sz="1900">
              <a:latin typeface="Times New Roman"/>
              <a:cs typeface="Times New Roman"/>
            </a:endParaRPr>
          </a:p>
        </p:txBody>
      </p:sp>
      <p:sp>
        <p:nvSpPr>
          <p:cNvPr id="9" name="object 9"/>
          <p:cNvSpPr txBox="1"/>
          <p:nvPr/>
        </p:nvSpPr>
        <p:spPr>
          <a:xfrm>
            <a:off x="2515152" y="3363285"/>
            <a:ext cx="1539240" cy="315595"/>
          </a:xfrm>
          <a:prstGeom prst="rect">
            <a:avLst/>
          </a:prstGeom>
        </p:spPr>
        <p:txBody>
          <a:bodyPr vert="horz" wrap="square" lIns="0" tIns="12700" rIns="0" bIns="0" rtlCol="0">
            <a:spAutoFit/>
          </a:bodyPr>
          <a:lstStyle/>
          <a:p>
            <a:pPr marL="12700">
              <a:spcBef>
                <a:spcPts val="100"/>
              </a:spcBef>
              <a:tabLst>
                <a:tab pos="299720" algn="l"/>
              </a:tabLst>
            </a:pPr>
            <a:r>
              <a:rPr sz="1500" spc="-50" dirty="0">
                <a:solidFill>
                  <a:srgbClr val="798C89"/>
                </a:solidFill>
                <a:latin typeface="Times New Roman"/>
                <a:cs typeface="Times New Roman"/>
              </a:rPr>
              <a:t>°</a:t>
            </a:r>
            <a:r>
              <a:rPr sz="1500" dirty="0">
                <a:solidFill>
                  <a:srgbClr val="798C89"/>
                </a:solidFill>
                <a:latin typeface="Times New Roman"/>
                <a:cs typeface="Times New Roman"/>
              </a:rPr>
              <a:t>	</a:t>
            </a:r>
            <a:r>
              <a:rPr sz="1900" spc="-10" dirty="0">
                <a:solidFill>
                  <a:srgbClr val="1F1DAA"/>
                </a:solidFill>
                <a:latin typeface="Times New Roman"/>
                <a:cs typeface="Times New Roman"/>
              </a:rPr>
              <a:t>ChoicePoint</a:t>
            </a:r>
            <a:endParaRPr sz="1900">
              <a:latin typeface="Times New Roman"/>
              <a:cs typeface="Times New Roman"/>
            </a:endParaRPr>
          </a:p>
        </p:txBody>
      </p:sp>
      <p:sp>
        <p:nvSpPr>
          <p:cNvPr id="10" name="object 10"/>
          <p:cNvSpPr txBox="1"/>
          <p:nvPr/>
        </p:nvSpPr>
        <p:spPr>
          <a:xfrm>
            <a:off x="5203775" y="3076046"/>
            <a:ext cx="3681729" cy="890269"/>
          </a:xfrm>
          <a:prstGeom prst="rect">
            <a:avLst/>
          </a:prstGeom>
        </p:spPr>
        <p:txBody>
          <a:bodyPr vert="horz" wrap="square" lIns="0" tIns="12700" rIns="0" bIns="0" rtlCol="0">
            <a:spAutoFit/>
          </a:bodyPr>
          <a:lstStyle/>
          <a:p>
            <a:pPr marL="153670" indent="-140970">
              <a:lnSpc>
                <a:spcPts val="2270"/>
              </a:lnSpc>
              <a:spcBef>
                <a:spcPts val="100"/>
              </a:spcBef>
              <a:buClr>
                <a:srgbClr val="312DA3"/>
              </a:buClr>
              <a:buSzPct val="122580"/>
              <a:buChar char="-"/>
              <a:tabLst>
                <a:tab pos="153670" algn="l"/>
              </a:tabLst>
            </a:pPr>
            <a:r>
              <a:rPr sz="1550" spc="285" dirty="0">
                <a:solidFill>
                  <a:srgbClr val="1F1DAA"/>
                </a:solidFill>
                <a:latin typeface="Times New Roman"/>
                <a:cs typeface="Times New Roman"/>
              </a:rPr>
              <a:t>800,000</a:t>
            </a:r>
            <a:r>
              <a:rPr sz="1550" spc="5" dirty="0">
                <a:solidFill>
                  <a:srgbClr val="1F1DAA"/>
                </a:solidFill>
                <a:latin typeface="Times New Roman"/>
                <a:cs typeface="Times New Roman"/>
              </a:rPr>
              <a:t> </a:t>
            </a:r>
            <a:r>
              <a:rPr sz="1900" spc="70" dirty="0">
                <a:solidFill>
                  <a:srgbClr val="312DA3"/>
                </a:solidFill>
                <a:latin typeface="Times New Roman"/>
                <a:cs typeface="Times New Roman"/>
              </a:rPr>
              <a:t>st</a:t>
            </a:r>
            <a:r>
              <a:rPr sz="1900" spc="70" dirty="0">
                <a:solidFill>
                  <a:srgbClr val="1C1C85"/>
                </a:solidFill>
                <a:latin typeface="Times New Roman"/>
                <a:cs typeface="Times New Roman"/>
              </a:rPr>
              <a:t>u</a:t>
            </a:r>
            <a:r>
              <a:rPr sz="1900" spc="70" dirty="0">
                <a:solidFill>
                  <a:srgbClr val="1F1DAA"/>
                </a:solidFill>
                <a:latin typeface="Times New Roman"/>
                <a:cs typeface="Times New Roman"/>
              </a:rPr>
              <a:t>dents</a:t>
            </a:r>
            <a:r>
              <a:rPr sz="1900" spc="70" dirty="0">
                <a:solidFill>
                  <a:srgbClr val="494699"/>
                </a:solidFill>
                <a:latin typeface="Times New Roman"/>
                <a:cs typeface="Times New Roman"/>
              </a:rPr>
              <a:t>,</a:t>
            </a:r>
            <a:r>
              <a:rPr sz="1900" spc="10" dirty="0">
                <a:solidFill>
                  <a:srgbClr val="494699"/>
                </a:solidFill>
                <a:latin typeface="Times New Roman"/>
                <a:cs typeface="Times New Roman"/>
              </a:rPr>
              <a:t> </a:t>
            </a:r>
            <a:r>
              <a:rPr sz="1900" spc="65" dirty="0">
                <a:solidFill>
                  <a:srgbClr val="312DA3"/>
                </a:solidFill>
                <a:latin typeface="Times New Roman"/>
                <a:cs typeface="Times New Roman"/>
              </a:rPr>
              <a:t>parents,</a:t>
            </a:r>
            <a:r>
              <a:rPr sz="1900" spc="-125" dirty="0">
                <a:solidFill>
                  <a:srgbClr val="312DA3"/>
                </a:solidFill>
                <a:latin typeface="Times New Roman"/>
                <a:cs typeface="Times New Roman"/>
              </a:rPr>
              <a:t> </a:t>
            </a:r>
            <a:r>
              <a:rPr sz="1900" spc="-10" dirty="0">
                <a:solidFill>
                  <a:srgbClr val="312DA3"/>
                </a:solidFill>
                <a:latin typeface="Times New Roman"/>
                <a:cs typeface="Times New Roman"/>
              </a:rPr>
              <a:t>faculty</a:t>
            </a:r>
            <a:endParaRPr sz="1900">
              <a:latin typeface="Times New Roman"/>
              <a:cs typeface="Times New Roman"/>
            </a:endParaRPr>
          </a:p>
          <a:p>
            <a:pPr marL="205104" lvl="1" indent="-130175">
              <a:lnSpc>
                <a:spcPts val="2260"/>
              </a:lnSpc>
              <a:buClr>
                <a:srgbClr val="312DA3"/>
              </a:buClr>
              <a:buSzPct val="122580"/>
              <a:buChar char="-"/>
              <a:tabLst>
                <a:tab pos="205104" algn="l"/>
              </a:tabLst>
            </a:pPr>
            <a:r>
              <a:rPr sz="1550" spc="175" dirty="0">
                <a:solidFill>
                  <a:srgbClr val="1F1DAA"/>
                </a:solidFill>
                <a:latin typeface="Times New Roman"/>
                <a:cs typeface="Times New Roman"/>
              </a:rPr>
              <a:t>1</a:t>
            </a:r>
            <a:r>
              <a:rPr sz="1550" spc="175" dirty="0">
                <a:solidFill>
                  <a:srgbClr val="1C1C85"/>
                </a:solidFill>
                <a:latin typeface="Times New Roman"/>
                <a:cs typeface="Times New Roman"/>
              </a:rPr>
              <a:t>4</a:t>
            </a:r>
            <a:r>
              <a:rPr sz="1550" spc="175" dirty="0">
                <a:solidFill>
                  <a:srgbClr val="1F1DAA"/>
                </a:solidFill>
                <a:latin typeface="Times New Roman"/>
                <a:cs typeface="Times New Roman"/>
              </a:rPr>
              <a:t>5,000</a:t>
            </a:r>
            <a:r>
              <a:rPr sz="1550" spc="60" dirty="0">
                <a:solidFill>
                  <a:srgbClr val="1F1DAA"/>
                </a:solidFill>
                <a:latin typeface="Times New Roman"/>
                <a:cs typeface="Times New Roman"/>
              </a:rPr>
              <a:t>  </a:t>
            </a:r>
            <a:r>
              <a:rPr sz="1900" dirty="0">
                <a:solidFill>
                  <a:srgbClr val="1F1DAA"/>
                </a:solidFill>
                <a:latin typeface="Times New Roman"/>
                <a:cs typeface="Times New Roman"/>
              </a:rPr>
              <a:t>people</a:t>
            </a:r>
            <a:r>
              <a:rPr sz="1900" spc="25" dirty="0">
                <a:solidFill>
                  <a:srgbClr val="1F1DAA"/>
                </a:solidFill>
                <a:latin typeface="Times New Roman"/>
                <a:cs typeface="Times New Roman"/>
              </a:rPr>
              <a:t> </a:t>
            </a:r>
            <a:r>
              <a:rPr sz="1900" spc="-10" dirty="0">
                <a:solidFill>
                  <a:srgbClr val="1F1DAA"/>
                </a:solidFill>
                <a:latin typeface="Times New Roman"/>
                <a:cs typeface="Times New Roman"/>
              </a:rPr>
              <a:t>impacted</a:t>
            </a:r>
            <a:endParaRPr sz="1900">
              <a:latin typeface="Times New Roman"/>
              <a:cs typeface="Times New Roman"/>
            </a:endParaRPr>
          </a:p>
          <a:p>
            <a:pPr marL="189230" lvl="1" indent="-140970">
              <a:lnSpc>
                <a:spcPts val="2270"/>
              </a:lnSpc>
              <a:buClr>
                <a:srgbClr val="312DA3"/>
              </a:buClr>
              <a:buSzPct val="122580"/>
              <a:buChar char="-"/>
              <a:tabLst>
                <a:tab pos="189230" algn="l"/>
              </a:tabLst>
            </a:pPr>
            <a:r>
              <a:rPr sz="1550" spc="195" dirty="0">
                <a:solidFill>
                  <a:srgbClr val="1F1DAA"/>
                </a:solidFill>
                <a:latin typeface="Times New Roman"/>
                <a:cs typeface="Times New Roman"/>
              </a:rPr>
              <a:t>8</a:t>
            </a:r>
            <a:r>
              <a:rPr sz="1550" spc="195" dirty="0">
                <a:solidFill>
                  <a:srgbClr val="494699"/>
                </a:solidFill>
                <a:latin typeface="Times New Roman"/>
                <a:cs typeface="Times New Roman"/>
              </a:rPr>
              <a:t>,</a:t>
            </a:r>
            <a:r>
              <a:rPr sz="1550" spc="195" dirty="0">
                <a:solidFill>
                  <a:srgbClr val="1F1DAA"/>
                </a:solidFill>
                <a:latin typeface="Times New Roman"/>
                <a:cs typeface="Times New Roman"/>
              </a:rPr>
              <a:t>900</a:t>
            </a:r>
            <a:r>
              <a:rPr sz="1550" spc="75" dirty="0">
                <a:solidFill>
                  <a:srgbClr val="1F1DAA"/>
                </a:solidFill>
                <a:latin typeface="Times New Roman"/>
                <a:cs typeface="Times New Roman"/>
              </a:rPr>
              <a:t>  </a:t>
            </a:r>
            <a:r>
              <a:rPr sz="1900" dirty="0">
                <a:solidFill>
                  <a:srgbClr val="1F1DAA"/>
                </a:solidFill>
                <a:latin typeface="Times New Roman"/>
                <a:cs typeface="Times New Roman"/>
              </a:rPr>
              <a:t>drivers</a:t>
            </a:r>
            <a:r>
              <a:rPr sz="1900" spc="50" dirty="0">
                <a:solidFill>
                  <a:srgbClr val="1F1DAA"/>
                </a:solidFill>
                <a:latin typeface="Times New Roman"/>
                <a:cs typeface="Times New Roman"/>
              </a:rPr>
              <a:t> </a:t>
            </a:r>
            <a:r>
              <a:rPr sz="1900" spc="40" dirty="0">
                <a:solidFill>
                  <a:srgbClr val="312DA3"/>
                </a:solidFill>
                <a:latin typeface="Times New Roman"/>
                <a:cs typeface="Times New Roman"/>
              </a:rPr>
              <a:t>im</a:t>
            </a:r>
            <a:r>
              <a:rPr sz="1900" spc="40" dirty="0">
                <a:solidFill>
                  <a:srgbClr val="1C1C85"/>
                </a:solidFill>
                <a:latin typeface="Times New Roman"/>
                <a:cs typeface="Times New Roman"/>
              </a:rPr>
              <a:t>p</a:t>
            </a:r>
            <a:r>
              <a:rPr sz="1900" spc="40" dirty="0">
                <a:solidFill>
                  <a:srgbClr val="312DA3"/>
                </a:solidFill>
                <a:latin typeface="Times New Roman"/>
                <a:cs typeface="Times New Roman"/>
              </a:rPr>
              <a:t>acted</a:t>
            </a:r>
            <a:endParaRPr sz="1900">
              <a:latin typeface="Times New Roman"/>
              <a:cs typeface="Times New Roman"/>
            </a:endParaRPr>
          </a:p>
        </p:txBody>
      </p:sp>
      <p:sp>
        <p:nvSpPr>
          <p:cNvPr id="11" name="object 11"/>
          <p:cNvSpPr txBox="1"/>
          <p:nvPr/>
        </p:nvSpPr>
        <p:spPr>
          <a:xfrm>
            <a:off x="2494286" y="3764595"/>
            <a:ext cx="69215" cy="112851"/>
          </a:xfrm>
          <a:prstGeom prst="rect">
            <a:avLst/>
          </a:prstGeom>
        </p:spPr>
        <p:txBody>
          <a:bodyPr vert="horz" wrap="square" lIns="0" tIns="12700" rIns="0" bIns="0" rtlCol="0">
            <a:spAutoFit/>
          </a:bodyPr>
          <a:lstStyle/>
          <a:p>
            <a:pPr marL="12700">
              <a:spcBef>
                <a:spcPts val="100"/>
              </a:spcBef>
            </a:pPr>
            <a:r>
              <a:rPr sz="650" spc="-50" dirty="0">
                <a:solidFill>
                  <a:srgbClr val="798C89"/>
                </a:solidFill>
                <a:latin typeface="Times New Roman"/>
                <a:cs typeface="Times New Roman"/>
              </a:rPr>
              <a:t>0</a:t>
            </a:r>
            <a:endParaRPr sz="650">
              <a:latin typeface="Times New Roman"/>
              <a:cs typeface="Times New Roman"/>
            </a:endParaRPr>
          </a:p>
        </p:txBody>
      </p:sp>
      <p:sp>
        <p:nvSpPr>
          <p:cNvPr id="12" name="object 12"/>
          <p:cNvSpPr txBox="1"/>
          <p:nvPr/>
        </p:nvSpPr>
        <p:spPr>
          <a:xfrm>
            <a:off x="2802717" y="3650522"/>
            <a:ext cx="1631950" cy="890269"/>
          </a:xfrm>
          <a:prstGeom prst="rect">
            <a:avLst/>
          </a:prstGeom>
        </p:spPr>
        <p:txBody>
          <a:bodyPr vert="horz" wrap="square" lIns="0" tIns="24765" rIns="0" bIns="0" rtlCol="0">
            <a:spAutoFit/>
          </a:bodyPr>
          <a:lstStyle/>
          <a:p>
            <a:pPr marL="16510" marR="5080" indent="-1270">
              <a:lnSpc>
                <a:spcPts val="2260"/>
              </a:lnSpc>
              <a:spcBef>
                <a:spcPts val="195"/>
              </a:spcBef>
            </a:pPr>
            <a:r>
              <a:rPr sz="1900" dirty="0">
                <a:solidFill>
                  <a:srgbClr val="1F1DAA"/>
                </a:solidFill>
                <a:latin typeface="Times New Roman"/>
                <a:cs typeface="Times New Roman"/>
              </a:rPr>
              <a:t>Las</a:t>
            </a:r>
            <a:r>
              <a:rPr sz="1900" spc="-90" dirty="0">
                <a:solidFill>
                  <a:srgbClr val="1F1DAA"/>
                </a:solidFill>
                <a:latin typeface="Times New Roman"/>
                <a:cs typeface="Times New Roman"/>
              </a:rPr>
              <a:t> </a:t>
            </a:r>
            <a:r>
              <a:rPr sz="1900" dirty="0">
                <a:solidFill>
                  <a:srgbClr val="1F1DAA"/>
                </a:solidFill>
                <a:latin typeface="Times New Roman"/>
                <a:cs typeface="Times New Roman"/>
              </a:rPr>
              <a:t>Vegas</a:t>
            </a:r>
            <a:r>
              <a:rPr sz="1900" spc="15" dirty="0">
                <a:solidFill>
                  <a:srgbClr val="1F1DAA"/>
                </a:solidFill>
                <a:latin typeface="Times New Roman"/>
                <a:cs typeface="Times New Roman"/>
              </a:rPr>
              <a:t> </a:t>
            </a:r>
            <a:r>
              <a:rPr sz="1900" spc="-75" dirty="0">
                <a:solidFill>
                  <a:srgbClr val="1F1DAA"/>
                </a:solidFill>
                <a:latin typeface="Times New Roman"/>
                <a:cs typeface="Times New Roman"/>
              </a:rPr>
              <a:t>DMV </a:t>
            </a:r>
            <a:r>
              <a:rPr sz="1900" spc="-35" dirty="0">
                <a:solidFill>
                  <a:srgbClr val="1F1DAA"/>
                </a:solidFill>
                <a:latin typeface="Times New Roman"/>
                <a:cs typeface="Times New Roman"/>
              </a:rPr>
              <a:t>B</a:t>
            </a:r>
            <a:r>
              <a:rPr sz="1900" spc="-130" dirty="0">
                <a:solidFill>
                  <a:srgbClr val="1F1DAA"/>
                </a:solidFill>
                <a:latin typeface="Times New Roman"/>
                <a:cs typeface="Times New Roman"/>
              </a:rPr>
              <a:t> </a:t>
            </a:r>
            <a:r>
              <a:rPr sz="1900" dirty="0">
                <a:solidFill>
                  <a:srgbClr val="312DA3"/>
                </a:solidFill>
                <a:latin typeface="Times New Roman"/>
                <a:cs typeface="Times New Roman"/>
              </a:rPr>
              <a:t>of</a:t>
            </a:r>
            <a:r>
              <a:rPr sz="1900" spc="-110" dirty="0">
                <a:solidFill>
                  <a:srgbClr val="312DA3"/>
                </a:solidFill>
                <a:latin typeface="Times New Roman"/>
                <a:cs typeface="Times New Roman"/>
              </a:rPr>
              <a:t> </a:t>
            </a:r>
            <a:r>
              <a:rPr sz="1900" spc="-50" dirty="0">
                <a:solidFill>
                  <a:srgbClr val="1F1DAA"/>
                </a:solidFill>
                <a:latin typeface="Times New Roman"/>
                <a:cs typeface="Times New Roman"/>
              </a:rPr>
              <a:t>A</a:t>
            </a:r>
            <a:endParaRPr sz="1900">
              <a:latin typeface="Times New Roman"/>
              <a:cs typeface="Times New Roman"/>
            </a:endParaRPr>
          </a:p>
          <a:p>
            <a:pPr marL="12700">
              <a:lnSpc>
                <a:spcPts val="2190"/>
              </a:lnSpc>
            </a:pPr>
            <a:r>
              <a:rPr sz="1900" spc="-25" dirty="0">
                <a:solidFill>
                  <a:srgbClr val="1F1DAA"/>
                </a:solidFill>
                <a:latin typeface="Times New Roman"/>
                <a:cs typeface="Times New Roman"/>
              </a:rPr>
              <a:t>GAP</a:t>
            </a:r>
            <a:endParaRPr sz="1900">
              <a:latin typeface="Times New Roman"/>
              <a:cs typeface="Times New Roman"/>
            </a:endParaRPr>
          </a:p>
        </p:txBody>
      </p:sp>
      <p:sp>
        <p:nvSpPr>
          <p:cNvPr id="13" name="object 13"/>
          <p:cNvSpPr txBox="1"/>
          <p:nvPr/>
        </p:nvSpPr>
        <p:spPr>
          <a:xfrm>
            <a:off x="2494286" y="4051833"/>
            <a:ext cx="69215" cy="112851"/>
          </a:xfrm>
          <a:prstGeom prst="rect">
            <a:avLst/>
          </a:prstGeom>
        </p:spPr>
        <p:txBody>
          <a:bodyPr vert="horz" wrap="square" lIns="0" tIns="12700" rIns="0" bIns="0" rtlCol="0">
            <a:spAutoFit/>
          </a:bodyPr>
          <a:lstStyle/>
          <a:p>
            <a:pPr marL="12700">
              <a:spcBef>
                <a:spcPts val="100"/>
              </a:spcBef>
            </a:pPr>
            <a:r>
              <a:rPr sz="650" spc="-50" dirty="0">
                <a:solidFill>
                  <a:srgbClr val="798C89"/>
                </a:solidFill>
                <a:latin typeface="Times New Roman"/>
                <a:cs typeface="Times New Roman"/>
              </a:rPr>
              <a:t>0</a:t>
            </a:r>
            <a:endParaRPr sz="650">
              <a:latin typeface="Times New Roman"/>
              <a:cs typeface="Times New Roman"/>
            </a:endParaRPr>
          </a:p>
        </p:txBody>
      </p:sp>
      <p:sp>
        <p:nvSpPr>
          <p:cNvPr id="14" name="object 14"/>
          <p:cNvSpPr txBox="1"/>
          <p:nvPr/>
        </p:nvSpPr>
        <p:spPr>
          <a:xfrm>
            <a:off x="5105163" y="3937761"/>
            <a:ext cx="4160520" cy="602615"/>
          </a:xfrm>
          <a:prstGeom prst="rect">
            <a:avLst/>
          </a:prstGeom>
        </p:spPr>
        <p:txBody>
          <a:bodyPr vert="horz" wrap="square" lIns="0" tIns="12700" rIns="0" bIns="0" rtlCol="0">
            <a:spAutoFit/>
          </a:bodyPr>
          <a:lstStyle/>
          <a:p>
            <a:pPr marL="188595" indent="-131445">
              <a:lnSpc>
                <a:spcPts val="2270"/>
              </a:lnSpc>
              <a:spcBef>
                <a:spcPts val="100"/>
              </a:spcBef>
              <a:buClr>
                <a:srgbClr val="494699"/>
              </a:buClr>
              <a:buSzPct val="131034"/>
              <a:buChar char="-"/>
              <a:tabLst>
                <a:tab pos="188595" algn="l"/>
              </a:tabLst>
            </a:pPr>
            <a:r>
              <a:rPr sz="1450" spc="100" dirty="0">
                <a:solidFill>
                  <a:srgbClr val="1C1C85"/>
                </a:solidFill>
                <a:latin typeface="Times New Roman"/>
                <a:cs typeface="Times New Roman"/>
              </a:rPr>
              <a:t>1.</a:t>
            </a:r>
            <a:r>
              <a:rPr sz="1450" spc="100" dirty="0">
                <a:solidFill>
                  <a:srgbClr val="312DA3"/>
                </a:solidFill>
                <a:latin typeface="Times New Roman"/>
                <a:cs typeface="Times New Roman"/>
              </a:rPr>
              <a:t>2</a:t>
            </a:r>
            <a:r>
              <a:rPr sz="1450" spc="80" dirty="0">
                <a:solidFill>
                  <a:srgbClr val="312DA3"/>
                </a:solidFill>
                <a:latin typeface="Times New Roman"/>
                <a:cs typeface="Times New Roman"/>
              </a:rPr>
              <a:t>  </a:t>
            </a:r>
            <a:r>
              <a:rPr sz="1900" dirty="0">
                <a:solidFill>
                  <a:srgbClr val="312DA3"/>
                </a:solidFill>
                <a:latin typeface="Times New Roman"/>
                <a:cs typeface="Times New Roman"/>
              </a:rPr>
              <a:t>millio</a:t>
            </a:r>
            <a:r>
              <a:rPr sz="1900" dirty="0">
                <a:solidFill>
                  <a:srgbClr val="1C1C85"/>
                </a:solidFill>
                <a:latin typeface="Times New Roman"/>
                <a:cs typeface="Times New Roman"/>
              </a:rPr>
              <a:t>n</a:t>
            </a:r>
            <a:r>
              <a:rPr sz="1900" spc="60" dirty="0">
                <a:solidFill>
                  <a:srgbClr val="1C1C85"/>
                </a:solidFill>
                <a:latin typeface="Times New Roman"/>
                <a:cs typeface="Times New Roman"/>
              </a:rPr>
              <a:t> </a:t>
            </a:r>
            <a:r>
              <a:rPr sz="1900" dirty="0">
                <a:solidFill>
                  <a:srgbClr val="1F1DAA"/>
                </a:solidFill>
                <a:latin typeface="Times New Roman"/>
                <a:cs typeface="Times New Roman"/>
              </a:rPr>
              <a:t>federal</a:t>
            </a:r>
            <a:r>
              <a:rPr sz="1900" spc="165" dirty="0">
                <a:solidFill>
                  <a:srgbClr val="1F1DAA"/>
                </a:solidFill>
                <a:latin typeface="Times New Roman"/>
                <a:cs typeface="Times New Roman"/>
              </a:rPr>
              <a:t> </a:t>
            </a:r>
            <a:r>
              <a:rPr sz="1900" dirty="0">
                <a:solidFill>
                  <a:srgbClr val="312DA3"/>
                </a:solidFill>
                <a:latin typeface="Times New Roman"/>
                <a:cs typeface="Times New Roman"/>
              </a:rPr>
              <a:t>emp</a:t>
            </a:r>
            <a:r>
              <a:rPr sz="1900" dirty="0">
                <a:solidFill>
                  <a:srgbClr val="1C1C85"/>
                </a:solidFill>
                <a:latin typeface="Times New Roman"/>
                <a:cs typeface="Times New Roman"/>
              </a:rPr>
              <a:t>l</a:t>
            </a:r>
            <a:r>
              <a:rPr sz="1900" dirty="0">
                <a:solidFill>
                  <a:srgbClr val="312DA3"/>
                </a:solidFill>
                <a:latin typeface="Times New Roman"/>
                <a:cs typeface="Times New Roman"/>
              </a:rPr>
              <a:t>oyees</a:t>
            </a:r>
            <a:r>
              <a:rPr sz="1900" spc="75" dirty="0">
                <a:solidFill>
                  <a:srgbClr val="312DA3"/>
                </a:solidFill>
                <a:latin typeface="Times New Roman"/>
                <a:cs typeface="Times New Roman"/>
              </a:rPr>
              <a:t> </a:t>
            </a:r>
            <a:r>
              <a:rPr sz="1900" spc="40" dirty="0">
                <a:solidFill>
                  <a:srgbClr val="1C1C85"/>
                </a:solidFill>
                <a:latin typeface="Times New Roman"/>
                <a:cs typeface="Times New Roman"/>
              </a:rPr>
              <a:t>i</a:t>
            </a:r>
            <a:r>
              <a:rPr sz="1900" spc="40" dirty="0">
                <a:solidFill>
                  <a:srgbClr val="1F1DAA"/>
                </a:solidFill>
                <a:latin typeface="Times New Roman"/>
                <a:cs typeface="Times New Roman"/>
              </a:rPr>
              <a:t>mpacted</a:t>
            </a:r>
            <a:endParaRPr sz="1900">
              <a:latin typeface="Times New Roman"/>
              <a:cs typeface="Times New Roman"/>
            </a:endParaRPr>
          </a:p>
          <a:p>
            <a:pPr marL="153670" indent="-140970">
              <a:lnSpc>
                <a:spcPts val="2270"/>
              </a:lnSpc>
              <a:buClr>
                <a:srgbClr val="494699"/>
              </a:buClr>
              <a:buSzPct val="122580"/>
              <a:buChar char="-"/>
              <a:tabLst>
                <a:tab pos="153670" algn="l"/>
              </a:tabLst>
            </a:pPr>
            <a:r>
              <a:rPr sz="1550" spc="295" dirty="0">
                <a:solidFill>
                  <a:srgbClr val="1F1DAA"/>
                </a:solidFill>
                <a:latin typeface="Times New Roman"/>
                <a:cs typeface="Times New Roman"/>
              </a:rPr>
              <a:t>800,000</a:t>
            </a:r>
            <a:r>
              <a:rPr sz="1550" spc="20" dirty="0">
                <a:solidFill>
                  <a:srgbClr val="1F1DAA"/>
                </a:solidFill>
                <a:latin typeface="Times New Roman"/>
                <a:cs typeface="Times New Roman"/>
              </a:rPr>
              <a:t> </a:t>
            </a:r>
            <a:r>
              <a:rPr sz="1900" dirty="0">
                <a:solidFill>
                  <a:srgbClr val="1C1C85"/>
                </a:solidFill>
                <a:latin typeface="Times New Roman"/>
                <a:cs typeface="Times New Roman"/>
              </a:rPr>
              <a:t>j</a:t>
            </a:r>
            <a:r>
              <a:rPr sz="1900" dirty="0">
                <a:solidFill>
                  <a:srgbClr val="312DA3"/>
                </a:solidFill>
                <a:latin typeface="Times New Roman"/>
                <a:cs typeface="Times New Roman"/>
              </a:rPr>
              <a:t>ob </a:t>
            </a:r>
            <a:r>
              <a:rPr sz="1900" spc="50" dirty="0">
                <a:solidFill>
                  <a:srgbClr val="312DA3"/>
                </a:solidFill>
                <a:latin typeface="Times New Roman"/>
                <a:cs typeface="Times New Roman"/>
              </a:rPr>
              <a:t>app</a:t>
            </a:r>
            <a:r>
              <a:rPr sz="1900" spc="50" dirty="0">
                <a:solidFill>
                  <a:srgbClr val="1C1C85"/>
                </a:solidFill>
                <a:latin typeface="Times New Roman"/>
                <a:cs typeface="Times New Roman"/>
              </a:rPr>
              <a:t>l</a:t>
            </a:r>
            <a:r>
              <a:rPr sz="1900" spc="50" dirty="0">
                <a:solidFill>
                  <a:srgbClr val="1F1DAA"/>
                </a:solidFill>
                <a:latin typeface="Times New Roman"/>
                <a:cs typeface="Times New Roman"/>
              </a:rPr>
              <a:t>icants</a:t>
            </a:r>
            <a:r>
              <a:rPr sz="1900" spc="-125" dirty="0">
                <a:solidFill>
                  <a:srgbClr val="1F1DAA"/>
                </a:solidFill>
                <a:latin typeface="Times New Roman"/>
                <a:cs typeface="Times New Roman"/>
              </a:rPr>
              <a:t> </a:t>
            </a:r>
            <a:r>
              <a:rPr sz="1900" spc="40" dirty="0">
                <a:solidFill>
                  <a:srgbClr val="312DA3"/>
                </a:solidFill>
                <a:latin typeface="Times New Roman"/>
                <a:cs typeface="Times New Roman"/>
              </a:rPr>
              <a:t>informat</a:t>
            </a:r>
            <a:r>
              <a:rPr sz="1900" spc="40" dirty="0">
                <a:solidFill>
                  <a:srgbClr val="1C1C85"/>
                </a:solidFill>
                <a:latin typeface="Times New Roman"/>
                <a:cs typeface="Times New Roman"/>
              </a:rPr>
              <a:t>i</a:t>
            </a:r>
            <a:r>
              <a:rPr sz="1900" spc="40" dirty="0">
                <a:solidFill>
                  <a:srgbClr val="312DA3"/>
                </a:solidFill>
                <a:latin typeface="Times New Roman"/>
                <a:cs typeface="Times New Roman"/>
              </a:rPr>
              <a:t>on</a:t>
            </a:r>
            <a:endParaRPr sz="1900">
              <a:latin typeface="Times New Roman"/>
              <a:cs typeface="Times New Roman"/>
            </a:endParaRPr>
          </a:p>
        </p:txBody>
      </p:sp>
      <p:sp>
        <p:nvSpPr>
          <p:cNvPr id="15" name="object 15"/>
          <p:cNvSpPr txBox="1"/>
          <p:nvPr/>
        </p:nvSpPr>
        <p:spPr>
          <a:xfrm>
            <a:off x="2494286" y="4339072"/>
            <a:ext cx="69215" cy="112851"/>
          </a:xfrm>
          <a:prstGeom prst="rect">
            <a:avLst/>
          </a:prstGeom>
        </p:spPr>
        <p:txBody>
          <a:bodyPr vert="horz" wrap="square" lIns="0" tIns="12700" rIns="0" bIns="0" rtlCol="0">
            <a:spAutoFit/>
          </a:bodyPr>
          <a:lstStyle/>
          <a:p>
            <a:pPr marL="12700">
              <a:spcBef>
                <a:spcPts val="100"/>
              </a:spcBef>
            </a:pPr>
            <a:r>
              <a:rPr sz="650" spc="-50" dirty="0">
                <a:solidFill>
                  <a:srgbClr val="798C89"/>
                </a:solidFill>
                <a:latin typeface="Times New Roman"/>
                <a:cs typeface="Times New Roman"/>
              </a:rPr>
              <a:t>0</a:t>
            </a:r>
            <a:endParaRPr sz="650">
              <a:latin typeface="Times New Roman"/>
              <a:cs typeface="Times New Roman"/>
            </a:endParaRPr>
          </a:p>
        </p:txBody>
      </p:sp>
      <p:sp>
        <p:nvSpPr>
          <p:cNvPr id="16" name="object 16"/>
          <p:cNvSpPr txBox="1"/>
          <p:nvPr/>
        </p:nvSpPr>
        <p:spPr>
          <a:xfrm>
            <a:off x="2061399" y="4504757"/>
            <a:ext cx="5623560" cy="974725"/>
          </a:xfrm>
          <a:prstGeom prst="rect">
            <a:avLst/>
          </a:prstGeom>
        </p:spPr>
        <p:txBody>
          <a:bodyPr vert="horz" wrap="square" lIns="0" tIns="12700" rIns="0" bIns="0" rtlCol="0">
            <a:spAutoFit/>
          </a:bodyPr>
          <a:lstStyle/>
          <a:p>
            <a:pPr marL="363220" indent="-350520">
              <a:lnSpc>
                <a:spcPts val="2495"/>
              </a:lnSpc>
              <a:spcBef>
                <a:spcPts val="100"/>
              </a:spcBef>
              <a:buClr>
                <a:srgbClr val="995B9C"/>
              </a:buClr>
              <a:buChar char="•"/>
              <a:tabLst>
                <a:tab pos="363220" algn="l"/>
              </a:tabLst>
            </a:pPr>
            <a:r>
              <a:rPr sz="2100" dirty="0">
                <a:solidFill>
                  <a:srgbClr val="161616"/>
                </a:solidFill>
                <a:latin typeface="Times New Roman"/>
                <a:cs typeface="Times New Roman"/>
              </a:rPr>
              <a:t>Regulatory</a:t>
            </a:r>
            <a:r>
              <a:rPr sz="2100" spc="110" dirty="0">
                <a:solidFill>
                  <a:srgbClr val="161616"/>
                </a:solidFill>
                <a:latin typeface="Times New Roman"/>
                <a:cs typeface="Times New Roman"/>
              </a:rPr>
              <a:t> </a:t>
            </a:r>
            <a:r>
              <a:rPr sz="2100" dirty="0">
                <a:solidFill>
                  <a:srgbClr val="161616"/>
                </a:solidFill>
                <a:latin typeface="Times New Roman"/>
                <a:cs typeface="Times New Roman"/>
              </a:rPr>
              <a:t>Compliance</a:t>
            </a:r>
            <a:r>
              <a:rPr sz="2100" spc="175" dirty="0">
                <a:solidFill>
                  <a:srgbClr val="161616"/>
                </a:solidFill>
                <a:latin typeface="Times New Roman"/>
                <a:cs typeface="Times New Roman"/>
              </a:rPr>
              <a:t> </a:t>
            </a:r>
            <a:r>
              <a:rPr sz="2100" spc="65" dirty="0">
                <a:solidFill>
                  <a:srgbClr val="080808"/>
                </a:solidFill>
                <a:latin typeface="Times New Roman"/>
                <a:cs typeface="Times New Roman"/>
              </a:rPr>
              <a:t>is</a:t>
            </a:r>
            <a:r>
              <a:rPr sz="2100" spc="5" dirty="0">
                <a:solidFill>
                  <a:srgbClr val="080808"/>
                </a:solidFill>
                <a:latin typeface="Times New Roman"/>
                <a:cs typeface="Times New Roman"/>
              </a:rPr>
              <a:t> </a:t>
            </a:r>
            <a:r>
              <a:rPr sz="2100" spc="80" dirty="0">
                <a:solidFill>
                  <a:srgbClr val="161616"/>
                </a:solidFill>
                <a:latin typeface="Times New Roman"/>
                <a:cs typeface="Times New Roman"/>
              </a:rPr>
              <a:t>a</a:t>
            </a:r>
            <a:r>
              <a:rPr sz="2100" spc="-30" dirty="0">
                <a:solidFill>
                  <a:srgbClr val="161616"/>
                </a:solidFill>
                <a:latin typeface="Times New Roman"/>
                <a:cs typeface="Times New Roman"/>
              </a:rPr>
              <a:t> </a:t>
            </a:r>
            <a:r>
              <a:rPr sz="2100" dirty="0">
                <a:solidFill>
                  <a:srgbClr val="161616"/>
                </a:solidFill>
                <a:latin typeface="Times New Roman"/>
                <a:cs typeface="Times New Roman"/>
              </a:rPr>
              <a:t>global</a:t>
            </a:r>
            <a:r>
              <a:rPr sz="2100" spc="55" dirty="0">
                <a:solidFill>
                  <a:srgbClr val="161616"/>
                </a:solidFill>
                <a:latin typeface="Times New Roman"/>
                <a:cs typeface="Times New Roman"/>
              </a:rPr>
              <a:t> </a:t>
            </a:r>
            <a:r>
              <a:rPr sz="2100" spc="45" dirty="0">
                <a:solidFill>
                  <a:srgbClr val="161616"/>
                </a:solidFill>
                <a:latin typeface="Times New Roman"/>
                <a:cs typeface="Times New Roman"/>
              </a:rPr>
              <a:t>concern</a:t>
            </a:r>
            <a:endParaRPr sz="2100">
              <a:latin typeface="Times New Roman"/>
              <a:cs typeface="Times New Roman"/>
            </a:endParaRPr>
          </a:p>
          <a:p>
            <a:pPr marL="363220" indent="-350520">
              <a:lnSpc>
                <a:spcPts val="2475"/>
              </a:lnSpc>
              <a:buClr>
                <a:srgbClr val="995B9C"/>
              </a:buClr>
              <a:buChar char="•"/>
              <a:tabLst>
                <a:tab pos="363220" algn="l"/>
                <a:tab pos="4051935" algn="l"/>
              </a:tabLst>
            </a:pPr>
            <a:r>
              <a:rPr sz="2100" dirty="0">
                <a:solidFill>
                  <a:srgbClr val="161616"/>
                </a:solidFill>
                <a:latin typeface="Times New Roman"/>
                <a:cs typeface="Times New Roman"/>
              </a:rPr>
              <a:t>Bar</a:t>
            </a:r>
            <a:r>
              <a:rPr sz="2100" spc="120" dirty="0">
                <a:solidFill>
                  <a:srgbClr val="161616"/>
                </a:solidFill>
                <a:latin typeface="Times New Roman"/>
                <a:cs typeface="Times New Roman"/>
              </a:rPr>
              <a:t> </a:t>
            </a:r>
            <a:r>
              <a:rPr sz="2100" spc="65" dirty="0">
                <a:solidFill>
                  <a:srgbClr val="161616"/>
                </a:solidFill>
                <a:latin typeface="Times New Roman"/>
                <a:cs typeface="Times New Roman"/>
              </a:rPr>
              <a:t>is</a:t>
            </a:r>
            <a:r>
              <a:rPr sz="2100" spc="15" dirty="0">
                <a:solidFill>
                  <a:srgbClr val="161616"/>
                </a:solidFill>
                <a:latin typeface="Times New Roman"/>
                <a:cs typeface="Times New Roman"/>
              </a:rPr>
              <a:t> </a:t>
            </a:r>
            <a:r>
              <a:rPr sz="2100" dirty="0">
                <a:solidFill>
                  <a:srgbClr val="161616"/>
                </a:solidFill>
                <a:latin typeface="Times New Roman"/>
                <a:cs typeface="Times New Roman"/>
              </a:rPr>
              <a:t>continually</a:t>
            </a:r>
            <a:r>
              <a:rPr sz="2100" spc="155" dirty="0">
                <a:solidFill>
                  <a:srgbClr val="161616"/>
                </a:solidFill>
                <a:latin typeface="Times New Roman"/>
                <a:cs typeface="Times New Roman"/>
              </a:rPr>
              <a:t> </a:t>
            </a:r>
            <a:r>
              <a:rPr sz="2100" dirty="0">
                <a:solidFill>
                  <a:srgbClr val="161616"/>
                </a:solidFill>
                <a:latin typeface="Times New Roman"/>
                <a:cs typeface="Times New Roman"/>
              </a:rPr>
              <a:t>being</a:t>
            </a:r>
            <a:r>
              <a:rPr sz="2100" spc="65" dirty="0">
                <a:solidFill>
                  <a:srgbClr val="161616"/>
                </a:solidFill>
                <a:latin typeface="Times New Roman"/>
                <a:cs typeface="Times New Roman"/>
              </a:rPr>
              <a:t> </a:t>
            </a:r>
            <a:r>
              <a:rPr sz="2100" spc="55" dirty="0">
                <a:solidFill>
                  <a:srgbClr val="161616"/>
                </a:solidFill>
                <a:latin typeface="Times New Roman"/>
                <a:cs typeface="Times New Roman"/>
              </a:rPr>
              <a:t>raised</a:t>
            </a:r>
            <a:r>
              <a:rPr sz="2100" spc="30" dirty="0">
                <a:solidFill>
                  <a:srgbClr val="161616"/>
                </a:solidFill>
                <a:latin typeface="Times New Roman"/>
                <a:cs typeface="Times New Roman"/>
              </a:rPr>
              <a:t> </a:t>
            </a:r>
            <a:r>
              <a:rPr sz="2100" spc="-50" dirty="0">
                <a:solidFill>
                  <a:srgbClr val="2A2A2A"/>
                </a:solidFill>
                <a:latin typeface="Times New Roman"/>
                <a:cs typeface="Times New Roman"/>
              </a:rPr>
              <a:t>-</a:t>
            </a:r>
            <a:r>
              <a:rPr sz="2100" dirty="0">
                <a:solidFill>
                  <a:srgbClr val="2A2A2A"/>
                </a:solidFill>
                <a:latin typeface="Times New Roman"/>
                <a:cs typeface="Times New Roman"/>
              </a:rPr>
              <a:t>	</a:t>
            </a:r>
            <a:r>
              <a:rPr sz="2100" u="heavy" spc="70" dirty="0">
                <a:solidFill>
                  <a:srgbClr val="161616"/>
                </a:solidFill>
                <a:uFill>
                  <a:solidFill>
                    <a:srgbClr val="080808"/>
                  </a:solidFill>
                </a:uFill>
                <a:latin typeface="Times New Roman"/>
                <a:cs typeface="Times New Roman"/>
              </a:rPr>
              <a:t>and</a:t>
            </a:r>
            <a:r>
              <a:rPr sz="2100" u="heavy" spc="20" dirty="0">
                <a:solidFill>
                  <a:srgbClr val="161616"/>
                </a:solidFill>
                <a:uFill>
                  <a:solidFill>
                    <a:srgbClr val="080808"/>
                  </a:solidFill>
                </a:uFill>
                <a:latin typeface="Times New Roman"/>
                <a:cs typeface="Times New Roman"/>
              </a:rPr>
              <a:t> </a:t>
            </a:r>
            <a:r>
              <a:rPr sz="2100" u="heavy" spc="-10" dirty="0">
                <a:solidFill>
                  <a:srgbClr val="080808"/>
                </a:solidFill>
                <a:uFill>
                  <a:solidFill>
                    <a:srgbClr val="080808"/>
                  </a:solidFill>
                </a:uFill>
                <a:latin typeface="Times New Roman"/>
                <a:cs typeface="Times New Roman"/>
              </a:rPr>
              <a:t>legislated</a:t>
            </a:r>
            <a:endParaRPr sz="2100">
              <a:latin typeface="Times New Roman"/>
              <a:cs typeface="Times New Roman"/>
            </a:endParaRPr>
          </a:p>
          <a:p>
            <a:pPr marL="348615" indent="-335915">
              <a:lnSpc>
                <a:spcPts val="2495"/>
              </a:lnSpc>
              <a:buClr>
                <a:srgbClr val="995B9C"/>
              </a:buClr>
              <a:buChar char="•"/>
              <a:tabLst>
                <a:tab pos="348615" algn="l"/>
              </a:tabLst>
            </a:pPr>
            <a:r>
              <a:rPr sz="2100" dirty="0">
                <a:solidFill>
                  <a:srgbClr val="161616"/>
                </a:solidFill>
                <a:latin typeface="Times New Roman"/>
                <a:cs typeface="Times New Roman"/>
              </a:rPr>
              <a:t>Cost</a:t>
            </a:r>
            <a:r>
              <a:rPr sz="2100" spc="-20" dirty="0">
                <a:solidFill>
                  <a:srgbClr val="161616"/>
                </a:solidFill>
                <a:latin typeface="Times New Roman"/>
                <a:cs typeface="Times New Roman"/>
              </a:rPr>
              <a:t> </a:t>
            </a:r>
            <a:r>
              <a:rPr sz="2100" spc="-10" dirty="0">
                <a:solidFill>
                  <a:srgbClr val="161616"/>
                </a:solidFill>
                <a:latin typeface="Times New Roman"/>
                <a:cs typeface="Times New Roman"/>
              </a:rPr>
              <a:t>of</a:t>
            </a:r>
            <a:r>
              <a:rPr sz="2100" spc="-75" dirty="0">
                <a:solidFill>
                  <a:srgbClr val="161616"/>
                </a:solidFill>
                <a:latin typeface="Times New Roman"/>
                <a:cs typeface="Times New Roman"/>
              </a:rPr>
              <a:t> </a:t>
            </a:r>
            <a:r>
              <a:rPr sz="2100" spc="50" dirty="0">
                <a:solidFill>
                  <a:srgbClr val="2A2A2A"/>
                </a:solidFill>
                <a:latin typeface="Times New Roman"/>
                <a:cs typeface="Times New Roman"/>
              </a:rPr>
              <a:t>security</a:t>
            </a:r>
            <a:r>
              <a:rPr sz="2100" spc="-30" dirty="0">
                <a:solidFill>
                  <a:srgbClr val="2A2A2A"/>
                </a:solidFill>
                <a:latin typeface="Times New Roman"/>
                <a:cs typeface="Times New Roman"/>
              </a:rPr>
              <a:t> </a:t>
            </a:r>
            <a:r>
              <a:rPr sz="2100" spc="50" dirty="0">
                <a:solidFill>
                  <a:srgbClr val="161616"/>
                </a:solidFill>
                <a:latin typeface="Times New Roman"/>
                <a:cs typeface="Times New Roman"/>
              </a:rPr>
              <a:t>breaches</a:t>
            </a:r>
            <a:r>
              <a:rPr sz="2100" spc="-45" dirty="0">
                <a:solidFill>
                  <a:srgbClr val="161616"/>
                </a:solidFill>
                <a:latin typeface="Times New Roman"/>
                <a:cs typeface="Times New Roman"/>
              </a:rPr>
              <a:t> </a:t>
            </a:r>
            <a:r>
              <a:rPr sz="2100" spc="-10" dirty="0">
                <a:solidFill>
                  <a:srgbClr val="161616"/>
                </a:solidFill>
                <a:latin typeface="Times New Roman"/>
                <a:cs typeface="Times New Roman"/>
              </a:rPr>
              <a:t>escalating</a:t>
            </a:r>
            <a:endParaRPr sz="2100">
              <a:latin typeface="Times New Roman"/>
              <a:cs typeface="Times New Roman"/>
            </a:endParaRPr>
          </a:p>
        </p:txBody>
      </p:sp>
    </p:spTree>
    <p:extLst>
      <p:ext uri="{BB962C8B-B14F-4D97-AF65-F5344CB8AC3E}">
        <p14:creationId xmlns:p14="http://schemas.microsoft.com/office/powerpoint/2010/main" val="3088550350"/>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44455" y="1304742"/>
            <a:ext cx="3900804" cy="621030"/>
          </a:xfrm>
          <a:prstGeom prst="rect">
            <a:avLst/>
          </a:prstGeom>
        </p:spPr>
        <p:txBody>
          <a:bodyPr vert="horz" wrap="square" lIns="0" tIns="13335" rIns="0" bIns="0" numCol="1" rtlCol="0" anchor="b" anchorCtr="0" compatLnSpc="1">
            <a:prstTxWarp prst="textNoShape">
              <a:avLst/>
            </a:prstTxWarp>
            <a:spAutoFit/>
          </a:bodyPr>
          <a:lstStyle/>
          <a:p>
            <a:pPr marL="12700">
              <a:spcBef>
                <a:spcPts val="105"/>
              </a:spcBef>
              <a:tabLst>
                <a:tab pos="2044700" algn="l"/>
              </a:tabLst>
            </a:pPr>
            <a:r>
              <a:rPr sz="3900" b="0" spc="-95" dirty="0">
                <a:latin typeface="Arial"/>
                <a:cs typeface="Arial"/>
              </a:rPr>
              <a:t>Types</a:t>
            </a:r>
            <a:r>
              <a:rPr sz="3900" b="0" spc="-160" dirty="0">
                <a:latin typeface="Arial"/>
                <a:cs typeface="Arial"/>
              </a:rPr>
              <a:t> </a:t>
            </a:r>
            <a:r>
              <a:rPr sz="3900" b="0" spc="-25" dirty="0">
                <a:latin typeface="Arial"/>
                <a:cs typeface="Arial"/>
              </a:rPr>
              <a:t>of</a:t>
            </a:r>
            <a:r>
              <a:rPr sz="3900" b="0" dirty="0">
                <a:latin typeface="Arial"/>
                <a:cs typeface="Arial"/>
              </a:rPr>
              <a:t>	</a:t>
            </a:r>
            <a:r>
              <a:rPr sz="3900" b="0" spc="-10" dirty="0">
                <a:latin typeface="Arial"/>
                <a:cs typeface="Arial"/>
              </a:rPr>
              <a:t>Security</a:t>
            </a:r>
            <a:endParaRPr sz="3900">
              <a:latin typeface="Arial"/>
              <a:cs typeface="Arial"/>
            </a:endParaRPr>
          </a:p>
        </p:txBody>
      </p:sp>
      <p:sp>
        <p:nvSpPr>
          <p:cNvPr id="3" name="object 3"/>
          <p:cNvSpPr txBox="1"/>
          <p:nvPr/>
        </p:nvSpPr>
        <p:spPr>
          <a:xfrm>
            <a:off x="2165481" y="2206103"/>
            <a:ext cx="3051810" cy="422275"/>
          </a:xfrm>
          <a:prstGeom prst="rect">
            <a:avLst/>
          </a:prstGeom>
        </p:spPr>
        <p:txBody>
          <a:bodyPr vert="horz" wrap="square" lIns="0" tIns="12700" rIns="0" bIns="0" rtlCol="0">
            <a:spAutoFit/>
          </a:bodyPr>
          <a:lstStyle/>
          <a:p>
            <a:pPr marL="262890" indent="-250190">
              <a:spcBef>
                <a:spcPts val="100"/>
              </a:spcBef>
              <a:buClr>
                <a:srgbClr val="975299"/>
              </a:buClr>
              <a:buChar char="•"/>
              <a:tabLst>
                <a:tab pos="262890" algn="l"/>
              </a:tabLst>
            </a:pPr>
            <a:r>
              <a:rPr sz="2600" spc="50" dirty="0">
                <a:solidFill>
                  <a:srgbClr val="111111"/>
                </a:solidFill>
                <a:latin typeface="Times New Roman"/>
                <a:cs typeface="Times New Roman"/>
              </a:rPr>
              <a:t>Threats</a:t>
            </a:r>
            <a:r>
              <a:rPr sz="2600" spc="-25" dirty="0">
                <a:solidFill>
                  <a:srgbClr val="111111"/>
                </a:solidFill>
                <a:latin typeface="Times New Roman"/>
                <a:cs typeface="Times New Roman"/>
              </a:rPr>
              <a:t> </a:t>
            </a:r>
            <a:r>
              <a:rPr sz="2600" spc="80" dirty="0">
                <a:solidFill>
                  <a:srgbClr val="111111"/>
                </a:solidFill>
                <a:latin typeface="Times New Roman"/>
                <a:cs typeface="Times New Roman"/>
              </a:rPr>
              <a:t>to</a:t>
            </a:r>
            <a:r>
              <a:rPr sz="2600" spc="-160" dirty="0">
                <a:solidFill>
                  <a:srgbClr val="111111"/>
                </a:solidFill>
                <a:latin typeface="Times New Roman"/>
                <a:cs typeface="Times New Roman"/>
              </a:rPr>
              <a:t> </a:t>
            </a:r>
            <a:r>
              <a:rPr sz="2600" spc="-10" dirty="0">
                <a:solidFill>
                  <a:srgbClr val="111111"/>
                </a:solidFill>
                <a:latin typeface="Times New Roman"/>
                <a:cs typeface="Times New Roman"/>
              </a:rPr>
              <a:t>databases</a:t>
            </a:r>
            <a:endParaRPr sz="2600">
              <a:latin typeface="Times New Roman"/>
              <a:cs typeface="Times New Roman"/>
            </a:endParaRPr>
          </a:p>
        </p:txBody>
      </p:sp>
      <p:sp>
        <p:nvSpPr>
          <p:cNvPr id="4" name="object 4"/>
          <p:cNvSpPr txBox="1"/>
          <p:nvPr/>
        </p:nvSpPr>
        <p:spPr>
          <a:xfrm>
            <a:off x="2450977" y="2770854"/>
            <a:ext cx="76835" cy="120546"/>
          </a:xfrm>
          <a:prstGeom prst="rect">
            <a:avLst/>
          </a:prstGeom>
        </p:spPr>
        <p:txBody>
          <a:bodyPr vert="horz" wrap="square" lIns="0" tIns="12700" rIns="0" bIns="0" rtlCol="0">
            <a:spAutoFit/>
          </a:bodyPr>
          <a:lstStyle/>
          <a:p>
            <a:pPr marL="12700">
              <a:spcBef>
                <a:spcPts val="100"/>
              </a:spcBef>
            </a:pPr>
            <a:r>
              <a:rPr sz="700" spc="-50" dirty="0">
                <a:solidFill>
                  <a:srgbClr val="95A8A7"/>
                </a:solidFill>
                <a:latin typeface="Arial"/>
                <a:cs typeface="Arial"/>
              </a:rPr>
              <a:t>0</a:t>
            </a:r>
            <a:endParaRPr sz="700">
              <a:latin typeface="Arial"/>
              <a:cs typeface="Arial"/>
            </a:endParaRPr>
          </a:p>
        </p:txBody>
      </p:sp>
      <p:sp>
        <p:nvSpPr>
          <p:cNvPr id="5" name="object 5"/>
          <p:cNvSpPr txBox="1"/>
          <p:nvPr/>
        </p:nvSpPr>
        <p:spPr>
          <a:xfrm>
            <a:off x="2724386" y="2608535"/>
            <a:ext cx="3088005" cy="1146175"/>
          </a:xfrm>
          <a:prstGeom prst="rect">
            <a:avLst/>
          </a:prstGeom>
        </p:spPr>
        <p:txBody>
          <a:bodyPr vert="horz" wrap="square" lIns="0" tIns="12700" rIns="0" bIns="0" rtlCol="0">
            <a:spAutoFit/>
          </a:bodyPr>
          <a:lstStyle/>
          <a:p>
            <a:pPr marL="12700">
              <a:spcBef>
                <a:spcPts val="100"/>
              </a:spcBef>
            </a:pPr>
            <a:r>
              <a:rPr sz="2400" spc="-55" dirty="0">
                <a:solidFill>
                  <a:srgbClr val="528082"/>
                </a:solidFill>
                <a:latin typeface="Times New Roman"/>
                <a:cs typeface="Times New Roman"/>
              </a:rPr>
              <a:t>Loss</a:t>
            </a:r>
            <a:r>
              <a:rPr sz="2400" spc="-95" dirty="0">
                <a:solidFill>
                  <a:srgbClr val="528082"/>
                </a:solidFill>
                <a:latin typeface="Times New Roman"/>
                <a:cs typeface="Times New Roman"/>
              </a:rPr>
              <a:t> </a:t>
            </a:r>
            <a:r>
              <a:rPr sz="2400" spc="-35" dirty="0">
                <a:solidFill>
                  <a:srgbClr val="528082"/>
                </a:solidFill>
                <a:latin typeface="Times New Roman"/>
                <a:cs typeface="Times New Roman"/>
              </a:rPr>
              <a:t>of</a:t>
            </a:r>
            <a:r>
              <a:rPr sz="2400" spc="-90" dirty="0">
                <a:solidFill>
                  <a:srgbClr val="528082"/>
                </a:solidFill>
                <a:latin typeface="Times New Roman"/>
                <a:cs typeface="Times New Roman"/>
              </a:rPr>
              <a:t> </a:t>
            </a:r>
            <a:r>
              <a:rPr sz="2350" b="1" spc="120" dirty="0">
                <a:solidFill>
                  <a:srgbClr val="528082"/>
                </a:solidFill>
                <a:latin typeface="Times New Roman"/>
                <a:cs typeface="Times New Roman"/>
              </a:rPr>
              <a:t>integrity</a:t>
            </a:r>
            <a:endParaRPr sz="2350">
              <a:latin typeface="Times New Roman"/>
              <a:cs typeface="Times New Roman"/>
            </a:endParaRPr>
          </a:p>
          <a:p>
            <a:pPr marL="12700">
              <a:spcBef>
                <a:spcPts val="90"/>
              </a:spcBef>
            </a:pPr>
            <a:r>
              <a:rPr sz="2400" spc="-55" dirty="0">
                <a:solidFill>
                  <a:srgbClr val="528082"/>
                </a:solidFill>
                <a:latin typeface="Times New Roman"/>
                <a:cs typeface="Times New Roman"/>
              </a:rPr>
              <a:t>Loss</a:t>
            </a:r>
            <a:r>
              <a:rPr sz="2400" spc="-85" dirty="0">
                <a:solidFill>
                  <a:srgbClr val="528082"/>
                </a:solidFill>
                <a:latin typeface="Times New Roman"/>
                <a:cs typeface="Times New Roman"/>
              </a:rPr>
              <a:t> </a:t>
            </a:r>
            <a:r>
              <a:rPr sz="2400" spc="-80" dirty="0">
                <a:solidFill>
                  <a:srgbClr val="528082"/>
                </a:solidFill>
                <a:latin typeface="Times New Roman"/>
                <a:cs typeface="Times New Roman"/>
              </a:rPr>
              <a:t>of</a:t>
            </a:r>
            <a:r>
              <a:rPr sz="2400" spc="-75" dirty="0">
                <a:solidFill>
                  <a:srgbClr val="528082"/>
                </a:solidFill>
                <a:latin typeface="Times New Roman"/>
                <a:cs typeface="Times New Roman"/>
              </a:rPr>
              <a:t> </a:t>
            </a:r>
            <a:r>
              <a:rPr sz="2350" b="1" spc="110" dirty="0">
                <a:solidFill>
                  <a:srgbClr val="528082"/>
                </a:solidFill>
                <a:latin typeface="Times New Roman"/>
                <a:cs typeface="Times New Roman"/>
              </a:rPr>
              <a:t>availability</a:t>
            </a:r>
            <a:endParaRPr sz="2350">
              <a:latin typeface="Times New Roman"/>
              <a:cs typeface="Times New Roman"/>
            </a:endParaRPr>
          </a:p>
          <a:p>
            <a:pPr marL="12700">
              <a:spcBef>
                <a:spcPts val="90"/>
              </a:spcBef>
            </a:pPr>
            <a:r>
              <a:rPr sz="2400" spc="-70" dirty="0">
                <a:solidFill>
                  <a:srgbClr val="528082"/>
                </a:solidFill>
                <a:latin typeface="Times New Roman"/>
                <a:cs typeface="Times New Roman"/>
              </a:rPr>
              <a:t>Loss</a:t>
            </a:r>
            <a:r>
              <a:rPr sz="2400" spc="-120" dirty="0">
                <a:solidFill>
                  <a:srgbClr val="528082"/>
                </a:solidFill>
                <a:latin typeface="Times New Roman"/>
                <a:cs typeface="Times New Roman"/>
              </a:rPr>
              <a:t> </a:t>
            </a:r>
            <a:r>
              <a:rPr sz="2400" spc="-10" dirty="0">
                <a:solidFill>
                  <a:srgbClr val="528082"/>
                </a:solidFill>
                <a:latin typeface="Times New Roman"/>
                <a:cs typeface="Times New Roman"/>
              </a:rPr>
              <a:t>of</a:t>
            </a:r>
            <a:r>
              <a:rPr sz="2400" spc="-100" dirty="0">
                <a:solidFill>
                  <a:srgbClr val="528082"/>
                </a:solidFill>
                <a:latin typeface="Times New Roman"/>
                <a:cs typeface="Times New Roman"/>
              </a:rPr>
              <a:t> </a:t>
            </a:r>
            <a:r>
              <a:rPr sz="2350" b="1" spc="135" dirty="0">
                <a:solidFill>
                  <a:srgbClr val="528082"/>
                </a:solidFill>
                <a:latin typeface="Times New Roman"/>
                <a:cs typeface="Times New Roman"/>
              </a:rPr>
              <a:t>confidentiality</a:t>
            </a:r>
            <a:endParaRPr sz="2350">
              <a:latin typeface="Times New Roman"/>
              <a:cs typeface="Times New Roman"/>
            </a:endParaRPr>
          </a:p>
        </p:txBody>
      </p:sp>
      <p:sp>
        <p:nvSpPr>
          <p:cNvPr id="6" name="object 6"/>
          <p:cNvSpPr txBox="1"/>
          <p:nvPr/>
        </p:nvSpPr>
        <p:spPr>
          <a:xfrm>
            <a:off x="2442537" y="3135140"/>
            <a:ext cx="83820" cy="135935"/>
          </a:xfrm>
          <a:prstGeom prst="rect">
            <a:avLst/>
          </a:prstGeom>
        </p:spPr>
        <p:txBody>
          <a:bodyPr vert="horz" wrap="square" lIns="0" tIns="12700" rIns="0" bIns="0" rtlCol="0">
            <a:spAutoFit/>
          </a:bodyPr>
          <a:lstStyle/>
          <a:p>
            <a:pPr marL="12700">
              <a:spcBef>
                <a:spcPts val="100"/>
              </a:spcBef>
            </a:pPr>
            <a:r>
              <a:rPr sz="800" dirty="0">
                <a:solidFill>
                  <a:srgbClr val="95A8A7"/>
                </a:solidFill>
                <a:latin typeface="Times New Roman"/>
                <a:cs typeface="Times New Roman"/>
              </a:rPr>
              <a:t>0</a:t>
            </a:r>
            <a:endParaRPr sz="800">
              <a:latin typeface="Times New Roman"/>
              <a:cs typeface="Times New Roman"/>
            </a:endParaRPr>
          </a:p>
        </p:txBody>
      </p:sp>
      <p:sp>
        <p:nvSpPr>
          <p:cNvPr id="7" name="object 7"/>
          <p:cNvSpPr txBox="1"/>
          <p:nvPr/>
        </p:nvSpPr>
        <p:spPr>
          <a:xfrm>
            <a:off x="2442538" y="3503164"/>
            <a:ext cx="83185" cy="135935"/>
          </a:xfrm>
          <a:prstGeom prst="rect">
            <a:avLst/>
          </a:prstGeom>
        </p:spPr>
        <p:txBody>
          <a:bodyPr vert="horz" wrap="square" lIns="0" tIns="12700" rIns="0" bIns="0" rtlCol="0">
            <a:spAutoFit/>
          </a:bodyPr>
          <a:lstStyle/>
          <a:p>
            <a:pPr marL="12700">
              <a:spcBef>
                <a:spcPts val="100"/>
              </a:spcBef>
            </a:pPr>
            <a:r>
              <a:rPr sz="800" spc="-50" dirty="0">
                <a:solidFill>
                  <a:srgbClr val="95A8A7"/>
                </a:solidFill>
                <a:latin typeface="Times New Roman"/>
                <a:cs typeface="Times New Roman"/>
              </a:rPr>
              <a:t>0</a:t>
            </a:r>
            <a:endParaRPr sz="800">
              <a:latin typeface="Times New Roman"/>
              <a:cs typeface="Times New Roman"/>
            </a:endParaRPr>
          </a:p>
        </p:txBody>
      </p:sp>
    </p:spTree>
    <p:extLst>
      <p:ext uri="{BB962C8B-B14F-4D97-AF65-F5344CB8AC3E}">
        <p14:creationId xmlns:p14="http://schemas.microsoft.com/office/powerpoint/2010/main" val="859792177"/>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48467" y="-25449"/>
            <a:ext cx="10769600" cy="752524"/>
          </a:xfrm>
          <a:prstGeom prst="rect">
            <a:avLst/>
          </a:prstGeom>
        </p:spPr>
        <p:txBody>
          <a:bodyPr vert="horz" wrap="square" lIns="0" tIns="318526" rIns="0" bIns="0" numCol="1" rtlCol="0" anchor="b" anchorCtr="0" compatLnSpc="1">
            <a:prstTxWarp prst="textNoShape">
              <a:avLst/>
            </a:prstTxWarp>
            <a:spAutoFit/>
          </a:bodyPr>
          <a:lstStyle/>
          <a:p>
            <a:pPr marL="676275">
              <a:spcBef>
                <a:spcPts val="105"/>
              </a:spcBef>
            </a:pPr>
            <a:r>
              <a:rPr spc="-125" dirty="0"/>
              <a:t>Security</a:t>
            </a:r>
            <a:r>
              <a:rPr spc="-114" dirty="0"/>
              <a:t> </a:t>
            </a:r>
            <a:r>
              <a:rPr spc="-150" dirty="0"/>
              <a:t>Countermeasures</a:t>
            </a:r>
          </a:p>
        </p:txBody>
      </p:sp>
      <p:sp>
        <p:nvSpPr>
          <p:cNvPr id="3" name="object 3"/>
          <p:cNvSpPr txBox="1"/>
          <p:nvPr/>
        </p:nvSpPr>
        <p:spPr>
          <a:xfrm>
            <a:off x="2172701" y="2187325"/>
            <a:ext cx="7698105" cy="2392322"/>
          </a:xfrm>
          <a:prstGeom prst="rect">
            <a:avLst/>
          </a:prstGeom>
        </p:spPr>
        <p:txBody>
          <a:bodyPr vert="horz" wrap="square" lIns="0" tIns="45085" rIns="0" bIns="0" rtlCol="0">
            <a:spAutoFit/>
          </a:bodyPr>
          <a:lstStyle/>
          <a:p>
            <a:pPr marL="253365" indent="-240665">
              <a:spcBef>
                <a:spcPts val="355"/>
              </a:spcBef>
              <a:buClr>
                <a:srgbClr val="974F9A"/>
              </a:buClr>
              <a:buChar char="•"/>
              <a:tabLst>
                <a:tab pos="253365" algn="l"/>
              </a:tabLst>
            </a:pPr>
            <a:r>
              <a:rPr sz="2850" dirty="0">
                <a:solidFill>
                  <a:srgbClr val="0A0A0A"/>
                </a:solidFill>
                <a:latin typeface="Times New Roman"/>
                <a:cs typeface="Times New Roman"/>
              </a:rPr>
              <a:t>Access</a:t>
            </a:r>
            <a:r>
              <a:rPr sz="2850" spc="105" dirty="0">
                <a:solidFill>
                  <a:srgbClr val="0A0A0A"/>
                </a:solidFill>
                <a:latin typeface="Times New Roman"/>
                <a:cs typeface="Times New Roman"/>
              </a:rPr>
              <a:t> </a:t>
            </a:r>
            <a:r>
              <a:rPr sz="2850" spc="80" dirty="0">
                <a:solidFill>
                  <a:srgbClr val="0A0A0A"/>
                </a:solidFill>
                <a:latin typeface="Times New Roman"/>
                <a:cs typeface="Times New Roman"/>
              </a:rPr>
              <a:t>Control</a:t>
            </a:r>
            <a:r>
              <a:rPr sz="2850" spc="90" dirty="0">
                <a:solidFill>
                  <a:srgbClr val="0A0A0A"/>
                </a:solidFill>
                <a:latin typeface="Times New Roman"/>
                <a:cs typeface="Times New Roman"/>
              </a:rPr>
              <a:t> </a:t>
            </a:r>
            <a:r>
              <a:rPr sz="2700" spc="125" dirty="0">
                <a:solidFill>
                  <a:srgbClr val="0A0A0A"/>
                </a:solidFill>
                <a:latin typeface="Arial"/>
                <a:cs typeface="Arial"/>
              </a:rPr>
              <a:t>&amp;</a:t>
            </a:r>
            <a:r>
              <a:rPr sz="2700" spc="-90" dirty="0">
                <a:solidFill>
                  <a:srgbClr val="0A0A0A"/>
                </a:solidFill>
                <a:latin typeface="Arial"/>
                <a:cs typeface="Arial"/>
              </a:rPr>
              <a:t> </a:t>
            </a:r>
            <a:r>
              <a:rPr sz="2850" spc="105" dirty="0">
                <a:solidFill>
                  <a:srgbClr val="0A0A0A"/>
                </a:solidFill>
                <a:latin typeface="Times New Roman"/>
                <a:cs typeface="Times New Roman"/>
              </a:rPr>
              <a:t>Authentication/Authorization</a:t>
            </a:r>
            <a:endParaRPr sz="2850">
              <a:latin typeface="Times New Roman"/>
              <a:cs typeface="Times New Roman"/>
            </a:endParaRPr>
          </a:p>
          <a:p>
            <a:pPr marL="253365" indent="-240665">
              <a:spcBef>
                <a:spcPts val="254"/>
              </a:spcBef>
              <a:buClr>
                <a:srgbClr val="974F9A"/>
              </a:buClr>
              <a:buChar char="•"/>
              <a:tabLst>
                <a:tab pos="253365" algn="l"/>
              </a:tabLst>
            </a:pPr>
            <a:r>
              <a:rPr sz="2850" spc="75" dirty="0">
                <a:solidFill>
                  <a:srgbClr val="0A0A0A"/>
                </a:solidFill>
                <a:latin typeface="Times New Roman"/>
                <a:cs typeface="Times New Roman"/>
              </a:rPr>
              <a:t>Auditing</a:t>
            </a:r>
            <a:endParaRPr sz="2850">
              <a:latin typeface="Times New Roman"/>
              <a:cs typeface="Times New Roman"/>
            </a:endParaRPr>
          </a:p>
          <a:p>
            <a:pPr marL="276225" indent="-263525">
              <a:spcBef>
                <a:spcPts val="254"/>
              </a:spcBef>
              <a:buClr>
                <a:srgbClr val="974F9A"/>
              </a:buClr>
              <a:buChar char="•"/>
              <a:tabLst>
                <a:tab pos="276225" algn="l"/>
              </a:tabLst>
            </a:pPr>
            <a:r>
              <a:rPr sz="2850" spc="75" dirty="0">
                <a:solidFill>
                  <a:srgbClr val="0A0A0A"/>
                </a:solidFill>
                <a:latin typeface="Times New Roman"/>
                <a:cs typeface="Times New Roman"/>
              </a:rPr>
              <a:t>Encryption</a:t>
            </a:r>
            <a:endParaRPr sz="2850">
              <a:latin typeface="Times New Roman"/>
              <a:cs typeface="Times New Roman"/>
            </a:endParaRPr>
          </a:p>
          <a:p>
            <a:pPr marL="276860" indent="-264160">
              <a:spcBef>
                <a:spcPts val="254"/>
              </a:spcBef>
              <a:buClr>
                <a:srgbClr val="974F9A"/>
              </a:buClr>
              <a:buChar char="•"/>
              <a:tabLst>
                <a:tab pos="276860" algn="l"/>
              </a:tabLst>
            </a:pPr>
            <a:r>
              <a:rPr sz="2850" spc="55" dirty="0">
                <a:solidFill>
                  <a:srgbClr val="0A0A0A"/>
                </a:solidFill>
                <a:latin typeface="Times New Roman"/>
                <a:cs typeface="Times New Roman"/>
              </a:rPr>
              <a:t>Backups</a:t>
            </a:r>
            <a:endParaRPr sz="2850">
              <a:latin typeface="Times New Roman"/>
              <a:cs typeface="Times New Roman"/>
            </a:endParaRPr>
          </a:p>
          <a:p>
            <a:pPr marL="253365" indent="-240665">
              <a:spcBef>
                <a:spcPts val="254"/>
              </a:spcBef>
              <a:buClr>
                <a:srgbClr val="974F9A"/>
              </a:buClr>
              <a:buChar char="•"/>
              <a:tabLst>
                <a:tab pos="253365" algn="l"/>
              </a:tabLst>
            </a:pPr>
            <a:r>
              <a:rPr sz="2850" spc="70" dirty="0">
                <a:solidFill>
                  <a:srgbClr val="0A0A0A"/>
                </a:solidFill>
                <a:latin typeface="Times New Roman"/>
                <a:cs typeface="Times New Roman"/>
              </a:rPr>
              <a:t>Application</a:t>
            </a:r>
            <a:r>
              <a:rPr sz="2850" spc="150" dirty="0">
                <a:solidFill>
                  <a:srgbClr val="0A0A0A"/>
                </a:solidFill>
                <a:latin typeface="Times New Roman"/>
                <a:cs typeface="Times New Roman"/>
              </a:rPr>
              <a:t> </a:t>
            </a:r>
            <a:r>
              <a:rPr sz="2850" spc="80" dirty="0">
                <a:solidFill>
                  <a:srgbClr val="0A0A0A"/>
                </a:solidFill>
                <a:latin typeface="Times New Roman"/>
                <a:cs typeface="Times New Roman"/>
              </a:rPr>
              <a:t>Security</a:t>
            </a:r>
            <a:endParaRPr sz="2850">
              <a:latin typeface="Times New Roman"/>
              <a:cs typeface="Times New Roman"/>
            </a:endParaRPr>
          </a:p>
        </p:txBody>
      </p:sp>
    </p:spTree>
    <p:extLst>
      <p:ext uri="{BB962C8B-B14F-4D97-AF65-F5344CB8AC3E}">
        <p14:creationId xmlns:p14="http://schemas.microsoft.com/office/powerpoint/2010/main" val="440051598"/>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000" y="0"/>
            <a:ext cx="9143860" cy="592614"/>
          </a:xfrm>
          <a:prstGeom prst="rect">
            <a:avLst/>
          </a:prstGeom>
        </p:spPr>
      </p:pic>
      <p:sp>
        <p:nvSpPr>
          <p:cNvPr id="3" name="object 3"/>
          <p:cNvSpPr txBox="1"/>
          <p:nvPr/>
        </p:nvSpPr>
        <p:spPr>
          <a:xfrm>
            <a:off x="2167577" y="909417"/>
            <a:ext cx="7956550" cy="5440079"/>
          </a:xfrm>
          <a:prstGeom prst="rect">
            <a:avLst/>
          </a:prstGeom>
        </p:spPr>
        <p:txBody>
          <a:bodyPr vert="horz" wrap="square" lIns="0" tIns="67310" rIns="0" bIns="0" rtlCol="0">
            <a:spAutoFit/>
          </a:bodyPr>
          <a:lstStyle/>
          <a:p>
            <a:pPr marL="259079" marR="138430" indent="-247015">
              <a:lnSpc>
                <a:spcPts val="2400"/>
              </a:lnSpc>
              <a:spcBef>
                <a:spcPts val="530"/>
              </a:spcBef>
              <a:buClr>
                <a:srgbClr val="975097"/>
              </a:buClr>
              <a:buFont typeface="Times New Roman"/>
              <a:buChar char="•"/>
              <a:tabLst>
                <a:tab pos="267335" algn="l"/>
              </a:tabLst>
            </a:pPr>
            <a:r>
              <a:rPr sz="2300" b="1" u="heavy" spc="170" dirty="0">
                <a:solidFill>
                  <a:srgbClr val="0F0F0F"/>
                </a:solidFill>
                <a:uFill>
                  <a:solidFill>
                    <a:srgbClr val="0F0F0F"/>
                  </a:solidFill>
                </a:uFill>
                <a:latin typeface="Times New Roman"/>
                <a:cs typeface="Times New Roman"/>
              </a:rPr>
              <a:t>Access</a:t>
            </a:r>
            <a:r>
              <a:rPr sz="2300" b="1" u="heavy" spc="90" dirty="0">
                <a:solidFill>
                  <a:srgbClr val="0F0F0F"/>
                </a:solidFill>
                <a:uFill>
                  <a:solidFill>
                    <a:srgbClr val="0F0F0F"/>
                  </a:solidFill>
                </a:uFill>
                <a:latin typeface="Times New Roman"/>
                <a:cs typeface="Times New Roman"/>
              </a:rPr>
              <a:t> </a:t>
            </a:r>
            <a:r>
              <a:rPr sz="2300" b="1" u="heavy" spc="114" dirty="0">
                <a:solidFill>
                  <a:srgbClr val="0F0F0F"/>
                </a:solidFill>
                <a:uFill>
                  <a:solidFill>
                    <a:srgbClr val="0F0F0F"/>
                  </a:solidFill>
                </a:uFill>
                <a:latin typeface="Times New Roman"/>
                <a:cs typeface="Times New Roman"/>
              </a:rPr>
              <a:t>Control:</a:t>
            </a:r>
            <a:r>
              <a:rPr sz="2300" b="1" spc="170" dirty="0">
                <a:solidFill>
                  <a:srgbClr val="0F0F0F"/>
                </a:solidFill>
                <a:latin typeface="Times New Roman"/>
                <a:cs typeface="Times New Roman"/>
              </a:rPr>
              <a:t> </a:t>
            </a:r>
            <a:r>
              <a:rPr sz="2350" dirty="0">
                <a:solidFill>
                  <a:srgbClr val="0F0F0F"/>
                </a:solidFill>
                <a:latin typeface="Times New Roman"/>
                <a:cs typeface="Times New Roman"/>
              </a:rPr>
              <a:t>provisions</a:t>
            </a:r>
            <a:r>
              <a:rPr sz="2350" spc="-25" dirty="0">
                <a:solidFill>
                  <a:srgbClr val="0F0F0F"/>
                </a:solidFill>
                <a:latin typeface="Times New Roman"/>
                <a:cs typeface="Times New Roman"/>
              </a:rPr>
              <a:t> </a:t>
            </a:r>
            <a:r>
              <a:rPr sz="2350" spc="55" dirty="0">
                <a:solidFill>
                  <a:srgbClr val="0F0F0F"/>
                </a:solidFill>
                <a:latin typeface="Times New Roman"/>
                <a:cs typeface="Times New Roman"/>
              </a:rPr>
              <a:t>for</a:t>
            </a:r>
            <a:r>
              <a:rPr sz="2350" spc="45" dirty="0">
                <a:solidFill>
                  <a:srgbClr val="0F0F0F"/>
                </a:solidFill>
                <a:latin typeface="Times New Roman"/>
                <a:cs typeface="Times New Roman"/>
              </a:rPr>
              <a:t> </a:t>
            </a:r>
            <a:r>
              <a:rPr sz="2350" dirty="0">
                <a:solidFill>
                  <a:srgbClr val="0F0F0F"/>
                </a:solidFill>
                <a:latin typeface="Times New Roman"/>
                <a:cs typeface="Times New Roman"/>
              </a:rPr>
              <a:t>restricting</a:t>
            </a:r>
            <a:r>
              <a:rPr sz="2350" spc="120" dirty="0">
                <a:solidFill>
                  <a:srgbClr val="0F0F0F"/>
                </a:solidFill>
                <a:latin typeface="Times New Roman"/>
                <a:cs typeface="Times New Roman"/>
              </a:rPr>
              <a:t> </a:t>
            </a:r>
            <a:r>
              <a:rPr sz="2350" dirty="0">
                <a:solidFill>
                  <a:srgbClr val="0F0F0F"/>
                </a:solidFill>
                <a:latin typeface="Times New Roman"/>
                <a:cs typeface="Times New Roman"/>
              </a:rPr>
              <a:t>access</a:t>
            </a:r>
            <a:r>
              <a:rPr sz="2350" spc="85" dirty="0">
                <a:solidFill>
                  <a:srgbClr val="0F0F0F"/>
                </a:solidFill>
                <a:latin typeface="Times New Roman"/>
                <a:cs typeface="Times New Roman"/>
              </a:rPr>
              <a:t> </a:t>
            </a:r>
            <a:r>
              <a:rPr sz="2350" dirty="0">
                <a:solidFill>
                  <a:srgbClr val="0F0F0F"/>
                </a:solidFill>
                <a:latin typeface="Times New Roman"/>
                <a:cs typeface="Times New Roman"/>
              </a:rPr>
              <a:t>to</a:t>
            </a:r>
            <a:r>
              <a:rPr sz="2350" spc="160" dirty="0">
                <a:solidFill>
                  <a:srgbClr val="0F0F0F"/>
                </a:solidFill>
                <a:latin typeface="Times New Roman"/>
                <a:cs typeface="Times New Roman"/>
              </a:rPr>
              <a:t> </a:t>
            </a:r>
            <a:r>
              <a:rPr sz="2350" spc="65" dirty="0">
                <a:solidFill>
                  <a:srgbClr val="0F0F0F"/>
                </a:solidFill>
                <a:latin typeface="Times New Roman"/>
                <a:cs typeface="Times New Roman"/>
              </a:rPr>
              <a:t>the 	</a:t>
            </a:r>
            <a:r>
              <a:rPr sz="2350" spc="55" dirty="0">
                <a:solidFill>
                  <a:srgbClr val="0F0F0F"/>
                </a:solidFill>
                <a:latin typeface="Times New Roman"/>
                <a:cs typeface="Times New Roman"/>
              </a:rPr>
              <a:t>database</a:t>
            </a:r>
            <a:r>
              <a:rPr sz="2350" spc="114" dirty="0">
                <a:solidFill>
                  <a:srgbClr val="0F0F0F"/>
                </a:solidFill>
                <a:latin typeface="Times New Roman"/>
                <a:cs typeface="Times New Roman"/>
              </a:rPr>
              <a:t> </a:t>
            </a:r>
            <a:r>
              <a:rPr sz="2350" spc="55" dirty="0">
                <a:solidFill>
                  <a:srgbClr val="0F0F0F"/>
                </a:solidFill>
                <a:latin typeface="Times New Roman"/>
                <a:cs typeface="Times New Roman"/>
              </a:rPr>
              <a:t>as</a:t>
            </a:r>
            <a:r>
              <a:rPr sz="2350" spc="25" dirty="0">
                <a:solidFill>
                  <a:srgbClr val="0F0F0F"/>
                </a:solidFill>
                <a:latin typeface="Times New Roman"/>
                <a:cs typeface="Times New Roman"/>
              </a:rPr>
              <a:t> </a:t>
            </a:r>
            <a:r>
              <a:rPr sz="2350" spc="60" dirty="0">
                <a:solidFill>
                  <a:srgbClr val="0F0F0F"/>
                </a:solidFill>
                <a:latin typeface="Times New Roman"/>
                <a:cs typeface="Times New Roman"/>
              </a:rPr>
              <a:t>a</a:t>
            </a:r>
            <a:r>
              <a:rPr sz="2350" dirty="0">
                <a:solidFill>
                  <a:srgbClr val="0F0F0F"/>
                </a:solidFill>
                <a:latin typeface="Times New Roman"/>
                <a:cs typeface="Times New Roman"/>
              </a:rPr>
              <a:t> whole</a:t>
            </a:r>
            <a:r>
              <a:rPr sz="2350" spc="20" dirty="0">
                <a:solidFill>
                  <a:srgbClr val="0F0F0F"/>
                </a:solidFill>
                <a:latin typeface="Times New Roman"/>
                <a:cs typeface="Times New Roman"/>
              </a:rPr>
              <a:t> </a:t>
            </a:r>
            <a:r>
              <a:rPr sz="2350" dirty="0">
                <a:solidFill>
                  <a:srgbClr val="0F0F0F"/>
                </a:solidFill>
                <a:latin typeface="Times New Roman"/>
                <a:cs typeface="Times New Roman"/>
              </a:rPr>
              <a:t>by</a:t>
            </a:r>
            <a:r>
              <a:rPr sz="2350" spc="-65" dirty="0">
                <a:solidFill>
                  <a:srgbClr val="0F0F0F"/>
                </a:solidFill>
                <a:latin typeface="Times New Roman"/>
                <a:cs typeface="Times New Roman"/>
              </a:rPr>
              <a:t> </a:t>
            </a:r>
            <a:r>
              <a:rPr sz="2350" dirty="0">
                <a:solidFill>
                  <a:srgbClr val="0F0F0F"/>
                </a:solidFill>
                <a:latin typeface="Times New Roman"/>
                <a:cs typeface="Times New Roman"/>
              </a:rPr>
              <a:t>creating</a:t>
            </a:r>
            <a:r>
              <a:rPr sz="2350" spc="114" dirty="0">
                <a:solidFill>
                  <a:srgbClr val="0F0F0F"/>
                </a:solidFill>
                <a:latin typeface="Times New Roman"/>
                <a:cs typeface="Times New Roman"/>
              </a:rPr>
              <a:t> </a:t>
            </a:r>
            <a:r>
              <a:rPr sz="2350" spc="55" dirty="0">
                <a:solidFill>
                  <a:srgbClr val="0F0F0F"/>
                </a:solidFill>
                <a:latin typeface="Times New Roman"/>
                <a:cs typeface="Times New Roman"/>
              </a:rPr>
              <a:t>user</a:t>
            </a:r>
            <a:r>
              <a:rPr sz="2350" spc="65" dirty="0">
                <a:solidFill>
                  <a:srgbClr val="0F0F0F"/>
                </a:solidFill>
                <a:latin typeface="Times New Roman"/>
                <a:cs typeface="Times New Roman"/>
              </a:rPr>
              <a:t> </a:t>
            </a:r>
            <a:r>
              <a:rPr sz="2350" dirty="0">
                <a:solidFill>
                  <a:srgbClr val="0F0F0F"/>
                </a:solidFill>
                <a:latin typeface="Times New Roman"/>
                <a:cs typeface="Times New Roman"/>
              </a:rPr>
              <a:t>accounts</a:t>
            </a:r>
            <a:r>
              <a:rPr sz="2350" spc="140" dirty="0">
                <a:solidFill>
                  <a:srgbClr val="0F0F0F"/>
                </a:solidFill>
                <a:latin typeface="Times New Roman"/>
                <a:cs typeface="Times New Roman"/>
              </a:rPr>
              <a:t> </a:t>
            </a:r>
            <a:r>
              <a:rPr sz="2350" spc="100" dirty="0">
                <a:solidFill>
                  <a:srgbClr val="0F0F0F"/>
                </a:solidFill>
                <a:latin typeface="Times New Roman"/>
                <a:cs typeface="Times New Roman"/>
              </a:rPr>
              <a:t>and</a:t>
            </a:r>
            <a:r>
              <a:rPr sz="2350" spc="50" dirty="0">
                <a:solidFill>
                  <a:srgbClr val="0F0F0F"/>
                </a:solidFill>
                <a:latin typeface="Times New Roman"/>
                <a:cs typeface="Times New Roman"/>
              </a:rPr>
              <a:t> </a:t>
            </a:r>
            <a:r>
              <a:rPr sz="2350" spc="-10" dirty="0">
                <a:solidFill>
                  <a:srgbClr val="0F0F0F"/>
                </a:solidFill>
                <a:latin typeface="Times New Roman"/>
                <a:cs typeface="Times New Roman"/>
              </a:rPr>
              <a:t>passwords 	</a:t>
            </a:r>
            <a:r>
              <a:rPr sz="2350" dirty="0">
                <a:solidFill>
                  <a:srgbClr val="0F0F0F"/>
                </a:solidFill>
                <a:latin typeface="Times New Roman"/>
                <a:cs typeface="Times New Roman"/>
              </a:rPr>
              <a:t>to</a:t>
            </a:r>
            <a:r>
              <a:rPr sz="2350" spc="130" dirty="0">
                <a:solidFill>
                  <a:srgbClr val="0F0F0F"/>
                </a:solidFill>
                <a:latin typeface="Times New Roman"/>
                <a:cs typeface="Times New Roman"/>
              </a:rPr>
              <a:t> </a:t>
            </a:r>
            <a:r>
              <a:rPr sz="2350" dirty="0">
                <a:solidFill>
                  <a:srgbClr val="0F0F0F"/>
                </a:solidFill>
                <a:latin typeface="Times New Roman"/>
                <a:cs typeface="Times New Roman"/>
              </a:rPr>
              <a:t>control</a:t>
            </a:r>
            <a:r>
              <a:rPr sz="2350" spc="35" dirty="0">
                <a:solidFill>
                  <a:srgbClr val="0F0F0F"/>
                </a:solidFill>
                <a:latin typeface="Times New Roman"/>
                <a:cs typeface="Times New Roman"/>
              </a:rPr>
              <a:t> </a:t>
            </a:r>
            <a:r>
              <a:rPr sz="2350" dirty="0">
                <a:solidFill>
                  <a:srgbClr val="0F0F0F"/>
                </a:solidFill>
                <a:latin typeface="Times New Roman"/>
                <a:cs typeface="Times New Roman"/>
              </a:rPr>
              <a:t>login</a:t>
            </a:r>
            <a:r>
              <a:rPr sz="2350" spc="130" dirty="0">
                <a:solidFill>
                  <a:srgbClr val="0F0F0F"/>
                </a:solidFill>
                <a:latin typeface="Times New Roman"/>
                <a:cs typeface="Times New Roman"/>
              </a:rPr>
              <a:t> </a:t>
            </a:r>
            <a:r>
              <a:rPr sz="2350" dirty="0">
                <a:solidFill>
                  <a:srgbClr val="0F0F0F"/>
                </a:solidFill>
                <a:latin typeface="Times New Roman"/>
                <a:cs typeface="Times New Roman"/>
              </a:rPr>
              <a:t>process</a:t>
            </a:r>
            <a:r>
              <a:rPr sz="2350" spc="110" dirty="0">
                <a:solidFill>
                  <a:srgbClr val="0F0F0F"/>
                </a:solidFill>
                <a:latin typeface="Times New Roman"/>
                <a:cs typeface="Times New Roman"/>
              </a:rPr>
              <a:t> </a:t>
            </a:r>
            <a:r>
              <a:rPr sz="2350" dirty="0">
                <a:solidFill>
                  <a:srgbClr val="0F0F0F"/>
                </a:solidFill>
                <a:latin typeface="Times New Roman"/>
                <a:cs typeface="Times New Roman"/>
              </a:rPr>
              <a:t>by</a:t>
            </a:r>
            <a:r>
              <a:rPr sz="2350" spc="-50" dirty="0">
                <a:solidFill>
                  <a:srgbClr val="0F0F0F"/>
                </a:solidFill>
                <a:latin typeface="Times New Roman"/>
                <a:cs typeface="Times New Roman"/>
              </a:rPr>
              <a:t> </a:t>
            </a:r>
            <a:r>
              <a:rPr sz="2350" dirty="0">
                <a:solidFill>
                  <a:srgbClr val="0F0F0F"/>
                </a:solidFill>
                <a:latin typeface="Times New Roman"/>
                <a:cs typeface="Times New Roman"/>
              </a:rPr>
              <a:t>the</a:t>
            </a:r>
            <a:r>
              <a:rPr sz="2350" spc="350" dirty="0">
                <a:solidFill>
                  <a:srgbClr val="0F0F0F"/>
                </a:solidFill>
                <a:latin typeface="Times New Roman"/>
                <a:cs typeface="Times New Roman"/>
              </a:rPr>
              <a:t> </a:t>
            </a:r>
            <a:r>
              <a:rPr sz="2350" spc="-20" dirty="0">
                <a:solidFill>
                  <a:srgbClr val="0F0F0F"/>
                </a:solidFill>
                <a:latin typeface="Times New Roman"/>
                <a:cs typeface="Times New Roman"/>
              </a:rPr>
              <a:t>DBMS</a:t>
            </a:r>
            <a:endParaRPr sz="2350">
              <a:latin typeface="Times New Roman"/>
              <a:cs typeface="Times New Roman"/>
            </a:endParaRPr>
          </a:p>
          <a:p>
            <a:pPr>
              <a:spcBef>
                <a:spcPts val="275"/>
              </a:spcBef>
              <a:buClr>
                <a:srgbClr val="975097"/>
              </a:buClr>
              <a:buFont typeface="Times New Roman"/>
              <a:buChar char="•"/>
            </a:pPr>
            <a:endParaRPr sz="2350">
              <a:latin typeface="Times New Roman"/>
              <a:cs typeface="Times New Roman"/>
            </a:endParaRPr>
          </a:p>
          <a:p>
            <a:pPr marL="269240" marR="23495" indent="-257175">
              <a:lnSpc>
                <a:spcPts val="2400"/>
              </a:lnSpc>
              <a:buChar char="•"/>
              <a:tabLst>
                <a:tab pos="269240" algn="l"/>
                <a:tab pos="273685" algn="l"/>
              </a:tabLst>
            </a:pPr>
            <a:r>
              <a:rPr sz="2300" dirty="0">
                <a:solidFill>
                  <a:srgbClr val="975097"/>
                </a:solidFill>
                <a:latin typeface="Times New Roman"/>
                <a:cs typeface="Times New Roman"/>
              </a:rPr>
              <a:t>	</a:t>
            </a:r>
            <a:r>
              <a:rPr sz="2300" b="1" u="heavy" spc="160" dirty="0">
                <a:solidFill>
                  <a:srgbClr val="0F0F0F"/>
                </a:solidFill>
                <a:uFill>
                  <a:solidFill>
                    <a:srgbClr val="0F0F0F"/>
                  </a:solidFill>
                </a:uFill>
                <a:latin typeface="Times New Roman"/>
                <a:cs typeface="Times New Roman"/>
              </a:rPr>
              <a:t>Inference</a:t>
            </a:r>
            <a:r>
              <a:rPr sz="2300" b="1" u="heavy" spc="195" dirty="0">
                <a:solidFill>
                  <a:srgbClr val="0F0F0F"/>
                </a:solidFill>
                <a:uFill>
                  <a:solidFill>
                    <a:srgbClr val="0F0F0F"/>
                  </a:solidFill>
                </a:uFill>
                <a:latin typeface="Times New Roman"/>
                <a:cs typeface="Times New Roman"/>
              </a:rPr>
              <a:t> </a:t>
            </a:r>
            <a:r>
              <a:rPr sz="2300" b="1" u="heavy" spc="114" dirty="0">
                <a:solidFill>
                  <a:srgbClr val="0F0F0F"/>
                </a:solidFill>
                <a:uFill>
                  <a:solidFill>
                    <a:srgbClr val="0F0F0F"/>
                  </a:solidFill>
                </a:uFill>
                <a:latin typeface="Times New Roman"/>
                <a:cs typeface="Times New Roman"/>
              </a:rPr>
              <a:t>Control:</a:t>
            </a:r>
            <a:r>
              <a:rPr sz="2300" b="1" spc="150" dirty="0">
                <a:solidFill>
                  <a:srgbClr val="0F0F0F"/>
                </a:solidFill>
                <a:latin typeface="Times New Roman"/>
                <a:cs typeface="Times New Roman"/>
              </a:rPr>
              <a:t> </a:t>
            </a:r>
            <a:r>
              <a:rPr sz="2350" dirty="0">
                <a:solidFill>
                  <a:srgbClr val="0F0F0F"/>
                </a:solidFill>
                <a:latin typeface="Times New Roman"/>
                <a:cs typeface="Times New Roman"/>
              </a:rPr>
              <a:t>associated</a:t>
            </a:r>
            <a:r>
              <a:rPr sz="2350" spc="180" dirty="0">
                <a:solidFill>
                  <a:srgbClr val="0F0F0F"/>
                </a:solidFill>
                <a:latin typeface="Times New Roman"/>
                <a:cs typeface="Times New Roman"/>
              </a:rPr>
              <a:t> </a:t>
            </a:r>
            <a:r>
              <a:rPr sz="2350" dirty="0">
                <a:solidFill>
                  <a:srgbClr val="0F0F0F"/>
                </a:solidFill>
                <a:latin typeface="Times New Roman"/>
                <a:cs typeface="Times New Roman"/>
              </a:rPr>
              <a:t>with</a:t>
            </a:r>
            <a:r>
              <a:rPr sz="2350" spc="50" dirty="0">
                <a:solidFill>
                  <a:srgbClr val="0F0F0F"/>
                </a:solidFill>
                <a:latin typeface="Times New Roman"/>
                <a:cs typeface="Times New Roman"/>
              </a:rPr>
              <a:t> </a:t>
            </a:r>
            <a:r>
              <a:rPr sz="2350" dirty="0">
                <a:solidFill>
                  <a:srgbClr val="0F0F0F"/>
                </a:solidFill>
                <a:latin typeface="Times New Roman"/>
                <a:cs typeface="Times New Roman"/>
              </a:rPr>
              <a:t>controlling</a:t>
            </a:r>
            <a:r>
              <a:rPr sz="2350" spc="120" dirty="0">
                <a:solidFill>
                  <a:srgbClr val="0F0F0F"/>
                </a:solidFill>
                <a:latin typeface="Times New Roman"/>
                <a:cs typeface="Times New Roman"/>
              </a:rPr>
              <a:t> </a:t>
            </a:r>
            <a:r>
              <a:rPr sz="2350" spc="90" dirty="0">
                <a:solidFill>
                  <a:srgbClr val="0F0F0F"/>
                </a:solidFill>
                <a:latin typeface="Times New Roman"/>
                <a:cs typeface="Times New Roman"/>
              </a:rPr>
              <a:t>the</a:t>
            </a:r>
            <a:r>
              <a:rPr sz="2350" spc="50" dirty="0">
                <a:solidFill>
                  <a:srgbClr val="0F0F0F"/>
                </a:solidFill>
                <a:latin typeface="Times New Roman"/>
                <a:cs typeface="Times New Roman"/>
              </a:rPr>
              <a:t> </a:t>
            </a:r>
            <a:r>
              <a:rPr sz="2350" dirty="0">
                <a:solidFill>
                  <a:srgbClr val="0F0F0F"/>
                </a:solidFill>
                <a:latin typeface="Times New Roman"/>
                <a:cs typeface="Times New Roman"/>
              </a:rPr>
              <a:t>access</a:t>
            </a:r>
            <a:r>
              <a:rPr sz="2350" spc="5" dirty="0">
                <a:solidFill>
                  <a:srgbClr val="0F0F0F"/>
                </a:solidFill>
                <a:latin typeface="Times New Roman"/>
                <a:cs typeface="Times New Roman"/>
              </a:rPr>
              <a:t> </a:t>
            </a:r>
            <a:r>
              <a:rPr sz="2350" spc="-25" dirty="0">
                <a:solidFill>
                  <a:srgbClr val="0F0F0F"/>
                </a:solidFill>
                <a:latin typeface="Times New Roman"/>
                <a:cs typeface="Times New Roman"/>
              </a:rPr>
              <a:t>to </a:t>
            </a:r>
            <a:r>
              <a:rPr sz="2350" dirty="0">
                <a:solidFill>
                  <a:srgbClr val="0F0F0F"/>
                </a:solidFill>
                <a:latin typeface="Times New Roman"/>
                <a:cs typeface="Times New Roman"/>
              </a:rPr>
              <a:t>a</a:t>
            </a:r>
            <a:r>
              <a:rPr sz="2350" spc="20" dirty="0">
                <a:solidFill>
                  <a:srgbClr val="0F0F0F"/>
                </a:solidFill>
                <a:latin typeface="Times New Roman"/>
                <a:cs typeface="Times New Roman"/>
              </a:rPr>
              <a:t> </a:t>
            </a:r>
            <a:r>
              <a:rPr sz="2300" b="1" spc="145" dirty="0">
                <a:solidFill>
                  <a:srgbClr val="0F0F0F"/>
                </a:solidFill>
                <a:latin typeface="Times New Roman"/>
                <a:cs typeface="Times New Roman"/>
              </a:rPr>
              <a:t>statistical</a:t>
            </a:r>
            <a:r>
              <a:rPr sz="2300" b="1" spc="85" dirty="0">
                <a:solidFill>
                  <a:srgbClr val="0F0F0F"/>
                </a:solidFill>
                <a:latin typeface="Times New Roman"/>
                <a:cs typeface="Times New Roman"/>
              </a:rPr>
              <a:t> </a:t>
            </a:r>
            <a:r>
              <a:rPr sz="2300" b="1" spc="150" dirty="0">
                <a:solidFill>
                  <a:srgbClr val="0F0F0F"/>
                </a:solidFill>
                <a:latin typeface="Times New Roman"/>
                <a:cs typeface="Times New Roman"/>
              </a:rPr>
              <a:t>database,</a:t>
            </a:r>
            <a:r>
              <a:rPr sz="2300" b="1" spc="135" dirty="0">
                <a:solidFill>
                  <a:srgbClr val="0F0F0F"/>
                </a:solidFill>
                <a:latin typeface="Times New Roman"/>
                <a:cs typeface="Times New Roman"/>
              </a:rPr>
              <a:t> </a:t>
            </a:r>
            <a:r>
              <a:rPr sz="2350" dirty="0">
                <a:solidFill>
                  <a:srgbClr val="0F0F0F"/>
                </a:solidFill>
                <a:latin typeface="Times New Roman"/>
                <a:cs typeface="Times New Roman"/>
              </a:rPr>
              <a:t>which</a:t>
            </a:r>
            <a:r>
              <a:rPr sz="2350" spc="35" dirty="0">
                <a:solidFill>
                  <a:srgbClr val="0F0F0F"/>
                </a:solidFill>
                <a:latin typeface="Times New Roman"/>
                <a:cs typeface="Times New Roman"/>
              </a:rPr>
              <a:t> </a:t>
            </a:r>
            <a:r>
              <a:rPr sz="2350" spc="60" dirty="0">
                <a:solidFill>
                  <a:srgbClr val="0F0F0F"/>
                </a:solidFill>
                <a:latin typeface="Times New Roman"/>
                <a:cs typeface="Times New Roman"/>
              </a:rPr>
              <a:t>is</a:t>
            </a:r>
            <a:r>
              <a:rPr sz="2350" spc="-40" dirty="0">
                <a:solidFill>
                  <a:srgbClr val="0F0F0F"/>
                </a:solidFill>
                <a:latin typeface="Times New Roman"/>
                <a:cs typeface="Times New Roman"/>
              </a:rPr>
              <a:t> </a:t>
            </a:r>
            <a:r>
              <a:rPr sz="2350" dirty="0">
                <a:solidFill>
                  <a:srgbClr val="0F0F0F"/>
                </a:solidFill>
                <a:latin typeface="Times New Roman"/>
                <a:cs typeface="Times New Roman"/>
              </a:rPr>
              <a:t>used</a:t>
            </a:r>
            <a:r>
              <a:rPr sz="2350" spc="-25" dirty="0">
                <a:solidFill>
                  <a:srgbClr val="0F0F0F"/>
                </a:solidFill>
                <a:latin typeface="Times New Roman"/>
                <a:cs typeface="Times New Roman"/>
              </a:rPr>
              <a:t> </a:t>
            </a:r>
            <a:r>
              <a:rPr sz="2350" dirty="0">
                <a:solidFill>
                  <a:srgbClr val="0F0F0F"/>
                </a:solidFill>
                <a:latin typeface="Times New Roman"/>
                <a:cs typeface="Times New Roman"/>
              </a:rPr>
              <a:t>to</a:t>
            </a:r>
            <a:r>
              <a:rPr sz="2350" spc="160" dirty="0">
                <a:solidFill>
                  <a:srgbClr val="0F0F0F"/>
                </a:solidFill>
                <a:latin typeface="Times New Roman"/>
                <a:cs typeface="Times New Roman"/>
              </a:rPr>
              <a:t> </a:t>
            </a:r>
            <a:r>
              <a:rPr sz="2350" dirty="0">
                <a:solidFill>
                  <a:srgbClr val="0F0F0F"/>
                </a:solidFill>
                <a:latin typeface="Times New Roman"/>
                <a:cs typeface="Times New Roman"/>
              </a:rPr>
              <a:t>provide</a:t>
            </a:r>
            <a:r>
              <a:rPr sz="2350" spc="10" dirty="0">
                <a:solidFill>
                  <a:srgbClr val="0F0F0F"/>
                </a:solidFill>
                <a:latin typeface="Times New Roman"/>
                <a:cs typeface="Times New Roman"/>
              </a:rPr>
              <a:t> </a:t>
            </a:r>
            <a:r>
              <a:rPr sz="2350" spc="-10" dirty="0">
                <a:solidFill>
                  <a:srgbClr val="0F0F0F"/>
                </a:solidFill>
                <a:latin typeface="Times New Roman"/>
                <a:cs typeface="Times New Roman"/>
              </a:rPr>
              <a:t>statistical </a:t>
            </a:r>
            <a:r>
              <a:rPr sz="2350" dirty="0">
                <a:solidFill>
                  <a:srgbClr val="0F0F0F"/>
                </a:solidFill>
                <a:latin typeface="Times New Roman"/>
                <a:cs typeface="Times New Roman"/>
              </a:rPr>
              <a:t>information</a:t>
            </a:r>
            <a:r>
              <a:rPr sz="2350" spc="254" dirty="0">
                <a:solidFill>
                  <a:srgbClr val="0F0F0F"/>
                </a:solidFill>
                <a:latin typeface="Times New Roman"/>
                <a:cs typeface="Times New Roman"/>
              </a:rPr>
              <a:t> </a:t>
            </a:r>
            <a:r>
              <a:rPr sz="2350" spc="85" dirty="0">
                <a:solidFill>
                  <a:srgbClr val="0F0F0F"/>
                </a:solidFill>
                <a:latin typeface="Times New Roman"/>
                <a:cs typeface="Times New Roman"/>
              </a:rPr>
              <a:t>or</a:t>
            </a:r>
            <a:r>
              <a:rPr sz="2350" spc="-100" dirty="0">
                <a:solidFill>
                  <a:srgbClr val="0F0F0F"/>
                </a:solidFill>
                <a:latin typeface="Times New Roman"/>
                <a:cs typeface="Times New Roman"/>
              </a:rPr>
              <a:t> </a:t>
            </a:r>
            <a:r>
              <a:rPr sz="2350" spc="60" dirty="0">
                <a:solidFill>
                  <a:srgbClr val="0F0F0F"/>
                </a:solidFill>
                <a:latin typeface="Times New Roman"/>
                <a:cs typeface="Times New Roman"/>
              </a:rPr>
              <a:t>summaries</a:t>
            </a:r>
            <a:r>
              <a:rPr sz="2350" spc="120" dirty="0">
                <a:solidFill>
                  <a:srgbClr val="0F0F0F"/>
                </a:solidFill>
                <a:latin typeface="Times New Roman"/>
                <a:cs typeface="Times New Roman"/>
              </a:rPr>
              <a:t> </a:t>
            </a:r>
            <a:r>
              <a:rPr sz="2350" spc="-35" dirty="0">
                <a:solidFill>
                  <a:srgbClr val="0F0F0F"/>
                </a:solidFill>
                <a:latin typeface="Times New Roman"/>
                <a:cs typeface="Times New Roman"/>
              </a:rPr>
              <a:t>of</a:t>
            </a:r>
            <a:r>
              <a:rPr sz="2350" spc="25" dirty="0">
                <a:solidFill>
                  <a:srgbClr val="0F0F0F"/>
                </a:solidFill>
                <a:latin typeface="Times New Roman"/>
                <a:cs typeface="Times New Roman"/>
              </a:rPr>
              <a:t> </a:t>
            </a:r>
            <a:r>
              <a:rPr sz="2350" dirty="0">
                <a:solidFill>
                  <a:srgbClr val="0F0F0F"/>
                </a:solidFill>
                <a:latin typeface="Times New Roman"/>
                <a:cs typeface="Times New Roman"/>
              </a:rPr>
              <a:t>values</a:t>
            </a:r>
            <a:r>
              <a:rPr sz="2350" spc="40" dirty="0">
                <a:solidFill>
                  <a:srgbClr val="0F0F0F"/>
                </a:solidFill>
                <a:latin typeface="Times New Roman"/>
                <a:cs typeface="Times New Roman"/>
              </a:rPr>
              <a:t> </a:t>
            </a:r>
            <a:r>
              <a:rPr sz="2350" spc="50" dirty="0">
                <a:solidFill>
                  <a:srgbClr val="0F0F0F"/>
                </a:solidFill>
                <a:latin typeface="Times New Roman"/>
                <a:cs typeface="Times New Roman"/>
              </a:rPr>
              <a:t>based</a:t>
            </a:r>
            <a:r>
              <a:rPr sz="2350" spc="-5" dirty="0">
                <a:solidFill>
                  <a:srgbClr val="0F0F0F"/>
                </a:solidFill>
                <a:latin typeface="Times New Roman"/>
                <a:cs typeface="Times New Roman"/>
              </a:rPr>
              <a:t> </a:t>
            </a:r>
            <a:r>
              <a:rPr sz="2350" dirty="0">
                <a:solidFill>
                  <a:srgbClr val="0F0F0F"/>
                </a:solidFill>
                <a:latin typeface="Times New Roman"/>
                <a:cs typeface="Times New Roman"/>
              </a:rPr>
              <a:t>on</a:t>
            </a:r>
            <a:r>
              <a:rPr sz="2350" spc="65" dirty="0">
                <a:solidFill>
                  <a:srgbClr val="0F0F0F"/>
                </a:solidFill>
                <a:latin typeface="Times New Roman"/>
                <a:cs typeface="Times New Roman"/>
              </a:rPr>
              <a:t> </a:t>
            </a:r>
            <a:r>
              <a:rPr sz="2350" spc="45" dirty="0">
                <a:solidFill>
                  <a:srgbClr val="0F0F0F"/>
                </a:solidFill>
                <a:latin typeface="Times New Roman"/>
                <a:cs typeface="Times New Roman"/>
              </a:rPr>
              <a:t>various</a:t>
            </a:r>
            <a:r>
              <a:rPr sz="2350" spc="-5" dirty="0">
                <a:solidFill>
                  <a:srgbClr val="0F0F0F"/>
                </a:solidFill>
                <a:latin typeface="Times New Roman"/>
                <a:cs typeface="Times New Roman"/>
              </a:rPr>
              <a:t> </a:t>
            </a:r>
            <a:r>
              <a:rPr sz="2350" spc="-10" dirty="0">
                <a:solidFill>
                  <a:srgbClr val="0F0F0F"/>
                </a:solidFill>
                <a:latin typeface="Times New Roman"/>
                <a:cs typeface="Times New Roman"/>
              </a:rPr>
              <a:t>criteria.</a:t>
            </a:r>
            <a:endParaRPr sz="2350">
              <a:latin typeface="Times New Roman"/>
              <a:cs typeface="Times New Roman"/>
            </a:endParaRPr>
          </a:p>
          <a:p>
            <a:pPr>
              <a:spcBef>
                <a:spcPts val="330"/>
              </a:spcBef>
              <a:buClr>
                <a:srgbClr val="975097"/>
              </a:buClr>
              <a:buFont typeface="Times New Roman"/>
              <a:buChar char="•"/>
            </a:pPr>
            <a:endParaRPr sz="2350">
              <a:latin typeface="Times New Roman"/>
              <a:cs typeface="Times New Roman"/>
            </a:endParaRPr>
          </a:p>
          <a:p>
            <a:pPr marL="268605" marR="199390" indent="-256540">
              <a:lnSpc>
                <a:spcPts val="2330"/>
              </a:lnSpc>
              <a:spcBef>
                <a:spcPts val="5"/>
              </a:spcBef>
              <a:buChar char="•"/>
              <a:tabLst>
                <a:tab pos="268605" algn="l"/>
                <a:tab pos="272415" algn="l"/>
              </a:tabLst>
            </a:pPr>
            <a:r>
              <a:rPr sz="2300" dirty="0">
                <a:solidFill>
                  <a:srgbClr val="975097"/>
                </a:solidFill>
                <a:latin typeface="Times New Roman"/>
                <a:cs typeface="Times New Roman"/>
              </a:rPr>
              <a:t>	</a:t>
            </a:r>
            <a:r>
              <a:rPr sz="2300" b="1" u="heavy" spc="170" dirty="0">
                <a:solidFill>
                  <a:srgbClr val="0F0F0F"/>
                </a:solidFill>
                <a:uFill>
                  <a:solidFill>
                    <a:srgbClr val="0F0F0F"/>
                  </a:solidFill>
                </a:uFill>
                <a:latin typeface="Times New Roman"/>
                <a:cs typeface="Times New Roman"/>
              </a:rPr>
              <a:t>Flow</a:t>
            </a:r>
            <a:r>
              <a:rPr sz="2300" b="1" u="heavy" spc="35" dirty="0">
                <a:solidFill>
                  <a:srgbClr val="0F0F0F"/>
                </a:solidFill>
                <a:uFill>
                  <a:solidFill>
                    <a:srgbClr val="0F0F0F"/>
                  </a:solidFill>
                </a:uFill>
                <a:latin typeface="Times New Roman"/>
                <a:cs typeface="Times New Roman"/>
              </a:rPr>
              <a:t> </a:t>
            </a:r>
            <a:r>
              <a:rPr sz="2300" b="1" u="heavy" spc="114" dirty="0">
                <a:solidFill>
                  <a:srgbClr val="0F0F0F"/>
                </a:solidFill>
                <a:uFill>
                  <a:solidFill>
                    <a:srgbClr val="0F0F0F"/>
                  </a:solidFill>
                </a:uFill>
                <a:latin typeface="Times New Roman"/>
                <a:cs typeface="Times New Roman"/>
              </a:rPr>
              <a:t>Control:</a:t>
            </a:r>
            <a:r>
              <a:rPr sz="2300" b="1" spc="170" dirty="0">
                <a:solidFill>
                  <a:srgbClr val="0F0F0F"/>
                </a:solidFill>
                <a:latin typeface="Times New Roman"/>
                <a:cs typeface="Times New Roman"/>
              </a:rPr>
              <a:t> </a:t>
            </a:r>
            <a:r>
              <a:rPr sz="2350" dirty="0">
                <a:solidFill>
                  <a:srgbClr val="0F0F0F"/>
                </a:solidFill>
                <a:latin typeface="Times New Roman"/>
                <a:cs typeface="Times New Roman"/>
              </a:rPr>
              <a:t>prevents</a:t>
            </a:r>
            <a:r>
              <a:rPr sz="2350" spc="50" dirty="0">
                <a:solidFill>
                  <a:srgbClr val="0F0F0F"/>
                </a:solidFill>
                <a:latin typeface="Times New Roman"/>
                <a:cs typeface="Times New Roman"/>
              </a:rPr>
              <a:t> </a:t>
            </a:r>
            <a:r>
              <a:rPr sz="2350" dirty="0">
                <a:solidFill>
                  <a:srgbClr val="0F0F0F"/>
                </a:solidFill>
                <a:latin typeface="Times New Roman"/>
                <a:cs typeface="Times New Roman"/>
              </a:rPr>
              <a:t>information</a:t>
            </a:r>
            <a:r>
              <a:rPr sz="2350" spc="200" dirty="0">
                <a:solidFill>
                  <a:srgbClr val="0F0F0F"/>
                </a:solidFill>
                <a:latin typeface="Times New Roman"/>
                <a:cs typeface="Times New Roman"/>
              </a:rPr>
              <a:t> </a:t>
            </a:r>
            <a:r>
              <a:rPr sz="2350" spc="50" dirty="0">
                <a:solidFill>
                  <a:srgbClr val="0F0F0F"/>
                </a:solidFill>
                <a:latin typeface="Times New Roman"/>
                <a:cs typeface="Times New Roman"/>
              </a:rPr>
              <a:t>from</a:t>
            </a:r>
            <a:r>
              <a:rPr sz="2350" spc="-45" dirty="0">
                <a:solidFill>
                  <a:srgbClr val="0F0F0F"/>
                </a:solidFill>
                <a:latin typeface="Times New Roman"/>
                <a:cs typeface="Times New Roman"/>
              </a:rPr>
              <a:t> </a:t>
            </a:r>
            <a:r>
              <a:rPr sz="2350" spc="-10" dirty="0">
                <a:solidFill>
                  <a:srgbClr val="0F0F0F"/>
                </a:solidFill>
                <a:latin typeface="Times New Roman"/>
                <a:cs typeface="Times New Roman"/>
              </a:rPr>
              <a:t>flowing</a:t>
            </a:r>
            <a:r>
              <a:rPr sz="2350" spc="70" dirty="0">
                <a:solidFill>
                  <a:srgbClr val="0F0F0F"/>
                </a:solidFill>
                <a:latin typeface="Times New Roman"/>
                <a:cs typeface="Times New Roman"/>
              </a:rPr>
              <a:t> </a:t>
            </a:r>
            <a:r>
              <a:rPr sz="2350" dirty="0">
                <a:solidFill>
                  <a:srgbClr val="0F0F0F"/>
                </a:solidFill>
                <a:latin typeface="Times New Roman"/>
                <a:cs typeface="Times New Roman"/>
              </a:rPr>
              <a:t>in</a:t>
            </a:r>
            <a:r>
              <a:rPr sz="2350" spc="229" dirty="0">
                <a:solidFill>
                  <a:srgbClr val="0F0F0F"/>
                </a:solidFill>
                <a:latin typeface="Times New Roman"/>
                <a:cs typeface="Times New Roman"/>
              </a:rPr>
              <a:t> </a:t>
            </a:r>
            <a:r>
              <a:rPr sz="2350" dirty="0">
                <a:solidFill>
                  <a:srgbClr val="0F0F0F"/>
                </a:solidFill>
                <a:latin typeface="Times New Roman"/>
                <a:cs typeface="Times New Roman"/>
              </a:rPr>
              <a:t>such</a:t>
            </a:r>
            <a:r>
              <a:rPr sz="2350" spc="90" dirty="0">
                <a:solidFill>
                  <a:srgbClr val="0F0F0F"/>
                </a:solidFill>
                <a:latin typeface="Times New Roman"/>
                <a:cs typeface="Times New Roman"/>
              </a:rPr>
              <a:t> </a:t>
            </a:r>
            <a:r>
              <a:rPr sz="2350" spc="-50" dirty="0">
                <a:solidFill>
                  <a:srgbClr val="0F0F0F"/>
                </a:solidFill>
                <a:latin typeface="Times New Roman"/>
                <a:cs typeface="Times New Roman"/>
              </a:rPr>
              <a:t>a </a:t>
            </a:r>
            <a:r>
              <a:rPr sz="2350" dirty="0">
                <a:solidFill>
                  <a:srgbClr val="0F0F0F"/>
                </a:solidFill>
                <a:latin typeface="Times New Roman"/>
                <a:cs typeface="Times New Roman"/>
              </a:rPr>
              <a:t>way</a:t>
            </a:r>
            <a:r>
              <a:rPr sz="2350" spc="-120" dirty="0">
                <a:solidFill>
                  <a:srgbClr val="0F0F0F"/>
                </a:solidFill>
                <a:latin typeface="Times New Roman"/>
                <a:cs typeface="Times New Roman"/>
              </a:rPr>
              <a:t> </a:t>
            </a:r>
            <a:r>
              <a:rPr sz="2350" spc="90" dirty="0">
                <a:solidFill>
                  <a:srgbClr val="0F0F0F"/>
                </a:solidFill>
                <a:latin typeface="Times New Roman"/>
                <a:cs typeface="Times New Roman"/>
              </a:rPr>
              <a:t>that</a:t>
            </a:r>
            <a:r>
              <a:rPr sz="2350" spc="15" dirty="0">
                <a:solidFill>
                  <a:srgbClr val="0F0F0F"/>
                </a:solidFill>
                <a:latin typeface="Times New Roman"/>
                <a:cs typeface="Times New Roman"/>
              </a:rPr>
              <a:t> </a:t>
            </a:r>
            <a:r>
              <a:rPr sz="2350" spc="65" dirty="0">
                <a:solidFill>
                  <a:srgbClr val="0F0F0F"/>
                </a:solidFill>
                <a:latin typeface="Times New Roman"/>
                <a:cs typeface="Times New Roman"/>
              </a:rPr>
              <a:t>it</a:t>
            </a:r>
            <a:r>
              <a:rPr sz="2350" spc="40" dirty="0">
                <a:solidFill>
                  <a:srgbClr val="0F0F0F"/>
                </a:solidFill>
                <a:latin typeface="Times New Roman"/>
                <a:cs typeface="Times New Roman"/>
              </a:rPr>
              <a:t> </a:t>
            </a:r>
            <a:r>
              <a:rPr sz="2350" dirty="0">
                <a:solidFill>
                  <a:srgbClr val="0F0F0F"/>
                </a:solidFill>
                <a:latin typeface="Times New Roman"/>
                <a:cs typeface="Times New Roman"/>
              </a:rPr>
              <a:t>reaches</a:t>
            </a:r>
            <a:r>
              <a:rPr sz="2350" spc="45" dirty="0">
                <a:solidFill>
                  <a:srgbClr val="0F0F0F"/>
                </a:solidFill>
                <a:latin typeface="Times New Roman"/>
                <a:cs typeface="Times New Roman"/>
              </a:rPr>
              <a:t> </a:t>
            </a:r>
            <a:r>
              <a:rPr sz="2350" spc="50" dirty="0">
                <a:solidFill>
                  <a:srgbClr val="0F0F0F"/>
                </a:solidFill>
                <a:latin typeface="Times New Roman"/>
                <a:cs typeface="Times New Roman"/>
              </a:rPr>
              <a:t>unauthorized</a:t>
            </a:r>
            <a:r>
              <a:rPr sz="2350" spc="215" dirty="0">
                <a:solidFill>
                  <a:srgbClr val="0F0F0F"/>
                </a:solidFill>
                <a:latin typeface="Times New Roman"/>
                <a:cs typeface="Times New Roman"/>
              </a:rPr>
              <a:t> </a:t>
            </a:r>
            <a:r>
              <a:rPr sz="2350" spc="50" dirty="0">
                <a:solidFill>
                  <a:srgbClr val="0F0F0F"/>
                </a:solidFill>
                <a:latin typeface="Times New Roman"/>
                <a:cs typeface="Times New Roman"/>
              </a:rPr>
              <a:t>users</a:t>
            </a:r>
            <a:endParaRPr sz="2350">
              <a:latin typeface="Times New Roman"/>
              <a:cs typeface="Times New Roman"/>
            </a:endParaRPr>
          </a:p>
          <a:p>
            <a:pPr marL="554990" marR="5080" indent="-240029">
              <a:lnSpc>
                <a:spcPts val="2050"/>
              </a:lnSpc>
              <a:spcBef>
                <a:spcPts val="370"/>
              </a:spcBef>
              <a:tabLst>
                <a:tab pos="565785" algn="l"/>
              </a:tabLst>
            </a:pPr>
            <a:r>
              <a:rPr sz="1500" spc="-50" dirty="0">
                <a:solidFill>
                  <a:srgbClr val="608385"/>
                </a:solidFill>
                <a:latin typeface="Times New Roman"/>
                <a:cs typeface="Times New Roman"/>
              </a:rPr>
              <a:t>°</a:t>
            </a:r>
            <a:r>
              <a:rPr sz="1500" dirty="0">
                <a:solidFill>
                  <a:srgbClr val="608385"/>
                </a:solidFill>
                <a:latin typeface="Times New Roman"/>
                <a:cs typeface="Times New Roman"/>
              </a:rPr>
              <a:t>		</a:t>
            </a:r>
            <a:r>
              <a:rPr sz="2050" dirty="0">
                <a:solidFill>
                  <a:srgbClr val="608385"/>
                </a:solidFill>
                <a:latin typeface="Times New Roman"/>
                <a:cs typeface="Times New Roman"/>
              </a:rPr>
              <a:t>Channels</a:t>
            </a:r>
            <a:r>
              <a:rPr sz="2050" spc="-10" dirty="0">
                <a:solidFill>
                  <a:srgbClr val="608385"/>
                </a:solidFill>
                <a:latin typeface="Times New Roman"/>
                <a:cs typeface="Times New Roman"/>
              </a:rPr>
              <a:t> </a:t>
            </a:r>
            <a:r>
              <a:rPr sz="2050" spc="70" dirty="0">
                <a:solidFill>
                  <a:srgbClr val="608385"/>
                </a:solidFill>
                <a:latin typeface="Times New Roman"/>
                <a:cs typeface="Times New Roman"/>
              </a:rPr>
              <a:t>that</a:t>
            </a:r>
            <a:r>
              <a:rPr sz="2050" spc="30" dirty="0">
                <a:solidFill>
                  <a:srgbClr val="608385"/>
                </a:solidFill>
                <a:latin typeface="Times New Roman"/>
                <a:cs typeface="Times New Roman"/>
              </a:rPr>
              <a:t> </a:t>
            </a:r>
            <a:r>
              <a:rPr sz="2050" spc="55" dirty="0">
                <a:solidFill>
                  <a:srgbClr val="608385"/>
                </a:solidFill>
                <a:latin typeface="Times New Roman"/>
                <a:cs typeface="Times New Roman"/>
              </a:rPr>
              <a:t>are</a:t>
            </a:r>
            <a:r>
              <a:rPr sz="2050" spc="-60" dirty="0">
                <a:solidFill>
                  <a:srgbClr val="608385"/>
                </a:solidFill>
                <a:latin typeface="Times New Roman"/>
                <a:cs typeface="Times New Roman"/>
              </a:rPr>
              <a:t> </a:t>
            </a:r>
            <a:r>
              <a:rPr sz="2050" dirty="0">
                <a:solidFill>
                  <a:srgbClr val="608385"/>
                </a:solidFill>
                <a:latin typeface="Times New Roman"/>
                <a:cs typeface="Times New Roman"/>
              </a:rPr>
              <a:t>pathways</a:t>
            </a:r>
            <a:r>
              <a:rPr sz="2050" spc="-55" dirty="0">
                <a:solidFill>
                  <a:srgbClr val="608385"/>
                </a:solidFill>
                <a:latin typeface="Times New Roman"/>
                <a:cs typeface="Times New Roman"/>
              </a:rPr>
              <a:t> </a:t>
            </a:r>
            <a:r>
              <a:rPr sz="2050" dirty="0">
                <a:solidFill>
                  <a:srgbClr val="608385"/>
                </a:solidFill>
                <a:latin typeface="Times New Roman"/>
                <a:cs typeface="Times New Roman"/>
              </a:rPr>
              <a:t>for</a:t>
            </a:r>
            <a:r>
              <a:rPr sz="2050" spc="-50" dirty="0">
                <a:solidFill>
                  <a:srgbClr val="608385"/>
                </a:solidFill>
                <a:latin typeface="Times New Roman"/>
                <a:cs typeface="Times New Roman"/>
              </a:rPr>
              <a:t> </a:t>
            </a:r>
            <a:r>
              <a:rPr sz="2050" dirty="0">
                <a:solidFill>
                  <a:srgbClr val="608385"/>
                </a:solidFill>
                <a:latin typeface="Times New Roman"/>
                <a:cs typeface="Times New Roman"/>
              </a:rPr>
              <a:t>information</a:t>
            </a:r>
            <a:r>
              <a:rPr sz="2050" spc="135" dirty="0">
                <a:solidFill>
                  <a:srgbClr val="608385"/>
                </a:solidFill>
                <a:latin typeface="Times New Roman"/>
                <a:cs typeface="Times New Roman"/>
              </a:rPr>
              <a:t> </a:t>
            </a:r>
            <a:r>
              <a:rPr sz="2050" dirty="0">
                <a:solidFill>
                  <a:srgbClr val="608385"/>
                </a:solidFill>
                <a:latin typeface="Times New Roman"/>
                <a:cs typeface="Times New Roman"/>
              </a:rPr>
              <a:t>to</a:t>
            </a:r>
            <a:r>
              <a:rPr sz="2050" spc="20" dirty="0">
                <a:solidFill>
                  <a:srgbClr val="608385"/>
                </a:solidFill>
                <a:latin typeface="Times New Roman"/>
                <a:cs typeface="Times New Roman"/>
              </a:rPr>
              <a:t> </a:t>
            </a:r>
            <a:r>
              <a:rPr sz="2050" spc="-30" dirty="0">
                <a:solidFill>
                  <a:srgbClr val="608385"/>
                </a:solidFill>
                <a:latin typeface="Times New Roman"/>
                <a:cs typeface="Times New Roman"/>
              </a:rPr>
              <a:t>flow</a:t>
            </a:r>
            <a:r>
              <a:rPr sz="2050" spc="-45" dirty="0">
                <a:solidFill>
                  <a:srgbClr val="608385"/>
                </a:solidFill>
                <a:latin typeface="Times New Roman"/>
                <a:cs typeface="Times New Roman"/>
              </a:rPr>
              <a:t> </a:t>
            </a:r>
            <a:r>
              <a:rPr sz="2050" dirty="0">
                <a:solidFill>
                  <a:srgbClr val="608385"/>
                </a:solidFill>
                <a:latin typeface="Times New Roman"/>
                <a:cs typeface="Times New Roman"/>
              </a:rPr>
              <a:t>implicitly</a:t>
            </a:r>
            <a:r>
              <a:rPr sz="2050" spc="35" dirty="0">
                <a:solidFill>
                  <a:srgbClr val="608385"/>
                </a:solidFill>
                <a:latin typeface="Times New Roman"/>
                <a:cs typeface="Times New Roman"/>
              </a:rPr>
              <a:t> </a:t>
            </a:r>
            <a:r>
              <a:rPr sz="2050" dirty="0">
                <a:solidFill>
                  <a:srgbClr val="608385"/>
                </a:solidFill>
                <a:latin typeface="Times New Roman"/>
                <a:cs typeface="Times New Roman"/>
              </a:rPr>
              <a:t>in</a:t>
            </a:r>
            <a:r>
              <a:rPr sz="2050" spc="-60" dirty="0">
                <a:solidFill>
                  <a:srgbClr val="608385"/>
                </a:solidFill>
                <a:latin typeface="Times New Roman"/>
                <a:cs typeface="Times New Roman"/>
              </a:rPr>
              <a:t> </a:t>
            </a:r>
            <a:r>
              <a:rPr sz="2050" spc="-20" dirty="0">
                <a:solidFill>
                  <a:srgbClr val="608385"/>
                </a:solidFill>
                <a:latin typeface="Times New Roman"/>
                <a:cs typeface="Times New Roman"/>
              </a:rPr>
              <a:t>ways </a:t>
            </a:r>
            <a:r>
              <a:rPr sz="2050" spc="95" dirty="0">
                <a:solidFill>
                  <a:srgbClr val="608385"/>
                </a:solidFill>
                <a:latin typeface="Times New Roman"/>
                <a:cs typeface="Times New Roman"/>
              </a:rPr>
              <a:t>that</a:t>
            </a:r>
            <a:r>
              <a:rPr sz="2050" spc="-125" dirty="0">
                <a:solidFill>
                  <a:srgbClr val="608385"/>
                </a:solidFill>
                <a:latin typeface="Times New Roman"/>
                <a:cs typeface="Times New Roman"/>
              </a:rPr>
              <a:t> </a:t>
            </a:r>
            <a:r>
              <a:rPr sz="2050" dirty="0">
                <a:solidFill>
                  <a:srgbClr val="608385"/>
                </a:solidFill>
                <a:latin typeface="Times New Roman"/>
                <a:cs typeface="Times New Roman"/>
              </a:rPr>
              <a:t>violate</a:t>
            </a:r>
            <a:r>
              <a:rPr sz="2050" spc="-60" dirty="0">
                <a:solidFill>
                  <a:srgbClr val="608385"/>
                </a:solidFill>
                <a:latin typeface="Times New Roman"/>
                <a:cs typeface="Times New Roman"/>
              </a:rPr>
              <a:t> </a:t>
            </a:r>
            <a:r>
              <a:rPr sz="2050" dirty="0">
                <a:solidFill>
                  <a:srgbClr val="608385"/>
                </a:solidFill>
                <a:latin typeface="Times New Roman"/>
                <a:cs typeface="Times New Roman"/>
              </a:rPr>
              <a:t>the</a:t>
            </a:r>
            <a:r>
              <a:rPr sz="2050" spc="65" dirty="0">
                <a:solidFill>
                  <a:srgbClr val="608385"/>
                </a:solidFill>
                <a:latin typeface="Times New Roman"/>
                <a:cs typeface="Times New Roman"/>
              </a:rPr>
              <a:t> </a:t>
            </a:r>
            <a:r>
              <a:rPr sz="2050" dirty="0">
                <a:solidFill>
                  <a:srgbClr val="608385"/>
                </a:solidFill>
                <a:latin typeface="Times New Roman"/>
                <a:cs typeface="Times New Roman"/>
              </a:rPr>
              <a:t>security</a:t>
            </a:r>
            <a:r>
              <a:rPr sz="2050" spc="-25" dirty="0">
                <a:solidFill>
                  <a:srgbClr val="608385"/>
                </a:solidFill>
                <a:latin typeface="Times New Roman"/>
                <a:cs typeface="Times New Roman"/>
              </a:rPr>
              <a:t> </a:t>
            </a:r>
            <a:r>
              <a:rPr sz="2050" spc="-20" dirty="0">
                <a:solidFill>
                  <a:srgbClr val="608385"/>
                </a:solidFill>
                <a:latin typeface="Times New Roman"/>
                <a:cs typeface="Times New Roman"/>
              </a:rPr>
              <a:t>policy</a:t>
            </a:r>
            <a:r>
              <a:rPr sz="2050" spc="-80" dirty="0">
                <a:solidFill>
                  <a:srgbClr val="608385"/>
                </a:solidFill>
                <a:latin typeface="Times New Roman"/>
                <a:cs typeface="Times New Roman"/>
              </a:rPr>
              <a:t> </a:t>
            </a:r>
            <a:r>
              <a:rPr sz="2050" spc="-65" dirty="0">
                <a:solidFill>
                  <a:srgbClr val="608385"/>
                </a:solidFill>
                <a:latin typeface="Times New Roman"/>
                <a:cs typeface="Times New Roman"/>
              </a:rPr>
              <a:t>of</a:t>
            </a:r>
            <a:r>
              <a:rPr sz="2050" spc="-70" dirty="0">
                <a:solidFill>
                  <a:srgbClr val="608385"/>
                </a:solidFill>
                <a:latin typeface="Times New Roman"/>
                <a:cs typeface="Times New Roman"/>
              </a:rPr>
              <a:t> </a:t>
            </a:r>
            <a:r>
              <a:rPr sz="2050" dirty="0">
                <a:solidFill>
                  <a:srgbClr val="608385"/>
                </a:solidFill>
                <a:latin typeface="Times New Roman"/>
                <a:cs typeface="Times New Roman"/>
              </a:rPr>
              <a:t>an</a:t>
            </a:r>
            <a:r>
              <a:rPr sz="2050" spc="295" dirty="0">
                <a:solidFill>
                  <a:srgbClr val="608385"/>
                </a:solidFill>
                <a:latin typeface="Times New Roman"/>
                <a:cs typeface="Times New Roman"/>
              </a:rPr>
              <a:t> </a:t>
            </a:r>
            <a:r>
              <a:rPr sz="2050" dirty="0">
                <a:solidFill>
                  <a:srgbClr val="608385"/>
                </a:solidFill>
                <a:latin typeface="Times New Roman"/>
                <a:cs typeface="Times New Roman"/>
              </a:rPr>
              <a:t>organization</a:t>
            </a:r>
            <a:r>
              <a:rPr sz="2050" spc="125" dirty="0">
                <a:solidFill>
                  <a:srgbClr val="608385"/>
                </a:solidFill>
                <a:latin typeface="Times New Roman"/>
                <a:cs typeface="Times New Roman"/>
              </a:rPr>
              <a:t> </a:t>
            </a:r>
            <a:r>
              <a:rPr sz="2050" spc="55" dirty="0">
                <a:solidFill>
                  <a:srgbClr val="608385"/>
                </a:solidFill>
                <a:latin typeface="Times New Roman"/>
                <a:cs typeface="Times New Roman"/>
              </a:rPr>
              <a:t>are</a:t>
            </a:r>
            <a:r>
              <a:rPr sz="2050" spc="-105" dirty="0">
                <a:solidFill>
                  <a:srgbClr val="608385"/>
                </a:solidFill>
                <a:latin typeface="Times New Roman"/>
                <a:cs typeface="Times New Roman"/>
              </a:rPr>
              <a:t> </a:t>
            </a:r>
            <a:r>
              <a:rPr sz="2050" dirty="0">
                <a:solidFill>
                  <a:srgbClr val="608385"/>
                </a:solidFill>
                <a:latin typeface="Times New Roman"/>
                <a:cs typeface="Times New Roman"/>
              </a:rPr>
              <a:t>called</a:t>
            </a:r>
            <a:r>
              <a:rPr sz="2050" spc="-15" dirty="0">
                <a:solidFill>
                  <a:srgbClr val="608385"/>
                </a:solidFill>
                <a:latin typeface="Times New Roman"/>
                <a:cs typeface="Times New Roman"/>
              </a:rPr>
              <a:t> </a:t>
            </a:r>
            <a:r>
              <a:rPr sz="2050" b="1" spc="95" dirty="0">
                <a:solidFill>
                  <a:srgbClr val="608385"/>
                </a:solidFill>
                <a:latin typeface="Times New Roman"/>
                <a:cs typeface="Times New Roman"/>
              </a:rPr>
              <a:t>covert </a:t>
            </a:r>
            <a:r>
              <a:rPr sz="2050" b="1" spc="120" dirty="0">
                <a:solidFill>
                  <a:srgbClr val="608385"/>
                </a:solidFill>
                <a:latin typeface="Times New Roman"/>
                <a:cs typeface="Times New Roman"/>
              </a:rPr>
              <a:t>channels</a:t>
            </a:r>
            <a:r>
              <a:rPr sz="2050" b="1" spc="120" dirty="0">
                <a:solidFill>
                  <a:srgbClr val="7C9393"/>
                </a:solidFill>
                <a:latin typeface="Times New Roman"/>
                <a:cs typeface="Times New Roman"/>
              </a:rPr>
              <a:t>.</a:t>
            </a:r>
            <a:endParaRPr sz="2050">
              <a:latin typeface="Times New Roman"/>
              <a:cs typeface="Times New Roman"/>
            </a:endParaRPr>
          </a:p>
          <a:p>
            <a:pPr>
              <a:spcBef>
                <a:spcPts val="315"/>
              </a:spcBef>
            </a:pPr>
            <a:endParaRPr sz="2050">
              <a:latin typeface="Times New Roman"/>
              <a:cs typeface="Times New Roman"/>
            </a:endParaRPr>
          </a:p>
          <a:p>
            <a:pPr marL="267335" marR="67310" indent="-255270">
              <a:lnSpc>
                <a:spcPct val="85200"/>
              </a:lnSpc>
              <a:buChar char="•"/>
              <a:tabLst>
                <a:tab pos="267335" algn="l"/>
                <a:tab pos="273685" algn="l"/>
              </a:tabLst>
            </a:pPr>
            <a:r>
              <a:rPr sz="2300" dirty="0">
                <a:solidFill>
                  <a:srgbClr val="975097"/>
                </a:solidFill>
                <a:latin typeface="Times New Roman"/>
                <a:cs typeface="Times New Roman"/>
              </a:rPr>
              <a:t>	</a:t>
            </a:r>
            <a:r>
              <a:rPr sz="2300" b="1" u="heavy" spc="114" dirty="0">
                <a:solidFill>
                  <a:srgbClr val="0F0F0F"/>
                </a:solidFill>
                <a:uFill>
                  <a:solidFill>
                    <a:srgbClr val="0F0F0F"/>
                  </a:solidFill>
                </a:uFill>
                <a:latin typeface="Times New Roman"/>
                <a:cs typeface="Times New Roman"/>
              </a:rPr>
              <a:t>Encryption:</a:t>
            </a:r>
            <a:r>
              <a:rPr sz="2300" b="1" spc="225" dirty="0">
                <a:solidFill>
                  <a:srgbClr val="0F0F0F"/>
                </a:solidFill>
                <a:latin typeface="Times New Roman"/>
                <a:cs typeface="Times New Roman"/>
              </a:rPr>
              <a:t> </a:t>
            </a:r>
            <a:r>
              <a:rPr sz="2350" spc="90" dirty="0">
                <a:solidFill>
                  <a:srgbClr val="0F0F0F"/>
                </a:solidFill>
                <a:latin typeface="Times New Roman"/>
                <a:cs typeface="Times New Roman"/>
              </a:rPr>
              <a:t>data</a:t>
            </a:r>
            <a:r>
              <a:rPr sz="2350" spc="10" dirty="0">
                <a:solidFill>
                  <a:srgbClr val="0F0F0F"/>
                </a:solidFill>
                <a:latin typeface="Times New Roman"/>
                <a:cs typeface="Times New Roman"/>
              </a:rPr>
              <a:t> </a:t>
            </a:r>
            <a:r>
              <a:rPr sz="2350" spc="60" dirty="0">
                <a:solidFill>
                  <a:srgbClr val="0F0F0F"/>
                </a:solidFill>
                <a:latin typeface="Times New Roman"/>
                <a:cs typeface="Times New Roman"/>
              </a:rPr>
              <a:t>is</a:t>
            </a:r>
            <a:r>
              <a:rPr sz="2350" spc="-105" dirty="0">
                <a:solidFill>
                  <a:srgbClr val="0F0F0F"/>
                </a:solidFill>
                <a:latin typeface="Times New Roman"/>
                <a:cs typeface="Times New Roman"/>
              </a:rPr>
              <a:t> </a:t>
            </a:r>
            <a:r>
              <a:rPr sz="2350" dirty="0">
                <a:solidFill>
                  <a:srgbClr val="0F0F0F"/>
                </a:solidFill>
                <a:latin typeface="Times New Roman"/>
                <a:cs typeface="Times New Roman"/>
              </a:rPr>
              <a:t>encoded</a:t>
            </a:r>
            <a:r>
              <a:rPr sz="2350" spc="145" dirty="0">
                <a:solidFill>
                  <a:srgbClr val="0F0F0F"/>
                </a:solidFill>
                <a:latin typeface="Times New Roman"/>
                <a:cs typeface="Times New Roman"/>
              </a:rPr>
              <a:t> </a:t>
            </a:r>
            <a:r>
              <a:rPr sz="2350" dirty="0">
                <a:solidFill>
                  <a:srgbClr val="0F0F0F"/>
                </a:solidFill>
                <a:latin typeface="Times New Roman"/>
                <a:cs typeface="Times New Roman"/>
              </a:rPr>
              <a:t>using </a:t>
            </a:r>
            <a:r>
              <a:rPr sz="2350" spc="70" dirty="0">
                <a:solidFill>
                  <a:srgbClr val="0F0F0F"/>
                </a:solidFill>
                <a:latin typeface="Times New Roman"/>
                <a:cs typeface="Times New Roman"/>
              </a:rPr>
              <a:t>some</a:t>
            </a:r>
            <a:r>
              <a:rPr sz="2350" spc="-10" dirty="0">
                <a:solidFill>
                  <a:srgbClr val="0F0F0F"/>
                </a:solidFill>
                <a:latin typeface="Times New Roman"/>
                <a:cs typeface="Times New Roman"/>
              </a:rPr>
              <a:t> </a:t>
            </a:r>
            <a:r>
              <a:rPr sz="2350" dirty="0">
                <a:solidFill>
                  <a:srgbClr val="0F0F0F"/>
                </a:solidFill>
                <a:latin typeface="Times New Roman"/>
                <a:cs typeface="Times New Roman"/>
              </a:rPr>
              <a:t>encoding</a:t>
            </a:r>
            <a:r>
              <a:rPr sz="2350" spc="210" dirty="0">
                <a:solidFill>
                  <a:srgbClr val="0F0F0F"/>
                </a:solidFill>
                <a:latin typeface="Times New Roman"/>
                <a:cs typeface="Times New Roman"/>
              </a:rPr>
              <a:t> </a:t>
            </a:r>
            <a:r>
              <a:rPr sz="2350" spc="-10" dirty="0">
                <a:solidFill>
                  <a:srgbClr val="0F0F0F"/>
                </a:solidFill>
                <a:latin typeface="Times New Roman"/>
                <a:cs typeface="Times New Roman"/>
              </a:rPr>
              <a:t>algorithm </a:t>
            </a:r>
            <a:r>
              <a:rPr sz="2350" dirty="0">
                <a:solidFill>
                  <a:srgbClr val="0F0F0F"/>
                </a:solidFill>
                <a:latin typeface="Times New Roman"/>
                <a:cs typeface="Times New Roman"/>
              </a:rPr>
              <a:t>to</a:t>
            </a:r>
            <a:r>
              <a:rPr sz="2350" spc="70" dirty="0">
                <a:solidFill>
                  <a:srgbClr val="0F0F0F"/>
                </a:solidFill>
                <a:latin typeface="Times New Roman"/>
                <a:cs typeface="Times New Roman"/>
              </a:rPr>
              <a:t> </a:t>
            </a:r>
            <a:r>
              <a:rPr sz="2350" spc="50" dirty="0">
                <a:solidFill>
                  <a:srgbClr val="0F0F0F"/>
                </a:solidFill>
                <a:latin typeface="Times New Roman"/>
                <a:cs typeface="Times New Roman"/>
              </a:rPr>
              <a:t>protect</a:t>
            </a:r>
            <a:r>
              <a:rPr sz="2350" spc="-35" dirty="0">
                <a:solidFill>
                  <a:srgbClr val="0F0F0F"/>
                </a:solidFill>
                <a:latin typeface="Times New Roman"/>
                <a:cs typeface="Times New Roman"/>
              </a:rPr>
              <a:t> </a:t>
            </a:r>
            <a:r>
              <a:rPr sz="2350" dirty="0">
                <a:solidFill>
                  <a:srgbClr val="0F0F0F"/>
                </a:solidFill>
                <a:latin typeface="Times New Roman"/>
                <a:cs typeface="Times New Roman"/>
              </a:rPr>
              <a:t>sensitive</a:t>
            </a:r>
            <a:r>
              <a:rPr sz="2350" spc="150" dirty="0">
                <a:solidFill>
                  <a:srgbClr val="0F0F0F"/>
                </a:solidFill>
                <a:latin typeface="Times New Roman"/>
                <a:cs typeface="Times New Roman"/>
              </a:rPr>
              <a:t> </a:t>
            </a:r>
            <a:r>
              <a:rPr sz="2350" spc="80" dirty="0">
                <a:solidFill>
                  <a:srgbClr val="0F0F0F"/>
                </a:solidFill>
                <a:latin typeface="Times New Roman"/>
                <a:cs typeface="Times New Roman"/>
              </a:rPr>
              <a:t>data</a:t>
            </a:r>
            <a:r>
              <a:rPr sz="2350" spc="-40" dirty="0">
                <a:solidFill>
                  <a:srgbClr val="0F0F0F"/>
                </a:solidFill>
                <a:latin typeface="Times New Roman"/>
                <a:cs typeface="Times New Roman"/>
              </a:rPr>
              <a:t> </a:t>
            </a:r>
            <a:r>
              <a:rPr sz="2350" spc="45" dirty="0">
                <a:solidFill>
                  <a:srgbClr val="0F0F0F"/>
                </a:solidFill>
                <a:latin typeface="Times New Roman"/>
                <a:cs typeface="Times New Roman"/>
              </a:rPr>
              <a:t>(credit</a:t>
            </a:r>
            <a:r>
              <a:rPr sz="2350" spc="-40" dirty="0">
                <a:solidFill>
                  <a:srgbClr val="0F0F0F"/>
                </a:solidFill>
                <a:latin typeface="Times New Roman"/>
                <a:cs typeface="Times New Roman"/>
              </a:rPr>
              <a:t> </a:t>
            </a:r>
            <a:r>
              <a:rPr sz="2350" spc="70" dirty="0">
                <a:solidFill>
                  <a:srgbClr val="0F0F0F"/>
                </a:solidFill>
                <a:latin typeface="Times New Roman"/>
                <a:cs typeface="Times New Roman"/>
              </a:rPr>
              <a:t>card</a:t>
            </a:r>
            <a:r>
              <a:rPr sz="2350" spc="-15" dirty="0">
                <a:solidFill>
                  <a:srgbClr val="0F0F0F"/>
                </a:solidFill>
                <a:latin typeface="Times New Roman"/>
                <a:cs typeface="Times New Roman"/>
              </a:rPr>
              <a:t> </a:t>
            </a:r>
            <a:r>
              <a:rPr sz="2350" spc="60" dirty="0">
                <a:solidFill>
                  <a:srgbClr val="0F0F0F"/>
                </a:solidFill>
                <a:latin typeface="Times New Roman"/>
                <a:cs typeface="Times New Roman"/>
              </a:rPr>
              <a:t>numbers) </a:t>
            </a:r>
            <a:r>
              <a:rPr sz="2350" spc="110" dirty="0">
                <a:solidFill>
                  <a:srgbClr val="0F0F0F"/>
                </a:solidFill>
                <a:latin typeface="Times New Roman"/>
                <a:cs typeface="Times New Roman"/>
              </a:rPr>
              <a:t>that</a:t>
            </a:r>
            <a:r>
              <a:rPr sz="2350" spc="-65" dirty="0">
                <a:solidFill>
                  <a:srgbClr val="0F0F0F"/>
                </a:solidFill>
                <a:latin typeface="Times New Roman"/>
                <a:cs typeface="Times New Roman"/>
              </a:rPr>
              <a:t> </a:t>
            </a:r>
            <a:r>
              <a:rPr sz="2350" spc="60" dirty="0">
                <a:solidFill>
                  <a:srgbClr val="0F0F0F"/>
                </a:solidFill>
                <a:latin typeface="Times New Roman"/>
                <a:cs typeface="Times New Roman"/>
              </a:rPr>
              <a:t>is</a:t>
            </a:r>
            <a:r>
              <a:rPr sz="2350" spc="-130" dirty="0">
                <a:solidFill>
                  <a:srgbClr val="0F0F0F"/>
                </a:solidFill>
                <a:latin typeface="Times New Roman"/>
                <a:cs typeface="Times New Roman"/>
              </a:rPr>
              <a:t> </a:t>
            </a:r>
            <a:r>
              <a:rPr sz="2350" spc="-10" dirty="0">
                <a:solidFill>
                  <a:srgbClr val="0F0F0F"/>
                </a:solidFill>
                <a:latin typeface="Times New Roman"/>
                <a:cs typeface="Times New Roman"/>
              </a:rPr>
              <a:t>being </a:t>
            </a:r>
            <a:r>
              <a:rPr sz="2350" spc="75" dirty="0">
                <a:solidFill>
                  <a:srgbClr val="0F0F0F"/>
                </a:solidFill>
                <a:latin typeface="Times New Roman"/>
                <a:cs typeface="Times New Roman"/>
              </a:rPr>
              <a:t>transmitted</a:t>
            </a:r>
            <a:r>
              <a:rPr sz="2350" spc="170" dirty="0">
                <a:solidFill>
                  <a:srgbClr val="0F0F0F"/>
                </a:solidFill>
                <a:latin typeface="Times New Roman"/>
                <a:cs typeface="Times New Roman"/>
              </a:rPr>
              <a:t> </a:t>
            </a:r>
            <a:r>
              <a:rPr sz="2350" dirty="0">
                <a:solidFill>
                  <a:srgbClr val="0F0F0F"/>
                </a:solidFill>
                <a:latin typeface="Times New Roman"/>
                <a:cs typeface="Times New Roman"/>
              </a:rPr>
              <a:t>via</a:t>
            </a:r>
            <a:r>
              <a:rPr sz="2350" spc="85" dirty="0">
                <a:solidFill>
                  <a:srgbClr val="0F0F0F"/>
                </a:solidFill>
                <a:latin typeface="Times New Roman"/>
                <a:cs typeface="Times New Roman"/>
              </a:rPr>
              <a:t> </a:t>
            </a:r>
            <a:r>
              <a:rPr sz="2350" dirty="0">
                <a:solidFill>
                  <a:srgbClr val="212121"/>
                </a:solidFill>
                <a:latin typeface="Times New Roman"/>
                <a:cs typeface="Times New Roman"/>
              </a:rPr>
              <a:t>some</a:t>
            </a:r>
            <a:r>
              <a:rPr sz="2350" spc="180" dirty="0">
                <a:solidFill>
                  <a:srgbClr val="212121"/>
                </a:solidFill>
                <a:latin typeface="Times New Roman"/>
                <a:cs typeface="Times New Roman"/>
              </a:rPr>
              <a:t> </a:t>
            </a:r>
            <a:r>
              <a:rPr sz="2350" dirty="0">
                <a:solidFill>
                  <a:srgbClr val="0F0F0F"/>
                </a:solidFill>
                <a:latin typeface="Times New Roman"/>
                <a:cs typeface="Times New Roman"/>
              </a:rPr>
              <a:t>type</a:t>
            </a:r>
            <a:r>
              <a:rPr sz="2350" spc="85" dirty="0">
                <a:solidFill>
                  <a:srgbClr val="0F0F0F"/>
                </a:solidFill>
                <a:latin typeface="Times New Roman"/>
                <a:cs typeface="Times New Roman"/>
              </a:rPr>
              <a:t> </a:t>
            </a:r>
            <a:r>
              <a:rPr sz="2350" dirty="0">
                <a:solidFill>
                  <a:srgbClr val="0F0F0F"/>
                </a:solidFill>
                <a:latin typeface="Times New Roman"/>
                <a:cs typeface="Times New Roman"/>
              </a:rPr>
              <a:t>communication</a:t>
            </a:r>
            <a:r>
              <a:rPr sz="2350" spc="395" dirty="0">
                <a:solidFill>
                  <a:srgbClr val="0F0F0F"/>
                </a:solidFill>
                <a:latin typeface="Times New Roman"/>
                <a:cs typeface="Times New Roman"/>
              </a:rPr>
              <a:t> </a:t>
            </a:r>
            <a:r>
              <a:rPr sz="2350" spc="-10" dirty="0">
                <a:solidFill>
                  <a:srgbClr val="0F0F0F"/>
                </a:solidFill>
                <a:latin typeface="Times New Roman"/>
                <a:cs typeface="Times New Roman"/>
              </a:rPr>
              <a:t>network</a:t>
            </a:r>
            <a:endParaRPr sz="2350">
              <a:latin typeface="Times New Roman"/>
              <a:cs typeface="Times New Roman"/>
            </a:endParaRPr>
          </a:p>
        </p:txBody>
      </p:sp>
    </p:spTree>
    <p:extLst>
      <p:ext uri="{BB962C8B-B14F-4D97-AF65-F5344CB8AC3E}">
        <p14:creationId xmlns:p14="http://schemas.microsoft.com/office/powerpoint/2010/main" val="38841055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Rectangle 2"/>
          <p:cNvSpPr>
            <a:spLocks noGrp="1" noChangeArrowheads="1"/>
          </p:cNvSpPr>
          <p:nvPr>
            <p:ph type="title" idx="4294967295"/>
          </p:nvPr>
        </p:nvSpPr>
        <p:spPr>
          <a:xfrm>
            <a:off x="1422400" y="117475"/>
            <a:ext cx="1076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ffectLst/>
              </a:rPr>
              <a:t>Database Architecture</a:t>
            </a:r>
          </a:p>
        </p:txBody>
      </p:sp>
      <p:sp>
        <p:nvSpPr>
          <p:cNvPr id="61442" name="Rectangle 3"/>
          <p:cNvSpPr>
            <a:spLocks noGrp="1" noChangeArrowheads="1"/>
          </p:cNvSpPr>
          <p:nvPr>
            <p:ph idx="4294967295"/>
          </p:nvPr>
        </p:nvSpPr>
        <p:spPr>
          <a:xfrm>
            <a:off x="0" y="1093788"/>
            <a:ext cx="7354888" cy="4903787"/>
          </a:xfrm>
        </p:spPr>
        <p:txBody>
          <a:bodyPr/>
          <a:lstStyle/>
          <a:p>
            <a:r>
              <a:rPr lang="en-US" altLang="en-US" sz="1800" dirty="0"/>
              <a:t>Centralized databases</a:t>
            </a:r>
          </a:p>
          <a:p>
            <a:pPr lvl="1"/>
            <a:r>
              <a:rPr lang="en-US" altLang="en-US" dirty="0"/>
              <a:t>One to a few cores, shared memory</a:t>
            </a:r>
          </a:p>
          <a:p>
            <a:r>
              <a:rPr lang="en-US" altLang="en-US" sz="1800" dirty="0"/>
              <a:t>Client-server, </a:t>
            </a:r>
          </a:p>
          <a:p>
            <a:pPr lvl="1"/>
            <a:r>
              <a:rPr lang="en-US" altLang="en-US" dirty="0"/>
              <a:t>One server machine executes work on behalf of multiple client machines.</a:t>
            </a:r>
          </a:p>
          <a:p>
            <a:r>
              <a:rPr lang="en-US" altLang="en-US" sz="1800" dirty="0"/>
              <a:t>Parallel databases</a:t>
            </a:r>
          </a:p>
          <a:p>
            <a:pPr lvl="1"/>
            <a:r>
              <a:rPr lang="en-US" altLang="en-US" dirty="0"/>
              <a:t>Many core shared memory</a:t>
            </a:r>
          </a:p>
          <a:p>
            <a:pPr lvl="1"/>
            <a:r>
              <a:rPr lang="en-US" altLang="en-US" dirty="0"/>
              <a:t>Shared disk</a:t>
            </a:r>
          </a:p>
          <a:p>
            <a:pPr lvl="1"/>
            <a:r>
              <a:rPr lang="en-US" altLang="en-US" dirty="0"/>
              <a:t>Shared nothing</a:t>
            </a:r>
          </a:p>
          <a:p>
            <a:r>
              <a:rPr lang="en-US" altLang="en-US" sz="1800" dirty="0"/>
              <a:t>Distributed databases</a:t>
            </a:r>
          </a:p>
          <a:p>
            <a:pPr lvl="1"/>
            <a:r>
              <a:rPr lang="en-US" altLang="en-US" dirty="0">
                <a:sym typeface="Symbol" panose="05050102010706020507" pitchFamily="18" charset="2"/>
              </a:rPr>
              <a:t>Geographical distribution</a:t>
            </a:r>
          </a:p>
          <a:p>
            <a:pPr lvl="1"/>
            <a:r>
              <a:rPr lang="en-US" altLang="en-US" dirty="0">
                <a:sym typeface="Symbol" panose="05050102010706020507" pitchFamily="18" charset="2"/>
              </a:rPr>
              <a:t>Schema/data heterogeneity</a:t>
            </a:r>
          </a:p>
        </p:txBody>
      </p:sp>
    </p:spTree>
    <p:extLst>
      <p:ext uri="{BB962C8B-B14F-4D97-AF65-F5344CB8AC3E}">
        <p14:creationId xmlns:p14="http://schemas.microsoft.com/office/powerpoint/2010/main" val="4085485160"/>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93095" y="719705"/>
            <a:ext cx="4002404" cy="444352"/>
          </a:xfrm>
          <a:prstGeom prst="rect">
            <a:avLst/>
          </a:prstGeom>
        </p:spPr>
        <p:txBody>
          <a:bodyPr vert="horz" wrap="square" lIns="0" tIns="13335" rIns="0" bIns="0" numCol="1" rtlCol="0" anchor="b" anchorCtr="0" compatLnSpc="1">
            <a:prstTxWarp prst="textNoShape">
              <a:avLst/>
            </a:prstTxWarp>
            <a:spAutoFit/>
          </a:bodyPr>
          <a:lstStyle/>
          <a:p>
            <a:pPr marL="12700">
              <a:spcBef>
                <a:spcPts val="105"/>
              </a:spcBef>
            </a:pPr>
            <a:r>
              <a:rPr spc="-400" dirty="0">
                <a:solidFill>
                  <a:srgbClr val="414250"/>
                </a:solidFill>
              </a:rPr>
              <a:t>Access</a:t>
            </a:r>
            <a:r>
              <a:rPr spc="280" dirty="0">
                <a:solidFill>
                  <a:srgbClr val="414250"/>
                </a:solidFill>
              </a:rPr>
              <a:t> </a:t>
            </a:r>
            <a:r>
              <a:rPr spc="-110" dirty="0">
                <a:solidFill>
                  <a:srgbClr val="414250"/>
                </a:solidFill>
              </a:rPr>
              <a:t>Protection</a:t>
            </a:r>
          </a:p>
        </p:txBody>
      </p:sp>
      <p:sp>
        <p:nvSpPr>
          <p:cNvPr id="3" name="object 3"/>
          <p:cNvSpPr txBox="1"/>
          <p:nvPr/>
        </p:nvSpPr>
        <p:spPr>
          <a:xfrm>
            <a:off x="2167228" y="1358226"/>
            <a:ext cx="7087870" cy="725170"/>
          </a:xfrm>
          <a:prstGeom prst="rect">
            <a:avLst/>
          </a:prstGeom>
        </p:spPr>
        <p:txBody>
          <a:bodyPr vert="horz" wrap="square" lIns="0" tIns="38100" rIns="0" bIns="0" rtlCol="0">
            <a:spAutoFit/>
          </a:bodyPr>
          <a:lstStyle/>
          <a:p>
            <a:pPr marL="261620" marR="5080" indent="-249554">
              <a:lnSpc>
                <a:spcPts val="2690"/>
              </a:lnSpc>
              <a:spcBef>
                <a:spcPts val="300"/>
              </a:spcBef>
              <a:buClr>
                <a:srgbClr val="975299"/>
              </a:buClr>
              <a:buChar char="•"/>
              <a:tabLst>
                <a:tab pos="265430" algn="l"/>
                <a:tab pos="866140" algn="l"/>
              </a:tabLst>
            </a:pPr>
            <a:r>
              <a:rPr sz="2350" spc="-25" dirty="0">
                <a:solidFill>
                  <a:srgbClr val="111111"/>
                </a:solidFill>
                <a:latin typeface="Times New Roman"/>
                <a:cs typeface="Times New Roman"/>
              </a:rPr>
              <a:t>The</a:t>
            </a:r>
            <a:r>
              <a:rPr sz="2350" dirty="0">
                <a:solidFill>
                  <a:srgbClr val="111111"/>
                </a:solidFill>
                <a:latin typeface="Times New Roman"/>
                <a:cs typeface="Times New Roman"/>
              </a:rPr>
              <a:t>	DBA</a:t>
            </a:r>
            <a:r>
              <a:rPr sz="2350" spc="-80" dirty="0">
                <a:solidFill>
                  <a:srgbClr val="111111"/>
                </a:solidFill>
                <a:latin typeface="Times New Roman"/>
                <a:cs typeface="Times New Roman"/>
              </a:rPr>
              <a:t> </a:t>
            </a:r>
            <a:r>
              <a:rPr sz="2350" spc="130" dirty="0">
                <a:solidFill>
                  <a:srgbClr val="111111"/>
                </a:solidFill>
                <a:latin typeface="Times New Roman"/>
                <a:cs typeface="Times New Roman"/>
              </a:rPr>
              <a:t>account</a:t>
            </a:r>
            <a:r>
              <a:rPr sz="2350" spc="140" dirty="0">
                <a:solidFill>
                  <a:srgbClr val="111111"/>
                </a:solidFill>
                <a:latin typeface="Times New Roman"/>
                <a:cs typeface="Times New Roman"/>
              </a:rPr>
              <a:t> </a:t>
            </a:r>
            <a:r>
              <a:rPr sz="2350" spc="114" dirty="0">
                <a:solidFill>
                  <a:srgbClr val="111111"/>
                </a:solidFill>
                <a:latin typeface="Times New Roman"/>
                <a:cs typeface="Times New Roman"/>
              </a:rPr>
              <a:t>in</a:t>
            </a:r>
            <a:r>
              <a:rPr sz="2350" spc="145" dirty="0">
                <a:solidFill>
                  <a:srgbClr val="111111"/>
                </a:solidFill>
                <a:latin typeface="Times New Roman"/>
                <a:cs typeface="Times New Roman"/>
              </a:rPr>
              <a:t> </a:t>
            </a:r>
            <a:r>
              <a:rPr sz="2350" spc="120" dirty="0">
                <a:solidFill>
                  <a:srgbClr val="111111"/>
                </a:solidFill>
                <a:latin typeface="Times New Roman"/>
                <a:cs typeface="Times New Roman"/>
              </a:rPr>
              <a:t>the</a:t>
            </a:r>
            <a:r>
              <a:rPr sz="2350" spc="335" dirty="0">
                <a:solidFill>
                  <a:srgbClr val="111111"/>
                </a:solidFill>
                <a:latin typeface="Times New Roman"/>
                <a:cs typeface="Times New Roman"/>
              </a:rPr>
              <a:t> </a:t>
            </a:r>
            <a:r>
              <a:rPr sz="2350" dirty="0">
                <a:solidFill>
                  <a:srgbClr val="111111"/>
                </a:solidFill>
                <a:latin typeface="Times New Roman"/>
                <a:cs typeface="Times New Roman"/>
              </a:rPr>
              <a:t>DBMS</a:t>
            </a:r>
            <a:r>
              <a:rPr sz="2350" spc="35" dirty="0">
                <a:solidFill>
                  <a:srgbClr val="111111"/>
                </a:solidFill>
                <a:latin typeface="Times New Roman"/>
                <a:cs typeface="Times New Roman"/>
              </a:rPr>
              <a:t> </a:t>
            </a:r>
            <a:r>
              <a:rPr sz="2350" dirty="0">
                <a:solidFill>
                  <a:srgbClr val="111111"/>
                </a:solidFill>
                <a:latin typeface="Times New Roman"/>
                <a:cs typeface="Times New Roman"/>
              </a:rPr>
              <a:t>-</a:t>
            </a:r>
            <a:r>
              <a:rPr sz="2350" spc="100" dirty="0">
                <a:solidFill>
                  <a:srgbClr val="111111"/>
                </a:solidFill>
                <a:latin typeface="Times New Roman"/>
                <a:cs typeface="Times New Roman"/>
              </a:rPr>
              <a:t> </a:t>
            </a:r>
            <a:r>
              <a:rPr sz="2350" dirty="0">
                <a:solidFill>
                  <a:srgbClr val="111111"/>
                </a:solidFill>
                <a:latin typeface="Times New Roman"/>
                <a:cs typeface="Times New Roman"/>
              </a:rPr>
              <a:t>Sometimes</a:t>
            </a:r>
            <a:r>
              <a:rPr sz="2350" spc="75" dirty="0">
                <a:solidFill>
                  <a:srgbClr val="111111"/>
                </a:solidFill>
                <a:latin typeface="Times New Roman"/>
                <a:cs typeface="Times New Roman"/>
              </a:rPr>
              <a:t> </a:t>
            </a:r>
            <a:r>
              <a:rPr sz="2350" dirty="0">
                <a:solidFill>
                  <a:srgbClr val="111111"/>
                </a:solidFill>
                <a:latin typeface="Times New Roman"/>
                <a:cs typeface="Times New Roman"/>
              </a:rPr>
              <a:t>called</a:t>
            </a:r>
            <a:r>
              <a:rPr sz="2350" spc="90" dirty="0">
                <a:solidFill>
                  <a:srgbClr val="111111"/>
                </a:solidFill>
                <a:latin typeface="Times New Roman"/>
                <a:cs typeface="Times New Roman"/>
              </a:rPr>
              <a:t> </a:t>
            </a:r>
            <a:r>
              <a:rPr sz="2350" spc="40" dirty="0">
                <a:solidFill>
                  <a:srgbClr val="111111"/>
                </a:solidFill>
                <a:latin typeface="Times New Roman"/>
                <a:cs typeface="Times New Roman"/>
              </a:rPr>
              <a:t>a 	</a:t>
            </a:r>
            <a:r>
              <a:rPr sz="2350" dirty="0">
                <a:solidFill>
                  <a:srgbClr val="111111"/>
                </a:solidFill>
                <a:latin typeface="Times New Roman"/>
                <a:cs typeface="Times New Roman"/>
              </a:rPr>
              <a:t>system</a:t>
            </a:r>
            <a:r>
              <a:rPr sz="2350" spc="15" dirty="0">
                <a:solidFill>
                  <a:srgbClr val="111111"/>
                </a:solidFill>
                <a:latin typeface="Times New Roman"/>
                <a:cs typeface="Times New Roman"/>
              </a:rPr>
              <a:t> </a:t>
            </a:r>
            <a:r>
              <a:rPr sz="2350" spc="85" dirty="0">
                <a:solidFill>
                  <a:srgbClr val="111111"/>
                </a:solidFill>
                <a:latin typeface="Times New Roman"/>
                <a:cs typeface="Times New Roman"/>
              </a:rPr>
              <a:t>or</a:t>
            </a:r>
            <a:r>
              <a:rPr sz="2350" spc="-100" dirty="0">
                <a:solidFill>
                  <a:srgbClr val="111111"/>
                </a:solidFill>
                <a:latin typeface="Times New Roman"/>
                <a:cs typeface="Times New Roman"/>
              </a:rPr>
              <a:t> </a:t>
            </a:r>
            <a:r>
              <a:rPr sz="2350" spc="70" dirty="0">
                <a:solidFill>
                  <a:srgbClr val="111111"/>
                </a:solidFill>
                <a:latin typeface="Times New Roman"/>
                <a:cs typeface="Times New Roman"/>
              </a:rPr>
              <a:t>superuser</a:t>
            </a:r>
            <a:r>
              <a:rPr sz="2350" spc="140" dirty="0">
                <a:solidFill>
                  <a:srgbClr val="111111"/>
                </a:solidFill>
                <a:latin typeface="Times New Roman"/>
                <a:cs typeface="Times New Roman"/>
              </a:rPr>
              <a:t> </a:t>
            </a:r>
            <a:r>
              <a:rPr sz="2350" spc="-10" dirty="0">
                <a:solidFill>
                  <a:srgbClr val="111111"/>
                </a:solidFill>
                <a:latin typeface="Times New Roman"/>
                <a:cs typeface="Times New Roman"/>
              </a:rPr>
              <a:t>account</a:t>
            </a:r>
            <a:endParaRPr sz="2350">
              <a:latin typeface="Times New Roman"/>
              <a:cs typeface="Times New Roman"/>
            </a:endParaRPr>
          </a:p>
        </p:txBody>
      </p:sp>
      <p:sp>
        <p:nvSpPr>
          <p:cNvPr id="4" name="object 4"/>
          <p:cNvSpPr txBox="1"/>
          <p:nvPr/>
        </p:nvSpPr>
        <p:spPr>
          <a:xfrm>
            <a:off x="2450977" y="2223306"/>
            <a:ext cx="76835" cy="120546"/>
          </a:xfrm>
          <a:prstGeom prst="rect">
            <a:avLst/>
          </a:prstGeom>
        </p:spPr>
        <p:txBody>
          <a:bodyPr vert="horz" wrap="square" lIns="0" tIns="12700" rIns="0" bIns="0" rtlCol="0">
            <a:spAutoFit/>
          </a:bodyPr>
          <a:lstStyle/>
          <a:p>
            <a:pPr marL="12700">
              <a:spcBef>
                <a:spcPts val="100"/>
              </a:spcBef>
            </a:pPr>
            <a:r>
              <a:rPr sz="700" spc="-50" dirty="0">
                <a:solidFill>
                  <a:srgbClr val="8C9A9A"/>
                </a:solidFill>
                <a:latin typeface="Arial"/>
                <a:cs typeface="Arial"/>
              </a:rPr>
              <a:t>0</a:t>
            </a:r>
            <a:endParaRPr sz="700">
              <a:latin typeface="Arial"/>
              <a:cs typeface="Arial"/>
            </a:endParaRPr>
          </a:p>
        </p:txBody>
      </p:sp>
      <p:sp>
        <p:nvSpPr>
          <p:cNvPr id="5" name="object 5"/>
          <p:cNvSpPr txBox="1"/>
          <p:nvPr/>
        </p:nvSpPr>
        <p:spPr>
          <a:xfrm>
            <a:off x="2712564" y="2014522"/>
            <a:ext cx="6645275" cy="1838324"/>
          </a:xfrm>
          <a:prstGeom prst="rect">
            <a:avLst/>
          </a:prstGeom>
        </p:spPr>
        <p:txBody>
          <a:bodyPr vert="horz" wrap="square" lIns="0" tIns="65405" rIns="0" bIns="0" rtlCol="0">
            <a:spAutoFit/>
          </a:bodyPr>
          <a:lstStyle/>
          <a:p>
            <a:pPr marL="12700">
              <a:spcBef>
                <a:spcPts val="515"/>
              </a:spcBef>
            </a:pPr>
            <a:r>
              <a:rPr sz="2350" dirty="0">
                <a:solidFill>
                  <a:srgbClr val="5B8282"/>
                </a:solidFill>
                <a:latin typeface="Times New Roman"/>
                <a:cs typeface="Times New Roman"/>
              </a:rPr>
              <a:t>These</a:t>
            </a:r>
            <a:r>
              <a:rPr sz="2350" spc="45" dirty="0">
                <a:solidFill>
                  <a:srgbClr val="5B8282"/>
                </a:solidFill>
                <a:latin typeface="Times New Roman"/>
                <a:cs typeface="Times New Roman"/>
              </a:rPr>
              <a:t> </a:t>
            </a:r>
            <a:r>
              <a:rPr sz="2350" dirty="0">
                <a:solidFill>
                  <a:srgbClr val="5B8282"/>
                </a:solidFill>
                <a:latin typeface="Times New Roman"/>
                <a:cs typeface="Times New Roman"/>
              </a:rPr>
              <a:t>accounts</a:t>
            </a:r>
            <a:r>
              <a:rPr sz="2350" spc="250" dirty="0">
                <a:solidFill>
                  <a:srgbClr val="5B8282"/>
                </a:solidFill>
                <a:latin typeface="Times New Roman"/>
                <a:cs typeface="Times New Roman"/>
              </a:rPr>
              <a:t> </a:t>
            </a:r>
            <a:r>
              <a:rPr sz="2350" dirty="0">
                <a:solidFill>
                  <a:srgbClr val="5B8282"/>
                </a:solidFill>
                <a:latin typeface="Times New Roman"/>
                <a:cs typeface="Times New Roman"/>
              </a:rPr>
              <a:t>provide</a:t>
            </a:r>
            <a:r>
              <a:rPr sz="2350" spc="180" dirty="0">
                <a:solidFill>
                  <a:srgbClr val="5B8282"/>
                </a:solidFill>
                <a:latin typeface="Times New Roman"/>
                <a:cs typeface="Times New Roman"/>
              </a:rPr>
              <a:t> </a:t>
            </a:r>
            <a:r>
              <a:rPr sz="2350" dirty="0">
                <a:solidFill>
                  <a:srgbClr val="5B8282"/>
                </a:solidFill>
                <a:latin typeface="Times New Roman"/>
                <a:cs typeface="Times New Roman"/>
              </a:rPr>
              <a:t>powerful</a:t>
            </a:r>
            <a:r>
              <a:rPr sz="2350" spc="190" dirty="0">
                <a:solidFill>
                  <a:srgbClr val="5B8282"/>
                </a:solidFill>
                <a:latin typeface="Times New Roman"/>
                <a:cs typeface="Times New Roman"/>
              </a:rPr>
              <a:t> </a:t>
            </a:r>
            <a:r>
              <a:rPr sz="2350" dirty="0">
                <a:solidFill>
                  <a:srgbClr val="5B8282"/>
                </a:solidFill>
                <a:latin typeface="Times New Roman"/>
                <a:cs typeface="Times New Roman"/>
              </a:rPr>
              <a:t>capabilities</a:t>
            </a:r>
            <a:r>
              <a:rPr sz="2350" spc="175" dirty="0">
                <a:solidFill>
                  <a:srgbClr val="5B8282"/>
                </a:solidFill>
                <a:latin typeface="Times New Roman"/>
                <a:cs typeface="Times New Roman"/>
              </a:rPr>
              <a:t> </a:t>
            </a:r>
            <a:r>
              <a:rPr sz="2350" dirty="0">
                <a:solidFill>
                  <a:srgbClr val="5B8282"/>
                </a:solidFill>
                <a:latin typeface="Times New Roman"/>
                <a:cs typeface="Times New Roman"/>
              </a:rPr>
              <a:t>such</a:t>
            </a:r>
            <a:r>
              <a:rPr sz="2350" spc="145" dirty="0">
                <a:solidFill>
                  <a:srgbClr val="5B8282"/>
                </a:solidFill>
                <a:latin typeface="Times New Roman"/>
                <a:cs typeface="Times New Roman"/>
              </a:rPr>
              <a:t> </a:t>
            </a:r>
            <a:r>
              <a:rPr sz="2350" spc="55" dirty="0">
                <a:solidFill>
                  <a:srgbClr val="5B8282"/>
                </a:solidFill>
                <a:latin typeface="Times New Roman"/>
                <a:cs typeface="Times New Roman"/>
              </a:rPr>
              <a:t>as:</a:t>
            </a:r>
            <a:endParaRPr sz="2350">
              <a:latin typeface="Times New Roman"/>
              <a:cs typeface="Times New Roman"/>
            </a:endParaRPr>
          </a:p>
          <a:p>
            <a:pPr marL="274320" indent="-201930">
              <a:spcBef>
                <a:spcPts val="360"/>
              </a:spcBef>
              <a:buChar char="•"/>
              <a:tabLst>
                <a:tab pos="274320" algn="l"/>
              </a:tabLst>
            </a:pPr>
            <a:r>
              <a:rPr sz="1650" spc="55" dirty="0">
                <a:solidFill>
                  <a:srgbClr val="62607E"/>
                </a:solidFill>
                <a:latin typeface="Times New Roman"/>
                <a:cs typeface="Times New Roman"/>
              </a:rPr>
              <a:t>1.</a:t>
            </a:r>
            <a:r>
              <a:rPr sz="1650" spc="175" dirty="0">
                <a:solidFill>
                  <a:srgbClr val="62607E"/>
                </a:solidFill>
                <a:latin typeface="Times New Roman"/>
                <a:cs typeface="Times New Roman"/>
              </a:rPr>
              <a:t> </a:t>
            </a:r>
            <a:r>
              <a:rPr sz="2000" spc="70" dirty="0">
                <a:solidFill>
                  <a:srgbClr val="62607E"/>
                </a:solidFill>
                <a:latin typeface="Times New Roman"/>
                <a:cs typeface="Times New Roman"/>
              </a:rPr>
              <a:t>Account</a:t>
            </a:r>
            <a:r>
              <a:rPr sz="2000" spc="-20" dirty="0">
                <a:solidFill>
                  <a:srgbClr val="62607E"/>
                </a:solidFill>
                <a:latin typeface="Times New Roman"/>
                <a:cs typeface="Times New Roman"/>
              </a:rPr>
              <a:t> </a:t>
            </a:r>
            <a:r>
              <a:rPr sz="2000" spc="85" dirty="0">
                <a:solidFill>
                  <a:srgbClr val="62607E"/>
                </a:solidFill>
                <a:latin typeface="Times New Roman"/>
                <a:cs typeface="Times New Roman"/>
              </a:rPr>
              <a:t>creation</a:t>
            </a:r>
            <a:endParaRPr sz="2000">
              <a:latin typeface="Times New Roman"/>
              <a:cs typeface="Times New Roman"/>
            </a:endParaRPr>
          </a:p>
          <a:p>
            <a:pPr marL="294640" indent="-221615">
              <a:spcBef>
                <a:spcPts val="285"/>
              </a:spcBef>
              <a:buChar char="•"/>
              <a:tabLst>
                <a:tab pos="294640" algn="l"/>
              </a:tabLst>
            </a:pPr>
            <a:r>
              <a:rPr sz="1600" spc="65" dirty="0">
                <a:solidFill>
                  <a:srgbClr val="62607E"/>
                </a:solidFill>
                <a:latin typeface="Times New Roman"/>
                <a:cs typeface="Times New Roman"/>
              </a:rPr>
              <a:t>2.</a:t>
            </a:r>
            <a:r>
              <a:rPr sz="1600" spc="390" dirty="0">
                <a:solidFill>
                  <a:srgbClr val="62607E"/>
                </a:solidFill>
                <a:latin typeface="Times New Roman"/>
                <a:cs typeface="Times New Roman"/>
              </a:rPr>
              <a:t> </a:t>
            </a:r>
            <a:r>
              <a:rPr sz="2000" spc="50" dirty="0">
                <a:solidFill>
                  <a:srgbClr val="62607E"/>
                </a:solidFill>
                <a:latin typeface="Times New Roman"/>
                <a:cs typeface="Times New Roman"/>
              </a:rPr>
              <a:t>Privilege</a:t>
            </a:r>
            <a:r>
              <a:rPr sz="2000" spc="-45" dirty="0">
                <a:solidFill>
                  <a:srgbClr val="62607E"/>
                </a:solidFill>
                <a:latin typeface="Times New Roman"/>
                <a:cs typeface="Times New Roman"/>
              </a:rPr>
              <a:t> </a:t>
            </a:r>
            <a:r>
              <a:rPr sz="2000" spc="105" dirty="0">
                <a:solidFill>
                  <a:srgbClr val="62607E"/>
                </a:solidFill>
                <a:latin typeface="Times New Roman"/>
                <a:cs typeface="Times New Roman"/>
              </a:rPr>
              <a:t>granting</a:t>
            </a:r>
            <a:r>
              <a:rPr sz="2000" spc="-40" dirty="0">
                <a:solidFill>
                  <a:srgbClr val="62607E"/>
                </a:solidFill>
                <a:latin typeface="Times New Roman"/>
                <a:cs typeface="Times New Roman"/>
              </a:rPr>
              <a:t> </a:t>
            </a:r>
            <a:r>
              <a:rPr sz="2000" spc="-10" dirty="0">
                <a:solidFill>
                  <a:srgbClr val="62607E"/>
                </a:solidFill>
                <a:latin typeface="Times New Roman"/>
                <a:cs typeface="Times New Roman"/>
              </a:rPr>
              <a:t>"GRANT"</a:t>
            </a:r>
            <a:endParaRPr sz="2000">
              <a:latin typeface="Times New Roman"/>
              <a:cs typeface="Times New Roman"/>
            </a:endParaRPr>
          </a:p>
          <a:p>
            <a:pPr marL="279400" indent="-209550">
              <a:spcBef>
                <a:spcPts val="355"/>
              </a:spcBef>
              <a:buChar char="•"/>
              <a:tabLst>
                <a:tab pos="279400" algn="l"/>
              </a:tabLst>
            </a:pPr>
            <a:r>
              <a:rPr sz="2000" dirty="0">
                <a:solidFill>
                  <a:srgbClr val="62607E"/>
                </a:solidFill>
                <a:latin typeface="Times New Roman"/>
                <a:cs typeface="Times New Roman"/>
              </a:rPr>
              <a:t>3.</a:t>
            </a:r>
            <a:r>
              <a:rPr sz="2000" spc="415" dirty="0">
                <a:solidFill>
                  <a:srgbClr val="62607E"/>
                </a:solidFill>
                <a:latin typeface="Times New Roman"/>
                <a:cs typeface="Times New Roman"/>
              </a:rPr>
              <a:t> </a:t>
            </a:r>
            <a:r>
              <a:rPr sz="2000" dirty="0">
                <a:solidFill>
                  <a:srgbClr val="62607E"/>
                </a:solidFill>
                <a:latin typeface="Times New Roman"/>
                <a:cs typeface="Times New Roman"/>
              </a:rPr>
              <a:t>Privilege</a:t>
            </a:r>
            <a:r>
              <a:rPr sz="2000" spc="195" dirty="0">
                <a:solidFill>
                  <a:srgbClr val="62607E"/>
                </a:solidFill>
                <a:latin typeface="Times New Roman"/>
                <a:cs typeface="Times New Roman"/>
              </a:rPr>
              <a:t> </a:t>
            </a:r>
            <a:r>
              <a:rPr sz="2000" spc="80" dirty="0">
                <a:solidFill>
                  <a:srgbClr val="62607E"/>
                </a:solidFill>
                <a:latin typeface="Times New Roman"/>
                <a:cs typeface="Times New Roman"/>
              </a:rPr>
              <a:t>revocation</a:t>
            </a:r>
            <a:r>
              <a:rPr sz="2000" spc="85" dirty="0">
                <a:solidFill>
                  <a:srgbClr val="62607E"/>
                </a:solidFill>
                <a:latin typeface="Times New Roman"/>
                <a:cs typeface="Times New Roman"/>
              </a:rPr>
              <a:t> </a:t>
            </a:r>
            <a:r>
              <a:rPr sz="2000" spc="-10" dirty="0">
                <a:solidFill>
                  <a:srgbClr val="62607E"/>
                </a:solidFill>
                <a:latin typeface="Times New Roman"/>
                <a:cs typeface="Times New Roman"/>
              </a:rPr>
              <a:t>"REVOKE</a:t>
            </a:r>
            <a:r>
              <a:rPr sz="2000" spc="-10" dirty="0">
                <a:solidFill>
                  <a:srgbClr val="7C7B8C"/>
                </a:solidFill>
                <a:latin typeface="Times New Roman"/>
                <a:cs typeface="Times New Roman"/>
              </a:rPr>
              <a:t>"</a:t>
            </a:r>
            <a:endParaRPr sz="2000">
              <a:latin typeface="Times New Roman"/>
              <a:cs typeface="Times New Roman"/>
            </a:endParaRPr>
          </a:p>
          <a:p>
            <a:pPr marL="286385" indent="-216535">
              <a:spcBef>
                <a:spcPts val="290"/>
              </a:spcBef>
              <a:buChar char="•"/>
              <a:tabLst>
                <a:tab pos="286385" algn="l"/>
              </a:tabLst>
            </a:pPr>
            <a:r>
              <a:rPr sz="2000" dirty="0">
                <a:solidFill>
                  <a:srgbClr val="62607E"/>
                </a:solidFill>
                <a:latin typeface="Times New Roman"/>
                <a:cs typeface="Times New Roman"/>
              </a:rPr>
              <a:t>4.</a:t>
            </a:r>
            <a:r>
              <a:rPr sz="2000" spc="105" dirty="0">
                <a:solidFill>
                  <a:srgbClr val="62607E"/>
                </a:solidFill>
                <a:latin typeface="Times New Roman"/>
                <a:cs typeface="Times New Roman"/>
              </a:rPr>
              <a:t> </a:t>
            </a:r>
            <a:r>
              <a:rPr sz="2000" spc="90" dirty="0">
                <a:solidFill>
                  <a:srgbClr val="62607E"/>
                </a:solidFill>
                <a:latin typeface="Times New Roman"/>
                <a:cs typeface="Times New Roman"/>
              </a:rPr>
              <a:t>Security</a:t>
            </a:r>
            <a:r>
              <a:rPr sz="2000" spc="-145" dirty="0">
                <a:solidFill>
                  <a:srgbClr val="62607E"/>
                </a:solidFill>
                <a:latin typeface="Times New Roman"/>
                <a:cs typeface="Times New Roman"/>
              </a:rPr>
              <a:t> </a:t>
            </a:r>
            <a:r>
              <a:rPr sz="2000" spc="55" dirty="0">
                <a:solidFill>
                  <a:srgbClr val="62607E"/>
                </a:solidFill>
                <a:latin typeface="Times New Roman"/>
                <a:cs typeface="Times New Roman"/>
              </a:rPr>
              <a:t>level</a:t>
            </a:r>
            <a:r>
              <a:rPr sz="2000" spc="-114" dirty="0">
                <a:solidFill>
                  <a:srgbClr val="62607E"/>
                </a:solidFill>
                <a:latin typeface="Times New Roman"/>
                <a:cs typeface="Times New Roman"/>
              </a:rPr>
              <a:t> </a:t>
            </a:r>
            <a:r>
              <a:rPr sz="2000" spc="100" dirty="0">
                <a:solidFill>
                  <a:srgbClr val="62607E"/>
                </a:solidFill>
                <a:latin typeface="Times New Roman"/>
                <a:cs typeface="Times New Roman"/>
              </a:rPr>
              <a:t>assignment</a:t>
            </a:r>
            <a:endParaRPr sz="2000">
              <a:latin typeface="Times New Roman"/>
              <a:cs typeface="Times New Roman"/>
            </a:endParaRPr>
          </a:p>
        </p:txBody>
      </p:sp>
    </p:spTree>
    <p:extLst>
      <p:ext uri="{BB962C8B-B14F-4D97-AF65-F5344CB8AC3E}">
        <p14:creationId xmlns:p14="http://schemas.microsoft.com/office/powerpoint/2010/main" val="4263839462"/>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80635" y="800491"/>
            <a:ext cx="5463540" cy="444352"/>
          </a:xfrm>
          <a:prstGeom prst="rect">
            <a:avLst/>
          </a:prstGeom>
        </p:spPr>
        <p:txBody>
          <a:bodyPr vert="horz" wrap="square" lIns="0" tIns="13335" rIns="0" bIns="0" numCol="1" rtlCol="0" anchor="b" anchorCtr="0" compatLnSpc="1">
            <a:prstTxWarp prst="textNoShape">
              <a:avLst/>
            </a:prstTxWarp>
            <a:spAutoFit/>
          </a:bodyPr>
          <a:lstStyle/>
          <a:p>
            <a:pPr marL="12700">
              <a:spcBef>
                <a:spcPts val="105"/>
              </a:spcBef>
            </a:pPr>
            <a:r>
              <a:rPr spc="-290" dirty="0"/>
              <a:t>Closed</a:t>
            </a:r>
            <a:r>
              <a:rPr spc="195" dirty="0"/>
              <a:t> </a:t>
            </a:r>
            <a:r>
              <a:rPr spc="-440" dirty="0"/>
              <a:t>Vs</a:t>
            </a:r>
            <a:r>
              <a:rPr spc="15" dirty="0"/>
              <a:t> </a:t>
            </a:r>
            <a:r>
              <a:rPr spc="-145" dirty="0"/>
              <a:t>Open</a:t>
            </a:r>
            <a:r>
              <a:rPr spc="130" dirty="0"/>
              <a:t> </a:t>
            </a:r>
            <a:r>
              <a:rPr spc="-365" dirty="0"/>
              <a:t>Systems</a:t>
            </a:r>
          </a:p>
        </p:txBody>
      </p:sp>
      <p:sp>
        <p:nvSpPr>
          <p:cNvPr id="3" name="object 3"/>
          <p:cNvSpPr txBox="1"/>
          <p:nvPr/>
        </p:nvSpPr>
        <p:spPr>
          <a:xfrm>
            <a:off x="2170015" y="1533338"/>
            <a:ext cx="6807200" cy="3710631"/>
          </a:xfrm>
          <a:prstGeom prst="rect">
            <a:avLst/>
          </a:prstGeom>
        </p:spPr>
        <p:txBody>
          <a:bodyPr vert="horz" wrap="square" lIns="0" tIns="37465" rIns="0" bIns="0" rtlCol="0">
            <a:spAutoFit/>
          </a:bodyPr>
          <a:lstStyle/>
          <a:p>
            <a:pPr marL="12700">
              <a:spcBef>
                <a:spcPts val="295"/>
              </a:spcBef>
            </a:pPr>
            <a:r>
              <a:rPr sz="2900" dirty="0">
                <a:solidFill>
                  <a:srgbClr val="0A0A0A"/>
                </a:solidFill>
                <a:latin typeface="Times New Roman"/>
                <a:cs typeface="Times New Roman"/>
              </a:rPr>
              <a:t>Closed</a:t>
            </a:r>
            <a:r>
              <a:rPr sz="2900" spc="110" dirty="0">
                <a:solidFill>
                  <a:srgbClr val="0A0A0A"/>
                </a:solidFill>
                <a:latin typeface="Times New Roman"/>
                <a:cs typeface="Times New Roman"/>
              </a:rPr>
              <a:t> </a:t>
            </a:r>
            <a:r>
              <a:rPr sz="2900" spc="65" dirty="0">
                <a:solidFill>
                  <a:srgbClr val="0A0A0A"/>
                </a:solidFill>
                <a:latin typeface="Times New Roman"/>
                <a:cs typeface="Times New Roman"/>
              </a:rPr>
              <a:t>Systems</a:t>
            </a:r>
            <a:endParaRPr sz="2900">
              <a:latin typeface="Times New Roman"/>
              <a:cs typeface="Times New Roman"/>
            </a:endParaRPr>
          </a:p>
          <a:p>
            <a:pPr marL="264160" marR="53340" indent="-1270">
              <a:lnSpc>
                <a:spcPts val="3390"/>
              </a:lnSpc>
              <a:spcBef>
                <a:spcPts val="380"/>
              </a:spcBef>
            </a:pPr>
            <a:r>
              <a:rPr sz="2900" spc="95" dirty="0">
                <a:solidFill>
                  <a:srgbClr val="0A0A0A"/>
                </a:solidFill>
                <a:latin typeface="Times New Roman"/>
                <a:cs typeface="Times New Roman"/>
              </a:rPr>
              <a:t>Some</a:t>
            </a:r>
            <a:r>
              <a:rPr sz="2900" spc="-75" dirty="0">
                <a:solidFill>
                  <a:srgbClr val="0A0A0A"/>
                </a:solidFill>
                <a:latin typeface="Times New Roman"/>
                <a:cs typeface="Times New Roman"/>
              </a:rPr>
              <a:t> </a:t>
            </a:r>
            <a:r>
              <a:rPr sz="2900" spc="-10" dirty="0">
                <a:solidFill>
                  <a:srgbClr val="0A0A0A"/>
                </a:solidFill>
                <a:latin typeface="Times New Roman"/>
                <a:cs typeface="Times New Roman"/>
              </a:rPr>
              <a:t>DBMS</a:t>
            </a:r>
            <a:r>
              <a:rPr sz="2900" spc="30" dirty="0">
                <a:solidFill>
                  <a:srgbClr val="0A0A0A"/>
                </a:solidFill>
                <a:latin typeface="Times New Roman"/>
                <a:cs typeface="Times New Roman"/>
              </a:rPr>
              <a:t> </a:t>
            </a:r>
            <a:r>
              <a:rPr sz="2900" spc="95" dirty="0">
                <a:solidFill>
                  <a:srgbClr val="0A0A0A"/>
                </a:solidFill>
                <a:latin typeface="Times New Roman"/>
                <a:cs typeface="Times New Roman"/>
              </a:rPr>
              <a:t>required</a:t>
            </a:r>
            <a:r>
              <a:rPr sz="2900" spc="75" dirty="0">
                <a:solidFill>
                  <a:srgbClr val="0A0A0A"/>
                </a:solidFill>
                <a:latin typeface="Times New Roman"/>
                <a:cs typeface="Times New Roman"/>
              </a:rPr>
              <a:t> </a:t>
            </a:r>
            <a:r>
              <a:rPr sz="2900" spc="90" dirty="0">
                <a:solidFill>
                  <a:srgbClr val="0A0A0A"/>
                </a:solidFill>
                <a:latin typeface="Times New Roman"/>
                <a:cs typeface="Times New Roman"/>
              </a:rPr>
              <a:t>authorization</a:t>
            </a:r>
            <a:r>
              <a:rPr sz="2900" spc="65" dirty="0">
                <a:solidFill>
                  <a:srgbClr val="0A0A0A"/>
                </a:solidFill>
                <a:latin typeface="Times New Roman"/>
                <a:cs typeface="Times New Roman"/>
              </a:rPr>
              <a:t> </a:t>
            </a:r>
            <a:r>
              <a:rPr sz="2900" spc="85" dirty="0">
                <a:solidFill>
                  <a:srgbClr val="0A0A0A"/>
                </a:solidFill>
                <a:latin typeface="Times New Roman"/>
                <a:cs typeface="Times New Roman"/>
              </a:rPr>
              <a:t>for </a:t>
            </a:r>
            <a:r>
              <a:rPr sz="2900" spc="95" dirty="0">
                <a:solidFill>
                  <a:srgbClr val="0A0A0A"/>
                </a:solidFill>
                <a:latin typeface="Times New Roman"/>
                <a:cs typeface="Times New Roman"/>
              </a:rPr>
              <a:t>authorized</a:t>
            </a:r>
            <a:r>
              <a:rPr sz="2900" spc="285" dirty="0">
                <a:solidFill>
                  <a:srgbClr val="0A0A0A"/>
                </a:solidFill>
                <a:latin typeface="Times New Roman"/>
                <a:cs typeface="Times New Roman"/>
              </a:rPr>
              <a:t> </a:t>
            </a:r>
            <a:r>
              <a:rPr sz="2900" spc="-50" dirty="0">
                <a:solidFill>
                  <a:srgbClr val="0A0A0A"/>
                </a:solidFill>
                <a:latin typeface="Times New Roman"/>
                <a:cs typeface="Times New Roman"/>
              </a:rPr>
              <a:t>DBMS</a:t>
            </a:r>
            <a:r>
              <a:rPr sz="2900" spc="-10" dirty="0">
                <a:solidFill>
                  <a:srgbClr val="0A0A0A"/>
                </a:solidFill>
                <a:latin typeface="Times New Roman"/>
                <a:cs typeface="Times New Roman"/>
              </a:rPr>
              <a:t> </a:t>
            </a:r>
            <a:r>
              <a:rPr sz="2900" spc="114" dirty="0">
                <a:solidFill>
                  <a:srgbClr val="0A0A0A"/>
                </a:solidFill>
                <a:latin typeface="Times New Roman"/>
                <a:cs typeface="Times New Roman"/>
              </a:rPr>
              <a:t>users</a:t>
            </a:r>
            <a:r>
              <a:rPr sz="2900" spc="10" dirty="0">
                <a:solidFill>
                  <a:srgbClr val="0A0A0A"/>
                </a:solidFill>
                <a:latin typeface="Times New Roman"/>
                <a:cs typeface="Times New Roman"/>
              </a:rPr>
              <a:t> </a:t>
            </a:r>
            <a:r>
              <a:rPr sz="2900" spc="110" dirty="0">
                <a:solidFill>
                  <a:srgbClr val="0A0A0A"/>
                </a:solidFill>
                <a:latin typeface="Times New Roman"/>
                <a:cs typeface="Times New Roman"/>
              </a:rPr>
              <a:t>to</a:t>
            </a:r>
            <a:r>
              <a:rPr sz="2900" spc="10" dirty="0">
                <a:solidFill>
                  <a:srgbClr val="0A0A0A"/>
                </a:solidFill>
                <a:latin typeface="Times New Roman"/>
                <a:cs typeface="Times New Roman"/>
              </a:rPr>
              <a:t> </a:t>
            </a:r>
            <a:r>
              <a:rPr sz="2900" dirty="0">
                <a:solidFill>
                  <a:srgbClr val="0A0A0A"/>
                </a:solidFill>
                <a:latin typeface="Times New Roman"/>
                <a:cs typeface="Times New Roman"/>
              </a:rPr>
              <a:t>access</a:t>
            </a:r>
            <a:r>
              <a:rPr sz="2900" spc="-25" dirty="0">
                <a:solidFill>
                  <a:srgbClr val="0A0A0A"/>
                </a:solidFill>
                <a:latin typeface="Times New Roman"/>
                <a:cs typeface="Times New Roman"/>
              </a:rPr>
              <a:t> </a:t>
            </a:r>
            <a:r>
              <a:rPr sz="2900" spc="-10" dirty="0">
                <a:solidFill>
                  <a:srgbClr val="0A0A0A"/>
                </a:solidFill>
                <a:latin typeface="Times New Roman"/>
                <a:cs typeface="Times New Roman"/>
              </a:rPr>
              <a:t>specific </a:t>
            </a:r>
            <a:r>
              <a:rPr sz="2900" spc="55" dirty="0">
                <a:solidFill>
                  <a:srgbClr val="0A0A0A"/>
                </a:solidFill>
                <a:latin typeface="Times New Roman"/>
                <a:cs typeface="Times New Roman"/>
              </a:rPr>
              <a:t>objects.</a:t>
            </a:r>
            <a:endParaRPr sz="2900">
              <a:latin typeface="Times New Roman"/>
              <a:cs typeface="Times New Roman"/>
            </a:endParaRPr>
          </a:p>
          <a:p>
            <a:pPr>
              <a:spcBef>
                <a:spcPts val="445"/>
              </a:spcBef>
            </a:pPr>
            <a:endParaRPr sz="2900">
              <a:latin typeface="Times New Roman"/>
              <a:cs typeface="Times New Roman"/>
            </a:endParaRPr>
          </a:p>
          <a:p>
            <a:pPr marL="13335"/>
            <a:r>
              <a:rPr sz="2900" spc="75" dirty="0">
                <a:solidFill>
                  <a:srgbClr val="0A0A0A"/>
                </a:solidFill>
                <a:latin typeface="Times New Roman"/>
                <a:cs typeface="Times New Roman"/>
              </a:rPr>
              <a:t>Open</a:t>
            </a:r>
            <a:r>
              <a:rPr sz="2900" spc="-40" dirty="0">
                <a:solidFill>
                  <a:srgbClr val="0A0A0A"/>
                </a:solidFill>
                <a:latin typeface="Times New Roman"/>
                <a:cs typeface="Times New Roman"/>
              </a:rPr>
              <a:t> </a:t>
            </a:r>
            <a:r>
              <a:rPr sz="2900" spc="50" dirty="0">
                <a:solidFill>
                  <a:srgbClr val="0A0A0A"/>
                </a:solidFill>
                <a:latin typeface="Times New Roman"/>
                <a:cs typeface="Times New Roman"/>
              </a:rPr>
              <a:t>Systems</a:t>
            </a:r>
            <a:endParaRPr sz="2900">
              <a:latin typeface="Times New Roman"/>
              <a:cs typeface="Times New Roman"/>
            </a:endParaRPr>
          </a:p>
          <a:p>
            <a:pPr marL="264160" marR="5080" indent="-8255">
              <a:lnSpc>
                <a:spcPts val="3390"/>
              </a:lnSpc>
              <a:spcBef>
                <a:spcPts val="384"/>
              </a:spcBef>
            </a:pPr>
            <a:r>
              <a:rPr sz="2900" dirty="0">
                <a:solidFill>
                  <a:srgbClr val="0A0A0A"/>
                </a:solidFill>
                <a:latin typeface="Times New Roman"/>
                <a:cs typeface="Times New Roman"/>
              </a:rPr>
              <a:t>Allow</a:t>
            </a:r>
            <a:r>
              <a:rPr sz="2900" spc="55" dirty="0">
                <a:solidFill>
                  <a:srgbClr val="0A0A0A"/>
                </a:solidFill>
                <a:latin typeface="Times New Roman"/>
                <a:cs typeface="Times New Roman"/>
              </a:rPr>
              <a:t> </a:t>
            </a:r>
            <a:r>
              <a:rPr sz="2900" spc="100" dirty="0">
                <a:solidFill>
                  <a:srgbClr val="0A0A0A"/>
                </a:solidFill>
                <a:latin typeface="Times New Roman"/>
                <a:cs typeface="Times New Roman"/>
              </a:rPr>
              <a:t>users</a:t>
            </a:r>
            <a:r>
              <a:rPr sz="2900" spc="-20" dirty="0">
                <a:solidFill>
                  <a:srgbClr val="0A0A0A"/>
                </a:solidFill>
                <a:latin typeface="Times New Roman"/>
                <a:cs typeface="Times New Roman"/>
              </a:rPr>
              <a:t> </a:t>
            </a:r>
            <a:r>
              <a:rPr sz="2900" spc="100" dirty="0">
                <a:solidFill>
                  <a:srgbClr val="0A0A0A"/>
                </a:solidFill>
                <a:latin typeface="Times New Roman"/>
                <a:cs typeface="Times New Roman"/>
              </a:rPr>
              <a:t>to</a:t>
            </a:r>
            <a:r>
              <a:rPr sz="2900" spc="35" dirty="0">
                <a:solidFill>
                  <a:srgbClr val="0A0A0A"/>
                </a:solidFill>
                <a:latin typeface="Times New Roman"/>
                <a:cs typeface="Times New Roman"/>
              </a:rPr>
              <a:t> </a:t>
            </a:r>
            <a:r>
              <a:rPr sz="2900" spc="60" dirty="0">
                <a:solidFill>
                  <a:srgbClr val="0A0A0A"/>
                </a:solidFill>
                <a:latin typeface="Times New Roman"/>
                <a:cs typeface="Times New Roman"/>
              </a:rPr>
              <a:t>have</a:t>
            </a:r>
            <a:r>
              <a:rPr sz="2900" spc="-10" dirty="0">
                <a:solidFill>
                  <a:srgbClr val="0A0A0A"/>
                </a:solidFill>
                <a:latin typeface="Times New Roman"/>
                <a:cs typeface="Times New Roman"/>
              </a:rPr>
              <a:t> </a:t>
            </a:r>
            <a:r>
              <a:rPr sz="2900" spc="75" dirty="0">
                <a:solidFill>
                  <a:srgbClr val="0A0A0A"/>
                </a:solidFill>
                <a:latin typeface="Times New Roman"/>
                <a:cs typeface="Times New Roman"/>
              </a:rPr>
              <a:t>complete</a:t>
            </a:r>
            <a:r>
              <a:rPr sz="2900" spc="135" dirty="0">
                <a:solidFill>
                  <a:srgbClr val="0A0A0A"/>
                </a:solidFill>
                <a:latin typeface="Times New Roman"/>
                <a:cs typeface="Times New Roman"/>
              </a:rPr>
              <a:t> </a:t>
            </a:r>
            <a:r>
              <a:rPr sz="2900" dirty="0">
                <a:solidFill>
                  <a:srgbClr val="0A0A0A"/>
                </a:solidFill>
                <a:latin typeface="Times New Roman"/>
                <a:cs typeface="Times New Roman"/>
              </a:rPr>
              <a:t>access</a:t>
            </a:r>
            <a:r>
              <a:rPr sz="2900" spc="5" dirty="0">
                <a:solidFill>
                  <a:srgbClr val="0A0A0A"/>
                </a:solidFill>
                <a:latin typeface="Times New Roman"/>
                <a:cs typeface="Times New Roman"/>
              </a:rPr>
              <a:t> </a:t>
            </a:r>
            <a:r>
              <a:rPr sz="2900" dirty="0">
                <a:solidFill>
                  <a:srgbClr val="0A0A0A"/>
                </a:solidFill>
                <a:latin typeface="Times New Roman"/>
                <a:cs typeface="Times New Roman"/>
              </a:rPr>
              <a:t>to</a:t>
            </a:r>
            <a:r>
              <a:rPr sz="2900" spc="135" dirty="0">
                <a:solidFill>
                  <a:srgbClr val="0A0A0A"/>
                </a:solidFill>
                <a:latin typeface="Times New Roman"/>
                <a:cs typeface="Times New Roman"/>
              </a:rPr>
              <a:t> </a:t>
            </a:r>
            <a:r>
              <a:rPr sz="2900" spc="25" dirty="0">
                <a:solidFill>
                  <a:srgbClr val="0A0A0A"/>
                </a:solidFill>
                <a:latin typeface="Times New Roman"/>
                <a:cs typeface="Times New Roman"/>
              </a:rPr>
              <a:t>all </a:t>
            </a:r>
            <a:r>
              <a:rPr sz="2900" spc="75" dirty="0">
                <a:solidFill>
                  <a:srgbClr val="0A0A0A"/>
                </a:solidFill>
                <a:latin typeface="Times New Roman"/>
                <a:cs typeface="Times New Roman"/>
              </a:rPr>
              <a:t>objects</a:t>
            </a:r>
            <a:r>
              <a:rPr sz="2900" spc="-105" dirty="0">
                <a:solidFill>
                  <a:srgbClr val="0A0A0A"/>
                </a:solidFill>
                <a:latin typeface="Times New Roman"/>
                <a:cs typeface="Times New Roman"/>
              </a:rPr>
              <a:t> </a:t>
            </a:r>
            <a:r>
              <a:rPr sz="2900" spc="85" dirty="0">
                <a:solidFill>
                  <a:srgbClr val="0A0A0A"/>
                </a:solidFill>
                <a:latin typeface="Times New Roman"/>
                <a:cs typeface="Times New Roman"/>
              </a:rPr>
              <a:t>within</a:t>
            </a:r>
            <a:r>
              <a:rPr sz="2900" spc="25" dirty="0">
                <a:solidFill>
                  <a:srgbClr val="0A0A0A"/>
                </a:solidFill>
                <a:latin typeface="Times New Roman"/>
                <a:cs typeface="Times New Roman"/>
              </a:rPr>
              <a:t> </a:t>
            </a:r>
            <a:r>
              <a:rPr sz="2900" spc="75" dirty="0">
                <a:solidFill>
                  <a:srgbClr val="0A0A0A"/>
                </a:solidFill>
                <a:latin typeface="Times New Roman"/>
                <a:cs typeface="Times New Roman"/>
              </a:rPr>
              <a:t>the</a:t>
            </a:r>
            <a:r>
              <a:rPr sz="2900" spc="165" dirty="0">
                <a:solidFill>
                  <a:srgbClr val="0A0A0A"/>
                </a:solidFill>
                <a:latin typeface="Times New Roman"/>
                <a:cs typeface="Times New Roman"/>
              </a:rPr>
              <a:t> </a:t>
            </a:r>
            <a:r>
              <a:rPr sz="2900" spc="95" dirty="0">
                <a:solidFill>
                  <a:srgbClr val="0A0A0A"/>
                </a:solidFill>
                <a:latin typeface="Times New Roman"/>
                <a:cs typeface="Times New Roman"/>
              </a:rPr>
              <a:t>database.</a:t>
            </a:r>
            <a:endParaRPr sz="2900">
              <a:latin typeface="Times New Roman"/>
              <a:cs typeface="Times New Roman"/>
            </a:endParaRPr>
          </a:p>
        </p:txBody>
      </p:sp>
    </p:spTree>
    <p:extLst>
      <p:ext uri="{BB962C8B-B14F-4D97-AF65-F5344CB8AC3E}">
        <p14:creationId xmlns:p14="http://schemas.microsoft.com/office/powerpoint/2010/main" val="2595087531"/>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000" y="1"/>
            <a:ext cx="9143860" cy="646471"/>
          </a:xfrm>
          <a:prstGeom prst="rect">
            <a:avLst/>
          </a:prstGeom>
        </p:spPr>
      </p:pic>
      <p:pic>
        <p:nvPicPr>
          <p:cNvPr id="3" name="object 3"/>
          <p:cNvPicPr/>
          <p:nvPr/>
        </p:nvPicPr>
        <p:blipFill>
          <a:blip r:embed="rId3" cstate="print"/>
          <a:stretch>
            <a:fillRect/>
          </a:stretch>
        </p:blipFill>
        <p:spPr>
          <a:xfrm>
            <a:off x="6490371" y="1544092"/>
            <a:ext cx="3854764" cy="4811241"/>
          </a:xfrm>
          <a:prstGeom prst="rect">
            <a:avLst/>
          </a:prstGeom>
        </p:spPr>
      </p:pic>
      <p:sp>
        <p:nvSpPr>
          <p:cNvPr id="4" name="object 4"/>
          <p:cNvSpPr txBox="1">
            <a:spLocks noGrp="1"/>
          </p:cNvSpPr>
          <p:nvPr>
            <p:ph type="title"/>
          </p:nvPr>
        </p:nvSpPr>
        <p:spPr>
          <a:xfrm>
            <a:off x="2885826" y="173367"/>
            <a:ext cx="6275070" cy="1123950"/>
          </a:xfrm>
          <a:prstGeom prst="rect">
            <a:avLst/>
          </a:prstGeom>
        </p:spPr>
        <p:txBody>
          <a:bodyPr vert="horz" wrap="square" lIns="0" tIns="13335" rIns="0" bIns="0" numCol="1" rtlCol="0" anchor="b" anchorCtr="0" compatLnSpc="1">
            <a:prstTxWarp prst="textNoShape">
              <a:avLst/>
            </a:prstTxWarp>
            <a:spAutoFit/>
          </a:bodyPr>
          <a:lstStyle/>
          <a:p>
            <a:pPr marR="924560">
              <a:spcBef>
                <a:spcPts val="105"/>
              </a:spcBef>
            </a:pPr>
            <a:r>
              <a:rPr sz="3550" spc="-270" dirty="0">
                <a:solidFill>
                  <a:srgbClr val="444450"/>
                </a:solidFill>
              </a:rPr>
              <a:t>ecur1</a:t>
            </a:r>
            <a:r>
              <a:rPr sz="3550" spc="390" dirty="0">
                <a:solidFill>
                  <a:srgbClr val="444450"/>
                </a:solidFill>
              </a:rPr>
              <a:t> </a:t>
            </a:r>
            <a:r>
              <a:rPr sz="3550" spc="-320" dirty="0">
                <a:solidFill>
                  <a:srgbClr val="444450"/>
                </a:solidFill>
              </a:rPr>
              <a:t>ya</a:t>
            </a:r>
            <a:endParaRPr sz="3550"/>
          </a:p>
          <a:p>
            <a:pPr>
              <a:spcBef>
                <a:spcPts val="120"/>
              </a:spcBef>
            </a:pPr>
            <a:r>
              <a:rPr sz="3550" spc="-105" dirty="0">
                <a:solidFill>
                  <a:srgbClr val="444450"/>
                </a:solidFill>
              </a:rPr>
              <a:t>Database/</a:t>
            </a:r>
            <a:r>
              <a:rPr sz="3550" spc="-370" dirty="0">
                <a:solidFill>
                  <a:srgbClr val="444450"/>
                </a:solidFill>
              </a:rPr>
              <a:t> </a:t>
            </a:r>
            <a:r>
              <a:rPr sz="3550" spc="-90" dirty="0">
                <a:solidFill>
                  <a:srgbClr val="444450"/>
                </a:solidFill>
              </a:rPr>
              <a:t>Application</a:t>
            </a:r>
            <a:r>
              <a:rPr sz="3550" spc="85" dirty="0">
                <a:solidFill>
                  <a:srgbClr val="444450"/>
                </a:solidFill>
              </a:rPr>
              <a:t> </a:t>
            </a:r>
            <a:r>
              <a:rPr sz="3550" spc="-165" dirty="0">
                <a:solidFill>
                  <a:srgbClr val="444450"/>
                </a:solidFill>
              </a:rPr>
              <a:t>Program</a:t>
            </a:r>
            <a:endParaRPr sz="3550"/>
          </a:p>
        </p:txBody>
      </p:sp>
      <p:sp>
        <p:nvSpPr>
          <p:cNvPr id="5" name="object 5"/>
          <p:cNvSpPr txBox="1"/>
          <p:nvPr/>
        </p:nvSpPr>
        <p:spPr>
          <a:xfrm>
            <a:off x="2324399" y="1560191"/>
            <a:ext cx="3629660" cy="3976370"/>
          </a:xfrm>
          <a:prstGeom prst="rect">
            <a:avLst/>
          </a:prstGeom>
        </p:spPr>
        <p:txBody>
          <a:bodyPr vert="horz" wrap="square" lIns="0" tIns="36195" rIns="0" bIns="0" rtlCol="0">
            <a:spAutoFit/>
          </a:bodyPr>
          <a:lstStyle/>
          <a:p>
            <a:pPr marL="253365" marR="53975" indent="-241300">
              <a:lnSpc>
                <a:spcPct val="94800"/>
              </a:lnSpc>
              <a:spcBef>
                <a:spcPts val="285"/>
              </a:spcBef>
              <a:buClr>
                <a:srgbClr val="9A4F9C"/>
              </a:buClr>
              <a:buChar char="•"/>
              <a:tabLst>
                <a:tab pos="256540" algn="l"/>
              </a:tabLst>
            </a:pPr>
            <a:r>
              <a:rPr sz="2950" spc="75" dirty="0">
                <a:solidFill>
                  <a:srgbClr val="0A0A0A"/>
                </a:solidFill>
                <a:latin typeface="Times New Roman"/>
                <a:cs typeface="Times New Roman"/>
              </a:rPr>
              <a:t>Authentication</a:t>
            </a:r>
            <a:r>
              <a:rPr sz="2950" spc="-165" dirty="0">
                <a:solidFill>
                  <a:srgbClr val="0A0A0A"/>
                </a:solidFill>
                <a:latin typeface="Times New Roman"/>
                <a:cs typeface="Times New Roman"/>
              </a:rPr>
              <a:t> </a:t>
            </a:r>
            <a:r>
              <a:rPr sz="2950" spc="100" dirty="0">
                <a:solidFill>
                  <a:srgbClr val="0A0A0A"/>
                </a:solidFill>
                <a:latin typeface="Times New Roman"/>
                <a:cs typeface="Times New Roman"/>
              </a:rPr>
              <a:t>and 	</a:t>
            </a:r>
            <a:r>
              <a:rPr sz="2950" spc="50" dirty="0">
                <a:solidFill>
                  <a:srgbClr val="0A0A0A"/>
                </a:solidFill>
                <a:latin typeface="Times New Roman"/>
                <a:cs typeface="Times New Roman"/>
              </a:rPr>
              <a:t>authorization 	mechanisms</a:t>
            </a:r>
            <a:r>
              <a:rPr sz="2950" spc="185" dirty="0">
                <a:solidFill>
                  <a:srgbClr val="0A0A0A"/>
                </a:solidFill>
                <a:latin typeface="Times New Roman"/>
                <a:cs typeface="Times New Roman"/>
              </a:rPr>
              <a:t> </a:t>
            </a:r>
            <a:r>
              <a:rPr sz="2950" dirty="0">
                <a:solidFill>
                  <a:srgbClr val="0A0A0A"/>
                </a:solidFill>
                <a:latin typeface="Times New Roman"/>
                <a:cs typeface="Times New Roman"/>
              </a:rPr>
              <a:t>to</a:t>
            </a:r>
            <a:r>
              <a:rPr sz="2950" spc="85" dirty="0">
                <a:solidFill>
                  <a:srgbClr val="0A0A0A"/>
                </a:solidFill>
                <a:latin typeface="Times New Roman"/>
                <a:cs typeface="Times New Roman"/>
              </a:rPr>
              <a:t> </a:t>
            </a:r>
            <a:r>
              <a:rPr sz="2950" spc="-10" dirty="0">
                <a:solidFill>
                  <a:srgbClr val="0A0A0A"/>
                </a:solidFill>
                <a:latin typeface="Times New Roman"/>
                <a:cs typeface="Times New Roman"/>
              </a:rPr>
              <a:t>allow 	</a:t>
            </a:r>
            <a:r>
              <a:rPr sz="2950" dirty="0">
                <a:solidFill>
                  <a:srgbClr val="0A0A0A"/>
                </a:solidFill>
                <a:latin typeface="Times New Roman"/>
                <a:cs typeface="Times New Roman"/>
              </a:rPr>
              <a:t>specific</a:t>
            </a:r>
            <a:r>
              <a:rPr sz="2950" spc="55" dirty="0">
                <a:solidFill>
                  <a:srgbClr val="0A0A0A"/>
                </a:solidFill>
                <a:latin typeface="Times New Roman"/>
                <a:cs typeface="Times New Roman"/>
              </a:rPr>
              <a:t> </a:t>
            </a:r>
            <a:r>
              <a:rPr sz="2950" spc="65" dirty="0">
                <a:solidFill>
                  <a:srgbClr val="0A0A0A"/>
                </a:solidFill>
                <a:latin typeface="Times New Roman"/>
                <a:cs typeface="Times New Roman"/>
              </a:rPr>
              <a:t>users</a:t>
            </a:r>
            <a:r>
              <a:rPr sz="2950" spc="-20" dirty="0">
                <a:solidFill>
                  <a:srgbClr val="0A0A0A"/>
                </a:solidFill>
                <a:latin typeface="Times New Roman"/>
                <a:cs typeface="Times New Roman"/>
              </a:rPr>
              <a:t> </a:t>
            </a:r>
            <a:r>
              <a:rPr sz="2950" spc="-10" dirty="0">
                <a:solidFill>
                  <a:srgbClr val="0A0A0A"/>
                </a:solidFill>
                <a:latin typeface="Times New Roman"/>
                <a:cs typeface="Times New Roman"/>
              </a:rPr>
              <a:t>access 	</a:t>
            </a:r>
            <a:r>
              <a:rPr sz="2950" dirty="0">
                <a:solidFill>
                  <a:srgbClr val="0A0A0A"/>
                </a:solidFill>
                <a:latin typeface="Times New Roman"/>
                <a:cs typeface="Times New Roman"/>
              </a:rPr>
              <a:t>only</a:t>
            </a:r>
            <a:r>
              <a:rPr sz="2950" spc="-140" dirty="0">
                <a:solidFill>
                  <a:srgbClr val="0A0A0A"/>
                </a:solidFill>
                <a:latin typeface="Times New Roman"/>
                <a:cs typeface="Times New Roman"/>
              </a:rPr>
              <a:t> </a:t>
            </a:r>
            <a:r>
              <a:rPr sz="2950" dirty="0">
                <a:solidFill>
                  <a:srgbClr val="0A0A0A"/>
                </a:solidFill>
                <a:latin typeface="Times New Roman"/>
                <a:cs typeface="Times New Roman"/>
              </a:rPr>
              <a:t>to</a:t>
            </a:r>
            <a:r>
              <a:rPr sz="2950" spc="235" dirty="0">
                <a:solidFill>
                  <a:srgbClr val="0A0A0A"/>
                </a:solidFill>
                <a:latin typeface="Times New Roman"/>
                <a:cs typeface="Times New Roman"/>
              </a:rPr>
              <a:t> </a:t>
            </a:r>
            <a:r>
              <a:rPr sz="2950" spc="70" dirty="0">
                <a:solidFill>
                  <a:srgbClr val="0A0A0A"/>
                </a:solidFill>
                <a:latin typeface="Times New Roman"/>
                <a:cs typeface="Times New Roman"/>
              </a:rPr>
              <a:t>required</a:t>
            </a:r>
            <a:r>
              <a:rPr sz="2950" spc="125" dirty="0">
                <a:solidFill>
                  <a:srgbClr val="0A0A0A"/>
                </a:solidFill>
                <a:latin typeface="Times New Roman"/>
                <a:cs typeface="Times New Roman"/>
              </a:rPr>
              <a:t> </a:t>
            </a:r>
            <a:r>
              <a:rPr sz="2950" spc="85" dirty="0">
                <a:solidFill>
                  <a:srgbClr val="0A0A0A"/>
                </a:solidFill>
                <a:latin typeface="Times New Roman"/>
                <a:cs typeface="Times New Roman"/>
              </a:rPr>
              <a:t>data</a:t>
            </a:r>
            <a:endParaRPr sz="2950">
              <a:latin typeface="Times New Roman"/>
              <a:cs typeface="Times New Roman"/>
            </a:endParaRPr>
          </a:p>
          <a:p>
            <a:pPr marL="252729" marR="48260" indent="-240665">
              <a:lnSpc>
                <a:spcPts val="3320"/>
              </a:lnSpc>
              <a:spcBef>
                <a:spcPts val="500"/>
              </a:spcBef>
              <a:buClr>
                <a:srgbClr val="9A4F9C"/>
              </a:buClr>
              <a:buChar char="•"/>
              <a:tabLst>
                <a:tab pos="261620" algn="l"/>
                <a:tab pos="2908300" algn="l"/>
              </a:tabLst>
            </a:pPr>
            <a:r>
              <a:rPr sz="2950" spc="65" dirty="0">
                <a:solidFill>
                  <a:srgbClr val="444450"/>
                </a:solidFill>
                <a:latin typeface="Times New Roman"/>
                <a:cs typeface="Times New Roman"/>
              </a:rPr>
              <a:t>Authentication</a:t>
            </a:r>
            <a:r>
              <a:rPr sz="2950" spc="65" dirty="0">
                <a:solidFill>
                  <a:srgbClr val="0A0A0A"/>
                </a:solidFill>
                <a:latin typeface="Times New Roman"/>
                <a:cs typeface="Times New Roman"/>
              </a:rPr>
              <a:t>:</a:t>
            </a:r>
            <a:r>
              <a:rPr sz="2950" dirty="0">
                <a:solidFill>
                  <a:srgbClr val="0A0A0A"/>
                </a:solidFill>
                <a:latin typeface="Times New Roman"/>
                <a:cs typeface="Times New Roman"/>
              </a:rPr>
              <a:t>	</a:t>
            </a:r>
            <a:r>
              <a:rPr sz="2950" spc="25" dirty="0">
                <a:solidFill>
                  <a:srgbClr val="0A0A0A"/>
                </a:solidFill>
                <a:latin typeface="Times New Roman"/>
                <a:cs typeface="Times New Roman"/>
              </a:rPr>
              <a:t>who 	</a:t>
            </a:r>
            <a:r>
              <a:rPr sz="2950" dirty="0">
                <a:solidFill>
                  <a:srgbClr val="0A0A0A"/>
                </a:solidFill>
                <a:latin typeface="Times New Roman"/>
                <a:cs typeface="Times New Roman"/>
              </a:rPr>
              <a:t>are</a:t>
            </a:r>
            <a:r>
              <a:rPr sz="2950" spc="275" dirty="0">
                <a:solidFill>
                  <a:srgbClr val="0A0A0A"/>
                </a:solidFill>
                <a:latin typeface="Times New Roman"/>
                <a:cs typeface="Times New Roman"/>
              </a:rPr>
              <a:t> </a:t>
            </a:r>
            <a:r>
              <a:rPr sz="2950" dirty="0">
                <a:solidFill>
                  <a:srgbClr val="0A0A0A"/>
                </a:solidFill>
                <a:latin typeface="Times New Roman"/>
                <a:cs typeface="Times New Roman"/>
              </a:rPr>
              <a:t>you?</a:t>
            </a:r>
            <a:r>
              <a:rPr sz="2950" spc="55" dirty="0">
                <a:solidFill>
                  <a:srgbClr val="0A0A0A"/>
                </a:solidFill>
                <a:latin typeface="Times New Roman"/>
                <a:cs typeface="Times New Roman"/>
              </a:rPr>
              <a:t> </a:t>
            </a:r>
            <a:r>
              <a:rPr sz="2950" dirty="0">
                <a:solidFill>
                  <a:srgbClr val="0A0A0A"/>
                </a:solidFill>
                <a:latin typeface="Times New Roman"/>
                <a:cs typeface="Times New Roman"/>
              </a:rPr>
              <a:t>Prove</a:t>
            </a:r>
            <a:r>
              <a:rPr sz="2950" spc="-20" dirty="0">
                <a:solidFill>
                  <a:srgbClr val="0A0A0A"/>
                </a:solidFill>
                <a:latin typeface="Times New Roman"/>
                <a:cs typeface="Times New Roman"/>
              </a:rPr>
              <a:t> </a:t>
            </a:r>
            <a:r>
              <a:rPr sz="2950" spc="-25" dirty="0">
                <a:solidFill>
                  <a:srgbClr val="0A0A0A"/>
                </a:solidFill>
                <a:latin typeface="Times New Roman"/>
                <a:cs typeface="Times New Roman"/>
              </a:rPr>
              <a:t>it!</a:t>
            </a:r>
            <a:endParaRPr sz="2950">
              <a:latin typeface="Times New Roman"/>
              <a:cs typeface="Times New Roman"/>
            </a:endParaRPr>
          </a:p>
          <a:p>
            <a:pPr marL="253365" marR="5080" indent="-241300">
              <a:lnSpc>
                <a:spcPts val="3320"/>
              </a:lnSpc>
              <a:spcBef>
                <a:spcPts val="430"/>
              </a:spcBef>
              <a:buClr>
                <a:srgbClr val="9A4F9C"/>
              </a:buClr>
              <a:buChar char="•"/>
              <a:tabLst>
                <a:tab pos="264160" algn="l"/>
                <a:tab pos="2818765" algn="l"/>
              </a:tabLst>
            </a:pPr>
            <a:r>
              <a:rPr sz="2950" spc="55" dirty="0">
                <a:solidFill>
                  <a:srgbClr val="444450"/>
                </a:solidFill>
                <a:latin typeface="Times New Roman"/>
                <a:cs typeface="Times New Roman"/>
              </a:rPr>
              <a:t>Authorization</a:t>
            </a:r>
            <a:r>
              <a:rPr sz="2950" spc="55" dirty="0">
                <a:solidFill>
                  <a:srgbClr val="0A0A0A"/>
                </a:solidFill>
                <a:latin typeface="Times New Roman"/>
                <a:cs typeface="Times New Roman"/>
              </a:rPr>
              <a:t>:</a:t>
            </a:r>
            <a:r>
              <a:rPr sz="2950" dirty="0">
                <a:solidFill>
                  <a:srgbClr val="0A0A0A"/>
                </a:solidFill>
                <a:latin typeface="Times New Roman"/>
                <a:cs typeface="Times New Roman"/>
              </a:rPr>
              <a:t>	</a:t>
            </a:r>
            <a:r>
              <a:rPr sz="2950" spc="30" dirty="0">
                <a:solidFill>
                  <a:srgbClr val="0A0A0A"/>
                </a:solidFill>
                <a:latin typeface="Times New Roman"/>
                <a:cs typeface="Times New Roman"/>
              </a:rPr>
              <a:t>what 	</a:t>
            </a:r>
            <a:r>
              <a:rPr sz="2950" dirty="0">
                <a:solidFill>
                  <a:srgbClr val="0A0A0A"/>
                </a:solidFill>
                <a:latin typeface="Times New Roman"/>
                <a:cs typeface="Times New Roman"/>
              </a:rPr>
              <a:t>you</a:t>
            </a:r>
            <a:r>
              <a:rPr sz="2950" spc="45" dirty="0">
                <a:solidFill>
                  <a:srgbClr val="0A0A0A"/>
                </a:solidFill>
                <a:latin typeface="Times New Roman"/>
                <a:cs typeface="Times New Roman"/>
              </a:rPr>
              <a:t> </a:t>
            </a:r>
            <a:r>
              <a:rPr sz="2950" spc="105" dirty="0">
                <a:solidFill>
                  <a:srgbClr val="0A0A0A"/>
                </a:solidFill>
                <a:latin typeface="Times New Roman"/>
                <a:cs typeface="Times New Roman"/>
              </a:rPr>
              <a:t>are</a:t>
            </a:r>
            <a:r>
              <a:rPr sz="2950" spc="-85" dirty="0">
                <a:solidFill>
                  <a:srgbClr val="0A0A0A"/>
                </a:solidFill>
                <a:latin typeface="Times New Roman"/>
                <a:cs typeface="Times New Roman"/>
              </a:rPr>
              <a:t> </a:t>
            </a:r>
            <a:r>
              <a:rPr sz="2950" dirty="0">
                <a:solidFill>
                  <a:srgbClr val="0A0A0A"/>
                </a:solidFill>
                <a:latin typeface="Times New Roman"/>
                <a:cs typeface="Times New Roman"/>
              </a:rPr>
              <a:t>allowed</a:t>
            </a:r>
            <a:r>
              <a:rPr sz="2950" spc="-10" dirty="0">
                <a:solidFill>
                  <a:srgbClr val="0A0A0A"/>
                </a:solidFill>
                <a:latin typeface="Times New Roman"/>
                <a:cs typeface="Times New Roman"/>
              </a:rPr>
              <a:t> </a:t>
            </a:r>
            <a:r>
              <a:rPr sz="2950" dirty="0">
                <a:solidFill>
                  <a:srgbClr val="0A0A0A"/>
                </a:solidFill>
                <a:latin typeface="Times New Roman"/>
                <a:cs typeface="Times New Roman"/>
              </a:rPr>
              <a:t>to</a:t>
            </a:r>
            <a:r>
              <a:rPr sz="2950" spc="125" dirty="0">
                <a:solidFill>
                  <a:srgbClr val="0A0A0A"/>
                </a:solidFill>
                <a:latin typeface="Times New Roman"/>
                <a:cs typeface="Times New Roman"/>
              </a:rPr>
              <a:t> </a:t>
            </a:r>
            <a:r>
              <a:rPr sz="2950" spc="75" dirty="0">
                <a:solidFill>
                  <a:srgbClr val="0A0A0A"/>
                </a:solidFill>
                <a:latin typeface="Times New Roman"/>
                <a:cs typeface="Times New Roman"/>
              </a:rPr>
              <a:t>do</a:t>
            </a:r>
            <a:endParaRPr sz="2950">
              <a:latin typeface="Times New Roman"/>
              <a:cs typeface="Times New Roman"/>
            </a:endParaRPr>
          </a:p>
        </p:txBody>
      </p:sp>
    </p:spTree>
    <p:extLst>
      <p:ext uri="{BB962C8B-B14F-4D97-AF65-F5344CB8AC3E}">
        <p14:creationId xmlns:p14="http://schemas.microsoft.com/office/powerpoint/2010/main" val="1927601746"/>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000" y="0"/>
            <a:ext cx="9143860" cy="592614"/>
          </a:xfrm>
          <a:prstGeom prst="rect">
            <a:avLst/>
          </a:prstGeom>
        </p:spPr>
      </p:pic>
      <p:sp>
        <p:nvSpPr>
          <p:cNvPr id="3" name="object 3"/>
          <p:cNvSpPr txBox="1">
            <a:spLocks noGrp="1"/>
          </p:cNvSpPr>
          <p:nvPr>
            <p:ph type="title"/>
          </p:nvPr>
        </p:nvSpPr>
        <p:spPr>
          <a:xfrm>
            <a:off x="2548467" y="-333619"/>
            <a:ext cx="10769600" cy="1060694"/>
          </a:xfrm>
          <a:prstGeom prst="rect">
            <a:avLst/>
          </a:prstGeom>
        </p:spPr>
        <p:txBody>
          <a:bodyPr vert="horz" wrap="square" lIns="0" tIns="623716" rIns="0" bIns="0" numCol="1" rtlCol="0" anchor="b" anchorCtr="0" compatLnSpc="1">
            <a:prstTxWarp prst="textNoShape">
              <a:avLst/>
            </a:prstTxWarp>
            <a:spAutoFit/>
          </a:bodyPr>
          <a:lstStyle/>
          <a:p>
            <a:pPr marL="2120265">
              <a:spcBef>
                <a:spcPts val="105"/>
              </a:spcBef>
            </a:pPr>
            <a:r>
              <a:rPr b="0" spc="35" dirty="0">
                <a:solidFill>
                  <a:srgbClr val="414250"/>
                </a:solidFill>
                <a:latin typeface="Arial"/>
                <a:cs typeface="Arial"/>
              </a:rPr>
              <a:t>Authorization</a:t>
            </a:r>
          </a:p>
        </p:txBody>
      </p:sp>
      <p:sp>
        <p:nvSpPr>
          <p:cNvPr id="4" name="object 4"/>
          <p:cNvSpPr txBox="1"/>
          <p:nvPr/>
        </p:nvSpPr>
        <p:spPr>
          <a:xfrm>
            <a:off x="2172002" y="2161596"/>
            <a:ext cx="7954009" cy="3339465"/>
          </a:xfrm>
          <a:prstGeom prst="rect">
            <a:avLst/>
          </a:prstGeom>
        </p:spPr>
        <p:txBody>
          <a:bodyPr vert="horz" wrap="square" lIns="0" tIns="12700" rIns="0" bIns="0" rtlCol="0">
            <a:spAutoFit/>
          </a:bodyPr>
          <a:lstStyle/>
          <a:p>
            <a:pPr marL="17780">
              <a:lnSpc>
                <a:spcPts val="3465"/>
              </a:lnSpc>
              <a:spcBef>
                <a:spcPts val="100"/>
              </a:spcBef>
              <a:tabLst>
                <a:tab pos="5855970" algn="l"/>
              </a:tabLst>
            </a:pPr>
            <a:r>
              <a:rPr sz="2950" spc="55" dirty="0">
                <a:solidFill>
                  <a:srgbClr val="080808"/>
                </a:solidFill>
                <a:latin typeface="Times New Roman"/>
                <a:cs typeface="Times New Roman"/>
              </a:rPr>
              <a:t>Forms</a:t>
            </a:r>
            <a:r>
              <a:rPr sz="2950" spc="-50" dirty="0">
                <a:solidFill>
                  <a:srgbClr val="080808"/>
                </a:solidFill>
                <a:latin typeface="Times New Roman"/>
                <a:cs typeface="Times New Roman"/>
              </a:rPr>
              <a:t> </a:t>
            </a:r>
            <a:r>
              <a:rPr sz="2950" dirty="0">
                <a:solidFill>
                  <a:srgbClr val="080808"/>
                </a:solidFill>
                <a:latin typeface="Times New Roman"/>
                <a:cs typeface="Times New Roman"/>
              </a:rPr>
              <a:t>of</a:t>
            </a:r>
            <a:r>
              <a:rPr sz="2950" spc="-15" dirty="0">
                <a:solidFill>
                  <a:srgbClr val="080808"/>
                </a:solidFill>
                <a:latin typeface="Times New Roman"/>
                <a:cs typeface="Times New Roman"/>
              </a:rPr>
              <a:t> </a:t>
            </a:r>
            <a:r>
              <a:rPr sz="2950" spc="60" dirty="0">
                <a:solidFill>
                  <a:srgbClr val="080808"/>
                </a:solidFill>
                <a:latin typeface="Times New Roman"/>
                <a:cs typeface="Times New Roman"/>
              </a:rPr>
              <a:t>authorization</a:t>
            </a:r>
            <a:r>
              <a:rPr sz="2950" spc="175" dirty="0">
                <a:solidFill>
                  <a:srgbClr val="080808"/>
                </a:solidFill>
                <a:latin typeface="Times New Roman"/>
                <a:cs typeface="Times New Roman"/>
              </a:rPr>
              <a:t> </a:t>
            </a:r>
            <a:r>
              <a:rPr sz="2950" spc="100" dirty="0">
                <a:solidFill>
                  <a:srgbClr val="080808"/>
                </a:solidFill>
                <a:latin typeface="Times New Roman"/>
                <a:cs typeface="Times New Roman"/>
              </a:rPr>
              <a:t>on</a:t>
            </a:r>
            <a:r>
              <a:rPr sz="2950" spc="-10" dirty="0">
                <a:solidFill>
                  <a:srgbClr val="080808"/>
                </a:solidFill>
                <a:latin typeface="Times New Roman"/>
                <a:cs typeface="Times New Roman"/>
              </a:rPr>
              <a:t> </a:t>
            </a:r>
            <a:r>
              <a:rPr sz="2950" spc="85" dirty="0">
                <a:solidFill>
                  <a:srgbClr val="080808"/>
                </a:solidFill>
                <a:latin typeface="Times New Roman"/>
                <a:cs typeface="Times New Roman"/>
              </a:rPr>
              <a:t>(parts</a:t>
            </a:r>
            <a:r>
              <a:rPr sz="2950" spc="-85" dirty="0">
                <a:solidFill>
                  <a:srgbClr val="080808"/>
                </a:solidFill>
                <a:latin typeface="Times New Roman"/>
                <a:cs typeface="Times New Roman"/>
              </a:rPr>
              <a:t> </a:t>
            </a:r>
            <a:r>
              <a:rPr sz="2950" spc="-25" dirty="0">
                <a:solidFill>
                  <a:srgbClr val="080808"/>
                </a:solidFill>
                <a:latin typeface="Times New Roman"/>
                <a:cs typeface="Times New Roman"/>
              </a:rPr>
              <a:t>of)</a:t>
            </a:r>
            <a:r>
              <a:rPr sz="2950" dirty="0">
                <a:solidFill>
                  <a:srgbClr val="080808"/>
                </a:solidFill>
                <a:latin typeface="Times New Roman"/>
                <a:cs typeface="Times New Roman"/>
              </a:rPr>
              <a:t>	the</a:t>
            </a:r>
            <a:r>
              <a:rPr sz="2950" spc="275" dirty="0">
                <a:solidFill>
                  <a:srgbClr val="080808"/>
                </a:solidFill>
                <a:latin typeface="Times New Roman"/>
                <a:cs typeface="Times New Roman"/>
              </a:rPr>
              <a:t> </a:t>
            </a:r>
            <a:r>
              <a:rPr sz="2950" spc="55" dirty="0">
                <a:solidFill>
                  <a:srgbClr val="080808"/>
                </a:solidFill>
                <a:latin typeface="Times New Roman"/>
                <a:cs typeface="Times New Roman"/>
              </a:rPr>
              <a:t>database:</a:t>
            </a:r>
            <a:endParaRPr sz="2950">
              <a:latin typeface="Times New Roman"/>
              <a:cs typeface="Times New Roman"/>
            </a:endParaRPr>
          </a:p>
          <a:p>
            <a:pPr marL="266700" marR="865505" indent="-254635">
              <a:lnSpc>
                <a:spcPts val="3040"/>
              </a:lnSpc>
              <a:spcBef>
                <a:spcPts val="445"/>
              </a:spcBef>
              <a:buClr>
                <a:srgbClr val="974F9A"/>
              </a:buClr>
              <a:buFont typeface="Times New Roman"/>
              <a:buChar char="•"/>
              <a:tabLst>
                <a:tab pos="273050" algn="l"/>
              </a:tabLst>
            </a:pPr>
            <a:r>
              <a:rPr sz="2950" b="1" spc="204" dirty="0">
                <a:solidFill>
                  <a:srgbClr val="080808"/>
                </a:solidFill>
                <a:latin typeface="Times New Roman"/>
                <a:cs typeface="Times New Roman"/>
              </a:rPr>
              <a:t>Read</a:t>
            </a:r>
            <a:r>
              <a:rPr sz="2950" b="1" spc="-45" dirty="0">
                <a:solidFill>
                  <a:srgbClr val="080808"/>
                </a:solidFill>
                <a:latin typeface="Times New Roman"/>
                <a:cs typeface="Times New Roman"/>
              </a:rPr>
              <a:t> </a:t>
            </a:r>
            <a:r>
              <a:rPr sz="2950" b="1" spc="190" dirty="0">
                <a:solidFill>
                  <a:srgbClr val="080808"/>
                </a:solidFill>
                <a:latin typeface="Times New Roman"/>
                <a:cs typeface="Times New Roman"/>
              </a:rPr>
              <a:t>authorization</a:t>
            </a:r>
            <a:r>
              <a:rPr sz="2950" b="1" spc="140" dirty="0">
                <a:solidFill>
                  <a:srgbClr val="080808"/>
                </a:solidFill>
                <a:latin typeface="Times New Roman"/>
                <a:cs typeface="Times New Roman"/>
              </a:rPr>
              <a:t> </a:t>
            </a:r>
            <a:r>
              <a:rPr sz="2950" spc="145" dirty="0">
                <a:solidFill>
                  <a:srgbClr val="080808"/>
                </a:solidFill>
                <a:latin typeface="Times New Roman"/>
                <a:cs typeface="Times New Roman"/>
              </a:rPr>
              <a:t>-</a:t>
            </a:r>
            <a:r>
              <a:rPr sz="2950" spc="-20" dirty="0">
                <a:solidFill>
                  <a:srgbClr val="080808"/>
                </a:solidFill>
                <a:latin typeface="Times New Roman"/>
                <a:cs typeface="Times New Roman"/>
              </a:rPr>
              <a:t> </a:t>
            </a:r>
            <a:r>
              <a:rPr sz="2950" dirty="0">
                <a:solidFill>
                  <a:srgbClr val="080808"/>
                </a:solidFill>
                <a:latin typeface="Times New Roman"/>
                <a:cs typeface="Times New Roman"/>
              </a:rPr>
              <a:t>allows</a:t>
            </a:r>
            <a:r>
              <a:rPr sz="2950" spc="130" dirty="0">
                <a:solidFill>
                  <a:srgbClr val="080808"/>
                </a:solidFill>
                <a:latin typeface="Times New Roman"/>
                <a:cs typeface="Times New Roman"/>
              </a:rPr>
              <a:t> </a:t>
            </a:r>
            <a:r>
              <a:rPr sz="2950" dirty="0">
                <a:solidFill>
                  <a:srgbClr val="080808"/>
                </a:solidFill>
                <a:latin typeface="Times New Roman"/>
                <a:cs typeface="Times New Roman"/>
              </a:rPr>
              <a:t>reading,</a:t>
            </a:r>
            <a:r>
              <a:rPr sz="2950" spc="35" dirty="0">
                <a:solidFill>
                  <a:srgbClr val="080808"/>
                </a:solidFill>
                <a:latin typeface="Times New Roman"/>
                <a:cs typeface="Times New Roman"/>
              </a:rPr>
              <a:t> </a:t>
            </a:r>
            <a:r>
              <a:rPr sz="2950" spc="-25" dirty="0">
                <a:solidFill>
                  <a:srgbClr val="080808"/>
                </a:solidFill>
                <a:latin typeface="Times New Roman"/>
                <a:cs typeface="Times New Roman"/>
              </a:rPr>
              <a:t>but 	</a:t>
            </a:r>
            <a:r>
              <a:rPr sz="2950" spc="95" dirty="0">
                <a:solidFill>
                  <a:srgbClr val="080808"/>
                </a:solidFill>
                <a:latin typeface="Times New Roman"/>
                <a:cs typeface="Times New Roman"/>
              </a:rPr>
              <a:t>not</a:t>
            </a:r>
            <a:r>
              <a:rPr sz="2950" dirty="0">
                <a:solidFill>
                  <a:srgbClr val="080808"/>
                </a:solidFill>
                <a:latin typeface="Times New Roman"/>
                <a:cs typeface="Times New Roman"/>
              </a:rPr>
              <a:t> modification</a:t>
            </a:r>
            <a:r>
              <a:rPr sz="2950" spc="325" dirty="0">
                <a:solidFill>
                  <a:srgbClr val="080808"/>
                </a:solidFill>
                <a:latin typeface="Times New Roman"/>
                <a:cs typeface="Times New Roman"/>
              </a:rPr>
              <a:t> </a:t>
            </a:r>
            <a:r>
              <a:rPr sz="2950" dirty="0">
                <a:solidFill>
                  <a:srgbClr val="080808"/>
                </a:solidFill>
                <a:latin typeface="Times New Roman"/>
                <a:cs typeface="Times New Roman"/>
              </a:rPr>
              <a:t>of</a:t>
            </a:r>
            <a:r>
              <a:rPr sz="2950" spc="70" dirty="0">
                <a:solidFill>
                  <a:srgbClr val="080808"/>
                </a:solidFill>
                <a:latin typeface="Times New Roman"/>
                <a:cs typeface="Times New Roman"/>
              </a:rPr>
              <a:t> </a:t>
            </a:r>
            <a:r>
              <a:rPr sz="2950" spc="90" dirty="0">
                <a:solidFill>
                  <a:srgbClr val="080808"/>
                </a:solidFill>
                <a:latin typeface="Times New Roman"/>
                <a:cs typeface="Times New Roman"/>
              </a:rPr>
              <a:t>data.</a:t>
            </a:r>
            <a:endParaRPr sz="2950">
              <a:latin typeface="Times New Roman"/>
              <a:cs typeface="Times New Roman"/>
            </a:endParaRPr>
          </a:p>
          <a:p>
            <a:pPr marL="262890" marR="5080" indent="-250825">
              <a:lnSpc>
                <a:spcPts val="3040"/>
              </a:lnSpc>
              <a:spcBef>
                <a:spcPts val="284"/>
              </a:spcBef>
              <a:buFont typeface="Times New Roman"/>
              <a:buChar char="•"/>
              <a:tabLst>
                <a:tab pos="262890" algn="l"/>
                <a:tab pos="266700" algn="l"/>
              </a:tabLst>
            </a:pPr>
            <a:r>
              <a:rPr sz="2950" dirty="0">
                <a:solidFill>
                  <a:srgbClr val="974F9A"/>
                </a:solidFill>
                <a:latin typeface="Times New Roman"/>
                <a:cs typeface="Times New Roman"/>
              </a:rPr>
              <a:t>	</a:t>
            </a:r>
            <a:r>
              <a:rPr sz="2950" b="1" spc="200" dirty="0">
                <a:solidFill>
                  <a:srgbClr val="080808"/>
                </a:solidFill>
                <a:latin typeface="Times New Roman"/>
                <a:cs typeface="Times New Roman"/>
              </a:rPr>
              <a:t>Insert</a:t>
            </a:r>
            <a:r>
              <a:rPr sz="2950" b="1" spc="-60" dirty="0">
                <a:solidFill>
                  <a:srgbClr val="080808"/>
                </a:solidFill>
                <a:latin typeface="Times New Roman"/>
                <a:cs typeface="Times New Roman"/>
              </a:rPr>
              <a:t> </a:t>
            </a:r>
            <a:r>
              <a:rPr sz="2950" b="1" spc="190" dirty="0">
                <a:solidFill>
                  <a:srgbClr val="080808"/>
                </a:solidFill>
                <a:latin typeface="Times New Roman"/>
                <a:cs typeface="Times New Roman"/>
              </a:rPr>
              <a:t>authorization</a:t>
            </a:r>
            <a:r>
              <a:rPr sz="2950" b="1" spc="-35" dirty="0">
                <a:solidFill>
                  <a:srgbClr val="080808"/>
                </a:solidFill>
                <a:latin typeface="Times New Roman"/>
                <a:cs typeface="Times New Roman"/>
              </a:rPr>
              <a:t> </a:t>
            </a:r>
            <a:r>
              <a:rPr sz="2950" spc="145" dirty="0">
                <a:solidFill>
                  <a:srgbClr val="080808"/>
                </a:solidFill>
                <a:latin typeface="Times New Roman"/>
                <a:cs typeface="Times New Roman"/>
              </a:rPr>
              <a:t>-</a:t>
            </a:r>
            <a:r>
              <a:rPr sz="2950" spc="-105" dirty="0">
                <a:solidFill>
                  <a:srgbClr val="080808"/>
                </a:solidFill>
                <a:latin typeface="Times New Roman"/>
                <a:cs typeface="Times New Roman"/>
              </a:rPr>
              <a:t> </a:t>
            </a:r>
            <a:r>
              <a:rPr sz="2950" dirty="0">
                <a:solidFill>
                  <a:srgbClr val="080808"/>
                </a:solidFill>
                <a:latin typeface="Times New Roman"/>
                <a:cs typeface="Times New Roman"/>
              </a:rPr>
              <a:t>allows</a:t>
            </a:r>
            <a:r>
              <a:rPr sz="2950" spc="-45" dirty="0">
                <a:solidFill>
                  <a:srgbClr val="080808"/>
                </a:solidFill>
                <a:latin typeface="Times New Roman"/>
                <a:cs typeface="Times New Roman"/>
              </a:rPr>
              <a:t> </a:t>
            </a:r>
            <a:r>
              <a:rPr sz="2950" spc="65" dirty="0">
                <a:solidFill>
                  <a:srgbClr val="080808"/>
                </a:solidFill>
                <a:latin typeface="Times New Roman"/>
                <a:cs typeface="Times New Roman"/>
              </a:rPr>
              <a:t>insertion</a:t>
            </a:r>
            <a:r>
              <a:rPr sz="2950" spc="50" dirty="0">
                <a:solidFill>
                  <a:srgbClr val="080808"/>
                </a:solidFill>
                <a:latin typeface="Times New Roman"/>
                <a:cs typeface="Times New Roman"/>
              </a:rPr>
              <a:t> </a:t>
            </a:r>
            <a:r>
              <a:rPr sz="2950" dirty="0">
                <a:solidFill>
                  <a:srgbClr val="080808"/>
                </a:solidFill>
                <a:latin typeface="Times New Roman"/>
                <a:cs typeface="Times New Roman"/>
              </a:rPr>
              <a:t>of</a:t>
            </a:r>
            <a:r>
              <a:rPr sz="2950" spc="80" dirty="0">
                <a:solidFill>
                  <a:srgbClr val="080808"/>
                </a:solidFill>
                <a:latin typeface="Times New Roman"/>
                <a:cs typeface="Times New Roman"/>
              </a:rPr>
              <a:t> </a:t>
            </a:r>
            <a:r>
              <a:rPr sz="2950" spc="35" dirty="0">
                <a:solidFill>
                  <a:srgbClr val="080808"/>
                </a:solidFill>
                <a:latin typeface="Times New Roman"/>
                <a:cs typeface="Times New Roman"/>
              </a:rPr>
              <a:t>new </a:t>
            </a:r>
            <a:r>
              <a:rPr sz="2950" spc="90" dirty="0">
                <a:solidFill>
                  <a:srgbClr val="080808"/>
                </a:solidFill>
                <a:latin typeface="Times New Roman"/>
                <a:cs typeface="Times New Roman"/>
              </a:rPr>
              <a:t>data,</a:t>
            </a:r>
            <a:r>
              <a:rPr sz="2950" spc="60" dirty="0">
                <a:solidFill>
                  <a:srgbClr val="080808"/>
                </a:solidFill>
                <a:latin typeface="Times New Roman"/>
                <a:cs typeface="Times New Roman"/>
              </a:rPr>
              <a:t> </a:t>
            </a:r>
            <a:r>
              <a:rPr sz="2950" spc="105" dirty="0">
                <a:solidFill>
                  <a:srgbClr val="080808"/>
                </a:solidFill>
                <a:latin typeface="Times New Roman"/>
                <a:cs typeface="Times New Roman"/>
              </a:rPr>
              <a:t>but</a:t>
            </a:r>
            <a:r>
              <a:rPr sz="2950" spc="114" dirty="0">
                <a:solidFill>
                  <a:srgbClr val="080808"/>
                </a:solidFill>
                <a:latin typeface="Times New Roman"/>
                <a:cs typeface="Times New Roman"/>
              </a:rPr>
              <a:t> </a:t>
            </a:r>
            <a:r>
              <a:rPr sz="2950" spc="70" dirty="0">
                <a:solidFill>
                  <a:srgbClr val="080808"/>
                </a:solidFill>
                <a:latin typeface="Times New Roman"/>
                <a:cs typeface="Times New Roman"/>
              </a:rPr>
              <a:t>not</a:t>
            </a:r>
            <a:r>
              <a:rPr sz="2950" spc="105" dirty="0">
                <a:solidFill>
                  <a:srgbClr val="080808"/>
                </a:solidFill>
                <a:latin typeface="Times New Roman"/>
                <a:cs typeface="Times New Roman"/>
              </a:rPr>
              <a:t> </a:t>
            </a:r>
            <a:r>
              <a:rPr sz="2950" dirty="0">
                <a:solidFill>
                  <a:srgbClr val="080808"/>
                </a:solidFill>
                <a:latin typeface="Times New Roman"/>
                <a:cs typeface="Times New Roman"/>
              </a:rPr>
              <a:t>modification</a:t>
            </a:r>
            <a:r>
              <a:rPr sz="2950" spc="345" dirty="0">
                <a:solidFill>
                  <a:srgbClr val="080808"/>
                </a:solidFill>
                <a:latin typeface="Times New Roman"/>
                <a:cs typeface="Times New Roman"/>
              </a:rPr>
              <a:t> </a:t>
            </a:r>
            <a:r>
              <a:rPr sz="2950" dirty="0">
                <a:solidFill>
                  <a:srgbClr val="080808"/>
                </a:solidFill>
                <a:latin typeface="Times New Roman"/>
                <a:cs typeface="Times New Roman"/>
              </a:rPr>
              <a:t>of</a:t>
            </a:r>
            <a:r>
              <a:rPr sz="2950" spc="80" dirty="0">
                <a:solidFill>
                  <a:srgbClr val="080808"/>
                </a:solidFill>
                <a:latin typeface="Times New Roman"/>
                <a:cs typeface="Times New Roman"/>
              </a:rPr>
              <a:t> </a:t>
            </a:r>
            <a:r>
              <a:rPr sz="2950" dirty="0">
                <a:solidFill>
                  <a:srgbClr val="080808"/>
                </a:solidFill>
                <a:latin typeface="Times New Roman"/>
                <a:cs typeface="Times New Roman"/>
              </a:rPr>
              <a:t>existing </a:t>
            </a:r>
            <a:r>
              <a:rPr sz="2950" spc="90" dirty="0">
                <a:solidFill>
                  <a:srgbClr val="080808"/>
                </a:solidFill>
                <a:latin typeface="Times New Roman"/>
                <a:cs typeface="Times New Roman"/>
              </a:rPr>
              <a:t>data.</a:t>
            </a:r>
            <a:endParaRPr sz="2950">
              <a:latin typeface="Times New Roman"/>
              <a:cs typeface="Times New Roman"/>
            </a:endParaRPr>
          </a:p>
          <a:p>
            <a:pPr marL="265430" marR="280670" indent="-253365">
              <a:lnSpc>
                <a:spcPts val="3040"/>
              </a:lnSpc>
              <a:spcBef>
                <a:spcPts val="280"/>
              </a:spcBef>
              <a:buClr>
                <a:srgbClr val="974F9A"/>
              </a:buClr>
              <a:buFont typeface="Times New Roman"/>
              <a:buChar char="•"/>
              <a:tabLst>
                <a:tab pos="267335" algn="l"/>
              </a:tabLst>
            </a:pPr>
            <a:r>
              <a:rPr sz="2950" b="1" spc="190" dirty="0">
                <a:solidFill>
                  <a:srgbClr val="080808"/>
                </a:solidFill>
                <a:latin typeface="Times New Roman"/>
                <a:cs typeface="Times New Roman"/>
              </a:rPr>
              <a:t>Update</a:t>
            </a:r>
            <a:r>
              <a:rPr sz="2950" b="1" spc="65" dirty="0">
                <a:solidFill>
                  <a:srgbClr val="080808"/>
                </a:solidFill>
                <a:latin typeface="Times New Roman"/>
                <a:cs typeface="Times New Roman"/>
              </a:rPr>
              <a:t> </a:t>
            </a:r>
            <a:r>
              <a:rPr sz="2950" b="1" spc="190" dirty="0">
                <a:solidFill>
                  <a:srgbClr val="080808"/>
                </a:solidFill>
                <a:latin typeface="Times New Roman"/>
                <a:cs typeface="Times New Roman"/>
              </a:rPr>
              <a:t>authorization</a:t>
            </a:r>
            <a:r>
              <a:rPr sz="2950" b="1" spc="-15" dirty="0">
                <a:solidFill>
                  <a:srgbClr val="080808"/>
                </a:solidFill>
                <a:latin typeface="Times New Roman"/>
                <a:cs typeface="Times New Roman"/>
              </a:rPr>
              <a:t> </a:t>
            </a:r>
            <a:r>
              <a:rPr sz="2950" spc="145" dirty="0">
                <a:solidFill>
                  <a:srgbClr val="080808"/>
                </a:solidFill>
                <a:latin typeface="Times New Roman"/>
                <a:cs typeface="Times New Roman"/>
              </a:rPr>
              <a:t>-</a:t>
            </a:r>
            <a:r>
              <a:rPr sz="2950" spc="-85" dirty="0">
                <a:solidFill>
                  <a:srgbClr val="080808"/>
                </a:solidFill>
                <a:latin typeface="Times New Roman"/>
                <a:cs typeface="Times New Roman"/>
              </a:rPr>
              <a:t> </a:t>
            </a:r>
            <a:r>
              <a:rPr sz="2950" dirty="0">
                <a:solidFill>
                  <a:srgbClr val="080808"/>
                </a:solidFill>
                <a:latin typeface="Times New Roman"/>
                <a:cs typeface="Times New Roman"/>
              </a:rPr>
              <a:t>allows</a:t>
            </a:r>
            <a:r>
              <a:rPr sz="2950" spc="40" dirty="0">
                <a:solidFill>
                  <a:srgbClr val="080808"/>
                </a:solidFill>
                <a:latin typeface="Times New Roman"/>
                <a:cs typeface="Times New Roman"/>
              </a:rPr>
              <a:t> </a:t>
            </a:r>
            <a:r>
              <a:rPr sz="2950" spc="-10" dirty="0">
                <a:solidFill>
                  <a:srgbClr val="080808"/>
                </a:solidFill>
                <a:latin typeface="Times New Roman"/>
                <a:cs typeface="Times New Roman"/>
              </a:rPr>
              <a:t>modification, 	</a:t>
            </a:r>
            <a:r>
              <a:rPr sz="2950" spc="105" dirty="0">
                <a:solidFill>
                  <a:srgbClr val="080808"/>
                </a:solidFill>
                <a:latin typeface="Times New Roman"/>
                <a:cs typeface="Times New Roman"/>
              </a:rPr>
              <a:t>but</a:t>
            </a:r>
            <a:r>
              <a:rPr sz="2950" spc="-55" dirty="0">
                <a:solidFill>
                  <a:srgbClr val="080808"/>
                </a:solidFill>
                <a:latin typeface="Times New Roman"/>
                <a:cs typeface="Times New Roman"/>
              </a:rPr>
              <a:t> </a:t>
            </a:r>
            <a:r>
              <a:rPr sz="2950" spc="95" dirty="0">
                <a:solidFill>
                  <a:srgbClr val="080808"/>
                </a:solidFill>
                <a:latin typeface="Times New Roman"/>
                <a:cs typeface="Times New Roman"/>
              </a:rPr>
              <a:t>not</a:t>
            </a:r>
            <a:r>
              <a:rPr sz="2950" spc="-70" dirty="0">
                <a:solidFill>
                  <a:srgbClr val="080808"/>
                </a:solidFill>
                <a:latin typeface="Times New Roman"/>
                <a:cs typeface="Times New Roman"/>
              </a:rPr>
              <a:t> </a:t>
            </a:r>
            <a:r>
              <a:rPr sz="2950" spc="55" dirty="0">
                <a:solidFill>
                  <a:srgbClr val="080808"/>
                </a:solidFill>
                <a:latin typeface="Times New Roman"/>
                <a:cs typeface="Times New Roman"/>
              </a:rPr>
              <a:t>deletion</a:t>
            </a:r>
            <a:r>
              <a:rPr sz="2950" spc="-35" dirty="0">
                <a:solidFill>
                  <a:srgbClr val="080808"/>
                </a:solidFill>
                <a:latin typeface="Times New Roman"/>
                <a:cs typeface="Times New Roman"/>
              </a:rPr>
              <a:t> </a:t>
            </a:r>
            <a:r>
              <a:rPr sz="2950" dirty="0">
                <a:solidFill>
                  <a:srgbClr val="080808"/>
                </a:solidFill>
                <a:latin typeface="Times New Roman"/>
                <a:cs typeface="Times New Roman"/>
              </a:rPr>
              <a:t>of</a:t>
            </a:r>
            <a:r>
              <a:rPr sz="2950" spc="-5" dirty="0">
                <a:solidFill>
                  <a:srgbClr val="080808"/>
                </a:solidFill>
                <a:latin typeface="Times New Roman"/>
                <a:cs typeface="Times New Roman"/>
              </a:rPr>
              <a:t> </a:t>
            </a:r>
            <a:r>
              <a:rPr sz="2950" spc="90" dirty="0">
                <a:solidFill>
                  <a:srgbClr val="080808"/>
                </a:solidFill>
                <a:latin typeface="Times New Roman"/>
                <a:cs typeface="Times New Roman"/>
              </a:rPr>
              <a:t>data.</a:t>
            </a:r>
            <a:endParaRPr sz="2950">
              <a:latin typeface="Times New Roman"/>
              <a:cs typeface="Times New Roman"/>
            </a:endParaRPr>
          </a:p>
          <a:p>
            <a:pPr marL="269875" indent="-257175">
              <a:lnSpc>
                <a:spcPts val="3375"/>
              </a:lnSpc>
              <a:buClr>
                <a:srgbClr val="974F9A"/>
              </a:buClr>
              <a:buFont typeface="Times New Roman"/>
              <a:buChar char="•"/>
              <a:tabLst>
                <a:tab pos="269875" algn="l"/>
              </a:tabLst>
            </a:pPr>
            <a:r>
              <a:rPr sz="2950" b="1" spc="190" dirty="0">
                <a:solidFill>
                  <a:srgbClr val="080808"/>
                </a:solidFill>
                <a:latin typeface="Times New Roman"/>
                <a:cs typeface="Times New Roman"/>
              </a:rPr>
              <a:t>Delete</a:t>
            </a:r>
            <a:r>
              <a:rPr sz="2950" b="1" spc="100" dirty="0">
                <a:solidFill>
                  <a:srgbClr val="080808"/>
                </a:solidFill>
                <a:latin typeface="Times New Roman"/>
                <a:cs typeface="Times New Roman"/>
              </a:rPr>
              <a:t> </a:t>
            </a:r>
            <a:r>
              <a:rPr sz="2950" b="1" spc="190" dirty="0">
                <a:solidFill>
                  <a:srgbClr val="080808"/>
                </a:solidFill>
                <a:latin typeface="Times New Roman"/>
                <a:cs typeface="Times New Roman"/>
              </a:rPr>
              <a:t>authorization</a:t>
            </a:r>
            <a:r>
              <a:rPr sz="2950" b="1" spc="-10" dirty="0">
                <a:solidFill>
                  <a:srgbClr val="080808"/>
                </a:solidFill>
                <a:latin typeface="Times New Roman"/>
                <a:cs typeface="Times New Roman"/>
              </a:rPr>
              <a:t> </a:t>
            </a:r>
            <a:r>
              <a:rPr sz="2950" spc="145" dirty="0">
                <a:solidFill>
                  <a:srgbClr val="080808"/>
                </a:solidFill>
                <a:latin typeface="Times New Roman"/>
                <a:cs typeface="Times New Roman"/>
              </a:rPr>
              <a:t>-</a:t>
            </a:r>
            <a:r>
              <a:rPr sz="2950" spc="-80" dirty="0">
                <a:solidFill>
                  <a:srgbClr val="080808"/>
                </a:solidFill>
                <a:latin typeface="Times New Roman"/>
                <a:cs typeface="Times New Roman"/>
              </a:rPr>
              <a:t> </a:t>
            </a:r>
            <a:r>
              <a:rPr sz="2950" dirty="0">
                <a:solidFill>
                  <a:srgbClr val="080808"/>
                </a:solidFill>
                <a:latin typeface="Times New Roman"/>
                <a:cs typeface="Times New Roman"/>
              </a:rPr>
              <a:t>allows</a:t>
            </a:r>
            <a:r>
              <a:rPr sz="2950" spc="-105" dirty="0">
                <a:solidFill>
                  <a:srgbClr val="080808"/>
                </a:solidFill>
                <a:latin typeface="Times New Roman"/>
                <a:cs typeface="Times New Roman"/>
              </a:rPr>
              <a:t> </a:t>
            </a:r>
            <a:r>
              <a:rPr sz="2950" spc="55" dirty="0">
                <a:solidFill>
                  <a:srgbClr val="080808"/>
                </a:solidFill>
                <a:latin typeface="Times New Roman"/>
                <a:cs typeface="Times New Roman"/>
              </a:rPr>
              <a:t>deletion</a:t>
            </a:r>
            <a:r>
              <a:rPr sz="2950" spc="-5" dirty="0">
                <a:solidFill>
                  <a:srgbClr val="080808"/>
                </a:solidFill>
                <a:latin typeface="Times New Roman"/>
                <a:cs typeface="Times New Roman"/>
              </a:rPr>
              <a:t> </a:t>
            </a:r>
            <a:r>
              <a:rPr sz="2950" dirty="0">
                <a:solidFill>
                  <a:srgbClr val="080808"/>
                </a:solidFill>
                <a:latin typeface="Times New Roman"/>
                <a:cs typeface="Times New Roman"/>
              </a:rPr>
              <a:t>of</a:t>
            </a:r>
            <a:r>
              <a:rPr sz="2950" spc="-45" dirty="0">
                <a:solidFill>
                  <a:srgbClr val="080808"/>
                </a:solidFill>
                <a:latin typeface="Times New Roman"/>
                <a:cs typeface="Times New Roman"/>
              </a:rPr>
              <a:t> </a:t>
            </a:r>
            <a:r>
              <a:rPr sz="2950" spc="95" dirty="0">
                <a:solidFill>
                  <a:srgbClr val="080808"/>
                </a:solidFill>
                <a:latin typeface="Times New Roman"/>
                <a:cs typeface="Times New Roman"/>
              </a:rPr>
              <a:t>data</a:t>
            </a:r>
            <a:endParaRPr sz="2950">
              <a:latin typeface="Times New Roman"/>
              <a:cs typeface="Times New Roman"/>
            </a:endParaRPr>
          </a:p>
        </p:txBody>
      </p:sp>
    </p:spTree>
    <p:extLst>
      <p:ext uri="{BB962C8B-B14F-4D97-AF65-F5344CB8AC3E}">
        <p14:creationId xmlns:p14="http://schemas.microsoft.com/office/powerpoint/2010/main" val="887704684"/>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000" y="0"/>
            <a:ext cx="9143860" cy="592614"/>
          </a:xfrm>
          <a:prstGeom prst="rect">
            <a:avLst/>
          </a:prstGeom>
        </p:spPr>
      </p:pic>
      <p:pic>
        <p:nvPicPr>
          <p:cNvPr id="3" name="object 3"/>
          <p:cNvPicPr/>
          <p:nvPr/>
        </p:nvPicPr>
        <p:blipFill>
          <a:blip r:embed="rId3" cstate="print"/>
          <a:stretch>
            <a:fillRect/>
          </a:stretch>
        </p:blipFill>
        <p:spPr>
          <a:xfrm>
            <a:off x="2026016" y="4667807"/>
            <a:ext cx="1882559" cy="1561858"/>
          </a:xfrm>
          <a:prstGeom prst="rect">
            <a:avLst/>
          </a:prstGeom>
        </p:spPr>
      </p:pic>
      <p:pic>
        <p:nvPicPr>
          <p:cNvPr id="4" name="object 4"/>
          <p:cNvPicPr/>
          <p:nvPr/>
        </p:nvPicPr>
        <p:blipFill>
          <a:blip r:embed="rId4" cstate="print"/>
          <a:stretch>
            <a:fillRect/>
          </a:stretch>
        </p:blipFill>
        <p:spPr>
          <a:xfrm>
            <a:off x="5253262" y="4990951"/>
            <a:ext cx="1559835" cy="933524"/>
          </a:xfrm>
          <a:prstGeom prst="rect">
            <a:avLst/>
          </a:prstGeom>
        </p:spPr>
      </p:pic>
      <p:pic>
        <p:nvPicPr>
          <p:cNvPr id="5" name="object 5"/>
          <p:cNvPicPr/>
          <p:nvPr/>
        </p:nvPicPr>
        <p:blipFill>
          <a:blip r:embed="rId5" cstate="print"/>
          <a:stretch>
            <a:fillRect/>
          </a:stretch>
        </p:blipFill>
        <p:spPr>
          <a:xfrm>
            <a:off x="7996420" y="4757570"/>
            <a:ext cx="1434331" cy="412905"/>
          </a:xfrm>
          <a:prstGeom prst="rect">
            <a:avLst/>
          </a:prstGeom>
        </p:spPr>
      </p:pic>
      <p:grpSp>
        <p:nvGrpSpPr>
          <p:cNvPr id="6" name="object 6"/>
          <p:cNvGrpSpPr/>
          <p:nvPr/>
        </p:nvGrpSpPr>
        <p:grpSpPr>
          <a:xfrm>
            <a:off x="7996420" y="5170476"/>
            <a:ext cx="1434465" cy="915669"/>
            <a:chOff x="6472419" y="5170475"/>
            <a:chExt cx="1434465" cy="915669"/>
          </a:xfrm>
        </p:grpSpPr>
        <p:pic>
          <p:nvPicPr>
            <p:cNvPr id="7" name="object 7"/>
            <p:cNvPicPr/>
            <p:nvPr/>
          </p:nvPicPr>
          <p:blipFill>
            <a:blip r:embed="rId6" cstate="print"/>
            <a:stretch>
              <a:fillRect/>
            </a:stretch>
          </p:blipFill>
          <p:spPr>
            <a:xfrm>
              <a:off x="6472419" y="5673141"/>
              <a:ext cx="1434331" cy="412905"/>
            </a:xfrm>
            <a:prstGeom prst="rect">
              <a:avLst/>
            </a:prstGeom>
          </p:spPr>
        </p:pic>
        <p:sp>
          <p:nvSpPr>
            <p:cNvPr id="8" name="object 8"/>
            <p:cNvSpPr/>
            <p:nvPr/>
          </p:nvSpPr>
          <p:spPr>
            <a:xfrm>
              <a:off x="6490349" y="5170475"/>
              <a:ext cx="0" cy="502920"/>
            </a:xfrm>
            <a:custGeom>
              <a:avLst/>
              <a:gdLst/>
              <a:ahLst/>
              <a:cxnLst/>
              <a:rect l="l" t="t" r="r" b="b"/>
              <a:pathLst>
                <a:path h="502920">
                  <a:moveTo>
                    <a:pt x="0" y="502666"/>
                  </a:moveTo>
                  <a:lnTo>
                    <a:pt x="0" y="0"/>
                  </a:lnTo>
                </a:path>
              </a:pathLst>
            </a:custGeom>
            <a:ln w="8964">
              <a:solidFill>
                <a:srgbClr val="000000"/>
              </a:solidFill>
            </a:ln>
          </p:spPr>
          <p:txBody>
            <a:bodyPr wrap="square" lIns="0" tIns="0" rIns="0" bIns="0" rtlCol="0"/>
            <a:lstStyle/>
            <a:p>
              <a:endParaRPr/>
            </a:p>
          </p:txBody>
        </p:sp>
        <p:sp>
          <p:nvSpPr>
            <p:cNvPr id="9" name="object 9"/>
            <p:cNvSpPr/>
            <p:nvPr/>
          </p:nvSpPr>
          <p:spPr>
            <a:xfrm>
              <a:off x="7870893" y="5170475"/>
              <a:ext cx="0" cy="502920"/>
            </a:xfrm>
            <a:custGeom>
              <a:avLst/>
              <a:gdLst/>
              <a:ahLst/>
              <a:cxnLst/>
              <a:rect l="l" t="t" r="r" b="b"/>
              <a:pathLst>
                <a:path h="502920">
                  <a:moveTo>
                    <a:pt x="0" y="502666"/>
                  </a:moveTo>
                  <a:lnTo>
                    <a:pt x="0" y="0"/>
                  </a:lnTo>
                </a:path>
              </a:pathLst>
            </a:custGeom>
            <a:ln w="17929">
              <a:solidFill>
                <a:srgbClr val="000000"/>
              </a:solidFill>
            </a:ln>
          </p:spPr>
          <p:txBody>
            <a:bodyPr wrap="square" lIns="0" tIns="0" rIns="0" bIns="0" rtlCol="0"/>
            <a:lstStyle/>
            <a:p>
              <a:endParaRPr/>
            </a:p>
          </p:txBody>
        </p:sp>
      </p:grpSp>
      <p:sp>
        <p:nvSpPr>
          <p:cNvPr id="10" name="object 10"/>
          <p:cNvSpPr/>
          <p:nvPr/>
        </p:nvSpPr>
        <p:spPr>
          <a:xfrm>
            <a:off x="3908575" y="5457714"/>
            <a:ext cx="1344930" cy="0"/>
          </a:xfrm>
          <a:custGeom>
            <a:avLst/>
            <a:gdLst/>
            <a:ahLst/>
            <a:cxnLst/>
            <a:rect l="l" t="t" r="r" b="b"/>
            <a:pathLst>
              <a:path w="1344929">
                <a:moveTo>
                  <a:pt x="0" y="0"/>
                </a:moveTo>
                <a:lnTo>
                  <a:pt x="1344686" y="0"/>
                </a:lnTo>
              </a:path>
            </a:pathLst>
          </a:custGeom>
          <a:ln w="8976">
            <a:solidFill>
              <a:srgbClr val="000000"/>
            </a:solidFill>
          </a:ln>
        </p:spPr>
        <p:txBody>
          <a:bodyPr wrap="square" lIns="0" tIns="0" rIns="0" bIns="0" rtlCol="0"/>
          <a:lstStyle/>
          <a:p>
            <a:endParaRPr/>
          </a:p>
        </p:txBody>
      </p:sp>
      <p:sp>
        <p:nvSpPr>
          <p:cNvPr id="11" name="object 11"/>
          <p:cNvSpPr txBox="1">
            <a:spLocks noGrp="1"/>
          </p:cNvSpPr>
          <p:nvPr>
            <p:ph type="title"/>
          </p:nvPr>
        </p:nvSpPr>
        <p:spPr>
          <a:xfrm>
            <a:off x="2548467" y="-525881"/>
            <a:ext cx="10769600" cy="1252956"/>
          </a:xfrm>
          <a:prstGeom prst="rect">
            <a:avLst/>
          </a:prstGeom>
        </p:spPr>
        <p:txBody>
          <a:bodyPr vert="horz" wrap="square" lIns="0" tIns="547418" rIns="0" bIns="0" numCol="1" rtlCol="0" anchor="b" anchorCtr="0" compatLnSpc="1">
            <a:prstTxWarp prst="textNoShape">
              <a:avLst/>
            </a:prstTxWarp>
            <a:spAutoFit/>
          </a:bodyPr>
          <a:lstStyle/>
          <a:p>
            <a:pPr marL="854710">
              <a:spcBef>
                <a:spcPts val="105"/>
              </a:spcBef>
            </a:pPr>
            <a:r>
              <a:rPr spc="-145" dirty="0"/>
              <a:t>Database</a:t>
            </a:r>
            <a:r>
              <a:rPr spc="-10" dirty="0"/>
              <a:t> </a:t>
            </a:r>
            <a:r>
              <a:rPr sz="4550" b="0" dirty="0">
                <a:latin typeface="Times New Roman"/>
                <a:cs typeface="Times New Roman"/>
              </a:rPr>
              <a:t>vs.</a:t>
            </a:r>
            <a:r>
              <a:rPr sz="4550" b="0" spc="-285" dirty="0">
                <a:latin typeface="Times New Roman"/>
                <a:cs typeface="Times New Roman"/>
              </a:rPr>
              <a:t> </a:t>
            </a:r>
            <a:r>
              <a:rPr spc="-120" dirty="0"/>
              <a:t>Application</a:t>
            </a:r>
            <a:endParaRPr sz="4550">
              <a:latin typeface="Times New Roman"/>
              <a:cs typeface="Times New Roman"/>
            </a:endParaRPr>
          </a:p>
        </p:txBody>
      </p:sp>
      <p:sp>
        <p:nvSpPr>
          <p:cNvPr id="12" name="object 12"/>
          <p:cNvSpPr txBox="1"/>
          <p:nvPr/>
        </p:nvSpPr>
        <p:spPr>
          <a:xfrm>
            <a:off x="2455871" y="3323639"/>
            <a:ext cx="88265" cy="135935"/>
          </a:xfrm>
          <a:prstGeom prst="rect">
            <a:avLst/>
          </a:prstGeom>
        </p:spPr>
        <p:txBody>
          <a:bodyPr vert="horz" wrap="square" lIns="0" tIns="12700" rIns="0" bIns="0" rtlCol="0">
            <a:spAutoFit/>
          </a:bodyPr>
          <a:lstStyle/>
          <a:p>
            <a:pPr marL="12700">
              <a:spcBef>
                <a:spcPts val="100"/>
              </a:spcBef>
            </a:pPr>
            <a:r>
              <a:rPr sz="800" spc="-50" dirty="0">
                <a:solidFill>
                  <a:srgbClr val="547E7E"/>
                </a:solidFill>
                <a:latin typeface="Arial"/>
                <a:cs typeface="Arial"/>
              </a:rPr>
              <a:t>0</a:t>
            </a:r>
            <a:endParaRPr sz="800">
              <a:latin typeface="Arial"/>
              <a:cs typeface="Arial"/>
            </a:endParaRPr>
          </a:p>
        </p:txBody>
      </p:sp>
      <p:sp>
        <p:nvSpPr>
          <p:cNvPr id="13" name="object 13"/>
          <p:cNvSpPr txBox="1"/>
          <p:nvPr/>
        </p:nvSpPr>
        <p:spPr>
          <a:xfrm>
            <a:off x="2172700" y="2187326"/>
            <a:ext cx="7904480" cy="1395095"/>
          </a:xfrm>
          <a:prstGeom prst="rect">
            <a:avLst/>
          </a:prstGeom>
        </p:spPr>
        <p:txBody>
          <a:bodyPr vert="horz" wrap="square" lIns="0" tIns="45085" rIns="0" bIns="0" rtlCol="0">
            <a:spAutoFit/>
          </a:bodyPr>
          <a:lstStyle/>
          <a:p>
            <a:pPr marL="253365" indent="-240665">
              <a:spcBef>
                <a:spcPts val="355"/>
              </a:spcBef>
              <a:buClr>
                <a:srgbClr val="974F9A"/>
              </a:buClr>
              <a:buChar char="•"/>
              <a:tabLst>
                <a:tab pos="253365" algn="l"/>
              </a:tabLst>
            </a:pPr>
            <a:r>
              <a:rPr sz="2850" spc="70" dirty="0">
                <a:solidFill>
                  <a:srgbClr val="0A0A0A"/>
                </a:solidFill>
                <a:latin typeface="Times New Roman"/>
                <a:cs typeface="Times New Roman"/>
              </a:rPr>
              <a:t>Application</a:t>
            </a:r>
            <a:r>
              <a:rPr sz="2850" spc="240" dirty="0">
                <a:solidFill>
                  <a:srgbClr val="0A0A0A"/>
                </a:solidFill>
                <a:latin typeface="Times New Roman"/>
                <a:cs typeface="Times New Roman"/>
              </a:rPr>
              <a:t> </a:t>
            </a:r>
            <a:r>
              <a:rPr sz="2850" spc="140" dirty="0">
                <a:solidFill>
                  <a:srgbClr val="0A0A0A"/>
                </a:solidFill>
                <a:latin typeface="Times New Roman"/>
                <a:cs typeface="Times New Roman"/>
              </a:rPr>
              <a:t>authenticates/authorizes</a:t>
            </a:r>
            <a:r>
              <a:rPr sz="2850" spc="170" dirty="0">
                <a:solidFill>
                  <a:srgbClr val="0A0A0A"/>
                </a:solidFill>
                <a:latin typeface="Times New Roman"/>
                <a:cs typeface="Times New Roman"/>
              </a:rPr>
              <a:t> </a:t>
            </a:r>
            <a:r>
              <a:rPr sz="2850" spc="100" dirty="0">
                <a:solidFill>
                  <a:srgbClr val="0A0A0A"/>
                </a:solidFill>
                <a:latin typeface="Times New Roman"/>
                <a:cs typeface="Times New Roman"/>
              </a:rPr>
              <a:t>users</a:t>
            </a:r>
            <a:endParaRPr sz="2850">
              <a:latin typeface="Times New Roman"/>
              <a:cs typeface="Times New Roman"/>
            </a:endParaRPr>
          </a:p>
          <a:p>
            <a:pPr marL="253365" indent="-240665">
              <a:spcBef>
                <a:spcPts val="254"/>
              </a:spcBef>
              <a:buClr>
                <a:srgbClr val="974F9A"/>
              </a:buClr>
              <a:buChar char="•"/>
              <a:tabLst>
                <a:tab pos="253365" algn="l"/>
              </a:tabLst>
            </a:pPr>
            <a:r>
              <a:rPr sz="2850" spc="70" dirty="0">
                <a:solidFill>
                  <a:srgbClr val="0A0A0A"/>
                </a:solidFill>
                <a:latin typeface="Times New Roman"/>
                <a:cs typeface="Times New Roman"/>
              </a:rPr>
              <a:t>Application</a:t>
            </a:r>
            <a:r>
              <a:rPr sz="2850" spc="140" dirty="0">
                <a:solidFill>
                  <a:srgbClr val="0A0A0A"/>
                </a:solidFill>
                <a:latin typeface="Times New Roman"/>
                <a:cs typeface="Times New Roman"/>
              </a:rPr>
              <a:t> </a:t>
            </a:r>
            <a:r>
              <a:rPr sz="2850" spc="55" dirty="0">
                <a:solidFill>
                  <a:srgbClr val="0A0A0A"/>
                </a:solidFill>
                <a:latin typeface="Times New Roman"/>
                <a:cs typeface="Times New Roman"/>
              </a:rPr>
              <a:t>itself</a:t>
            </a:r>
            <a:r>
              <a:rPr sz="2850" spc="90" dirty="0">
                <a:solidFill>
                  <a:srgbClr val="0A0A0A"/>
                </a:solidFill>
                <a:latin typeface="Times New Roman"/>
                <a:cs typeface="Times New Roman"/>
              </a:rPr>
              <a:t> </a:t>
            </a:r>
            <a:r>
              <a:rPr sz="2850" spc="120" dirty="0">
                <a:solidFill>
                  <a:srgbClr val="0A0A0A"/>
                </a:solidFill>
                <a:latin typeface="Times New Roman"/>
                <a:cs typeface="Times New Roman"/>
              </a:rPr>
              <a:t>authenticates</a:t>
            </a:r>
            <a:r>
              <a:rPr sz="2850" spc="100" dirty="0">
                <a:solidFill>
                  <a:srgbClr val="0A0A0A"/>
                </a:solidFill>
                <a:latin typeface="Times New Roman"/>
                <a:cs typeface="Times New Roman"/>
              </a:rPr>
              <a:t> </a:t>
            </a:r>
            <a:r>
              <a:rPr sz="2850" spc="55" dirty="0">
                <a:solidFill>
                  <a:srgbClr val="0A0A0A"/>
                </a:solidFill>
                <a:latin typeface="Times New Roman"/>
                <a:cs typeface="Times New Roman"/>
              </a:rPr>
              <a:t>itself</a:t>
            </a:r>
            <a:r>
              <a:rPr sz="2850" spc="95" dirty="0">
                <a:solidFill>
                  <a:srgbClr val="0A0A0A"/>
                </a:solidFill>
                <a:latin typeface="Times New Roman"/>
                <a:cs typeface="Times New Roman"/>
              </a:rPr>
              <a:t> </a:t>
            </a:r>
            <a:r>
              <a:rPr sz="2850" spc="65" dirty="0">
                <a:solidFill>
                  <a:srgbClr val="0A0A0A"/>
                </a:solidFill>
                <a:latin typeface="Times New Roman"/>
                <a:cs typeface="Times New Roman"/>
              </a:rPr>
              <a:t>to</a:t>
            </a:r>
            <a:r>
              <a:rPr sz="2850" spc="130" dirty="0">
                <a:solidFill>
                  <a:srgbClr val="0A0A0A"/>
                </a:solidFill>
                <a:latin typeface="Times New Roman"/>
                <a:cs typeface="Times New Roman"/>
              </a:rPr>
              <a:t> </a:t>
            </a:r>
            <a:r>
              <a:rPr sz="2850" spc="114" dirty="0">
                <a:solidFill>
                  <a:srgbClr val="0A0A0A"/>
                </a:solidFill>
                <a:latin typeface="Times New Roman"/>
                <a:cs typeface="Times New Roman"/>
              </a:rPr>
              <a:t>database</a:t>
            </a:r>
            <a:endParaRPr sz="2850">
              <a:latin typeface="Times New Roman"/>
              <a:cs typeface="Times New Roman"/>
            </a:endParaRPr>
          </a:p>
          <a:p>
            <a:pPr marL="564515">
              <a:spcBef>
                <a:spcPts val="190"/>
              </a:spcBef>
            </a:pPr>
            <a:r>
              <a:rPr sz="2700" spc="55" dirty="0">
                <a:solidFill>
                  <a:srgbClr val="547E7E"/>
                </a:solidFill>
                <a:latin typeface="Times New Roman"/>
                <a:cs typeface="Times New Roman"/>
              </a:rPr>
              <a:t>Database</a:t>
            </a:r>
            <a:r>
              <a:rPr sz="2700" spc="150" dirty="0">
                <a:solidFill>
                  <a:srgbClr val="547E7E"/>
                </a:solidFill>
                <a:latin typeface="Times New Roman"/>
                <a:cs typeface="Times New Roman"/>
              </a:rPr>
              <a:t> </a:t>
            </a:r>
            <a:r>
              <a:rPr sz="2700" spc="50" dirty="0">
                <a:solidFill>
                  <a:srgbClr val="547E7E"/>
                </a:solidFill>
                <a:latin typeface="Times New Roman"/>
                <a:cs typeface="Times New Roman"/>
              </a:rPr>
              <a:t>password</a:t>
            </a:r>
            <a:endParaRPr sz="2700">
              <a:latin typeface="Times New Roman"/>
              <a:cs typeface="Times New Roman"/>
            </a:endParaRPr>
          </a:p>
        </p:txBody>
      </p:sp>
      <p:sp>
        <p:nvSpPr>
          <p:cNvPr id="14" name="object 14"/>
          <p:cNvSpPr txBox="1"/>
          <p:nvPr/>
        </p:nvSpPr>
        <p:spPr>
          <a:xfrm>
            <a:off x="6797246" y="5161141"/>
            <a:ext cx="2266315" cy="356870"/>
          </a:xfrm>
          <a:prstGeom prst="rect">
            <a:avLst/>
          </a:prstGeom>
        </p:spPr>
        <p:txBody>
          <a:bodyPr vert="horz" wrap="square" lIns="0" tIns="12700" rIns="0" bIns="0" rtlCol="0">
            <a:spAutoFit/>
          </a:bodyPr>
          <a:lstStyle/>
          <a:p>
            <a:pPr marL="1320165">
              <a:lnSpc>
                <a:spcPts val="1989"/>
              </a:lnSpc>
              <a:spcBef>
                <a:spcPts val="100"/>
              </a:spcBef>
            </a:pPr>
            <a:r>
              <a:rPr sz="1950" spc="-10" dirty="0">
                <a:solidFill>
                  <a:srgbClr val="0A0A0A"/>
                </a:solidFill>
                <a:latin typeface="Times New Roman"/>
                <a:cs typeface="Times New Roman"/>
              </a:rPr>
              <a:t>Database</a:t>
            </a:r>
            <a:endParaRPr sz="1950">
              <a:latin typeface="Times New Roman"/>
              <a:cs typeface="Times New Roman"/>
            </a:endParaRPr>
          </a:p>
          <a:p>
            <a:pPr marL="12700">
              <a:lnSpc>
                <a:spcPts val="610"/>
              </a:lnSpc>
            </a:pPr>
            <a:r>
              <a:rPr sz="800" spc="1035" dirty="0">
                <a:solidFill>
                  <a:srgbClr val="232323"/>
                </a:solidFill>
                <a:latin typeface="Arial"/>
                <a:cs typeface="Arial"/>
              </a:rPr>
              <a:t>-------</a:t>
            </a:r>
            <a:r>
              <a:rPr sz="800" spc="640" dirty="0">
                <a:solidFill>
                  <a:srgbClr val="232323"/>
                </a:solidFill>
                <a:latin typeface="Arial"/>
                <a:cs typeface="Arial"/>
              </a:rPr>
              <a:t>l</a:t>
            </a:r>
            <a:endParaRPr sz="800">
              <a:latin typeface="Arial"/>
              <a:cs typeface="Arial"/>
            </a:endParaRPr>
          </a:p>
        </p:txBody>
      </p:sp>
    </p:spTree>
    <p:extLst>
      <p:ext uri="{BB962C8B-B14F-4D97-AF65-F5344CB8AC3E}">
        <p14:creationId xmlns:p14="http://schemas.microsoft.com/office/powerpoint/2010/main" val="875249251"/>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48467" y="-518236"/>
            <a:ext cx="10769600" cy="1245311"/>
          </a:xfrm>
          <a:prstGeom prst="rect">
            <a:avLst/>
          </a:prstGeom>
        </p:spPr>
        <p:txBody>
          <a:bodyPr vert="horz" wrap="square" lIns="0" tIns="585567" rIns="0" bIns="0" numCol="1" rtlCol="0" anchor="b" anchorCtr="0" compatLnSpc="1">
            <a:prstTxWarp prst="textNoShape">
              <a:avLst/>
            </a:prstTxWarp>
            <a:spAutoFit/>
          </a:bodyPr>
          <a:lstStyle/>
          <a:p>
            <a:pPr marL="2707005">
              <a:spcBef>
                <a:spcPts val="105"/>
              </a:spcBef>
            </a:pPr>
            <a:r>
              <a:rPr sz="4250" spc="-180" dirty="0">
                <a:latin typeface="Times New Roman"/>
                <a:cs typeface="Times New Roman"/>
              </a:rPr>
              <a:t>Auditing</a:t>
            </a:r>
            <a:endParaRPr sz="4250">
              <a:latin typeface="Times New Roman"/>
              <a:cs typeface="Times New Roman"/>
            </a:endParaRPr>
          </a:p>
        </p:txBody>
      </p:sp>
      <p:sp>
        <p:nvSpPr>
          <p:cNvPr id="3" name="object 3"/>
          <p:cNvSpPr txBox="1"/>
          <p:nvPr/>
        </p:nvSpPr>
        <p:spPr>
          <a:xfrm>
            <a:off x="2166180" y="2212460"/>
            <a:ext cx="6990080" cy="1141730"/>
          </a:xfrm>
          <a:prstGeom prst="rect">
            <a:avLst/>
          </a:prstGeom>
        </p:spPr>
        <p:txBody>
          <a:bodyPr vert="horz" wrap="square" lIns="0" tIns="38100" rIns="0" bIns="0" rtlCol="0">
            <a:spAutoFit/>
          </a:bodyPr>
          <a:lstStyle/>
          <a:p>
            <a:pPr marL="262255" marR="5080" indent="-250190">
              <a:lnSpc>
                <a:spcPct val="93500"/>
              </a:lnSpc>
              <a:spcBef>
                <a:spcPts val="300"/>
              </a:spcBef>
              <a:buClr>
                <a:srgbClr val="975299"/>
              </a:buClr>
              <a:buChar char="•"/>
              <a:tabLst>
                <a:tab pos="268605" algn="l"/>
              </a:tabLst>
            </a:pPr>
            <a:r>
              <a:rPr sz="2500" spc="85" dirty="0">
                <a:solidFill>
                  <a:srgbClr val="0C0C0C"/>
                </a:solidFill>
                <a:latin typeface="Times New Roman"/>
                <a:cs typeface="Times New Roman"/>
              </a:rPr>
              <a:t>The</a:t>
            </a:r>
            <a:r>
              <a:rPr sz="2500" spc="-105" dirty="0">
                <a:solidFill>
                  <a:srgbClr val="0C0C0C"/>
                </a:solidFill>
                <a:latin typeface="Times New Roman"/>
                <a:cs typeface="Times New Roman"/>
              </a:rPr>
              <a:t> </a:t>
            </a:r>
            <a:r>
              <a:rPr sz="2500" spc="80" dirty="0">
                <a:solidFill>
                  <a:srgbClr val="0C0C0C"/>
                </a:solidFill>
                <a:latin typeface="Times New Roman"/>
                <a:cs typeface="Times New Roman"/>
              </a:rPr>
              <a:t>database</a:t>
            </a:r>
            <a:r>
              <a:rPr sz="2500" dirty="0">
                <a:solidFill>
                  <a:srgbClr val="0C0C0C"/>
                </a:solidFill>
                <a:latin typeface="Times New Roman"/>
                <a:cs typeface="Times New Roman"/>
              </a:rPr>
              <a:t> </a:t>
            </a:r>
            <a:r>
              <a:rPr sz="2500" spc="50" dirty="0">
                <a:solidFill>
                  <a:srgbClr val="0C0C0C"/>
                </a:solidFill>
                <a:latin typeface="Times New Roman"/>
                <a:cs typeface="Times New Roman"/>
              </a:rPr>
              <a:t>system</a:t>
            </a:r>
            <a:r>
              <a:rPr sz="2500" spc="40" dirty="0">
                <a:solidFill>
                  <a:srgbClr val="0C0C0C"/>
                </a:solidFill>
                <a:latin typeface="Times New Roman"/>
                <a:cs typeface="Times New Roman"/>
              </a:rPr>
              <a:t> </a:t>
            </a:r>
            <a:r>
              <a:rPr sz="2500" spc="105" dirty="0">
                <a:solidFill>
                  <a:srgbClr val="0C0C0C"/>
                </a:solidFill>
                <a:latin typeface="Times New Roman"/>
                <a:cs typeface="Times New Roman"/>
              </a:rPr>
              <a:t>must</a:t>
            </a:r>
            <a:r>
              <a:rPr sz="2500" spc="-30" dirty="0">
                <a:solidFill>
                  <a:srgbClr val="0C0C0C"/>
                </a:solidFill>
                <a:latin typeface="Times New Roman"/>
                <a:cs typeface="Times New Roman"/>
              </a:rPr>
              <a:t> </a:t>
            </a:r>
            <a:r>
              <a:rPr sz="2500" spc="70" dirty="0">
                <a:solidFill>
                  <a:srgbClr val="0C0C0C"/>
                </a:solidFill>
                <a:latin typeface="Times New Roman"/>
                <a:cs typeface="Times New Roman"/>
              </a:rPr>
              <a:t>keep</a:t>
            </a:r>
            <a:r>
              <a:rPr sz="2500" spc="-190" dirty="0">
                <a:solidFill>
                  <a:srgbClr val="0C0C0C"/>
                </a:solidFill>
                <a:latin typeface="Times New Roman"/>
                <a:cs typeface="Times New Roman"/>
              </a:rPr>
              <a:t> </a:t>
            </a:r>
            <a:r>
              <a:rPr sz="2550" b="1" spc="135" dirty="0">
                <a:solidFill>
                  <a:srgbClr val="0C0C0C"/>
                </a:solidFill>
                <a:latin typeface="Times New Roman"/>
                <a:cs typeface="Times New Roman"/>
              </a:rPr>
              <a:t>track</a:t>
            </a:r>
            <a:r>
              <a:rPr sz="2550" b="1" spc="-35" dirty="0">
                <a:solidFill>
                  <a:srgbClr val="0C0C0C"/>
                </a:solidFill>
                <a:latin typeface="Times New Roman"/>
                <a:cs typeface="Times New Roman"/>
              </a:rPr>
              <a:t> </a:t>
            </a:r>
            <a:r>
              <a:rPr sz="2550" b="1" spc="125" dirty="0">
                <a:solidFill>
                  <a:srgbClr val="0C0C0C"/>
                </a:solidFill>
                <a:latin typeface="Times New Roman"/>
                <a:cs typeface="Times New Roman"/>
              </a:rPr>
              <a:t>of</a:t>
            </a:r>
            <a:r>
              <a:rPr sz="2550" b="1" spc="55" dirty="0">
                <a:solidFill>
                  <a:srgbClr val="0C0C0C"/>
                </a:solidFill>
                <a:latin typeface="Times New Roman"/>
                <a:cs typeface="Times New Roman"/>
              </a:rPr>
              <a:t> </a:t>
            </a:r>
            <a:r>
              <a:rPr sz="2550" b="1" spc="75" dirty="0">
                <a:solidFill>
                  <a:srgbClr val="0C0C0C"/>
                </a:solidFill>
                <a:latin typeface="Times New Roman"/>
                <a:cs typeface="Times New Roman"/>
              </a:rPr>
              <a:t>all 	</a:t>
            </a:r>
            <a:r>
              <a:rPr sz="2550" b="1" spc="165" dirty="0">
                <a:solidFill>
                  <a:srgbClr val="0C0C0C"/>
                </a:solidFill>
                <a:latin typeface="Times New Roman"/>
                <a:cs typeface="Times New Roman"/>
              </a:rPr>
              <a:t>operations</a:t>
            </a:r>
            <a:r>
              <a:rPr sz="2550" b="1" spc="55" dirty="0">
                <a:solidFill>
                  <a:srgbClr val="0C0C0C"/>
                </a:solidFill>
                <a:latin typeface="Times New Roman"/>
                <a:cs typeface="Times New Roman"/>
              </a:rPr>
              <a:t> </a:t>
            </a:r>
            <a:r>
              <a:rPr sz="2500" spc="110" dirty="0">
                <a:solidFill>
                  <a:srgbClr val="0C0C0C"/>
                </a:solidFill>
                <a:latin typeface="Times New Roman"/>
                <a:cs typeface="Times New Roman"/>
              </a:rPr>
              <a:t>on</a:t>
            </a:r>
            <a:r>
              <a:rPr sz="2500" spc="-50" dirty="0">
                <a:solidFill>
                  <a:srgbClr val="0C0C0C"/>
                </a:solidFill>
                <a:latin typeface="Times New Roman"/>
                <a:cs typeface="Times New Roman"/>
              </a:rPr>
              <a:t> </a:t>
            </a:r>
            <a:r>
              <a:rPr sz="2500" spc="85" dirty="0">
                <a:solidFill>
                  <a:srgbClr val="0C0C0C"/>
                </a:solidFill>
                <a:latin typeface="Times New Roman"/>
                <a:cs typeface="Times New Roman"/>
              </a:rPr>
              <a:t>the</a:t>
            </a:r>
            <a:r>
              <a:rPr sz="2500" spc="5" dirty="0">
                <a:solidFill>
                  <a:srgbClr val="0C0C0C"/>
                </a:solidFill>
                <a:latin typeface="Times New Roman"/>
                <a:cs typeface="Times New Roman"/>
              </a:rPr>
              <a:t> </a:t>
            </a:r>
            <a:r>
              <a:rPr sz="2500" spc="80" dirty="0">
                <a:solidFill>
                  <a:srgbClr val="0C0C0C"/>
                </a:solidFill>
                <a:latin typeface="Times New Roman"/>
                <a:cs typeface="Times New Roman"/>
              </a:rPr>
              <a:t>database</a:t>
            </a:r>
            <a:r>
              <a:rPr sz="2500" spc="40" dirty="0">
                <a:solidFill>
                  <a:srgbClr val="0C0C0C"/>
                </a:solidFill>
                <a:latin typeface="Times New Roman"/>
                <a:cs typeface="Times New Roman"/>
              </a:rPr>
              <a:t> </a:t>
            </a:r>
            <a:r>
              <a:rPr sz="2500" spc="114" dirty="0">
                <a:solidFill>
                  <a:srgbClr val="0C0C0C"/>
                </a:solidFill>
                <a:latin typeface="Times New Roman"/>
                <a:cs typeface="Times New Roman"/>
              </a:rPr>
              <a:t>that</a:t>
            </a:r>
            <a:r>
              <a:rPr sz="2500" spc="5" dirty="0">
                <a:solidFill>
                  <a:srgbClr val="0C0C0C"/>
                </a:solidFill>
                <a:latin typeface="Times New Roman"/>
                <a:cs typeface="Times New Roman"/>
              </a:rPr>
              <a:t> </a:t>
            </a:r>
            <a:r>
              <a:rPr sz="2500" spc="125" dirty="0">
                <a:solidFill>
                  <a:srgbClr val="0C0C0C"/>
                </a:solidFill>
                <a:latin typeface="Times New Roman"/>
                <a:cs typeface="Times New Roman"/>
              </a:rPr>
              <a:t>are</a:t>
            </a:r>
            <a:r>
              <a:rPr sz="2500" spc="-135" dirty="0">
                <a:solidFill>
                  <a:srgbClr val="0C0C0C"/>
                </a:solidFill>
                <a:latin typeface="Times New Roman"/>
                <a:cs typeface="Times New Roman"/>
              </a:rPr>
              <a:t> </a:t>
            </a:r>
            <a:r>
              <a:rPr sz="2500" spc="60" dirty="0">
                <a:solidFill>
                  <a:srgbClr val="0C0C0C"/>
                </a:solidFill>
                <a:latin typeface="Times New Roman"/>
                <a:cs typeface="Times New Roman"/>
              </a:rPr>
              <a:t>applied</a:t>
            </a:r>
            <a:r>
              <a:rPr sz="2500" spc="15" dirty="0">
                <a:solidFill>
                  <a:srgbClr val="0C0C0C"/>
                </a:solidFill>
                <a:latin typeface="Times New Roman"/>
                <a:cs typeface="Times New Roman"/>
              </a:rPr>
              <a:t> </a:t>
            </a:r>
            <a:r>
              <a:rPr sz="2500" dirty="0">
                <a:solidFill>
                  <a:srgbClr val="0C0C0C"/>
                </a:solidFill>
                <a:latin typeface="Times New Roman"/>
                <a:cs typeface="Times New Roman"/>
              </a:rPr>
              <a:t>by</a:t>
            </a:r>
            <a:r>
              <a:rPr sz="2500" spc="-100" dirty="0">
                <a:solidFill>
                  <a:srgbClr val="0C0C0C"/>
                </a:solidFill>
                <a:latin typeface="Times New Roman"/>
                <a:cs typeface="Times New Roman"/>
              </a:rPr>
              <a:t> </a:t>
            </a:r>
            <a:r>
              <a:rPr sz="2500" spc="-50" dirty="0">
                <a:solidFill>
                  <a:srgbClr val="0C0C0C"/>
                </a:solidFill>
                <a:latin typeface="Times New Roman"/>
                <a:cs typeface="Times New Roman"/>
              </a:rPr>
              <a:t>a 	</a:t>
            </a:r>
            <a:r>
              <a:rPr sz="2500" spc="75" dirty="0">
                <a:solidFill>
                  <a:srgbClr val="0C0C0C"/>
                </a:solidFill>
                <a:latin typeface="Times New Roman"/>
                <a:cs typeface="Times New Roman"/>
              </a:rPr>
              <a:t>certain</a:t>
            </a:r>
            <a:r>
              <a:rPr sz="2500" spc="35" dirty="0">
                <a:solidFill>
                  <a:srgbClr val="0C0C0C"/>
                </a:solidFill>
                <a:latin typeface="Times New Roman"/>
                <a:cs typeface="Times New Roman"/>
              </a:rPr>
              <a:t> </a:t>
            </a:r>
            <a:r>
              <a:rPr sz="2500" spc="90" dirty="0">
                <a:solidFill>
                  <a:srgbClr val="0C0C0C"/>
                </a:solidFill>
                <a:latin typeface="Times New Roman"/>
                <a:cs typeface="Times New Roman"/>
              </a:rPr>
              <a:t>user</a:t>
            </a:r>
            <a:r>
              <a:rPr sz="2500" spc="-65" dirty="0">
                <a:solidFill>
                  <a:srgbClr val="0C0C0C"/>
                </a:solidFill>
                <a:latin typeface="Times New Roman"/>
                <a:cs typeface="Times New Roman"/>
              </a:rPr>
              <a:t> </a:t>
            </a:r>
            <a:r>
              <a:rPr sz="2500" spc="80" dirty="0">
                <a:solidFill>
                  <a:srgbClr val="0C0C0C"/>
                </a:solidFill>
                <a:latin typeface="Times New Roman"/>
                <a:cs typeface="Times New Roman"/>
              </a:rPr>
              <a:t>throughout</a:t>
            </a:r>
            <a:r>
              <a:rPr sz="2500" spc="15" dirty="0">
                <a:solidFill>
                  <a:srgbClr val="0C0C0C"/>
                </a:solidFill>
                <a:latin typeface="Times New Roman"/>
                <a:cs typeface="Times New Roman"/>
              </a:rPr>
              <a:t> </a:t>
            </a:r>
            <a:r>
              <a:rPr sz="2550" b="1" spc="204" dirty="0">
                <a:solidFill>
                  <a:srgbClr val="0C0C0C"/>
                </a:solidFill>
                <a:latin typeface="Times New Roman"/>
                <a:cs typeface="Times New Roman"/>
              </a:rPr>
              <a:t>each</a:t>
            </a:r>
            <a:r>
              <a:rPr sz="2550" b="1" spc="-145" dirty="0">
                <a:solidFill>
                  <a:srgbClr val="0C0C0C"/>
                </a:solidFill>
                <a:latin typeface="Times New Roman"/>
                <a:cs typeface="Times New Roman"/>
              </a:rPr>
              <a:t> </a:t>
            </a:r>
            <a:r>
              <a:rPr sz="2550" b="1" spc="190" dirty="0">
                <a:solidFill>
                  <a:srgbClr val="0C0C0C"/>
                </a:solidFill>
                <a:latin typeface="Times New Roman"/>
                <a:cs typeface="Times New Roman"/>
              </a:rPr>
              <a:t>login</a:t>
            </a:r>
            <a:r>
              <a:rPr sz="2550" b="1" spc="-95" dirty="0">
                <a:solidFill>
                  <a:srgbClr val="0C0C0C"/>
                </a:solidFill>
                <a:latin typeface="Times New Roman"/>
                <a:cs typeface="Times New Roman"/>
              </a:rPr>
              <a:t> </a:t>
            </a:r>
            <a:r>
              <a:rPr sz="2550" b="1" spc="190" dirty="0">
                <a:solidFill>
                  <a:srgbClr val="0C0C0C"/>
                </a:solidFill>
                <a:latin typeface="Times New Roman"/>
                <a:cs typeface="Times New Roman"/>
              </a:rPr>
              <a:t>session.</a:t>
            </a:r>
            <a:endParaRPr sz="2550">
              <a:latin typeface="Times New Roman"/>
              <a:cs typeface="Times New Roman"/>
            </a:endParaRPr>
          </a:p>
        </p:txBody>
      </p:sp>
      <p:sp>
        <p:nvSpPr>
          <p:cNvPr id="4" name="object 4"/>
          <p:cNvSpPr txBox="1"/>
          <p:nvPr/>
        </p:nvSpPr>
        <p:spPr>
          <a:xfrm>
            <a:off x="2453013" y="3495309"/>
            <a:ext cx="80645" cy="112851"/>
          </a:xfrm>
          <a:prstGeom prst="rect">
            <a:avLst/>
          </a:prstGeom>
        </p:spPr>
        <p:txBody>
          <a:bodyPr vert="horz" wrap="square" lIns="0" tIns="12700" rIns="0" bIns="0" rtlCol="0">
            <a:spAutoFit/>
          </a:bodyPr>
          <a:lstStyle/>
          <a:p>
            <a:pPr marL="12700">
              <a:spcBef>
                <a:spcPts val="100"/>
              </a:spcBef>
            </a:pPr>
            <a:r>
              <a:rPr sz="650" spc="15" dirty="0">
                <a:solidFill>
                  <a:srgbClr val="809393"/>
                </a:solidFill>
                <a:latin typeface="Arial"/>
                <a:cs typeface="Arial"/>
              </a:rPr>
              <a:t>0</a:t>
            </a:r>
            <a:endParaRPr sz="650">
              <a:latin typeface="Arial"/>
              <a:cs typeface="Arial"/>
            </a:endParaRPr>
          </a:p>
        </p:txBody>
      </p:sp>
      <p:sp>
        <p:nvSpPr>
          <p:cNvPr id="5" name="object 5"/>
          <p:cNvSpPr txBox="1"/>
          <p:nvPr/>
        </p:nvSpPr>
        <p:spPr>
          <a:xfrm>
            <a:off x="2703980" y="3354681"/>
            <a:ext cx="7427595" cy="2299970"/>
          </a:xfrm>
          <a:prstGeom prst="rect">
            <a:avLst/>
          </a:prstGeom>
        </p:spPr>
        <p:txBody>
          <a:bodyPr vert="horz" wrap="square" lIns="0" tIns="34925" rIns="0" bIns="0" rtlCol="0">
            <a:spAutoFit/>
          </a:bodyPr>
          <a:lstStyle/>
          <a:p>
            <a:pPr marL="18415" marR="5080" indent="-6350">
              <a:lnSpc>
                <a:spcPct val="93600"/>
              </a:lnSpc>
              <a:spcBef>
                <a:spcPts val="275"/>
              </a:spcBef>
            </a:pPr>
            <a:r>
              <a:rPr sz="2250" spc="60" dirty="0">
                <a:solidFill>
                  <a:srgbClr val="5D8282"/>
                </a:solidFill>
                <a:latin typeface="Times New Roman"/>
                <a:cs typeface="Times New Roman"/>
              </a:rPr>
              <a:t>To</a:t>
            </a:r>
            <a:r>
              <a:rPr sz="2250" spc="-55" dirty="0">
                <a:solidFill>
                  <a:srgbClr val="5D8282"/>
                </a:solidFill>
                <a:latin typeface="Times New Roman"/>
                <a:cs typeface="Times New Roman"/>
              </a:rPr>
              <a:t> </a:t>
            </a:r>
            <a:r>
              <a:rPr sz="2250" dirty="0">
                <a:solidFill>
                  <a:srgbClr val="5D8282"/>
                </a:solidFill>
                <a:latin typeface="Times New Roman"/>
                <a:cs typeface="Times New Roman"/>
              </a:rPr>
              <a:t>keep</a:t>
            </a:r>
            <a:r>
              <a:rPr sz="2250" spc="-20" dirty="0">
                <a:solidFill>
                  <a:srgbClr val="5D8282"/>
                </a:solidFill>
                <a:latin typeface="Times New Roman"/>
                <a:cs typeface="Times New Roman"/>
              </a:rPr>
              <a:t> </a:t>
            </a:r>
            <a:r>
              <a:rPr sz="2250" dirty="0">
                <a:solidFill>
                  <a:srgbClr val="5D8282"/>
                </a:solidFill>
                <a:latin typeface="Times New Roman"/>
                <a:cs typeface="Times New Roman"/>
              </a:rPr>
              <a:t>a</a:t>
            </a:r>
            <a:r>
              <a:rPr sz="2250" spc="114" dirty="0">
                <a:solidFill>
                  <a:srgbClr val="5D8282"/>
                </a:solidFill>
                <a:latin typeface="Times New Roman"/>
                <a:cs typeface="Times New Roman"/>
              </a:rPr>
              <a:t> </a:t>
            </a:r>
            <a:r>
              <a:rPr sz="2250" dirty="0">
                <a:solidFill>
                  <a:srgbClr val="5D8282"/>
                </a:solidFill>
                <a:latin typeface="Times New Roman"/>
                <a:cs typeface="Times New Roman"/>
              </a:rPr>
              <a:t>record</a:t>
            </a:r>
            <a:r>
              <a:rPr sz="2250" spc="50" dirty="0">
                <a:solidFill>
                  <a:srgbClr val="5D8282"/>
                </a:solidFill>
                <a:latin typeface="Times New Roman"/>
                <a:cs typeface="Times New Roman"/>
              </a:rPr>
              <a:t> </a:t>
            </a:r>
            <a:r>
              <a:rPr sz="2250" dirty="0">
                <a:solidFill>
                  <a:srgbClr val="5D8282"/>
                </a:solidFill>
                <a:latin typeface="Times New Roman"/>
                <a:cs typeface="Times New Roman"/>
              </a:rPr>
              <a:t>of</a:t>
            </a:r>
            <a:r>
              <a:rPr sz="2250" spc="60" dirty="0">
                <a:solidFill>
                  <a:srgbClr val="5D8282"/>
                </a:solidFill>
                <a:latin typeface="Times New Roman"/>
                <a:cs typeface="Times New Roman"/>
              </a:rPr>
              <a:t> </a:t>
            </a:r>
            <a:r>
              <a:rPr sz="2250" dirty="0">
                <a:solidFill>
                  <a:srgbClr val="5D8282"/>
                </a:solidFill>
                <a:latin typeface="Times New Roman"/>
                <a:cs typeface="Times New Roman"/>
              </a:rPr>
              <a:t>all</a:t>
            </a:r>
            <a:r>
              <a:rPr sz="2250" spc="15" dirty="0">
                <a:solidFill>
                  <a:srgbClr val="5D8282"/>
                </a:solidFill>
                <a:latin typeface="Times New Roman"/>
                <a:cs typeface="Times New Roman"/>
              </a:rPr>
              <a:t> </a:t>
            </a:r>
            <a:r>
              <a:rPr sz="2250" dirty="0">
                <a:solidFill>
                  <a:srgbClr val="5D8282"/>
                </a:solidFill>
                <a:latin typeface="Times New Roman"/>
                <a:cs typeface="Times New Roman"/>
              </a:rPr>
              <a:t>updates</a:t>
            </a:r>
            <a:r>
              <a:rPr sz="2250" spc="75" dirty="0">
                <a:solidFill>
                  <a:srgbClr val="5D8282"/>
                </a:solidFill>
                <a:latin typeface="Times New Roman"/>
                <a:cs typeface="Times New Roman"/>
              </a:rPr>
              <a:t> </a:t>
            </a:r>
            <a:r>
              <a:rPr sz="2250" dirty="0">
                <a:solidFill>
                  <a:srgbClr val="5D8282"/>
                </a:solidFill>
                <a:latin typeface="Times New Roman"/>
                <a:cs typeface="Times New Roman"/>
              </a:rPr>
              <a:t>applied</a:t>
            </a:r>
            <a:r>
              <a:rPr sz="2250" spc="120" dirty="0">
                <a:solidFill>
                  <a:srgbClr val="5D8282"/>
                </a:solidFill>
                <a:latin typeface="Times New Roman"/>
                <a:cs typeface="Times New Roman"/>
              </a:rPr>
              <a:t> </a:t>
            </a:r>
            <a:r>
              <a:rPr sz="2250" spc="75" dirty="0">
                <a:solidFill>
                  <a:srgbClr val="5D8282"/>
                </a:solidFill>
                <a:latin typeface="Times New Roman"/>
                <a:cs typeface="Times New Roman"/>
              </a:rPr>
              <a:t>to</a:t>
            </a:r>
            <a:r>
              <a:rPr sz="2250" spc="-75" dirty="0">
                <a:solidFill>
                  <a:srgbClr val="5D8282"/>
                </a:solidFill>
                <a:latin typeface="Times New Roman"/>
                <a:cs typeface="Times New Roman"/>
              </a:rPr>
              <a:t> </a:t>
            </a:r>
            <a:r>
              <a:rPr sz="2250" spc="70" dirty="0">
                <a:solidFill>
                  <a:srgbClr val="5D8282"/>
                </a:solidFill>
                <a:latin typeface="Times New Roman"/>
                <a:cs typeface="Times New Roman"/>
              </a:rPr>
              <a:t>the</a:t>
            </a:r>
            <a:r>
              <a:rPr sz="2250" spc="90" dirty="0">
                <a:solidFill>
                  <a:srgbClr val="5D8282"/>
                </a:solidFill>
                <a:latin typeface="Times New Roman"/>
                <a:cs typeface="Times New Roman"/>
              </a:rPr>
              <a:t> </a:t>
            </a:r>
            <a:r>
              <a:rPr sz="2250" dirty="0">
                <a:solidFill>
                  <a:srgbClr val="5D8282"/>
                </a:solidFill>
                <a:latin typeface="Times New Roman"/>
                <a:cs typeface="Times New Roman"/>
              </a:rPr>
              <a:t>database</a:t>
            </a:r>
            <a:r>
              <a:rPr sz="2250" spc="175" dirty="0">
                <a:solidFill>
                  <a:srgbClr val="5D8282"/>
                </a:solidFill>
                <a:latin typeface="Times New Roman"/>
                <a:cs typeface="Times New Roman"/>
              </a:rPr>
              <a:t> </a:t>
            </a:r>
            <a:r>
              <a:rPr sz="2250" spc="65" dirty="0">
                <a:solidFill>
                  <a:srgbClr val="5D8282"/>
                </a:solidFill>
                <a:latin typeface="Times New Roman"/>
                <a:cs typeface="Times New Roman"/>
              </a:rPr>
              <a:t>and</a:t>
            </a:r>
            <a:r>
              <a:rPr sz="2250" spc="-10" dirty="0">
                <a:solidFill>
                  <a:srgbClr val="5D8282"/>
                </a:solidFill>
                <a:latin typeface="Times New Roman"/>
                <a:cs typeface="Times New Roman"/>
              </a:rPr>
              <a:t> </a:t>
            </a:r>
            <a:r>
              <a:rPr sz="2250" spc="-25" dirty="0">
                <a:solidFill>
                  <a:srgbClr val="5D8282"/>
                </a:solidFill>
                <a:latin typeface="Times New Roman"/>
                <a:cs typeface="Times New Roman"/>
              </a:rPr>
              <a:t>of </a:t>
            </a:r>
            <a:r>
              <a:rPr sz="2250" spc="70" dirty="0">
                <a:solidFill>
                  <a:srgbClr val="5D8282"/>
                </a:solidFill>
                <a:latin typeface="Times New Roman"/>
                <a:cs typeface="Times New Roman"/>
              </a:rPr>
              <a:t>the</a:t>
            </a:r>
            <a:r>
              <a:rPr sz="2250" spc="85" dirty="0">
                <a:solidFill>
                  <a:srgbClr val="5D8282"/>
                </a:solidFill>
                <a:latin typeface="Times New Roman"/>
                <a:cs typeface="Times New Roman"/>
              </a:rPr>
              <a:t> </a:t>
            </a:r>
            <a:r>
              <a:rPr sz="2250" dirty="0">
                <a:solidFill>
                  <a:srgbClr val="5D8282"/>
                </a:solidFill>
                <a:latin typeface="Times New Roman"/>
                <a:cs typeface="Times New Roman"/>
              </a:rPr>
              <a:t>particular</a:t>
            </a:r>
            <a:r>
              <a:rPr sz="2250" spc="240" dirty="0">
                <a:solidFill>
                  <a:srgbClr val="5D8282"/>
                </a:solidFill>
                <a:latin typeface="Times New Roman"/>
                <a:cs typeface="Times New Roman"/>
              </a:rPr>
              <a:t> </a:t>
            </a:r>
            <a:r>
              <a:rPr sz="2250" spc="55" dirty="0">
                <a:solidFill>
                  <a:srgbClr val="5D8282"/>
                </a:solidFill>
                <a:latin typeface="Times New Roman"/>
                <a:cs typeface="Times New Roman"/>
              </a:rPr>
              <a:t>user</a:t>
            </a:r>
            <a:r>
              <a:rPr sz="2250" spc="5" dirty="0">
                <a:solidFill>
                  <a:srgbClr val="5D8282"/>
                </a:solidFill>
                <a:latin typeface="Times New Roman"/>
                <a:cs typeface="Times New Roman"/>
              </a:rPr>
              <a:t> </a:t>
            </a:r>
            <a:r>
              <a:rPr sz="2250" dirty="0">
                <a:solidFill>
                  <a:srgbClr val="5D8282"/>
                </a:solidFill>
                <a:latin typeface="Times New Roman"/>
                <a:cs typeface="Times New Roman"/>
              </a:rPr>
              <a:t>who</a:t>
            </a:r>
            <a:r>
              <a:rPr sz="2250" spc="60" dirty="0">
                <a:solidFill>
                  <a:srgbClr val="5D8282"/>
                </a:solidFill>
                <a:latin typeface="Times New Roman"/>
                <a:cs typeface="Times New Roman"/>
              </a:rPr>
              <a:t> </a:t>
            </a:r>
            <a:r>
              <a:rPr sz="2250" dirty="0">
                <a:solidFill>
                  <a:srgbClr val="5D8282"/>
                </a:solidFill>
                <a:latin typeface="Times New Roman"/>
                <a:cs typeface="Times New Roman"/>
              </a:rPr>
              <a:t>applied</a:t>
            </a:r>
            <a:r>
              <a:rPr sz="2250" spc="114" dirty="0">
                <a:solidFill>
                  <a:srgbClr val="5D8282"/>
                </a:solidFill>
                <a:latin typeface="Times New Roman"/>
                <a:cs typeface="Times New Roman"/>
              </a:rPr>
              <a:t> </a:t>
            </a:r>
            <a:r>
              <a:rPr sz="2250" dirty="0">
                <a:solidFill>
                  <a:srgbClr val="5D8282"/>
                </a:solidFill>
                <a:latin typeface="Times New Roman"/>
                <a:cs typeface="Times New Roman"/>
              </a:rPr>
              <a:t>each</a:t>
            </a:r>
            <a:r>
              <a:rPr sz="2250" spc="85" dirty="0">
                <a:solidFill>
                  <a:srgbClr val="5D8282"/>
                </a:solidFill>
                <a:latin typeface="Times New Roman"/>
                <a:cs typeface="Times New Roman"/>
              </a:rPr>
              <a:t> </a:t>
            </a:r>
            <a:r>
              <a:rPr sz="2250" dirty="0">
                <a:solidFill>
                  <a:srgbClr val="5D8282"/>
                </a:solidFill>
                <a:latin typeface="Times New Roman"/>
                <a:cs typeface="Times New Roman"/>
              </a:rPr>
              <a:t>update,</a:t>
            </a:r>
            <a:r>
              <a:rPr sz="2250" spc="114" dirty="0">
                <a:solidFill>
                  <a:srgbClr val="5D8282"/>
                </a:solidFill>
                <a:latin typeface="Times New Roman"/>
                <a:cs typeface="Times New Roman"/>
              </a:rPr>
              <a:t> </a:t>
            </a:r>
            <a:r>
              <a:rPr sz="2250" dirty="0">
                <a:solidFill>
                  <a:srgbClr val="5D8282"/>
                </a:solidFill>
                <a:latin typeface="Times New Roman"/>
                <a:cs typeface="Times New Roman"/>
              </a:rPr>
              <a:t>we</a:t>
            </a:r>
            <a:r>
              <a:rPr sz="2250" spc="-30" dirty="0">
                <a:solidFill>
                  <a:srgbClr val="5D8282"/>
                </a:solidFill>
                <a:latin typeface="Times New Roman"/>
                <a:cs typeface="Times New Roman"/>
              </a:rPr>
              <a:t> </a:t>
            </a:r>
            <a:r>
              <a:rPr sz="2250" dirty="0">
                <a:solidFill>
                  <a:srgbClr val="5D8282"/>
                </a:solidFill>
                <a:latin typeface="Times New Roman"/>
                <a:cs typeface="Times New Roman"/>
              </a:rPr>
              <a:t>can</a:t>
            </a:r>
            <a:r>
              <a:rPr sz="2250" spc="114" dirty="0">
                <a:solidFill>
                  <a:srgbClr val="5D8282"/>
                </a:solidFill>
                <a:latin typeface="Times New Roman"/>
                <a:cs typeface="Times New Roman"/>
              </a:rPr>
              <a:t> </a:t>
            </a:r>
            <a:r>
              <a:rPr sz="2250" spc="-10" dirty="0">
                <a:solidFill>
                  <a:srgbClr val="5D8282"/>
                </a:solidFill>
                <a:latin typeface="Times New Roman"/>
                <a:cs typeface="Times New Roman"/>
              </a:rPr>
              <a:t>modify </a:t>
            </a:r>
            <a:r>
              <a:rPr sz="2250" b="1" spc="170" dirty="0">
                <a:solidFill>
                  <a:srgbClr val="5D8282"/>
                </a:solidFill>
                <a:latin typeface="Times New Roman"/>
                <a:cs typeface="Times New Roman"/>
              </a:rPr>
              <a:t>system</a:t>
            </a:r>
            <a:r>
              <a:rPr sz="2250" b="1" spc="-30" dirty="0">
                <a:solidFill>
                  <a:srgbClr val="5D8282"/>
                </a:solidFill>
                <a:latin typeface="Times New Roman"/>
                <a:cs typeface="Times New Roman"/>
              </a:rPr>
              <a:t> </a:t>
            </a:r>
            <a:r>
              <a:rPr sz="2250" b="1" spc="110" dirty="0">
                <a:solidFill>
                  <a:srgbClr val="5D8282"/>
                </a:solidFill>
                <a:latin typeface="Times New Roman"/>
                <a:cs typeface="Times New Roman"/>
              </a:rPr>
              <a:t>log,</a:t>
            </a:r>
            <a:r>
              <a:rPr sz="2250" b="1" spc="15" dirty="0">
                <a:solidFill>
                  <a:srgbClr val="5D8282"/>
                </a:solidFill>
                <a:latin typeface="Times New Roman"/>
                <a:cs typeface="Times New Roman"/>
              </a:rPr>
              <a:t> </a:t>
            </a:r>
            <a:r>
              <a:rPr sz="2250" dirty="0">
                <a:solidFill>
                  <a:srgbClr val="5D8282"/>
                </a:solidFill>
                <a:latin typeface="Times New Roman"/>
                <a:cs typeface="Times New Roman"/>
              </a:rPr>
              <a:t>which</a:t>
            </a:r>
            <a:r>
              <a:rPr sz="2250" spc="85" dirty="0">
                <a:solidFill>
                  <a:srgbClr val="5D8282"/>
                </a:solidFill>
                <a:latin typeface="Times New Roman"/>
                <a:cs typeface="Times New Roman"/>
              </a:rPr>
              <a:t> </a:t>
            </a:r>
            <a:r>
              <a:rPr sz="2250" dirty="0">
                <a:solidFill>
                  <a:srgbClr val="5D8282"/>
                </a:solidFill>
                <a:latin typeface="Times New Roman"/>
                <a:cs typeface="Times New Roman"/>
              </a:rPr>
              <a:t>includes</a:t>
            </a:r>
            <a:r>
              <a:rPr sz="2250" spc="15" dirty="0">
                <a:solidFill>
                  <a:srgbClr val="5D8282"/>
                </a:solidFill>
                <a:latin typeface="Times New Roman"/>
                <a:cs typeface="Times New Roman"/>
              </a:rPr>
              <a:t> </a:t>
            </a:r>
            <a:r>
              <a:rPr sz="2250" spc="85" dirty="0">
                <a:solidFill>
                  <a:srgbClr val="5D8282"/>
                </a:solidFill>
                <a:latin typeface="Times New Roman"/>
                <a:cs typeface="Times New Roman"/>
              </a:rPr>
              <a:t>an</a:t>
            </a:r>
            <a:r>
              <a:rPr sz="2250" spc="-90" dirty="0">
                <a:solidFill>
                  <a:srgbClr val="5D8282"/>
                </a:solidFill>
                <a:latin typeface="Times New Roman"/>
                <a:cs typeface="Times New Roman"/>
              </a:rPr>
              <a:t> </a:t>
            </a:r>
            <a:r>
              <a:rPr sz="2250" spc="70" dirty="0">
                <a:solidFill>
                  <a:srgbClr val="5D8282"/>
                </a:solidFill>
                <a:latin typeface="Times New Roman"/>
                <a:cs typeface="Times New Roman"/>
              </a:rPr>
              <a:t>entry</a:t>
            </a:r>
            <a:r>
              <a:rPr sz="2250" spc="-204" dirty="0">
                <a:solidFill>
                  <a:srgbClr val="5D8282"/>
                </a:solidFill>
                <a:latin typeface="Times New Roman"/>
                <a:cs typeface="Times New Roman"/>
              </a:rPr>
              <a:t> </a:t>
            </a:r>
            <a:r>
              <a:rPr sz="2250" dirty="0">
                <a:solidFill>
                  <a:srgbClr val="5D8282"/>
                </a:solidFill>
                <a:latin typeface="Times New Roman"/>
                <a:cs typeface="Times New Roman"/>
              </a:rPr>
              <a:t>for</a:t>
            </a:r>
            <a:r>
              <a:rPr sz="2250" spc="30" dirty="0">
                <a:solidFill>
                  <a:srgbClr val="5D8282"/>
                </a:solidFill>
                <a:latin typeface="Times New Roman"/>
                <a:cs typeface="Times New Roman"/>
              </a:rPr>
              <a:t> </a:t>
            </a:r>
            <a:r>
              <a:rPr sz="2250" dirty="0">
                <a:solidFill>
                  <a:srgbClr val="5D8282"/>
                </a:solidFill>
                <a:latin typeface="Times New Roman"/>
                <a:cs typeface="Times New Roman"/>
              </a:rPr>
              <a:t>each</a:t>
            </a:r>
            <a:r>
              <a:rPr sz="2250" spc="-25" dirty="0">
                <a:solidFill>
                  <a:srgbClr val="5D8282"/>
                </a:solidFill>
                <a:latin typeface="Times New Roman"/>
                <a:cs typeface="Times New Roman"/>
              </a:rPr>
              <a:t> </a:t>
            </a:r>
            <a:r>
              <a:rPr sz="2250" spc="-10" dirty="0">
                <a:solidFill>
                  <a:srgbClr val="5D8282"/>
                </a:solidFill>
                <a:latin typeface="Times New Roman"/>
                <a:cs typeface="Times New Roman"/>
              </a:rPr>
              <a:t>operation</a:t>
            </a:r>
            <a:r>
              <a:rPr sz="2250" spc="560" dirty="0">
                <a:solidFill>
                  <a:srgbClr val="5D8282"/>
                </a:solidFill>
                <a:latin typeface="Times New Roman"/>
                <a:cs typeface="Times New Roman"/>
              </a:rPr>
              <a:t> </a:t>
            </a:r>
            <a:r>
              <a:rPr sz="2250" dirty="0">
                <a:solidFill>
                  <a:srgbClr val="5D8282"/>
                </a:solidFill>
                <a:latin typeface="Times New Roman"/>
                <a:cs typeface="Times New Roman"/>
              </a:rPr>
              <a:t>applied</a:t>
            </a:r>
            <a:r>
              <a:rPr sz="2250" spc="70" dirty="0">
                <a:solidFill>
                  <a:srgbClr val="5D8282"/>
                </a:solidFill>
                <a:latin typeface="Times New Roman"/>
                <a:cs typeface="Times New Roman"/>
              </a:rPr>
              <a:t> </a:t>
            </a:r>
            <a:r>
              <a:rPr sz="2250" dirty="0">
                <a:solidFill>
                  <a:srgbClr val="5D8282"/>
                </a:solidFill>
                <a:latin typeface="Times New Roman"/>
                <a:cs typeface="Times New Roman"/>
              </a:rPr>
              <a:t>to</a:t>
            </a:r>
            <a:r>
              <a:rPr sz="2250" spc="160" dirty="0">
                <a:solidFill>
                  <a:srgbClr val="5D8282"/>
                </a:solidFill>
                <a:latin typeface="Times New Roman"/>
                <a:cs typeface="Times New Roman"/>
              </a:rPr>
              <a:t> </a:t>
            </a:r>
            <a:r>
              <a:rPr sz="2250" spc="70" dirty="0">
                <a:solidFill>
                  <a:srgbClr val="5D8282"/>
                </a:solidFill>
                <a:latin typeface="Times New Roman"/>
                <a:cs typeface="Times New Roman"/>
              </a:rPr>
              <a:t>the</a:t>
            </a:r>
            <a:r>
              <a:rPr sz="2250" spc="35" dirty="0">
                <a:solidFill>
                  <a:srgbClr val="5D8282"/>
                </a:solidFill>
                <a:latin typeface="Times New Roman"/>
                <a:cs typeface="Times New Roman"/>
              </a:rPr>
              <a:t> </a:t>
            </a:r>
            <a:r>
              <a:rPr sz="2250" dirty="0">
                <a:solidFill>
                  <a:srgbClr val="5D8282"/>
                </a:solidFill>
                <a:latin typeface="Times New Roman"/>
                <a:cs typeface="Times New Roman"/>
              </a:rPr>
              <a:t>database</a:t>
            </a:r>
            <a:r>
              <a:rPr sz="2250" spc="110" dirty="0">
                <a:solidFill>
                  <a:srgbClr val="5D8282"/>
                </a:solidFill>
                <a:latin typeface="Times New Roman"/>
                <a:cs typeface="Times New Roman"/>
              </a:rPr>
              <a:t> </a:t>
            </a:r>
            <a:r>
              <a:rPr sz="2250" spc="85" dirty="0">
                <a:solidFill>
                  <a:srgbClr val="5D8282"/>
                </a:solidFill>
                <a:latin typeface="Times New Roman"/>
                <a:cs typeface="Times New Roman"/>
              </a:rPr>
              <a:t>that</a:t>
            </a:r>
            <a:r>
              <a:rPr sz="2250" spc="105" dirty="0">
                <a:solidFill>
                  <a:srgbClr val="5D8282"/>
                </a:solidFill>
                <a:latin typeface="Times New Roman"/>
                <a:cs typeface="Times New Roman"/>
              </a:rPr>
              <a:t> </a:t>
            </a:r>
            <a:r>
              <a:rPr sz="2250" dirty="0">
                <a:solidFill>
                  <a:srgbClr val="5D8282"/>
                </a:solidFill>
                <a:latin typeface="Times New Roman"/>
                <a:cs typeface="Times New Roman"/>
              </a:rPr>
              <a:t>may</a:t>
            </a:r>
            <a:r>
              <a:rPr sz="2250" spc="35" dirty="0">
                <a:solidFill>
                  <a:srgbClr val="5D8282"/>
                </a:solidFill>
                <a:latin typeface="Times New Roman"/>
                <a:cs typeface="Times New Roman"/>
              </a:rPr>
              <a:t> </a:t>
            </a:r>
            <a:r>
              <a:rPr sz="2250" spc="60" dirty="0">
                <a:solidFill>
                  <a:srgbClr val="5D8282"/>
                </a:solidFill>
                <a:latin typeface="Times New Roman"/>
                <a:cs typeface="Times New Roman"/>
              </a:rPr>
              <a:t>be</a:t>
            </a:r>
            <a:r>
              <a:rPr sz="2250" spc="10" dirty="0">
                <a:solidFill>
                  <a:srgbClr val="5D8282"/>
                </a:solidFill>
                <a:latin typeface="Times New Roman"/>
                <a:cs typeface="Times New Roman"/>
              </a:rPr>
              <a:t> </a:t>
            </a:r>
            <a:r>
              <a:rPr sz="2250" dirty="0">
                <a:solidFill>
                  <a:srgbClr val="5D8282"/>
                </a:solidFill>
                <a:latin typeface="Times New Roman"/>
                <a:cs typeface="Times New Roman"/>
              </a:rPr>
              <a:t>required</a:t>
            </a:r>
            <a:r>
              <a:rPr sz="2250" spc="5" dirty="0">
                <a:solidFill>
                  <a:srgbClr val="5D8282"/>
                </a:solidFill>
                <a:latin typeface="Times New Roman"/>
                <a:cs typeface="Times New Roman"/>
              </a:rPr>
              <a:t> </a:t>
            </a:r>
            <a:r>
              <a:rPr sz="2250" dirty="0">
                <a:solidFill>
                  <a:srgbClr val="5D8282"/>
                </a:solidFill>
                <a:latin typeface="Times New Roman"/>
                <a:cs typeface="Times New Roman"/>
              </a:rPr>
              <a:t>for</a:t>
            </a:r>
            <a:r>
              <a:rPr sz="2250" spc="100" dirty="0">
                <a:solidFill>
                  <a:srgbClr val="5D8282"/>
                </a:solidFill>
                <a:latin typeface="Times New Roman"/>
                <a:cs typeface="Times New Roman"/>
              </a:rPr>
              <a:t> </a:t>
            </a:r>
            <a:r>
              <a:rPr sz="2250" dirty="0">
                <a:solidFill>
                  <a:srgbClr val="5D8282"/>
                </a:solidFill>
                <a:latin typeface="Times New Roman"/>
                <a:cs typeface="Times New Roman"/>
              </a:rPr>
              <a:t>recovery</a:t>
            </a:r>
            <a:r>
              <a:rPr sz="2250" spc="-95" dirty="0">
                <a:solidFill>
                  <a:srgbClr val="5D8282"/>
                </a:solidFill>
                <a:latin typeface="Times New Roman"/>
                <a:cs typeface="Times New Roman"/>
              </a:rPr>
              <a:t> </a:t>
            </a:r>
            <a:r>
              <a:rPr sz="2250" spc="-20" dirty="0">
                <a:solidFill>
                  <a:srgbClr val="5D8282"/>
                </a:solidFill>
                <a:latin typeface="Times New Roman"/>
                <a:cs typeface="Times New Roman"/>
              </a:rPr>
              <a:t>from </a:t>
            </a:r>
            <a:r>
              <a:rPr sz="2250" dirty="0">
                <a:solidFill>
                  <a:srgbClr val="5D8282"/>
                </a:solidFill>
                <a:latin typeface="Times New Roman"/>
                <a:cs typeface="Times New Roman"/>
              </a:rPr>
              <a:t>a</a:t>
            </a:r>
            <a:r>
              <a:rPr sz="2250" spc="75" dirty="0">
                <a:solidFill>
                  <a:srgbClr val="5D8282"/>
                </a:solidFill>
                <a:latin typeface="Times New Roman"/>
                <a:cs typeface="Times New Roman"/>
              </a:rPr>
              <a:t> </a:t>
            </a:r>
            <a:r>
              <a:rPr sz="2250" dirty="0">
                <a:solidFill>
                  <a:srgbClr val="5D8282"/>
                </a:solidFill>
                <a:latin typeface="Times New Roman"/>
                <a:cs typeface="Times New Roman"/>
              </a:rPr>
              <a:t>transaction</a:t>
            </a:r>
            <a:r>
              <a:rPr sz="2250" spc="170" dirty="0">
                <a:solidFill>
                  <a:srgbClr val="5D8282"/>
                </a:solidFill>
                <a:latin typeface="Times New Roman"/>
                <a:cs typeface="Times New Roman"/>
              </a:rPr>
              <a:t> </a:t>
            </a:r>
            <a:r>
              <a:rPr sz="2250" dirty="0">
                <a:solidFill>
                  <a:srgbClr val="5D8282"/>
                </a:solidFill>
                <a:latin typeface="Times New Roman"/>
                <a:cs typeface="Times New Roman"/>
              </a:rPr>
              <a:t>failure</a:t>
            </a:r>
            <a:r>
              <a:rPr sz="2250" spc="165" dirty="0">
                <a:solidFill>
                  <a:srgbClr val="5D8282"/>
                </a:solidFill>
                <a:latin typeface="Times New Roman"/>
                <a:cs typeface="Times New Roman"/>
              </a:rPr>
              <a:t> </a:t>
            </a:r>
            <a:r>
              <a:rPr sz="2250" dirty="0">
                <a:solidFill>
                  <a:srgbClr val="5D8282"/>
                </a:solidFill>
                <a:latin typeface="Times New Roman"/>
                <a:cs typeface="Times New Roman"/>
              </a:rPr>
              <a:t>or</a:t>
            </a:r>
            <a:r>
              <a:rPr sz="2250" spc="180" dirty="0">
                <a:solidFill>
                  <a:srgbClr val="5D8282"/>
                </a:solidFill>
                <a:latin typeface="Times New Roman"/>
                <a:cs typeface="Times New Roman"/>
              </a:rPr>
              <a:t> </a:t>
            </a:r>
            <a:r>
              <a:rPr sz="2250" dirty="0">
                <a:solidFill>
                  <a:srgbClr val="5D8282"/>
                </a:solidFill>
                <a:latin typeface="Times New Roman"/>
                <a:cs typeface="Times New Roman"/>
              </a:rPr>
              <a:t>system</a:t>
            </a:r>
            <a:r>
              <a:rPr sz="2250" spc="220" dirty="0">
                <a:solidFill>
                  <a:srgbClr val="5D8282"/>
                </a:solidFill>
                <a:latin typeface="Times New Roman"/>
                <a:cs typeface="Times New Roman"/>
              </a:rPr>
              <a:t> </a:t>
            </a:r>
            <a:r>
              <a:rPr sz="2250" spc="40" dirty="0">
                <a:solidFill>
                  <a:srgbClr val="5D8282"/>
                </a:solidFill>
                <a:latin typeface="Times New Roman"/>
                <a:cs typeface="Times New Roman"/>
              </a:rPr>
              <a:t>crash.</a:t>
            </a:r>
            <a:endParaRPr sz="2250">
              <a:latin typeface="Times New Roman"/>
              <a:cs typeface="Times New Roman"/>
            </a:endParaRPr>
          </a:p>
          <a:p>
            <a:pPr marL="30480" marR="255270" indent="-12065">
              <a:lnSpc>
                <a:spcPts val="2330"/>
              </a:lnSpc>
              <a:spcBef>
                <a:spcPts val="509"/>
              </a:spcBef>
            </a:pPr>
            <a:r>
              <a:rPr sz="1950" spc="80" dirty="0">
                <a:solidFill>
                  <a:srgbClr val="5D8282"/>
                </a:solidFill>
                <a:latin typeface="Times New Roman"/>
                <a:cs typeface="Times New Roman"/>
              </a:rPr>
              <a:t>A</a:t>
            </a:r>
            <a:r>
              <a:rPr sz="1950" spc="15" dirty="0">
                <a:solidFill>
                  <a:srgbClr val="5D8282"/>
                </a:solidFill>
                <a:latin typeface="Times New Roman"/>
                <a:cs typeface="Times New Roman"/>
              </a:rPr>
              <a:t> </a:t>
            </a:r>
            <a:r>
              <a:rPr sz="2250" b="1" spc="130" dirty="0">
                <a:solidFill>
                  <a:srgbClr val="5D8282"/>
                </a:solidFill>
                <a:latin typeface="Times New Roman"/>
                <a:cs typeface="Times New Roman"/>
              </a:rPr>
              <a:t>database</a:t>
            </a:r>
            <a:r>
              <a:rPr sz="2250" b="1" spc="45" dirty="0">
                <a:solidFill>
                  <a:srgbClr val="5D8282"/>
                </a:solidFill>
                <a:latin typeface="Times New Roman"/>
                <a:cs typeface="Times New Roman"/>
              </a:rPr>
              <a:t> </a:t>
            </a:r>
            <a:r>
              <a:rPr sz="2250" b="1" spc="150" dirty="0">
                <a:solidFill>
                  <a:srgbClr val="5D8282"/>
                </a:solidFill>
                <a:latin typeface="Times New Roman"/>
                <a:cs typeface="Times New Roman"/>
              </a:rPr>
              <a:t>audit</a:t>
            </a:r>
            <a:r>
              <a:rPr sz="2250" b="1" spc="-45" dirty="0">
                <a:solidFill>
                  <a:srgbClr val="5D8282"/>
                </a:solidFill>
                <a:latin typeface="Times New Roman"/>
                <a:cs typeface="Times New Roman"/>
              </a:rPr>
              <a:t> </a:t>
            </a:r>
            <a:r>
              <a:rPr sz="2250" dirty="0">
                <a:solidFill>
                  <a:srgbClr val="5D8282"/>
                </a:solidFill>
                <a:latin typeface="Times New Roman"/>
                <a:cs typeface="Times New Roman"/>
              </a:rPr>
              <a:t>can</a:t>
            </a:r>
            <a:r>
              <a:rPr sz="2250" spc="-45" dirty="0">
                <a:solidFill>
                  <a:srgbClr val="5D8282"/>
                </a:solidFill>
                <a:latin typeface="Times New Roman"/>
                <a:cs typeface="Times New Roman"/>
              </a:rPr>
              <a:t> </a:t>
            </a:r>
            <a:r>
              <a:rPr sz="2250" spc="60" dirty="0">
                <a:solidFill>
                  <a:srgbClr val="5D8282"/>
                </a:solidFill>
                <a:latin typeface="Times New Roman"/>
                <a:cs typeface="Times New Roman"/>
              </a:rPr>
              <a:t>be</a:t>
            </a:r>
            <a:r>
              <a:rPr sz="2250" spc="-35" dirty="0">
                <a:solidFill>
                  <a:srgbClr val="5D8282"/>
                </a:solidFill>
                <a:latin typeface="Times New Roman"/>
                <a:cs typeface="Times New Roman"/>
              </a:rPr>
              <a:t> </a:t>
            </a:r>
            <a:r>
              <a:rPr sz="2250" dirty="0">
                <a:solidFill>
                  <a:srgbClr val="5D8282"/>
                </a:solidFill>
                <a:latin typeface="Times New Roman"/>
                <a:cs typeface="Times New Roman"/>
              </a:rPr>
              <a:t>performed</a:t>
            </a:r>
            <a:r>
              <a:rPr sz="2250" spc="150" dirty="0">
                <a:solidFill>
                  <a:srgbClr val="5D8282"/>
                </a:solidFill>
                <a:latin typeface="Times New Roman"/>
                <a:cs typeface="Times New Roman"/>
              </a:rPr>
              <a:t> </a:t>
            </a:r>
            <a:r>
              <a:rPr sz="1950" dirty="0">
                <a:solidFill>
                  <a:srgbClr val="5D8282"/>
                </a:solidFill>
                <a:latin typeface="Times New Roman"/>
                <a:cs typeface="Times New Roman"/>
              </a:rPr>
              <a:t>if</a:t>
            </a:r>
            <a:r>
              <a:rPr sz="1950" spc="-10" dirty="0">
                <a:solidFill>
                  <a:srgbClr val="5D8282"/>
                </a:solidFill>
                <a:latin typeface="Times New Roman"/>
                <a:cs typeface="Times New Roman"/>
              </a:rPr>
              <a:t> </a:t>
            </a:r>
            <a:r>
              <a:rPr sz="1950" spc="50" dirty="0">
                <a:solidFill>
                  <a:srgbClr val="5D8282"/>
                </a:solidFill>
                <a:latin typeface="Times New Roman"/>
                <a:cs typeface="Times New Roman"/>
              </a:rPr>
              <a:t>an</a:t>
            </a:r>
            <a:r>
              <a:rPr sz="1950" spc="50" dirty="0">
                <a:solidFill>
                  <a:srgbClr val="809393"/>
                </a:solidFill>
                <a:latin typeface="Times New Roman"/>
                <a:cs typeface="Times New Roman"/>
              </a:rPr>
              <a:t>y</a:t>
            </a:r>
            <a:r>
              <a:rPr sz="1950" spc="70" dirty="0">
                <a:solidFill>
                  <a:srgbClr val="809393"/>
                </a:solidFill>
                <a:latin typeface="Times New Roman"/>
                <a:cs typeface="Times New Roman"/>
              </a:rPr>
              <a:t> </a:t>
            </a:r>
            <a:r>
              <a:rPr sz="1950" spc="85" dirty="0">
                <a:solidFill>
                  <a:srgbClr val="5D8282"/>
                </a:solidFill>
                <a:latin typeface="Times New Roman"/>
                <a:cs typeface="Times New Roman"/>
              </a:rPr>
              <a:t>tampering</a:t>
            </a:r>
            <a:r>
              <a:rPr sz="1950" spc="40" dirty="0">
                <a:solidFill>
                  <a:srgbClr val="5D8282"/>
                </a:solidFill>
                <a:latin typeface="Times New Roman"/>
                <a:cs typeface="Times New Roman"/>
              </a:rPr>
              <a:t> </a:t>
            </a:r>
            <a:r>
              <a:rPr sz="1950" spc="60" dirty="0">
                <a:solidFill>
                  <a:srgbClr val="5D8282"/>
                </a:solidFill>
                <a:latin typeface="Times New Roman"/>
                <a:cs typeface="Times New Roman"/>
              </a:rPr>
              <a:t>with</a:t>
            </a:r>
            <a:r>
              <a:rPr sz="1950" dirty="0">
                <a:solidFill>
                  <a:srgbClr val="5D8282"/>
                </a:solidFill>
                <a:latin typeface="Times New Roman"/>
                <a:cs typeface="Times New Roman"/>
              </a:rPr>
              <a:t> </a:t>
            </a:r>
            <a:r>
              <a:rPr sz="1950" spc="25" dirty="0">
                <a:solidFill>
                  <a:srgbClr val="5D8282"/>
                </a:solidFill>
                <a:latin typeface="Times New Roman"/>
                <a:cs typeface="Times New Roman"/>
              </a:rPr>
              <a:t>the </a:t>
            </a:r>
            <a:r>
              <a:rPr sz="1950" spc="85" dirty="0">
                <a:solidFill>
                  <a:srgbClr val="5D8282"/>
                </a:solidFill>
                <a:latin typeface="Times New Roman"/>
                <a:cs typeface="Times New Roman"/>
              </a:rPr>
              <a:t>database</a:t>
            </a:r>
            <a:r>
              <a:rPr sz="1950" dirty="0">
                <a:solidFill>
                  <a:srgbClr val="5D8282"/>
                </a:solidFill>
                <a:latin typeface="Times New Roman"/>
                <a:cs typeface="Times New Roman"/>
              </a:rPr>
              <a:t> </a:t>
            </a:r>
            <a:r>
              <a:rPr sz="1950" spc="65" dirty="0">
                <a:solidFill>
                  <a:srgbClr val="5D8282"/>
                </a:solidFill>
                <a:latin typeface="Times New Roman"/>
                <a:cs typeface="Times New Roman"/>
              </a:rPr>
              <a:t>is</a:t>
            </a:r>
            <a:r>
              <a:rPr sz="1950" spc="-190" dirty="0">
                <a:solidFill>
                  <a:srgbClr val="5D8282"/>
                </a:solidFill>
                <a:latin typeface="Times New Roman"/>
                <a:cs typeface="Times New Roman"/>
              </a:rPr>
              <a:t> </a:t>
            </a:r>
            <a:r>
              <a:rPr sz="1950" spc="65" dirty="0">
                <a:solidFill>
                  <a:srgbClr val="5D8282"/>
                </a:solidFill>
                <a:latin typeface="Times New Roman"/>
                <a:cs typeface="Times New Roman"/>
              </a:rPr>
              <a:t>suspected</a:t>
            </a:r>
            <a:endParaRPr sz="1950">
              <a:latin typeface="Times New Roman"/>
              <a:cs typeface="Times New Roman"/>
            </a:endParaRPr>
          </a:p>
        </p:txBody>
      </p:sp>
      <p:sp>
        <p:nvSpPr>
          <p:cNvPr id="6" name="object 6"/>
          <p:cNvSpPr txBox="1"/>
          <p:nvPr/>
        </p:nvSpPr>
        <p:spPr>
          <a:xfrm>
            <a:off x="2450976" y="5140570"/>
            <a:ext cx="78740" cy="120546"/>
          </a:xfrm>
          <a:prstGeom prst="rect">
            <a:avLst/>
          </a:prstGeom>
        </p:spPr>
        <p:txBody>
          <a:bodyPr vert="horz" wrap="square" lIns="0" tIns="12700" rIns="0" bIns="0" rtlCol="0">
            <a:spAutoFit/>
          </a:bodyPr>
          <a:lstStyle/>
          <a:p>
            <a:pPr marL="12700">
              <a:spcBef>
                <a:spcPts val="100"/>
              </a:spcBef>
            </a:pPr>
            <a:r>
              <a:rPr sz="700" spc="-50" dirty="0">
                <a:solidFill>
                  <a:srgbClr val="809393"/>
                </a:solidFill>
                <a:latin typeface="Arial"/>
                <a:cs typeface="Arial"/>
              </a:rPr>
              <a:t>0</a:t>
            </a:r>
            <a:endParaRPr sz="700">
              <a:latin typeface="Arial"/>
              <a:cs typeface="Arial"/>
            </a:endParaRPr>
          </a:p>
        </p:txBody>
      </p:sp>
    </p:spTree>
    <p:extLst>
      <p:ext uri="{BB962C8B-B14F-4D97-AF65-F5344CB8AC3E}">
        <p14:creationId xmlns:p14="http://schemas.microsoft.com/office/powerpoint/2010/main" val="787820340"/>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48467" y="-333619"/>
            <a:ext cx="10769600" cy="1060694"/>
          </a:xfrm>
          <a:prstGeom prst="rect">
            <a:avLst/>
          </a:prstGeom>
        </p:spPr>
        <p:txBody>
          <a:bodyPr vert="horz" wrap="square" lIns="0" tIns="623716" rIns="0" bIns="0" numCol="1" rtlCol="0" anchor="b" anchorCtr="0" compatLnSpc="1">
            <a:prstTxWarp prst="textNoShape">
              <a:avLst/>
            </a:prstTxWarp>
            <a:spAutoFit/>
          </a:bodyPr>
          <a:lstStyle/>
          <a:p>
            <a:pPr marL="2835910">
              <a:spcBef>
                <a:spcPts val="105"/>
              </a:spcBef>
            </a:pPr>
            <a:r>
              <a:rPr spc="-305" dirty="0"/>
              <a:t>Backup</a:t>
            </a:r>
          </a:p>
        </p:txBody>
      </p:sp>
      <p:sp>
        <p:nvSpPr>
          <p:cNvPr id="3" name="object 3"/>
          <p:cNvSpPr txBox="1"/>
          <p:nvPr/>
        </p:nvSpPr>
        <p:spPr>
          <a:xfrm>
            <a:off x="2172700" y="2219193"/>
            <a:ext cx="7595234" cy="3108325"/>
          </a:xfrm>
          <a:prstGeom prst="rect">
            <a:avLst/>
          </a:prstGeom>
        </p:spPr>
        <p:txBody>
          <a:bodyPr vert="horz" wrap="square" lIns="0" tIns="30480" rIns="0" bIns="0" rtlCol="0">
            <a:spAutoFit/>
          </a:bodyPr>
          <a:lstStyle/>
          <a:p>
            <a:pPr marL="254000" marR="5080" indent="-241935">
              <a:lnSpc>
                <a:spcPts val="3390"/>
              </a:lnSpc>
              <a:spcBef>
                <a:spcPts val="240"/>
              </a:spcBef>
              <a:buChar char="•"/>
              <a:tabLst>
                <a:tab pos="254000" algn="l"/>
                <a:tab pos="260350" algn="l"/>
                <a:tab pos="2332355" algn="l"/>
              </a:tabLst>
            </a:pPr>
            <a:r>
              <a:rPr sz="2850" dirty="0">
                <a:solidFill>
                  <a:srgbClr val="974F99"/>
                </a:solidFill>
                <a:latin typeface="Times New Roman"/>
                <a:cs typeface="Times New Roman"/>
              </a:rPr>
              <a:t>	</a:t>
            </a:r>
            <a:r>
              <a:rPr sz="2850" dirty="0">
                <a:solidFill>
                  <a:srgbClr val="0A0A0A"/>
                </a:solidFill>
                <a:latin typeface="Times New Roman"/>
                <a:cs typeface="Times New Roman"/>
              </a:rPr>
              <a:t>Copying</a:t>
            </a:r>
            <a:r>
              <a:rPr sz="2850" spc="405" dirty="0">
                <a:solidFill>
                  <a:srgbClr val="0A0A0A"/>
                </a:solidFill>
                <a:latin typeface="Times New Roman"/>
                <a:cs typeface="Times New Roman"/>
              </a:rPr>
              <a:t> </a:t>
            </a:r>
            <a:r>
              <a:rPr sz="2850" spc="-25" dirty="0">
                <a:solidFill>
                  <a:srgbClr val="0A0A0A"/>
                </a:solidFill>
                <a:latin typeface="Times New Roman"/>
                <a:cs typeface="Times New Roman"/>
              </a:rPr>
              <a:t>and</a:t>
            </a:r>
            <a:r>
              <a:rPr sz="2850" dirty="0">
                <a:solidFill>
                  <a:srgbClr val="0A0A0A"/>
                </a:solidFill>
                <a:latin typeface="Times New Roman"/>
                <a:cs typeface="Times New Roman"/>
              </a:rPr>
              <a:t>	</a:t>
            </a:r>
            <a:r>
              <a:rPr sz="2850" spc="80" dirty="0">
                <a:solidFill>
                  <a:srgbClr val="0A0A0A"/>
                </a:solidFill>
                <a:latin typeface="Times New Roman"/>
                <a:cs typeface="Times New Roman"/>
              </a:rPr>
              <a:t>archiving</a:t>
            </a:r>
            <a:r>
              <a:rPr sz="2850" spc="75" dirty="0">
                <a:solidFill>
                  <a:srgbClr val="0A0A0A"/>
                </a:solidFill>
                <a:latin typeface="Times New Roman"/>
                <a:cs typeface="Times New Roman"/>
              </a:rPr>
              <a:t> </a:t>
            </a:r>
            <a:r>
              <a:rPr sz="2850" dirty="0">
                <a:solidFill>
                  <a:srgbClr val="0A0A0A"/>
                </a:solidFill>
                <a:latin typeface="Times New Roman"/>
                <a:cs typeface="Times New Roman"/>
              </a:rPr>
              <a:t>of</a:t>
            </a:r>
            <a:r>
              <a:rPr sz="2850" spc="-30" dirty="0">
                <a:solidFill>
                  <a:srgbClr val="0A0A0A"/>
                </a:solidFill>
                <a:latin typeface="Times New Roman"/>
                <a:cs typeface="Times New Roman"/>
              </a:rPr>
              <a:t> </a:t>
            </a:r>
            <a:r>
              <a:rPr sz="2850" spc="130" dirty="0">
                <a:solidFill>
                  <a:srgbClr val="0A0A0A"/>
                </a:solidFill>
                <a:latin typeface="Times New Roman"/>
                <a:cs typeface="Times New Roman"/>
              </a:rPr>
              <a:t>computer</a:t>
            </a:r>
            <a:r>
              <a:rPr sz="2850" spc="200" dirty="0">
                <a:solidFill>
                  <a:srgbClr val="0A0A0A"/>
                </a:solidFill>
                <a:latin typeface="Times New Roman"/>
                <a:cs typeface="Times New Roman"/>
              </a:rPr>
              <a:t> </a:t>
            </a:r>
            <a:r>
              <a:rPr sz="2850" spc="160" dirty="0">
                <a:solidFill>
                  <a:srgbClr val="0A0A0A"/>
                </a:solidFill>
                <a:latin typeface="Times New Roman"/>
                <a:cs typeface="Times New Roman"/>
              </a:rPr>
              <a:t>data</a:t>
            </a:r>
            <a:r>
              <a:rPr sz="2850" spc="-75" dirty="0">
                <a:solidFill>
                  <a:srgbClr val="0A0A0A"/>
                </a:solidFill>
                <a:latin typeface="Times New Roman"/>
                <a:cs typeface="Times New Roman"/>
              </a:rPr>
              <a:t> </a:t>
            </a:r>
            <a:r>
              <a:rPr sz="2850" spc="160" dirty="0">
                <a:solidFill>
                  <a:srgbClr val="0A0A0A"/>
                </a:solidFill>
                <a:latin typeface="Times New Roman"/>
                <a:cs typeface="Times New Roman"/>
              </a:rPr>
              <a:t>so</a:t>
            </a:r>
            <a:r>
              <a:rPr sz="2850" spc="-140" dirty="0">
                <a:solidFill>
                  <a:srgbClr val="0A0A0A"/>
                </a:solidFill>
                <a:latin typeface="Times New Roman"/>
                <a:cs typeface="Times New Roman"/>
              </a:rPr>
              <a:t> </a:t>
            </a:r>
            <a:r>
              <a:rPr sz="2850" spc="80" dirty="0">
                <a:solidFill>
                  <a:srgbClr val="0A0A0A"/>
                </a:solidFill>
                <a:latin typeface="Times New Roman"/>
                <a:cs typeface="Times New Roman"/>
              </a:rPr>
              <a:t>it </a:t>
            </a:r>
            <a:r>
              <a:rPr sz="2850" spc="110" dirty="0">
                <a:solidFill>
                  <a:srgbClr val="0A0A0A"/>
                </a:solidFill>
                <a:latin typeface="Times New Roman"/>
                <a:cs typeface="Times New Roman"/>
              </a:rPr>
              <a:t>may</a:t>
            </a:r>
            <a:r>
              <a:rPr sz="2850" spc="-60" dirty="0">
                <a:solidFill>
                  <a:srgbClr val="0A0A0A"/>
                </a:solidFill>
                <a:latin typeface="Times New Roman"/>
                <a:cs typeface="Times New Roman"/>
              </a:rPr>
              <a:t> </a:t>
            </a:r>
            <a:r>
              <a:rPr sz="2850" spc="90" dirty="0">
                <a:solidFill>
                  <a:srgbClr val="0A0A0A"/>
                </a:solidFill>
                <a:latin typeface="Times New Roman"/>
                <a:cs typeface="Times New Roman"/>
              </a:rPr>
              <a:t>be</a:t>
            </a:r>
            <a:r>
              <a:rPr sz="2850" spc="85" dirty="0">
                <a:solidFill>
                  <a:srgbClr val="0A0A0A"/>
                </a:solidFill>
                <a:latin typeface="Times New Roman"/>
                <a:cs typeface="Times New Roman"/>
              </a:rPr>
              <a:t> </a:t>
            </a:r>
            <a:r>
              <a:rPr sz="2850" spc="114" dirty="0">
                <a:solidFill>
                  <a:srgbClr val="0A0A0A"/>
                </a:solidFill>
                <a:latin typeface="Times New Roman"/>
                <a:cs typeface="Times New Roman"/>
              </a:rPr>
              <a:t>used</a:t>
            </a:r>
            <a:r>
              <a:rPr sz="2850" spc="15" dirty="0">
                <a:solidFill>
                  <a:srgbClr val="0A0A0A"/>
                </a:solidFill>
                <a:latin typeface="Times New Roman"/>
                <a:cs typeface="Times New Roman"/>
              </a:rPr>
              <a:t> </a:t>
            </a:r>
            <a:r>
              <a:rPr sz="2850" spc="110" dirty="0">
                <a:solidFill>
                  <a:srgbClr val="0A0A0A"/>
                </a:solidFill>
                <a:latin typeface="Times New Roman"/>
                <a:cs typeface="Times New Roman"/>
              </a:rPr>
              <a:t>to</a:t>
            </a:r>
            <a:r>
              <a:rPr sz="2850" spc="114" dirty="0">
                <a:solidFill>
                  <a:srgbClr val="0A0A0A"/>
                </a:solidFill>
                <a:latin typeface="Times New Roman"/>
                <a:cs typeface="Times New Roman"/>
              </a:rPr>
              <a:t> restore</a:t>
            </a:r>
            <a:r>
              <a:rPr sz="2850" spc="20" dirty="0">
                <a:solidFill>
                  <a:srgbClr val="0A0A0A"/>
                </a:solidFill>
                <a:latin typeface="Times New Roman"/>
                <a:cs typeface="Times New Roman"/>
              </a:rPr>
              <a:t> </a:t>
            </a:r>
            <a:r>
              <a:rPr sz="2850" spc="120" dirty="0">
                <a:solidFill>
                  <a:srgbClr val="0A0A0A"/>
                </a:solidFill>
                <a:latin typeface="Times New Roman"/>
                <a:cs typeface="Times New Roman"/>
              </a:rPr>
              <a:t>the</a:t>
            </a:r>
            <a:r>
              <a:rPr sz="2850" spc="25" dirty="0">
                <a:solidFill>
                  <a:srgbClr val="0A0A0A"/>
                </a:solidFill>
                <a:latin typeface="Times New Roman"/>
                <a:cs typeface="Times New Roman"/>
              </a:rPr>
              <a:t> </a:t>
            </a:r>
            <a:r>
              <a:rPr sz="2850" spc="80" dirty="0">
                <a:solidFill>
                  <a:srgbClr val="0A0A0A"/>
                </a:solidFill>
                <a:latin typeface="Times New Roman"/>
                <a:cs typeface="Times New Roman"/>
              </a:rPr>
              <a:t>original</a:t>
            </a:r>
            <a:r>
              <a:rPr sz="2850" spc="125" dirty="0">
                <a:solidFill>
                  <a:srgbClr val="0A0A0A"/>
                </a:solidFill>
                <a:latin typeface="Times New Roman"/>
                <a:cs typeface="Times New Roman"/>
              </a:rPr>
              <a:t> </a:t>
            </a:r>
            <a:r>
              <a:rPr sz="2850" spc="110" dirty="0">
                <a:solidFill>
                  <a:srgbClr val="0A0A0A"/>
                </a:solidFill>
                <a:latin typeface="Times New Roman"/>
                <a:cs typeface="Times New Roman"/>
              </a:rPr>
              <a:t>after</a:t>
            </a:r>
            <a:r>
              <a:rPr sz="2850" spc="-10" dirty="0">
                <a:solidFill>
                  <a:srgbClr val="0A0A0A"/>
                </a:solidFill>
                <a:latin typeface="Times New Roman"/>
                <a:cs typeface="Times New Roman"/>
              </a:rPr>
              <a:t> </a:t>
            </a:r>
            <a:r>
              <a:rPr sz="2850" spc="135" dirty="0">
                <a:solidFill>
                  <a:srgbClr val="0A0A0A"/>
                </a:solidFill>
                <a:latin typeface="Times New Roman"/>
                <a:cs typeface="Times New Roman"/>
              </a:rPr>
              <a:t>a</a:t>
            </a:r>
            <a:r>
              <a:rPr sz="2850" spc="20" dirty="0">
                <a:solidFill>
                  <a:srgbClr val="0A0A0A"/>
                </a:solidFill>
                <a:latin typeface="Times New Roman"/>
                <a:cs typeface="Times New Roman"/>
              </a:rPr>
              <a:t> </a:t>
            </a:r>
            <a:r>
              <a:rPr sz="2850" spc="140" dirty="0">
                <a:solidFill>
                  <a:srgbClr val="0A0A0A"/>
                </a:solidFill>
                <a:latin typeface="Times New Roman"/>
                <a:cs typeface="Times New Roman"/>
              </a:rPr>
              <a:t>data </a:t>
            </a:r>
            <a:r>
              <a:rPr sz="2850" spc="85" dirty="0">
                <a:solidFill>
                  <a:srgbClr val="0A0A0A"/>
                </a:solidFill>
                <a:latin typeface="Times New Roman"/>
                <a:cs typeface="Times New Roman"/>
              </a:rPr>
              <a:t>loss</a:t>
            </a:r>
            <a:r>
              <a:rPr sz="2850" spc="-60" dirty="0">
                <a:solidFill>
                  <a:srgbClr val="0A0A0A"/>
                </a:solidFill>
                <a:latin typeface="Times New Roman"/>
                <a:cs typeface="Times New Roman"/>
              </a:rPr>
              <a:t> </a:t>
            </a:r>
            <a:r>
              <a:rPr sz="2850" spc="100" dirty="0">
                <a:solidFill>
                  <a:srgbClr val="0A0A0A"/>
                </a:solidFill>
                <a:latin typeface="Times New Roman"/>
                <a:cs typeface="Times New Roman"/>
              </a:rPr>
              <a:t>event.</a:t>
            </a:r>
            <a:endParaRPr sz="2850">
              <a:latin typeface="Times New Roman"/>
              <a:cs typeface="Times New Roman"/>
            </a:endParaRPr>
          </a:p>
          <a:p>
            <a:pPr marL="261620" marR="251460" indent="-249554">
              <a:lnSpc>
                <a:spcPts val="3320"/>
              </a:lnSpc>
              <a:spcBef>
                <a:spcPts val="345"/>
              </a:spcBef>
              <a:buChar char="•"/>
              <a:tabLst>
                <a:tab pos="261620" algn="l"/>
                <a:tab pos="276860" algn="l"/>
              </a:tabLst>
            </a:pPr>
            <a:r>
              <a:rPr sz="2850" dirty="0">
                <a:solidFill>
                  <a:srgbClr val="974F99"/>
                </a:solidFill>
                <a:latin typeface="Times New Roman"/>
                <a:cs typeface="Times New Roman"/>
              </a:rPr>
              <a:t>	</a:t>
            </a:r>
            <a:r>
              <a:rPr sz="2850" spc="100" dirty="0">
                <a:solidFill>
                  <a:srgbClr val="0A0A0A"/>
                </a:solidFill>
                <a:latin typeface="Times New Roman"/>
                <a:cs typeface="Times New Roman"/>
              </a:rPr>
              <a:t>Purpose</a:t>
            </a:r>
            <a:r>
              <a:rPr sz="2850" spc="60" dirty="0">
                <a:solidFill>
                  <a:srgbClr val="0A0A0A"/>
                </a:solidFill>
                <a:latin typeface="Times New Roman"/>
                <a:cs typeface="Times New Roman"/>
              </a:rPr>
              <a:t> </a:t>
            </a:r>
            <a:r>
              <a:rPr sz="2850" spc="80" dirty="0">
                <a:solidFill>
                  <a:srgbClr val="0A0A0A"/>
                </a:solidFill>
                <a:latin typeface="Times New Roman"/>
                <a:cs typeface="Times New Roman"/>
              </a:rPr>
              <a:t>is</a:t>
            </a:r>
            <a:r>
              <a:rPr sz="2850" spc="-35" dirty="0">
                <a:solidFill>
                  <a:srgbClr val="0A0A0A"/>
                </a:solidFill>
                <a:latin typeface="Times New Roman"/>
                <a:cs typeface="Times New Roman"/>
              </a:rPr>
              <a:t> </a:t>
            </a:r>
            <a:r>
              <a:rPr sz="2850" spc="95" dirty="0">
                <a:solidFill>
                  <a:srgbClr val="0A0A0A"/>
                </a:solidFill>
                <a:latin typeface="Times New Roman"/>
                <a:cs typeface="Times New Roman"/>
              </a:rPr>
              <a:t>to</a:t>
            </a:r>
            <a:r>
              <a:rPr sz="2850" spc="145" dirty="0">
                <a:solidFill>
                  <a:srgbClr val="0A0A0A"/>
                </a:solidFill>
                <a:latin typeface="Times New Roman"/>
                <a:cs typeface="Times New Roman"/>
              </a:rPr>
              <a:t> </a:t>
            </a:r>
            <a:r>
              <a:rPr sz="2850" spc="70" dirty="0">
                <a:solidFill>
                  <a:srgbClr val="0A0A0A"/>
                </a:solidFill>
                <a:latin typeface="Times New Roman"/>
                <a:cs typeface="Times New Roman"/>
              </a:rPr>
              <a:t>recover</a:t>
            </a:r>
            <a:r>
              <a:rPr sz="2850" spc="50" dirty="0">
                <a:solidFill>
                  <a:srgbClr val="0A0A0A"/>
                </a:solidFill>
                <a:latin typeface="Times New Roman"/>
                <a:cs typeface="Times New Roman"/>
              </a:rPr>
              <a:t> </a:t>
            </a:r>
            <a:r>
              <a:rPr sz="2850" spc="160" dirty="0">
                <a:solidFill>
                  <a:srgbClr val="0A0A0A"/>
                </a:solidFill>
                <a:latin typeface="Times New Roman"/>
                <a:cs typeface="Times New Roman"/>
              </a:rPr>
              <a:t>data</a:t>
            </a:r>
            <a:r>
              <a:rPr sz="2850" spc="25" dirty="0">
                <a:solidFill>
                  <a:srgbClr val="0A0A0A"/>
                </a:solidFill>
                <a:latin typeface="Times New Roman"/>
                <a:cs typeface="Times New Roman"/>
              </a:rPr>
              <a:t> </a:t>
            </a:r>
            <a:r>
              <a:rPr sz="2850" spc="110" dirty="0">
                <a:solidFill>
                  <a:srgbClr val="0A0A0A"/>
                </a:solidFill>
                <a:latin typeface="Times New Roman"/>
                <a:cs typeface="Times New Roman"/>
              </a:rPr>
              <a:t>after</a:t>
            </a:r>
            <a:r>
              <a:rPr sz="2850" spc="-60" dirty="0">
                <a:solidFill>
                  <a:srgbClr val="0A0A0A"/>
                </a:solidFill>
                <a:latin typeface="Times New Roman"/>
                <a:cs typeface="Times New Roman"/>
              </a:rPr>
              <a:t> </a:t>
            </a:r>
            <a:r>
              <a:rPr sz="2850" spc="80" dirty="0">
                <a:solidFill>
                  <a:srgbClr val="0A0A0A"/>
                </a:solidFill>
                <a:latin typeface="Times New Roman"/>
                <a:cs typeface="Times New Roman"/>
              </a:rPr>
              <a:t>it</a:t>
            </a:r>
            <a:r>
              <a:rPr sz="2850" spc="15" dirty="0">
                <a:solidFill>
                  <a:srgbClr val="0A0A0A"/>
                </a:solidFill>
                <a:latin typeface="Times New Roman"/>
                <a:cs typeface="Times New Roman"/>
              </a:rPr>
              <a:t> </a:t>
            </a:r>
            <a:r>
              <a:rPr sz="2850" spc="100" dirty="0">
                <a:solidFill>
                  <a:srgbClr val="0A0A0A"/>
                </a:solidFill>
                <a:latin typeface="Times New Roman"/>
                <a:cs typeface="Times New Roman"/>
              </a:rPr>
              <a:t>is</a:t>
            </a:r>
            <a:r>
              <a:rPr sz="2850" spc="-140" dirty="0">
                <a:solidFill>
                  <a:srgbClr val="0A0A0A"/>
                </a:solidFill>
                <a:latin typeface="Times New Roman"/>
                <a:cs typeface="Times New Roman"/>
              </a:rPr>
              <a:t> </a:t>
            </a:r>
            <a:r>
              <a:rPr sz="2850" spc="114" dirty="0">
                <a:solidFill>
                  <a:srgbClr val="0A0A0A"/>
                </a:solidFill>
                <a:latin typeface="Times New Roman"/>
                <a:cs typeface="Times New Roman"/>
              </a:rPr>
              <a:t>lost</a:t>
            </a:r>
            <a:r>
              <a:rPr sz="2850" spc="-105" dirty="0">
                <a:solidFill>
                  <a:srgbClr val="0A0A0A"/>
                </a:solidFill>
                <a:latin typeface="Times New Roman"/>
                <a:cs typeface="Times New Roman"/>
              </a:rPr>
              <a:t> </a:t>
            </a:r>
            <a:r>
              <a:rPr sz="2850" spc="110" dirty="0">
                <a:solidFill>
                  <a:srgbClr val="0A0A0A"/>
                </a:solidFill>
                <a:latin typeface="Times New Roman"/>
                <a:cs typeface="Times New Roman"/>
              </a:rPr>
              <a:t>from </a:t>
            </a:r>
            <a:r>
              <a:rPr sz="2850" spc="114" dirty="0">
                <a:solidFill>
                  <a:srgbClr val="0A0A0A"/>
                </a:solidFill>
                <a:latin typeface="Times New Roman"/>
                <a:cs typeface="Times New Roman"/>
              </a:rPr>
              <a:t>corruption</a:t>
            </a:r>
            <a:r>
              <a:rPr sz="2850" spc="215" dirty="0">
                <a:solidFill>
                  <a:srgbClr val="0A0A0A"/>
                </a:solidFill>
                <a:latin typeface="Times New Roman"/>
                <a:cs typeface="Times New Roman"/>
              </a:rPr>
              <a:t> </a:t>
            </a:r>
            <a:r>
              <a:rPr sz="2850" spc="105" dirty="0">
                <a:solidFill>
                  <a:srgbClr val="0A0A0A"/>
                </a:solidFill>
                <a:latin typeface="Times New Roman"/>
                <a:cs typeface="Times New Roman"/>
              </a:rPr>
              <a:t>or</a:t>
            </a:r>
            <a:r>
              <a:rPr sz="2850" spc="90" dirty="0">
                <a:solidFill>
                  <a:srgbClr val="0A0A0A"/>
                </a:solidFill>
                <a:latin typeface="Times New Roman"/>
                <a:cs typeface="Times New Roman"/>
              </a:rPr>
              <a:t> </a:t>
            </a:r>
            <a:r>
              <a:rPr sz="2850" spc="95" dirty="0">
                <a:solidFill>
                  <a:srgbClr val="0A0A0A"/>
                </a:solidFill>
                <a:latin typeface="Times New Roman"/>
                <a:cs typeface="Times New Roman"/>
              </a:rPr>
              <a:t>deletion.</a:t>
            </a:r>
            <a:endParaRPr sz="2850">
              <a:latin typeface="Times New Roman"/>
              <a:cs typeface="Times New Roman"/>
            </a:endParaRPr>
          </a:p>
          <a:p>
            <a:pPr marL="260985" marR="713105" indent="-248920">
              <a:lnSpc>
                <a:spcPts val="3390"/>
              </a:lnSpc>
              <a:spcBef>
                <a:spcPts val="300"/>
              </a:spcBef>
              <a:buClr>
                <a:srgbClr val="974F99"/>
              </a:buClr>
              <a:buChar char="•"/>
              <a:tabLst>
                <a:tab pos="260985" algn="l"/>
              </a:tabLst>
            </a:pPr>
            <a:r>
              <a:rPr sz="2850" spc="80" dirty="0">
                <a:solidFill>
                  <a:srgbClr val="0A0A0A"/>
                </a:solidFill>
                <a:latin typeface="Times New Roman"/>
                <a:cs typeface="Times New Roman"/>
              </a:rPr>
              <a:t>Second</a:t>
            </a:r>
            <a:r>
              <a:rPr sz="2850" spc="195" dirty="0">
                <a:solidFill>
                  <a:srgbClr val="0A0A0A"/>
                </a:solidFill>
                <a:latin typeface="Times New Roman"/>
                <a:cs typeface="Times New Roman"/>
              </a:rPr>
              <a:t> </a:t>
            </a:r>
            <a:r>
              <a:rPr sz="2850" spc="110" dirty="0">
                <a:solidFill>
                  <a:srgbClr val="0A0A0A"/>
                </a:solidFill>
                <a:latin typeface="Times New Roman"/>
                <a:cs typeface="Times New Roman"/>
              </a:rPr>
              <a:t>purpose</a:t>
            </a:r>
            <a:r>
              <a:rPr sz="2850" spc="15" dirty="0">
                <a:solidFill>
                  <a:srgbClr val="0A0A0A"/>
                </a:solidFill>
                <a:latin typeface="Times New Roman"/>
                <a:cs typeface="Times New Roman"/>
              </a:rPr>
              <a:t> </a:t>
            </a:r>
            <a:r>
              <a:rPr sz="2850" spc="90" dirty="0">
                <a:solidFill>
                  <a:srgbClr val="0A0A0A"/>
                </a:solidFill>
                <a:latin typeface="Times New Roman"/>
                <a:cs typeface="Times New Roman"/>
              </a:rPr>
              <a:t>is</a:t>
            </a:r>
            <a:r>
              <a:rPr sz="2850" spc="-55" dirty="0">
                <a:solidFill>
                  <a:srgbClr val="0A0A0A"/>
                </a:solidFill>
                <a:latin typeface="Times New Roman"/>
                <a:cs typeface="Times New Roman"/>
              </a:rPr>
              <a:t> </a:t>
            </a:r>
            <a:r>
              <a:rPr sz="2850" spc="110" dirty="0">
                <a:solidFill>
                  <a:srgbClr val="0A0A0A"/>
                </a:solidFill>
                <a:latin typeface="Times New Roman"/>
                <a:cs typeface="Times New Roman"/>
              </a:rPr>
              <a:t>to</a:t>
            </a:r>
            <a:r>
              <a:rPr sz="2850" spc="114" dirty="0">
                <a:solidFill>
                  <a:srgbClr val="0A0A0A"/>
                </a:solidFill>
                <a:latin typeface="Times New Roman"/>
                <a:cs typeface="Times New Roman"/>
              </a:rPr>
              <a:t> </a:t>
            </a:r>
            <a:r>
              <a:rPr sz="2850" spc="70" dirty="0">
                <a:solidFill>
                  <a:srgbClr val="0A0A0A"/>
                </a:solidFill>
                <a:latin typeface="Times New Roman"/>
                <a:cs typeface="Times New Roman"/>
              </a:rPr>
              <a:t>recover</a:t>
            </a:r>
            <a:r>
              <a:rPr sz="2850" spc="120" dirty="0">
                <a:solidFill>
                  <a:srgbClr val="0A0A0A"/>
                </a:solidFill>
                <a:latin typeface="Times New Roman"/>
                <a:cs typeface="Times New Roman"/>
              </a:rPr>
              <a:t> </a:t>
            </a:r>
            <a:r>
              <a:rPr sz="2850" spc="160" dirty="0">
                <a:solidFill>
                  <a:srgbClr val="0A0A0A"/>
                </a:solidFill>
                <a:latin typeface="Times New Roman"/>
                <a:cs typeface="Times New Roman"/>
              </a:rPr>
              <a:t>data</a:t>
            </a:r>
            <a:r>
              <a:rPr sz="2850" spc="-55" dirty="0">
                <a:solidFill>
                  <a:srgbClr val="0A0A0A"/>
                </a:solidFill>
                <a:latin typeface="Times New Roman"/>
                <a:cs typeface="Times New Roman"/>
              </a:rPr>
              <a:t> </a:t>
            </a:r>
            <a:r>
              <a:rPr sz="2850" spc="120" dirty="0">
                <a:solidFill>
                  <a:srgbClr val="0A0A0A"/>
                </a:solidFill>
                <a:latin typeface="Times New Roman"/>
                <a:cs typeface="Times New Roman"/>
              </a:rPr>
              <a:t>from</a:t>
            </a:r>
            <a:r>
              <a:rPr sz="2850" spc="55" dirty="0">
                <a:solidFill>
                  <a:srgbClr val="0A0A0A"/>
                </a:solidFill>
                <a:latin typeface="Times New Roman"/>
                <a:cs typeface="Times New Roman"/>
              </a:rPr>
              <a:t> </a:t>
            </a:r>
            <a:r>
              <a:rPr sz="2850" spc="95" dirty="0">
                <a:solidFill>
                  <a:srgbClr val="0A0A0A"/>
                </a:solidFill>
                <a:latin typeface="Times New Roman"/>
                <a:cs typeface="Times New Roman"/>
              </a:rPr>
              <a:t>an </a:t>
            </a:r>
            <a:r>
              <a:rPr sz="2850" spc="100" dirty="0">
                <a:solidFill>
                  <a:srgbClr val="0A0A0A"/>
                </a:solidFill>
                <a:latin typeface="Times New Roman"/>
                <a:cs typeface="Times New Roman"/>
              </a:rPr>
              <a:t>earlier</a:t>
            </a:r>
            <a:r>
              <a:rPr sz="2850" spc="65" dirty="0">
                <a:solidFill>
                  <a:srgbClr val="0A0A0A"/>
                </a:solidFill>
                <a:latin typeface="Times New Roman"/>
                <a:cs typeface="Times New Roman"/>
              </a:rPr>
              <a:t> </a:t>
            </a:r>
            <a:r>
              <a:rPr sz="2850" spc="114" dirty="0">
                <a:solidFill>
                  <a:srgbClr val="0A0A0A"/>
                </a:solidFill>
                <a:latin typeface="Times New Roman"/>
                <a:cs typeface="Times New Roman"/>
              </a:rPr>
              <a:t>time.</a:t>
            </a:r>
            <a:endParaRPr sz="2850">
              <a:latin typeface="Times New Roman"/>
              <a:cs typeface="Times New Roman"/>
            </a:endParaRPr>
          </a:p>
        </p:txBody>
      </p:sp>
    </p:spTree>
    <p:extLst>
      <p:ext uri="{BB962C8B-B14F-4D97-AF65-F5344CB8AC3E}">
        <p14:creationId xmlns:p14="http://schemas.microsoft.com/office/powerpoint/2010/main" val="1107590957"/>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48467" y="-333619"/>
            <a:ext cx="10769600" cy="1060694"/>
          </a:xfrm>
          <a:prstGeom prst="rect">
            <a:avLst/>
          </a:prstGeom>
        </p:spPr>
        <p:txBody>
          <a:bodyPr vert="horz" wrap="square" lIns="0" tIns="623716" rIns="0" bIns="0" numCol="1" rtlCol="0" anchor="b" anchorCtr="0" compatLnSpc="1">
            <a:prstTxWarp prst="textNoShape">
              <a:avLst/>
            </a:prstTxWarp>
            <a:spAutoFit/>
          </a:bodyPr>
          <a:lstStyle/>
          <a:p>
            <a:pPr marL="2441575">
              <a:spcBef>
                <a:spcPts val="105"/>
              </a:spcBef>
            </a:pPr>
            <a:r>
              <a:rPr spc="-190" dirty="0"/>
              <a:t>Encryption</a:t>
            </a:r>
          </a:p>
        </p:txBody>
      </p:sp>
      <p:sp>
        <p:nvSpPr>
          <p:cNvPr id="3" name="object 3"/>
          <p:cNvSpPr txBox="1">
            <a:spLocks noGrp="1"/>
          </p:cNvSpPr>
          <p:nvPr>
            <p:ph type="body" idx="1"/>
          </p:nvPr>
        </p:nvSpPr>
        <p:spPr>
          <a:xfrm>
            <a:off x="2548469" y="1093790"/>
            <a:ext cx="10276417" cy="1978747"/>
          </a:xfrm>
          <a:prstGeom prst="rect">
            <a:avLst/>
          </a:prstGeom>
        </p:spPr>
        <p:txBody>
          <a:bodyPr vert="horz" wrap="square" lIns="0" tIns="41910" rIns="0" bIns="0" numCol="1" rtlCol="0" anchor="t" anchorCtr="0" compatLnSpc="1">
            <a:prstTxWarp prst="textNoShape">
              <a:avLst/>
            </a:prstTxWarp>
            <a:spAutoFit/>
          </a:bodyPr>
          <a:lstStyle/>
          <a:p>
            <a:pPr marL="264795" marR="245745" indent="-256540">
              <a:lnSpc>
                <a:spcPts val="2400"/>
              </a:lnSpc>
              <a:spcBef>
                <a:spcPts val="330"/>
              </a:spcBef>
              <a:buChar char="•"/>
              <a:tabLst>
                <a:tab pos="264795" algn="l"/>
                <a:tab pos="269240" algn="l"/>
              </a:tabLst>
            </a:pPr>
            <a:r>
              <a:rPr sz="2150" dirty="0">
                <a:solidFill>
                  <a:srgbClr val="97509C"/>
                </a:solidFill>
              </a:rPr>
              <a:t>	</a:t>
            </a:r>
            <a:r>
              <a:rPr sz="2150" b="1" spc="95" dirty="0">
                <a:solidFill>
                  <a:srgbClr val="111111"/>
                </a:solidFill>
                <a:latin typeface="Times New Roman"/>
                <a:cs typeface="Times New Roman"/>
              </a:rPr>
              <a:t>Encryption</a:t>
            </a:r>
            <a:r>
              <a:rPr sz="2150" b="1" spc="-85" dirty="0">
                <a:solidFill>
                  <a:srgbClr val="111111"/>
                </a:solidFill>
                <a:latin typeface="Times New Roman"/>
                <a:cs typeface="Times New Roman"/>
              </a:rPr>
              <a:t> </a:t>
            </a:r>
            <a:r>
              <a:rPr sz="2100" spc="70" dirty="0">
                <a:solidFill>
                  <a:srgbClr val="111111"/>
                </a:solidFill>
              </a:rPr>
              <a:t>is</a:t>
            </a:r>
            <a:r>
              <a:rPr sz="2100" spc="-105" dirty="0">
                <a:solidFill>
                  <a:srgbClr val="111111"/>
                </a:solidFill>
              </a:rPr>
              <a:t> </a:t>
            </a:r>
            <a:r>
              <a:rPr sz="2100" spc="90" dirty="0">
                <a:solidFill>
                  <a:srgbClr val="111111"/>
                </a:solidFill>
              </a:rPr>
              <a:t>a</a:t>
            </a:r>
            <a:r>
              <a:rPr sz="2100" spc="-10" dirty="0">
                <a:solidFill>
                  <a:srgbClr val="111111"/>
                </a:solidFill>
              </a:rPr>
              <a:t> </a:t>
            </a:r>
            <a:r>
              <a:rPr sz="2100" spc="70" dirty="0">
                <a:solidFill>
                  <a:srgbClr val="111111"/>
                </a:solidFill>
              </a:rPr>
              <a:t>means</a:t>
            </a:r>
            <a:r>
              <a:rPr sz="2100" spc="-5" dirty="0">
                <a:solidFill>
                  <a:srgbClr val="111111"/>
                </a:solidFill>
              </a:rPr>
              <a:t> </a:t>
            </a:r>
            <a:r>
              <a:rPr sz="2100" dirty="0">
                <a:solidFill>
                  <a:srgbClr val="111111"/>
                </a:solidFill>
              </a:rPr>
              <a:t>of </a:t>
            </a:r>
            <a:r>
              <a:rPr sz="2100" spc="50" dirty="0">
                <a:solidFill>
                  <a:srgbClr val="111111"/>
                </a:solidFill>
              </a:rPr>
              <a:t>maintaining</a:t>
            </a:r>
            <a:r>
              <a:rPr sz="2100" spc="-40" dirty="0">
                <a:solidFill>
                  <a:srgbClr val="111111"/>
                </a:solidFill>
              </a:rPr>
              <a:t> </a:t>
            </a:r>
            <a:r>
              <a:rPr sz="2100" spc="55" dirty="0">
                <a:solidFill>
                  <a:srgbClr val="282828"/>
                </a:solidFill>
              </a:rPr>
              <a:t>secure</a:t>
            </a:r>
            <a:r>
              <a:rPr sz="2100" spc="-50" dirty="0">
                <a:solidFill>
                  <a:srgbClr val="282828"/>
                </a:solidFill>
              </a:rPr>
              <a:t> </a:t>
            </a:r>
            <a:r>
              <a:rPr sz="2100" spc="80" dirty="0">
                <a:solidFill>
                  <a:srgbClr val="111111"/>
                </a:solidFill>
              </a:rPr>
              <a:t>data</a:t>
            </a:r>
            <a:r>
              <a:rPr sz="2100" spc="-5" dirty="0">
                <a:solidFill>
                  <a:srgbClr val="111111"/>
                </a:solidFill>
              </a:rPr>
              <a:t> </a:t>
            </a:r>
            <a:r>
              <a:rPr sz="2100" spc="80" dirty="0">
                <a:solidFill>
                  <a:srgbClr val="111111"/>
                </a:solidFill>
              </a:rPr>
              <a:t>in</a:t>
            </a:r>
            <a:r>
              <a:rPr sz="2100" spc="-5" dirty="0">
                <a:solidFill>
                  <a:srgbClr val="111111"/>
                </a:solidFill>
              </a:rPr>
              <a:t> </a:t>
            </a:r>
            <a:r>
              <a:rPr sz="2100" spc="85" dirty="0">
                <a:solidFill>
                  <a:srgbClr val="111111"/>
                </a:solidFill>
              </a:rPr>
              <a:t>an</a:t>
            </a:r>
            <a:r>
              <a:rPr sz="2100" spc="-75" dirty="0">
                <a:solidFill>
                  <a:srgbClr val="111111"/>
                </a:solidFill>
              </a:rPr>
              <a:t> </a:t>
            </a:r>
            <a:r>
              <a:rPr sz="2100" spc="-10" dirty="0">
                <a:solidFill>
                  <a:srgbClr val="111111"/>
                </a:solidFill>
              </a:rPr>
              <a:t>insecure </a:t>
            </a:r>
            <a:r>
              <a:rPr sz="2100" spc="45" dirty="0">
                <a:solidFill>
                  <a:srgbClr val="111111"/>
                </a:solidFill>
              </a:rPr>
              <a:t>environment.</a:t>
            </a:r>
            <a:endParaRPr sz="2100">
              <a:latin typeface="Times New Roman"/>
              <a:cs typeface="Times New Roman"/>
            </a:endParaRPr>
          </a:p>
          <a:p>
            <a:pPr marL="266065" marR="406400" indent="-257810">
              <a:lnSpc>
                <a:spcPts val="2400"/>
              </a:lnSpc>
              <a:spcBef>
                <a:spcPts val="360"/>
              </a:spcBef>
              <a:buChar char="•"/>
              <a:tabLst>
                <a:tab pos="266065" algn="l"/>
                <a:tab pos="269240" algn="l"/>
              </a:tabLst>
            </a:pPr>
            <a:r>
              <a:rPr sz="2150" dirty="0">
                <a:solidFill>
                  <a:srgbClr val="97509C"/>
                </a:solidFill>
              </a:rPr>
              <a:t>	</a:t>
            </a:r>
            <a:r>
              <a:rPr sz="2150" b="1" spc="95" dirty="0">
                <a:solidFill>
                  <a:srgbClr val="111111"/>
                </a:solidFill>
                <a:latin typeface="Times New Roman"/>
                <a:cs typeface="Times New Roman"/>
              </a:rPr>
              <a:t>Encryption</a:t>
            </a:r>
            <a:r>
              <a:rPr sz="2150" b="1" spc="-50" dirty="0">
                <a:solidFill>
                  <a:srgbClr val="111111"/>
                </a:solidFill>
                <a:latin typeface="Times New Roman"/>
                <a:cs typeface="Times New Roman"/>
              </a:rPr>
              <a:t> </a:t>
            </a:r>
            <a:r>
              <a:rPr sz="2100" spc="50" dirty="0">
                <a:solidFill>
                  <a:srgbClr val="111111"/>
                </a:solidFill>
              </a:rPr>
              <a:t>consists</a:t>
            </a:r>
            <a:r>
              <a:rPr sz="2100" spc="-30" dirty="0">
                <a:solidFill>
                  <a:srgbClr val="111111"/>
                </a:solidFill>
              </a:rPr>
              <a:t> </a:t>
            </a:r>
            <a:r>
              <a:rPr sz="2100" dirty="0">
                <a:solidFill>
                  <a:srgbClr val="111111"/>
                </a:solidFill>
              </a:rPr>
              <a:t>of</a:t>
            </a:r>
            <a:r>
              <a:rPr sz="2100" spc="-10" dirty="0">
                <a:solidFill>
                  <a:srgbClr val="111111"/>
                </a:solidFill>
              </a:rPr>
              <a:t> </a:t>
            </a:r>
            <a:r>
              <a:rPr sz="2100" dirty="0">
                <a:solidFill>
                  <a:srgbClr val="111111"/>
                </a:solidFill>
              </a:rPr>
              <a:t>applying</a:t>
            </a:r>
            <a:r>
              <a:rPr sz="2100" spc="90" dirty="0">
                <a:solidFill>
                  <a:srgbClr val="111111"/>
                </a:solidFill>
              </a:rPr>
              <a:t> </a:t>
            </a:r>
            <a:r>
              <a:rPr sz="2100" dirty="0">
                <a:solidFill>
                  <a:srgbClr val="111111"/>
                </a:solidFill>
              </a:rPr>
              <a:t>an</a:t>
            </a:r>
            <a:r>
              <a:rPr sz="2100" spc="165" dirty="0">
                <a:solidFill>
                  <a:srgbClr val="111111"/>
                </a:solidFill>
              </a:rPr>
              <a:t> </a:t>
            </a:r>
            <a:r>
              <a:rPr sz="2150" b="1" spc="130" dirty="0">
                <a:solidFill>
                  <a:srgbClr val="111111"/>
                </a:solidFill>
                <a:latin typeface="Times New Roman"/>
                <a:cs typeface="Times New Roman"/>
              </a:rPr>
              <a:t>encryption</a:t>
            </a:r>
            <a:r>
              <a:rPr sz="2150" b="1" spc="5" dirty="0">
                <a:solidFill>
                  <a:srgbClr val="111111"/>
                </a:solidFill>
                <a:latin typeface="Times New Roman"/>
                <a:cs typeface="Times New Roman"/>
              </a:rPr>
              <a:t> </a:t>
            </a:r>
            <a:r>
              <a:rPr sz="2150" b="1" spc="140" dirty="0">
                <a:solidFill>
                  <a:srgbClr val="111111"/>
                </a:solidFill>
                <a:latin typeface="Times New Roman"/>
                <a:cs typeface="Times New Roman"/>
              </a:rPr>
              <a:t>algorithm</a:t>
            </a:r>
            <a:r>
              <a:rPr sz="2150" b="1" spc="-105" dirty="0">
                <a:solidFill>
                  <a:srgbClr val="111111"/>
                </a:solidFill>
                <a:latin typeface="Times New Roman"/>
                <a:cs typeface="Times New Roman"/>
              </a:rPr>
              <a:t> </a:t>
            </a:r>
            <a:r>
              <a:rPr sz="2100" spc="80" dirty="0">
                <a:solidFill>
                  <a:srgbClr val="111111"/>
                </a:solidFill>
              </a:rPr>
              <a:t>to data</a:t>
            </a:r>
            <a:r>
              <a:rPr sz="2100" spc="40" dirty="0">
                <a:solidFill>
                  <a:srgbClr val="111111"/>
                </a:solidFill>
              </a:rPr>
              <a:t> </a:t>
            </a:r>
            <a:r>
              <a:rPr sz="2100" spc="50" dirty="0">
                <a:solidFill>
                  <a:srgbClr val="111111"/>
                </a:solidFill>
              </a:rPr>
              <a:t>using</a:t>
            </a:r>
            <a:r>
              <a:rPr sz="2100" spc="-25" dirty="0">
                <a:solidFill>
                  <a:srgbClr val="111111"/>
                </a:solidFill>
              </a:rPr>
              <a:t> </a:t>
            </a:r>
            <a:r>
              <a:rPr sz="2100" spc="60" dirty="0">
                <a:solidFill>
                  <a:srgbClr val="282828"/>
                </a:solidFill>
              </a:rPr>
              <a:t>some</a:t>
            </a:r>
            <a:r>
              <a:rPr sz="2100" spc="-50" dirty="0">
                <a:solidFill>
                  <a:srgbClr val="282828"/>
                </a:solidFill>
              </a:rPr>
              <a:t> </a:t>
            </a:r>
            <a:r>
              <a:rPr sz="2100" dirty="0">
                <a:solidFill>
                  <a:srgbClr val="282828"/>
                </a:solidFill>
              </a:rPr>
              <a:t>specified</a:t>
            </a:r>
            <a:r>
              <a:rPr sz="2100" spc="10" dirty="0">
                <a:solidFill>
                  <a:srgbClr val="282828"/>
                </a:solidFill>
              </a:rPr>
              <a:t> </a:t>
            </a:r>
            <a:r>
              <a:rPr sz="2150" b="1" spc="130" dirty="0">
                <a:solidFill>
                  <a:srgbClr val="111111"/>
                </a:solidFill>
                <a:latin typeface="Times New Roman"/>
                <a:cs typeface="Times New Roman"/>
              </a:rPr>
              <a:t>encryption</a:t>
            </a:r>
            <a:r>
              <a:rPr sz="2150" b="1" spc="-50" dirty="0">
                <a:solidFill>
                  <a:srgbClr val="111111"/>
                </a:solidFill>
                <a:latin typeface="Times New Roman"/>
                <a:cs typeface="Times New Roman"/>
              </a:rPr>
              <a:t> </a:t>
            </a:r>
            <a:r>
              <a:rPr sz="2150" b="1" spc="80" dirty="0">
                <a:solidFill>
                  <a:srgbClr val="111111"/>
                </a:solidFill>
                <a:latin typeface="Times New Roman"/>
                <a:cs typeface="Times New Roman"/>
              </a:rPr>
              <a:t>key.</a:t>
            </a:r>
            <a:endParaRPr sz="2150">
              <a:latin typeface="Times New Roman"/>
              <a:cs typeface="Times New Roman"/>
            </a:endParaRPr>
          </a:p>
          <a:p>
            <a:pPr marL="257810" marR="5080" indent="-249554">
              <a:lnSpc>
                <a:spcPts val="2400"/>
              </a:lnSpc>
              <a:spcBef>
                <a:spcPts val="290"/>
              </a:spcBef>
              <a:buClr>
                <a:srgbClr val="97509C"/>
              </a:buClr>
              <a:buChar char="•"/>
              <a:tabLst>
                <a:tab pos="272415" algn="l"/>
              </a:tabLst>
            </a:pPr>
            <a:r>
              <a:rPr sz="2100" spc="70" dirty="0">
                <a:solidFill>
                  <a:srgbClr val="111111"/>
                </a:solidFill>
              </a:rPr>
              <a:t>The</a:t>
            </a:r>
            <a:r>
              <a:rPr sz="2100" dirty="0">
                <a:solidFill>
                  <a:srgbClr val="111111"/>
                </a:solidFill>
              </a:rPr>
              <a:t> resulting</a:t>
            </a:r>
            <a:r>
              <a:rPr sz="2100" spc="90" dirty="0">
                <a:solidFill>
                  <a:srgbClr val="111111"/>
                </a:solidFill>
              </a:rPr>
              <a:t> </a:t>
            </a:r>
            <a:r>
              <a:rPr sz="2100" spc="80" dirty="0">
                <a:solidFill>
                  <a:srgbClr val="111111"/>
                </a:solidFill>
              </a:rPr>
              <a:t>data</a:t>
            </a:r>
            <a:r>
              <a:rPr sz="2100" spc="5" dirty="0">
                <a:solidFill>
                  <a:srgbClr val="111111"/>
                </a:solidFill>
              </a:rPr>
              <a:t> </a:t>
            </a:r>
            <a:r>
              <a:rPr sz="2100" spc="80" dirty="0">
                <a:solidFill>
                  <a:srgbClr val="111111"/>
                </a:solidFill>
              </a:rPr>
              <a:t>has</a:t>
            </a:r>
            <a:r>
              <a:rPr sz="2100" spc="-40" dirty="0">
                <a:solidFill>
                  <a:srgbClr val="111111"/>
                </a:solidFill>
              </a:rPr>
              <a:t> </a:t>
            </a:r>
            <a:r>
              <a:rPr sz="2100" spc="70" dirty="0">
                <a:solidFill>
                  <a:srgbClr val="111111"/>
                </a:solidFill>
              </a:rPr>
              <a:t>to</a:t>
            </a:r>
            <a:r>
              <a:rPr sz="2100" spc="15" dirty="0">
                <a:solidFill>
                  <a:srgbClr val="111111"/>
                </a:solidFill>
              </a:rPr>
              <a:t> </a:t>
            </a:r>
            <a:r>
              <a:rPr sz="2100" spc="65" dirty="0">
                <a:solidFill>
                  <a:srgbClr val="111111"/>
                </a:solidFill>
              </a:rPr>
              <a:t>be</a:t>
            </a:r>
            <a:r>
              <a:rPr sz="2100" spc="-105" dirty="0">
                <a:solidFill>
                  <a:srgbClr val="111111"/>
                </a:solidFill>
              </a:rPr>
              <a:t> </a:t>
            </a:r>
            <a:r>
              <a:rPr sz="2150" b="1" spc="114" dirty="0">
                <a:solidFill>
                  <a:srgbClr val="111111"/>
                </a:solidFill>
                <a:latin typeface="Times New Roman"/>
                <a:cs typeface="Times New Roman"/>
              </a:rPr>
              <a:t>decrypted</a:t>
            </a:r>
            <a:r>
              <a:rPr sz="2150" b="1" spc="30" dirty="0">
                <a:solidFill>
                  <a:srgbClr val="111111"/>
                </a:solidFill>
                <a:latin typeface="Times New Roman"/>
                <a:cs typeface="Times New Roman"/>
              </a:rPr>
              <a:t> </a:t>
            </a:r>
            <a:r>
              <a:rPr sz="2100" spc="50" dirty="0">
                <a:solidFill>
                  <a:srgbClr val="111111"/>
                </a:solidFill>
              </a:rPr>
              <a:t>using</a:t>
            </a:r>
            <a:r>
              <a:rPr sz="2100" spc="-10" dirty="0">
                <a:solidFill>
                  <a:srgbClr val="111111"/>
                </a:solidFill>
              </a:rPr>
              <a:t> </a:t>
            </a:r>
            <a:r>
              <a:rPr sz="2100" dirty="0">
                <a:solidFill>
                  <a:srgbClr val="111111"/>
                </a:solidFill>
              </a:rPr>
              <a:t>a</a:t>
            </a:r>
            <a:r>
              <a:rPr sz="2100" spc="5" dirty="0">
                <a:solidFill>
                  <a:srgbClr val="111111"/>
                </a:solidFill>
              </a:rPr>
              <a:t> </a:t>
            </a:r>
            <a:r>
              <a:rPr sz="2150" b="1" spc="120" dirty="0">
                <a:solidFill>
                  <a:srgbClr val="111111"/>
                </a:solidFill>
                <a:latin typeface="Times New Roman"/>
                <a:cs typeface="Times New Roman"/>
              </a:rPr>
              <a:t>decryption</a:t>
            </a:r>
            <a:r>
              <a:rPr sz="2150" b="1" spc="-30" dirty="0">
                <a:solidFill>
                  <a:srgbClr val="111111"/>
                </a:solidFill>
                <a:latin typeface="Times New Roman"/>
                <a:cs typeface="Times New Roman"/>
              </a:rPr>
              <a:t> </a:t>
            </a:r>
            <a:r>
              <a:rPr sz="2150" b="1" spc="125" dirty="0">
                <a:solidFill>
                  <a:srgbClr val="111111"/>
                </a:solidFill>
                <a:latin typeface="Times New Roman"/>
                <a:cs typeface="Times New Roman"/>
              </a:rPr>
              <a:t>key</a:t>
            </a:r>
            <a:r>
              <a:rPr sz="2150" b="1" spc="15" dirty="0">
                <a:solidFill>
                  <a:srgbClr val="111111"/>
                </a:solidFill>
                <a:latin typeface="Times New Roman"/>
                <a:cs typeface="Times New Roman"/>
              </a:rPr>
              <a:t> </a:t>
            </a:r>
            <a:r>
              <a:rPr sz="2100" spc="70" dirty="0">
                <a:solidFill>
                  <a:srgbClr val="111111"/>
                </a:solidFill>
              </a:rPr>
              <a:t>to 	</a:t>
            </a:r>
            <a:r>
              <a:rPr sz="2100" dirty="0">
                <a:solidFill>
                  <a:srgbClr val="111111"/>
                </a:solidFill>
              </a:rPr>
              <a:t>recover</a:t>
            </a:r>
            <a:r>
              <a:rPr sz="2100" spc="55" dirty="0">
                <a:solidFill>
                  <a:srgbClr val="111111"/>
                </a:solidFill>
              </a:rPr>
              <a:t> </a:t>
            </a:r>
            <a:r>
              <a:rPr sz="2100" dirty="0">
                <a:solidFill>
                  <a:srgbClr val="111111"/>
                </a:solidFill>
              </a:rPr>
              <a:t>the</a:t>
            </a:r>
            <a:r>
              <a:rPr sz="2100" spc="375" dirty="0">
                <a:solidFill>
                  <a:srgbClr val="111111"/>
                </a:solidFill>
              </a:rPr>
              <a:t> </a:t>
            </a:r>
            <a:r>
              <a:rPr sz="2100" dirty="0">
                <a:solidFill>
                  <a:srgbClr val="111111"/>
                </a:solidFill>
              </a:rPr>
              <a:t>original</a:t>
            </a:r>
            <a:r>
              <a:rPr sz="2100" spc="150" dirty="0">
                <a:solidFill>
                  <a:srgbClr val="111111"/>
                </a:solidFill>
              </a:rPr>
              <a:t> </a:t>
            </a:r>
            <a:r>
              <a:rPr sz="2100" spc="70" dirty="0">
                <a:solidFill>
                  <a:srgbClr val="111111"/>
                </a:solidFill>
              </a:rPr>
              <a:t>data.</a:t>
            </a:r>
            <a:endParaRPr sz="2100">
              <a:latin typeface="Times New Roman"/>
              <a:cs typeface="Times New Roman"/>
            </a:endParaRPr>
          </a:p>
        </p:txBody>
      </p:sp>
    </p:spTree>
    <p:extLst>
      <p:ext uri="{BB962C8B-B14F-4D97-AF65-F5344CB8AC3E}">
        <p14:creationId xmlns:p14="http://schemas.microsoft.com/office/powerpoint/2010/main" val="3268804778"/>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48467" y="-509316"/>
            <a:ext cx="10769600" cy="1236391"/>
          </a:xfrm>
          <a:prstGeom prst="rect">
            <a:avLst/>
          </a:prstGeom>
        </p:spPr>
        <p:txBody>
          <a:bodyPr vert="horz" wrap="square" lIns="0" tIns="630074" rIns="0" bIns="0" numCol="1" rtlCol="0" anchor="b" anchorCtr="0" compatLnSpc="1">
            <a:prstTxWarp prst="textNoShape">
              <a:avLst/>
            </a:prstTxWarp>
            <a:spAutoFit/>
          </a:bodyPr>
          <a:lstStyle/>
          <a:p>
            <a:pPr marL="756285">
              <a:spcBef>
                <a:spcPts val="105"/>
              </a:spcBef>
            </a:pPr>
            <a:r>
              <a:rPr sz="3900" spc="-145" dirty="0"/>
              <a:t>Encryption</a:t>
            </a:r>
            <a:r>
              <a:rPr sz="3900" spc="-25" dirty="0"/>
              <a:t> </a:t>
            </a:r>
            <a:r>
              <a:rPr sz="3900" spc="-120" dirty="0"/>
              <a:t>Methods</a:t>
            </a:r>
            <a:r>
              <a:rPr sz="3900" spc="55" dirty="0"/>
              <a:t> </a:t>
            </a:r>
            <a:r>
              <a:rPr sz="3900" dirty="0"/>
              <a:t>-</a:t>
            </a:r>
            <a:r>
              <a:rPr sz="3900" spc="50" dirty="0"/>
              <a:t> </a:t>
            </a:r>
            <a:r>
              <a:rPr sz="3900" spc="-565" dirty="0"/>
              <a:t>DES</a:t>
            </a:r>
            <a:endParaRPr sz="3900"/>
          </a:p>
        </p:txBody>
      </p:sp>
      <p:sp>
        <p:nvSpPr>
          <p:cNvPr id="3" name="object 3"/>
          <p:cNvSpPr txBox="1"/>
          <p:nvPr/>
        </p:nvSpPr>
        <p:spPr>
          <a:xfrm>
            <a:off x="2169323" y="2215827"/>
            <a:ext cx="7880350" cy="650240"/>
          </a:xfrm>
          <a:prstGeom prst="rect">
            <a:avLst/>
          </a:prstGeom>
        </p:spPr>
        <p:txBody>
          <a:bodyPr vert="horz" wrap="square" lIns="0" tIns="35560" rIns="0" bIns="0" rtlCol="0">
            <a:spAutoFit/>
          </a:bodyPr>
          <a:lstStyle/>
          <a:p>
            <a:pPr marL="260985" marR="5080" indent="-248920">
              <a:lnSpc>
                <a:spcPts val="2400"/>
              </a:lnSpc>
              <a:spcBef>
                <a:spcPts val="280"/>
              </a:spcBef>
              <a:buClr>
                <a:srgbClr val="97529A"/>
              </a:buClr>
              <a:buChar char="•"/>
              <a:tabLst>
                <a:tab pos="266065" algn="l"/>
                <a:tab pos="767080" algn="l"/>
              </a:tabLst>
            </a:pPr>
            <a:r>
              <a:rPr sz="2050" spc="-25" dirty="0">
                <a:solidFill>
                  <a:srgbClr val="131313"/>
                </a:solidFill>
                <a:latin typeface="Times New Roman"/>
                <a:cs typeface="Times New Roman"/>
              </a:rPr>
              <a:t>The</a:t>
            </a:r>
            <a:r>
              <a:rPr sz="2050" dirty="0">
                <a:solidFill>
                  <a:srgbClr val="131313"/>
                </a:solidFill>
                <a:latin typeface="Times New Roman"/>
                <a:cs typeface="Times New Roman"/>
              </a:rPr>
              <a:t>	</a:t>
            </a:r>
            <a:r>
              <a:rPr sz="2100" b="1" spc="125" dirty="0">
                <a:solidFill>
                  <a:srgbClr val="131313"/>
                </a:solidFill>
                <a:latin typeface="Times New Roman"/>
                <a:cs typeface="Times New Roman"/>
              </a:rPr>
              <a:t>Data</a:t>
            </a:r>
            <a:r>
              <a:rPr sz="2100" b="1" spc="55" dirty="0">
                <a:solidFill>
                  <a:srgbClr val="131313"/>
                </a:solidFill>
                <a:latin typeface="Times New Roman"/>
                <a:cs typeface="Times New Roman"/>
              </a:rPr>
              <a:t> </a:t>
            </a:r>
            <a:r>
              <a:rPr sz="2100" b="1" spc="125" dirty="0">
                <a:solidFill>
                  <a:srgbClr val="131313"/>
                </a:solidFill>
                <a:latin typeface="Times New Roman"/>
                <a:cs typeface="Times New Roman"/>
              </a:rPr>
              <a:t>Encryption</a:t>
            </a:r>
            <a:r>
              <a:rPr sz="2100" b="1" spc="5" dirty="0">
                <a:solidFill>
                  <a:srgbClr val="131313"/>
                </a:solidFill>
                <a:latin typeface="Times New Roman"/>
                <a:cs typeface="Times New Roman"/>
              </a:rPr>
              <a:t> </a:t>
            </a:r>
            <a:r>
              <a:rPr sz="2100" b="1" spc="150" dirty="0">
                <a:solidFill>
                  <a:srgbClr val="131313"/>
                </a:solidFill>
                <a:latin typeface="Times New Roman"/>
                <a:cs typeface="Times New Roman"/>
              </a:rPr>
              <a:t>Standard</a:t>
            </a:r>
            <a:r>
              <a:rPr sz="2100" b="1" spc="70" dirty="0">
                <a:solidFill>
                  <a:srgbClr val="131313"/>
                </a:solidFill>
                <a:latin typeface="Times New Roman"/>
                <a:cs typeface="Times New Roman"/>
              </a:rPr>
              <a:t> </a:t>
            </a:r>
            <a:r>
              <a:rPr sz="2100" b="1" spc="145" dirty="0">
                <a:solidFill>
                  <a:srgbClr val="131313"/>
                </a:solidFill>
                <a:latin typeface="Times New Roman"/>
                <a:cs typeface="Times New Roman"/>
              </a:rPr>
              <a:t>(DES)</a:t>
            </a:r>
            <a:r>
              <a:rPr sz="2100" b="1" spc="-65" dirty="0">
                <a:solidFill>
                  <a:srgbClr val="131313"/>
                </a:solidFill>
                <a:latin typeface="Times New Roman"/>
                <a:cs typeface="Times New Roman"/>
              </a:rPr>
              <a:t> </a:t>
            </a:r>
            <a:r>
              <a:rPr sz="2050" spc="85" dirty="0">
                <a:solidFill>
                  <a:srgbClr val="131313"/>
                </a:solidFill>
                <a:latin typeface="Times New Roman"/>
                <a:cs typeface="Times New Roman"/>
              </a:rPr>
              <a:t>is</a:t>
            </a:r>
            <a:r>
              <a:rPr sz="2050" spc="-50" dirty="0">
                <a:solidFill>
                  <a:srgbClr val="131313"/>
                </a:solidFill>
                <a:latin typeface="Times New Roman"/>
                <a:cs typeface="Times New Roman"/>
              </a:rPr>
              <a:t> </a:t>
            </a:r>
            <a:r>
              <a:rPr sz="2050" spc="114" dirty="0">
                <a:solidFill>
                  <a:srgbClr val="131313"/>
                </a:solidFill>
                <a:latin typeface="Times New Roman"/>
                <a:cs typeface="Times New Roman"/>
              </a:rPr>
              <a:t>a</a:t>
            </a:r>
            <a:r>
              <a:rPr sz="2050" spc="-45" dirty="0">
                <a:solidFill>
                  <a:srgbClr val="131313"/>
                </a:solidFill>
                <a:latin typeface="Times New Roman"/>
                <a:cs typeface="Times New Roman"/>
              </a:rPr>
              <a:t> </a:t>
            </a:r>
            <a:r>
              <a:rPr sz="2050" spc="60" dirty="0">
                <a:solidFill>
                  <a:srgbClr val="282828"/>
                </a:solidFill>
                <a:latin typeface="Times New Roman"/>
                <a:cs typeface="Times New Roman"/>
              </a:rPr>
              <a:t>system</a:t>
            </a:r>
            <a:r>
              <a:rPr sz="2050" spc="85" dirty="0">
                <a:solidFill>
                  <a:srgbClr val="282828"/>
                </a:solidFill>
                <a:latin typeface="Times New Roman"/>
                <a:cs typeface="Times New Roman"/>
              </a:rPr>
              <a:t> </a:t>
            </a:r>
            <a:r>
              <a:rPr sz="2050" dirty="0">
                <a:solidFill>
                  <a:srgbClr val="131313"/>
                </a:solidFill>
                <a:latin typeface="Times New Roman"/>
                <a:cs typeface="Times New Roman"/>
              </a:rPr>
              <a:t>developed</a:t>
            </a:r>
            <a:r>
              <a:rPr sz="2050" spc="170" dirty="0">
                <a:solidFill>
                  <a:srgbClr val="131313"/>
                </a:solidFill>
                <a:latin typeface="Times New Roman"/>
                <a:cs typeface="Times New Roman"/>
              </a:rPr>
              <a:t> </a:t>
            </a:r>
            <a:r>
              <a:rPr sz="2050" spc="-25" dirty="0">
                <a:solidFill>
                  <a:srgbClr val="131313"/>
                </a:solidFill>
                <a:latin typeface="Times New Roman"/>
                <a:cs typeface="Times New Roman"/>
              </a:rPr>
              <a:t>by 	</a:t>
            </a:r>
            <a:r>
              <a:rPr sz="2050" dirty="0">
                <a:solidFill>
                  <a:srgbClr val="131313"/>
                </a:solidFill>
                <a:latin typeface="Times New Roman"/>
                <a:cs typeface="Times New Roman"/>
              </a:rPr>
              <a:t>the</a:t>
            </a:r>
            <a:r>
              <a:rPr sz="2050" spc="300" dirty="0">
                <a:solidFill>
                  <a:srgbClr val="131313"/>
                </a:solidFill>
                <a:latin typeface="Times New Roman"/>
                <a:cs typeface="Times New Roman"/>
              </a:rPr>
              <a:t> </a:t>
            </a:r>
            <a:r>
              <a:rPr sz="2050" dirty="0">
                <a:solidFill>
                  <a:srgbClr val="131313"/>
                </a:solidFill>
                <a:latin typeface="Times New Roman"/>
                <a:cs typeface="Times New Roman"/>
              </a:rPr>
              <a:t>U.S.</a:t>
            </a:r>
            <a:r>
              <a:rPr sz="2050" spc="-60" dirty="0">
                <a:solidFill>
                  <a:srgbClr val="131313"/>
                </a:solidFill>
                <a:latin typeface="Times New Roman"/>
                <a:cs typeface="Times New Roman"/>
              </a:rPr>
              <a:t> </a:t>
            </a:r>
            <a:r>
              <a:rPr sz="2050" spc="70" dirty="0">
                <a:solidFill>
                  <a:srgbClr val="131313"/>
                </a:solidFill>
                <a:latin typeface="Times New Roman"/>
                <a:cs typeface="Times New Roman"/>
              </a:rPr>
              <a:t>government</a:t>
            </a:r>
            <a:r>
              <a:rPr sz="2050" spc="65" dirty="0">
                <a:solidFill>
                  <a:srgbClr val="131313"/>
                </a:solidFill>
                <a:latin typeface="Times New Roman"/>
                <a:cs typeface="Times New Roman"/>
              </a:rPr>
              <a:t> </a:t>
            </a:r>
            <a:r>
              <a:rPr sz="2050" spc="70" dirty="0">
                <a:solidFill>
                  <a:srgbClr val="131313"/>
                </a:solidFill>
                <a:latin typeface="Times New Roman"/>
                <a:cs typeface="Times New Roman"/>
              </a:rPr>
              <a:t>for</a:t>
            </a:r>
            <a:r>
              <a:rPr sz="2050" spc="-5" dirty="0">
                <a:solidFill>
                  <a:srgbClr val="131313"/>
                </a:solidFill>
                <a:latin typeface="Times New Roman"/>
                <a:cs typeface="Times New Roman"/>
              </a:rPr>
              <a:t> </a:t>
            </a:r>
            <a:r>
              <a:rPr sz="2050" spc="75" dirty="0">
                <a:solidFill>
                  <a:srgbClr val="131313"/>
                </a:solidFill>
                <a:latin typeface="Times New Roman"/>
                <a:cs typeface="Times New Roman"/>
              </a:rPr>
              <a:t>use</a:t>
            </a:r>
            <a:r>
              <a:rPr sz="2050" spc="-25" dirty="0">
                <a:solidFill>
                  <a:srgbClr val="131313"/>
                </a:solidFill>
                <a:latin typeface="Times New Roman"/>
                <a:cs typeface="Times New Roman"/>
              </a:rPr>
              <a:t> </a:t>
            </a:r>
            <a:r>
              <a:rPr sz="2050" spc="80" dirty="0">
                <a:solidFill>
                  <a:srgbClr val="131313"/>
                </a:solidFill>
                <a:latin typeface="Times New Roman"/>
                <a:cs typeface="Times New Roman"/>
              </a:rPr>
              <a:t>by</a:t>
            </a:r>
            <a:r>
              <a:rPr sz="2050" spc="-145" dirty="0">
                <a:solidFill>
                  <a:srgbClr val="131313"/>
                </a:solidFill>
                <a:latin typeface="Times New Roman"/>
                <a:cs typeface="Times New Roman"/>
              </a:rPr>
              <a:t> </a:t>
            </a:r>
            <a:r>
              <a:rPr sz="2050" spc="60" dirty="0">
                <a:solidFill>
                  <a:srgbClr val="131313"/>
                </a:solidFill>
                <a:latin typeface="Times New Roman"/>
                <a:cs typeface="Times New Roman"/>
              </a:rPr>
              <a:t>the</a:t>
            </a:r>
            <a:r>
              <a:rPr sz="2050" spc="140" dirty="0">
                <a:solidFill>
                  <a:srgbClr val="131313"/>
                </a:solidFill>
                <a:latin typeface="Times New Roman"/>
                <a:cs typeface="Times New Roman"/>
              </a:rPr>
              <a:t> </a:t>
            </a:r>
            <a:r>
              <a:rPr sz="2050" spc="60" dirty="0">
                <a:solidFill>
                  <a:srgbClr val="131313"/>
                </a:solidFill>
                <a:latin typeface="Times New Roman"/>
                <a:cs typeface="Times New Roman"/>
              </a:rPr>
              <a:t>general</a:t>
            </a:r>
            <a:r>
              <a:rPr sz="2050" spc="5" dirty="0">
                <a:solidFill>
                  <a:srgbClr val="131313"/>
                </a:solidFill>
                <a:latin typeface="Times New Roman"/>
                <a:cs typeface="Times New Roman"/>
              </a:rPr>
              <a:t> </a:t>
            </a:r>
            <a:r>
              <a:rPr sz="2050" spc="45" dirty="0">
                <a:solidFill>
                  <a:srgbClr val="131313"/>
                </a:solidFill>
                <a:latin typeface="Times New Roman"/>
                <a:cs typeface="Times New Roman"/>
              </a:rPr>
              <a:t>public.</a:t>
            </a:r>
            <a:endParaRPr sz="2050">
              <a:latin typeface="Times New Roman"/>
              <a:cs typeface="Times New Roman"/>
            </a:endParaRPr>
          </a:p>
        </p:txBody>
      </p:sp>
      <p:sp>
        <p:nvSpPr>
          <p:cNvPr id="4" name="object 4"/>
          <p:cNvSpPr txBox="1"/>
          <p:nvPr/>
        </p:nvSpPr>
        <p:spPr>
          <a:xfrm>
            <a:off x="2449463" y="2983666"/>
            <a:ext cx="70485" cy="112851"/>
          </a:xfrm>
          <a:prstGeom prst="rect">
            <a:avLst/>
          </a:prstGeom>
        </p:spPr>
        <p:txBody>
          <a:bodyPr vert="horz" wrap="square" lIns="0" tIns="12700" rIns="0" bIns="0" rtlCol="0">
            <a:spAutoFit/>
          </a:bodyPr>
          <a:lstStyle/>
          <a:p>
            <a:pPr marL="12700">
              <a:spcBef>
                <a:spcPts val="100"/>
              </a:spcBef>
            </a:pPr>
            <a:r>
              <a:rPr sz="650" spc="-50" dirty="0">
                <a:solidFill>
                  <a:srgbClr val="628385"/>
                </a:solidFill>
                <a:latin typeface="Times New Roman"/>
                <a:cs typeface="Times New Roman"/>
              </a:rPr>
              <a:t>0</a:t>
            </a:r>
            <a:endParaRPr sz="650">
              <a:latin typeface="Times New Roman"/>
              <a:cs typeface="Times New Roman"/>
            </a:endParaRPr>
          </a:p>
        </p:txBody>
      </p:sp>
      <p:sp>
        <p:nvSpPr>
          <p:cNvPr id="5" name="object 5"/>
          <p:cNvSpPr txBox="1"/>
          <p:nvPr/>
        </p:nvSpPr>
        <p:spPr>
          <a:xfrm>
            <a:off x="2709693" y="2869593"/>
            <a:ext cx="6941820" cy="1177290"/>
          </a:xfrm>
          <a:prstGeom prst="rect">
            <a:avLst/>
          </a:prstGeom>
        </p:spPr>
        <p:txBody>
          <a:bodyPr vert="horz" wrap="square" lIns="0" tIns="31750" rIns="0" bIns="0" rtlCol="0">
            <a:spAutoFit/>
          </a:bodyPr>
          <a:lstStyle/>
          <a:p>
            <a:pPr marL="31750" marR="118745" indent="-5080">
              <a:lnSpc>
                <a:spcPts val="2190"/>
              </a:lnSpc>
              <a:spcBef>
                <a:spcPts val="250"/>
              </a:spcBef>
            </a:pPr>
            <a:r>
              <a:rPr sz="1900" spc="10" dirty="0">
                <a:solidFill>
                  <a:srgbClr val="628385"/>
                </a:solidFill>
                <a:latin typeface="Times New Roman"/>
                <a:cs typeface="Times New Roman"/>
              </a:rPr>
              <a:t>It</a:t>
            </a:r>
            <a:r>
              <a:rPr sz="1900" spc="65" dirty="0">
                <a:solidFill>
                  <a:srgbClr val="628385"/>
                </a:solidFill>
                <a:latin typeface="Times New Roman"/>
                <a:cs typeface="Times New Roman"/>
              </a:rPr>
              <a:t> </a:t>
            </a:r>
            <a:r>
              <a:rPr sz="1900" spc="80" dirty="0">
                <a:solidFill>
                  <a:srgbClr val="628385"/>
                </a:solidFill>
                <a:latin typeface="Times New Roman"/>
                <a:cs typeface="Times New Roman"/>
              </a:rPr>
              <a:t>has</a:t>
            </a:r>
            <a:r>
              <a:rPr sz="1900" spc="-10" dirty="0">
                <a:solidFill>
                  <a:srgbClr val="628385"/>
                </a:solidFill>
                <a:latin typeface="Times New Roman"/>
                <a:cs typeface="Times New Roman"/>
              </a:rPr>
              <a:t> </a:t>
            </a:r>
            <a:r>
              <a:rPr sz="1900" spc="50" dirty="0">
                <a:solidFill>
                  <a:srgbClr val="628385"/>
                </a:solidFill>
                <a:latin typeface="Times New Roman"/>
                <a:cs typeface="Times New Roman"/>
              </a:rPr>
              <a:t>been</a:t>
            </a:r>
            <a:r>
              <a:rPr sz="1900" spc="80" dirty="0">
                <a:solidFill>
                  <a:srgbClr val="628385"/>
                </a:solidFill>
                <a:latin typeface="Times New Roman"/>
                <a:cs typeface="Times New Roman"/>
              </a:rPr>
              <a:t> </a:t>
            </a:r>
            <a:r>
              <a:rPr sz="1900" spc="10" dirty="0">
                <a:solidFill>
                  <a:srgbClr val="628385"/>
                </a:solidFill>
                <a:latin typeface="Times New Roman"/>
                <a:cs typeface="Times New Roman"/>
              </a:rPr>
              <a:t>widely</a:t>
            </a:r>
            <a:r>
              <a:rPr sz="1900" spc="-60" dirty="0">
                <a:solidFill>
                  <a:srgbClr val="628385"/>
                </a:solidFill>
                <a:latin typeface="Times New Roman"/>
                <a:cs typeface="Times New Roman"/>
              </a:rPr>
              <a:t> </a:t>
            </a:r>
            <a:r>
              <a:rPr sz="1900" spc="10" dirty="0">
                <a:solidFill>
                  <a:srgbClr val="628385"/>
                </a:solidFill>
                <a:latin typeface="Times New Roman"/>
                <a:cs typeface="Times New Roman"/>
              </a:rPr>
              <a:t>accepted</a:t>
            </a:r>
            <a:r>
              <a:rPr sz="1900" spc="95" dirty="0">
                <a:solidFill>
                  <a:srgbClr val="628385"/>
                </a:solidFill>
                <a:latin typeface="Times New Roman"/>
                <a:cs typeface="Times New Roman"/>
              </a:rPr>
              <a:t> </a:t>
            </a:r>
            <a:r>
              <a:rPr sz="1900" spc="10" dirty="0">
                <a:solidFill>
                  <a:srgbClr val="628385"/>
                </a:solidFill>
                <a:latin typeface="Times New Roman"/>
                <a:cs typeface="Times New Roman"/>
              </a:rPr>
              <a:t>as</a:t>
            </a:r>
            <a:r>
              <a:rPr sz="1900" spc="60" dirty="0">
                <a:solidFill>
                  <a:srgbClr val="628385"/>
                </a:solidFill>
                <a:latin typeface="Times New Roman"/>
                <a:cs typeface="Times New Roman"/>
              </a:rPr>
              <a:t> </a:t>
            </a:r>
            <a:r>
              <a:rPr sz="1900" spc="10" dirty="0">
                <a:solidFill>
                  <a:srgbClr val="628385"/>
                </a:solidFill>
                <a:latin typeface="Times New Roman"/>
                <a:cs typeface="Times New Roman"/>
              </a:rPr>
              <a:t>a</a:t>
            </a:r>
            <a:r>
              <a:rPr sz="1900" spc="45" dirty="0">
                <a:solidFill>
                  <a:srgbClr val="628385"/>
                </a:solidFill>
                <a:latin typeface="Times New Roman"/>
                <a:cs typeface="Times New Roman"/>
              </a:rPr>
              <a:t> </a:t>
            </a:r>
            <a:r>
              <a:rPr sz="1900" spc="10" dirty="0">
                <a:solidFill>
                  <a:srgbClr val="628385"/>
                </a:solidFill>
                <a:latin typeface="Times New Roman"/>
                <a:cs typeface="Times New Roman"/>
              </a:rPr>
              <a:t>cryptographic</a:t>
            </a:r>
            <a:r>
              <a:rPr sz="1900" spc="5" dirty="0">
                <a:solidFill>
                  <a:srgbClr val="628385"/>
                </a:solidFill>
                <a:latin typeface="Times New Roman"/>
                <a:cs typeface="Times New Roman"/>
              </a:rPr>
              <a:t> </a:t>
            </a:r>
            <a:r>
              <a:rPr sz="1900" spc="85" dirty="0">
                <a:solidFill>
                  <a:srgbClr val="628385"/>
                </a:solidFill>
                <a:latin typeface="Times New Roman"/>
                <a:cs typeface="Times New Roman"/>
              </a:rPr>
              <a:t>standard</a:t>
            </a:r>
            <a:r>
              <a:rPr sz="1900" spc="100" dirty="0">
                <a:solidFill>
                  <a:srgbClr val="628385"/>
                </a:solidFill>
                <a:latin typeface="Times New Roman"/>
                <a:cs typeface="Times New Roman"/>
              </a:rPr>
              <a:t> </a:t>
            </a:r>
            <a:r>
              <a:rPr sz="1900" spc="75" dirty="0">
                <a:solidFill>
                  <a:srgbClr val="628385"/>
                </a:solidFill>
                <a:latin typeface="Times New Roman"/>
                <a:cs typeface="Times New Roman"/>
              </a:rPr>
              <a:t>both</a:t>
            </a:r>
            <a:r>
              <a:rPr sz="1900" spc="5" dirty="0">
                <a:solidFill>
                  <a:srgbClr val="628385"/>
                </a:solidFill>
                <a:latin typeface="Times New Roman"/>
                <a:cs typeface="Times New Roman"/>
              </a:rPr>
              <a:t> </a:t>
            </a:r>
            <a:r>
              <a:rPr sz="1900" spc="65" dirty="0">
                <a:solidFill>
                  <a:srgbClr val="628385"/>
                </a:solidFill>
                <a:latin typeface="Times New Roman"/>
                <a:cs typeface="Times New Roman"/>
              </a:rPr>
              <a:t>in</a:t>
            </a:r>
            <a:r>
              <a:rPr sz="1900" spc="-20" dirty="0">
                <a:solidFill>
                  <a:srgbClr val="628385"/>
                </a:solidFill>
                <a:latin typeface="Times New Roman"/>
                <a:cs typeface="Times New Roman"/>
              </a:rPr>
              <a:t> </a:t>
            </a:r>
            <a:r>
              <a:rPr sz="1900" spc="35" dirty="0">
                <a:solidFill>
                  <a:srgbClr val="628385"/>
                </a:solidFill>
                <a:latin typeface="Times New Roman"/>
                <a:cs typeface="Times New Roman"/>
              </a:rPr>
              <a:t>the </a:t>
            </a:r>
            <a:r>
              <a:rPr sz="1900" dirty="0">
                <a:solidFill>
                  <a:srgbClr val="628385"/>
                </a:solidFill>
                <a:latin typeface="Times New Roman"/>
                <a:cs typeface="Times New Roman"/>
              </a:rPr>
              <a:t>United</a:t>
            </a:r>
            <a:r>
              <a:rPr sz="1900" spc="-5" dirty="0">
                <a:solidFill>
                  <a:srgbClr val="628385"/>
                </a:solidFill>
                <a:latin typeface="Times New Roman"/>
                <a:cs typeface="Times New Roman"/>
              </a:rPr>
              <a:t> </a:t>
            </a:r>
            <a:r>
              <a:rPr sz="1900" spc="55" dirty="0">
                <a:solidFill>
                  <a:srgbClr val="628385"/>
                </a:solidFill>
                <a:latin typeface="Times New Roman"/>
                <a:cs typeface="Times New Roman"/>
              </a:rPr>
              <a:t>States</a:t>
            </a:r>
            <a:r>
              <a:rPr sz="1900" spc="-30" dirty="0">
                <a:solidFill>
                  <a:srgbClr val="628385"/>
                </a:solidFill>
                <a:latin typeface="Times New Roman"/>
                <a:cs typeface="Times New Roman"/>
              </a:rPr>
              <a:t> </a:t>
            </a:r>
            <a:r>
              <a:rPr sz="1900" spc="70" dirty="0">
                <a:solidFill>
                  <a:srgbClr val="628385"/>
                </a:solidFill>
                <a:latin typeface="Times New Roman"/>
                <a:cs typeface="Times New Roman"/>
              </a:rPr>
              <a:t>and</a:t>
            </a:r>
            <a:r>
              <a:rPr sz="1900" spc="204" dirty="0">
                <a:solidFill>
                  <a:srgbClr val="628385"/>
                </a:solidFill>
                <a:latin typeface="Times New Roman"/>
                <a:cs typeface="Times New Roman"/>
              </a:rPr>
              <a:t> </a:t>
            </a:r>
            <a:r>
              <a:rPr sz="1900" spc="50" dirty="0">
                <a:solidFill>
                  <a:srgbClr val="628385"/>
                </a:solidFill>
                <a:latin typeface="Times New Roman"/>
                <a:cs typeface="Times New Roman"/>
              </a:rPr>
              <a:t>abroad.</a:t>
            </a:r>
            <a:endParaRPr sz="1900">
              <a:latin typeface="Times New Roman"/>
              <a:cs typeface="Times New Roman"/>
            </a:endParaRPr>
          </a:p>
          <a:p>
            <a:pPr marL="12700" marR="5080" indent="8255">
              <a:lnSpc>
                <a:spcPts val="2190"/>
              </a:lnSpc>
              <a:spcBef>
                <a:spcPts val="215"/>
              </a:spcBef>
            </a:pPr>
            <a:r>
              <a:rPr sz="1950" b="1" dirty="0">
                <a:solidFill>
                  <a:srgbClr val="628385"/>
                </a:solidFill>
                <a:latin typeface="Times New Roman"/>
                <a:cs typeface="Times New Roman"/>
              </a:rPr>
              <a:t>DES</a:t>
            </a:r>
            <a:r>
              <a:rPr sz="1950" b="1" spc="70" dirty="0">
                <a:solidFill>
                  <a:srgbClr val="628385"/>
                </a:solidFill>
                <a:latin typeface="Times New Roman"/>
                <a:cs typeface="Times New Roman"/>
              </a:rPr>
              <a:t> </a:t>
            </a:r>
            <a:r>
              <a:rPr sz="1900" spc="70" dirty="0">
                <a:solidFill>
                  <a:srgbClr val="628385"/>
                </a:solidFill>
                <a:latin typeface="Times New Roman"/>
                <a:cs typeface="Times New Roman"/>
              </a:rPr>
              <a:t>can</a:t>
            </a:r>
            <a:r>
              <a:rPr sz="1900" spc="60" dirty="0">
                <a:solidFill>
                  <a:srgbClr val="628385"/>
                </a:solidFill>
                <a:latin typeface="Times New Roman"/>
                <a:cs typeface="Times New Roman"/>
              </a:rPr>
              <a:t> </a:t>
            </a:r>
            <a:r>
              <a:rPr sz="1900" dirty="0">
                <a:solidFill>
                  <a:srgbClr val="628385"/>
                </a:solidFill>
                <a:latin typeface="Times New Roman"/>
                <a:cs typeface="Times New Roman"/>
              </a:rPr>
              <a:t>provide</a:t>
            </a:r>
            <a:r>
              <a:rPr sz="1900" spc="150" dirty="0">
                <a:solidFill>
                  <a:srgbClr val="628385"/>
                </a:solidFill>
                <a:latin typeface="Times New Roman"/>
                <a:cs typeface="Times New Roman"/>
              </a:rPr>
              <a:t> </a:t>
            </a:r>
            <a:r>
              <a:rPr sz="1900" spc="55" dirty="0">
                <a:solidFill>
                  <a:srgbClr val="628385"/>
                </a:solidFill>
                <a:latin typeface="Times New Roman"/>
                <a:cs typeface="Times New Roman"/>
              </a:rPr>
              <a:t>end-</a:t>
            </a:r>
            <a:r>
              <a:rPr sz="1900" dirty="0">
                <a:solidFill>
                  <a:srgbClr val="628385"/>
                </a:solidFill>
                <a:latin typeface="Times New Roman"/>
                <a:cs typeface="Times New Roman"/>
              </a:rPr>
              <a:t>to-</a:t>
            </a:r>
            <a:r>
              <a:rPr sz="1900" spc="60" dirty="0">
                <a:solidFill>
                  <a:srgbClr val="628385"/>
                </a:solidFill>
                <a:latin typeface="Times New Roman"/>
                <a:cs typeface="Times New Roman"/>
              </a:rPr>
              <a:t>end</a:t>
            </a:r>
            <a:r>
              <a:rPr sz="1900" spc="204" dirty="0">
                <a:solidFill>
                  <a:srgbClr val="628385"/>
                </a:solidFill>
                <a:latin typeface="Times New Roman"/>
                <a:cs typeface="Times New Roman"/>
              </a:rPr>
              <a:t> </a:t>
            </a:r>
            <a:r>
              <a:rPr sz="1900" dirty="0">
                <a:solidFill>
                  <a:srgbClr val="628385"/>
                </a:solidFill>
                <a:latin typeface="Times New Roman"/>
                <a:cs typeface="Times New Roman"/>
              </a:rPr>
              <a:t>encryption</a:t>
            </a:r>
            <a:r>
              <a:rPr sz="1900" spc="195" dirty="0">
                <a:solidFill>
                  <a:srgbClr val="628385"/>
                </a:solidFill>
                <a:latin typeface="Times New Roman"/>
                <a:cs typeface="Times New Roman"/>
              </a:rPr>
              <a:t> </a:t>
            </a:r>
            <a:r>
              <a:rPr sz="1900" spc="85" dirty="0">
                <a:solidFill>
                  <a:srgbClr val="628385"/>
                </a:solidFill>
                <a:latin typeface="Times New Roman"/>
                <a:cs typeface="Times New Roman"/>
              </a:rPr>
              <a:t>on</a:t>
            </a:r>
            <a:r>
              <a:rPr sz="1900" spc="90" dirty="0">
                <a:solidFill>
                  <a:srgbClr val="628385"/>
                </a:solidFill>
                <a:latin typeface="Times New Roman"/>
                <a:cs typeface="Times New Roman"/>
              </a:rPr>
              <a:t> </a:t>
            </a:r>
            <a:r>
              <a:rPr sz="1900" spc="70" dirty="0">
                <a:solidFill>
                  <a:srgbClr val="628385"/>
                </a:solidFill>
                <a:latin typeface="Times New Roman"/>
                <a:cs typeface="Times New Roman"/>
              </a:rPr>
              <a:t>the</a:t>
            </a:r>
            <a:r>
              <a:rPr sz="1900" spc="105" dirty="0">
                <a:solidFill>
                  <a:srgbClr val="628385"/>
                </a:solidFill>
                <a:latin typeface="Times New Roman"/>
                <a:cs typeface="Times New Roman"/>
              </a:rPr>
              <a:t> </a:t>
            </a:r>
            <a:r>
              <a:rPr sz="1900" spc="60" dirty="0">
                <a:solidFill>
                  <a:srgbClr val="628385"/>
                </a:solidFill>
                <a:latin typeface="Times New Roman"/>
                <a:cs typeface="Times New Roman"/>
              </a:rPr>
              <a:t>channel</a:t>
            </a:r>
            <a:r>
              <a:rPr sz="1900" spc="65" dirty="0">
                <a:solidFill>
                  <a:srgbClr val="628385"/>
                </a:solidFill>
                <a:latin typeface="Times New Roman"/>
                <a:cs typeface="Times New Roman"/>
              </a:rPr>
              <a:t> </a:t>
            </a:r>
            <a:r>
              <a:rPr sz="1900" dirty="0">
                <a:solidFill>
                  <a:srgbClr val="628385"/>
                </a:solidFill>
                <a:latin typeface="Times New Roman"/>
                <a:cs typeface="Times New Roman"/>
              </a:rPr>
              <a:t>between</a:t>
            </a:r>
            <a:r>
              <a:rPr sz="1900" spc="130" dirty="0">
                <a:solidFill>
                  <a:srgbClr val="628385"/>
                </a:solidFill>
                <a:latin typeface="Times New Roman"/>
                <a:cs typeface="Times New Roman"/>
              </a:rPr>
              <a:t> </a:t>
            </a:r>
            <a:r>
              <a:rPr sz="1900" spc="-25" dirty="0">
                <a:solidFill>
                  <a:srgbClr val="628385"/>
                </a:solidFill>
                <a:latin typeface="Times New Roman"/>
                <a:cs typeface="Times New Roman"/>
              </a:rPr>
              <a:t>the </a:t>
            </a:r>
            <a:r>
              <a:rPr sz="1900" spc="80" dirty="0">
                <a:solidFill>
                  <a:srgbClr val="628385"/>
                </a:solidFill>
                <a:latin typeface="Times New Roman"/>
                <a:cs typeface="Times New Roman"/>
              </a:rPr>
              <a:t>sender</a:t>
            </a:r>
            <a:r>
              <a:rPr sz="1900" spc="-35" dirty="0">
                <a:solidFill>
                  <a:srgbClr val="628385"/>
                </a:solidFill>
                <a:latin typeface="Times New Roman"/>
                <a:cs typeface="Times New Roman"/>
              </a:rPr>
              <a:t> </a:t>
            </a:r>
            <a:r>
              <a:rPr sz="1900" spc="-50" dirty="0">
                <a:solidFill>
                  <a:srgbClr val="628385"/>
                </a:solidFill>
                <a:latin typeface="Times New Roman"/>
                <a:cs typeface="Times New Roman"/>
              </a:rPr>
              <a:t>A</a:t>
            </a:r>
            <a:r>
              <a:rPr sz="1900" spc="-160" dirty="0">
                <a:solidFill>
                  <a:srgbClr val="628385"/>
                </a:solidFill>
                <a:latin typeface="Times New Roman"/>
                <a:cs typeface="Times New Roman"/>
              </a:rPr>
              <a:t> </a:t>
            </a:r>
            <a:r>
              <a:rPr sz="1900" dirty="0">
                <a:solidFill>
                  <a:srgbClr val="628385"/>
                </a:solidFill>
                <a:latin typeface="Times New Roman"/>
                <a:cs typeface="Times New Roman"/>
              </a:rPr>
              <a:t>and</a:t>
            </a:r>
            <a:r>
              <a:rPr sz="1900" spc="405" dirty="0">
                <a:solidFill>
                  <a:srgbClr val="628385"/>
                </a:solidFill>
                <a:latin typeface="Times New Roman"/>
                <a:cs typeface="Times New Roman"/>
              </a:rPr>
              <a:t> </a:t>
            </a:r>
            <a:r>
              <a:rPr sz="1900" dirty="0">
                <a:solidFill>
                  <a:srgbClr val="628385"/>
                </a:solidFill>
                <a:latin typeface="Times New Roman"/>
                <a:cs typeface="Times New Roman"/>
              </a:rPr>
              <a:t>receiver</a:t>
            </a:r>
            <a:r>
              <a:rPr sz="1900" spc="90" dirty="0">
                <a:solidFill>
                  <a:srgbClr val="628385"/>
                </a:solidFill>
                <a:latin typeface="Times New Roman"/>
                <a:cs typeface="Times New Roman"/>
              </a:rPr>
              <a:t> </a:t>
            </a:r>
            <a:r>
              <a:rPr sz="1900" spc="-25" dirty="0">
                <a:solidFill>
                  <a:srgbClr val="628385"/>
                </a:solidFill>
                <a:latin typeface="Times New Roman"/>
                <a:cs typeface="Times New Roman"/>
              </a:rPr>
              <a:t>B.</a:t>
            </a:r>
            <a:endParaRPr sz="1900">
              <a:latin typeface="Times New Roman"/>
              <a:cs typeface="Times New Roman"/>
            </a:endParaRPr>
          </a:p>
        </p:txBody>
      </p:sp>
      <p:sp>
        <p:nvSpPr>
          <p:cNvPr id="6" name="object 6"/>
          <p:cNvSpPr txBox="1"/>
          <p:nvPr/>
        </p:nvSpPr>
        <p:spPr>
          <a:xfrm>
            <a:off x="2453013" y="3576095"/>
            <a:ext cx="75565" cy="112851"/>
          </a:xfrm>
          <a:prstGeom prst="rect">
            <a:avLst/>
          </a:prstGeom>
        </p:spPr>
        <p:txBody>
          <a:bodyPr vert="horz" wrap="square" lIns="0" tIns="12700" rIns="0" bIns="0" rtlCol="0">
            <a:spAutoFit/>
          </a:bodyPr>
          <a:lstStyle/>
          <a:p>
            <a:pPr marL="12700">
              <a:spcBef>
                <a:spcPts val="100"/>
              </a:spcBef>
            </a:pPr>
            <a:r>
              <a:rPr sz="650" spc="-50" dirty="0">
                <a:solidFill>
                  <a:srgbClr val="8E9A9A"/>
                </a:solidFill>
                <a:latin typeface="Arial"/>
                <a:cs typeface="Arial"/>
              </a:rPr>
              <a:t>0</a:t>
            </a:r>
            <a:endParaRPr sz="650">
              <a:latin typeface="Arial"/>
              <a:cs typeface="Arial"/>
            </a:endParaRPr>
          </a:p>
        </p:txBody>
      </p:sp>
      <p:sp>
        <p:nvSpPr>
          <p:cNvPr id="7" name="object 7"/>
          <p:cNvSpPr txBox="1"/>
          <p:nvPr/>
        </p:nvSpPr>
        <p:spPr>
          <a:xfrm>
            <a:off x="2168975" y="4046970"/>
            <a:ext cx="7700645" cy="650240"/>
          </a:xfrm>
          <a:prstGeom prst="rect">
            <a:avLst/>
          </a:prstGeom>
        </p:spPr>
        <p:txBody>
          <a:bodyPr vert="horz" wrap="square" lIns="0" tIns="35560" rIns="0" bIns="0" rtlCol="0">
            <a:spAutoFit/>
          </a:bodyPr>
          <a:lstStyle/>
          <a:p>
            <a:pPr marL="259079" marR="5080" indent="-247015">
              <a:lnSpc>
                <a:spcPts val="2400"/>
              </a:lnSpc>
              <a:spcBef>
                <a:spcPts val="280"/>
              </a:spcBef>
              <a:buChar char="•"/>
              <a:tabLst>
                <a:tab pos="259079" algn="l"/>
                <a:tab pos="274320" algn="l"/>
              </a:tabLst>
            </a:pPr>
            <a:r>
              <a:rPr sz="2100" dirty="0">
                <a:solidFill>
                  <a:srgbClr val="97529A"/>
                </a:solidFill>
                <a:latin typeface="Times New Roman"/>
                <a:cs typeface="Times New Roman"/>
              </a:rPr>
              <a:t>	</a:t>
            </a:r>
            <a:r>
              <a:rPr sz="2100" b="1" spc="105" dirty="0">
                <a:solidFill>
                  <a:srgbClr val="131313"/>
                </a:solidFill>
                <a:latin typeface="Times New Roman"/>
                <a:cs typeface="Times New Roman"/>
              </a:rPr>
              <a:t>DES</a:t>
            </a:r>
            <a:r>
              <a:rPr sz="2100" b="1" spc="-85" dirty="0">
                <a:solidFill>
                  <a:srgbClr val="131313"/>
                </a:solidFill>
                <a:latin typeface="Times New Roman"/>
                <a:cs typeface="Times New Roman"/>
              </a:rPr>
              <a:t> </a:t>
            </a:r>
            <a:r>
              <a:rPr sz="2050" spc="65" dirty="0">
                <a:solidFill>
                  <a:srgbClr val="131313"/>
                </a:solidFill>
                <a:latin typeface="Times New Roman"/>
                <a:cs typeface="Times New Roman"/>
              </a:rPr>
              <a:t>algorithm</a:t>
            </a:r>
            <a:r>
              <a:rPr sz="2050" spc="114" dirty="0">
                <a:solidFill>
                  <a:srgbClr val="131313"/>
                </a:solidFill>
                <a:latin typeface="Times New Roman"/>
                <a:cs typeface="Times New Roman"/>
              </a:rPr>
              <a:t> </a:t>
            </a:r>
            <a:r>
              <a:rPr sz="2050" spc="50" dirty="0">
                <a:solidFill>
                  <a:srgbClr val="131313"/>
                </a:solidFill>
                <a:latin typeface="Times New Roman"/>
                <a:cs typeface="Times New Roman"/>
              </a:rPr>
              <a:t>is</a:t>
            </a:r>
            <a:r>
              <a:rPr sz="2050" spc="-10" dirty="0">
                <a:solidFill>
                  <a:srgbClr val="131313"/>
                </a:solidFill>
                <a:latin typeface="Times New Roman"/>
                <a:cs typeface="Times New Roman"/>
              </a:rPr>
              <a:t> </a:t>
            </a:r>
            <a:r>
              <a:rPr sz="2050" spc="70" dirty="0">
                <a:solidFill>
                  <a:srgbClr val="131313"/>
                </a:solidFill>
                <a:latin typeface="Times New Roman"/>
                <a:cs typeface="Times New Roman"/>
              </a:rPr>
              <a:t>a</a:t>
            </a:r>
            <a:r>
              <a:rPr sz="2050" spc="10" dirty="0">
                <a:solidFill>
                  <a:srgbClr val="131313"/>
                </a:solidFill>
                <a:latin typeface="Times New Roman"/>
                <a:cs typeface="Times New Roman"/>
              </a:rPr>
              <a:t> </a:t>
            </a:r>
            <a:r>
              <a:rPr sz="2050" dirty="0">
                <a:solidFill>
                  <a:srgbClr val="131313"/>
                </a:solidFill>
                <a:latin typeface="Times New Roman"/>
                <a:cs typeface="Times New Roman"/>
              </a:rPr>
              <a:t>careful</a:t>
            </a:r>
            <a:r>
              <a:rPr sz="2050" spc="15" dirty="0">
                <a:solidFill>
                  <a:srgbClr val="131313"/>
                </a:solidFill>
                <a:latin typeface="Times New Roman"/>
                <a:cs typeface="Times New Roman"/>
              </a:rPr>
              <a:t> </a:t>
            </a:r>
            <a:r>
              <a:rPr sz="2050" spc="55" dirty="0">
                <a:solidFill>
                  <a:srgbClr val="131313"/>
                </a:solidFill>
                <a:latin typeface="Times New Roman"/>
                <a:cs typeface="Times New Roman"/>
              </a:rPr>
              <a:t>and</a:t>
            </a:r>
            <a:r>
              <a:rPr sz="2050" spc="254" dirty="0">
                <a:solidFill>
                  <a:srgbClr val="131313"/>
                </a:solidFill>
                <a:latin typeface="Times New Roman"/>
                <a:cs typeface="Times New Roman"/>
              </a:rPr>
              <a:t> </a:t>
            </a:r>
            <a:r>
              <a:rPr sz="2050" spc="50" dirty="0">
                <a:solidFill>
                  <a:srgbClr val="131313"/>
                </a:solidFill>
                <a:latin typeface="Times New Roman"/>
                <a:cs typeface="Times New Roman"/>
              </a:rPr>
              <a:t>complex</a:t>
            </a:r>
            <a:r>
              <a:rPr sz="2050" spc="15" dirty="0">
                <a:solidFill>
                  <a:srgbClr val="131313"/>
                </a:solidFill>
                <a:latin typeface="Times New Roman"/>
                <a:cs typeface="Times New Roman"/>
              </a:rPr>
              <a:t> </a:t>
            </a:r>
            <a:r>
              <a:rPr sz="2050" spc="70" dirty="0">
                <a:solidFill>
                  <a:srgbClr val="131313"/>
                </a:solidFill>
                <a:latin typeface="Times New Roman"/>
                <a:cs typeface="Times New Roman"/>
              </a:rPr>
              <a:t>combination </a:t>
            </a:r>
            <a:r>
              <a:rPr sz="2050" dirty="0">
                <a:solidFill>
                  <a:srgbClr val="131313"/>
                </a:solidFill>
                <a:latin typeface="Times New Roman"/>
                <a:cs typeface="Times New Roman"/>
              </a:rPr>
              <a:t>of</a:t>
            </a:r>
            <a:r>
              <a:rPr sz="2050" spc="-40" dirty="0">
                <a:solidFill>
                  <a:srgbClr val="131313"/>
                </a:solidFill>
                <a:latin typeface="Times New Roman"/>
                <a:cs typeface="Times New Roman"/>
              </a:rPr>
              <a:t> </a:t>
            </a:r>
            <a:r>
              <a:rPr sz="2050" spc="80" dirty="0">
                <a:solidFill>
                  <a:srgbClr val="131313"/>
                </a:solidFill>
                <a:latin typeface="Times New Roman"/>
                <a:cs typeface="Times New Roman"/>
              </a:rPr>
              <a:t>two</a:t>
            </a:r>
            <a:r>
              <a:rPr sz="2050" spc="-75" dirty="0">
                <a:solidFill>
                  <a:srgbClr val="131313"/>
                </a:solidFill>
                <a:latin typeface="Times New Roman"/>
                <a:cs typeface="Times New Roman"/>
              </a:rPr>
              <a:t> </a:t>
            </a:r>
            <a:r>
              <a:rPr sz="2050" dirty="0">
                <a:solidFill>
                  <a:srgbClr val="131313"/>
                </a:solidFill>
                <a:latin typeface="Times New Roman"/>
                <a:cs typeface="Times New Roman"/>
              </a:rPr>
              <a:t>of</a:t>
            </a:r>
            <a:r>
              <a:rPr sz="2050" spc="40" dirty="0">
                <a:solidFill>
                  <a:srgbClr val="131313"/>
                </a:solidFill>
                <a:latin typeface="Times New Roman"/>
                <a:cs typeface="Times New Roman"/>
              </a:rPr>
              <a:t> </a:t>
            </a:r>
            <a:r>
              <a:rPr sz="2050" spc="-25" dirty="0">
                <a:solidFill>
                  <a:srgbClr val="131313"/>
                </a:solidFill>
                <a:latin typeface="Times New Roman"/>
                <a:cs typeface="Times New Roman"/>
              </a:rPr>
              <a:t>the </a:t>
            </a:r>
            <a:r>
              <a:rPr sz="2050" spc="85" dirty="0">
                <a:solidFill>
                  <a:srgbClr val="131313"/>
                </a:solidFill>
                <a:latin typeface="Times New Roman"/>
                <a:cs typeface="Times New Roman"/>
              </a:rPr>
              <a:t>fundamental</a:t>
            </a:r>
            <a:r>
              <a:rPr sz="2050" spc="165" dirty="0">
                <a:solidFill>
                  <a:srgbClr val="131313"/>
                </a:solidFill>
                <a:latin typeface="Times New Roman"/>
                <a:cs typeface="Times New Roman"/>
              </a:rPr>
              <a:t> </a:t>
            </a:r>
            <a:r>
              <a:rPr sz="2050" spc="55" dirty="0">
                <a:solidFill>
                  <a:srgbClr val="131313"/>
                </a:solidFill>
                <a:latin typeface="Times New Roman"/>
                <a:cs typeface="Times New Roman"/>
              </a:rPr>
              <a:t>building</a:t>
            </a:r>
            <a:r>
              <a:rPr sz="2050" spc="90" dirty="0">
                <a:solidFill>
                  <a:srgbClr val="131313"/>
                </a:solidFill>
                <a:latin typeface="Times New Roman"/>
                <a:cs typeface="Times New Roman"/>
              </a:rPr>
              <a:t> </a:t>
            </a:r>
            <a:r>
              <a:rPr sz="2050" dirty="0">
                <a:solidFill>
                  <a:srgbClr val="131313"/>
                </a:solidFill>
                <a:latin typeface="Times New Roman"/>
                <a:cs typeface="Times New Roman"/>
              </a:rPr>
              <a:t>blocks</a:t>
            </a:r>
            <a:r>
              <a:rPr sz="2050" spc="20" dirty="0">
                <a:solidFill>
                  <a:srgbClr val="131313"/>
                </a:solidFill>
                <a:latin typeface="Times New Roman"/>
                <a:cs typeface="Times New Roman"/>
              </a:rPr>
              <a:t> </a:t>
            </a:r>
            <a:r>
              <a:rPr sz="2050" dirty="0">
                <a:solidFill>
                  <a:srgbClr val="131313"/>
                </a:solidFill>
                <a:latin typeface="Times New Roman"/>
                <a:cs typeface="Times New Roman"/>
              </a:rPr>
              <a:t>of</a:t>
            </a:r>
            <a:r>
              <a:rPr sz="2050" spc="95" dirty="0">
                <a:solidFill>
                  <a:srgbClr val="131313"/>
                </a:solidFill>
                <a:latin typeface="Times New Roman"/>
                <a:cs typeface="Times New Roman"/>
              </a:rPr>
              <a:t> </a:t>
            </a:r>
            <a:r>
              <a:rPr sz="2050" spc="50" dirty="0">
                <a:solidFill>
                  <a:srgbClr val="131313"/>
                </a:solidFill>
                <a:latin typeface="Times New Roman"/>
                <a:cs typeface="Times New Roman"/>
              </a:rPr>
              <a:t>encryption:</a:t>
            </a:r>
            <a:endParaRPr sz="2050">
              <a:latin typeface="Times New Roman"/>
              <a:cs typeface="Times New Roman"/>
            </a:endParaRPr>
          </a:p>
        </p:txBody>
      </p:sp>
      <p:sp>
        <p:nvSpPr>
          <p:cNvPr id="8" name="object 8"/>
          <p:cNvSpPr txBox="1"/>
          <p:nvPr/>
        </p:nvSpPr>
        <p:spPr>
          <a:xfrm>
            <a:off x="2449463" y="4814810"/>
            <a:ext cx="70485" cy="112851"/>
          </a:xfrm>
          <a:prstGeom prst="rect">
            <a:avLst/>
          </a:prstGeom>
        </p:spPr>
        <p:txBody>
          <a:bodyPr vert="horz" wrap="square" lIns="0" tIns="12700" rIns="0" bIns="0" rtlCol="0">
            <a:spAutoFit/>
          </a:bodyPr>
          <a:lstStyle/>
          <a:p>
            <a:pPr marL="12700">
              <a:spcBef>
                <a:spcPts val="100"/>
              </a:spcBef>
            </a:pPr>
            <a:r>
              <a:rPr sz="650" spc="-50" dirty="0">
                <a:solidFill>
                  <a:srgbClr val="8E9A9A"/>
                </a:solidFill>
                <a:latin typeface="Times New Roman"/>
                <a:cs typeface="Times New Roman"/>
              </a:rPr>
              <a:t>0</a:t>
            </a:r>
            <a:endParaRPr sz="650">
              <a:latin typeface="Times New Roman"/>
              <a:cs typeface="Times New Roman"/>
            </a:endParaRPr>
          </a:p>
        </p:txBody>
      </p:sp>
      <p:sp>
        <p:nvSpPr>
          <p:cNvPr id="9" name="object 9"/>
          <p:cNvSpPr txBox="1"/>
          <p:nvPr/>
        </p:nvSpPr>
        <p:spPr>
          <a:xfrm>
            <a:off x="2711610" y="4694379"/>
            <a:ext cx="5113020" cy="323215"/>
          </a:xfrm>
          <a:prstGeom prst="rect">
            <a:avLst/>
          </a:prstGeom>
        </p:spPr>
        <p:txBody>
          <a:bodyPr vert="horz" wrap="square" lIns="0" tIns="12700" rIns="0" bIns="0" rtlCol="0">
            <a:spAutoFit/>
          </a:bodyPr>
          <a:lstStyle/>
          <a:p>
            <a:pPr marL="12700">
              <a:spcBef>
                <a:spcPts val="100"/>
              </a:spcBef>
            </a:pPr>
            <a:r>
              <a:rPr sz="1950" b="1" spc="110" dirty="0">
                <a:solidFill>
                  <a:srgbClr val="628385"/>
                </a:solidFill>
                <a:latin typeface="Times New Roman"/>
                <a:cs typeface="Times New Roman"/>
              </a:rPr>
              <a:t>substitution</a:t>
            </a:r>
            <a:r>
              <a:rPr sz="1950" b="1" spc="-15" dirty="0">
                <a:solidFill>
                  <a:srgbClr val="628385"/>
                </a:solidFill>
                <a:latin typeface="Times New Roman"/>
                <a:cs typeface="Times New Roman"/>
              </a:rPr>
              <a:t> </a:t>
            </a:r>
            <a:r>
              <a:rPr sz="1900" spc="80" dirty="0">
                <a:solidFill>
                  <a:srgbClr val="628385"/>
                </a:solidFill>
                <a:latin typeface="Times New Roman"/>
                <a:cs typeface="Times New Roman"/>
              </a:rPr>
              <a:t>and</a:t>
            </a:r>
            <a:r>
              <a:rPr sz="1900" spc="-30" dirty="0">
                <a:solidFill>
                  <a:srgbClr val="628385"/>
                </a:solidFill>
                <a:latin typeface="Times New Roman"/>
                <a:cs typeface="Times New Roman"/>
              </a:rPr>
              <a:t> </a:t>
            </a:r>
            <a:r>
              <a:rPr sz="1950" b="1" spc="95" dirty="0">
                <a:solidFill>
                  <a:srgbClr val="628385"/>
                </a:solidFill>
                <a:latin typeface="Times New Roman"/>
                <a:cs typeface="Times New Roman"/>
              </a:rPr>
              <a:t>permutation</a:t>
            </a:r>
            <a:r>
              <a:rPr sz="1950" b="1" spc="130" dirty="0">
                <a:solidFill>
                  <a:srgbClr val="628385"/>
                </a:solidFill>
                <a:latin typeface="Times New Roman"/>
                <a:cs typeface="Times New Roman"/>
              </a:rPr>
              <a:t> </a:t>
            </a:r>
            <a:r>
              <a:rPr sz="1900" spc="50" dirty="0">
                <a:solidFill>
                  <a:srgbClr val="628385"/>
                </a:solidFill>
                <a:latin typeface="Times New Roman"/>
                <a:cs typeface="Times New Roman"/>
              </a:rPr>
              <a:t>(transposition).</a:t>
            </a:r>
            <a:endParaRPr sz="1900">
              <a:latin typeface="Times New Roman"/>
              <a:cs typeface="Times New Roman"/>
            </a:endParaRPr>
          </a:p>
        </p:txBody>
      </p:sp>
      <p:sp>
        <p:nvSpPr>
          <p:cNvPr id="10" name="object 10"/>
          <p:cNvSpPr txBox="1"/>
          <p:nvPr/>
        </p:nvSpPr>
        <p:spPr>
          <a:xfrm>
            <a:off x="2169324" y="5016399"/>
            <a:ext cx="7977505" cy="650240"/>
          </a:xfrm>
          <a:prstGeom prst="rect">
            <a:avLst/>
          </a:prstGeom>
        </p:spPr>
        <p:txBody>
          <a:bodyPr vert="horz" wrap="square" lIns="0" tIns="35560" rIns="0" bIns="0" rtlCol="0">
            <a:spAutoFit/>
          </a:bodyPr>
          <a:lstStyle/>
          <a:p>
            <a:pPr marL="260985" marR="5080" indent="-248920">
              <a:lnSpc>
                <a:spcPts val="2400"/>
              </a:lnSpc>
              <a:spcBef>
                <a:spcPts val="280"/>
              </a:spcBef>
              <a:buClr>
                <a:srgbClr val="97529A"/>
              </a:buClr>
              <a:buChar char="•"/>
              <a:tabLst>
                <a:tab pos="266065" algn="l"/>
              </a:tabLst>
            </a:pPr>
            <a:r>
              <a:rPr sz="2050" spc="80" dirty="0">
                <a:solidFill>
                  <a:srgbClr val="131313"/>
                </a:solidFill>
                <a:latin typeface="Times New Roman"/>
                <a:cs typeface="Times New Roman"/>
              </a:rPr>
              <a:t>The</a:t>
            </a:r>
            <a:r>
              <a:rPr sz="2050" spc="-50" dirty="0">
                <a:solidFill>
                  <a:srgbClr val="131313"/>
                </a:solidFill>
                <a:latin typeface="Times New Roman"/>
                <a:cs typeface="Times New Roman"/>
              </a:rPr>
              <a:t> </a:t>
            </a:r>
            <a:r>
              <a:rPr sz="2100" b="1" spc="130" dirty="0">
                <a:solidFill>
                  <a:srgbClr val="131313"/>
                </a:solidFill>
                <a:latin typeface="Times New Roman"/>
                <a:cs typeface="Times New Roman"/>
              </a:rPr>
              <a:t>DES</a:t>
            </a:r>
            <a:r>
              <a:rPr sz="2100" b="1" spc="-100" dirty="0">
                <a:solidFill>
                  <a:srgbClr val="131313"/>
                </a:solidFill>
                <a:latin typeface="Times New Roman"/>
                <a:cs typeface="Times New Roman"/>
              </a:rPr>
              <a:t> </a:t>
            </a:r>
            <a:r>
              <a:rPr sz="2050" spc="65" dirty="0">
                <a:solidFill>
                  <a:srgbClr val="131313"/>
                </a:solidFill>
                <a:latin typeface="Times New Roman"/>
                <a:cs typeface="Times New Roman"/>
              </a:rPr>
              <a:t>algorithm</a:t>
            </a:r>
            <a:r>
              <a:rPr sz="2050" spc="100" dirty="0">
                <a:solidFill>
                  <a:srgbClr val="131313"/>
                </a:solidFill>
                <a:latin typeface="Times New Roman"/>
                <a:cs typeface="Times New Roman"/>
              </a:rPr>
              <a:t> </a:t>
            </a:r>
            <a:r>
              <a:rPr sz="2050" spc="55" dirty="0">
                <a:solidFill>
                  <a:srgbClr val="131313"/>
                </a:solidFill>
                <a:latin typeface="Times New Roman"/>
                <a:cs typeface="Times New Roman"/>
              </a:rPr>
              <a:t>derives</a:t>
            </a:r>
            <a:r>
              <a:rPr sz="2050" spc="-35" dirty="0">
                <a:solidFill>
                  <a:srgbClr val="131313"/>
                </a:solidFill>
                <a:latin typeface="Times New Roman"/>
                <a:cs typeface="Times New Roman"/>
              </a:rPr>
              <a:t> </a:t>
            </a:r>
            <a:r>
              <a:rPr sz="2050" dirty="0">
                <a:solidFill>
                  <a:srgbClr val="131313"/>
                </a:solidFill>
                <a:latin typeface="Times New Roman"/>
                <a:cs typeface="Times New Roman"/>
              </a:rPr>
              <a:t>its</a:t>
            </a:r>
            <a:r>
              <a:rPr sz="2050" spc="-5" dirty="0">
                <a:solidFill>
                  <a:srgbClr val="131313"/>
                </a:solidFill>
                <a:latin typeface="Times New Roman"/>
                <a:cs typeface="Times New Roman"/>
              </a:rPr>
              <a:t> </a:t>
            </a:r>
            <a:r>
              <a:rPr sz="2050" spc="95" dirty="0">
                <a:solidFill>
                  <a:srgbClr val="131313"/>
                </a:solidFill>
                <a:latin typeface="Times New Roman"/>
                <a:cs typeface="Times New Roman"/>
              </a:rPr>
              <a:t>strength</a:t>
            </a:r>
            <a:r>
              <a:rPr sz="2050" spc="-25" dirty="0">
                <a:solidFill>
                  <a:srgbClr val="131313"/>
                </a:solidFill>
                <a:latin typeface="Times New Roman"/>
                <a:cs typeface="Times New Roman"/>
              </a:rPr>
              <a:t> </a:t>
            </a:r>
            <a:r>
              <a:rPr sz="2050" spc="85" dirty="0">
                <a:solidFill>
                  <a:srgbClr val="131313"/>
                </a:solidFill>
                <a:latin typeface="Times New Roman"/>
                <a:cs typeface="Times New Roman"/>
              </a:rPr>
              <a:t>from</a:t>
            </a:r>
            <a:r>
              <a:rPr sz="2050" spc="-5" dirty="0">
                <a:solidFill>
                  <a:srgbClr val="131313"/>
                </a:solidFill>
                <a:latin typeface="Times New Roman"/>
                <a:cs typeface="Times New Roman"/>
              </a:rPr>
              <a:t> </a:t>
            </a:r>
            <a:r>
              <a:rPr sz="2050" spc="85" dirty="0">
                <a:solidFill>
                  <a:srgbClr val="131313"/>
                </a:solidFill>
                <a:latin typeface="Times New Roman"/>
                <a:cs typeface="Times New Roman"/>
              </a:rPr>
              <a:t>repeated</a:t>
            </a:r>
            <a:r>
              <a:rPr sz="2050" spc="10" dirty="0">
                <a:solidFill>
                  <a:srgbClr val="131313"/>
                </a:solidFill>
                <a:latin typeface="Times New Roman"/>
                <a:cs typeface="Times New Roman"/>
              </a:rPr>
              <a:t> </a:t>
            </a:r>
            <a:r>
              <a:rPr sz="2050" spc="55" dirty="0">
                <a:solidFill>
                  <a:srgbClr val="131313"/>
                </a:solidFill>
                <a:latin typeface="Times New Roman"/>
                <a:cs typeface="Times New Roman"/>
              </a:rPr>
              <a:t>application</a:t>
            </a:r>
            <a:r>
              <a:rPr sz="2050" spc="130" dirty="0">
                <a:solidFill>
                  <a:srgbClr val="131313"/>
                </a:solidFill>
                <a:latin typeface="Times New Roman"/>
                <a:cs typeface="Times New Roman"/>
              </a:rPr>
              <a:t> </a:t>
            </a:r>
            <a:r>
              <a:rPr sz="2050" spc="-25" dirty="0">
                <a:solidFill>
                  <a:srgbClr val="131313"/>
                </a:solidFill>
                <a:latin typeface="Times New Roman"/>
                <a:cs typeface="Times New Roman"/>
              </a:rPr>
              <a:t>of 	</a:t>
            </a:r>
            <a:r>
              <a:rPr sz="2050" spc="95" dirty="0">
                <a:solidFill>
                  <a:srgbClr val="131313"/>
                </a:solidFill>
                <a:latin typeface="Times New Roman"/>
                <a:cs typeface="Times New Roman"/>
              </a:rPr>
              <a:t>these</a:t>
            </a:r>
            <a:r>
              <a:rPr sz="2050" spc="-110" dirty="0">
                <a:solidFill>
                  <a:srgbClr val="131313"/>
                </a:solidFill>
                <a:latin typeface="Times New Roman"/>
                <a:cs typeface="Times New Roman"/>
              </a:rPr>
              <a:t> </a:t>
            </a:r>
            <a:r>
              <a:rPr sz="2050" spc="80" dirty="0">
                <a:solidFill>
                  <a:srgbClr val="131313"/>
                </a:solidFill>
                <a:latin typeface="Times New Roman"/>
                <a:cs typeface="Times New Roman"/>
              </a:rPr>
              <a:t>two</a:t>
            </a:r>
            <a:r>
              <a:rPr sz="2050" spc="-114" dirty="0">
                <a:solidFill>
                  <a:srgbClr val="131313"/>
                </a:solidFill>
                <a:latin typeface="Times New Roman"/>
                <a:cs typeface="Times New Roman"/>
              </a:rPr>
              <a:t> </a:t>
            </a:r>
            <a:r>
              <a:rPr sz="2050" spc="70" dirty="0">
                <a:solidFill>
                  <a:srgbClr val="131313"/>
                </a:solidFill>
                <a:latin typeface="Times New Roman"/>
                <a:cs typeface="Times New Roman"/>
              </a:rPr>
              <a:t>techniques</a:t>
            </a:r>
            <a:r>
              <a:rPr sz="2050" spc="-40" dirty="0">
                <a:solidFill>
                  <a:srgbClr val="131313"/>
                </a:solidFill>
                <a:latin typeface="Times New Roman"/>
                <a:cs typeface="Times New Roman"/>
              </a:rPr>
              <a:t> </a:t>
            </a:r>
            <a:r>
              <a:rPr sz="2050" spc="70" dirty="0">
                <a:solidFill>
                  <a:srgbClr val="131313"/>
                </a:solidFill>
                <a:latin typeface="Times New Roman"/>
                <a:cs typeface="Times New Roman"/>
              </a:rPr>
              <a:t>for</a:t>
            </a:r>
            <a:r>
              <a:rPr sz="2050" spc="-15" dirty="0">
                <a:solidFill>
                  <a:srgbClr val="131313"/>
                </a:solidFill>
                <a:latin typeface="Times New Roman"/>
                <a:cs typeface="Times New Roman"/>
              </a:rPr>
              <a:t> </a:t>
            </a:r>
            <a:r>
              <a:rPr sz="2050" spc="80" dirty="0">
                <a:solidFill>
                  <a:srgbClr val="131313"/>
                </a:solidFill>
                <a:latin typeface="Times New Roman"/>
                <a:cs typeface="Times New Roman"/>
              </a:rPr>
              <a:t>a</a:t>
            </a:r>
            <a:r>
              <a:rPr sz="2050" spc="-45" dirty="0">
                <a:solidFill>
                  <a:srgbClr val="131313"/>
                </a:solidFill>
                <a:latin typeface="Times New Roman"/>
                <a:cs typeface="Times New Roman"/>
              </a:rPr>
              <a:t> </a:t>
            </a:r>
            <a:r>
              <a:rPr sz="2050" spc="90" dirty="0">
                <a:solidFill>
                  <a:srgbClr val="131313"/>
                </a:solidFill>
                <a:latin typeface="Times New Roman"/>
                <a:cs typeface="Times New Roman"/>
              </a:rPr>
              <a:t>total</a:t>
            </a:r>
            <a:r>
              <a:rPr sz="2050" spc="-45" dirty="0">
                <a:solidFill>
                  <a:srgbClr val="131313"/>
                </a:solidFill>
                <a:latin typeface="Times New Roman"/>
                <a:cs typeface="Times New Roman"/>
              </a:rPr>
              <a:t> </a:t>
            </a:r>
            <a:r>
              <a:rPr sz="2050" dirty="0">
                <a:solidFill>
                  <a:srgbClr val="282828"/>
                </a:solidFill>
                <a:latin typeface="Times New Roman"/>
                <a:cs typeface="Times New Roman"/>
              </a:rPr>
              <a:t>of</a:t>
            </a:r>
            <a:r>
              <a:rPr sz="2050" spc="-135" dirty="0">
                <a:solidFill>
                  <a:srgbClr val="282828"/>
                </a:solidFill>
                <a:latin typeface="Times New Roman"/>
                <a:cs typeface="Times New Roman"/>
              </a:rPr>
              <a:t> </a:t>
            </a:r>
            <a:r>
              <a:rPr sz="2050" spc="70" dirty="0">
                <a:solidFill>
                  <a:srgbClr val="131313"/>
                </a:solidFill>
                <a:latin typeface="Times New Roman"/>
                <a:cs typeface="Times New Roman"/>
              </a:rPr>
              <a:t>16</a:t>
            </a:r>
            <a:r>
              <a:rPr sz="2050" spc="-80" dirty="0">
                <a:solidFill>
                  <a:srgbClr val="131313"/>
                </a:solidFill>
                <a:latin typeface="Times New Roman"/>
                <a:cs typeface="Times New Roman"/>
              </a:rPr>
              <a:t> </a:t>
            </a:r>
            <a:r>
              <a:rPr sz="2050" spc="-10" dirty="0">
                <a:solidFill>
                  <a:srgbClr val="131313"/>
                </a:solidFill>
                <a:latin typeface="Times New Roman"/>
                <a:cs typeface="Times New Roman"/>
              </a:rPr>
              <a:t>cycles.</a:t>
            </a:r>
            <a:endParaRPr sz="2050">
              <a:latin typeface="Times New Roman"/>
              <a:cs typeface="Times New Roman"/>
            </a:endParaRPr>
          </a:p>
        </p:txBody>
      </p:sp>
      <p:sp>
        <p:nvSpPr>
          <p:cNvPr id="11" name="object 11"/>
          <p:cNvSpPr txBox="1"/>
          <p:nvPr/>
        </p:nvSpPr>
        <p:spPr>
          <a:xfrm>
            <a:off x="2449463" y="5775263"/>
            <a:ext cx="67945" cy="112851"/>
          </a:xfrm>
          <a:prstGeom prst="rect">
            <a:avLst/>
          </a:prstGeom>
        </p:spPr>
        <p:txBody>
          <a:bodyPr vert="horz" wrap="square" lIns="0" tIns="12700" rIns="0" bIns="0" rtlCol="0">
            <a:spAutoFit/>
          </a:bodyPr>
          <a:lstStyle/>
          <a:p>
            <a:pPr marL="12700">
              <a:spcBef>
                <a:spcPts val="100"/>
              </a:spcBef>
            </a:pPr>
            <a:r>
              <a:rPr sz="650" spc="-50" dirty="0">
                <a:solidFill>
                  <a:srgbClr val="8E9A9A"/>
                </a:solidFill>
                <a:latin typeface="Times New Roman"/>
                <a:cs typeface="Times New Roman"/>
              </a:rPr>
              <a:t>0</a:t>
            </a:r>
            <a:endParaRPr sz="650">
              <a:latin typeface="Times New Roman"/>
              <a:cs typeface="Times New Roman"/>
            </a:endParaRPr>
          </a:p>
        </p:txBody>
      </p:sp>
      <p:sp>
        <p:nvSpPr>
          <p:cNvPr id="12" name="object 12"/>
          <p:cNvSpPr txBox="1"/>
          <p:nvPr/>
        </p:nvSpPr>
        <p:spPr>
          <a:xfrm>
            <a:off x="2721318" y="5654832"/>
            <a:ext cx="7266940" cy="610235"/>
          </a:xfrm>
          <a:prstGeom prst="rect">
            <a:avLst/>
          </a:prstGeom>
        </p:spPr>
        <p:txBody>
          <a:bodyPr vert="horz" wrap="square" lIns="0" tIns="12700" rIns="0" bIns="0" rtlCol="0">
            <a:spAutoFit/>
          </a:bodyPr>
          <a:lstStyle/>
          <a:p>
            <a:pPr marL="15240">
              <a:lnSpc>
                <a:spcPts val="2300"/>
              </a:lnSpc>
              <a:spcBef>
                <a:spcPts val="100"/>
              </a:spcBef>
            </a:pPr>
            <a:r>
              <a:rPr sz="1950" b="1" spc="95" dirty="0">
                <a:solidFill>
                  <a:srgbClr val="628385"/>
                </a:solidFill>
                <a:latin typeface="Times New Roman"/>
                <a:cs typeface="Times New Roman"/>
              </a:rPr>
              <a:t>Plaintext</a:t>
            </a:r>
            <a:r>
              <a:rPr sz="1950" b="1" spc="-30" dirty="0">
                <a:solidFill>
                  <a:srgbClr val="628385"/>
                </a:solidFill>
                <a:latin typeface="Times New Roman"/>
                <a:cs typeface="Times New Roman"/>
              </a:rPr>
              <a:t> </a:t>
            </a:r>
            <a:r>
              <a:rPr sz="1900" spc="75" dirty="0">
                <a:solidFill>
                  <a:srgbClr val="628385"/>
                </a:solidFill>
                <a:latin typeface="Times New Roman"/>
                <a:cs typeface="Times New Roman"/>
              </a:rPr>
              <a:t>(the</a:t>
            </a:r>
            <a:r>
              <a:rPr sz="1900" spc="-110" dirty="0">
                <a:solidFill>
                  <a:srgbClr val="628385"/>
                </a:solidFill>
                <a:latin typeface="Times New Roman"/>
                <a:cs typeface="Times New Roman"/>
              </a:rPr>
              <a:t> </a:t>
            </a:r>
            <a:r>
              <a:rPr sz="1900" dirty="0">
                <a:solidFill>
                  <a:srgbClr val="628385"/>
                </a:solidFill>
                <a:latin typeface="Times New Roman"/>
                <a:cs typeface="Times New Roman"/>
              </a:rPr>
              <a:t>original </a:t>
            </a:r>
            <a:r>
              <a:rPr sz="1900" spc="50" dirty="0">
                <a:solidFill>
                  <a:srgbClr val="628385"/>
                </a:solidFill>
                <a:latin typeface="Times New Roman"/>
                <a:cs typeface="Times New Roman"/>
              </a:rPr>
              <a:t>form</a:t>
            </a:r>
            <a:r>
              <a:rPr sz="1900" dirty="0">
                <a:solidFill>
                  <a:srgbClr val="628385"/>
                </a:solidFill>
                <a:latin typeface="Times New Roman"/>
                <a:cs typeface="Times New Roman"/>
              </a:rPr>
              <a:t> of</a:t>
            </a:r>
            <a:r>
              <a:rPr sz="1900" spc="50" dirty="0">
                <a:solidFill>
                  <a:srgbClr val="628385"/>
                </a:solidFill>
                <a:latin typeface="Times New Roman"/>
                <a:cs typeface="Times New Roman"/>
              </a:rPr>
              <a:t> </a:t>
            </a:r>
            <a:r>
              <a:rPr sz="1900" dirty="0">
                <a:solidFill>
                  <a:srgbClr val="628385"/>
                </a:solidFill>
                <a:latin typeface="Times New Roman"/>
                <a:cs typeface="Times New Roman"/>
              </a:rPr>
              <a:t>the</a:t>
            </a:r>
            <a:r>
              <a:rPr sz="1900" spc="380" dirty="0">
                <a:solidFill>
                  <a:srgbClr val="628385"/>
                </a:solidFill>
                <a:latin typeface="Times New Roman"/>
                <a:cs typeface="Times New Roman"/>
              </a:rPr>
              <a:t> </a:t>
            </a:r>
            <a:r>
              <a:rPr sz="1900" dirty="0">
                <a:solidFill>
                  <a:srgbClr val="628385"/>
                </a:solidFill>
                <a:latin typeface="Times New Roman"/>
                <a:cs typeface="Times New Roman"/>
              </a:rPr>
              <a:t>message)</a:t>
            </a:r>
            <a:r>
              <a:rPr sz="1900" spc="100" dirty="0">
                <a:solidFill>
                  <a:srgbClr val="628385"/>
                </a:solidFill>
                <a:latin typeface="Times New Roman"/>
                <a:cs typeface="Times New Roman"/>
              </a:rPr>
              <a:t> </a:t>
            </a:r>
            <a:r>
              <a:rPr sz="1900" spc="50" dirty="0">
                <a:solidFill>
                  <a:srgbClr val="628385"/>
                </a:solidFill>
                <a:latin typeface="Times New Roman"/>
                <a:cs typeface="Times New Roman"/>
              </a:rPr>
              <a:t>is</a:t>
            </a:r>
            <a:r>
              <a:rPr sz="1900" spc="-85" dirty="0">
                <a:solidFill>
                  <a:srgbClr val="628385"/>
                </a:solidFill>
                <a:latin typeface="Times New Roman"/>
                <a:cs typeface="Times New Roman"/>
              </a:rPr>
              <a:t> </a:t>
            </a:r>
            <a:r>
              <a:rPr sz="1950" b="1" spc="105" dirty="0">
                <a:solidFill>
                  <a:srgbClr val="628385"/>
                </a:solidFill>
                <a:latin typeface="Times New Roman"/>
                <a:cs typeface="Times New Roman"/>
              </a:rPr>
              <a:t>encrypted</a:t>
            </a:r>
            <a:r>
              <a:rPr sz="1950" b="1" spc="-40" dirty="0">
                <a:solidFill>
                  <a:srgbClr val="628385"/>
                </a:solidFill>
                <a:latin typeface="Times New Roman"/>
                <a:cs typeface="Times New Roman"/>
              </a:rPr>
              <a:t> </a:t>
            </a:r>
            <a:r>
              <a:rPr sz="1900" spc="90" dirty="0">
                <a:solidFill>
                  <a:srgbClr val="628385"/>
                </a:solidFill>
                <a:latin typeface="Times New Roman"/>
                <a:cs typeface="Times New Roman"/>
              </a:rPr>
              <a:t>as</a:t>
            </a:r>
            <a:r>
              <a:rPr sz="1900" spc="-20" dirty="0">
                <a:solidFill>
                  <a:srgbClr val="628385"/>
                </a:solidFill>
                <a:latin typeface="Times New Roman"/>
                <a:cs typeface="Times New Roman"/>
              </a:rPr>
              <a:t> </a:t>
            </a:r>
            <a:r>
              <a:rPr sz="1900" dirty="0">
                <a:solidFill>
                  <a:srgbClr val="628385"/>
                </a:solidFill>
                <a:latin typeface="Times New Roman"/>
                <a:cs typeface="Times New Roman"/>
              </a:rPr>
              <a:t>blocks</a:t>
            </a:r>
            <a:r>
              <a:rPr sz="1900" spc="-65" dirty="0">
                <a:solidFill>
                  <a:srgbClr val="628385"/>
                </a:solidFill>
                <a:latin typeface="Times New Roman"/>
                <a:cs typeface="Times New Roman"/>
              </a:rPr>
              <a:t> </a:t>
            </a:r>
            <a:r>
              <a:rPr sz="1900" spc="-25" dirty="0">
                <a:solidFill>
                  <a:srgbClr val="628385"/>
                </a:solidFill>
                <a:latin typeface="Times New Roman"/>
                <a:cs typeface="Times New Roman"/>
              </a:rPr>
              <a:t>of</a:t>
            </a:r>
            <a:endParaRPr sz="1900">
              <a:latin typeface="Times New Roman"/>
              <a:cs typeface="Times New Roman"/>
            </a:endParaRPr>
          </a:p>
          <a:p>
            <a:pPr marL="12700">
              <a:lnSpc>
                <a:spcPts val="2300"/>
              </a:lnSpc>
            </a:pPr>
            <a:r>
              <a:rPr sz="1950" b="1" dirty="0">
                <a:solidFill>
                  <a:srgbClr val="628385"/>
                </a:solidFill>
                <a:latin typeface="Times New Roman"/>
                <a:cs typeface="Times New Roman"/>
              </a:rPr>
              <a:t>64</a:t>
            </a:r>
            <a:r>
              <a:rPr sz="1950" b="1" spc="250" dirty="0">
                <a:solidFill>
                  <a:srgbClr val="628385"/>
                </a:solidFill>
                <a:latin typeface="Times New Roman"/>
                <a:cs typeface="Times New Roman"/>
              </a:rPr>
              <a:t> </a:t>
            </a:r>
            <a:r>
              <a:rPr sz="1950" b="1" spc="80" dirty="0">
                <a:solidFill>
                  <a:srgbClr val="628385"/>
                </a:solidFill>
                <a:latin typeface="Times New Roman"/>
                <a:cs typeface="Times New Roman"/>
              </a:rPr>
              <a:t>bits.</a:t>
            </a:r>
            <a:endParaRPr sz="1950">
              <a:latin typeface="Times New Roman"/>
              <a:cs typeface="Times New Roman"/>
            </a:endParaRPr>
          </a:p>
        </p:txBody>
      </p:sp>
    </p:spTree>
    <p:extLst>
      <p:ext uri="{BB962C8B-B14F-4D97-AF65-F5344CB8AC3E}">
        <p14:creationId xmlns:p14="http://schemas.microsoft.com/office/powerpoint/2010/main" val="1654983211"/>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48467" y="-333619"/>
            <a:ext cx="10769600" cy="1060694"/>
          </a:xfrm>
          <a:prstGeom prst="rect">
            <a:avLst/>
          </a:prstGeom>
        </p:spPr>
        <p:txBody>
          <a:bodyPr vert="horz" wrap="square" lIns="0" tIns="623716" rIns="0" bIns="0" numCol="1" rtlCol="0" anchor="b" anchorCtr="0" compatLnSpc="1">
            <a:prstTxWarp prst="textNoShape">
              <a:avLst/>
            </a:prstTxWarp>
            <a:spAutoFit/>
          </a:bodyPr>
          <a:lstStyle/>
          <a:p>
            <a:pPr marL="774065">
              <a:spcBef>
                <a:spcPts val="105"/>
              </a:spcBef>
            </a:pPr>
            <a:r>
              <a:rPr spc="-170" dirty="0"/>
              <a:t>Encryption</a:t>
            </a:r>
            <a:r>
              <a:rPr spc="-105" dirty="0"/>
              <a:t> </a:t>
            </a:r>
            <a:r>
              <a:rPr spc="-125" dirty="0"/>
              <a:t>Methods</a:t>
            </a:r>
            <a:r>
              <a:rPr spc="-5" dirty="0"/>
              <a:t> </a:t>
            </a:r>
            <a:r>
              <a:rPr dirty="0"/>
              <a:t>-</a:t>
            </a:r>
            <a:r>
              <a:rPr spc="-80" dirty="0"/>
              <a:t> </a:t>
            </a:r>
            <a:r>
              <a:rPr spc="-655" dirty="0"/>
              <a:t>AES</a:t>
            </a:r>
          </a:p>
        </p:txBody>
      </p:sp>
      <p:sp>
        <p:nvSpPr>
          <p:cNvPr id="3" name="object 3"/>
          <p:cNvSpPr txBox="1"/>
          <p:nvPr/>
        </p:nvSpPr>
        <p:spPr>
          <a:xfrm>
            <a:off x="2455871" y="4140473"/>
            <a:ext cx="88265" cy="135935"/>
          </a:xfrm>
          <a:prstGeom prst="rect">
            <a:avLst/>
          </a:prstGeom>
        </p:spPr>
        <p:txBody>
          <a:bodyPr vert="horz" wrap="square" lIns="0" tIns="12700" rIns="0" bIns="0" rtlCol="0">
            <a:spAutoFit/>
          </a:bodyPr>
          <a:lstStyle/>
          <a:p>
            <a:pPr marL="12700">
              <a:spcBef>
                <a:spcPts val="100"/>
              </a:spcBef>
            </a:pPr>
            <a:r>
              <a:rPr sz="800" spc="-50" dirty="0">
                <a:solidFill>
                  <a:srgbClr val="527E80"/>
                </a:solidFill>
                <a:latin typeface="Arial"/>
                <a:cs typeface="Arial"/>
              </a:rPr>
              <a:t>0</a:t>
            </a:r>
            <a:endParaRPr sz="800">
              <a:latin typeface="Arial"/>
              <a:cs typeface="Arial"/>
            </a:endParaRPr>
          </a:p>
        </p:txBody>
      </p:sp>
      <p:sp>
        <p:nvSpPr>
          <p:cNvPr id="4" name="object 4"/>
          <p:cNvSpPr txBox="1"/>
          <p:nvPr/>
        </p:nvSpPr>
        <p:spPr>
          <a:xfrm>
            <a:off x="2172352" y="2212835"/>
            <a:ext cx="7775575" cy="2643031"/>
          </a:xfrm>
          <a:prstGeom prst="rect">
            <a:avLst/>
          </a:prstGeom>
        </p:spPr>
        <p:txBody>
          <a:bodyPr vert="horz" wrap="square" lIns="0" tIns="16510" rIns="0" bIns="0" rtlCol="0">
            <a:spAutoFit/>
          </a:bodyPr>
          <a:lstStyle/>
          <a:p>
            <a:pPr marL="252729" marR="5080" indent="-240665">
              <a:lnSpc>
                <a:spcPct val="99200"/>
              </a:lnSpc>
              <a:spcBef>
                <a:spcPts val="130"/>
              </a:spcBef>
              <a:buClr>
                <a:srgbClr val="974F9A"/>
              </a:buClr>
              <a:buChar char="•"/>
              <a:tabLst>
                <a:tab pos="263525" algn="l"/>
              </a:tabLst>
            </a:pPr>
            <a:r>
              <a:rPr sz="2900" dirty="0">
                <a:solidFill>
                  <a:srgbClr val="080808"/>
                </a:solidFill>
                <a:latin typeface="Times New Roman"/>
                <a:cs typeface="Times New Roman"/>
              </a:rPr>
              <a:t>After</a:t>
            </a:r>
            <a:r>
              <a:rPr sz="2900" spc="65" dirty="0">
                <a:solidFill>
                  <a:srgbClr val="080808"/>
                </a:solidFill>
                <a:latin typeface="Times New Roman"/>
                <a:cs typeface="Times New Roman"/>
              </a:rPr>
              <a:t> </a:t>
            </a:r>
            <a:r>
              <a:rPr sz="2900" spc="85" dirty="0">
                <a:solidFill>
                  <a:srgbClr val="080808"/>
                </a:solidFill>
                <a:latin typeface="Times New Roman"/>
                <a:cs typeface="Times New Roman"/>
              </a:rPr>
              <a:t>questioning</a:t>
            </a:r>
            <a:r>
              <a:rPr sz="2900" spc="150" dirty="0">
                <a:solidFill>
                  <a:srgbClr val="080808"/>
                </a:solidFill>
                <a:latin typeface="Times New Roman"/>
                <a:cs typeface="Times New Roman"/>
              </a:rPr>
              <a:t> </a:t>
            </a:r>
            <a:r>
              <a:rPr sz="2900" spc="75" dirty="0">
                <a:solidFill>
                  <a:srgbClr val="080808"/>
                </a:solidFill>
                <a:latin typeface="Times New Roman"/>
                <a:cs typeface="Times New Roman"/>
              </a:rPr>
              <a:t>the</a:t>
            </a:r>
            <a:r>
              <a:rPr sz="2900" spc="190" dirty="0">
                <a:solidFill>
                  <a:srgbClr val="080808"/>
                </a:solidFill>
                <a:latin typeface="Times New Roman"/>
                <a:cs typeface="Times New Roman"/>
              </a:rPr>
              <a:t> </a:t>
            </a:r>
            <a:r>
              <a:rPr sz="2900" spc="65" dirty="0">
                <a:solidFill>
                  <a:srgbClr val="080808"/>
                </a:solidFill>
                <a:latin typeface="Times New Roman"/>
                <a:cs typeface="Times New Roman"/>
              </a:rPr>
              <a:t>adequacy</a:t>
            </a:r>
            <a:r>
              <a:rPr sz="2900" spc="60" dirty="0">
                <a:solidFill>
                  <a:srgbClr val="080808"/>
                </a:solidFill>
                <a:latin typeface="Times New Roman"/>
                <a:cs typeface="Times New Roman"/>
              </a:rPr>
              <a:t> </a:t>
            </a:r>
            <a:r>
              <a:rPr sz="2900" spc="-20" dirty="0">
                <a:solidFill>
                  <a:srgbClr val="080808"/>
                </a:solidFill>
                <a:latin typeface="Times New Roman"/>
                <a:cs typeface="Times New Roman"/>
              </a:rPr>
              <a:t>of</a:t>
            </a:r>
            <a:r>
              <a:rPr sz="2900" spc="-120" dirty="0">
                <a:solidFill>
                  <a:srgbClr val="080808"/>
                </a:solidFill>
                <a:latin typeface="Times New Roman"/>
                <a:cs typeface="Times New Roman"/>
              </a:rPr>
              <a:t> </a:t>
            </a:r>
            <a:r>
              <a:rPr sz="2650" b="1" spc="225" dirty="0">
                <a:solidFill>
                  <a:srgbClr val="080808"/>
                </a:solidFill>
                <a:latin typeface="Arial"/>
                <a:cs typeface="Arial"/>
              </a:rPr>
              <a:t>DES,</a:t>
            </a:r>
            <a:r>
              <a:rPr sz="2650" b="1" spc="-90" dirty="0">
                <a:solidFill>
                  <a:srgbClr val="080808"/>
                </a:solidFill>
                <a:latin typeface="Arial"/>
                <a:cs typeface="Arial"/>
              </a:rPr>
              <a:t> </a:t>
            </a:r>
            <a:r>
              <a:rPr sz="2900" spc="145" dirty="0">
                <a:solidFill>
                  <a:srgbClr val="080808"/>
                </a:solidFill>
                <a:latin typeface="Times New Roman"/>
                <a:cs typeface="Times New Roman"/>
              </a:rPr>
              <a:t>the 	</a:t>
            </a:r>
            <a:r>
              <a:rPr sz="2900" spc="70" dirty="0">
                <a:solidFill>
                  <a:srgbClr val="080808"/>
                </a:solidFill>
                <a:latin typeface="Times New Roman"/>
                <a:cs typeface="Times New Roman"/>
              </a:rPr>
              <a:t>National</a:t>
            </a:r>
            <a:r>
              <a:rPr sz="2900" spc="185" dirty="0">
                <a:solidFill>
                  <a:srgbClr val="080808"/>
                </a:solidFill>
                <a:latin typeface="Times New Roman"/>
                <a:cs typeface="Times New Roman"/>
              </a:rPr>
              <a:t> </a:t>
            </a:r>
            <a:r>
              <a:rPr sz="2900" spc="110" dirty="0">
                <a:solidFill>
                  <a:srgbClr val="080808"/>
                </a:solidFill>
                <a:latin typeface="Times New Roman"/>
                <a:cs typeface="Times New Roman"/>
              </a:rPr>
              <a:t>Institute</a:t>
            </a:r>
            <a:r>
              <a:rPr sz="2900" spc="25" dirty="0">
                <a:solidFill>
                  <a:srgbClr val="080808"/>
                </a:solidFill>
                <a:latin typeface="Times New Roman"/>
                <a:cs typeface="Times New Roman"/>
              </a:rPr>
              <a:t> </a:t>
            </a:r>
            <a:r>
              <a:rPr sz="2900" dirty="0">
                <a:solidFill>
                  <a:srgbClr val="080808"/>
                </a:solidFill>
                <a:latin typeface="Times New Roman"/>
                <a:cs typeface="Times New Roman"/>
              </a:rPr>
              <a:t>of</a:t>
            </a:r>
            <a:r>
              <a:rPr sz="2900" spc="-60" dirty="0">
                <a:solidFill>
                  <a:srgbClr val="080808"/>
                </a:solidFill>
                <a:latin typeface="Times New Roman"/>
                <a:cs typeface="Times New Roman"/>
              </a:rPr>
              <a:t> </a:t>
            </a:r>
            <a:r>
              <a:rPr sz="2900" spc="120" dirty="0">
                <a:solidFill>
                  <a:srgbClr val="080808"/>
                </a:solidFill>
                <a:latin typeface="Times New Roman"/>
                <a:cs typeface="Times New Roman"/>
              </a:rPr>
              <a:t>Standards</a:t>
            </a:r>
            <a:r>
              <a:rPr sz="2900" spc="195" dirty="0">
                <a:solidFill>
                  <a:srgbClr val="080808"/>
                </a:solidFill>
                <a:latin typeface="Times New Roman"/>
                <a:cs typeface="Times New Roman"/>
              </a:rPr>
              <a:t> </a:t>
            </a:r>
            <a:r>
              <a:rPr sz="2850" b="1" spc="85" dirty="0">
                <a:solidFill>
                  <a:srgbClr val="080808"/>
                </a:solidFill>
                <a:latin typeface="Times New Roman"/>
                <a:cs typeface="Times New Roman"/>
              </a:rPr>
              <a:t>(NIST) 	</a:t>
            </a:r>
            <a:r>
              <a:rPr sz="2900" spc="110" dirty="0">
                <a:solidFill>
                  <a:srgbClr val="080808"/>
                </a:solidFill>
                <a:latin typeface="Times New Roman"/>
                <a:cs typeface="Times New Roman"/>
              </a:rPr>
              <a:t>introduced</a:t>
            </a:r>
            <a:r>
              <a:rPr sz="2900" spc="135" dirty="0">
                <a:solidFill>
                  <a:srgbClr val="080808"/>
                </a:solidFill>
                <a:latin typeface="Times New Roman"/>
                <a:cs typeface="Times New Roman"/>
              </a:rPr>
              <a:t> </a:t>
            </a:r>
            <a:r>
              <a:rPr sz="2900" spc="100" dirty="0">
                <a:solidFill>
                  <a:srgbClr val="080808"/>
                </a:solidFill>
                <a:latin typeface="Times New Roman"/>
                <a:cs typeface="Times New Roman"/>
              </a:rPr>
              <a:t>the</a:t>
            </a:r>
            <a:r>
              <a:rPr sz="2900" dirty="0">
                <a:solidFill>
                  <a:srgbClr val="080808"/>
                </a:solidFill>
                <a:latin typeface="Times New Roman"/>
                <a:cs typeface="Times New Roman"/>
              </a:rPr>
              <a:t> Advanced</a:t>
            </a:r>
            <a:r>
              <a:rPr sz="2900" spc="345" dirty="0">
                <a:solidFill>
                  <a:srgbClr val="080808"/>
                </a:solidFill>
                <a:latin typeface="Times New Roman"/>
                <a:cs typeface="Times New Roman"/>
              </a:rPr>
              <a:t> </a:t>
            </a:r>
            <a:r>
              <a:rPr sz="2900" spc="75" dirty="0">
                <a:solidFill>
                  <a:srgbClr val="080808"/>
                </a:solidFill>
                <a:latin typeface="Times New Roman"/>
                <a:cs typeface="Times New Roman"/>
              </a:rPr>
              <a:t>Encryption</a:t>
            </a:r>
            <a:r>
              <a:rPr sz="2900" spc="105" dirty="0">
                <a:solidFill>
                  <a:srgbClr val="080808"/>
                </a:solidFill>
                <a:latin typeface="Times New Roman"/>
                <a:cs typeface="Times New Roman"/>
              </a:rPr>
              <a:t> </a:t>
            </a:r>
            <a:r>
              <a:rPr sz="2900" spc="120" dirty="0">
                <a:solidFill>
                  <a:srgbClr val="080808"/>
                </a:solidFill>
                <a:latin typeface="Times New Roman"/>
                <a:cs typeface="Times New Roman"/>
              </a:rPr>
              <a:t>Standards 	</a:t>
            </a:r>
            <a:r>
              <a:rPr sz="2650" b="1" spc="125" dirty="0">
                <a:solidFill>
                  <a:srgbClr val="080808"/>
                </a:solidFill>
                <a:latin typeface="Arial"/>
                <a:cs typeface="Arial"/>
              </a:rPr>
              <a:t>(AES).</a:t>
            </a:r>
            <a:endParaRPr sz="2650">
              <a:latin typeface="Arial"/>
              <a:cs typeface="Arial"/>
            </a:endParaRPr>
          </a:p>
          <a:p>
            <a:pPr marL="558165" marR="298450" indent="-6985">
              <a:lnSpc>
                <a:spcPts val="3110"/>
              </a:lnSpc>
              <a:spcBef>
                <a:spcPts val="515"/>
              </a:spcBef>
              <a:tabLst>
                <a:tab pos="6156960" algn="l"/>
              </a:tabLst>
            </a:pPr>
            <a:r>
              <a:rPr sz="2750" spc="55" dirty="0">
                <a:solidFill>
                  <a:srgbClr val="527E80"/>
                </a:solidFill>
                <a:latin typeface="Times New Roman"/>
                <a:cs typeface="Times New Roman"/>
              </a:rPr>
              <a:t>This</a:t>
            </a:r>
            <a:r>
              <a:rPr sz="2750" spc="-110" dirty="0">
                <a:solidFill>
                  <a:srgbClr val="527E80"/>
                </a:solidFill>
                <a:latin typeface="Times New Roman"/>
                <a:cs typeface="Times New Roman"/>
              </a:rPr>
              <a:t> </a:t>
            </a:r>
            <a:r>
              <a:rPr sz="2750" spc="65" dirty="0">
                <a:solidFill>
                  <a:srgbClr val="527E80"/>
                </a:solidFill>
                <a:latin typeface="Times New Roman"/>
                <a:cs typeface="Times New Roman"/>
              </a:rPr>
              <a:t>algorithm</a:t>
            </a:r>
            <a:r>
              <a:rPr sz="2750" spc="15" dirty="0">
                <a:solidFill>
                  <a:srgbClr val="527E80"/>
                </a:solidFill>
                <a:latin typeface="Times New Roman"/>
                <a:cs typeface="Times New Roman"/>
              </a:rPr>
              <a:t> </a:t>
            </a:r>
            <a:r>
              <a:rPr sz="2750" spc="90" dirty="0">
                <a:solidFill>
                  <a:srgbClr val="527E80"/>
                </a:solidFill>
                <a:latin typeface="Times New Roman"/>
                <a:cs typeface="Times New Roman"/>
              </a:rPr>
              <a:t>has</a:t>
            </a:r>
            <a:r>
              <a:rPr sz="2750" spc="-95" dirty="0">
                <a:solidFill>
                  <a:srgbClr val="527E80"/>
                </a:solidFill>
                <a:latin typeface="Times New Roman"/>
                <a:cs typeface="Times New Roman"/>
              </a:rPr>
              <a:t> </a:t>
            </a:r>
            <a:r>
              <a:rPr sz="2750" spc="95" dirty="0">
                <a:solidFill>
                  <a:srgbClr val="527E80"/>
                </a:solidFill>
                <a:latin typeface="Times New Roman"/>
                <a:cs typeface="Times New Roman"/>
              </a:rPr>
              <a:t>a</a:t>
            </a:r>
            <a:r>
              <a:rPr sz="2750" spc="-70" dirty="0">
                <a:solidFill>
                  <a:srgbClr val="527E80"/>
                </a:solidFill>
                <a:latin typeface="Times New Roman"/>
                <a:cs typeface="Times New Roman"/>
              </a:rPr>
              <a:t> </a:t>
            </a:r>
            <a:r>
              <a:rPr sz="2750" dirty="0">
                <a:solidFill>
                  <a:srgbClr val="527E80"/>
                </a:solidFill>
                <a:latin typeface="Times New Roman"/>
                <a:cs typeface="Times New Roman"/>
              </a:rPr>
              <a:t>block</a:t>
            </a:r>
            <a:r>
              <a:rPr sz="2750" spc="-135" dirty="0">
                <a:solidFill>
                  <a:srgbClr val="527E80"/>
                </a:solidFill>
                <a:latin typeface="Times New Roman"/>
                <a:cs typeface="Times New Roman"/>
              </a:rPr>
              <a:t> </a:t>
            </a:r>
            <a:r>
              <a:rPr sz="2750" dirty="0">
                <a:solidFill>
                  <a:srgbClr val="527E80"/>
                </a:solidFill>
                <a:latin typeface="Times New Roman"/>
                <a:cs typeface="Times New Roman"/>
              </a:rPr>
              <a:t>size</a:t>
            </a:r>
            <a:r>
              <a:rPr sz="2750" spc="-50" dirty="0">
                <a:solidFill>
                  <a:srgbClr val="527E80"/>
                </a:solidFill>
                <a:latin typeface="Times New Roman"/>
                <a:cs typeface="Times New Roman"/>
              </a:rPr>
              <a:t> </a:t>
            </a:r>
            <a:r>
              <a:rPr sz="2750" dirty="0">
                <a:solidFill>
                  <a:srgbClr val="527E80"/>
                </a:solidFill>
                <a:latin typeface="Times New Roman"/>
                <a:cs typeface="Times New Roman"/>
              </a:rPr>
              <a:t>of </a:t>
            </a:r>
            <a:r>
              <a:rPr sz="2100" b="1" spc="-25" dirty="0">
                <a:solidFill>
                  <a:srgbClr val="527E80"/>
                </a:solidFill>
                <a:latin typeface="Times New Roman"/>
                <a:cs typeface="Times New Roman"/>
              </a:rPr>
              <a:t>128</a:t>
            </a:r>
            <a:r>
              <a:rPr sz="2100" b="1" dirty="0">
                <a:solidFill>
                  <a:srgbClr val="527E80"/>
                </a:solidFill>
                <a:latin typeface="Times New Roman"/>
                <a:cs typeface="Times New Roman"/>
              </a:rPr>
              <a:t>	</a:t>
            </a:r>
            <a:r>
              <a:rPr sz="2850" b="1" spc="170" dirty="0">
                <a:solidFill>
                  <a:srgbClr val="527E80"/>
                </a:solidFill>
                <a:latin typeface="Times New Roman"/>
                <a:cs typeface="Times New Roman"/>
              </a:rPr>
              <a:t>bits</a:t>
            </a:r>
            <a:r>
              <a:rPr sz="2850" b="1" spc="-204" dirty="0">
                <a:solidFill>
                  <a:srgbClr val="527E80"/>
                </a:solidFill>
                <a:latin typeface="Times New Roman"/>
                <a:cs typeface="Times New Roman"/>
              </a:rPr>
              <a:t> </a:t>
            </a:r>
            <a:r>
              <a:rPr sz="2750" spc="185" dirty="0">
                <a:solidFill>
                  <a:srgbClr val="527E80"/>
                </a:solidFill>
                <a:latin typeface="Times New Roman"/>
                <a:cs typeface="Times New Roman"/>
              </a:rPr>
              <a:t>and </a:t>
            </a:r>
            <a:r>
              <a:rPr sz="2750" spc="95" dirty="0">
                <a:solidFill>
                  <a:srgbClr val="527E80"/>
                </a:solidFill>
                <a:latin typeface="Times New Roman"/>
                <a:cs typeface="Times New Roman"/>
              </a:rPr>
              <a:t>thus</a:t>
            </a:r>
            <a:r>
              <a:rPr sz="2750" spc="-75" dirty="0">
                <a:solidFill>
                  <a:srgbClr val="527E80"/>
                </a:solidFill>
                <a:latin typeface="Times New Roman"/>
                <a:cs typeface="Times New Roman"/>
              </a:rPr>
              <a:t> </a:t>
            </a:r>
            <a:r>
              <a:rPr sz="2750" spc="60" dirty="0">
                <a:solidFill>
                  <a:srgbClr val="527E80"/>
                </a:solidFill>
                <a:latin typeface="Times New Roman"/>
                <a:cs typeface="Times New Roman"/>
              </a:rPr>
              <a:t>takes</a:t>
            </a:r>
            <a:r>
              <a:rPr sz="2750" spc="-150" dirty="0">
                <a:solidFill>
                  <a:srgbClr val="527E80"/>
                </a:solidFill>
                <a:latin typeface="Times New Roman"/>
                <a:cs typeface="Times New Roman"/>
              </a:rPr>
              <a:t> </a:t>
            </a:r>
            <a:r>
              <a:rPr sz="2750" spc="70" dirty="0">
                <a:solidFill>
                  <a:srgbClr val="527E80"/>
                </a:solidFill>
                <a:latin typeface="Times New Roman"/>
                <a:cs typeface="Times New Roman"/>
              </a:rPr>
              <a:t>longer</a:t>
            </a:r>
            <a:r>
              <a:rPr sz="2750" spc="-95" dirty="0">
                <a:solidFill>
                  <a:srgbClr val="527E80"/>
                </a:solidFill>
                <a:latin typeface="Times New Roman"/>
                <a:cs typeface="Times New Roman"/>
              </a:rPr>
              <a:t> </a:t>
            </a:r>
            <a:r>
              <a:rPr sz="2750" spc="105" dirty="0">
                <a:solidFill>
                  <a:srgbClr val="527E80"/>
                </a:solidFill>
                <a:latin typeface="Times New Roman"/>
                <a:cs typeface="Times New Roman"/>
              </a:rPr>
              <a:t>time</a:t>
            </a:r>
            <a:r>
              <a:rPr sz="2750" spc="-70" dirty="0">
                <a:solidFill>
                  <a:srgbClr val="527E80"/>
                </a:solidFill>
                <a:latin typeface="Times New Roman"/>
                <a:cs typeface="Times New Roman"/>
              </a:rPr>
              <a:t> </a:t>
            </a:r>
            <a:r>
              <a:rPr sz="2750" spc="105" dirty="0">
                <a:solidFill>
                  <a:srgbClr val="527E80"/>
                </a:solidFill>
                <a:latin typeface="Times New Roman"/>
                <a:cs typeface="Times New Roman"/>
              </a:rPr>
              <a:t>to</a:t>
            </a:r>
            <a:r>
              <a:rPr sz="2750" spc="-135" dirty="0">
                <a:solidFill>
                  <a:srgbClr val="527E80"/>
                </a:solidFill>
                <a:latin typeface="Times New Roman"/>
                <a:cs typeface="Times New Roman"/>
              </a:rPr>
              <a:t> </a:t>
            </a:r>
            <a:r>
              <a:rPr sz="2750" spc="-10" dirty="0">
                <a:solidFill>
                  <a:srgbClr val="527E80"/>
                </a:solidFill>
                <a:latin typeface="Times New Roman"/>
                <a:cs typeface="Times New Roman"/>
              </a:rPr>
              <a:t>crack.</a:t>
            </a:r>
            <a:endParaRPr sz="2750">
              <a:latin typeface="Times New Roman"/>
              <a:cs typeface="Times New Roman"/>
            </a:endParaRPr>
          </a:p>
        </p:txBody>
      </p:sp>
    </p:spTree>
    <p:extLst>
      <p:ext uri="{BB962C8B-B14F-4D97-AF65-F5344CB8AC3E}">
        <p14:creationId xmlns:p14="http://schemas.microsoft.com/office/powerpoint/2010/main" val="23661936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8874E-9429-4B1E-981E-C70D2AC67205}"/>
              </a:ext>
            </a:extLst>
          </p:cNvPr>
          <p:cNvSpPr>
            <a:spLocks noGrp="1"/>
          </p:cNvSpPr>
          <p:nvPr>
            <p:ph type="title" idx="4294967295"/>
          </p:nvPr>
        </p:nvSpPr>
        <p:spPr>
          <a:xfrm>
            <a:off x="4054475" y="117475"/>
            <a:ext cx="8137525" cy="762000"/>
          </a:xfrm>
        </p:spPr>
        <p:txBody>
          <a:bodyPr/>
          <a:lstStyle/>
          <a:p>
            <a:r>
              <a:rPr lang="en-IN" dirty="0"/>
              <a:t>Database Architecture </a:t>
            </a:r>
            <a:br>
              <a:rPr lang="en-IN" dirty="0"/>
            </a:br>
            <a:r>
              <a:rPr lang="en-IN" dirty="0"/>
              <a:t>(Centralized/Shared-Memory)</a:t>
            </a:r>
          </a:p>
        </p:txBody>
      </p:sp>
      <p:pic>
        <p:nvPicPr>
          <p:cNvPr id="6" name="Graphic 5">
            <a:extLst>
              <a:ext uri="{FF2B5EF4-FFF2-40B4-BE49-F238E27FC236}">
                <a16:creationId xmlns:a16="http://schemas.microsoft.com/office/drawing/2014/main" id="{35D13987-289A-4B35-AF04-A396F79120B8}"/>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28828" b="-1"/>
          <a:stretch/>
        </p:blipFill>
        <p:spPr>
          <a:xfrm>
            <a:off x="3697081" y="959181"/>
            <a:ext cx="5489989" cy="5615553"/>
          </a:xfrm>
          <a:prstGeom prst="rect">
            <a:avLst/>
          </a:prstGeom>
        </p:spPr>
      </p:pic>
    </p:spTree>
    <p:extLst>
      <p:ext uri="{BB962C8B-B14F-4D97-AF65-F5344CB8AC3E}">
        <p14:creationId xmlns:p14="http://schemas.microsoft.com/office/powerpoint/2010/main" val="2517947455"/>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33890" y="710730"/>
            <a:ext cx="7342505" cy="444352"/>
          </a:xfrm>
          <a:prstGeom prst="rect">
            <a:avLst/>
          </a:prstGeom>
        </p:spPr>
        <p:txBody>
          <a:bodyPr vert="horz" wrap="square" lIns="0" tIns="13335" rIns="0" bIns="0" numCol="1" rtlCol="0" anchor="b" anchorCtr="0" compatLnSpc="1">
            <a:prstTxWarp prst="textNoShape">
              <a:avLst/>
            </a:prstTxWarp>
            <a:spAutoFit/>
          </a:bodyPr>
          <a:lstStyle/>
          <a:p>
            <a:pPr marL="12700">
              <a:spcBef>
                <a:spcPts val="105"/>
              </a:spcBef>
            </a:pPr>
            <a:r>
              <a:rPr spc="-170" dirty="0"/>
              <a:t>Encryption</a:t>
            </a:r>
            <a:r>
              <a:rPr spc="45" dirty="0"/>
              <a:t> </a:t>
            </a:r>
            <a:r>
              <a:rPr spc="-150" dirty="0"/>
              <a:t>Methods</a:t>
            </a:r>
            <a:r>
              <a:rPr spc="-80" dirty="0"/>
              <a:t> </a:t>
            </a:r>
            <a:r>
              <a:rPr spc="50" dirty="0"/>
              <a:t>-</a:t>
            </a:r>
            <a:r>
              <a:rPr spc="10" dirty="0"/>
              <a:t> </a:t>
            </a:r>
            <a:r>
              <a:rPr spc="-145" dirty="0"/>
              <a:t>Public</a:t>
            </a:r>
            <a:r>
              <a:rPr spc="70" dirty="0"/>
              <a:t> </a:t>
            </a:r>
            <a:r>
              <a:rPr spc="-370" dirty="0"/>
              <a:t>Key</a:t>
            </a:r>
          </a:p>
        </p:txBody>
      </p:sp>
      <p:sp>
        <p:nvSpPr>
          <p:cNvPr id="3" name="object 3"/>
          <p:cNvSpPr txBox="1"/>
          <p:nvPr/>
        </p:nvSpPr>
        <p:spPr>
          <a:xfrm>
            <a:off x="2168625" y="1177205"/>
            <a:ext cx="7800340" cy="656590"/>
          </a:xfrm>
          <a:prstGeom prst="rect">
            <a:avLst/>
          </a:prstGeom>
        </p:spPr>
        <p:txBody>
          <a:bodyPr vert="horz" wrap="square" lIns="0" tIns="12700" rIns="0" bIns="0" rtlCol="0">
            <a:spAutoFit/>
          </a:bodyPr>
          <a:lstStyle/>
          <a:p>
            <a:pPr marL="271780" indent="-259079">
              <a:lnSpc>
                <a:spcPts val="2540"/>
              </a:lnSpc>
              <a:spcBef>
                <a:spcPts val="100"/>
              </a:spcBef>
              <a:buClr>
                <a:srgbClr val="935095"/>
              </a:buClr>
              <a:buFont typeface="Times New Roman"/>
              <a:buChar char="•"/>
              <a:tabLst>
                <a:tab pos="271780" algn="l"/>
              </a:tabLst>
            </a:pPr>
            <a:r>
              <a:rPr sz="2150" b="1" spc="100" dirty="0">
                <a:solidFill>
                  <a:srgbClr val="0A0A0A"/>
                </a:solidFill>
                <a:latin typeface="Times New Roman"/>
                <a:cs typeface="Times New Roman"/>
              </a:rPr>
              <a:t>Public</a:t>
            </a:r>
            <a:r>
              <a:rPr sz="2150" b="1" spc="-105" dirty="0">
                <a:solidFill>
                  <a:srgbClr val="0A0A0A"/>
                </a:solidFill>
                <a:latin typeface="Times New Roman"/>
                <a:cs typeface="Times New Roman"/>
              </a:rPr>
              <a:t> </a:t>
            </a:r>
            <a:r>
              <a:rPr sz="2150" b="1" spc="114" dirty="0">
                <a:solidFill>
                  <a:srgbClr val="0A0A0A"/>
                </a:solidFill>
                <a:latin typeface="Times New Roman"/>
                <a:cs typeface="Times New Roman"/>
              </a:rPr>
              <a:t>key</a:t>
            </a:r>
            <a:r>
              <a:rPr sz="2150" b="1" spc="-70" dirty="0">
                <a:solidFill>
                  <a:srgbClr val="0A0A0A"/>
                </a:solidFill>
                <a:latin typeface="Times New Roman"/>
                <a:cs typeface="Times New Roman"/>
              </a:rPr>
              <a:t> </a:t>
            </a:r>
            <a:r>
              <a:rPr sz="2150" b="1" spc="130" dirty="0">
                <a:solidFill>
                  <a:srgbClr val="0A0A0A"/>
                </a:solidFill>
                <a:latin typeface="Times New Roman"/>
                <a:cs typeface="Times New Roman"/>
              </a:rPr>
              <a:t>algorithms</a:t>
            </a:r>
            <a:r>
              <a:rPr sz="2150" b="1" spc="-5" dirty="0">
                <a:solidFill>
                  <a:srgbClr val="0A0A0A"/>
                </a:solidFill>
                <a:latin typeface="Times New Roman"/>
                <a:cs typeface="Times New Roman"/>
              </a:rPr>
              <a:t> </a:t>
            </a:r>
            <a:r>
              <a:rPr sz="2050" spc="105" dirty="0">
                <a:solidFill>
                  <a:srgbClr val="1A1A1A"/>
                </a:solidFill>
                <a:latin typeface="Times New Roman"/>
                <a:cs typeface="Times New Roman"/>
              </a:rPr>
              <a:t>are</a:t>
            </a:r>
            <a:r>
              <a:rPr sz="2050" spc="-25" dirty="0">
                <a:solidFill>
                  <a:srgbClr val="1A1A1A"/>
                </a:solidFill>
                <a:latin typeface="Times New Roman"/>
                <a:cs typeface="Times New Roman"/>
              </a:rPr>
              <a:t> </a:t>
            </a:r>
            <a:r>
              <a:rPr sz="2050" spc="80" dirty="0">
                <a:solidFill>
                  <a:srgbClr val="1A1A1A"/>
                </a:solidFill>
                <a:latin typeface="Times New Roman"/>
                <a:cs typeface="Times New Roman"/>
              </a:rPr>
              <a:t>based</a:t>
            </a:r>
            <a:r>
              <a:rPr sz="2050" spc="5" dirty="0">
                <a:solidFill>
                  <a:srgbClr val="1A1A1A"/>
                </a:solidFill>
                <a:latin typeface="Times New Roman"/>
                <a:cs typeface="Times New Roman"/>
              </a:rPr>
              <a:t> </a:t>
            </a:r>
            <a:r>
              <a:rPr sz="2050" spc="90" dirty="0">
                <a:solidFill>
                  <a:srgbClr val="1A1A1A"/>
                </a:solidFill>
                <a:latin typeface="Times New Roman"/>
                <a:cs typeface="Times New Roman"/>
              </a:rPr>
              <a:t>on</a:t>
            </a:r>
            <a:r>
              <a:rPr sz="2050" spc="-10" dirty="0">
                <a:solidFill>
                  <a:srgbClr val="1A1A1A"/>
                </a:solidFill>
                <a:latin typeface="Times New Roman"/>
                <a:cs typeface="Times New Roman"/>
              </a:rPr>
              <a:t> </a:t>
            </a:r>
            <a:r>
              <a:rPr sz="2150" b="1" spc="130" dirty="0">
                <a:solidFill>
                  <a:srgbClr val="0A0A0A"/>
                </a:solidFill>
                <a:latin typeface="Times New Roman"/>
                <a:cs typeface="Times New Roman"/>
              </a:rPr>
              <a:t>mathematical</a:t>
            </a:r>
            <a:r>
              <a:rPr sz="2150" b="1" spc="30" dirty="0">
                <a:solidFill>
                  <a:srgbClr val="0A0A0A"/>
                </a:solidFill>
                <a:latin typeface="Times New Roman"/>
                <a:cs typeface="Times New Roman"/>
              </a:rPr>
              <a:t> </a:t>
            </a:r>
            <a:r>
              <a:rPr sz="2150" b="1" spc="135" dirty="0">
                <a:solidFill>
                  <a:srgbClr val="0A0A0A"/>
                </a:solidFill>
                <a:latin typeface="Times New Roman"/>
                <a:cs typeface="Times New Roman"/>
              </a:rPr>
              <a:t>functions</a:t>
            </a:r>
            <a:endParaRPr sz="2150">
              <a:latin typeface="Times New Roman"/>
              <a:cs typeface="Times New Roman"/>
            </a:endParaRPr>
          </a:p>
          <a:p>
            <a:pPr marL="276860">
              <a:lnSpc>
                <a:spcPts val="2420"/>
              </a:lnSpc>
            </a:pPr>
            <a:r>
              <a:rPr sz="2050" spc="95" dirty="0">
                <a:solidFill>
                  <a:srgbClr val="1A1A1A"/>
                </a:solidFill>
                <a:latin typeface="Times New Roman"/>
                <a:cs typeface="Times New Roman"/>
              </a:rPr>
              <a:t>rather</a:t>
            </a:r>
            <a:r>
              <a:rPr sz="2050" spc="15" dirty="0">
                <a:solidFill>
                  <a:srgbClr val="1A1A1A"/>
                </a:solidFill>
                <a:latin typeface="Times New Roman"/>
                <a:cs typeface="Times New Roman"/>
              </a:rPr>
              <a:t> </a:t>
            </a:r>
            <a:r>
              <a:rPr sz="2050" spc="120" dirty="0">
                <a:solidFill>
                  <a:srgbClr val="1A1A1A"/>
                </a:solidFill>
                <a:latin typeface="Times New Roman"/>
                <a:cs typeface="Times New Roman"/>
              </a:rPr>
              <a:t>than</a:t>
            </a:r>
            <a:r>
              <a:rPr sz="2050" spc="-30" dirty="0">
                <a:solidFill>
                  <a:srgbClr val="1A1A1A"/>
                </a:solidFill>
                <a:latin typeface="Times New Roman"/>
                <a:cs typeface="Times New Roman"/>
              </a:rPr>
              <a:t> </a:t>
            </a:r>
            <a:r>
              <a:rPr sz="2050" spc="80" dirty="0">
                <a:solidFill>
                  <a:srgbClr val="1A1A1A"/>
                </a:solidFill>
                <a:latin typeface="Times New Roman"/>
                <a:cs typeface="Times New Roman"/>
              </a:rPr>
              <a:t>operations</a:t>
            </a:r>
            <a:r>
              <a:rPr sz="2050" spc="-25" dirty="0">
                <a:solidFill>
                  <a:srgbClr val="1A1A1A"/>
                </a:solidFill>
                <a:latin typeface="Times New Roman"/>
                <a:cs typeface="Times New Roman"/>
              </a:rPr>
              <a:t> </a:t>
            </a:r>
            <a:r>
              <a:rPr sz="2050" spc="100" dirty="0">
                <a:solidFill>
                  <a:srgbClr val="1A1A1A"/>
                </a:solidFill>
                <a:latin typeface="Times New Roman"/>
                <a:cs typeface="Times New Roman"/>
              </a:rPr>
              <a:t>on</a:t>
            </a:r>
            <a:r>
              <a:rPr sz="2050" spc="55" dirty="0">
                <a:solidFill>
                  <a:srgbClr val="1A1A1A"/>
                </a:solidFill>
                <a:latin typeface="Times New Roman"/>
                <a:cs typeface="Times New Roman"/>
              </a:rPr>
              <a:t> </a:t>
            </a:r>
            <a:r>
              <a:rPr sz="2050" spc="65" dirty="0">
                <a:solidFill>
                  <a:srgbClr val="1A1A1A"/>
                </a:solidFill>
                <a:latin typeface="Times New Roman"/>
                <a:cs typeface="Times New Roman"/>
              </a:rPr>
              <a:t>bit</a:t>
            </a:r>
            <a:r>
              <a:rPr sz="2050" spc="-5" dirty="0">
                <a:solidFill>
                  <a:srgbClr val="1A1A1A"/>
                </a:solidFill>
                <a:latin typeface="Times New Roman"/>
                <a:cs typeface="Times New Roman"/>
              </a:rPr>
              <a:t> </a:t>
            </a:r>
            <a:r>
              <a:rPr sz="2050" spc="80" dirty="0">
                <a:solidFill>
                  <a:srgbClr val="1A1A1A"/>
                </a:solidFill>
                <a:latin typeface="Times New Roman"/>
                <a:cs typeface="Times New Roman"/>
              </a:rPr>
              <a:t>patterns.</a:t>
            </a:r>
            <a:endParaRPr sz="2050">
              <a:latin typeface="Times New Roman"/>
              <a:cs typeface="Times New Roman"/>
            </a:endParaRPr>
          </a:p>
        </p:txBody>
      </p:sp>
      <p:sp>
        <p:nvSpPr>
          <p:cNvPr id="4" name="object 4"/>
          <p:cNvSpPr txBox="1"/>
          <p:nvPr/>
        </p:nvSpPr>
        <p:spPr>
          <a:xfrm>
            <a:off x="2449462" y="1942427"/>
            <a:ext cx="72390" cy="112851"/>
          </a:xfrm>
          <a:prstGeom prst="rect">
            <a:avLst/>
          </a:prstGeom>
        </p:spPr>
        <p:txBody>
          <a:bodyPr vert="horz" wrap="square" lIns="0" tIns="12700" rIns="0" bIns="0" rtlCol="0">
            <a:spAutoFit/>
          </a:bodyPr>
          <a:lstStyle/>
          <a:p>
            <a:pPr marL="12700">
              <a:spcBef>
                <a:spcPts val="100"/>
              </a:spcBef>
            </a:pPr>
            <a:r>
              <a:rPr sz="650" spc="-50" dirty="0">
                <a:solidFill>
                  <a:srgbClr val="8C9C9A"/>
                </a:solidFill>
                <a:latin typeface="Times New Roman"/>
                <a:cs typeface="Times New Roman"/>
              </a:rPr>
              <a:t>0</a:t>
            </a:r>
            <a:endParaRPr sz="650">
              <a:latin typeface="Times New Roman"/>
              <a:cs typeface="Times New Roman"/>
            </a:endParaRPr>
          </a:p>
        </p:txBody>
      </p:sp>
      <p:sp>
        <p:nvSpPr>
          <p:cNvPr id="5" name="object 5"/>
          <p:cNvSpPr txBox="1"/>
          <p:nvPr/>
        </p:nvSpPr>
        <p:spPr>
          <a:xfrm>
            <a:off x="2169323" y="1781629"/>
            <a:ext cx="7608570" cy="1329055"/>
          </a:xfrm>
          <a:prstGeom prst="rect">
            <a:avLst/>
          </a:prstGeom>
        </p:spPr>
        <p:txBody>
          <a:bodyPr vert="horz" wrap="square" lIns="0" tIns="53340" rIns="0" bIns="0" rtlCol="0">
            <a:spAutoFit/>
          </a:bodyPr>
          <a:lstStyle/>
          <a:p>
            <a:pPr marL="548640">
              <a:spcBef>
                <a:spcPts val="420"/>
              </a:spcBef>
            </a:pPr>
            <a:r>
              <a:rPr sz="1850" spc="75" dirty="0">
                <a:solidFill>
                  <a:srgbClr val="648585"/>
                </a:solidFill>
                <a:latin typeface="Times New Roman"/>
                <a:cs typeface="Times New Roman"/>
              </a:rPr>
              <a:t>They</a:t>
            </a:r>
            <a:r>
              <a:rPr sz="1850" spc="-35" dirty="0">
                <a:solidFill>
                  <a:srgbClr val="648585"/>
                </a:solidFill>
                <a:latin typeface="Times New Roman"/>
                <a:cs typeface="Times New Roman"/>
              </a:rPr>
              <a:t> </a:t>
            </a:r>
            <a:r>
              <a:rPr sz="1850" dirty="0">
                <a:solidFill>
                  <a:srgbClr val="648585"/>
                </a:solidFill>
                <a:latin typeface="Times New Roman"/>
                <a:cs typeface="Times New Roman"/>
              </a:rPr>
              <a:t>also</a:t>
            </a:r>
            <a:r>
              <a:rPr sz="1850" spc="-20" dirty="0">
                <a:solidFill>
                  <a:srgbClr val="648585"/>
                </a:solidFill>
                <a:latin typeface="Times New Roman"/>
                <a:cs typeface="Times New Roman"/>
              </a:rPr>
              <a:t> </a:t>
            </a:r>
            <a:r>
              <a:rPr sz="1850" dirty="0">
                <a:solidFill>
                  <a:srgbClr val="648585"/>
                </a:solidFill>
                <a:latin typeface="Times New Roman"/>
                <a:cs typeface="Times New Roman"/>
              </a:rPr>
              <a:t>involve</a:t>
            </a:r>
            <a:r>
              <a:rPr sz="1850" spc="40" dirty="0">
                <a:solidFill>
                  <a:srgbClr val="648585"/>
                </a:solidFill>
                <a:latin typeface="Times New Roman"/>
                <a:cs typeface="Times New Roman"/>
              </a:rPr>
              <a:t> </a:t>
            </a:r>
            <a:r>
              <a:rPr sz="1850" dirty="0">
                <a:solidFill>
                  <a:srgbClr val="648585"/>
                </a:solidFill>
                <a:latin typeface="Times New Roman"/>
                <a:cs typeface="Times New Roman"/>
              </a:rPr>
              <a:t>the</a:t>
            </a:r>
            <a:r>
              <a:rPr sz="1850" spc="305" dirty="0">
                <a:solidFill>
                  <a:srgbClr val="648585"/>
                </a:solidFill>
                <a:latin typeface="Times New Roman"/>
                <a:cs typeface="Times New Roman"/>
              </a:rPr>
              <a:t> </a:t>
            </a:r>
            <a:r>
              <a:rPr sz="1850" spc="60" dirty="0">
                <a:solidFill>
                  <a:srgbClr val="648585"/>
                </a:solidFill>
                <a:latin typeface="Times New Roman"/>
                <a:cs typeface="Times New Roman"/>
              </a:rPr>
              <a:t>use</a:t>
            </a:r>
            <a:r>
              <a:rPr sz="1850" spc="-5" dirty="0">
                <a:solidFill>
                  <a:srgbClr val="648585"/>
                </a:solidFill>
                <a:latin typeface="Times New Roman"/>
                <a:cs typeface="Times New Roman"/>
              </a:rPr>
              <a:t> </a:t>
            </a:r>
            <a:r>
              <a:rPr sz="1850" dirty="0">
                <a:solidFill>
                  <a:srgbClr val="648585"/>
                </a:solidFill>
                <a:latin typeface="Times New Roman"/>
                <a:cs typeface="Times New Roman"/>
              </a:rPr>
              <a:t>of</a:t>
            </a:r>
            <a:r>
              <a:rPr sz="1850" spc="-45" dirty="0">
                <a:solidFill>
                  <a:srgbClr val="648585"/>
                </a:solidFill>
                <a:latin typeface="Times New Roman"/>
                <a:cs typeface="Times New Roman"/>
              </a:rPr>
              <a:t> </a:t>
            </a:r>
            <a:r>
              <a:rPr sz="1950" b="1" dirty="0">
                <a:solidFill>
                  <a:srgbClr val="648585"/>
                </a:solidFill>
                <a:latin typeface="Times New Roman"/>
                <a:cs typeface="Times New Roman"/>
              </a:rPr>
              <a:t>two</a:t>
            </a:r>
            <a:r>
              <a:rPr sz="1950" b="1" spc="445" dirty="0">
                <a:solidFill>
                  <a:srgbClr val="648585"/>
                </a:solidFill>
                <a:latin typeface="Times New Roman"/>
                <a:cs typeface="Times New Roman"/>
              </a:rPr>
              <a:t> </a:t>
            </a:r>
            <a:r>
              <a:rPr sz="1950" b="1" spc="110" dirty="0">
                <a:solidFill>
                  <a:srgbClr val="648585"/>
                </a:solidFill>
                <a:latin typeface="Times New Roman"/>
                <a:cs typeface="Times New Roman"/>
              </a:rPr>
              <a:t>separate</a:t>
            </a:r>
            <a:r>
              <a:rPr sz="1950" b="1" spc="10" dirty="0">
                <a:solidFill>
                  <a:srgbClr val="648585"/>
                </a:solidFill>
                <a:latin typeface="Times New Roman"/>
                <a:cs typeface="Times New Roman"/>
              </a:rPr>
              <a:t> </a:t>
            </a:r>
            <a:r>
              <a:rPr sz="1950" b="1" spc="100" dirty="0">
                <a:solidFill>
                  <a:srgbClr val="648585"/>
                </a:solidFill>
                <a:latin typeface="Times New Roman"/>
                <a:cs typeface="Times New Roman"/>
              </a:rPr>
              <a:t>keys</a:t>
            </a:r>
            <a:endParaRPr sz="1950">
              <a:latin typeface="Times New Roman"/>
              <a:cs typeface="Times New Roman"/>
            </a:endParaRPr>
          </a:p>
          <a:p>
            <a:pPr marL="826135" indent="-211454">
              <a:spcBef>
                <a:spcPts val="305"/>
              </a:spcBef>
              <a:buChar char="•"/>
              <a:tabLst>
                <a:tab pos="826135" algn="l"/>
              </a:tabLst>
            </a:pPr>
            <a:r>
              <a:rPr sz="1850" spc="10" dirty="0">
                <a:solidFill>
                  <a:srgbClr val="676682"/>
                </a:solidFill>
                <a:latin typeface="Times New Roman"/>
                <a:cs typeface="Times New Roman"/>
              </a:rPr>
              <a:t>in</a:t>
            </a:r>
            <a:r>
              <a:rPr sz="1850" spc="330" dirty="0">
                <a:solidFill>
                  <a:srgbClr val="676682"/>
                </a:solidFill>
                <a:latin typeface="Times New Roman"/>
                <a:cs typeface="Times New Roman"/>
              </a:rPr>
              <a:t> </a:t>
            </a:r>
            <a:r>
              <a:rPr sz="1850" spc="65" dirty="0">
                <a:solidFill>
                  <a:srgbClr val="676682"/>
                </a:solidFill>
                <a:latin typeface="Times New Roman"/>
                <a:cs typeface="Times New Roman"/>
              </a:rPr>
              <a:t>contrast</a:t>
            </a:r>
            <a:r>
              <a:rPr sz="1850" spc="60" dirty="0">
                <a:solidFill>
                  <a:srgbClr val="676682"/>
                </a:solidFill>
                <a:latin typeface="Times New Roman"/>
                <a:cs typeface="Times New Roman"/>
              </a:rPr>
              <a:t> </a:t>
            </a:r>
            <a:r>
              <a:rPr sz="1850" spc="75" dirty="0">
                <a:solidFill>
                  <a:srgbClr val="676682"/>
                </a:solidFill>
                <a:latin typeface="Times New Roman"/>
                <a:cs typeface="Times New Roman"/>
              </a:rPr>
              <a:t>to</a:t>
            </a:r>
            <a:r>
              <a:rPr sz="1850" spc="60" dirty="0">
                <a:solidFill>
                  <a:srgbClr val="676682"/>
                </a:solidFill>
                <a:latin typeface="Times New Roman"/>
                <a:cs typeface="Times New Roman"/>
              </a:rPr>
              <a:t> </a:t>
            </a:r>
            <a:r>
              <a:rPr sz="1850" spc="10" dirty="0">
                <a:solidFill>
                  <a:srgbClr val="676682"/>
                </a:solidFill>
                <a:latin typeface="Times New Roman"/>
                <a:cs typeface="Times New Roman"/>
              </a:rPr>
              <a:t>conventional</a:t>
            </a:r>
            <a:r>
              <a:rPr sz="1850" spc="105" dirty="0">
                <a:solidFill>
                  <a:srgbClr val="676682"/>
                </a:solidFill>
                <a:latin typeface="Times New Roman"/>
                <a:cs typeface="Times New Roman"/>
              </a:rPr>
              <a:t> </a:t>
            </a:r>
            <a:r>
              <a:rPr sz="1850" spc="60" dirty="0">
                <a:solidFill>
                  <a:srgbClr val="676682"/>
                </a:solidFill>
                <a:latin typeface="Times New Roman"/>
                <a:cs typeface="Times New Roman"/>
              </a:rPr>
              <a:t>encryption,</a:t>
            </a:r>
            <a:r>
              <a:rPr sz="1850" spc="45" dirty="0">
                <a:solidFill>
                  <a:srgbClr val="676682"/>
                </a:solidFill>
                <a:latin typeface="Times New Roman"/>
                <a:cs typeface="Times New Roman"/>
              </a:rPr>
              <a:t> </a:t>
            </a:r>
            <a:r>
              <a:rPr sz="1850" spc="10" dirty="0">
                <a:solidFill>
                  <a:srgbClr val="676682"/>
                </a:solidFill>
                <a:latin typeface="Times New Roman"/>
                <a:cs typeface="Times New Roman"/>
              </a:rPr>
              <a:t>which</a:t>
            </a:r>
            <a:r>
              <a:rPr sz="1850" spc="145" dirty="0">
                <a:solidFill>
                  <a:srgbClr val="676682"/>
                </a:solidFill>
                <a:latin typeface="Times New Roman"/>
                <a:cs typeface="Times New Roman"/>
              </a:rPr>
              <a:t> </a:t>
            </a:r>
            <a:r>
              <a:rPr sz="1850" spc="60" dirty="0">
                <a:solidFill>
                  <a:srgbClr val="676682"/>
                </a:solidFill>
                <a:latin typeface="Times New Roman"/>
                <a:cs typeface="Times New Roman"/>
              </a:rPr>
              <a:t>uses</a:t>
            </a:r>
            <a:r>
              <a:rPr sz="1850" spc="-80" dirty="0">
                <a:solidFill>
                  <a:srgbClr val="676682"/>
                </a:solidFill>
                <a:latin typeface="Times New Roman"/>
                <a:cs typeface="Times New Roman"/>
              </a:rPr>
              <a:t> </a:t>
            </a:r>
            <a:r>
              <a:rPr sz="1850" spc="65" dirty="0">
                <a:solidFill>
                  <a:srgbClr val="676682"/>
                </a:solidFill>
                <a:latin typeface="Times New Roman"/>
                <a:cs typeface="Times New Roman"/>
              </a:rPr>
              <a:t>only</a:t>
            </a:r>
            <a:r>
              <a:rPr sz="1850" spc="-100" dirty="0">
                <a:solidFill>
                  <a:srgbClr val="676682"/>
                </a:solidFill>
                <a:latin typeface="Times New Roman"/>
                <a:cs typeface="Times New Roman"/>
              </a:rPr>
              <a:t> </a:t>
            </a:r>
            <a:r>
              <a:rPr sz="1850" spc="55" dirty="0">
                <a:solidFill>
                  <a:srgbClr val="676682"/>
                </a:solidFill>
                <a:latin typeface="Times New Roman"/>
                <a:cs typeface="Times New Roman"/>
              </a:rPr>
              <a:t>one</a:t>
            </a:r>
            <a:r>
              <a:rPr sz="1850" spc="70" dirty="0">
                <a:solidFill>
                  <a:srgbClr val="676682"/>
                </a:solidFill>
                <a:latin typeface="Times New Roman"/>
                <a:cs typeface="Times New Roman"/>
              </a:rPr>
              <a:t> </a:t>
            </a:r>
            <a:r>
              <a:rPr sz="1850" spc="-20" dirty="0">
                <a:solidFill>
                  <a:srgbClr val="676682"/>
                </a:solidFill>
                <a:latin typeface="Times New Roman"/>
                <a:cs typeface="Times New Roman"/>
              </a:rPr>
              <a:t>key.</a:t>
            </a:r>
            <a:endParaRPr sz="1850">
              <a:latin typeface="Times New Roman"/>
              <a:cs typeface="Times New Roman"/>
            </a:endParaRPr>
          </a:p>
          <a:p>
            <a:pPr marL="260985" indent="-248285">
              <a:lnSpc>
                <a:spcPts val="2380"/>
              </a:lnSpc>
              <a:spcBef>
                <a:spcPts val="195"/>
              </a:spcBef>
              <a:buClr>
                <a:srgbClr val="935095"/>
              </a:buClr>
              <a:buChar char="•"/>
              <a:tabLst>
                <a:tab pos="260985" algn="l"/>
              </a:tabLst>
            </a:pPr>
            <a:r>
              <a:rPr sz="2050" dirty="0">
                <a:solidFill>
                  <a:srgbClr val="0A0A0A"/>
                </a:solidFill>
                <a:latin typeface="Times New Roman"/>
                <a:cs typeface="Times New Roman"/>
              </a:rPr>
              <a:t>The</a:t>
            </a:r>
            <a:r>
              <a:rPr sz="2050" spc="125" dirty="0">
                <a:solidFill>
                  <a:srgbClr val="0A0A0A"/>
                </a:solidFill>
                <a:latin typeface="Times New Roman"/>
                <a:cs typeface="Times New Roman"/>
              </a:rPr>
              <a:t> </a:t>
            </a:r>
            <a:r>
              <a:rPr sz="2050" spc="60" dirty="0">
                <a:solidFill>
                  <a:srgbClr val="0A0A0A"/>
                </a:solidFill>
                <a:latin typeface="Times New Roman"/>
                <a:cs typeface="Times New Roman"/>
              </a:rPr>
              <a:t>two</a:t>
            </a:r>
            <a:r>
              <a:rPr sz="2050" spc="-40" dirty="0">
                <a:solidFill>
                  <a:srgbClr val="0A0A0A"/>
                </a:solidFill>
                <a:latin typeface="Times New Roman"/>
                <a:cs typeface="Times New Roman"/>
              </a:rPr>
              <a:t> </a:t>
            </a:r>
            <a:r>
              <a:rPr sz="2050" dirty="0">
                <a:solidFill>
                  <a:srgbClr val="1A1A1A"/>
                </a:solidFill>
                <a:latin typeface="Times New Roman"/>
                <a:cs typeface="Times New Roman"/>
              </a:rPr>
              <a:t>keys</a:t>
            </a:r>
            <a:r>
              <a:rPr sz="2050" spc="-10" dirty="0">
                <a:solidFill>
                  <a:srgbClr val="1A1A1A"/>
                </a:solidFill>
                <a:latin typeface="Times New Roman"/>
                <a:cs typeface="Times New Roman"/>
              </a:rPr>
              <a:t> </a:t>
            </a:r>
            <a:r>
              <a:rPr sz="2050" spc="75" dirty="0">
                <a:solidFill>
                  <a:srgbClr val="0A0A0A"/>
                </a:solidFill>
                <a:latin typeface="Times New Roman"/>
                <a:cs typeface="Times New Roman"/>
              </a:rPr>
              <a:t>used</a:t>
            </a:r>
            <a:r>
              <a:rPr sz="2050" spc="-75" dirty="0">
                <a:solidFill>
                  <a:srgbClr val="0A0A0A"/>
                </a:solidFill>
                <a:latin typeface="Times New Roman"/>
                <a:cs typeface="Times New Roman"/>
              </a:rPr>
              <a:t> </a:t>
            </a:r>
            <a:r>
              <a:rPr sz="2050" spc="70" dirty="0">
                <a:solidFill>
                  <a:srgbClr val="0A0A0A"/>
                </a:solidFill>
                <a:latin typeface="Times New Roman"/>
                <a:cs typeface="Times New Roman"/>
              </a:rPr>
              <a:t>for</a:t>
            </a:r>
            <a:r>
              <a:rPr sz="2050" dirty="0">
                <a:solidFill>
                  <a:srgbClr val="0A0A0A"/>
                </a:solidFill>
                <a:latin typeface="Times New Roman"/>
                <a:cs typeface="Times New Roman"/>
              </a:rPr>
              <a:t> </a:t>
            </a:r>
            <a:r>
              <a:rPr sz="2050" spc="55" dirty="0">
                <a:solidFill>
                  <a:srgbClr val="1A1A1A"/>
                </a:solidFill>
                <a:latin typeface="Times New Roman"/>
                <a:cs typeface="Times New Roman"/>
              </a:rPr>
              <a:t>public</a:t>
            </a:r>
            <a:r>
              <a:rPr sz="2050" spc="-45" dirty="0">
                <a:solidFill>
                  <a:srgbClr val="1A1A1A"/>
                </a:solidFill>
                <a:latin typeface="Times New Roman"/>
                <a:cs typeface="Times New Roman"/>
              </a:rPr>
              <a:t> </a:t>
            </a:r>
            <a:r>
              <a:rPr sz="2050" spc="55" dirty="0">
                <a:solidFill>
                  <a:srgbClr val="1A1A1A"/>
                </a:solidFill>
                <a:latin typeface="Times New Roman"/>
                <a:cs typeface="Times New Roman"/>
              </a:rPr>
              <a:t>key</a:t>
            </a:r>
            <a:r>
              <a:rPr sz="2050" spc="-120" dirty="0">
                <a:solidFill>
                  <a:srgbClr val="1A1A1A"/>
                </a:solidFill>
                <a:latin typeface="Times New Roman"/>
                <a:cs typeface="Times New Roman"/>
              </a:rPr>
              <a:t> </a:t>
            </a:r>
            <a:r>
              <a:rPr sz="2050" spc="70" dirty="0">
                <a:solidFill>
                  <a:srgbClr val="1A1A1A"/>
                </a:solidFill>
                <a:latin typeface="Times New Roman"/>
                <a:cs typeface="Times New Roman"/>
              </a:rPr>
              <a:t>encryption</a:t>
            </a:r>
            <a:r>
              <a:rPr sz="2050" spc="60" dirty="0">
                <a:solidFill>
                  <a:srgbClr val="1A1A1A"/>
                </a:solidFill>
                <a:latin typeface="Times New Roman"/>
                <a:cs typeface="Times New Roman"/>
              </a:rPr>
              <a:t> are</a:t>
            </a:r>
            <a:r>
              <a:rPr sz="2050" spc="170" dirty="0">
                <a:solidFill>
                  <a:srgbClr val="1A1A1A"/>
                </a:solidFill>
                <a:latin typeface="Times New Roman"/>
                <a:cs typeface="Times New Roman"/>
              </a:rPr>
              <a:t> </a:t>
            </a:r>
            <a:r>
              <a:rPr sz="2050" spc="65" dirty="0">
                <a:solidFill>
                  <a:srgbClr val="1A1A1A"/>
                </a:solidFill>
                <a:latin typeface="Times New Roman"/>
                <a:cs typeface="Times New Roman"/>
              </a:rPr>
              <a:t>referred</a:t>
            </a:r>
            <a:r>
              <a:rPr sz="2050" spc="60" dirty="0">
                <a:solidFill>
                  <a:srgbClr val="1A1A1A"/>
                </a:solidFill>
                <a:latin typeface="Times New Roman"/>
                <a:cs typeface="Times New Roman"/>
              </a:rPr>
              <a:t> </a:t>
            </a:r>
            <a:r>
              <a:rPr sz="2050" spc="60" dirty="0">
                <a:solidFill>
                  <a:srgbClr val="0A0A0A"/>
                </a:solidFill>
                <a:latin typeface="Times New Roman"/>
                <a:cs typeface="Times New Roman"/>
              </a:rPr>
              <a:t>to</a:t>
            </a:r>
            <a:r>
              <a:rPr sz="2050" spc="55" dirty="0">
                <a:solidFill>
                  <a:srgbClr val="0A0A0A"/>
                </a:solidFill>
                <a:latin typeface="Times New Roman"/>
                <a:cs typeface="Times New Roman"/>
              </a:rPr>
              <a:t> </a:t>
            </a:r>
            <a:r>
              <a:rPr sz="2050" spc="65" dirty="0">
                <a:solidFill>
                  <a:srgbClr val="1A1A1A"/>
                </a:solidFill>
                <a:latin typeface="Times New Roman"/>
                <a:cs typeface="Times New Roman"/>
              </a:rPr>
              <a:t>as</a:t>
            </a:r>
            <a:r>
              <a:rPr sz="2050" spc="30" dirty="0">
                <a:solidFill>
                  <a:srgbClr val="1A1A1A"/>
                </a:solidFill>
                <a:latin typeface="Times New Roman"/>
                <a:cs typeface="Times New Roman"/>
              </a:rPr>
              <a:t> </a:t>
            </a:r>
            <a:r>
              <a:rPr sz="2050" spc="35" dirty="0">
                <a:solidFill>
                  <a:srgbClr val="0A0A0A"/>
                </a:solidFill>
                <a:latin typeface="Times New Roman"/>
                <a:cs typeface="Times New Roman"/>
              </a:rPr>
              <a:t>the</a:t>
            </a:r>
            <a:endParaRPr sz="2050">
              <a:latin typeface="Times New Roman"/>
              <a:cs typeface="Times New Roman"/>
            </a:endParaRPr>
          </a:p>
          <a:p>
            <a:pPr marL="263525">
              <a:lnSpc>
                <a:spcPts val="2500"/>
              </a:lnSpc>
            </a:pPr>
            <a:r>
              <a:rPr sz="2150" b="1" spc="120" dirty="0">
                <a:solidFill>
                  <a:srgbClr val="0A0A0A"/>
                </a:solidFill>
                <a:latin typeface="Times New Roman"/>
                <a:cs typeface="Times New Roman"/>
              </a:rPr>
              <a:t>public</a:t>
            </a:r>
            <a:r>
              <a:rPr sz="2150" b="1" spc="-110" dirty="0">
                <a:solidFill>
                  <a:srgbClr val="0A0A0A"/>
                </a:solidFill>
                <a:latin typeface="Times New Roman"/>
                <a:cs typeface="Times New Roman"/>
              </a:rPr>
              <a:t> </a:t>
            </a:r>
            <a:r>
              <a:rPr sz="2150" b="1" spc="135" dirty="0">
                <a:solidFill>
                  <a:srgbClr val="0A0A0A"/>
                </a:solidFill>
                <a:latin typeface="Times New Roman"/>
                <a:cs typeface="Times New Roman"/>
              </a:rPr>
              <a:t>key</a:t>
            </a:r>
            <a:r>
              <a:rPr sz="2150" b="1" spc="-185" dirty="0">
                <a:solidFill>
                  <a:srgbClr val="0A0A0A"/>
                </a:solidFill>
                <a:latin typeface="Times New Roman"/>
                <a:cs typeface="Times New Roman"/>
              </a:rPr>
              <a:t> </a:t>
            </a:r>
            <a:r>
              <a:rPr sz="2050" spc="125" dirty="0">
                <a:solidFill>
                  <a:srgbClr val="1A1A1A"/>
                </a:solidFill>
                <a:latin typeface="Times New Roman"/>
                <a:cs typeface="Times New Roman"/>
              </a:rPr>
              <a:t>and</a:t>
            </a:r>
            <a:r>
              <a:rPr sz="2050" spc="-15" dirty="0">
                <a:solidFill>
                  <a:srgbClr val="1A1A1A"/>
                </a:solidFill>
                <a:latin typeface="Times New Roman"/>
                <a:cs typeface="Times New Roman"/>
              </a:rPr>
              <a:t> </a:t>
            </a:r>
            <a:r>
              <a:rPr sz="2050" spc="105" dirty="0">
                <a:solidFill>
                  <a:srgbClr val="1A1A1A"/>
                </a:solidFill>
                <a:latin typeface="Times New Roman"/>
                <a:cs typeface="Times New Roman"/>
              </a:rPr>
              <a:t>the</a:t>
            </a:r>
            <a:r>
              <a:rPr sz="2050" spc="-55" dirty="0">
                <a:solidFill>
                  <a:srgbClr val="1A1A1A"/>
                </a:solidFill>
                <a:latin typeface="Times New Roman"/>
                <a:cs typeface="Times New Roman"/>
              </a:rPr>
              <a:t> </a:t>
            </a:r>
            <a:r>
              <a:rPr sz="2150" b="1" spc="105" dirty="0">
                <a:solidFill>
                  <a:srgbClr val="0A0A0A"/>
                </a:solidFill>
                <a:latin typeface="Times New Roman"/>
                <a:cs typeface="Times New Roman"/>
              </a:rPr>
              <a:t>private</a:t>
            </a:r>
            <a:r>
              <a:rPr sz="2150" b="1" spc="5" dirty="0">
                <a:solidFill>
                  <a:srgbClr val="0A0A0A"/>
                </a:solidFill>
                <a:latin typeface="Times New Roman"/>
                <a:cs typeface="Times New Roman"/>
              </a:rPr>
              <a:t> </a:t>
            </a:r>
            <a:r>
              <a:rPr sz="2150" b="1" spc="60" dirty="0">
                <a:solidFill>
                  <a:srgbClr val="0A0A0A"/>
                </a:solidFill>
                <a:latin typeface="Times New Roman"/>
                <a:cs typeface="Times New Roman"/>
              </a:rPr>
              <a:t>key.</a:t>
            </a:r>
            <a:endParaRPr sz="2150">
              <a:latin typeface="Times New Roman"/>
              <a:cs typeface="Times New Roman"/>
            </a:endParaRPr>
          </a:p>
        </p:txBody>
      </p:sp>
      <p:sp>
        <p:nvSpPr>
          <p:cNvPr id="6" name="object 6"/>
          <p:cNvSpPr txBox="1"/>
          <p:nvPr/>
        </p:nvSpPr>
        <p:spPr>
          <a:xfrm>
            <a:off x="2449462" y="3226024"/>
            <a:ext cx="71120" cy="112851"/>
          </a:xfrm>
          <a:prstGeom prst="rect">
            <a:avLst/>
          </a:prstGeom>
        </p:spPr>
        <p:txBody>
          <a:bodyPr vert="horz" wrap="square" lIns="0" tIns="12700" rIns="0" bIns="0" rtlCol="0">
            <a:spAutoFit/>
          </a:bodyPr>
          <a:lstStyle/>
          <a:p>
            <a:pPr marL="12700">
              <a:spcBef>
                <a:spcPts val="100"/>
              </a:spcBef>
            </a:pPr>
            <a:r>
              <a:rPr sz="650" spc="-50" dirty="0">
                <a:solidFill>
                  <a:srgbClr val="648585"/>
                </a:solidFill>
                <a:latin typeface="Times New Roman"/>
                <a:cs typeface="Times New Roman"/>
              </a:rPr>
              <a:t>0</a:t>
            </a:r>
            <a:endParaRPr sz="650">
              <a:latin typeface="Times New Roman"/>
              <a:cs typeface="Times New Roman"/>
            </a:endParaRPr>
          </a:p>
        </p:txBody>
      </p:sp>
      <p:sp>
        <p:nvSpPr>
          <p:cNvPr id="7" name="object 7"/>
          <p:cNvSpPr txBox="1"/>
          <p:nvPr/>
        </p:nvSpPr>
        <p:spPr>
          <a:xfrm>
            <a:off x="2169323" y="3105592"/>
            <a:ext cx="7798434" cy="944880"/>
          </a:xfrm>
          <a:prstGeom prst="rect">
            <a:avLst/>
          </a:prstGeom>
        </p:spPr>
        <p:txBody>
          <a:bodyPr vert="horz" wrap="square" lIns="0" tIns="38100" rIns="0" bIns="0" rtlCol="0">
            <a:spAutoFit/>
          </a:bodyPr>
          <a:lstStyle/>
          <a:p>
            <a:pPr marL="561975" marR="5080">
              <a:lnSpc>
                <a:spcPts val="2190"/>
              </a:lnSpc>
              <a:spcBef>
                <a:spcPts val="300"/>
              </a:spcBef>
            </a:pPr>
            <a:r>
              <a:rPr sz="1850" spc="60" dirty="0">
                <a:solidFill>
                  <a:srgbClr val="648585"/>
                </a:solidFill>
                <a:latin typeface="Times New Roman"/>
                <a:cs typeface="Times New Roman"/>
              </a:rPr>
              <a:t>the</a:t>
            </a:r>
            <a:r>
              <a:rPr sz="1850" spc="15" dirty="0">
                <a:solidFill>
                  <a:srgbClr val="648585"/>
                </a:solidFill>
                <a:latin typeface="Times New Roman"/>
                <a:cs typeface="Times New Roman"/>
              </a:rPr>
              <a:t> </a:t>
            </a:r>
            <a:r>
              <a:rPr sz="1950" b="1" spc="95" dirty="0">
                <a:solidFill>
                  <a:srgbClr val="648585"/>
                </a:solidFill>
                <a:latin typeface="Times New Roman"/>
                <a:cs typeface="Times New Roman"/>
              </a:rPr>
              <a:t>private</a:t>
            </a:r>
            <a:r>
              <a:rPr sz="1950" b="1" spc="-105" dirty="0">
                <a:solidFill>
                  <a:srgbClr val="648585"/>
                </a:solidFill>
                <a:latin typeface="Times New Roman"/>
                <a:cs typeface="Times New Roman"/>
              </a:rPr>
              <a:t> </a:t>
            </a:r>
            <a:r>
              <a:rPr sz="1950" b="1" spc="105" dirty="0">
                <a:solidFill>
                  <a:srgbClr val="648585"/>
                </a:solidFill>
                <a:latin typeface="Times New Roman"/>
                <a:cs typeface="Times New Roman"/>
              </a:rPr>
              <a:t>key</a:t>
            </a:r>
            <a:r>
              <a:rPr sz="1950" b="1" spc="-70" dirty="0">
                <a:solidFill>
                  <a:srgbClr val="648585"/>
                </a:solidFill>
                <a:latin typeface="Times New Roman"/>
                <a:cs typeface="Times New Roman"/>
              </a:rPr>
              <a:t> </a:t>
            </a:r>
            <a:r>
              <a:rPr sz="1850" spc="65" dirty="0">
                <a:solidFill>
                  <a:srgbClr val="648585"/>
                </a:solidFill>
                <a:latin typeface="Times New Roman"/>
                <a:cs typeface="Times New Roman"/>
              </a:rPr>
              <a:t>is</a:t>
            </a:r>
            <a:r>
              <a:rPr sz="1850" spc="-30" dirty="0">
                <a:solidFill>
                  <a:srgbClr val="648585"/>
                </a:solidFill>
                <a:latin typeface="Times New Roman"/>
                <a:cs typeface="Times New Roman"/>
              </a:rPr>
              <a:t> </a:t>
            </a:r>
            <a:r>
              <a:rPr sz="1850" spc="80" dirty="0">
                <a:solidFill>
                  <a:srgbClr val="648585"/>
                </a:solidFill>
                <a:latin typeface="Times New Roman"/>
                <a:cs typeface="Times New Roman"/>
              </a:rPr>
              <a:t>kept</a:t>
            </a:r>
            <a:r>
              <a:rPr sz="1850" spc="-135" dirty="0">
                <a:solidFill>
                  <a:srgbClr val="648585"/>
                </a:solidFill>
                <a:latin typeface="Times New Roman"/>
                <a:cs typeface="Times New Roman"/>
              </a:rPr>
              <a:t> </a:t>
            </a:r>
            <a:r>
              <a:rPr sz="1850" spc="60" dirty="0">
                <a:solidFill>
                  <a:srgbClr val="648585"/>
                </a:solidFill>
                <a:latin typeface="Times New Roman"/>
                <a:cs typeface="Times New Roman"/>
              </a:rPr>
              <a:t>secret,</a:t>
            </a:r>
            <a:r>
              <a:rPr sz="1850" spc="40" dirty="0">
                <a:solidFill>
                  <a:srgbClr val="648585"/>
                </a:solidFill>
                <a:latin typeface="Times New Roman"/>
                <a:cs typeface="Times New Roman"/>
              </a:rPr>
              <a:t> </a:t>
            </a:r>
            <a:r>
              <a:rPr sz="1850" spc="75" dirty="0">
                <a:solidFill>
                  <a:srgbClr val="648585"/>
                </a:solidFill>
                <a:latin typeface="Times New Roman"/>
                <a:cs typeface="Times New Roman"/>
              </a:rPr>
              <a:t>but </a:t>
            </a:r>
            <a:r>
              <a:rPr sz="1850" dirty="0">
                <a:solidFill>
                  <a:srgbClr val="648585"/>
                </a:solidFill>
                <a:latin typeface="Times New Roman"/>
                <a:cs typeface="Times New Roman"/>
              </a:rPr>
              <a:t>it</a:t>
            </a:r>
            <a:r>
              <a:rPr sz="1850" spc="-20" dirty="0">
                <a:solidFill>
                  <a:srgbClr val="648585"/>
                </a:solidFill>
                <a:latin typeface="Times New Roman"/>
                <a:cs typeface="Times New Roman"/>
              </a:rPr>
              <a:t> </a:t>
            </a:r>
            <a:r>
              <a:rPr sz="1850" spc="50" dirty="0">
                <a:solidFill>
                  <a:srgbClr val="648585"/>
                </a:solidFill>
                <a:latin typeface="Times New Roman"/>
                <a:cs typeface="Times New Roman"/>
              </a:rPr>
              <a:t>is</a:t>
            </a:r>
            <a:r>
              <a:rPr sz="1850" dirty="0">
                <a:solidFill>
                  <a:srgbClr val="648585"/>
                </a:solidFill>
                <a:latin typeface="Times New Roman"/>
                <a:cs typeface="Times New Roman"/>
              </a:rPr>
              <a:t> </a:t>
            </a:r>
            <a:r>
              <a:rPr sz="1850" spc="65" dirty="0">
                <a:solidFill>
                  <a:srgbClr val="648585"/>
                </a:solidFill>
                <a:latin typeface="Times New Roman"/>
                <a:cs typeface="Times New Roman"/>
              </a:rPr>
              <a:t>referred</a:t>
            </a:r>
            <a:r>
              <a:rPr sz="1850" spc="90" dirty="0">
                <a:solidFill>
                  <a:srgbClr val="648585"/>
                </a:solidFill>
                <a:latin typeface="Times New Roman"/>
                <a:cs typeface="Times New Roman"/>
              </a:rPr>
              <a:t> </a:t>
            </a:r>
            <a:r>
              <a:rPr sz="1850" spc="60" dirty="0">
                <a:solidFill>
                  <a:srgbClr val="648585"/>
                </a:solidFill>
                <a:latin typeface="Times New Roman"/>
                <a:cs typeface="Times New Roman"/>
              </a:rPr>
              <a:t>to </a:t>
            </a:r>
            <a:r>
              <a:rPr sz="1850" spc="55" dirty="0">
                <a:solidFill>
                  <a:srgbClr val="648585"/>
                </a:solidFill>
                <a:latin typeface="Times New Roman"/>
                <a:cs typeface="Times New Roman"/>
              </a:rPr>
              <a:t>as</a:t>
            </a:r>
            <a:r>
              <a:rPr sz="1850" spc="-10" dirty="0">
                <a:solidFill>
                  <a:srgbClr val="648585"/>
                </a:solidFill>
                <a:latin typeface="Times New Roman"/>
                <a:cs typeface="Times New Roman"/>
              </a:rPr>
              <a:t> </a:t>
            </a:r>
            <a:r>
              <a:rPr sz="1850" spc="50" dirty="0">
                <a:solidFill>
                  <a:srgbClr val="648585"/>
                </a:solidFill>
                <a:latin typeface="Times New Roman"/>
                <a:cs typeface="Times New Roman"/>
              </a:rPr>
              <a:t>private</a:t>
            </a:r>
            <a:r>
              <a:rPr sz="1850" spc="15" dirty="0">
                <a:solidFill>
                  <a:srgbClr val="648585"/>
                </a:solidFill>
                <a:latin typeface="Times New Roman"/>
                <a:cs typeface="Times New Roman"/>
              </a:rPr>
              <a:t> </a:t>
            </a:r>
            <a:r>
              <a:rPr sz="1850" spc="60" dirty="0">
                <a:solidFill>
                  <a:srgbClr val="648585"/>
                </a:solidFill>
                <a:latin typeface="Times New Roman"/>
                <a:cs typeface="Times New Roman"/>
              </a:rPr>
              <a:t>key</a:t>
            </a:r>
            <a:r>
              <a:rPr sz="1850" spc="-85" dirty="0">
                <a:solidFill>
                  <a:srgbClr val="648585"/>
                </a:solidFill>
                <a:latin typeface="Times New Roman"/>
                <a:cs typeface="Times New Roman"/>
              </a:rPr>
              <a:t> </a:t>
            </a:r>
            <a:r>
              <a:rPr sz="1850" spc="90" dirty="0">
                <a:solidFill>
                  <a:srgbClr val="648585"/>
                </a:solidFill>
                <a:latin typeface="Times New Roman"/>
                <a:cs typeface="Times New Roman"/>
              </a:rPr>
              <a:t>rather </a:t>
            </a:r>
            <a:r>
              <a:rPr sz="1850" spc="100" dirty="0">
                <a:solidFill>
                  <a:srgbClr val="648585"/>
                </a:solidFill>
                <a:latin typeface="Times New Roman"/>
                <a:cs typeface="Times New Roman"/>
              </a:rPr>
              <a:t>than</a:t>
            </a:r>
            <a:r>
              <a:rPr sz="1850" spc="25" dirty="0">
                <a:solidFill>
                  <a:srgbClr val="648585"/>
                </a:solidFill>
                <a:latin typeface="Times New Roman"/>
                <a:cs typeface="Times New Roman"/>
              </a:rPr>
              <a:t> </a:t>
            </a:r>
            <a:r>
              <a:rPr sz="1850" spc="105" dirty="0">
                <a:solidFill>
                  <a:srgbClr val="648585"/>
                </a:solidFill>
                <a:latin typeface="Times New Roman"/>
                <a:cs typeface="Times New Roman"/>
              </a:rPr>
              <a:t>a</a:t>
            </a:r>
            <a:r>
              <a:rPr sz="1850" spc="-150" dirty="0">
                <a:solidFill>
                  <a:srgbClr val="648585"/>
                </a:solidFill>
                <a:latin typeface="Times New Roman"/>
                <a:cs typeface="Times New Roman"/>
              </a:rPr>
              <a:t> </a:t>
            </a:r>
            <a:r>
              <a:rPr sz="1850" spc="75" dirty="0">
                <a:solidFill>
                  <a:srgbClr val="648585"/>
                </a:solidFill>
                <a:latin typeface="Times New Roman"/>
                <a:cs typeface="Times New Roman"/>
              </a:rPr>
              <a:t>secret</a:t>
            </a:r>
            <a:r>
              <a:rPr sz="1850" spc="-55" dirty="0">
                <a:solidFill>
                  <a:srgbClr val="648585"/>
                </a:solidFill>
                <a:latin typeface="Times New Roman"/>
                <a:cs typeface="Times New Roman"/>
              </a:rPr>
              <a:t> </a:t>
            </a:r>
            <a:r>
              <a:rPr sz="1850" spc="-25" dirty="0">
                <a:solidFill>
                  <a:srgbClr val="648585"/>
                </a:solidFill>
                <a:latin typeface="Times New Roman"/>
                <a:cs typeface="Times New Roman"/>
              </a:rPr>
              <a:t>key</a:t>
            </a:r>
            <a:endParaRPr sz="1850">
              <a:latin typeface="Times New Roman"/>
              <a:cs typeface="Times New Roman"/>
            </a:endParaRPr>
          </a:p>
          <a:p>
            <a:pPr marL="260985" indent="-248285">
              <a:spcBef>
                <a:spcPts val="200"/>
              </a:spcBef>
              <a:buClr>
                <a:srgbClr val="935095"/>
              </a:buClr>
              <a:buChar char="•"/>
              <a:tabLst>
                <a:tab pos="260985" algn="l"/>
              </a:tabLst>
            </a:pPr>
            <a:r>
              <a:rPr sz="2050" dirty="0">
                <a:solidFill>
                  <a:srgbClr val="0A0A0A"/>
                </a:solidFill>
                <a:latin typeface="Times New Roman"/>
                <a:cs typeface="Times New Roman"/>
              </a:rPr>
              <a:t>The</a:t>
            </a:r>
            <a:r>
              <a:rPr sz="2050" spc="125" dirty="0">
                <a:solidFill>
                  <a:srgbClr val="0A0A0A"/>
                </a:solidFill>
                <a:latin typeface="Times New Roman"/>
                <a:cs typeface="Times New Roman"/>
              </a:rPr>
              <a:t> </a:t>
            </a:r>
            <a:r>
              <a:rPr sz="2050" spc="55" dirty="0">
                <a:solidFill>
                  <a:srgbClr val="1A1A1A"/>
                </a:solidFill>
                <a:latin typeface="Times New Roman"/>
                <a:cs typeface="Times New Roman"/>
              </a:rPr>
              <a:t>essential</a:t>
            </a:r>
            <a:r>
              <a:rPr sz="2050" spc="5" dirty="0">
                <a:solidFill>
                  <a:srgbClr val="1A1A1A"/>
                </a:solidFill>
                <a:latin typeface="Times New Roman"/>
                <a:cs typeface="Times New Roman"/>
              </a:rPr>
              <a:t> </a:t>
            </a:r>
            <a:r>
              <a:rPr sz="2050" spc="90" dirty="0">
                <a:solidFill>
                  <a:srgbClr val="1A1A1A"/>
                </a:solidFill>
                <a:latin typeface="Times New Roman"/>
                <a:cs typeface="Times New Roman"/>
              </a:rPr>
              <a:t>steps</a:t>
            </a:r>
            <a:r>
              <a:rPr sz="2050" dirty="0">
                <a:solidFill>
                  <a:srgbClr val="1A1A1A"/>
                </a:solidFill>
                <a:latin typeface="Times New Roman"/>
                <a:cs typeface="Times New Roman"/>
              </a:rPr>
              <a:t> </a:t>
            </a:r>
            <a:r>
              <a:rPr sz="2050" spc="95" dirty="0">
                <a:solidFill>
                  <a:srgbClr val="1A1A1A"/>
                </a:solidFill>
                <a:latin typeface="Times New Roman"/>
                <a:cs typeface="Times New Roman"/>
              </a:rPr>
              <a:t>are</a:t>
            </a:r>
            <a:r>
              <a:rPr sz="2050" spc="-55" dirty="0">
                <a:solidFill>
                  <a:srgbClr val="1A1A1A"/>
                </a:solidFill>
                <a:latin typeface="Times New Roman"/>
                <a:cs typeface="Times New Roman"/>
              </a:rPr>
              <a:t> </a:t>
            </a:r>
            <a:r>
              <a:rPr sz="2050" spc="100" dirty="0">
                <a:solidFill>
                  <a:srgbClr val="1A1A1A"/>
                </a:solidFill>
                <a:latin typeface="Times New Roman"/>
                <a:cs typeface="Times New Roman"/>
              </a:rPr>
              <a:t>as</a:t>
            </a:r>
            <a:r>
              <a:rPr sz="2050" spc="-90" dirty="0">
                <a:solidFill>
                  <a:srgbClr val="1A1A1A"/>
                </a:solidFill>
                <a:latin typeface="Times New Roman"/>
                <a:cs typeface="Times New Roman"/>
              </a:rPr>
              <a:t> </a:t>
            </a:r>
            <a:r>
              <a:rPr sz="2050" spc="-10" dirty="0">
                <a:solidFill>
                  <a:srgbClr val="1A1A1A"/>
                </a:solidFill>
                <a:latin typeface="Times New Roman"/>
                <a:cs typeface="Times New Roman"/>
              </a:rPr>
              <a:t>follows:</a:t>
            </a:r>
            <a:endParaRPr sz="2050">
              <a:latin typeface="Times New Roman"/>
              <a:cs typeface="Times New Roman"/>
            </a:endParaRPr>
          </a:p>
        </p:txBody>
      </p:sp>
      <p:sp>
        <p:nvSpPr>
          <p:cNvPr id="8" name="object 8"/>
          <p:cNvSpPr txBox="1"/>
          <p:nvPr/>
        </p:nvSpPr>
        <p:spPr>
          <a:xfrm>
            <a:off x="2449463" y="4132620"/>
            <a:ext cx="69215" cy="112851"/>
          </a:xfrm>
          <a:prstGeom prst="rect">
            <a:avLst/>
          </a:prstGeom>
        </p:spPr>
        <p:txBody>
          <a:bodyPr vert="horz" wrap="square" lIns="0" tIns="12700" rIns="0" bIns="0" rtlCol="0">
            <a:spAutoFit/>
          </a:bodyPr>
          <a:lstStyle/>
          <a:p>
            <a:pPr marL="12700">
              <a:spcBef>
                <a:spcPts val="100"/>
              </a:spcBef>
            </a:pPr>
            <a:r>
              <a:rPr sz="650" spc="-50" dirty="0">
                <a:solidFill>
                  <a:srgbClr val="77778C"/>
                </a:solidFill>
                <a:latin typeface="Times New Roman"/>
                <a:cs typeface="Times New Roman"/>
              </a:rPr>
              <a:t>0</a:t>
            </a:r>
            <a:endParaRPr sz="650">
              <a:latin typeface="Times New Roman"/>
              <a:cs typeface="Times New Roman"/>
            </a:endParaRPr>
          </a:p>
        </p:txBody>
      </p:sp>
      <p:sp>
        <p:nvSpPr>
          <p:cNvPr id="9" name="object 9"/>
          <p:cNvSpPr txBox="1"/>
          <p:nvPr/>
        </p:nvSpPr>
        <p:spPr>
          <a:xfrm>
            <a:off x="2705503" y="4012188"/>
            <a:ext cx="7575550" cy="2708275"/>
          </a:xfrm>
          <a:prstGeom prst="rect">
            <a:avLst/>
          </a:prstGeom>
        </p:spPr>
        <p:txBody>
          <a:bodyPr vert="horz" wrap="square" lIns="0" tIns="59055" rIns="0" bIns="0" rtlCol="0">
            <a:spAutoFit/>
          </a:bodyPr>
          <a:lstStyle/>
          <a:p>
            <a:pPr marL="29845" marR="529590" indent="2540">
              <a:lnSpc>
                <a:spcPts val="1980"/>
              </a:lnSpc>
              <a:spcBef>
                <a:spcPts val="465"/>
              </a:spcBef>
            </a:pPr>
            <a:r>
              <a:rPr sz="1850" dirty="0">
                <a:solidFill>
                  <a:srgbClr val="648585"/>
                </a:solidFill>
                <a:latin typeface="Times New Roman"/>
                <a:cs typeface="Times New Roman"/>
              </a:rPr>
              <a:t>Each</a:t>
            </a:r>
            <a:r>
              <a:rPr sz="1850" spc="85" dirty="0">
                <a:solidFill>
                  <a:srgbClr val="648585"/>
                </a:solidFill>
                <a:latin typeface="Times New Roman"/>
                <a:cs typeface="Times New Roman"/>
              </a:rPr>
              <a:t> </a:t>
            </a:r>
            <a:r>
              <a:rPr sz="1850" spc="65" dirty="0">
                <a:solidFill>
                  <a:srgbClr val="648585"/>
                </a:solidFill>
                <a:latin typeface="Times New Roman"/>
                <a:cs typeface="Times New Roman"/>
              </a:rPr>
              <a:t>user</a:t>
            </a:r>
            <a:r>
              <a:rPr sz="1850" spc="-80" dirty="0">
                <a:solidFill>
                  <a:srgbClr val="648585"/>
                </a:solidFill>
                <a:latin typeface="Times New Roman"/>
                <a:cs typeface="Times New Roman"/>
              </a:rPr>
              <a:t> </a:t>
            </a:r>
            <a:r>
              <a:rPr sz="1850" spc="65" dirty="0">
                <a:solidFill>
                  <a:srgbClr val="648585"/>
                </a:solidFill>
                <a:latin typeface="Times New Roman"/>
                <a:cs typeface="Times New Roman"/>
              </a:rPr>
              <a:t>generates</a:t>
            </a:r>
            <a:r>
              <a:rPr sz="1850" spc="55" dirty="0">
                <a:solidFill>
                  <a:srgbClr val="648585"/>
                </a:solidFill>
                <a:latin typeface="Times New Roman"/>
                <a:cs typeface="Times New Roman"/>
              </a:rPr>
              <a:t> </a:t>
            </a:r>
            <a:r>
              <a:rPr sz="1850" spc="70" dirty="0">
                <a:solidFill>
                  <a:srgbClr val="648585"/>
                </a:solidFill>
                <a:latin typeface="Times New Roman"/>
                <a:cs typeface="Times New Roman"/>
              </a:rPr>
              <a:t>a</a:t>
            </a:r>
            <a:r>
              <a:rPr sz="1850" spc="-55" dirty="0">
                <a:solidFill>
                  <a:srgbClr val="648585"/>
                </a:solidFill>
                <a:latin typeface="Times New Roman"/>
                <a:cs typeface="Times New Roman"/>
              </a:rPr>
              <a:t> </a:t>
            </a:r>
            <a:r>
              <a:rPr sz="1950" b="1" spc="114" dirty="0">
                <a:solidFill>
                  <a:srgbClr val="648585"/>
                </a:solidFill>
                <a:latin typeface="Times New Roman"/>
                <a:cs typeface="Times New Roman"/>
              </a:rPr>
              <a:t>pair</a:t>
            </a:r>
            <a:r>
              <a:rPr sz="1950" b="1" spc="-80" dirty="0">
                <a:solidFill>
                  <a:srgbClr val="648585"/>
                </a:solidFill>
                <a:latin typeface="Times New Roman"/>
                <a:cs typeface="Times New Roman"/>
              </a:rPr>
              <a:t> </a:t>
            </a:r>
            <a:r>
              <a:rPr sz="1950" b="1" spc="105" dirty="0">
                <a:solidFill>
                  <a:srgbClr val="648585"/>
                </a:solidFill>
                <a:latin typeface="Times New Roman"/>
                <a:cs typeface="Times New Roman"/>
              </a:rPr>
              <a:t>of</a:t>
            </a:r>
            <a:r>
              <a:rPr sz="1950" b="1" spc="-60" dirty="0">
                <a:solidFill>
                  <a:srgbClr val="648585"/>
                </a:solidFill>
                <a:latin typeface="Times New Roman"/>
                <a:cs typeface="Times New Roman"/>
              </a:rPr>
              <a:t> </a:t>
            </a:r>
            <a:r>
              <a:rPr sz="1950" b="1" spc="125" dirty="0">
                <a:solidFill>
                  <a:srgbClr val="648585"/>
                </a:solidFill>
                <a:latin typeface="Times New Roman"/>
                <a:cs typeface="Times New Roman"/>
              </a:rPr>
              <a:t>keys</a:t>
            </a:r>
            <a:r>
              <a:rPr sz="1950" b="1" spc="-75" dirty="0">
                <a:solidFill>
                  <a:srgbClr val="648585"/>
                </a:solidFill>
                <a:latin typeface="Times New Roman"/>
                <a:cs typeface="Times New Roman"/>
              </a:rPr>
              <a:t> </a:t>
            </a:r>
            <a:r>
              <a:rPr sz="1850" spc="105" dirty="0">
                <a:solidFill>
                  <a:srgbClr val="648585"/>
                </a:solidFill>
                <a:latin typeface="Times New Roman"/>
                <a:cs typeface="Times New Roman"/>
              </a:rPr>
              <a:t>to</a:t>
            </a:r>
            <a:r>
              <a:rPr sz="1850" spc="-35" dirty="0">
                <a:solidFill>
                  <a:srgbClr val="648585"/>
                </a:solidFill>
                <a:latin typeface="Times New Roman"/>
                <a:cs typeface="Times New Roman"/>
              </a:rPr>
              <a:t> </a:t>
            </a:r>
            <a:r>
              <a:rPr sz="1850" spc="75" dirty="0">
                <a:solidFill>
                  <a:srgbClr val="648585"/>
                </a:solidFill>
                <a:latin typeface="Times New Roman"/>
                <a:cs typeface="Times New Roman"/>
              </a:rPr>
              <a:t>be</a:t>
            </a:r>
            <a:r>
              <a:rPr sz="1850" spc="-40" dirty="0">
                <a:solidFill>
                  <a:srgbClr val="648585"/>
                </a:solidFill>
                <a:latin typeface="Times New Roman"/>
                <a:cs typeface="Times New Roman"/>
              </a:rPr>
              <a:t> </a:t>
            </a:r>
            <a:r>
              <a:rPr sz="1850" spc="75" dirty="0">
                <a:solidFill>
                  <a:srgbClr val="648585"/>
                </a:solidFill>
                <a:latin typeface="Times New Roman"/>
                <a:cs typeface="Times New Roman"/>
              </a:rPr>
              <a:t>used</a:t>
            </a:r>
            <a:r>
              <a:rPr sz="1850" spc="-90" dirty="0">
                <a:solidFill>
                  <a:srgbClr val="648585"/>
                </a:solidFill>
                <a:latin typeface="Times New Roman"/>
                <a:cs typeface="Times New Roman"/>
              </a:rPr>
              <a:t> </a:t>
            </a:r>
            <a:r>
              <a:rPr sz="1850" spc="70" dirty="0">
                <a:solidFill>
                  <a:srgbClr val="648585"/>
                </a:solidFill>
                <a:latin typeface="Times New Roman"/>
                <a:cs typeface="Times New Roman"/>
              </a:rPr>
              <a:t>for</a:t>
            </a:r>
            <a:r>
              <a:rPr sz="1850" spc="-15" dirty="0">
                <a:solidFill>
                  <a:srgbClr val="648585"/>
                </a:solidFill>
                <a:latin typeface="Times New Roman"/>
                <a:cs typeface="Times New Roman"/>
              </a:rPr>
              <a:t> </a:t>
            </a:r>
            <a:r>
              <a:rPr sz="1850" spc="60" dirty="0">
                <a:solidFill>
                  <a:srgbClr val="648585"/>
                </a:solidFill>
                <a:latin typeface="Times New Roman"/>
                <a:cs typeface="Times New Roman"/>
              </a:rPr>
              <a:t>the </a:t>
            </a:r>
            <a:r>
              <a:rPr sz="1850" spc="55" dirty="0">
                <a:solidFill>
                  <a:srgbClr val="648585"/>
                </a:solidFill>
                <a:latin typeface="Times New Roman"/>
                <a:cs typeface="Times New Roman"/>
              </a:rPr>
              <a:t>encryption</a:t>
            </a:r>
            <a:r>
              <a:rPr sz="1850" spc="120" dirty="0">
                <a:solidFill>
                  <a:srgbClr val="648585"/>
                </a:solidFill>
                <a:latin typeface="Times New Roman"/>
                <a:cs typeface="Times New Roman"/>
              </a:rPr>
              <a:t> </a:t>
            </a:r>
            <a:r>
              <a:rPr sz="1850" spc="35" dirty="0">
                <a:solidFill>
                  <a:srgbClr val="648585"/>
                </a:solidFill>
                <a:latin typeface="Times New Roman"/>
                <a:cs typeface="Times New Roman"/>
              </a:rPr>
              <a:t>and </a:t>
            </a:r>
            <a:r>
              <a:rPr sz="1850" spc="-10" dirty="0">
                <a:solidFill>
                  <a:srgbClr val="648585"/>
                </a:solidFill>
                <a:latin typeface="Times New Roman"/>
                <a:cs typeface="Times New Roman"/>
              </a:rPr>
              <a:t>decryption</a:t>
            </a:r>
            <a:endParaRPr sz="1850">
              <a:latin typeface="Times New Roman"/>
              <a:cs typeface="Times New Roman"/>
            </a:endParaRPr>
          </a:p>
          <a:p>
            <a:pPr marL="19685" marR="5080" indent="12700">
              <a:lnSpc>
                <a:spcPts val="1910"/>
              </a:lnSpc>
              <a:spcBef>
                <a:spcPts val="340"/>
              </a:spcBef>
            </a:pPr>
            <a:r>
              <a:rPr sz="1850" dirty="0">
                <a:solidFill>
                  <a:srgbClr val="648585"/>
                </a:solidFill>
                <a:latin typeface="Times New Roman"/>
                <a:cs typeface="Times New Roman"/>
              </a:rPr>
              <a:t>Each</a:t>
            </a:r>
            <a:r>
              <a:rPr sz="1850" spc="120" dirty="0">
                <a:solidFill>
                  <a:srgbClr val="648585"/>
                </a:solidFill>
                <a:latin typeface="Times New Roman"/>
                <a:cs typeface="Times New Roman"/>
              </a:rPr>
              <a:t> </a:t>
            </a:r>
            <a:r>
              <a:rPr sz="1850" spc="65" dirty="0">
                <a:solidFill>
                  <a:srgbClr val="648585"/>
                </a:solidFill>
                <a:latin typeface="Times New Roman"/>
                <a:cs typeface="Times New Roman"/>
              </a:rPr>
              <a:t>user</a:t>
            </a:r>
            <a:r>
              <a:rPr sz="1850" spc="45" dirty="0">
                <a:solidFill>
                  <a:srgbClr val="648585"/>
                </a:solidFill>
                <a:latin typeface="Times New Roman"/>
                <a:cs typeface="Times New Roman"/>
              </a:rPr>
              <a:t> </a:t>
            </a:r>
            <a:r>
              <a:rPr sz="1850" dirty="0">
                <a:solidFill>
                  <a:srgbClr val="648585"/>
                </a:solidFill>
                <a:latin typeface="Times New Roman"/>
                <a:cs typeface="Times New Roman"/>
              </a:rPr>
              <a:t>places</a:t>
            </a:r>
            <a:r>
              <a:rPr sz="1850" spc="90" dirty="0">
                <a:solidFill>
                  <a:srgbClr val="648585"/>
                </a:solidFill>
                <a:latin typeface="Times New Roman"/>
                <a:cs typeface="Times New Roman"/>
              </a:rPr>
              <a:t> </a:t>
            </a:r>
            <a:r>
              <a:rPr sz="1850" dirty="0">
                <a:solidFill>
                  <a:srgbClr val="648585"/>
                </a:solidFill>
                <a:latin typeface="Times New Roman"/>
                <a:cs typeface="Times New Roman"/>
              </a:rPr>
              <a:t>one</a:t>
            </a:r>
            <a:r>
              <a:rPr sz="1850" spc="114" dirty="0">
                <a:solidFill>
                  <a:srgbClr val="648585"/>
                </a:solidFill>
                <a:latin typeface="Times New Roman"/>
                <a:cs typeface="Times New Roman"/>
              </a:rPr>
              <a:t> </a:t>
            </a:r>
            <a:r>
              <a:rPr sz="1850" dirty="0">
                <a:solidFill>
                  <a:srgbClr val="648585"/>
                </a:solidFill>
                <a:latin typeface="Times New Roman"/>
                <a:cs typeface="Times New Roman"/>
              </a:rPr>
              <a:t>of</a:t>
            </a:r>
            <a:r>
              <a:rPr sz="1850" spc="35" dirty="0">
                <a:solidFill>
                  <a:srgbClr val="648585"/>
                </a:solidFill>
                <a:latin typeface="Times New Roman"/>
                <a:cs typeface="Times New Roman"/>
              </a:rPr>
              <a:t> </a:t>
            </a:r>
            <a:r>
              <a:rPr sz="1850" dirty="0">
                <a:solidFill>
                  <a:srgbClr val="648585"/>
                </a:solidFill>
                <a:latin typeface="Times New Roman"/>
                <a:cs typeface="Times New Roman"/>
              </a:rPr>
              <a:t>the</a:t>
            </a:r>
            <a:r>
              <a:rPr sz="1850" spc="355" dirty="0">
                <a:solidFill>
                  <a:srgbClr val="648585"/>
                </a:solidFill>
                <a:latin typeface="Times New Roman"/>
                <a:cs typeface="Times New Roman"/>
              </a:rPr>
              <a:t> </a:t>
            </a:r>
            <a:r>
              <a:rPr sz="1850" spc="60" dirty="0">
                <a:solidFill>
                  <a:srgbClr val="648585"/>
                </a:solidFill>
                <a:latin typeface="Times New Roman"/>
                <a:cs typeface="Times New Roman"/>
              </a:rPr>
              <a:t>two</a:t>
            </a:r>
            <a:r>
              <a:rPr sz="1850" spc="-80" dirty="0">
                <a:solidFill>
                  <a:srgbClr val="648585"/>
                </a:solidFill>
                <a:latin typeface="Times New Roman"/>
                <a:cs typeface="Times New Roman"/>
              </a:rPr>
              <a:t> </a:t>
            </a:r>
            <a:r>
              <a:rPr sz="1850" dirty="0">
                <a:solidFill>
                  <a:srgbClr val="648585"/>
                </a:solidFill>
                <a:latin typeface="Times New Roman"/>
                <a:cs typeface="Times New Roman"/>
              </a:rPr>
              <a:t>keys</a:t>
            </a:r>
            <a:r>
              <a:rPr sz="1850" spc="40" dirty="0">
                <a:solidFill>
                  <a:srgbClr val="648585"/>
                </a:solidFill>
                <a:latin typeface="Times New Roman"/>
                <a:cs typeface="Times New Roman"/>
              </a:rPr>
              <a:t> </a:t>
            </a:r>
            <a:r>
              <a:rPr sz="1850" dirty="0">
                <a:solidFill>
                  <a:srgbClr val="648585"/>
                </a:solidFill>
                <a:latin typeface="Times New Roman"/>
                <a:cs typeface="Times New Roman"/>
              </a:rPr>
              <a:t>in</a:t>
            </a:r>
            <a:r>
              <a:rPr sz="1850" spc="160" dirty="0">
                <a:solidFill>
                  <a:srgbClr val="648585"/>
                </a:solidFill>
                <a:latin typeface="Times New Roman"/>
                <a:cs typeface="Times New Roman"/>
              </a:rPr>
              <a:t> </a:t>
            </a:r>
            <a:r>
              <a:rPr sz="1850" dirty="0">
                <a:solidFill>
                  <a:srgbClr val="648585"/>
                </a:solidFill>
                <a:latin typeface="Times New Roman"/>
                <a:cs typeface="Times New Roman"/>
              </a:rPr>
              <a:t>a</a:t>
            </a:r>
            <a:r>
              <a:rPr sz="1850" spc="185" dirty="0">
                <a:solidFill>
                  <a:srgbClr val="648585"/>
                </a:solidFill>
                <a:latin typeface="Times New Roman"/>
                <a:cs typeface="Times New Roman"/>
              </a:rPr>
              <a:t> </a:t>
            </a:r>
            <a:r>
              <a:rPr sz="1850" dirty="0">
                <a:solidFill>
                  <a:srgbClr val="648585"/>
                </a:solidFill>
                <a:latin typeface="Times New Roman"/>
                <a:cs typeface="Times New Roman"/>
              </a:rPr>
              <a:t>public</a:t>
            </a:r>
            <a:r>
              <a:rPr sz="1850" spc="-35" dirty="0">
                <a:solidFill>
                  <a:srgbClr val="648585"/>
                </a:solidFill>
                <a:latin typeface="Times New Roman"/>
                <a:cs typeface="Times New Roman"/>
              </a:rPr>
              <a:t> </a:t>
            </a:r>
            <a:r>
              <a:rPr sz="1850" spc="55" dirty="0">
                <a:solidFill>
                  <a:srgbClr val="648585"/>
                </a:solidFill>
                <a:latin typeface="Times New Roman"/>
                <a:cs typeface="Times New Roman"/>
              </a:rPr>
              <a:t>register</a:t>
            </a:r>
            <a:r>
              <a:rPr sz="1850" spc="85" dirty="0">
                <a:solidFill>
                  <a:srgbClr val="648585"/>
                </a:solidFill>
                <a:latin typeface="Times New Roman"/>
                <a:cs typeface="Times New Roman"/>
              </a:rPr>
              <a:t> </a:t>
            </a:r>
            <a:r>
              <a:rPr sz="1850" spc="65" dirty="0">
                <a:solidFill>
                  <a:srgbClr val="648585"/>
                </a:solidFill>
                <a:latin typeface="Times New Roman"/>
                <a:cs typeface="Times New Roman"/>
              </a:rPr>
              <a:t>or</a:t>
            </a:r>
            <a:r>
              <a:rPr sz="1850" spc="60" dirty="0">
                <a:solidFill>
                  <a:srgbClr val="648585"/>
                </a:solidFill>
                <a:latin typeface="Times New Roman"/>
                <a:cs typeface="Times New Roman"/>
              </a:rPr>
              <a:t> </a:t>
            </a:r>
            <a:r>
              <a:rPr sz="1850" spc="95" dirty="0">
                <a:solidFill>
                  <a:srgbClr val="648585"/>
                </a:solidFill>
                <a:latin typeface="Times New Roman"/>
                <a:cs typeface="Times New Roman"/>
              </a:rPr>
              <a:t>other</a:t>
            </a:r>
            <a:r>
              <a:rPr sz="1850" spc="50" dirty="0">
                <a:solidFill>
                  <a:srgbClr val="648585"/>
                </a:solidFill>
                <a:latin typeface="Times New Roman"/>
                <a:cs typeface="Times New Roman"/>
              </a:rPr>
              <a:t> </a:t>
            </a:r>
            <a:r>
              <a:rPr sz="1850" spc="-10" dirty="0">
                <a:solidFill>
                  <a:srgbClr val="648585"/>
                </a:solidFill>
                <a:latin typeface="Times New Roman"/>
                <a:cs typeface="Times New Roman"/>
              </a:rPr>
              <a:t>accessible </a:t>
            </a:r>
            <a:r>
              <a:rPr sz="1850" dirty="0">
                <a:solidFill>
                  <a:srgbClr val="648585"/>
                </a:solidFill>
                <a:latin typeface="Times New Roman"/>
                <a:cs typeface="Times New Roman"/>
              </a:rPr>
              <a:t>file.</a:t>
            </a:r>
            <a:r>
              <a:rPr sz="1850" spc="-175" dirty="0">
                <a:solidFill>
                  <a:srgbClr val="648585"/>
                </a:solidFill>
                <a:latin typeface="Times New Roman"/>
                <a:cs typeface="Times New Roman"/>
              </a:rPr>
              <a:t> </a:t>
            </a:r>
            <a:r>
              <a:rPr sz="1850" spc="75" dirty="0">
                <a:solidFill>
                  <a:srgbClr val="648585"/>
                </a:solidFill>
                <a:latin typeface="Times New Roman"/>
                <a:cs typeface="Times New Roman"/>
              </a:rPr>
              <a:t>This</a:t>
            </a:r>
            <a:r>
              <a:rPr sz="1850" spc="-100" dirty="0">
                <a:solidFill>
                  <a:srgbClr val="648585"/>
                </a:solidFill>
                <a:latin typeface="Times New Roman"/>
                <a:cs typeface="Times New Roman"/>
              </a:rPr>
              <a:t> </a:t>
            </a:r>
            <a:r>
              <a:rPr sz="1850" spc="50" dirty="0">
                <a:solidFill>
                  <a:srgbClr val="648585"/>
                </a:solidFill>
                <a:latin typeface="Times New Roman"/>
                <a:cs typeface="Times New Roman"/>
              </a:rPr>
              <a:t>is</a:t>
            </a:r>
            <a:r>
              <a:rPr sz="1850" spc="20" dirty="0">
                <a:solidFill>
                  <a:srgbClr val="648585"/>
                </a:solidFill>
                <a:latin typeface="Times New Roman"/>
                <a:cs typeface="Times New Roman"/>
              </a:rPr>
              <a:t> </a:t>
            </a:r>
            <a:r>
              <a:rPr sz="1850" spc="60" dirty="0">
                <a:solidFill>
                  <a:srgbClr val="648585"/>
                </a:solidFill>
                <a:latin typeface="Times New Roman"/>
                <a:cs typeface="Times New Roman"/>
              </a:rPr>
              <a:t>the</a:t>
            </a:r>
            <a:r>
              <a:rPr sz="1850" spc="40" dirty="0">
                <a:solidFill>
                  <a:srgbClr val="648585"/>
                </a:solidFill>
                <a:latin typeface="Times New Roman"/>
                <a:cs typeface="Times New Roman"/>
              </a:rPr>
              <a:t> </a:t>
            </a:r>
            <a:r>
              <a:rPr sz="1950" b="1" spc="114" dirty="0">
                <a:solidFill>
                  <a:srgbClr val="648585"/>
                </a:solidFill>
                <a:latin typeface="Times New Roman"/>
                <a:cs typeface="Times New Roman"/>
              </a:rPr>
              <a:t>public</a:t>
            </a:r>
            <a:r>
              <a:rPr sz="1950" b="1" spc="-130" dirty="0">
                <a:solidFill>
                  <a:srgbClr val="648585"/>
                </a:solidFill>
                <a:latin typeface="Times New Roman"/>
                <a:cs typeface="Times New Roman"/>
              </a:rPr>
              <a:t> </a:t>
            </a:r>
            <a:r>
              <a:rPr sz="1950" b="1" spc="100" dirty="0">
                <a:solidFill>
                  <a:srgbClr val="648585"/>
                </a:solidFill>
                <a:latin typeface="Times New Roman"/>
                <a:cs typeface="Times New Roman"/>
              </a:rPr>
              <a:t>key</a:t>
            </a:r>
            <a:r>
              <a:rPr sz="1950" b="1" spc="100" dirty="0">
                <a:solidFill>
                  <a:srgbClr val="8C9C9A"/>
                </a:solidFill>
                <a:latin typeface="Times New Roman"/>
                <a:cs typeface="Times New Roman"/>
              </a:rPr>
              <a:t>.</a:t>
            </a:r>
            <a:r>
              <a:rPr sz="1950" b="1" spc="-225" dirty="0">
                <a:solidFill>
                  <a:srgbClr val="8C9C9A"/>
                </a:solidFill>
                <a:latin typeface="Times New Roman"/>
                <a:cs typeface="Times New Roman"/>
              </a:rPr>
              <a:t> </a:t>
            </a:r>
            <a:r>
              <a:rPr sz="1850" spc="90" dirty="0">
                <a:solidFill>
                  <a:srgbClr val="648585"/>
                </a:solidFill>
                <a:latin typeface="Times New Roman"/>
                <a:cs typeface="Times New Roman"/>
              </a:rPr>
              <a:t>The</a:t>
            </a:r>
            <a:r>
              <a:rPr sz="1850" spc="-75" dirty="0">
                <a:solidFill>
                  <a:srgbClr val="648585"/>
                </a:solidFill>
                <a:latin typeface="Times New Roman"/>
                <a:cs typeface="Times New Roman"/>
              </a:rPr>
              <a:t> </a:t>
            </a:r>
            <a:r>
              <a:rPr sz="1850" spc="70" dirty="0">
                <a:solidFill>
                  <a:srgbClr val="648585"/>
                </a:solidFill>
                <a:latin typeface="Times New Roman"/>
                <a:cs typeface="Times New Roman"/>
              </a:rPr>
              <a:t>companion</a:t>
            </a:r>
            <a:r>
              <a:rPr sz="1850" spc="55" dirty="0">
                <a:solidFill>
                  <a:srgbClr val="648585"/>
                </a:solidFill>
                <a:latin typeface="Times New Roman"/>
                <a:cs typeface="Times New Roman"/>
              </a:rPr>
              <a:t> </a:t>
            </a:r>
            <a:r>
              <a:rPr sz="1850" spc="60" dirty="0">
                <a:solidFill>
                  <a:srgbClr val="648585"/>
                </a:solidFill>
                <a:latin typeface="Times New Roman"/>
                <a:cs typeface="Times New Roman"/>
              </a:rPr>
              <a:t>key</a:t>
            </a:r>
            <a:r>
              <a:rPr sz="1850" spc="-190" dirty="0">
                <a:solidFill>
                  <a:srgbClr val="648585"/>
                </a:solidFill>
                <a:latin typeface="Times New Roman"/>
                <a:cs typeface="Times New Roman"/>
              </a:rPr>
              <a:t> </a:t>
            </a:r>
            <a:r>
              <a:rPr sz="1850" dirty="0">
                <a:solidFill>
                  <a:srgbClr val="648585"/>
                </a:solidFill>
                <a:latin typeface="Times New Roman"/>
                <a:cs typeface="Times New Roman"/>
              </a:rPr>
              <a:t>is</a:t>
            </a:r>
            <a:r>
              <a:rPr sz="1850" spc="45" dirty="0">
                <a:solidFill>
                  <a:srgbClr val="648585"/>
                </a:solidFill>
                <a:latin typeface="Times New Roman"/>
                <a:cs typeface="Times New Roman"/>
              </a:rPr>
              <a:t> </a:t>
            </a:r>
            <a:r>
              <a:rPr sz="1850" spc="60" dirty="0">
                <a:solidFill>
                  <a:srgbClr val="648585"/>
                </a:solidFill>
                <a:latin typeface="Times New Roman"/>
                <a:cs typeface="Times New Roman"/>
              </a:rPr>
              <a:t>kept</a:t>
            </a:r>
            <a:r>
              <a:rPr sz="1850" spc="90" dirty="0">
                <a:solidFill>
                  <a:srgbClr val="648585"/>
                </a:solidFill>
                <a:latin typeface="Times New Roman"/>
                <a:cs typeface="Times New Roman"/>
              </a:rPr>
              <a:t> </a:t>
            </a:r>
            <a:r>
              <a:rPr sz="1850" spc="45" dirty="0">
                <a:solidFill>
                  <a:srgbClr val="648585"/>
                </a:solidFill>
                <a:latin typeface="Times New Roman"/>
                <a:cs typeface="Times New Roman"/>
              </a:rPr>
              <a:t>private</a:t>
            </a:r>
            <a:r>
              <a:rPr sz="1850" spc="25" dirty="0">
                <a:solidFill>
                  <a:srgbClr val="648585"/>
                </a:solidFill>
                <a:latin typeface="Times New Roman"/>
                <a:cs typeface="Times New Roman"/>
              </a:rPr>
              <a:t> </a:t>
            </a:r>
            <a:r>
              <a:rPr sz="1950" b="1" spc="75" dirty="0">
                <a:solidFill>
                  <a:srgbClr val="648585"/>
                </a:solidFill>
                <a:latin typeface="Times New Roman"/>
                <a:cs typeface="Times New Roman"/>
              </a:rPr>
              <a:t>(private </a:t>
            </a:r>
            <a:r>
              <a:rPr sz="1950" b="1" spc="45" dirty="0">
                <a:solidFill>
                  <a:srgbClr val="648585"/>
                </a:solidFill>
                <a:latin typeface="Times New Roman"/>
                <a:cs typeface="Times New Roman"/>
              </a:rPr>
              <a:t>key).</a:t>
            </a:r>
            <a:endParaRPr sz="1950">
              <a:latin typeface="Times New Roman"/>
              <a:cs typeface="Times New Roman"/>
            </a:endParaRPr>
          </a:p>
          <a:p>
            <a:pPr marL="31750">
              <a:lnSpc>
                <a:spcPts val="2014"/>
              </a:lnSpc>
              <a:spcBef>
                <a:spcPts val="95"/>
              </a:spcBef>
            </a:pPr>
            <a:r>
              <a:rPr sz="1850" dirty="0">
                <a:solidFill>
                  <a:srgbClr val="648585"/>
                </a:solidFill>
                <a:latin typeface="Times New Roman"/>
                <a:cs typeface="Times New Roman"/>
              </a:rPr>
              <a:t>If</a:t>
            </a:r>
            <a:r>
              <a:rPr sz="1850" spc="484" dirty="0">
                <a:solidFill>
                  <a:srgbClr val="648585"/>
                </a:solidFill>
                <a:latin typeface="Times New Roman"/>
                <a:cs typeface="Times New Roman"/>
              </a:rPr>
              <a:t> </a:t>
            </a:r>
            <a:r>
              <a:rPr sz="1850" dirty="0">
                <a:solidFill>
                  <a:srgbClr val="648585"/>
                </a:solidFill>
                <a:latin typeface="Times New Roman"/>
                <a:cs typeface="Times New Roman"/>
              </a:rPr>
              <a:t>a</a:t>
            </a:r>
            <a:r>
              <a:rPr sz="1850" spc="80" dirty="0">
                <a:solidFill>
                  <a:srgbClr val="648585"/>
                </a:solidFill>
                <a:latin typeface="Times New Roman"/>
                <a:cs typeface="Times New Roman"/>
              </a:rPr>
              <a:t> </a:t>
            </a:r>
            <a:r>
              <a:rPr sz="1850" spc="95" dirty="0">
                <a:solidFill>
                  <a:srgbClr val="648585"/>
                </a:solidFill>
                <a:latin typeface="Times New Roman"/>
                <a:cs typeface="Times New Roman"/>
              </a:rPr>
              <a:t>sender</a:t>
            </a:r>
            <a:r>
              <a:rPr sz="1850" spc="-5" dirty="0">
                <a:solidFill>
                  <a:srgbClr val="648585"/>
                </a:solidFill>
                <a:latin typeface="Times New Roman"/>
                <a:cs typeface="Times New Roman"/>
              </a:rPr>
              <a:t> </a:t>
            </a:r>
            <a:r>
              <a:rPr sz="1850" dirty="0">
                <a:solidFill>
                  <a:srgbClr val="648585"/>
                </a:solidFill>
                <a:latin typeface="Times New Roman"/>
                <a:cs typeface="Times New Roman"/>
              </a:rPr>
              <a:t>wishes</a:t>
            </a:r>
            <a:r>
              <a:rPr sz="1850" spc="35" dirty="0">
                <a:solidFill>
                  <a:srgbClr val="648585"/>
                </a:solidFill>
                <a:latin typeface="Times New Roman"/>
                <a:cs typeface="Times New Roman"/>
              </a:rPr>
              <a:t> </a:t>
            </a:r>
            <a:r>
              <a:rPr sz="1850" dirty="0">
                <a:solidFill>
                  <a:srgbClr val="648585"/>
                </a:solidFill>
                <a:latin typeface="Times New Roman"/>
                <a:cs typeface="Times New Roman"/>
              </a:rPr>
              <a:t>to</a:t>
            </a:r>
            <a:r>
              <a:rPr sz="1850" spc="40" dirty="0">
                <a:solidFill>
                  <a:srgbClr val="648585"/>
                </a:solidFill>
                <a:latin typeface="Times New Roman"/>
                <a:cs typeface="Times New Roman"/>
              </a:rPr>
              <a:t> </a:t>
            </a:r>
            <a:r>
              <a:rPr sz="1850" spc="100" dirty="0">
                <a:solidFill>
                  <a:srgbClr val="648585"/>
                </a:solidFill>
                <a:latin typeface="Times New Roman"/>
                <a:cs typeface="Times New Roman"/>
              </a:rPr>
              <a:t>send</a:t>
            </a:r>
            <a:r>
              <a:rPr sz="1850" spc="20" dirty="0">
                <a:solidFill>
                  <a:srgbClr val="648585"/>
                </a:solidFill>
                <a:latin typeface="Times New Roman"/>
                <a:cs typeface="Times New Roman"/>
              </a:rPr>
              <a:t> </a:t>
            </a:r>
            <a:r>
              <a:rPr sz="1850" spc="95" dirty="0">
                <a:solidFill>
                  <a:srgbClr val="648585"/>
                </a:solidFill>
                <a:latin typeface="Times New Roman"/>
                <a:cs typeface="Times New Roman"/>
              </a:rPr>
              <a:t>a</a:t>
            </a:r>
            <a:r>
              <a:rPr sz="1850" spc="75" dirty="0">
                <a:solidFill>
                  <a:srgbClr val="648585"/>
                </a:solidFill>
                <a:latin typeface="Times New Roman"/>
                <a:cs typeface="Times New Roman"/>
              </a:rPr>
              <a:t> </a:t>
            </a:r>
            <a:r>
              <a:rPr sz="1850" spc="50" dirty="0">
                <a:solidFill>
                  <a:srgbClr val="648585"/>
                </a:solidFill>
                <a:latin typeface="Times New Roman"/>
                <a:cs typeface="Times New Roman"/>
              </a:rPr>
              <a:t>private</a:t>
            </a:r>
            <a:r>
              <a:rPr sz="1850" spc="55" dirty="0">
                <a:solidFill>
                  <a:srgbClr val="648585"/>
                </a:solidFill>
                <a:latin typeface="Times New Roman"/>
                <a:cs typeface="Times New Roman"/>
              </a:rPr>
              <a:t> </a:t>
            </a:r>
            <a:r>
              <a:rPr sz="1850" spc="45" dirty="0">
                <a:solidFill>
                  <a:srgbClr val="648585"/>
                </a:solidFill>
                <a:latin typeface="Times New Roman"/>
                <a:cs typeface="Times New Roman"/>
              </a:rPr>
              <a:t>message</a:t>
            </a:r>
            <a:r>
              <a:rPr sz="1850" spc="15" dirty="0">
                <a:solidFill>
                  <a:srgbClr val="648585"/>
                </a:solidFill>
                <a:latin typeface="Times New Roman"/>
                <a:cs typeface="Times New Roman"/>
              </a:rPr>
              <a:t> </a:t>
            </a:r>
            <a:r>
              <a:rPr sz="1850" spc="50" dirty="0">
                <a:solidFill>
                  <a:srgbClr val="648585"/>
                </a:solidFill>
                <a:latin typeface="Times New Roman"/>
                <a:cs typeface="Times New Roman"/>
              </a:rPr>
              <a:t>to</a:t>
            </a:r>
            <a:r>
              <a:rPr sz="1850" spc="130" dirty="0">
                <a:solidFill>
                  <a:srgbClr val="648585"/>
                </a:solidFill>
                <a:latin typeface="Times New Roman"/>
                <a:cs typeface="Times New Roman"/>
              </a:rPr>
              <a:t> </a:t>
            </a:r>
            <a:r>
              <a:rPr sz="1850" dirty="0">
                <a:solidFill>
                  <a:srgbClr val="648585"/>
                </a:solidFill>
                <a:latin typeface="Times New Roman"/>
                <a:cs typeface="Times New Roman"/>
              </a:rPr>
              <a:t>a</a:t>
            </a:r>
            <a:r>
              <a:rPr sz="1850" spc="114" dirty="0">
                <a:solidFill>
                  <a:srgbClr val="648585"/>
                </a:solidFill>
                <a:latin typeface="Times New Roman"/>
                <a:cs typeface="Times New Roman"/>
              </a:rPr>
              <a:t> </a:t>
            </a:r>
            <a:r>
              <a:rPr sz="1850" dirty="0">
                <a:solidFill>
                  <a:srgbClr val="648585"/>
                </a:solidFill>
                <a:latin typeface="Times New Roman"/>
                <a:cs typeface="Times New Roman"/>
              </a:rPr>
              <a:t>receiver,</a:t>
            </a:r>
            <a:r>
              <a:rPr sz="1850" spc="125" dirty="0">
                <a:solidFill>
                  <a:srgbClr val="648585"/>
                </a:solidFill>
                <a:latin typeface="Times New Roman"/>
                <a:cs typeface="Times New Roman"/>
              </a:rPr>
              <a:t> </a:t>
            </a:r>
            <a:r>
              <a:rPr sz="1850" dirty="0">
                <a:solidFill>
                  <a:srgbClr val="648585"/>
                </a:solidFill>
                <a:latin typeface="Times New Roman"/>
                <a:cs typeface="Times New Roman"/>
              </a:rPr>
              <a:t>the</a:t>
            </a:r>
            <a:r>
              <a:rPr sz="1850" spc="120" dirty="0">
                <a:solidFill>
                  <a:srgbClr val="648585"/>
                </a:solidFill>
                <a:latin typeface="Times New Roman"/>
                <a:cs typeface="Times New Roman"/>
              </a:rPr>
              <a:t> </a:t>
            </a:r>
            <a:r>
              <a:rPr sz="1850" spc="85" dirty="0">
                <a:solidFill>
                  <a:srgbClr val="648585"/>
                </a:solidFill>
                <a:latin typeface="Times New Roman"/>
                <a:cs typeface="Times New Roman"/>
              </a:rPr>
              <a:t>sender</a:t>
            </a:r>
            <a:endParaRPr sz="1850">
              <a:latin typeface="Times New Roman"/>
              <a:cs typeface="Times New Roman"/>
            </a:endParaRPr>
          </a:p>
          <a:p>
            <a:pPr marL="27940">
              <a:lnSpc>
                <a:spcPts val="2095"/>
              </a:lnSpc>
            </a:pPr>
            <a:r>
              <a:rPr sz="1950" b="1" spc="90" dirty="0">
                <a:solidFill>
                  <a:srgbClr val="648585"/>
                </a:solidFill>
                <a:latin typeface="Times New Roman"/>
                <a:cs typeface="Times New Roman"/>
              </a:rPr>
              <a:t>encrypts</a:t>
            </a:r>
            <a:r>
              <a:rPr sz="1950" b="1" spc="110" dirty="0">
                <a:solidFill>
                  <a:srgbClr val="648585"/>
                </a:solidFill>
                <a:latin typeface="Times New Roman"/>
                <a:cs typeface="Times New Roman"/>
              </a:rPr>
              <a:t> </a:t>
            </a:r>
            <a:r>
              <a:rPr sz="1850" spc="75" dirty="0">
                <a:solidFill>
                  <a:srgbClr val="648585"/>
                </a:solidFill>
                <a:latin typeface="Times New Roman"/>
                <a:cs typeface="Times New Roman"/>
              </a:rPr>
              <a:t>the</a:t>
            </a:r>
            <a:r>
              <a:rPr sz="1850" spc="210" dirty="0">
                <a:solidFill>
                  <a:srgbClr val="648585"/>
                </a:solidFill>
                <a:latin typeface="Times New Roman"/>
                <a:cs typeface="Times New Roman"/>
              </a:rPr>
              <a:t> </a:t>
            </a:r>
            <a:r>
              <a:rPr sz="1850" dirty="0">
                <a:solidFill>
                  <a:srgbClr val="648585"/>
                </a:solidFill>
                <a:latin typeface="Times New Roman"/>
                <a:cs typeface="Times New Roman"/>
              </a:rPr>
              <a:t>message</a:t>
            </a:r>
            <a:r>
              <a:rPr sz="1850" spc="204" dirty="0">
                <a:solidFill>
                  <a:srgbClr val="648585"/>
                </a:solidFill>
                <a:latin typeface="Times New Roman"/>
                <a:cs typeface="Times New Roman"/>
              </a:rPr>
              <a:t> </a:t>
            </a:r>
            <a:r>
              <a:rPr sz="1850" spc="55" dirty="0">
                <a:solidFill>
                  <a:srgbClr val="648585"/>
                </a:solidFill>
                <a:latin typeface="Times New Roman"/>
                <a:cs typeface="Times New Roman"/>
              </a:rPr>
              <a:t>using</a:t>
            </a:r>
            <a:r>
              <a:rPr sz="1850" spc="140" dirty="0">
                <a:solidFill>
                  <a:srgbClr val="648585"/>
                </a:solidFill>
                <a:latin typeface="Times New Roman"/>
                <a:cs typeface="Times New Roman"/>
              </a:rPr>
              <a:t> </a:t>
            </a:r>
            <a:r>
              <a:rPr sz="1850" dirty="0">
                <a:solidFill>
                  <a:srgbClr val="648585"/>
                </a:solidFill>
                <a:latin typeface="Times New Roman"/>
                <a:cs typeface="Times New Roman"/>
              </a:rPr>
              <a:t>the</a:t>
            </a:r>
            <a:r>
              <a:rPr sz="1850" spc="330" dirty="0">
                <a:solidFill>
                  <a:srgbClr val="648585"/>
                </a:solidFill>
                <a:latin typeface="Times New Roman"/>
                <a:cs typeface="Times New Roman"/>
              </a:rPr>
              <a:t> </a:t>
            </a:r>
            <a:r>
              <a:rPr sz="1850" dirty="0">
                <a:solidFill>
                  <a:srgbClr val="648585"/>
                </a:solidFill>
                <a:latin typeface="Times New Roman"/>
                <a:cs typeface="Times New Roman"/>
              </a:rPr>
              <a:t>receiver's</a:t>
            </a:r>
            <a:r>
              <a:rPr sz="1850" spc="200" dirty="0">
                <a:solidFill>
                  <a:srgbClr val="648585"/>
                </a:solidFill>
                <a:latin typeface="Times New Roman"/>
                <a:cs typeface="Times New Roman"/>
              </a:rPr>
              <a:t> </a:t>
            </a:r>
            <a:r>
              <a:rPr sz="1850" dirty="0">
                <a:solidFill>
                  <a:srgbClr val="648585"/>
                </a:solidFill>
                <a:latin typeface="Times New Roman"/>
                <a:cs typeface="Times New Roman"/>
              </a:rPr>
              <a:t>public </a:t>
            </a:r>
            <a:r>
              <a:rPr sz="1850" spc="-20" dirty="0">
                <a:solidFill>
                  <a:srgbClr val="648585"/>
                </a:solidFill>
                <a:latin typeface="Times New Roman"/>
                <a:cs typeface="Times New Roman"/>
              </a:rPr>
              <a:t>key.</a:t>
            </a:r>
            <a:endParaRPr sz="1850">
              <a:latin typeface="Times New Roman"/>
              <a:cs typeface="Times New Roman"/>
            </a:endParaRPr>
          </a:p>
          <a:p>
            <a:pPr marL="12700">
              <a:lnSpc>
                <a:spcPts val="2300"/>
              </a:lnSpc>
            </a:pPr>
            <a:r>
              <a:rPr sz="1850" spc="90" dirty="0">
                <a:solidFill>
                  <a:srgbClr val="648585"/>
                </a:solidFill>
                <a:latin typeface="Times New Roman"/>
                <a:cs typeface="Times New Roman"/>
              </a:rPr>
              <a:t>The</a:t>
            </a:r>
            <a:r>
              <a:rPr sz="1850" spc="125" dirty="0">
                <a:solidFill>
                  <a:srgbClr val="648585"/>
                </a:solidFill>
                <a:latin typeface="Times New Roman"/>
                <a:cs typeface="Times New Roman"/>
              </a:rPr>
              <a:t> </a:t>
            </a:r>
            <a:r>
              <a:rPr sz="1850" dirty="0">
                <a:solidFill>
                  <a:srgbClr val="648585"/>
                </a:solidFill>
                <a:latin typeface="Times New Roman"/>
                <a:cs typeface="Times New Roman"/>
              </a:rPr>
              <a:t>receiver</a:t>
            </a:r>
            <a:r>
              <a:rPr sz="1850" spc="105" dirty="0">
                <a:solidFill>
                  <a:srgbClr val="648585"/>
                </a:solidFill>
                <a:latin typeface="Times New Roman"/>
                <a:cs typeface="Times New Roman"/>
              </a:rPr>
              <a:t> </a:t>
            </a:r>
            <a:r>
              <a:rPr sz="1950" b="1" spc="90" dirty="0">
                <a:solidFill>
                  <a:srgbClr val="648585"/>
                </a:solidFill>
                <a:latin typeface="Times New Roman"/>
                <a:cs typeface="Times New Roman"/>
              </a:rPr>
              <a:t>decrypts</a:t>
            </a:r>
            <a:r>
              <a:rPr sz="1950" b="1" spc="70" dirty="0">
                <a:solidFill>
                  <a:srgbClr val="648585"/>
                </a:solidFill>
                <a:latin typeface="Times New Roman"/>
                <a:cs typeface="Times New Roman"/>
              </a:rPr>
              <a:t> </a:t>
            </a:r>
            <a:r>
              <a:rPr sz="1850" spc="75" dirty="0">
                <a:solidFill>
                  <a:srgbClr val="648585"/>
                </a:solidFill>
                <a:latin typeface="Times New Roman"/>
                <a:cs typeface="Times New Roman"/>
              </a:rPr>
              <a:t>the</a:t>
            </a:r>
            <a:r>
              <a:rPr sz="1850" spc="165" dirty="0">
                <a:solidFill>
                  <a:srgbClr val="648585"/>
                </a:solidFill>
                <a:latin typeface="Times New Roman"/>
                <a:cs typeface="Times New Roman"/>
              </a:rPr>
              <a:t> </a:t>
            </a:r>
            <a:r>
              <a:rPr sz="1850" dirty="0">
                <a:solidFill>
                  <a:srgbClr val="648585"/>
                </a:solidFill>
                <a:latin typeface="Times New Roman"/>
                <a:cs typeface="Times New Roman"/>
              </a:rPr>
              <a:t>message</a:t>
            </a:r>
            <a:r>
              <a:rPr sz="1850" spc="165" dirty="0">
                <a:solidFill>
                  <a:srgbClr val="648585"/>
                </a:solidFill>
                <a:latin typeface="Times New Roman"/>
                <a:cs typeface="Times New Roman"/>
              </a:rPr>
              <a:t> </a:t>
            </a:r>
            <a:r>
              <a:rPr sz="1850" spc="55" dirty="0">
                <a:solidFill>
                  <a:srgbClr val="648585"/>
                </a:solidFill>
                <a:latin typeface="Times New Roman"/>
                <a:cs typeface="Times New Roman"/>
              </a:rPr>
              <a:t>using</a:t>
            </a:r>
            <a:r>
              <a:rPr sz="1850" spc="10" dirty="0">
                <a:solidFill>
                  <a:srgbClr val="648585"/>
                </a:solidFill>
                <a:latin typeface="Times New Roman"/>
                <a:cs typeface="Times New Roman"/>
              </a:rPr>
              <a:t> </a:t>
            </a:r>
            <a:r>
              <a:rPr sz="1850" dirty="0">
                <a:solidFill>
                  <a:srgbClr val="648585"/>
                </a:solidFill>
                <a:latin typeface="Times New Roman"/>
                <a:cs typeface="Times New Roman"/>
              </a:rPr>
              <a:t>the</a:t>
            </a:r>
            <a:r>
              <a:rPr sz="1850" spc="365" dirty="0">
                <a:solidFill>
                  <a:srgbClr val="648585"/>
                </a:solidFill>
                <a:latin typeface="Times New Roman"/>
                <a:cs typeface="Times New Roman"/>
              </a:rPr>
              <a:t> </a:t>
            </a:r>
            <a:r>
              <a:rPr sz="1850" dirty="0">
                <a:solidFill>
                  <a:srgbClr val="648585"/>
                </a:solidFill>
                <a:latin typeface="Times New Roman"/>
                <a:cs typeface="Times New Roman"/>
              </a:rPr>
              <a:t>receiver's</a:t>
            </a:r>
            <a:r>
              <a:rPr sz="1850" spc="240" dirty="0">
                <a:solidFill>
                  <a:srgbClr val="648585"/>
                </a:solidFill>
                <a:latin typeface="Times New Roman"/>
                <a:cs typeface="Times New Roman"/>
              </a:rPr>
              <a:t> </a:t>
            </a:r>
            <a:r>
              <a:rPr sz="1850" spc="45" dirty="0">
                <a:solidFill>
                  <a:srgbClr val="648585"/>
                </a:solidFill>
                <a:latin typeface="Times New Roman"/>
                <a:cs typeface="Times New Roman"/>
              </a:rPr>
              <a:t>private</a:t>
            </a:r>
            <a:r>
              <a:rPr sz="1850" spc="80" dirty="0">
                <a:solidFill>
                  <a:srgbClr val="648585"/>
                </a:solidFill>
                <a:latin typeface="Times New Roman"/>
                <a:cs typeface="Times New Roman"/>
              </a:rPr>
              <a:t> </a:t>
            </a:r>
            <a:r>
              <a:rPr sz="1850" spc="-20" dirty="0">
                <a:solidFill>
                  <a:srgbClr val="648585"/>
                </a:solidFill>
                <a:latin typeface="Times New Roman"/>
                <a:cs typeface="Times New Roman"/>
              </a:rPr>
              <a:t>key.</a:t>
            </a:r>
            <a:endParaRPr sz="1850">
              <a:latin typeface="Times New Roman"/>
              <a:cs typeface="Times New Roman"/>
            </a:endParaRPr>
          </a:p>
          <a:p>
            <a:pPr marL="286385" marR="309245" indent="-208279">
              <a:lnSpc>
                <a:spcPts val="1910"/>
              </a:lnSpc>
              <a:spcBef>
                <a:spcPts val="415"/>
              </a:spcBef>
              <a:buChar char="•"/>
              <a:tabLst>
                <a:tab pos="286385" algn="l"/>
                <a:tab pos="300355" algn="l"/>
              </a:tabLst>
            </a:pPr>
            <a:r>
              <a:rPr sz="1850" dirty="0">
                <a:solidFill>
                  <a:srgbClr val="676682"/>
                </a:solidFill>
                <a:latin typeface="Times New Roman"/>
                <a:cs typeface="Times New Roman"/>
              </a:rPr>
              <a:t>	No</a:t>
            </a:r>
            <a:r>
              <a:rPr sz="1850" spc="15" dirty="0">
                <a:solidFill>
                  <a:srgbClr val="676682"/>
                </a:solidFill>
                <a:latin typeface="Times New Roman"/>
                <a:cs typeface="Times New Roman"/>
              </a:rPr>
              <a:t> </a:t>
            </a:r>
            <a:r>
              <a:rPr sz="1850" spc="95" dirty="0">
                <a:solidFill>
                  <a:srgbClr val="676682"/>
                </a:solidFill>
                <a:latin typeface="Times New Roman"/>
                <a:cs typeface="Times New Roman"/>
              </a:rPr>
              <a:t>other</a:t>
            </a:r>
            <a:r>
              <a:rPr sz="1850" spc="110" dirty="0">
                <a:solidFill>
                  <a:srgbClr val="676682"/>
                </a:solidFill>
                <a:latin typeface="Times New Roman"/>
                <a:cs typeface="Times New Roman"/>
              </a:rPr>
              <a:t> </a:t>
            </a:r>
            <a:r>
              <a:rPr sz="1850" dirty="0">
                <a:solidFill>
                  <a:srgbClr val="676682"/>
                </a:solidFill>
                <a:latin typeface="Times New Roman"/>
                <a:cs typeface="Times New Roman"/>
              </a:rPr>
              <a:t>recipient</a:t>
            </a:r>
            <a:r>
              <a:rPr sz="1850" spc="155" dirty="0">
                <a:solidFill>
                  <a:srgbClr val="676682"/>
                </a:solidFill>
                <a:latin typeface="Times New Roman"/>
                <a:cs typeface="Times New Roman"/>
              </a:rPr>
              <a:t> </a:t>
            </a:r>
            <a:r>
              <a:rPr sz="1850" spc="50" dirty="0">
                <a:solidFill>
                  <a:srgbClr val="676682"/>
                </a:solidFill>
                <a:latin typeface="Times New Roman"/>
                <a:cs typeface="Times New Roman"/>
              </a:rPr>
              <a:t>can</a:t>
            </a:r>
            <a:r>
              <a:rPr sz="1850" spc="140" dirty="0">
                <a:solidFill>
                  <a:srgbClr val="676682"/>
                </a:solidFill>
                <a:latin typeface="Times New Roman"/>
                <a:cs typeface="Times New Roman"/>
              </a:rPr>
              <a:t> </a:t>
            </a:r>
            <a:r>
              <a:rPr sz="1850" spc="55" dirty="0">
                <a:solidFill>
                  <a:srgbClr val="676682"/>
                </a:solidFill>
                <a:latin typeface="Times New Roman"/>
                <a:cs typeface="Times New Roman"/>
              </a:rPr>
              <a:t>decrypt</a:t>
            </a:r>
            <a:r>
              <a:rPr sz="1850" spc="45" dirty="0">
                <a:solidFill>
                  <a:srgbClr val="676682"/>
                </a:solidFill>
                <a:latin typeface="Times New Roman"/>
                <a:cs typeface="Times New Roman"/>
              </a:rPr>
              <a:t> </a:t>
            </a:r>
            <a:r>
              <a:rPr sz="1850" spc="55" dirty="0">
                <a:solidFill>
                  <a:srgbClr val="676682"/>
                </a:solidFill>
                <a:latin typeface="Times New Roman"/>
                <a:cs typeface="Times New Roman"/>
              </a:rPr>
              <a:t>the</a:t>
            </a:r>
            <a:r>
              <a:rPr sz="1850" spc="220" dirty="0">
                <a:solidFill>
                  <a:srgbClr val="676682"/>
                </a:solidFill>
                <a:latin typeface="Times New Roman"/>
                <a:cs typeface="Times New Roman"/>
              </a:rPr>
              <a:t> </a:t>
            </a:r>
            <a:r>
              <a:rPr sz="1850" dirty="0">
                <a:solidFill>
                  <a:srgbClr val="676682"/>
                </a:solidFill>
                <a:latin typeface="Times New Roman"/>
                <a:cs typeface="Times New Roman"/>
              </a:rPr>
              <a:t>message</a:t>
            </a:r>
            <a:r>
              <a:rPr sz="1850" spc="155" dirty="0">
                <a:solidFill>
                  <a:srgbClr val="676682"/>
                </a:solidFill>
                <a:latin typeface="Times New Roman"/>
                <a:cs typeface="Times New Roman"/>
              </a:rPr>
              <a:t> </a:t>
            </a:r>
            <a:r>
              <a:rPr sz="1850" spc="50" dirty="0">
                <a:solidFill>
                  <a:srgbClr val="676682"/>
                </a:solidFill>
                <a:latin typeface="Times New Roman"/>
                <a:cs typeface="Times New Roman"/>
              </a:rPr>
              <a:t>because</a:t>
            </a:r>
            <a:r>
              <a:rPr sz="1850" spc="5" dirty="0">
                <a:solidFill>
                  <a:srgbClr val="676682"/>
                </a:solidFill>
                <a:latin typeface="Times New Roman"/>
                <a:cs typeface="Times New Roman"/>
              </a:rPr>
              <a:t> </a:t>
            </a:r>
            <a:r>
              <a:rPr sz="1850" spc="65" dirty="0">
                <a:solidFill>
                  <a:srgbClr val="676682"/>
                </a:solidFill>
                <a:latin typeface="Times New Roman"/>
                <a:cs typeface="Times New Roman"/>
              </a:rPr>
              <a:t>only</a:t>
            </a:r>
            <a:r>
              <a:rPr sz="1850" spc="-20" dirty="0">
                <a:solidFill>
                  <a:srgbClr val="676682"/>
                </a:solidFill>
                <a:latin typeface="Times New Roman"/>
                <a:cs typeface="Times New Roman"/>
              </a:rPr>
              <a:t> </a:t>
            </a:r>
            <a:r>
              <a:rPr sz="1850" dirty="0">
                <a:solidFill>
                  <a:srgbClr val="676682"/>
                </a:solidFill>
                <a:latin typeface="Times New Roman"/>
                <a:cs typeface="Times New Roman"/>
              </a:rPr>
              <a:t>the</a:t>
            </a:r>
            <a:r>
              <a:rPr sz="1850" spc="254" dirty="0">
                <a:solidFill>
                  <a:srgbClr val="676682"/>
                </a:solidFill>
                <a:latin typeface="Times New Roman"/>
                <a:cs typeface="Times New Roman"/>
              </a:rPr>
              <a:t> </a:t>
            </a:r>
            <a:r>
              <a:rPr sz="1850" spc="-10" dirty="0">
                <a:solidFill>
                  <a:srgbClr val="676682"/>
                </a:solidFill>
                <a:latin typeface="Times New Roman"/>
                <a:cs typeface="Times New Roman"/>
              </a:rPr>
              <a:t>receiver </a:t>
            </a:r>
            <a:r>
              <a:rPr sz="1850" spc="50" dirty="0">
                <a:solidFill>
                  <a:srgbClr val="676682"/>
                </a:solidFill>
                <a:latin typeface="Times New Roman"/>
                <a:cs typeface="Times New Roman"/>
              </a:rPr>
              <a:t>knows</a:t>
            </a:r>
            <a:r>
              <a:rPr sz="1850" spc="-10" dirty="0">
                <a:solidFill>
                  <a:srgbClr val="676682"/>
                </a:solidFill>
                <a:latin typeface="Times New Roman"/>
                <a:cs typeface="Times New Roman"/>
              </a:rPr>
              <a:t> </a:t>
            </a:r>
            <a:r>
              <a:rPr sz="1850" dirty="0">
                <a:solidFill>
                  <a:srgbClr val="676682"/>
                </a:solidFill>
                <a:latin typeface="Times New Roman"/>
                <a:cs typeface="Times New Roman"/>
              </a:rPr>
              <a:t>his</a:t>
            </a:r>
            <a:r>
              <a:rPr sz="1850" spc="55" dirty="0">
                <a:solidFill>
                  <a:srgbClr val="676682"/>
                </a:solidFill>
                <a:latin typeface="Times New Roman"/>
                <a:cs typeface="Times New Roman"/>
              </a:rPr>
              <a:t> </a:t>
            </a:r>
            <a:r>
              <a:rPr sz="1850" spc="50" dirty="0">
                <a:solidFill>
                  <a:srgbClr val="676682"/>
                </a:solidFill>
                <a:latin typeface="Times New Roman"/>
                <a:cs typeface="Times New Roman"/>
              </a:rPr>
              <a:t>or</a:t>
            </a:r>
            <a:r>
              <a:rPr sz="1850" spc="195" dirty="0">
                <a:solidFill>
                  <a:srgbClr val="676682"/>
                </a:solidFill>
                <a:latin typeface="Times New Roman"/>
                <a:cs typeface="Times New Roman"/>
              </a:rPr>
              <a:t> </a:t>
            </a:r>
            <a:r>
              <a:rPr sz="1850" dirty="0">
                <a:solidFill>
                  <a:srgbClr val="676682"/>
                </a:solidFill>
                <a:latin typeface="Times New Roman"/>
                <a:cs typeface="Times New Roman"/>
              </a:rPr>
              <a:t>her</a:t>
            </a:r>
            <a:r>
              <a:rPr sz="1850" spc="210" dirty="0">
                <a:solidFill>
                  <a:srgbClr val="676682"/>
                </a:solidFill>
                <a:latin typeface="Times New Roman"/>
                <a:cs typeface="Times New Roman"/>
              </a:rPr>
              <a:t> </a:t>
            </a:r>
            <a:r>
              <a:rPr sz="1850" spc="45" dirty="0">
                <a:solidFill>
                  <a:srgbClr val="676682"/>
                </a:solidFill>
                <a:latin typeface="Times New Roman"/>
                <a:cs typeface="Times New Roman"/>
              </a:rPr>
              <a:t>private</a:t>
            </a:r>
            <a:r>
              <a:rPr sz="1850" spc="25" dirty="0">
                <a:solidFill>
                  <a:srgbClr val="676682"/>
                </a:solidFill>
                <a:latin typeface="Times New Roman"/>
                <a:cs typeface="Times New Roman"/>
              </a:rPr>
              <a:t> </a:t>
            </a:r>
            <a:r>
              <a:rPr sz="1850" spc="-20" dirty="0">
                <a:solidFill>
                  <a:srgbClr val="676682"/>
                </a:solidFill>
                <a:latin typeface="Times New Roman"/>
                <a:cs typeface="Times New Roman"/>
              </a:rPr>
              <a:t>key.</a:t>
            </a:r>
            <a:endParaRPr sz="1850">
              <a:latin typeface="Times New Roman"/>
              <a:cs typeface="Times New Roman"/>
            </a:endParaRPr>
          </a:p>
        </p:txBody>
      </p:sp>
      <p:sp>
        <p:nvSpPr>
          <p:cNvPr id="10" name="object 10"/>
          <p:cNvSpPr txBox="1"/>
          <p:nvPr/>
        </p:nvSpPr>
        <p:spPr>
          <a:xfrm>
            <a:off x="2449462" y="4662214"/>
            <a:ext cx="69850" cy="112851"/>
          </a:xfrm>
          <a:prstGeom prst="rect">
            <a:avLst/>
          </a:prstGeom>
        </p:spPr>
        <p:txBody>
          <a:bodyPr vert="horz" wrap="square" lIns="0" tIns="12700" rIns="0" bIns="0" rtlCol="0">
            <a:spAutoFit/>
          </a:bodyPr>
          <a:lstStyle/>
          <a:p>
            <a:pPr marL="12700">
              <a:spcBef>
                <a:spcPts val="100"/>
              </a:spcBef>
            </a:pPr>
            <a:r>
              <a:rPr sz="650" spc="-50" dirty="0">
                <a:solidFill>
                  <a:srgbClr val="8C9C9A"/>
                </a:solidFill>
                <a:latin typeface="Times New Roman"/>
                <a:cs typeface="Times New Roman"/>
              </a:rPr>
              <a:t>0</a:t>
            </a:r>
            <a:endParaRPr sz="650">
              <a:latin typeface="Times New Roman"/>
              <a:cs typeface="Times New Roman"/>
            </a:endParaRPr>
          </a:p>
        </p:txBody>
      </p:sp>
      <p:sp>
        <p:nvSpPr>
          <p:cNvPr id="11" name="object 11"/>
          <p:cNvSpPr txBox="1"/>
          <p:nvPr/>
        </p:nvSpPr>
        <p:spPr>
          <a:xfrm>
            <a:off x="2449463" y="5452120"/>
            <a:ext cx="70485" cy="112851"/>
          </a:xfrm>
          <a:prstGeom prst="rect">
            <a:avLst/>
          </a:prstGeom>
        </p:spPr>
        <p:txBody>
          <a:bodyPr vert="horz" wrap="square" lIns="0" tIns="12700" rIns="0" bIns="0" rtlCol="0">
            <a:spAutoFit/>
          </a:bodyPr>
          <a:lstStyle/>
          <a:p>
            <a:pPr marL="12700">
              <a:spcBef>
                <a:spcPts val="100"/>
              </a:spcBef>
            </a:pPr>
            <a:r>
              <a:rPr sz="650" spc="-50" dirty="0">
                <a:solidFill>
                  <a:srgbClr val="648585"/>
                </a:solidFill>
                <a:latin typeface="Times New Roman"/>
                <a:cs typeface="Times New Roman"/>
              </a:rPr>
              <a:t>0</a:t>
            </a:r>
            <a:endParaRPr sz="650">
              <a:latin typeface="Times New Roman"/>
              <a:cs typeface="Times New Roman"/>
            </a:endParaRPr>
          </a:p>
        </p:txBody>
      </p:sp>
      <p:sp>
        <p:nvSpPr>
          <p:cNvPr id="12" name="object 12"/>
          <p:cNvSpPr txBox="1"/>
          <p:nvPr/>
        </p:nvSpPr>
        <p:spPr>
          <a:xfrm>
            <a:off x="2449462" y="5981716"/>
            <a:ext cx="68580" cy="112851"/>
          </a:xfrm>
          <a:prstGeom prst="rect">
            <a:avLst/>
          </a:prstGeom>
        </p:spPr>
        <p:txBody>
          <a:bodyPr vert="horz" wrap="square" lIns="0" tIns="12700" rIns="0" bIns="0" rtlCol="0">
            <a:spAutoFit/>
          </a:bodyPr>
          <a:lstStyle/>
          <a:p>
            <a:pPr marL="12700">
              <a:spcBef>
                <a:spcPts val="100"/>
              </a:spcBef>
            </a:pPr>
            <a:r>
              <a:rPr sz="650" spc="-50" dirty="0">
                <a:solidFill>
                  <a:srgbClr val="8C9C9A"/>
                </a:solidFill>
                <a:latin typeface="Times New Roman"/>
                <a:cs typeface="Times New Roman"/>
              </a:rPr>
              <a:t>0</a:t>
            </a:r>
            <a:endParaRPr sz="650">
              <a:latin typeface="Times New Roman"/>
              <a:cs typeface="Times New Roman"/>
            </a:endParaRPr>
          </a:p>
        </p:txBody>
      </p:sp>
    </p:spTree>
    <p:extLst>
      <p:ext uri="{BB962C8B-B14F-4D97-AF65-F5344CB8AC3E}">
        <p14:creationId xmlns:p14="http://schemas.microsoft.com/office/powerpoint/2010/main" val="1671228445"/>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30880" y="719705"/>
            <a:ext cx="7350125" cy="444352"/>
          </a:xfrm>
          <a:prstGeom prst="rect">
            <a:avLst/>
          </a:prstGeom>
        </p:spPr>
        <p:txBody>
          <a:bodyPr vert="horz" wrap="square" lIns="0" tIns="13335" rIns="0" bIns="0" numCol="1" rtlCol="0" anchor="b" anchorCtr="0" compatLnSpc="1">
            <a:prstTxWarp prst="textNoShape">
              <a:avLst/>
            </a:prstTxWarp>
            <a:spAutoFit/>
          </a:bodyPr>
          <a:lstStyle/>
          <a:p>
            <a:pPr marL="12700">
              <a:spcBef>
                <a:spcPts val="105"/>
              </a:spcBef>
            </a:pPr>
            <a:r>
              <a:rPr b="0" dirty="0">
                <a:latin typeface="Arial"/>
                <a:cs typeface="Arial"/>
              </a:rPr>
              <a:t>Encryption</a:t>
            </a:r>
            <a:r>
              <a:rPr b="0" spc="-20" dirty="0">
                <a:latin typeface="Arial"/>
                <a:cs typeface="Arial"/>
              </a:rPr>
              <a:t> </a:t>
            </a:r>
            <a:r>
              <a:rPr b="0" dirty="0">
                <a:latin typeface="Arial"/>
                <a:cs typeface="Arial"/>
              </a:rPr>
              <a:t>Methods</a:t>
            </a:r>
            <a:r>
              <a:rPr b="0" spc="285" dirty="0">
                <a:latin typeface="Arial"/>
                <a:cs typeface="Arial"/>
              </a:rPr>
              <a:t> </a:t>
            </a:r>
            <a:r>
              <a:rPr b="0" dirty="0">
                <a:latin typeface="Arial"/>
                <a:cs typeface="Arial"/>
              </a:rPr>
              <a:t>-</a:t>
            </a:r>
            <a:r>
              <a:rPr b="0" spc="95" dirty="0">
                <a:latin typeface="Arial"/>
                <a:cs typeface="Arial"/>
              </a:rPr>
              <a:t> </a:t>
            </a:r>
            <a:r>
              <a:rPr b="0" dirty="0">
                <a:latin typeface="Arial"/>
                <a:cs typeface="Arial"/>
              </a:rPr>
              <a:t>Public</a:t>
            </a:r>
            <a:r>
              <a:rPr b="0" spc="200" dirty="0">
                <a:latin typeface="Arial"/>
                <a:cs typeface="Arial"/>
              </a:rPr>
              <a:t> </a:t>
            </a:r>
            <a:r>
              <a:rPr b="0" spc="-25" dirty="0">
                <a:latin typeface="Arial"/>
                <a:cs typeface="Arial"/>
              </a:rPr>
              <a:t>Key</a:t>
            </a:r>
          </a:p>
        </p:txBody>
      </p:sp>
      <p:sp>
        <p:nvSpPr>
          <p:cNvPr id="3" name="object 3"/>
          <p:cNvSpPr txBox="1"/>
          <p:nvPr/>
        </p:nvSpPr>
        <p:spPr>
          <a:xfrm>
            <a:off x="1995820" y="2032189"/>
            <a:ext cx="73025" cy="112851"/>
          </a:xfrm>
          <a:prstGeom prst="rect">
            <a:avLst/>
          </a:prstGeom>
        </p:spPr>
        <p:txBody>
          <a:bodyPr vert="horz" wrap="square" lIns="0" tIns="12700" rIns="0" bIns="0" rtlCol="0">
            <a:spAutoFit/>
          </a:bodyPr>
          <a:lstStyle/>
          <a:p>
            <a:pPr marL="12700">
              <a:spcBef>
                <a:spcPts val="100"/>
              </a:spcBef>
            </a:pPr>
            <a:r>
              <a:rPr sz="650" spc="-50" dirty="0">
                <a:solidFill>
                  <a:srgbClr val="859795"/>
                </a:solidFill>
                <a:latin typeface="Arial"/>
                <a:cs typeface="Arial"/>
              </a:rPr>
              <a:t>0</a:t>
            </a:r>
            <a:endParaRPr sz="650">
              <a:latin typeface="Arial"/>
              <a:cs typeface="Arial"/>
            </a:endParaRPr>
          </a:p>
        </p:txBody>
      </p:sp>
      <p:sp>
        <p:nvSpPr>
          <p:cNvPr id="4" name="object 4"/>
          <p:cNvSpPr txBox="1"/>
          <p:nvPr/>
        </p:nvSpPr>
        <p:spPr>
          <a:xfrm>
            <a:off x="1708638" y="1252007"/>
            <a:ext cx="8845550" cy="1794510"/>
          </a:xfrm>
          <a:prstGeom prst="rect">
            <a:avLst/>
          </a:prstGeom>
        </p:spPr>
        <p:txBody>
          <a:bodyPr vert="horz" wrap="square" lIns="0" tIns="105410" rIns="0" bIns="0" rtlCol="0">
            <a:spAutoFit/>
          </a:bodyPr>
          <a:lstStyle/>
          <a:p>
            <a:pPr marL="262255" marR="5080" indent="-250190">
              <a:lnSpc>
                <a:spcPct val="76200"/>
              </a:lnSpc>
              <a:spcBef>
                <a:spcPts val="830"/>
              </a:spcBef>
              <a:buClr>
                <a:srgbClr val="994D9A"/>
              </a:buClr>
              <a:buChar char="•"/>
              <a:tabLst>
                <a:tab pos="273685" algn="l"/>
                <a:tab pos="6858634" algn="l"/>
              </a:tabLst>
            </a:pPr>
            <a:r>
              <a:rPr sz="2550" dirty="0">
                <a:solidFill>
                  <a:srgbClr val="0E0E0E"/>
                </a:solidFill>
                <a:latin typeface="Times New Roman"/>
                <a:cs typeface="Times New Roman"/>
              </a:rPr>
              <a:t>The</a:t>
            </a:r>
            <a:r>
              <a:rPr sz="2550" spc="-20" dirty="0">
                <a:solidFill>
                  <a:srgbClr val="0E0E0E"/>
                </a:solidFill>
                <a:latin typeface="Times New Roman"/>
                <a:cs typeface="Times New Roman"/>
              </a:rPr>
              <a:t> </a:t>
            </a:r>
            <a:r>
              <a:rPr sz="2550" b="1" spc="95" dirty="0">
                <a:solidFill>
                  <a:srgbClr val="0E0E0E"/>
                </a:solidFill>
                <a:latin typeface="Times New Roman"/>
                <a:cs typeface="Times New Roman"/>
              </a:rPr>
              <a:t>RSA</a:t>
            </a:r>
            <a:r>
              <a:rPr sz="2550" b="1" spc="10" dirty="0">
                <a:solidFill>
                  <a:srgbClr val="0E0E0E"/>
                </a:solidFill>
                <a:latin typeface="Times New Roman"/>
                <a:cs typeface="Times New Roman"/>
              </a:rPr>
              <a:t> </a:t>
            </a:r>
            <a:r>
              <a:rPr sz="2550" b="1" spc="130" dirty="0">
                <a:solidFill>
                  <a:srgbClr val="0E0E0E"/>
                </a:solidFill>
                <a:latin typeface="Times New Roman"/>
                <a:cs typeface="Times New Roman"/>
              </a:rPr>
              <a:t>Public</a:t>
            </a:r>
            <a:r>
              <a:rPr sz="2550" b="1" dirty="0">
                <a:solidFill>
                  <a:srgbClr val="0E0E0E"/>
                </a:solidFill>
                <a:latin typeface="Times New Roman"/>
                <a:cs typeface="Times New Roman"/>
              </a:rPr>
              <a:t> </a:t>
            </a:r>
            <a:r>
              <a:rPr sz="2550" b="1" spc="130" dirty="0">
                <a:solidFill>
                  <a:srgbClr val="0E0E0E"/>
                </a:solidFill>
                <a:latin typeface="Times New Roman"/>
                <a:cs typeface="Times New Roman"/>
              </a:rPr>
              <a:t>Key</a:t>
            </a:r>
            <a:r>
              <a:rPr sz="2550" b="1" spc="-40" dirty="0">
                <a:solidFill>
                  <a:srgbClr val="0E0E0E"/>
                </a:solidFill>
                <a:latin typeface="Times New Roman"/>
                <a:cs typeface="Times New Roman"/>
              </a:rPr>
              <a:t> </a:t>
            </a:r>
            <a:r>
              <a:rPr sz="2550" b="1" spc="130" dirty="0">
                <a:solidFill>
                  <a:srgbClr val="0E0E0E"/>
                </a:solidFill>
                <a:latin typeface="Times New Roman"/>
                <a:cs typeface="Times New Roman"/>
              </a:rPr>
              <a:t>Encryption</a:t>
            </a:r>
            <a:r>
              <a:rPr sz="2550" b="1" spc="204" dirty="0">
                <a:solidFill>
                  <a:srgbClr val="0E0E0E"/>
                </a:solidFill>
                <a:latin typeface="Times New Roman"/>
                <a:cs typeface="Times New Roman"/>
              </a:rPr>
              <a:t> </a:t>
            </a:r>
            <a:r>
              <a:rPr sz="2550" dirty="0">
                <a:solidFill>
                  <a:srgbClr val="0E0E0E"/>
                </a:solidFill>
                <a:latin typeface="Times New Roman"/>
                <a:cs typeface="Times New Roman"/>
              </a:rPr>
              <a:t>algorithm</a:t>
            </a:r>
            <a:r>
              <a:rPr sz="2550" spc="145" dirty="0">
                <a:solidFill>
                  <a:srgbClr val="0E0E0E"/>
                </a:solidFill>
                <a:latin typeface="Times New Roman"/>
                <a:cs typeface="Times New Roman"/>
              </a:rPr>
              <a:t> </a:t>
            </a:r>
            <a:r>
              <a:rPr sz="2550" spc="-50" dirty="0">
                <a:solidFill>
                  <a:srgbClr val="0E0E0E"/>
                </a:solidFill>
                <a:latin typeface="Times New Roman"/>
                <a:cs typeface="Times New Roman"/>
              </a:rPr>
              <a:t>-</a:t>
            </a:r>
            <a:r>
              <a:rPr sz="2550" dirty="0">
                <a:solidFill>
                  <a:srgbClr val="0E0E0E"/>
                </a:solidFill>
                <a:latin typeface="Times New Roman"/>
                <a:cs typeface="Times New Roman"/>
              </a:rPr>
              <a:t>	</a:t>
            </a:r>
            <a:r>
              <a:rPr sz="2550" spc="80" dirty="0">
                <a:solidFill>
                  <a:srgbClr val="0E0E0E"/>
                </a:solidFill>
                <a:latin typeface="Times New Roman"/>
                <a:cs typeface="Times New Roman"/>
              </a:rPr>
              <a:t>one</a:t>
            </a:r>
            <a:r>
              <a:rPr sz="2550" spc="-150" dirty="0">
                <a:solidFill>
                  <a:srgbClr val="0E0E0E"/>
                </a:solidFill>
                <a:latin typeface="Times New Roman"/>
                <a:cs typeface="Times New Roman"/>
              </a:rPr>
              <a:t> </a:t>
            </a:r>
            <a:r>
              <a:rPr sz="2550" spc="-30" dirty="0">
                <a:solidFill>
                  <a:srgbClr val="0E0E0E"/>
                </a:solidFill>
                <a:latin typeface="Times New Roman"/>
                <a:cs typeface="Times New Roman"/>
              </a:rPr>
              <a:t>of</a:t>
            </a:r>
            <a:r>
              <a:rPr sz="2550" spc="-130" dirty="0">
                <a:solidFill>
                  <a:srgbClr val="0E0E0E"/>
                </a:solidFill>
                <a:latin typeface="Times New Roman"/>
                <a:cs typeface="Times New Roman"/>
              </a:rPr>
              <a:t> </a:t>
            </a:r>
            <a:r>
              <a:rPr sz="2550" dirty="0">
                <a:solidFill>
                  <a:srgbClr val="0E0E0E"/>
                </a:solidFill>
                <a:latin typeface="Times New Roman"/>
                <a:cs typeface="Times New Roman"/>
              </a:rPr>
              <a:t>the</a:t>
            </a:r>
            <a:r>
              <a:rPr sz="2550" spc="229" dirty="0">
                <a:solidFill>
                  <a:srgbClr val="0E0E0E"/>
                </a:solidFill>
                <a:latin typeface="Times New Roman"/>
                <a:cs typeface="Times New Roman"/>
              </a:rPr>
              <a:t> </a:t>
            </a:r>
            <a:r>
              <a:rPr sz="2550" spc="50" dirty="0">
                <a:solidFill>
                  <a:srgbClr val="0E0E0E"/>
                </a:solidFill>
                <a:latin typeface="Times New Roman"/>
                <a:cs typeface="Times New Roman"/>
              </a:rPr>
              <a:t>first 	</a:t>
            </a:r>
            <a:r>
              <a:rPr sz="2550" dirty="0">
                <a:solidFill>
                  <a:srgbClr val="0E0E0E"/>
                </a:solidFill>
                <a:latin typeface="Times New Roman"/>
                <a:cs typeface="Times New Roman"/>
              </a:rPr>
              <a:t>public</a:t>
            </a:r>
            <a:r>
              <a:rPr sz="2550" spc="-35" dirty="0">
                <a:solidFill>
                  <a:srgbClr val="0E0E0E"/>
                </a:solidFill>
                <a:latin typeface="Times New Roman"/>
                <a:cs typeface="Times New Roman"/>
              </a:rPr>
              <a:t> </a:t>
            </a:r>
            <a:r>
              <a:rPr sz="2550" dirty="0">
                <a:solidFill>
                  <a:srgbClr val="0E0E0E"/>
                </a:solidFill>
                <a:latin typeface="Times New Roman"/>
                <a:cs typeface="Times New Roman"/>
              </a:rPr>
              <a:t>key</a:t>
            </a:r>
            <a:r>
              <a:rPr sz="2550" spc="-180" dirty="0">
                <a:solidFill>
                  <a:srgbClr val="0E0E0E"/>
                </a:solidFill>
                <a:latin typeface="Times New Roman"/>
                <a:cs typeface="Times New Roman"/>
              </a:rPr>
              <a:t> </a:t>
            </a:r>
            <a:r>
              <a:rPr sz="2550" spc="45" dirty="0">
                <a:solidFill>
                  <a:srgbClr val="0E0E0E"/>
                </a:solidFill>
                <a:latin typeface="Times New Roman"/>
                <a:cs typeface="Times New Roman"/>
              </a:rPr>
              <a:t>schemes</a:t>
            </a:r>
            <a:r>
              <a:rPr sz="2550" dirty="0">
                <a:solidFill>
                  <a:srgbClr val="0E0E0E"/>
                </a:solidFill>
                <a:latin typeface="Times New Roman"/>
                <a:cs typeface="Times New Roman"/>
              </a:rPr>
              <a:t> was</a:t>
            </a:r>
            <a:r>
              <a:rPr sz="2550" spc="-105" dirty="0">
                <a:solidFill>
                  <a:srgbClr val="0E0E0E"/>
                </a:solidFill>
                <a:latin typeface="Times New Roman"/>
                <a:cs typeface="Times New Roman"/>
              </a:rPr>
              <a:t> </a:t>
            </a:r>
            <a:r>
              <a:rPr sz="2550" spc="50" dirty="0">
                <a:solidFill>
                  <a:srgbClr val="0E0E0E"/>
                </a:solidFill>
                <a:latin typeface="Times New Roman"/>
                <a:cs typeface="Times New Roman"/>
              </a:rPr>
              <a:t>introduced</a:t>
            </a:r>
            <a:r>
              <a:rPr sz="2550" spc="180" dirty="0">
                <a:solidFill>
                  <a:srgbClr val="0E0E0E"/>
                </a:solidFill>
                <a:latin typeface="Times New Roman"/>
                <a:cs typeface="Times New Roman"/>
              </a:rPr>
              <a:t> </a:t>
            </a:r>
            <a:r>
              <a:rPr sz="2550" spc="85" dirty="0">
                <a:solidFill>
                  <a:srgbClr val="0E0E0E"/>
                </a:solidFill>
                <a:latin typeface="Times New Roman"/>
                <a:cs typeface="Times New Roman"/>
              </a:rPr>
              <a:t>in</a:t>
            </a:r>
            <a:r>
              <a:rPr sz="2550" spc="-250" dirty="0">
                <a:solidFill>
                  <a:srgbClr val="0E0E0E"/>
                </a:solidFill>
                <a:latin typeface="Times New Roman"/>
                <a:cs typeface="Times New Roman"/>
              </a:rPr>
              <a:t> </a:t>
            </a:r>
            <a:r>
              <a:rPr sz="2550" spc="-20" dirty="0">
                <a:solidFill>
                  <a:srgbClr val="0E0E0E"/>
                </a:solidFill>
                <a:latin typeface="Times New Roman"/>
                <a:cs typeface="Times New Roman"/>
              </a:rPr>
              <a:t>1978</a:t>
            </a:r>
            <a:endParaRPr sz="2550">
              <a:latin typeface="Times New Roman"/>
              <a:cs typeface="Times New Roman"/>
            </a:endParaRPr>
          </a:p>
          <a:p>
            <a:pPr marL="566420" marR="63500" indent="-15875">
              <a:lnSpc>
                <a:spcPct val="73700"/>
              </a:lnSpc>
              <a:spcBef>
                <a:spcPts val="315"/>
              </a:spcBef>
              <a:tabLst>
                <a:tab pos="7244080" algn="l"/>
              </a:tabLst>
            </a:pPr>
            <a:r>
              <a:rPr sz="2150" spc="60" dirty="0">
                <a:solidFill>
                  <a:srgbClr val="608385"/>
                </a:solidFill>
                <a:latin typeface="Times New Roman"/>
                <a:cs typeface="Times New Roman"/>
              </a:rPr>
              <a:t>The</a:t>
            </a:r>
            <a:r>
              <a:rPr sz="2150" spc="-20" dirty="0">
                <a:solidFill>
                  <a:srgbClr val="608385"/>
                </a:solidFill>
                <a:latin typeface="Times New Roman"/>
                <a:cs typeface="Times New Roman"/>
              </a:rPr>
              <a:t> </a:t>
            </a:r>
            <a:r>
              <a:rPr sz="2150" spc="-110" dirty="0">
                <a:solidFill>
                  <a:srgbClr val="608385"/>
                </a:solidFill>
                <a:latin typeface="Times New Roman"/>
                <a:cs typeface="Times New Roman"/>
              </a:rPr>
              <a:t>RSA</a:t>
            </a:r>
            <a:r>
              <a:rPr sz="2150" spc="-60" dirty="0">
                <a:solidFill>
                  <a:srgbClr val="608385"/>
                </a:solidFill>
                <a:latin typeface="Times New Roman"/>
                <a:cs typeface="Times New Roman"/>
              </a:rPr>
              <a:t> </a:t>
            </a:r>
            <a:r>
              <a:rPr sz="2150" dirty="0">
                <a:solidFill>
                  <a:srgbClr val="608385"/>
                </a:solidFill>
                <a:latin typeface="Times New Roman"/>
                <a:cs typeface="Times New Roman"/>
              </a:rPr>
              <a:t>algorithm</a:t>
            </a:r>
            <a:r>
              <a:rPr sz="2150" spc="140" dirty="0">
                <a:solidFill>
                  <a:srgbClr val="608385"/>
                </a:solidFill>
                <a:latin typeface="Times New Roman"/>
                <a:cs typeface="Times New Roman"/>
              </a:rPr>
              <a:t> </a:t>
            </a:r>
            <a:r>
              <a:rPr sz="2150" dirty="0">
                <a:solidFill>
                  <a:srgbClr val="608385"/>
                </a:solidFill>
                <a:latin typeface="Times New Roman"/>
                <a:cs typeface="Times New Roman"/>
              </a:rPr>
              <a:t>operates</a:t>
            </a:r>
            <a:r>
              <a:rPr sz="2150" spc="80" dirty="0">
                <a:solidFill>
                  <a:srgbClr val="608385"/>
                </a:solidFill>
                <a:latin typeface="Times New Roman"/>
                <a:cs typeface="Times New Roman"/>
              </a:rPr>
              <a:t> </a:t>
            </a:r>
            <a:r>
              <a:rPr sz="2150" dirty="0">
                <a:solidFill>
                  <a:srgbClr val="608385"/>
                </a:solidFill>
                <a:latin typeface="Times New Roman"/>
                <a:cs typeface="Times New Roman"/>
              </a:rPr>
              <a:t>with</a:t>
            </a:r>
            <a:r>
              <a:rPr sz="2150" spc="30" dirty="0">
                <a:solidFill>
                  <a:srgbClr val="608385"/>
                </a:solidFill>
                <a:latin typeface="Times New Roman"/>
                <a:cs typeface="Times New Roman"/>
              </a:rPr>
              <a:t> </a:t>
            </a:r>
            <a:r>
              <a:rPr sz="2200" b="1" spc="110" dirty="0">
                <a:solidFill>
                  <a:srgbClr val="608385"/>
                </a:solidFill>
                <a:latin typeface="Times New Roman"/>
                <a:cs typeface="Times New Roman"/>
              </a:rPr>
              <a:t>modular</a:t>
            </a:r>
            <a:r>
              <a:rPr sz="2200" b="1" spc="40" dirty="0">
                <a:solidFill>
                  <a:srgbClr val="608385"/>
                </a:solidFill>
                <a:latin typeface="Times New Roman"/>
                <a:cs typeface="Times New Roman"/>
              </a:rPr>
              <a:t> </a:t>
            </a:r>
            <a:r>
              <a:rPr sz="2200" b="1" spc="100" dirty="0">
                <a:solidFill>
                  <a:srgbClr val="608385"/>
                </a:solidFill>
                <a:latin typeface="Times New Roman"/>
                <a:cs typeface="Times New Roman"/>
              </a:rPr>
              <a:t>arithmetic</a:t>
            </a:r>
            <a:r>
              <a:rPr sz="2200" b="1" spc="60" dirty="0">
                <a:solidFill>
                  <a:srgbClr val="608385"/>
                </a:solidFill>
                <a:latin typeface="Times New Roman"/>
                <a:cs typeface="Times New Roman"/>
              </a:rPr>
              <a:t> </a:t>
            </a:r>
            <a:r>
              <a:rPr sz="2200" spc="30" dirty="0">
                <a:solidFill>
                  <a:srgbClr val="608385"/>
                </a:solidFill>
                <a:latin typeface="Times New Roman"/>
                <a:cs typeface="Times New Roman"/>
              </a:rPr>
              <a:t>-</a:t>
            </a:r>
            <a:r>
              <a:rPr sz="2200" dirty="0">
                <a:solidFill>
                  <a:srgbClr val="608385"/>
                </a:solidFill>
                <a:latin typeface="Times New Roman"/>
                <a:cs typeface="Times New Roman"/>
              </a:rPr>
              <a:t>	</a:t>
            </a:r>
            <a:r>
              <a:rPr sz="2150" dirty="0">
                <a:solidFill>
                  <a:srgbClr val="608385"/>
                </a:solidFill>
                <a:latin typeface="Times New Roman"/>
                <a:cs typeface="Times New Roman"/>
              </a:rPr>
              <a:t>mod</a:t>
            </a:r>
            <a:r>
              <a:rPr sz="2150" spc="10" dirty="0">
                <a:solidFill>
                  <a:srgbClr val="608385"/>
                </a:solidFill>
                <a:latin typeface="Times New Roman"/>
                <a:cs typeface="Times New Roman"/>
              </a:rPr>
              <a:t> </a:t>
            </a:r>
            <a:r>
              <a:rPr sz="2150" dirty="0">
                <a:solidFill>
                  <a:srgbClr val="608385"/>
                </a:solidFill>
                <a:latin typeface="Times New Roman"/>
                <a:cs typeface="Times New Roman"/>
              </a:rPr>
              <a:t>n,</a:t>
            </a:r>
            <a:r>
              <a:rPr sz="2150" spc="55" dirty="0">
                <a:solidFill>
                  <a:srgbClr val="608385"/>
                </a:solidFill>
                <a:latin typeface="Times New Roman"/>
                <a:cs typeface="Times New Roman"/>
              </a:rPr>
              <a:t> </a:t>
            </a:r>
            <a:r>
              <a:rPr sz="2150" spc="-10" dirty="0">
                <a:solidFill>
                  <a:srgbClr val="608385"/>
                </a:solidFill>
                <a:latin typeface="Times New Roman"/>
                <a:cs typeface="Times New Roman"/>
              </a:rPr>
              <a:t>where </a:t>
            </a:r>
            <a:r>
              <a:rPr sz="2150" dirty="0">
                <a:solidFill>
                  <a:srgbClr val="608385"/>
                </a:solidFill>
                <a:latin typeface="Times New Roman"/>
                <a:cs typeface="Times New Roman"/>
              </a:rPr>
              <a:t>n</a:t>
            </a:r>
            <a:r>
              <a:rPr sz="2150" spc="80" dirty="0">
                <a:solidFill>
                  <a:srgbClr val="608385"/>
                </a:solidFill>
                <a:latin typeface="Times New Roman"/>
                <a:cs typeface="Times New Roman"/>
              </a:rPr>
              <a:t> </a:t>
            </a:r>
            <a:r>
              <a:rPr sz="2150" dirty="0">
                <a:solidFill>
                  <a:srgbClr val="608385"/>
                </a:solidFill>
                <a:latin typeface="Times New Roman"/>
                <a:cs typeface="Times New Roman"/>
              </a:rPr>
              <a:t>is</a:t>
            </a:r>
            <a:r>
              <a:rPr sz="2150" spc="-50" dirty="0">
                <a:solidFill>
                  <a:srgbClr val="608385"/>
                </a:solidFill>
                <a:latin typeface="Times New Roman"/>
                <a:cs typeface="Times New Roman"/>
              </a:rPr>
              <a:t> </a:t>
            </a:r>
            <a:r>
              <a:rPr sz="2150" spc="55" dirty="0">
                <a:solidFill>
                  <a:srgbClr val="608385"/>
                </a:solidFill>
                <a:latin typeface="Times New Roman"/>
                <a:cs typeface="Times New Roman"/>
              </a:rPr>
              <a:t>the</a:t>
            </a:r>
            <a:r>
              <a:rPr sz="2150" spc="100" dirty="0">
                <a:solidFill>
                  <a:srgbClr val="608385"/>
                </a:solidFill>
                <a:latin typeface="Times New Roman"/>
                <a:cs typeface="Times New Roman"/>
              </a:rPr>
              <a:t> </a:t>
            </a:r>
            <a:r>
              <a:rPr sz="2150" dirty="0">
                <a:solidFill>
                  <a:srgbClr val="608385"/>
                </a:solidFill>
                <a:latin typeface="Times New Roman"/>
                <a:cs typeface="Times New Roman"/>
              </a:rPr>
              <a:t>product</a:t>
            </a:r>
            <a:r>
              <a:rPr sz="2150" spc="145" dirty="0">
                <a:solidFill>
                  <a:srgbClr val="608385"/>
                </a:solidFill>
                <a:latin typeface="Times New Roman"/>
                <a:cs typeface="Times New Roman"/>
              </a:rPr>
              <a:t> </a:t>
            </a:r>
            <a:r>
              <a:rPr sz="2150" dirty="0">
                <a:solidFill>
                  <a:srgbClr val="608385"/>
                </a:solidFill>
                <a:latin typeface="Times New Roman"/>
                <a:cs typeface="Times New Roman"/>
              </a:rPr>
              <a:t>of</a:t>
            </a:r>
            <a:r>
              <a:rPr sz="2150" spc="80" dirty="0">
                <a:solidFill>
                  <a:srgbClr val="608385"/>
                </a:solidFill>
                <a:latin typeface="Times New Roman"/>
                <a:cs typeface="Times New Roman"/>
              </a:rPr>
              <a:t> </a:t>
            </a:r>
            <a:r>
              <a:rPr sz="2150" dirty="0">
                <a:solidFill>
                  <a:srgbClr val="608385"/>
                </a:solidFill>
                <a:latin typeface="Times New Roman"/>
                <a:cs typeface="Times New Roman"/>
              </a:rPr>
              <a:t>two</a:t>
            </a:r>
            <a:r>
              <a:rPr sz="2150" spc="-65" dirty="0">
                <a:solidFill>
                  <a:srgbClr val="608385"/>
                </a:solidFill>
                <a:latin typeface="Times New Roman"/>
                <a:cs typeface="Times New Roman"/>
              </a:rPr>
              <a:t> </a:t>
            </a:r>
            <a:r>
              <a:rPr sz="2150" dirty="0">
                <a:solidFill>
                  <a:srgbClr val="608385"/>
                </a:solidFill>
                <a:latin typeface="Times New Roman"/>
                <a:cs typeface="Times New Roman"/>
              </a:rPr>
              <a:t>large</a:t>
            </a:r>
            <a:r>
              <a:rPr sz="2150" spc="65" dirty="0">
                <a:solidFill>
                  <a:srgbClr val="608385"/>
                </a:solidFill>
                <a:latin typeface="Times New Roman"/>
                <a:cs typeface="Times New Roman"/>
              </a:rPr>
              <a:t> </a:t>
            </a:r>
            <a:r>
              <a:rPr sz="2150" dirty="0">
                <a:solidFill>
                  <a:srgbClr val="608385"/>
                </a:solidFill>
                <a:latin typeface="Times New Roman"/>
                <a:cs typeface="Times New Roman"/>
              </a:rPr>
              <a:t>prime</a:t>
            </a:r>
            <a:r>
              <a:rPr sz="2150" spc="65" dirty="0">
                <a:solidFill>
                  <a:srgbClr val="608385"/>
                </a:solidFill>
                <a:latin typeface="Times New Roman"/>
                <a:cs typeface="Times New Roman"/>
              </a:rPr>
              <a:t> </a:t>
            </a:r>
            <a:r>
              <a:rPr sz="2150" spc="-10" dirty="0">
                <a:solidFill>
                  <a:srgbClr val="608385"/>
                </a:solidFill>
                <a:latin typeface="Times New Roman"/>
                <a:cs typeface="Times New Roman"/>
              </a:rPr>
              <a:t>numbers.</a:t>
            </a:r>
            <a:endParaRPr sz="2150">
              <a:latin typeface="Times New Roman"/>
              <a:cs typeface="Times New Roman"/>
            </a:endParaRPr>
          </a:p>
          <a:p>
            <a:pPr marL="263525" indent="-249554">
              <a:spcBef>
                <a:spcPts val="1435"/>
              </a:spcBef>
              <a:buClr>
                <a:srgbClr val="994D9A"/>
              </a:buClr>
              <a:buChar char="•"/>
              <a:tabLst>
                <a:tab pos="263525" algn="l"/>
              </a:tabLst>
            </a:pPr>
            <a:r>
              <a:rPr sz="2350" spc="-10" dirty="0">
                <a:solidFill>
                  <a:srgbClr val="0E0E0E"/>
                </a:solidFill>
                <a:latin typeface="Times New Roman"/>
                <a:cs typeface="Times New Roman"/>
              </a:rPr>
              <a:t>Two</a:t>
            </a:r>
            <a:r>
              <a:rPr sz="2350" spc="-5" dirty="0">
                <a:solidFill>
                  <a:srgbClr val="0E0E0E"/>
                </a:solidFill>
                <a:latin typeface="Times New Roman"/>
                <a:cs typeface="Times New Roman"/>
              </a:rPr>
              <a:t> </a:t>
            </a:r>
            <a:r>
              <a:rPr sz="2350" dirty="0">
                <a:solidFill>
                  <a:srgbClr val="0E0E0E"/>
                </a:solidFill>
                <a:latin typeface="Times New Roman"/>
                <a:cs typeface="Times New Roman"/>
              </a:rPr>
              <a:t>keys,</a:t>
            </a:r>
            <a:r>
              <a:rPr sz="2350" spc="-40" dirty="0">
                <a:solidFill>
                  <a:srgbClr val="0E0E0E"/>
                </a:solidFill>
                <a:latin typeface="Times New Roman"/>
                <a:cs typeface="Times New Roman"/>
              </a:rPr>
              <a:t> </a:t>
            </a:r>
            <a:r>
              <a:rPr sz="2450" b="1" dirty="0">
                <a:solidFill>
                  <a:srgbClr val="0E0E0E"/>
                </a:solidFill>
                <a:latin typeface="Times New Roman"/>
                <a:cs typeface="Times New Roman"/>
              </a:rPr>
              <a:t>d</a:t>
            </a:r>
            <a:r>
              <a:rPr sz="2450" b="1" spc="140" dirty="0">
                <a:solidFill>
                  <a:srgbClr val="0E0E0E"/>
                </a:solidFill>
                <a:latin typeface="Times New Roman"/>
                <a:cs typeface="Times New Roman"/>
              </a:rPr>
              <a:t> </a:t>
            </a:r>
            <a:r>
              <a:rPr sz="2350" spc="100" dirty="0">
                <a:solidFill>
                  <a:srgbClr val="0E0E0E"/>
                </a:solidFill>
                <a:latin typeface="Times New Roman"/>
                <a:cs typeface="Times New Roman"/>
              </a:rPr>
              <a:t>and</a:t>
            </a:r>
            <a:r>
              <a:rPr sz="2350" spc="-80" dirty="0">
                <a:solidFill>
                  <a:srgbClr val="0E0E0E"/>
                </a:solidFill>
                <a:latin typeface="Times New Roman"/>
                <a:cs typeface="Times New Roman"/>
              </a:rPr>
              <a:t> </a:t>
            </a:r>
            <a:r>
              <a:rPr sz="2050" b="1" spc="65" dirty="0">
                <a:solidFill>
                  <a:srgbClr val="0E0E0E"/>
                </a:solidFill>
                <a:latin typeface="Arial"/>
                <a:cs typeface="Arial"/>
              </a:rPr>
              <a:t>e,</a:t>
            </a:r>
            <a:r>
              <a:rPr sz="2050" b="1" spc="-20" dirty="0">
                <a:solidFill>
                  <a:srgbClr val="0E0E0E"/>
                </a:solidFill>
                <a:latin typeface="Arial"/>
                <a:cs typeface="Arial"/>
              </a:rPr>
              <a:t> </a:t>
            </a:r>
            <a:r>
              <a:rPr sz="2350" spc="90" dirty="0">
                <a:solidFill>
                  <a:srgbClr val="0E0E0E"/>
                </a:solidFill>
                <a:latin typeface="Times New Roman"/>
                <a:cs typeface="Times New Roman"/>
              </a:rPr>
              <a:t>are</a:t>
            </a:r>
            <a:r>
              <a:rPr sz="2350" spc="-25" dirty="0">
                <a:solidFill>
                  <a:srgbClr val="0E0E0E"/>
                </a:solidFill>
                <a:latin typeface="Times New Roman"/>
                <a:cs typeface="Times New Roman"/>
              </a:rPr>
              <a:t> </a:t>
            </a:r>
            <a:r>
              <a:rPr sz="2350" dirty="0">
                <a:solidFill>
                  <a:srgbClr val="0E0E0E"/>
                </a:solidFill>
                <a:latin typeface="Times New Roman"/>
                <a:cs typeface="Times New Roman"/>
              </a:rPr>
              <a:t>used</a:t>
            </a:r>
            <a:r>
              <a:rPr sz="2350" spc="-120" dirty="0">
                <a:solidFill>
                  <a:srgbClr val="0E0E0E"/>
                </a:solidFill>
                <a:latin typeface="Times New Roman"/>
                <a:cs typeface="Times New Roman"/>
              </a:rPr>
              <a:t> </a:t>
            </a:r>
            <a:r>
              <a:rPr sz="2350" spc="55" dirty="0">
                <a:solidFill>
                  <a:srgbClr val="0E0E0E"/>
                </a:solidFill>
                <a:latin typeface="Times New Roman"/>
                <a:cs typeface="Times New Roman"/>
              </a:rPr>
              <a:t>for</a:t>
            </a:r>
            <a:r>
              <a:rPr sz="2350" spc="-90" dirty="0">
                <a:solidFill>
                  <a:srgbClr val="0E0E0E"/>
                </a:solidFill>
                <a:latin typeface="Times New Roman"/>
                <a:cs typeface="Times New Roman"/>
              </a:rPr>
              <a:t> </a:t>
            </a:r>
            <a:r>
              <a:rPr sz="2350" dirty="0">
                <a:solidFill>
                  <a:srgbClr val="0E0E0E"/>
                </a:solidFill>
                <a:latin typeface="Times New Roman"/>
                <a:cs typeface="Times New Roman"/>
              </a:rPr>
              <a:t>decryption</a:t>
            </a:r>
            <a:r>
              <a:rPr sz="2350" spc="180" dirty="0">
                <a:solidFill>
                  <a:srgbClr val="0E0E0E"/>
                </a:solidFill>
                <a:latin typeface="Times New Roman"/>
                <a:cs typeface="Times New Roman"/>
              </a:rPr>
              <a:t> </a:t>
            </a:r>
            <a:r>
              <a:rPr sz="2350" spc="100" dirty="0">
                <a:solidFill>
                  <a:srgbClr val="0E0E0E"/>
                </a:solidFill>
                <a:latin typeface="Times New Roman"/>
                <a:cs typeface="Times New Roman"/>
              </a:rPr>
              <a:t>and</a:t>
            </a:r>
            <a:r>
              <a:rPr sz="2350" spc="-105" dirty="0">
                <a:solidFill>
                  <a:srgbClr val="0E0E0E"/>
                </a:solidFill>
                <a:latin typeface="Times New Roman"/>
                <a:cs typeface="Times New Roman"/>
              </a:rPr>
              <a:t> </a:t>
            </a:r>
            <a:r>
              <a:rPr sz="2350" spc="-10" dirty="0">
                <a:solidFill>
                  <a:srgbClr val="0E0E0E"/>
                </a:solidFill>
                <a:latin typeface="Times New Roman"/>
                <a:cs typeface="Times New Roman"/>
              </a:rPr>
              <a:t>encryption.</a:t>
            </a:r>
            <a:endParaRPr sz="2350">
              <a:latin typeface="Times New Roman"/>
              <a:cs typeface="Times New Roman"/>
            </a:endParaRPr>
          </a:p>
        </p:txBody>
      </p:sp>
      <p:sp>
        <p:nvSpPr>
          <p:cNvPr id="5" name="object 5"/>
          <p:cNvSpPr txBox="1"/>
          <p:nvPr/>
        </p:nvSpPr>
        <p:spPr>
          <a:xfrm>
            <a:off x="1992269" y="3109332"/>
            <a:ext cx="68580" cy="112851"/>
          </a:xfrm>
          <a:prstGeom prst="rect">
            <a:avLst/>
          </a:prstGeom>
        </p:spPr>
        <p:txBody>
          <a:bodyPr vert="horz" wrap="square" lIns="0" tIns="12700" rIns="0" bIns="0" rtlCol="0">
            <a:spAutoFit/>
          </a:bodyPr>
          <a:lstStyle/>
          <a:p>
            <a:pPr marL="12700">
              <a:spcBef>
                <a:spcPts val="100"/>
              </a:spcBef>
            </a:pPr>
            <a:r>
              <a:rPr sz="650" spc="-50" dirty="0">
                <a:solidFill>
                  <a:srgbClr val="859795"/>
                </a:solidFill>
                <a:latin typeface="Times New Roman"/>
                <a:cs typeface="Times New Roman"/>
              </a:rPr>
              <a:t>0</a:t>
            </a:r>
            <a:endParaRPr sz="650">
              <a:latin typeface="Times New Roman"/>
              <a:cs typeface="Times New Roman"/>
            </a:endParaRPr>
          </a:p>
        </p:txBody>
      </p:sp>
      <p:sp>
        <p:nvSpPr>
          <p:cNvPr id="6" name="object 6"/>
          <p:cNvSpPr txBox="1"/>
          <p:nvPr/>
        </p:nvSpPr>
        <p:spPr>
          <a:xfrm>
            <a:off x="2248120" y="2976185"/>
            <a:ext cx="7857490" cy="3683000"/>
          </a:xfrm>
          <a:prstGeom prst="rect">
            <a:avLst/>
          </a:prstGeom>
        </p:spPr>
        <p:txBody>
          <a:bodyPr vert="horz" wrap="square" lIns="0" tIns="12700" rIns="0" bIns="0" rtlCol="0">
            <a:spAutoFit/>
          </a:bodyPr>
          <a:lstStyle/>
          <a:p>
            <a:pPr marL="17780">
              <a:lnSpc>
                <a:spcPts val="2400"/>
              </a:lnSpc>
              <a:spcBef>
                <a:spcPts val="100"/>
              </a:spcBef>
            </a:pPr>
            <a:r>
              <a:rPr sz="1850" dirty="0">
                <a:solidFill>
                  <a:srgbClr val="608385"/>
                </a:solidFill>
                <a:latin typeface="Times New Roman"/>
                <a:cs typeface="Times New Roman"/>
              </a:rPr>
              <a:t>An</a:t>
            </a:r>
            <a:r>
              <a:rPr sz="1850" spc="-45" dirty="0">
                <a:solidFill>
                  <a:srgbClr val="608385"/>
                </a:solidFill>
                <a:latin typeface="Times New Roman"/>
                <a:cs typeface="Times New Roman"/>
              </a:rPr>
              <a:t> </a:t>
            </a:r>
            <a:r>
              <a:rPr sz="1900" spc="65" dirty="0">
                <a:solidFill>
                  <a:srgbClr val="608385"/>
                </a:solidFill>
                <a:latin typeface="Times New Roman"/>
                <a:cs typeface="Times New Roman"/>
              </a:rPr>
              <a:t>important</a:t>
            </a:r>
            <a:r>
              <a:rPr sz="1900" spc="40" dirty="0">
                <a:solidFill>
                  <a:srgbClr val="608385"/>
                </a:solidFill>
                <a:latin typeface="Times New Roman"/>
                <a:cs typeface="Times New Roman"/>
              </a:rPr>
              <a:t> </a:t>
            </a:r>
            <a:r>
              <a:rPr sz="1900" spc="55" dirty="0">
                <a:solidFill>
                  <a:srgbClr val="608385"/>
                </a:solidFill>
                <a:latin typeface="Times New Roman"/>
                <a:cs typeface="Times New Roman"/>
              </a:rPr>
              <a:t>property</a:t>
            </a:r>
            <a:r>
              <a:rPr sz="1900" spc="-60" dirty="0">
                <a:solidFill>
                  <a:srgbClr val="608385"/>
                </a:solidFill>
                <a:latin typeface="Times New Roman"/>
                <a:cs typeface="Times New Roman"/>
              </a:rPr>
              <a:t> </a:t>
            </a:r>
            <a:r>
              <a:rPr sz="1900" spc="50" dirty="0">
                <a:solidFill>
                  <a:srgbClr val="608385"/>
                </a:solidFill>
                <a:latin typeface="Times New Roman"/>
                <a:cs typeface="Times New Roman"/>
              </a:rPr>
              <a:t>is</a:t>
            </a:r>
            <a:r>
              <a:rPr sz="1900" spc="-110" dirty="0">
                <a:solidFill>
                  <a:srgbClr val="608385"/>
                </a:solidFill>
                <a:latin typeface="Times New Roman"/>
                <a:cs typeface="Times New Roman"/>
              </a:rPr>
              <a:t> </a:t>
            </a:r>
            <a:r>
              <a:rPr sz="1900" spc="100" dirty="0">
                <a:solidFill>
                  <a:srgbClr val="608385"/>
                </a:solidFill>
                <a:latin typeface="Times New Roman"/>
                <a:cs typeface="Times New Roman"/>
              </a:rPr>
              <a:t>that</a:t>
            </a:r>
            <a:r>
              <a:rPr sz="1900" spc="-55" dirty="0">
                <a:solidFill>
                  <a:srgbClr val="608385"/>
                </a:solidFill>
                <a:latin typeface="Times New Roman"/>
                <a:cs typeface="Times New Roman"/>
              </a:rPr>
              <a:t> </a:t>
            </a:r>
            <a:r>
              <a:rPr sz="2050" b="1" spc="170" dirty="0">
                <a:solidFill>
                  <a:srgbClr val="608385"/>
                </a:solidFill>
                <a:latin typeface="Times New Roman"/>
                <a:cs typeface="Times New Roman"/>
              </a:rPr>
              <a:t>d</a:t>
            </a:r>
            <a:r>
              <a:rPr sz="2050" b="1" spc="-175" dirty="0">
                <a:solidFill>
                  <a:srgbClr val="608385"/>
                </a:solidFill>
                <a:latin typeface="Times New Roman"/>
                <a:cs typeface="Times New Roman"/>
              </a:rPr>
              <a:t> </a:t>
            </a:r>
            <a:r>
              <a:rPr sz="1900" spc="135" dirty="0">
                <a:solidFill>
                  <a:srgbClr val="608385"/>
                </a:solidFill>
                <a:latin typeface="Times New Roman"/>
                <a:cs typeface="Times New Roman"/>
              </a:rPr>
              <a:t>and</a:t>
            </a:r>
            <a:r>
              <a:rPr sz="1900" spc="-165" dirty="0">
                <a:solidFill>
                  <a:srgbClr val="608385"/>
                </a:solidFill>
                <a:latin typeface="Times New Roman"/>
                <a:cs typeface="Times New Roman"/>
              </a:rPr>
              <a:t> </a:t>
            </a:r>
            <a:r>
              <a:rPr sz="1900" b="1" spc="125" dirty="0">
                <a:solidFill>
                  <a:srgbClr val="608385"/>
                </a:solidFill>
                <a:latin typeface="Times New Roman"/>
                <a:cs typeface="Times New Roman"/>
              </a:rPr>
              <a:t>e</a:t>
            </a:r>
            <a:r>
              <a:rPr sz="1900" b="1" spc="65" dirty="0">
                <a:solidFill>
                  <a:srgbClr val="608385"/>
                </a:solidFill>
                <a:latin typeface="Times New Roman"/>
                <a:cs typeface="Times New Roman"/>
              </a:rPr>
              <a:t> </a:t>
            </a:r>
            <a:r>
              <a:rPr sz="1900" spc="50" dirty="0">
                <a:solidFill>
                  <a:srgbClr val="608385"/>
                </a:solidFill>
                <a:latin typeface="Times New Roman"/>
                <a:cs typeface="Times New Roman"/>
              </a:rPr>
              <a:t>can</a:t>
            </a:r>
            <a:r>
              <a:rPr sz="1900" spc="-5" dirty="0">
                <a:solidFill>
                  <a:srgbClr val="608385"/>
                </a:solidFill>
                <a:latin typeface="Times New Roman"/>
                <a:cs typeface="Times New Roman"/>
              </a:rPr>
              <a:t> </a:t>
            </a:r>
            <a:r>
              <a:rPr sz="1900" spc="60" dirty="0">
                <a:solidFill>
                  <a:srgbClr val="608385"/>
                </a:solidFill>
                <a:latin typeface="Times New Roman"/>
                <a:cs typeface="Times New Roman"/>
              </a:rPr>
              <a:t>be</a:t>
            </a:r>
            <a:r>
              <a:rPr sz="1900" spc="-114" dirty="0">
                <a:solidFill>
                  <a:srgbClr val="608385"/>
                </a:solidFill>
                <a:latin typeface="Times New Roman"/>
                <a:cs typeface="Times New Roman"/>
              </a:rPr>
              <a:t> </a:t>
            </a:r>
            <a:r>
              <a:rPr sz="1900" spc="45" dirty="0">
                <a:solidFill>
                  <a:srgbClr val="608385"/>
                </a:solidFill>
                <a:latin typeface="Times New Roman"/>
                <a:cs typeface="Times New Roman"/>
              </a:rPr>
              <a:t>interchanged.</a:t>
            </a:r>
            <a:endParaRPr sz="1900">
              <a:latin typeface="Times New Roman"/>
              <a:cs typeface="Times New Roman"/>
            </a:endParaRPr>
          </a:p>
          <a:p>
            <a:pPr marL="20320" marR="61594">
              <a:lnSpc>
                <a:spcPts val="2190"/>
              </a:lnSpc>
              <a:spcBef>
                <a:spcPts val="90"/>
              </a:spcBef>
            </a:pPr>
            <a:r>
              <a:rPr sz="1900" b="1" spc="60" dirty="0">
                <a:solidFill>
                  <a:srgbClr val="608385"/>
                </a:solidFill>
                <a:latin typeface="Times New Roman"/>
                <a:cs typeface="Times New Roman"/>
              </a:rPr>
              <a:t>n</a:t>
            </a:r>
            <a:r>
              <a:rPr sz="1900" b="1" spc="150" dirty="0">
                <a:solidFill>
                  <a:srgbClr val="608385"/>
                </a:solidFill>
                <a:latin typeface="Times New Roman"/>
                <a:cs typeface="Times New Roman"/>
              </a:rPr>
              <a:t> </a:t>
            </a:r>
            <a:r>
              <a:rPr sz="1900" spc="50" dirty="0">
                <a:solidFill>
                  <a:srgbClr val="608385"/>
                </a:solidFill>
                <a:latin typeface="Times New Roman"/>
                <a:cs typeface="Times New Roman"/>
              </a:rPr>
              <a:t>is</a:t>
            </a:r>
            <a:r>
              <a:rPr sz="1900" spc="-70" dirty="0">
                <a:solidFill>
                  <a:srgbClr val="608385"/>
                </a:solidFill>
                <a:latin typeface="Times New Roman"/>
                <a:cs typeface="Times New Roman"/>
              </a:rPr>
              <a:t> </a:t>
            </a:r>
            <a:r>
              <a:rPr sz="1900" dirty="0">
                <a:solidFill>
                  <a:srgbClr val="608385"/>
                </a:solidFill>
                <a:latin typeface="Times New Roman"/>
                <a:cs typeface="Times New Roman"/>
              </a:rPr>
              <a:t>chosen</a:t>
            </a:r>
            <a:r>
              <a:rPr sz="1900" spc="30" dirty="0">
                <a:solidFill>
                  <a:srgbClr val="608385"/>
                </a:solidFill>
                <a:latin typeface="Times New Roman"/>
                <a:cs typeface="Times New Roman"/>
              </a:rPr>
              <a:t> </a:t>
            </a:r>
            <a:r>
              <a:rPr sz="1900" dirty="0">
                <a:solidFill>
                  <a:srgbClr val="608385"/>
                </a:solidFill>
                <a:latin typeface="Times New Roman"/>
                <a:cs typeface="Times New Roman"/>
              </a:rPr>
              <a:t>as</a:t>
            </a:r>
            <a:r>
              <a:rPr sz="1900" spc="25" dirty="0">
                <a:solidFill>
                  <a:srgbClr val="608385"/>
                </a:solidFill>
                <a:latin typeface="Times New Roman"/>
                <a:cs typeface="Times New Roman"/>
              </a:rPr>
              <a:t> </a:t>
            </a:r>
            <a:r>
              <a:rPr sz="1900" dirty="0">
                <a:solidFill>
                  <a:srgbClr val="608385"/>
                </a:solidFill>
                <a:latin typeface="Times New Roman"/>
                <a:cs typeface="Times New Roman"/>
              </a:rPr>
              <a:t>a</a:t>
            </a:r>
            <a:r>
              <a:rPr sz="1900" spc="30" dirty="0">
                <a:solidFill>
                  <a:srgbClr val="608385"/>
                </a:solidFill>
                <a:latin typeface="Times New Roman"/>
                <a:cs typeface="Times New Roman"/>
              </a:rPr>
              <a:t> </a:t>
            </a:r>
            <a:r>
              <a:rPr sz="1900" dirty="0">
                <a:solidFill>
                  <a:srgbClr val="608385"/>
                </a:solidFill>
                <a:latin typeface="Times New Roman"/>
                <a:cs typeface="Times New Roman"/>
              </a:rPr>
              <a:t>large</a:t>
            </a:r>
            <a:r>
              <a:rPr sz="1900" spc="-45" dirty="0">
                <a:solidFill>
                  <a:srgbClr val="608385"/>
                </a:solidFill>
                <a:latin typeface="Times New Roman"/>
                <a:cs typeface="Times New Roman"/>
              </a:rPr>
              <a:t> </a:t>
            </a:r>
            <a:r>
              <a:rPr sz="1900" spc="50" dirty="0">
                <a:solidFill>
                  <a:srgbClr val="608385"/>
                </a:solidFill>
                <a:latin typeface="Times New Roman"/>
                <a:cs typeface="Times New Roman"/>
              </a:rPr>
              <a:t>integer</a:t>
            </a:r>
            <a:r>
              <a:rPr sz="1900" spc="30" dirty="0">
                <a:solidFill>
                  <a:srgbClr val="608385"/>
                </a:solidFill>
                <a:latin typeface="Times New Roman"/>
                <a:cs typeface="Times New Roman"/>
              </a:rPr>
              <a:t> </a:t>
            </a:r>
            <a:r>
              <a:rPr sz="1900" spc="85" dirty="0">
                <a:solidFill>
                  <a:srgbClr val="608385"/>
                </a:solidFill>
                <a:latin typeface="Times New Roman"/>
                <a:cs typeface="Times New Roman"/>
              </a:rPr>
              <a:t>that</a:t>
            </a:r>
            <a:r>
              <a:rPr sz="1900" spc="-15" dirty="0">
                <a:solidFill>
                  <a:srgbClr val="608385"/>
                </a:solidFill>
                <a:latin typeface="Times New Roman"/>
                <a:cs typeface="Times New Roman"/>
              </a:rPr>
              <a:t> </a:t>
            </a:r>
            <a:r>
              <a:rPr sz="1900" spc="50" dirty="0">
                <a:solidFill>
                  <a:srgbClr val="608385"/>
                </a:solidFill>
                <a:latin typeface="Times New Roman"/>
                <a:cs typeface="Times New Roman"/>
              </a:rPr>
              <a:t>is</a:t>
            </a:r>
            <a:r>
              <a:rPr sz="1900" spc="-70" dirty="0">
                <a:solidFill>
                  <a:srgbClr val="608385"/>
                </a:solidFill>
                <a:latin typeface="Times New Roman"/>
                <a:cs typeface="Times New Roman"/>
              </a:rPr>
              <a:t> </a:t>
            </a:r>
            <a:r>
              <a:rPr sz="1900" spc="75" dirty="0">
                <a:solidFill>
                  <a:srgbClr val="608385"/>
                </a:solidFill>
                <a:latin typeface="Times New Roman"/>
                <a:cs typeface="Times New Roman"/>
              </a:rPr>
              <a:t>a</a:t>
            </a:r>
            <a:r>
              <a:rPr sz="1900" spc="70" dirty="0">
                <a:solidFill>
                  <a:srgbClr val="608385"/>
                </a:solidFill>
                <a:latin typeface="Times New Roman"/>
                <a:cs typeface="Times New Roman"/>
              </a:rPr>
              <a:t> </a:t>
            </a:r>
            <a:r>
              <a:rPr sz="1900" spc="45" dirty="0">
                <a:solidFill>
                  <a:srgbClr val="608385"/>
                </a:solidFill>
                <a:latin typeface="Times New Roman"/>
                <a:cs typeface="Times New Roman"/>
              </a:rPr>
              <a:t>product</a:t>
            </a:r>
            <a:r>
              <a:rPr sz="1900" spc="55" dirty="0">
                <a:solidFill>
                  <a:srgbClr val="608385"/>
                </a:solidFill>
                <a:latin typeface="Times New Roman"/>
                <a:cs typeface="Times New Roman"/>
              </a:rPr>
              <a:t> </a:t>
            </a:r>
            <a:r>
              <a:rPr sz="1900" dirty="0">
                <a:solidFill>
                  <a:srgbClr val="608385"/>
                </a:solidFill>
                <a:latin typeface="Times New Roman"/>
                <a:cs typeface="Times New Roman"/>
              </a:rPr>
              <a:t>of</a:t>
            </a:r>
            <a:r>
              <a:rPr sz="1900" spc="-105" dirty="0">
                <a:solidFill>
                  <a:srgbClr val="608385"/>
                </a:solidFill>
                <a:latin typeface="Times New Roman"/>
                <a:cs typeface="Times New Roman"/>
              </a:rPr>
              <a:t> </a:t>
            </a:r>
            <a:r>
              <a:rPr sz="1900" b="1" dirty="0">
                <a:solidFill>
                  <a:srgbClr val="608385"/>
                </a:solidFill>
                <a:latin typeface="Times New Roman"/>
                <a:cs typeface="Times New Roman"/>
              </a:rPr>
              <a:t>two</a:t>
            </a:r>
            <a:r>
              <a:rPr sz="1900" b="1" spc="50" dirty="0">
                <a:solidFill>
                  <a:srgbClr val="608385"/>
                </a:solidFill>
                <a:latin typeface="Times New Roman"/>
                <a:cs typeface="Times New Roman"/>
              </a:rPr>
              <a:t>  </a:t>
            </a:r>
            <a:r>
              <a:rPr sz="1900" b="1" spc="114" dirty="0">
                <a:solidFill>
                  <a:srgbClr val="608385"/>
                </a:solidFill>
                <a:latin typeface="Times New Roman"/>
                <a:cs typeface="Times New Roman"/>
              </a:rPr>
              <a:t>large</a:t>
            </a:r>
            <a:r>
              <a:rPr sz="1900" b="1" spc="35" dirty="0">
                <a:solidFill>
                  <a:srgbClr val="608385"/>
                </a:solidFill>
                <a:latin typeface="Times New Roman"/>
                <a:cs typeface="Times New Roman"/>
              </a:rPr>
              <a:t> </a:t>
            </a:r>
            <a:r>
              <a:rPr sz="1900" b="1" spc="120" dirty="0">
                <a:solidFill>
                  <a:srgbClr val="608385"/>
                </a:solidFill>
                <a:latin typeface="Times New Roman"/>
                <a:cs typeface="Times New Roman"/>
              </a:rPr>
              <a:t>distinct</a:t>
            </a:r>
            <a:r>
              <a:rPr sz="1900" b="1" spc="-25" dirty="0">
                <a:solidFill>
                  <a:srgbClr val="608385"/>
                </a:solidFill>
                <a:latin typeface="Times New Roman"/>
                <a:cs typeface="Times New Roman"/>
              </a:rPr>
              <a:t> </a:t>
            </a:r>
            <a:r>
              <a:rPr sz="1900" b="1" spc="155" dirty="0">
                <a:solidFill>
                  <a:srgbClr val="608385"/>
                </a:solidFill>
                <a:latin typeface="Times New Roman"/>
                <a:cs typeface="Times New Roman"/>
              </a:rPr>
              <a:t>prime </a:t>
            </a:r>
            <a:r>
              <a:rPr sz="1900" b="1" spc="130" dirty="0">
                <a:solidFill>
                  <a:srgbClr val="608385"/>
                </a:solidFill>
                <a:latin typeface="Times New Roman"/>
                <a:cs typeface="Times New Roman"/>
              </a:rPr>
              <a:t>numbers,</a:t>
            </a:r>
            <a:r>
              <a:rPr sz="1900" b="1" spc="35" dirty="0">
                <a:solidFill>
                  <a:srgbClr val="608385"/>
                </a:solidFill>
                <a:latin typeface="Times New Roman"/>
                <a:cs typeface="Times New Roman"/>
              </a:rPr>
              <a:t> </a:t>
            </a:r>
            <a:r>
              <a:rPr sz="1900" b="1" spc="130" dirty="0">
                <a:solidFill>
                  <a:srgbClr val="608385"/>
                </a:solidFill>
                <a:latin typeface="Times New Roman"/>
                <a:cs typeface="Times New Roman"/>
              </a:rPr>
              <a:t>a</a:t>
            </a:r>
            <a:r>
              <a:rPr sz="1900" b="1" spc="-55" dirty="0">
                <a:solidFill>
                  <a:srgbClr val="608385"/>
                </a:solidFill>
                <a:latin typeface="Times New Roman"/>
                <a:cs typeface="Times New Roman"/>
              </a:rPr>
              <a:t> </a:t>
            </a:r>
            <a:r>
              <a:rPr sz="1900" spc="135" dirty="0">
                <a:solidFill>
                  <a:srgbClr val="608385"/>
                </a:solidFill>
                <a:latin typeface="Times New Roman"/>
                <a:cs typeface="Times New Roman"/>
              </a:rPr>
              <a:t>and</a:t>
            </a:r>
            <a:r>
              <a:rPr sz="1900" spc="-204" dirty="0">
                <a:solidFill>
                  <a:srgbClr val="608385"/>
                </a:solidFill>
                <a:latin typeface="Times New Roman"/>
                <a:cs typeface="Times New Roman"/>
              </a:rPr>
              <a:t> </a:t>
            </a:r>
            <a:r>
              <a:rPr sz="1900" b="1" spc="80" dirty="0">
                <a:solidFill>
                  <a:srgbClr val="608385"/>
                </a:solidFill>
                <a:latin typeface="Times New Roman"/>
                <a:cs typeface="Times New Roman"/>
              </a:rPr>
              <a:t>b.</a:t>
            </a:r>
            <a:endParaRPr sz="1900">
              <a:latin typeface="Times New Roman"/>
              <a:cs typeface="Times New Roman"/>
            </a:endParaRPr>
          </a:p>
          <a:p>
            <a:pPr marL="12700">
              <a:lnSpc>
                <a:spcPts val="2020"/>
              </a:lnSpc>
            </a:pPr>
            <a:r>
              <a:rPr sz="1900" spc="65" dirty="0">
                <a:solidFill>
                  <a:srgbClr val="608385"/>
                </a:solidFill>
                <a:latin typeface="Times New Roman"/>
                <a:cs typeface="Times New Roman"/>
              </a:rPr>
              <a:t>The</a:t>
            </a:r>
            <a:r>
              <a:rPr sz="1900" spc="45" dirty="0">
                <a:solidFill>
                  <a:srgbClr val="608385"/>
                </a:solidFill>
                <a:latin typeface="Times New Roman"/>
                <a:cs typeface="Times New Roman"/>
              </a:rPr>
              <a:t> </a:t>
            </a:r>
            <a:r>
              <a:rPr sz="1900" dirty="0">
                <a:solidFill>
                  <a:srgbClr val="608385"/>
                </a:solidFill>
                <a:latin typeface="Times New Roman"/>
                <a:cs typeface="Times New Roman"/>
              </a:rPr>
              <a:t>encryption</a:t>
            </a:r>
            <a:r>
              <a:rPr sz="1900" spc="204" dirty="0">
                <a:solidFill>
                  <a:srgbClr val="608385"/>
                </a:solidFill>
                <a:latin typeface="Times New Roman"/>
                <a:cs typeface="Times New Roman"/>
              </a:rPr>
              <a:t> </a:t>
            </a:r>
            <a:r>
              <a:rPr sz="1900" dirty="0">
                <a:solidFill>
                  <a:srgbClr val="608385"/>
                </a:solidFill>
                <a:latin typeface="Times New Roman"/>
                <a:cs typeface="Times New Roman"/>
              </a:rPr>
              <a:t>key</a:t>
            </a:r>
            <a:r>
              <a:rPr sz="1900" spc="15" dirty="0">
                <a:solidFill>
                  <a:srgbClr val="608385"/>
                </a:solidFill>
                <a:latin typeface="Times New Roman"/>
                <a:cs typeface="Times New Roman"/>
              </a:rPr>
              <a:t> </a:t>
            </a:r>
            <a:r>
              <a:rPr sz="1900" b="1" dirty="0">
                <a:solidFill>
                  <a:srgbClr val="608385"/>
                </a:solidFill>
                <a:latin typeface="Times New Roman"/>
                <a:cs typeface="Times New Roman"/>
              </a:rPr>
              <a:t>e</a:t>
            </a:r>
            <a:r>
              <a:rPr sz="1900" b="1" spc="340" dirty="0">
                <a:solidFill>
                  <a:srgbClr val="608385"/>
                </a:solidFill>
                <a:latin typeface="Times New Roman"/>
                <a:cs typeface="Times New Roman"/>
              </a:rPr>
              <a:t> </a:t>
            </a:r>
            <a:r>
              <a:rPr sz="1900" spc="50" dirty="0">
                <a:solidFill>
                  <a:srgbClr val="608385"/>
                </a:solidFill>
                <a:latin typeface="Times New Roman"/>
                <a:cs typeface="Times New Roman"/>
              </a:rPr>
              <a:t>is</a:t>
            </a:r>
            <a:r>
              <a:rPr sz="1900" spc="-20" dirty="0">
                <a:solidFill>
                  <a:srgbClr val="608385"/>
                </a:solidFill>
                <a:latin typeface="Times New Roman"/>
                <a:cs typeface="Times New Roman"/>
              </a:rPr>
              <a:t> </a:t>
            </a:r>
            <a:r>
              <a:rPr sz="1900" spc="75" dirty="0">
                <a:solidFill>
                  <a:srgbClr val="608385"/>
                </a:solidFill>
                <a:latin typeface="Times New Roman"/>
                <a:cs typeface="Times New Roman"/>
              </a:rPr>
              <a:t>a</a:t>
            </a:r>
            <a:r>
              <a:rPr sz="1900" spc="105" dirty="0">
                <a:solidFill>
                  <a:srgbClr val="608385"/>
                </a:solidFill>
                <a:latin typeface="Times New Roman"/>
                <a:cs typeface="Times New Roman"/>
              </a:rPr>
              <a:t> </a:t>
            </a:r>
            <a:r>
              <a:rPr sz="1900" dirty="0">
                <a:solidFill>
                  <a:srgbClr val="608385"/>
                </a:solidFill>
                <a:latin typeface="Times New Roman"/>
                <a:cs typeface="Times New Roman"/>
              </a:rPr>
              <a:t>randomly</a:t>
            </a:r>
            <a:r>
              <a:rPr sz="1900" spc="120" dirty="0">
                <a:solidFill>
                  <a:srgbClr val="608385"/>
                </a:solidFill>
                <a:latin typeface="Times New Roman"/>
                <a:cs typeface="Times New Roman"/>
              </a:rPr>
              <a:t> </a:t>
            </a:r>
            <a:r>
              <a:rPr sz="1900" dirty="0">
                <a:solidFill>
                  <a:srgbClr val="608385"/>
                </a:solidFill>
                <a:latin typeface="Times New Roman"/>
                <a:cs typeface="Times New Roman"/>
              </a:rPr>
              <a:t>chosen</a:t>
            </a:r>
            <a:r>
              <a:rPr sz="1900" spc="160" dirty="0">
                <a:solidFill>
                  <a:srgbClr val="608385"/>
                </a:solidFill>
                <a:latin typeface="Times New Roman"/>
                <a:cs typeface="Times New Roman"/>
              </a:rPr>
              <a:t> </a:t>
            </a:r>
            <a:r>
              <a:rPr sz="1900" spc="75" dirty="0">
                <a:solidFill>
                  <a:srgbClr val="608385"/>
                </a:solidFill>
                <a:latin typeface="Times New Roman"/>
                <a:cs typeface="Times New Roman"/>
              </a:rPr>
              <a:t>number </a:t>
            </a:r>
            <a:r>
              <a:rPr sz="1900" dirty="0">
                <a:solidFill>
                  <a:srgbClr val="608385"/>
                </a:solidFill>
                <a:latin typeface="Times New Roman"/>
                <a:cs typeface="Times New Roman"/>
              </a:rPr>
              <a:t>between</a:t>
            </a:r>
            <a:r>
              <a:rPr sz="1900" spc="80" dirty="0">
                <a:solidFill>
                  <a:srgbClr val="608385"/>
                </a:solidFill>
                <a:latin typeface="Times New Roman"/>
                <a:cs typeface="Times New Roman"/>
              </a:rPr>
              <a:t> </a:t>
            </a:r>
            <a:r>
              <a:rPr sz="1450" dirty="0">
                <a:solidFill>
                  <a:srgbClr val="608385"/>
                </a:solidFill>
                <a:latin typeface="Times New Roman"/>
                <a:cs typeface="Times New Roman"/>
              </a:rPr>
              <a:t>1</a:t>
            </a:r>
            <a:r>
              <a:rPr sz="1450" spc="210" dirty="0">
                <a:solidFill>
                  <a:srgbClr val="608385"/>
                </a:solidFill>
                <a:latin typeface="Times New Roman"/>
                <a:cs typeface="Times New Roman"/>
              </a:rPr>
              <a:t> </a:t>
            </a:r>
            <a:r>
              <a:rPr sz="1900" dirty="0">
                <a:solidFill>
                  <a:srgbClr val="608385"/>
                </a:solidFill>
                <a:latin typeface="Times New Roman"/>
                <a:cs typeface="Times New Roman"/>
              </a:rPr>
              <a:t>and</a:t>
            </a:r>
            <a:r>
              <a:rPr sz="1900" spc="229" dirty="0">
                <a:solidFill>
                  <a:srgbClr val="608385"/>
                </a:solidFill>
                <a:latin typeface="Times New Roman"/>
                <a:cs typeface="Times New Roman"/>
              </a:rPr>
              <a:t> </a:t>
            </a:r>
            <a:r>
              <a:rPr sz="1900" b="1" dirty="0">
                <a:solidFill>
                  <a:srgbClr val="608385"/>
                </a:solidFill>
                <a:latin typeface="Times New Roman"/>
                <a:cs typeface="Times New Roman"/>
              </a:rPr>
              <a:t>n</a:t>
            </a:r>
            <a:r>
              <a:rPr sz="1900" b="1" spc="215" dirty="0">
                <a:solidFill>
                  <a:srgbClr val="608385"/>
                </a:solidFill>
                <a:latin typeface="Times New Roman"/>
                <a:cs typeface="Times New Roman"/>
              </a:rPr>
              <a:t> </a:t>
            </a:r>
            <a:r>
              <a:rPr sz="1900" spc="100" dirty="0">
                <a:solidFill>
                  <a:srgbClr val="608385"/>
                </a:solidFill>
                <a:latin typeface="Times New Roman"/>
                <a:cs typeface="Times New Roman"/>
              </a:rPr>
              <a:t>that</a:t>
            </a:r>
            <a:r>
              <a:rPr sz="1900" spc="55" dirty="0">
                <a:solidFill>
                  <a:srgbClr val="608385"/>
                </a:solidFill>
                <a:latin typeface="Times New Roman"/>
                <a:cs typeface="Times New Roman"/>
              </a:rPr>
              <a:t> </a:t>
            </a:r>
            <a:r>
              <a:rPr sz="1900" spc="25" dirty="0">
                <a:solidFill>
                  <a:srgbClr val="608385"/>
                </a:solidFill>
                <a:latin typeface="Times New Roman"/>
                <a:cs typeface="Times New Roman"/>
              </a:rPr>
              <a:t>is</a:t>
            </a:r>
            <a:endParaRPr sz="1900">
              <a:latin typeface="Times New Roman"/>
              <a:cs typeface="Times New Roman"/>
            </a:endParaRPr>
          </a:p>
          <a:p>
            <a:pPr marL="19685">
              <a:lnSpc>
                <a:spcPts val="2190"/>
              </a:lnSpc>
            </a:pPr>
            <a:r>
              <a:rPr sz="1900" b="1" spc="120" dirty="0">
                <a:solidFill>
                  <a:srgbClr val="608385"/>
                </a:solidFill>
                <a:latin typeface="Times New Roman"/>
                <a:cs typeface="Times New Roman"/>
              </a:rPr>
              <a:t>relatively</a:t>
            </a:r>
            <a:r>
              <a:rPr sz="1900" b="1" spc="-75" dirty="0">
                <a:solidFill>
                  <a:srgbClr val="608385"/>
                </a:solidFill>
                <a:latin typeface="Times New Roman"/>
                <a:cs typeface="Times New Roman"/>
              </a:rPr>
              <a:t> </a:t>
            </a:r>
            <a:r>
              <a:rPr sz="1900" b="1" spc="150" dirty="0">
                <a:solidFill>
                  <a:srgbClr val="608385"/>
                </a:solidFill>
                <a:latin typeface="Times New Roman"/>
                <a:cs typeface="Times New Roman"/>
              </a:rPr>
              <a:t>prime</a:t>
            </a:r>
            <a:r>
              <a:rPr sz="1900" b="1" dirty="0">
                <a:solidFill>
                  <a:srgbClr val="608385"/>
                </a:solidFill>
                <a:latin typeface="Times New Roman"/>
                <a:cs typeface="Times New Roman"/>
              </a:rPr>
              <a:t> </a:t>
            </a:r>
            <a:r>
              <a:rPr sz="1900" spc="114" dirty="0">
                <a:solidFill>
                  <a:srgbClr val="608385"/>
                </a:solidFill>
                <a:latin typeface="Times New Roman"/>
                <a:cs typeface="Times New Roman"/>
              </a:rPr>
              <a:t>to</a:t>
            </a:r>
            <a:r>
              <a:rPr sz="1900" spc="-120" dirty="0">
                <a:solidFill>
                  <a:srgbClr val="608385"/>
                </a:solidFill>
                <a:latin typeface="Times New Roman"/>
                <a:cs typeface="Times New Roman"/>
              </a:rPr>
              <a:t> </a:t>
            </a:r>
            <a:r>
              <a:rPr sz="1750" spc="50" dirty="0">
                <a:solidFill>
                  <a:srgbClr val="608385"/>
                </a:solidFill>
                <a:latin typeface="Times New Roman"/>
                <a:cs typeface="Times New Roman"/>
              </a:rPr>
              <a:t>(a-</a:t>
            </a:r>
            <a:r>
              <a:rPr sz="1750" spc="55" dirty="0">
                <a:solidFill>
                  <a:srgbClr val="608385"/>
                </a:solidFill>
                <a:latin typeface="Times New Roman"/>
                <a:cs typeface="Times New Roman"/>
              </a:rPr>
              <a:t>1)</a:t>
            </a:r>
            <a:r>
              <a:rPr sz="1750" spc="10" dirty="0">
                <a:solidFill>
                  <a:srgbClr val="608385"/>
                </a:solidFill>
                <a:latin typeface="Times New Roman"/>
                <a:cs typeface="Times New Roman"/>
              </a:rPr>
              <a:t> </a:t>
            </a:r>
            <a:r>
              <a:rPr sz="1900" spc="65" dirty="0">
                <a:solidFill>
                  <a:srgbClr val="608385"/>
                </a:solidFill>
                <a:latin typeface="Times New Roman"/>
                <a:cs typeface="Times New Roman"/>
              </a:rPr>
              <a:t>x</a:t>
            </a:r>
            <a:r>
              <a:rPr sz="1900" spc="-135" dirty="0">
                <a:solidFill>
                  <a:srgbClr val="608385"/>
                </a:solidFill>
                <a:latin typeface="Times New Roman"/>
                <a:cs typeface="Times New Roman"/>
              </a:rPr>
              <a:t> </a:t>
            </a:r>
            <a:r>
              <a:rPr sz="1750" spc="65" dirty="0">
                <a:solidFill>
                  <a:srgbClr val="608385"/>
                </a:solidFill>
                <a:latin typeface="Times New Roman"/>
                <a:cs typeface="Times New Roman"/>
              </a:rPr>
              <a:t>(b-</a:t>
            </a:r>
            <a:r>
              <a:rPr sz="1750" spc="35" dirty="0">
                <a:solidFill>
                  <a:srgbClr val="608385"/>
                </a:solidFill>
                <a:latin typeface="Times New Roman"/>
                <a:cs typeface="Times New Roman"/>
              </a:rPr>
              <a:t>1).</a:t>
            </a:r>
            <a:endParaRPr sz="1750">
              <a:latin typeface="Times New Roman"/>
              <a:cs typeface="Times New Roman"/>
            </a:endParaRPr>
          </a:p>
          <a:p>
            <a:pPr marL="12700">
              <a:lnSpc>
                <a:spcPts val="2190"/>
              </a:lnSpc>
              <a:tabLst>
                <a:tab pos="4950460" algn="l"/>
              </a:tabLst>
            </a:pPr>
            <a:r>
              <a:rPr sz="1900" spc="65" dirty="0">
                <a:solidFill>
                  <a:srgbClr val="608385"/>
                </a:solidFill>
                <a:latin typeface="Times New Roman"/>
                <a:cs typeface="Times New Roman"/>
              </a:rPr>
              <a:t>The</a:t>
            </a:r>
            <a:r>
              <a:rPr sz="1900" spc="-20" dirty="0">
                <a:solidFill>
                  <a:srgbClr val="608385"/>
                </a:solidFill>
                <a:latin typeface="Times New Roman"/>
                <a:cs typeface="Times New Roman"/>
              </a:rPr>
              <a:t> </a:t>
            </a:r>
            <a:r>
              <a:rPr sz="1900" b="1" spc="114" dirty="0">
                <a:solidFill>
                  <a:srgbClr val="608385"/>
                </a:solidFill>
                <a:latin typeface="Times New Roman"/>
                <a:cs typeface="Times New Roman"/>
              </a:rPr>
              <a:t>plaintext</a:t>
            </a:r>
            <a:r>
              <a:rPr sz="1900" b="1" spc="60" dirty="0">
                <a:solidFill>
                  <a:srgbClr val="608385"/>
                </a:solidFill>
                <a:latin typeface="Times New Roman"/>
                <a:cs typeface="Times New Roman"/>
              </a:rPr>
              <a:t> </a:t>
            </a:r>
            <a:r>
              <a:rPr sz="1900" dirty="0">
                <a:solidFill>
                  <a:srgbClr val="608385"/>
                </a:solidFill>
                <a:latin typeface="Times New Roman"/>
                <a:cs typeface="Times New Roman"/>
              </a:rPr>
              <a:t>block</a:t>
            </a:r>
            <a:r>
              <a:rPr sz="1900" spc="80" dirty="0">
                <a:solidFill>
                  <a:srgbClr val="608385"/>
                </a:solidFill>
                <a:latin typeface="Times New Roman"/>
                <a:cs typeface="Times New Roman"/>
              </a:rPr>
              <a:t> </a:t>
            </a:r>
            <a:r>
              <a:rPr sz="1900" b="1" dirty="0">
                <a:solidFill>
                  <a:srgbClr val="608385"/>
                </a:solidFill>
                <a:latin typeface="Times New Roman"/>
                <a:cs typeface="Times New Roman"/>
              </a:rPr>
              <a:t>P</a:t>
            </a:r>
            <a:r>
              <a:rPr sz="1900" b="1" spc="110" dirty="0">
                <a:solidFill>
                  <a:srgbClr val="608385"/>
                </a:solidFill>
                <a:latin typeface="Times New Roman"/>
                <a:cs typeface="Times New Roman"/>
              </a:rPr>
              <a:t> </a:t>
            </a:r>
            <a:r>
              <a:rPr sz="1900" spc="50" dirty="0">
                <a:solidFill>
                  <a:srgbClr val="608385"/>
                </a:solidFill>
                <a:latin typeface="Times New Roman"/>
                <a:cs typeface="Times New Roman"/>
              </a:rPr>
              <a:t>is</a:t>
            </a:r>
            <a:r>
              <a:rPr sz="1900" spc="-45" dirty="0">
                <a:solidFill>
                  <a:srgbClr val="608385"/>
                </a:solidFill>
                <a:latin typeface="Times New Roman"/>
                <a:cs typeface="Times New Roman"/>
              </a:rPr>
              <a:t> </a:t>
            </a:r>
            <a:r>
              <a:rPr sz="1900" dirty="0">
                <a:solidFill>
                  <a:srgbClr val="608385"/>
                </a:solidFill>
                <a:latin typeface="Times New Roman"/>
                <a:cs typeface="Times New Roman"/>
              </a:rPr>
              <a:t>encrypted</a:t>
            </a:r>
            <a:r>
              <a:rPr sz="1900" spc="55" dirty="0">
                <a:solidFill>
                  <a:srgbClr val="608385"/>
                </a:solidFill>
                <a:latin typeface="Times New Roman"/>
                <a:cs typeface="Times New Roman"/>
              </a:rPr>
              <a:t> </a:t>
            </a:r>
            <a:r>
              <a:rPr sz="1900" spc="75" dirty="0">
                <a:solidFill>
                  <a:srgbClr val="608385"/>
                </a:solidFill>
                <a:latin typeface="Times New Roman"/>
                <a:cs typeface="Times New Roman"/>
              </a:rPr>
              <a:t>as</a:t>
            </a:r>
            <a:r>
              <a:rPr sz="1900" spc="-20" dirty="0">
                <a:solidFill>
                  <a:srgbClr val="608385"/>
                </a:solidFill>
                <a:latin typeface="Times New Roman"/>
                <a:cs typeface="Times New Roman"/>
              </a:rPr>
              <a:t> </a:t>
            </a:r>
            <a:r>
              <a:rPr sz="1900" b="1" spc="95" dirty="0">
                <a:solidFill>
                  <a:srgbClr val="608385"/>
                </a:solidFill>
                <a:latin typeface="Times New Roman"/>
                <a:cs typeface="Times New Roman"/>
              </a:rPr>
              <a:t>Pe</a:t>
            </a:r>
            <a:r>
              <a:rPr sz="1900" b="1" spc="130" dirty="0">
                <a:solidFill>
                  <a:srgbClr val="608385"/>
                </a:solidFill>
                <a:latin typeface="Times New Roman"/>
                <a:cs typeface="Times New Roman"/>
              </a:rPr>
              <a:t> </a:t>
            </a:r>
            <a:r>
              <a:rPr sz="1900" b="1" spc="75" dirty="0">
                <a:solidFill>
                  <a:srgbClr val="608385"/>
                </a:solidFill>
                <a:latin typeface="Times New Roman"/>
                <a:cs typeface="Times New Roman"/>
              </a:rPr>
              <a:t>mod</a:t>
            </a:r>
            <a:r>
              <a:rPr sz="1900" b="1" dirty="0">
                <a:solidFill>
                  <a:srgbClr val="608385"/>
                </a:solidFill>
                <a:latin typeface="Times New Roman"/>
                <a:cs typeface="Times New Roman"/>
              </a:rPr>
              <a:t>	</a:t>
            </a:r>
            <a:r>
              <a:rPr sz="1900" b="1" spc="40" dirty="0">
                <a:solidFill>
                  <a:srgbClr val="608385"/>
                </a:solidFill>
                <a:latin typeface="Times New Roman"/>
                <a:cs typeface="Times New Roman"/>
              </a:rPr>
              <a:t>n.</a:t>
            </a:r>
            <a:endParaRPr sz="1900">
              <a:latin typeface="Times New Roman"/>
              <a:cs typeface="Times New Roman"/>
            </a:endParaRPr>
          </a:p>
          <a:p>
            <a:pPr marL="19685" marR="5080" indent="13335">
              <a:lnSpc>
                <a:spcPts val="2120"/>
              </a:lnSpc>
              <a:spcBef>
                <a:spcPts val="160"/>
              </a:spcBef>
            </a:pPr>
            <a:r>
              <a:rPr sz="1900" dirty="0">
                <a:solidFill>
                  <a:srgbClr val="608385"/>
                </a:solidFill>
                <a:latin typeface="Times New Roman"/>
                <a:cs typeface="Times New Roman"/>
              </a:rPr>
              <a:t>Because</a:t>
            </a:r>
            <a:r>
              <a:rPr sz="1900" spc="80" dirty="0">
                <a:solidFill>
                  <a:srgbClr val="608385"/>
                </a:solidFill>
                <a:latin typeface="Times New Roman"/>
                <a:cs typeface="Times New Roman"/>
              </a:rPr>
              <a:t> </a:t>
            </a:r>
            <a:r>
              <a:rPr sz="1900" dirty="0">
                <a:solidFill>
                  <a:srgbClr val="608385"/>
                </a:solidFill>
                <a:latin typeface="Times New Roman"/>
                <a:cs typeface="Times New Roman"/>
              </a:rPr>
              <a:t>the</a:t>
            </a:r>
            <a:r>
              <a:rPr sz="1900" spc="275" dirty="0">
                <a:solidFill>
                  <a:srgbClr val="608385"/>
                </a:solidFill>
                <a:latin typeface="Times New Roman"/>
                <a:cs typeface="Times New Roman"/>
              </a:rPr>
              <a:t> </a:t>
            </a:r>
            <a:r>
              <a:rPr sz="1900" spc="60" dirty="0">
                <a:solidFill>
                  <a:srgbClr val="608385"/>
                </a:solidFill>
                <a:latin typeface="Times New Roman"/>
                <a:cs typeface="Times New Roman"/>
              </a:rPr>
              <a:t>exponentiation</a:t>
            </a:r>
            <a:r>
              <a:rPr sz="1900" spc="-114" dirty="0">
                <a:solidFill>
                  <a:srgbClr val="608385"/>
                </a:solidFill>
                <a:latin typeface="Times New Roman"/>
                <a:cs typeface="Times New Roman"/>
              </a:rPr>
              <a:t> </a:t>
            </a:r>
            <a:r>
              <a:rPr sz="1900" spc="50" dirty="0">
                <a:solidFill>
                  <a:srgbClr val="608385"/>
                </a:solidFill>
                <a:latin typeface="Times New Roman"/>
                <a:cs typeface="Times New Roman"/>
              </a:rPr>
              <a:t>is</a:t>
            </a:r>
            <a:r>
              <a:rPr sz="1900" spc="-35" dirty="0">
                <a:solidFill>
                  <a:srgbClr val="608385"/>
                </a:solidFill>
                <a:latin typeface="Times New Roman"/>
                <a:cs typeface="Times New Roman"/>
              </a:rPr>
              <a:t> </a:t>
            </a:r>
            <a:r>
              <a:rPr sz="1900" spc="50" dirty="0">
                <a:solidFill>
                  <a:srgbClr val="608385"/>
                </a:solidFill>
                <a:latin typeface="Times New Roman"/>
                <a:cs typeface="Times New Roman"/>
              </a:rPr>
              <a:t>performed</a:t>
            </a:r>
            <a:r>
              <a:rPr sz="1900" spc="105" dirty="0">
                <a:solidFill>
                  <a:srgbClr val="608385"/>
                </a:solidFill>
                <a:latin typeface="Times New Roman"/>
                <a:cs typeface="Times New Roman"/>
              </a:rPr>
              <a:t> </a:t>
            </a:r>
            <a:r>
              <a:rPr sz="1900" b="1" spc="55" dirty="0">
                <a:solidFill>
                  <a:srgbClr val="608385"/>
                </a:solidFill>
                <a:latin typeface="Times New Roman"/>
                <a:cs typeface="Times New Roman"/>
              </a:rPr>
              <a:t>mod</a:t>
            </a:r>
            <a:r>
              <a:rPr sz="1900" b="1" spc="25" dirty="0">
                <a:solidFill>
                  <a:srgbClr val="608385"/>
                </a:solidFill>
                <a:latin typeface="Times New Roman"/>
                <a:cs typeface="Times New Roman"/>
              </a:rPr>
              <a:t>  </a:t>
            </a:r>
            <a:r>
              <a:rPr sz="1900" b="1" dirty="0">
                <a:solidFill>
                  <a:srgbClr val="608385"/>
                </a:solidFill>
                <a:latin typeface="Times New Roman"/>
                <a:cs typeface="Times New Roman"/>
              </a:rPr>
              <a:t>n,</a:t>
            </a:r>
            <a:r>
              <a:rPr sz="1900" b="1" spc="175" dirty="0">
                <a:solidFill>
                  <a:srgbClr val="608385"/>
                </a:solidFill>
                <a:latin typeface="Times New Roman"/>
                <a:cs typeface="Times New Roman"/>
              </a:rPr>
              <a:t> </a:t>
            </a:r>
            <a:r>
              <a:rPr sz="1900" dirty="0">
                <a:solidFill>
                  <a:srgbClr val="608385"/>
                </a:solidFill>
                <a:latin typeface="Times New Roman"/>
                <a:cs typeface="Times New Roman"/>
              </a:rPr>
              <a:t>factoring</a:t>
            </a:r>
            <a:r>
              <a:rPr sz="1900" spc="45" dirty="0">
                <a:solidFill>
                  <a:srgbClr val="608385"/>
                </a:solidFill>
                <a:latin typeface="Times New Roman"/>
                <a:cs typeface="Times New Roman"/>
              </a:rPr>
              <a:t> </a:t>
            </a:r>
            <a:r>
              <a:rPr sz="1900" b="1" dirty="0">
                <a:solidFill>
                  <a:srgbClr val="608385"/>
                </a:solidFill>
                <a:latin typeface="Times New Roman"/>
                <a:cs typeface="Times New Roman"/>
              </a:rPr>
              <a:t>Pe</a:t>
            </a:r>
            <a:r>
              <a:rPr sz="1900" b="1" spc="235" dirty="0">
                <a:solidFill>
                  <a:srgbClr val="608385"/>
                </a:solidFill>
                <a:latin typeface="Times New Roman"/>
                <a:cs typeface="Times New Roman"/>
              </a:rPr>
              <a:t> </a:t>
            </a:r>
            <a:r>
              <a:rPr sz="1900" dirty="0">
                <a:solidFill>
                  <a:srgbClr val="608385"/>
                </a:solidFill>
                <a:latin typeface="Times New Roman"/>
                <a:cs typeface="Times New Roman"/>
              </a:rPr>
              <a:t>to</a:t>
            </a:r>
            <a:r>
              <a:rPr sz="1900" spc="120" dirty="0">
                <a:solidFill>
                  <a:srgbClr val="608385"/>
                </a:solidFill>
                <a:latin typeface="Times New Roman"/>
                <a:cs typeface="Times New Roman"/>
              </a:rPr>
              <a:t> </a:t>
            </a:r>
            <a:r>
              <a:rPr sz="1900" dirty="0">
                <a:solidFill>
                  <a:srgbClr val="608385"/>
                </a:solidFill>
                <a:latin typeface="Times New Roman"/>
                <a:cs typeface="Times New Roman"/>
              </a:rPr>
              <a:t>uncover</a:t>
            </a:r>
            <a:r>
              <a:rPr sz="1900" spc="70" dirty="0">
                <a:solidFill>
                  <a:srgbClr val="608385"/>
                </a:solidFill>
                <a:latin typeface="Times New Roman"/>
                <a:cs typeface="Times New Roman"/>
              </a:rPr>
              <a:t> </a:t>
            </a:r>
            <a:r>
              <a:rPr sz="1900" spc="-25" dirty="0">
                <a:solidFill>
                  <a:srgbClr val="608385"/>
                </a:solidFill>
                <a:latin typeface="Times New Roman"/>
                <a:cs typeface="Times New Roman"/>
              </a:rPr>
              <a:t>the </a:t>
            </a:r>
            <a:r>
              <a:rPr sz="1900" dirty="0">
                <a:solidFill>
                  <a:srgbClr val="608385"/>
                </a:solidFill>
                <a:latin typeface="Times New Roman"/>
                <a:cs typeface="Times New Roman"/>
              </a:rPr>
              <a:t>encrypted</a:t>
            </a:r>
            <a:r>
              <a:rPr sz="1900" spc="340" dirty="0">
                <a:solidFill>
                  <a:srgbClr val="608385"/>
                </a:solidFill>
                <a:latin typeface="Times New Roman"/>
                <a:cs typeface="Times New Roman"/>
              </a:rPr>
              <a:t> </a:t>
            </a:r>
            <a:r>
              <a:rPr sz="1900" dirty="0">
                <a:solidFill>
                  <a:srgbClr val="608385"/>
                </a:solidFill>
                <a:latin typeface="Times New Roman"/>
                <a:cs typeface="Times New Roman"/>
              </a:rPr>
              <a:t>plaintext</a:t>
            </a:r>
            <a:r>
              <a:rPr sz="1900" spc="315" dirty="0">
                <a:solidFill>
                  <a:srgbClr val="608385"/>
                </a:solidFill>
                <a:latin typeface="Times New Roman"/>
                <a:cs typeface="Times New Roman"/>
              </a:rPr>
              <a:t> </a:t>
            </a:r>
            <a:r>
              <a:rPr sz="1900" spc="50" dirty="0">
                <a:solidFill>
                  <a:srgbClr val="608385"/>
                </a:solidFill>
                <a:latin typeface="Times New Roman"/>
                <a:cs typeface="Times New Roman"/>
              </a:rPr>
              <a:t>is</a:t>
            </a:r>
            <a:r>
              <a:rPr sz="1900" spc="95" dirty="0">
                <a:solidFill>
                  <a:srgbClr val="608385"/>
                </a:solidFill>
                <a:latin typeface="Times New Roman"/>
                <a:cs typeface="Times New Roman"/>
              </a:rPr>
              <a:t> </a:t>
            </a:r>
            <a:r>
              <a:rPr sz="1900" spc="-10" dirty="0">
                <a:solidFill>
                  <a:srgbClr val="608385"/>
                </a:solidFill>
                <a:latin typeface="Times New Roman"/>
                <a:cs typeface="Times New Roman"/>
              </a:rPr>
              <a:t>difficult.</a:t>
            </a:r>
            <a:endParaRPr sz="1900">
              <a:latin typeface="Times New Roman"/>
              <a:cs typeface="Times New Roman"/>
            </a:endParaRPr>
          </a:p>
          <a:p>
            <a:pPr marL="12700">
              <a:lnSpc>
                <a:spcPts val="2100"/>
              </a:lnSpc>
              <a:tabLst>
                <a:tab pos="2440305" algn="l"/>
              </a:tabLst>
            </a:pPr>
            <a:r>
              <a:rPr sz="1900" spc="65" dirty="0">
                <a:solidFill>
                  <a:srgbClr val="608385"/>
                </a:solidFill>
                <a:latin typeface="Times New Roman"/>
                <a:cs typeface="Times New Roman"/>
              </a:rPr>
              <a:t>The</a:t>
            </a:r>
            <a:r>
              <a:rPr sz="1900" spc="120" dirty="0">
                <a:solidFill>
                  <a:srgbClr val="608385"/>
                </a:solidFill>
                <a:latin typeface="Times New Roman"/>
                <a:cs typeface="Times New Roman"/>
              </a:rPr>
              <a:t> </a:t>
            </a:r>
            <a:r>
              <a:rPr sz="1900" dirty="0">
                <a:solidFill>
                  <a:srgbClr val="608385"/>
                </a:solidFill>
                <a:latin typeface="Times New Roman"/>
                <a:cs typeface="Times New Roman"/>
              </a:rPr>
              <a:t>decryption</a:t>
            </a:r>
            <a:r>
              <a:rPr sz="1900" spc="290" dirty="0">
                <a:solidFill>
                  <a:srgbClr val="608385"/>
                </a:solidFill>
                <a:latin typeface="Times New Roman"/>
                <a:cs typeface="Times New Roman"/>
              </a:rPr>
              <a:t> </a:t>
            </a:r>
            <a:r>
              <a:rPr sz="1900" dirty="0">
                <a:solidFill>
                  <a:srgbClr val="608385"/>
                </a:solidFill>
                <a:latin typeface="Times New Roman"/>
                <a:cs typeface="Times New Roman"/>
              </a:rPr>
              <a:t>key</a:t>
            </a:r>
            <a:r>
              <a:rPr sz="1900" spc="-130" dirty="0">
                <a:solidFill>
                  <a:srgbClr val="608385"/>
                </a:solidFill>
                <a:latin typeface="Times New Roman"/>
                <a:cs typeface="Times New Roman"/>
              </a:rPr>
              <a:t> </a:t>
            </a:r>
            <a:r>
              <a:rPr sz="1900" spc="-25" dirty="0">
                <a:solidFill>
                  <a:srgbClr val="608385"/>
                </a:solidFill>
                <a:latin typeface="Times New Roman"/>
                <a:cs typeface="Times New Roman"/>
              </a:rPr>
              <a:t>dis</a:t>
            </a:r>
            <a:r>
              <a:rPr sz="1900" dirty="0">
                <a:solidFill>
                  <a:srgbClr val="608385"/>
                </a:solidFill>
                <a:latin typeface="Times New Roman"/>
                <a:cs typeface="Times New Roman"/>
              </a:rPr>
              <a:t>	carefully</a:t>
            </a:r>
            <a:r>
              <a:rPr sz="1900" spc="55" dirty="0">
                <a:solidFill>
                  <a:srgbClr val="608385"/>
                </a:solidFill>
                <a:latin typeface="Times New Roman"/>
                <a:cs typeface="Times New Roman"/>
              </a:rPr>
              <a:t> </a:t>
            </a:r>
            <a:r>
              <a:rPr sz="1900" dirty="0">
                <a:solidFill>
                  <a:srgbClr val="608385"/>
                </a:solidFill>
                <a:latin typeface="Times New Roman"/>
                <a:cs typeface="Times New Roman"/>
              </a:rPr>
              <a:t>chosen</a:t>
            </a:r>
            <a:r>
              <a:rPr sz="1900" spc="25" dirty="0">
                <a:solidFill>
                  <a:srgbClr val="608385"/>
                </a:solidFill>
                <a:latin typeface="Times New Roman"/>
                <a:cs typeface="Times New Roman"/>
              </a:rPr>
              <a:t> </a:t>
            </a:r>
            <a:r>
              <a:rPr sz="1900" dirty="0">
                <a:solidFill>
                  <a:srgbClr val="608385"/>
                </a:solidFill>
                <a:latin typeface="Times New Roman"/>
                <a:cs typeface="Times New Roman"/>
              </a:rPr>
              <a:t>so</a:t>
            </a:r>
            <a:r>
              <a:rPr sz="1900" spc="90" dirty="0">
                <a:solidFill>
                  <a:srgbClr val="608385"/>
                </a:solidFill>
                <a:latin typeface="Times New Roman"/>
                <a:cs typeface="Times New Roman"/>
              </a:rPr>
              <a:t> </a:t>
            </a:r>
            <a:r>
              <a:rPr sz="1900" spc="85" dirty="0">
                <a:solidFill>
                  <a:srgbClr val="608385"/>
                </a:solidFill>
                <a:latin typeface="Times New Roman"/>
                <a:cs typeface="Times New Roman"/>
              </a:rPr>
              <a:t>that</a:t>
            </a:r>
            <a:r>
              <a:rPr sz="1900" spc="-15" dirty="0">
                <a:solidFill>
                  <a:srgbClr val="608385"/>
                </a:solidFill>
                <a:latin typeface="Times New Roman"/>
                <a:cs typeface="Times New Roman"/>
              </a:rPr>
              <a:t> </a:t>
            </a:r>
            <a:r>
              <a:rPr sz="1900" b="1" spc="175" dirty="0">
                <a:solidFill>
                  <a:srgbClr val="608385"/>
                </a:solidFill>
                <a:latin typeface="Times New Roman"/>
                <a:cs typeface="Times New Roman"/>
              </a:rPr>
              <a:t>(Pe)d</a:t>
            </a:r>
            <a:r>
              <a:rPr sz="1900" b="1" spc="-145" dirty="0">
                <a:solidFill>
                  <a:srgbClr val="608385"/>
                </a:solidFill>
                <a:latin typeface="Times New Roman"/>
                <a:cs typeface="Times New Roman"/>
              </a:rPr>
              <a:t> </a:t>
            </a:r>
            <a:r>
              <a:rPr sz="1900" b="1" spc="235" dirty="0">
                <a:solidFill>
                  <a:srgbClr val="608385"/>
                </a:solidFill>
                <a:latin typeface="Times New Roman"/>
                <a:cs typeface="Times New Roman"/>
              </a:rPr>
              <a:t>mod</a:t>
            </a:r>
            <a:r>
              <a:rPr sz="1900" b="1" spc="-100" dirty="0">
                <a:solidFill>
                  <a:srgbClr val="608385"/>
                </a:solidFill>
                <a:latin typeface="Times New Roman"/>
                <a:cs typeface="Times New Roman"/>
              </a:rPr>
              <a:t> </a:t>
            </a:r>
            <a:r>
              <a:rPr sz="1900" b="1" spc="210" dirty="0">
                <a:solidFill>
                  <a:srgbClr val="608385"/>
                </a:solidFill>
                <a:latin typeface="Times New Roman"/>
                <a:cs typeface="Times New Roman"/>
              </a:rPr>
              <a:t>n</a:t>
            </a:r>
            <a:r>
              <a:rPr sz="1900" b="1" spc="195" dirty="0">
                <a:solidFill>
                  <a:srgbClr val="608385"/>
                </a:solidFill>
                <a:latin typeface="Times New Roman"/>
                <a:cs typeface="Times New Roman"/>
              </a:rPr>
              <a:t> </a:t>
            </a:r>
            <a:r>
              <a:rPr sz="2600" spc="-370" dirty="0">
                <a:solidFill>
                  <a:srgbClr val="608385"/>
                </a:solidFill>
                <a:latin typeface="Times New Roman"/>
                <a:cs typeface="Times New Roman"/>
              </a:rPr>
              <a:t>=</a:t>
            </a:r>
            <a:r>
              <a:rPr sz="2600" spc="-45" dirty="0">
                <a:solidFill>
                  <a:srgbClr val="608385"/>
                </a:solidFill>
                <a:latin typeface="Times New Roman"/>
                <a:cs typeface="Times New Roman"/>
              </a:rPr>
              <a:t> </a:t>
            </a:r>
            <a:r>
              <a:rPr sz="1900" b="1" spc="70" dirty="0">
                <a:solidFill>
                  <a:srgbClr val="608385"/>
                </a:solidFill>
                <a:latin typeface="Times New Roman"/>
                <a:cs typeface="Times New Roman"/>
              </a:rPr>
              <a:t>P</a:t>
            </a:r>
            <a:r>
              <a:rPr sz="1900" b="1" spc="70" dirty="0">
                <a:solidFill>
                  <a:srgbClr val="859795"/>
                </a:solidFill>
                <a:latin typeface="Times New Roman"/>
                <a:cs typeface="Times New Roman"/>
              </a:rPr>
              <a:t>.</a:t>
            </a:r>
            <a:endParaRPr sz="1900">
              <a:latin typeface="Times New Roman"/>
              <a:cs typeface="Times New Roman"/>
            </a:endParaRPr>
          </a:p>
          <a:p>
            <a:pPr marL="12700">
              <a:lnSpc>
                <a:spcPts val="2175"/>
              </a:lnSpc>
            </a:pPr>
            <a:r>
              <a:rPr sz="1900" spc="65" dirty="0">
                <a:solidFill>
                  <a:srgbClr val="608385"/>
                </a:solidFill>
                <a:latin typeface="Times New Roman"/>
                <a:cs typeface="Times New Roman"/>
              </a:rPr>
              <a:t>The</a:t>
            </a:r>
            <a:r>
              <a:rPr sz="1900" spc="30" dirty="0">
                <a:solidFill>
                  <a:srgbClr val="608385"/>
                </a:solidFill>
                <a:latin typeface="Times New Roman"/>
                <a:cs typeface="Times New Roman"/>
              </a:rPr>
              <a:t> </a:t>
            </a:r>
            <a:r>
              <a:rPr sz="1900" dirty="0">
                <a:solidFill>
                  <a:srgbClr val="608385"/>
                </a:solidFill>
                <a:latin typeface="Times New Roman"/>
                <a:cs typeface="Times New Roman"/>
              </a:rPr>
              <a:t>decryption</a:t>
            </a:r>
            <a:r>
              <a:rPr sz="1900" spc="180" dirty="0">
                <a:solidFill>
                  <a:srgbClr val="608385"/>
                </a:solidFill>
                <a:latin typeface="Times New Roman"/>
                <a:cs typeface="Times New Roman"/>
              </a:rPr>
              <a:t> </a:t>
            </a:r>
            <a:r>
              <a:rPr sz="1900" dirty="0">
                <a:solidFill>
                  <a:srgbClr val="608385"/>
                </a:solidFill>
                <a:latin typeface="Times New Roman"/>
                <a:cs typeface="Times New Roman"/>
              </a:rPr>
              <a:t>key</a:t>
            </a:r>
            <a:r>
              <a:rPr sz="1900" spc="-110" dirty="0">
                <a:solidFill>
                  <a:srgbClr val="608385"/>
                </a:solidFill>
                <a:latin typeface="Times New Roman"/>
                <a:cs typeface="Times New Roman"/>
              </a:rPr>
              <a:t> </a:t>
            </a:r>
            <a:r>
              <a:rPr sz="2050" b="1" dirty="0">
                <a:solidFill>
                  <a:srgbClr val="608385"/>
                </a:solidFill>
                <a:latin typeface="Times New Roman"/>
                <a:cs typeface="Times New Roman"/>
              </a:rPr>
              <a:t>d</a:t>
            </a:r>
            <a:r>
              <a:rPr sz="2050" b="1" spc="125" dirty="0">
                <a:solidFill>
                  <a:srgbClr val="608385"/>
                </a:solidFill>
                <a:latin typeface="Times New Roman"/>
                <a:cs typeface="Times New Roman"/>
              </a:rPr>
              <a:t> </a:t>
            </a:r>
            <a:r>
              <a:rPr sz="1900" spc="70" dirty="0">
                <a:solidFill>
                  <a:srgbClr val="608385"/>
                </a:solidFill>
                <a:latin typeface="Times New Roman"/>
                <a:cs typeface="Times New Roman"/>
              </a:rPr>
              <a:t>can</a:t>
            </a:r>
            <a:r>
              <a:rPr sz="1900" spc="-10" dirty="0">
                <a:solidFill>
                  <a:srgbClr val="608385"/>
                </a:solidFill>
                <a:latin typeface="Times New Roman"/>
                <a:cs typeface="Times New Roman"/>
              </a:rPr>
              <a:t> </a:t>
            </a:r>
            <a:r>
              <a:rPr sz="1900" spc="60" dirty="0">
                <a:solidFill>
                  <a:srgbClr val="608385"/>
                </a:solidFill>
                <a:latin typeface="Times New Roman"/>
                <a:cs typeface="Times New Roman"/>
              </a:rPr>
              <a:t>be</a:t>
            </a:r>
            <a:r>
              <a:rPr sz="1900" spc="5" dirty="0">
                <a:solidFill>
                  <a:srgbClr val="608385"/>
                </a:solidFill>
                <a:latin typeface="Times New Roman"/>
                <a:cs typeface="Times New Roman"/>
              </a:rPr>
              <a:t> </a:t>
            </a:r>
            <a:r>
              <a:rPr sz="1900" spc="55" dirty="0">
                <a:solidFill>
                  <a:srgbClr val="608385"/>
                </a:solidFill>
                <a:latin typeface="Times New Roman"/>
                <a:cs typeface="Times New Roman"/>
              </a:rPr>
              <a:t>computed</a:t>
            </a:r>
            <a:r>
              <a:rPr sz="1900" spc="50" dirty="0">
                <a:solidFill>
                  <a:srgbClr val="608385"/>
                </a:solidFill>
                <a:latin typeface="Times New Roman"/>
                <a:cs typeface="Times New Roman"/>
              </a:rPr>
              <a:t> from</a:t>
            </a:r>
            <a:r>
              <a:rPr sz="1900" spc="85" dirty="0">
                <a:solidFill>
                  <a:srgbClr val="608385"/>
                </a:solidFill>
                <a:latin typeface="Times New Roman"/>
                <a:cs typeface="Times New Roman"/>
              </a:rPr>
              <a:t> </a:t>
            </a:r>
            <a:r>
              <a:rPr sz="1900" spc="50" dirty="0">
                <a:solidFill>
                  <a:srgbClr val="608385"/>
                </a:solidFill>
                <a:latin typeface="Times New Roman"/>
                <a:cs typeface="Times New Roman"/>
              </a:rPr>
              <a:t>the</a:t>
            </a:r>
            <a:r>
              <a:rPr sz="1900" spc="114" dirty="0">
                <a:solidFill>
                  <a:srgbClr val="608385"/>
                </a:solidFill>
                <a:latin typeface="Times New Roman"/>
                <a:cs typeface="Times New Roman"/>
              </a:rPr>
              <a:t> </a:t>
            </a:r>
            <a:r>
              <a:rPr sz="1900" dirty="0">
                <a:solidFill>
                  <a:srgbClr val="608385"/>
                </a:solidFill>
                <a:latin typeface="Times New Roman"/>
                <a:cs typeface="Times New Roman"/>
              </a:rPr>
              <a:t>condition</a:t>
            </a:r>
            <a:r>
              <a:rPr sz="1900" spc="170" dirty="0">
                <a:solidFill>
                  <a:srgbClr val="608385"/>
                </a:solidFill>
                <a:latin typeface="Times New Roman"/>
                <a:cs typeface="Times New Roman"/>
              </a:rPr>
              <a:t> </a:t>
            </a:r>
            <a:r>
              <a:rPr sz="1900" spc="65" dirty="0">
                <a:solidFill>
                  <a:srgbClr val="608385"/>
                </a:solidFill>
                <a:latin typeface="Times New Roman"/>
                <a:cs typeface="Times New Roman"/>
              </a:rPr>
              <a:t>that</a:t>
            </a:r>
            <a:endParaRPr sz="1900">
              <a:latin typeface="Times New Roman"/>
              <a:cs typeface="Times New Roman"/>
            </a:endParaRPr>
          </a:p>
          <a:p>
            <a:pPr marL="503555">
              <a:lnSpc>
                <a:spcPts val="2140"/>
              </a:lnSpc>
            </a:pPr>
            <a:r>
              <a:rPr sz="1900" b="1" spc="125" dirty="0">
                <a:solidFill>
                  <a:srgbClr val="608385"/>
                </a:solidFill>
                <a:latin typeface="Times New Roman"/>
                <a:cs typeface="Times New Roman"/>
              </a:rPr>
              <a:t>d</a:t>
            </a:r>
            <a:r>
              <a:rPr sz="1900" b="1" spc="-85" dirty="0">
                <a:solidFill>
                  <a:srgbClr val="608385"/>
                </a:solidFill>
                <a:latin typeface="Times New Roman"/>
                <a:cs typeface="Times New Roman"/>
              </a:rPr>
              <a:t> </a:t>
            </a:r>
            <a:r>
              <a:rPr sz="1900" b="1" spc="110" dirty="0">
                <a:solidFill>
                  <a:srgbClr val="608385"/>
                </a:solidFill>
                <a:latin typeface="Times New Roman"/>
                <a:cs typeface="Times New Roman"/>
              </a:rPr>
              <a:t>x</a:t>
            </a:r>
            <a:r>
              <a:rPr sz="1900" b="1" spc="45" dirty="0">
                <a:solidFill>
                  <a:srgbClr val="608385"/>
                </a:solidFill>
                <a:latin typeface="Times New Roman"/>
                <a:cs typeface="Times New Roman"/>
              </a:rPr>
              <a:t> </a:t>
            </a:r>
            <a:r>
              <a:rPr sz="1900" b="1" spc="120" dirty="0">
                <a:solidFill>
                  <a:srgbClr val="608385"/>
                </a:solidFill>
                <a:latin typeface="Times New Roman"/>
                <a:cs typeface="Times New Roman"/>
              </a:rPr>
              <a:t>e=</a:t>
            </a:r>
            <a:r>
              <a:rPr sz="1900" b="1" spc="130" dirty="0">
                <a:solidFill>
                  <a:srgbClr val="608385"/>
                </a:solidFill>
                <a:latin typeface="Times New Roman"/>
                <a:cs typeface="Times New Roman"/>
              </a:rPr>
              <a:t> </a:t>
            </a:r>
            <a:r>
              <a:rPr sz="1900" b="1" spc="110" dirty="0">
                <a:solidFill>
                  <a:srgbClr val="608385"/>
                </a:solidFill>
                <a:latin typeface="Times New Roman"/>
                <a:cs typeface="Times New Roman"/>
              </a:rPr>
              <a:t>1</a:t>
            </a:r>
            <a:r>
              <a:rPr sz="1900" b="1" spc="-225" dirty="0">
                <a:solidFill>
                  <a:srgbClr val="608385"/>
                </a:solidFill>
                <a:latin typeface="Times New Roman"/>
                <a:cs typeface="Times New Roman"/>
              </a:rPr>
              <a:t> </a:t>
            </a:r>
            <a:r>
              <a:rPr sz="1900" b="1" spc="140" dirty="0">
                <a:solidFill>
                  <a:srgbClr val="608385"/>
                </a:solidFill>
                <a:latin typeface="Times New Roman"/>
                <a:cs typeface="Times New Roman"/>
              </a:rPr>
              <a:t>mod</a:t>
            </a:r>
            <a:r>
              <a:rPr sz="1900" b="1" spc="200" dirty="0">
                <a:solidFill>
                  <a:srgbClr val="608385"/>
                </a:solidFill>
                <a:latin typeface="Times New Roman"/>
                <a:cs typeface="Times New Roman"/>
              </a:rPr>
              <a:t> </a:t>
            </a:r>
            <a:r>
              <a:rPr sz="1900" b="1" spc="90" dirty="0">
                <a:solidFill>
                  <a:srgbClr val="608385"/>
                </a:solidFill>
                <a:latin typeface="Times New Roman"/>
                <a:cs typeface="Times New Roman"/>
              </a:rPr>
              <a:t>((a-</a:t>
            </a:r>
            <a:r>
              <a:rPr sz="1900" b="1" spc="105" dirty="0">
                <a:solidFill>
                  <a:srgbClr val="608385"/>
                </a:solidFill>
                <a:latin typeface="Times New Roman"/>
                <a:cs typeface="Times New Roman"/>
              </a:rPr>
              <a:t>1)x(b-</a:t>
            </a:r>
            <a:r>
              <a:rPr sz="1900" b="1" spc="65" dirty="0">
                <a:solidFill>
                  <a:srgbClr val="608385"/>
                </a:solidFill>
                <a:latin typeface="Times New Roman"/>
                <a:cs typeface="Times New Roman"/>
              </a:rPr>
              <a:t>1)).</a:t>
            </a:r>
            <a:endParaRPr sz="1900">
              <a:latin typeface="Times New Roman"/>
              <a:cs typeface="Times New Roman"/>
            </a:endParaRPr>
          </a:p>
          <a:p>
            <a:pPr marL="12700">
              <a:lnSpc>
                <a:spcPts val="1910"/>
              </a:lnSpc>
            </a:pPr>
            <a:r>
              <a:rPr sz="1900" spc="60" dirty="0">
                <a:solidFill>
                  <a:srgbClr val="608385"/>
                </a:solidFill>
                <a:latin typeface="Times New Roman"/>
                <a:cs typeface="Times New Roman"/>
              </a:rPr>
              <a:t>Thus</a:t>
            </a:r>
            <a:r>
              <a:rPr sz="1900" spc="60" dirty="0">
                <a:solidFill>
                  <a:srgbClr val="859795"/>
                </a:solidFill>
                <a:latin typeface="Times New Roman"/>
                <a:cs typeface="Times New Roman"/>
              </a:rPr>
              <a:t>,</a:t>
            </a:r>
            <a:r>
              <a:rPr sz="1900" spc="-15" dirty="0">
                <a:solidFill>
                  <a:srgbClr val="859795"/>
                </a:solidFill>
                <a:latin typeface="Times New Roman"/>
                <a:cs typeface="Times New Roman"/>
              </a:rPr>
              <a:t> </a:t>
            </a:r>
            <a:r>
              <a:rPr sz="1900" spc="55" dirty="0">
                <a:solidFill>
                  <a:srgbClr val="608385"/>
                </a:solidFill>
                <a:latin typeface="Times New Roman"/>
                <a:cs typeface="Times New Roman"/>
              </a:rPr>
              <a:t>the</a:t>
            </a:r>
            <a:r>
              <a:rPr sz="1900" spc="150" dirty="0">
                <a:solidFill>
                  <a:srgbClr val="608385"/>
                </a:solidFill>
                <a:latin typeface="Times New Roman"/>
                <a:cs typeface="Times New Roman"/>
              </a:rPr>
              <a:t> </a:t>
            </a:r>
            <a:r>
              <a:rPr sz="1900" dirty="0">
                <a:solidFill>
                  <a:srgbClr val="608385"/>
                </a:solidFill>
                <a:latin typeface="Times New Roman"/>
                <a:cs typeface="Times New Roman"/>
              </a:rPr>
              <a:t>legitimate</a:t>
            </a:r>
            <a:r>
              <a:rPr sz="1900" spc="235" dirty="0">
                <a:solidFill>
                  <a:srgbClr val="608385"/>
                </a:solidFill>
                <a:latin typeface="Times New Roman"/>
                <a:cs typeface="Times New Roman"/>
              </a:rPr>
              <a:t> </a:t>
            </a:r>
            <a:r>
              <a:rPr sz="1900" dirty="0">
                <a:solidFill>
                  <a:srgbClr val="608385"/>
                </a:solidFill>
                <a:latin typeface="Times New Roman"/>
                <a:cs typeface="Times New Roman"/>
              </a:rPr>
              <a:t>receiver</a:t>
            </a:r>
            <a:r>
              <a:rPr sz="1900" spc="120" dirty="0">
                <a:solidFill>
                  <a:srgbClr val="608385"/>
                </a:solidFill>
                <a:latin typeface="Times New Roman"/>
                <a:cs typeface="Times New Roman"/>
              </a:rPr>
              <a:t> </a:t>
            </a:r>
            <a:r>
              <a:rPr sz="1900" dirty="0">
                <a:solidFill>
                  <a:srgbClr val="608385"/>
                </a:solidFill>
                <a:latin typeface="Times New Roman"/>
                <a:cs typeface="Times New Roman"/>
              </a:rPr>
              <a:t>who</a:t>
            </a:r>
            <a:r>
              <a:rPr sz="1900" spc="125" dirty="0">
                <a:solidFill>
                  <a:srgbClr val="608385"/>
                </a:solidFill>
                <a:latin typeface="Times New Roman"/>
                <a:cs typeface="Times New Roman"/>
              </a:rPr>
              <a:t> </a:t>
            </a:r>
            <a:r>
              <a:rPr sz="1900" dirty="0">
                <a:solidFill>
                  <a:srgbClr val="608385"/>
                </a:solidFill>
                <a:latin typeface="Times New Roman"/>
                <a:cs typeface="Times New Roman"/>
              </a:rPr>
              <a:t>knows d</a:t>
            </a:r>
            <a:r>
              <a:rPr sz="1900" spc="25" dirty="0">
                <a:solidFill>
                  <a:srgbClr val="608385"/>
                </a:solidFill>
                <a:latin typeface="Times New Roman"/>
                <a:cs typeface="Times New Roman"/>
              </a:rPr>
              <a:t> </a:t>
            </a:r>
            <a:r>
              <a:rPr sz="1900" dirty="0">
                <a:solidFill>
                  <a:srgbClr val="608385"/>
                </a:solidFill>
                <a:latin typeface="Times New Roman"/>
                <a:cs typeface="Times New Roman"/>
              </a:rPr>
              <a:t>simply</a:t>
            </a:r>
            <a:r>
              <a:rPr sz="1900" spc="15" dirty="0">
                <a:solidFill>
                  <a:srgbClr val="608385"/>
                </a:solidFill>
                <a:latin typeface="Times New Roman"/>
                <a:cs typeface="Times New Roman"/>
              </a:rPr>
              <a:t> </a:t>
            </a:r>
            <a:r>
              <a:rPr sz="1900" spc="45" dirty="0">
                <a:solidFill>
                  <a:srgbClr val="608385"/>
                </a:solidFill>
                <a:latin typeface="Times New Roman"/>
                <a:cs typeface="Times New Roman"/>
              </a:rPr>
              <a:t>computes</a:t>
            </a:r>
            <a:endParaRPr sz="1900">
              <a:latin typeface="Times New Roman"/>
              <a:cs typeface="Times New Roman"/>
            </a:endParaRPr>
          </a:p>
          <a:p>
            <a:pPr marL="520700">
              <a:lnSpc>
                <a:spcPts val="2795"/>
              </a:lnSpc>
              <a:tabLst>
                <a:tab pos="2913380" algn="l"/>
              </a:tabLst>
            </a:pPr>
            <a:r>
              <a:rPr sz="1900" b="1" spc="155" dirty="0">
                <a:solidFill>
                  <a:srgbClr val="608385"/>
                </a:solidFill>
                <a:latin typeface="Times New Roman"/>
                <a:cs typeface="Times New Roman"/>
              </a:rPr>
              <a:t>(Pe)d</a:t>
            </a:r>
            <a:r>
              <a:rPr sz="1900" b="1" spc="-110" dirty="0">
                <a:solidFill>
                  <a:srgbClr val="608385"/>
                </a:solidFill>
                <a:latin typeface="Times New Roman"/>
                <a:cs typeface="Times New Roman"/>
              </a:rPr>
              <a:t> </a:t>
            </a:r>
            <a:r>
              <a:rPr sz="1900" b="1" spc="210" dirty="0">
                <a:solidFill>
                  <a:srgbClr val="608385"/>
                </a:solidFill>
                <a:latin typeface="Times New Roman"/>
                <a:cs typeface="Times New Roman"/>
              </a:rPr>
              <a:t>mod</a:t>
            </a:r>
            <a:r>
              <a:rPr sz="1900" b="1" spc="-80" dirty="0">
                <a:solidFill>
                  <a:srgbClr val="608385"/>
                </a:solidFill>
                <a:latin typeface="Times New Roman"/>
                <a:cs typeface="Times New Roman"/>
              </a:rPr>
              <a:t> </a:t>
            </a:r>
            <a:r>
              <a:rPr sz="1900" b="1" spc="190" dirty="0">
                <a:solidFill>
                  <a:srgbClr val="608385"/>
                </a:solidFill>
                <a:latin typeface="Times New Roman"/>
                <a:cs typeface="Times New Roman"/>
              </a:rPr>
              <a:t>n</a:t>
            </a:r>
            <a:r>
              <a:rPr sz="1900" b="1" spc="60" dirty="0">
                <a:solidFill>
                  <a:srgbClr val="608385"/>
                </a:solidFill>
                <a:latin typeface="Times New Roman"/>
                <a:cs typeface="Times New Roman"/>
              </a:rPr>
              <a:t> </a:t>
            </a:r>
            <a:r>
              <a:rPr sz="2600" spc="-370" dirty="0">
                <a:solidFill>
                  <a:srgbClr val="608385"/>
                </a:solidFill>
                <a:latin typeface="Times New Roman"/>
                <a:cs typeface="Times New Roman"/>
              </a:rPr>
              <a:t>=</a:t>
            </a:r>
            <a:r>
              <a:rPr sz="2600" spc="-125" dirty="0">
                <a:solidFill>
                  <a:srgbClr val="608385"/>
                </a:solidFill>
                <a:latin typeface="Times New Roman"/>
                <a:cs typeface="Times New Roman"/>
              </a:rPr>
              <a:t> </a:t>
            </a:r>
            <a:r>
              <a:rPr sz="1900" b="1" spc="-305" dirty="0">
                <a:solidFill>
                  <a:srgbClr val="608385"/>
                </a:solidFill>
                <a:latin typeface="Times New Roman"/>
                <a:cs typeface="Times New Roman"/>
              </a:rPr>
              <a:t>P</a:t>
            </a:r>
            <a:r>
              <a:rPr sz="1900" b="1" spc="409" dirty="0">
                <a:solidFill>
                  <a:srgbClr val="608385"/>
                </a:solidFill>
                <a:latin typeface="Times New Roman"/>
                <a:cs typeface="Times New Roman"/>
              </a:rPr>
              <a:t> </a:t>
            </a:r>
            <a:r>
              <a:rPr sz="1900" spc="-25" dirty="0">
                <a:solidFill>
                  <a:srgbClr val="608385"/>
                </a:solidFill>
                <a:latin typeface="Times New Roman"/>
                <a:cs typeface="Times New Roman"/>
              </a:rPr>
              <a:t>and</a:t>
            </a:r>
            <a:r>
              <a:rPr sz="1900" dirty="0">
                <a:solidFill>
                  <a:srgbClr val="608385"/>
                </a:solidFill>
                <a:latin typeface="Times New Roman"/>
                <a:cs typeface="Times New Roman"/>
              </a:rPr>
              <a:t>	recovers</a:t>
            </a:r>
            <a:r>
              <a:rPr sz="1900" spc="200" dirty="0">
                <a:solidFill>
                  <a:srgbClr val="608385"/>
                </a:solidFill>
                <a:latin typeface="Times New Roman"/>
                <a:cs typeface="Times New Roman"/>
              </a:rPr>
              <a:t> </a:t>
            </a:r>
            <a:r>
              <a:rPr sz="1900" b="1" dirty="0">
                <a:solidFill>
                  <a:srgbClr val="608385"/>
                </a:solidFill>
                <a:latin typeface="Times New Roman"/>
                <a:cs typeface="Times New Roman"/>
              </a:rPr>
              <a:t>P</a:t>
            </a:r>
            <a:r>
              <a:rPr sz="1900" b="1" spc="215" dirty="0">
                <a:solidFill>
                  <a:srgbClr val="608385"/>
                </a:solidFill>
                <a:latin typeface="Times New Roman"/>
                <a:cs typeface="Times New Roman"/>
              </a:rPr>
              <a:t> </a:t>
            </a:r>
            <a:r>
              <a:rPr sz="1900" dirty="0">
                <a:solidFill>
                  <a:srgbClr val="608385"/>
                </a:solidFill>
                <a:latin typeface="Times New Roman"/>
                <a:cs typeface="Times New Roman"/>
              </a:rPr>
              <a:t>without</a:t>
            </a:r>
            <a:r>
              <a:rPr sz="1900" spc="220" dirty="0">
                <a:solidFill>
                  <a:srgbClr val="608385"/>
                </a:solidFill>
                <a:latin typeface="Times New Roman"/>
                <a:cs typeface="Times New Roman"/>
              </a:rPr>
              <a:t> </a:t>
            </a:r>
            <a:r>
              <a:rPr sz="1900" dirty="0">
                <a:solidFill>
                  <a:srgbClr val="608385"/>
                </a:solidFill>
                <a:latin typeface="Times New Roman"/>
                <a:cs typeface="Times New Roman"/>
              </a:rPr>
              <a:t>having</a:t>
            </a:r>
            <a:r>
              <a:rPr sz="1900" spc="105" dirty="0">
                <a:solidFill>
                  <a:srgbClr val="608385"/>
                </a:solidFill>
                <a:latin typeface="Times New Roman"/>
                <a:cs typeface="Times New Roman"/>
              </a:rPr>
              <a:t> </a:t>
            </a:r>
            <a:r>
              <a:rPr sz="1900" dirty="0">
                <a:solidFill>
                  <a:srgbClr val="608385"/>
                </a:solidFill>
                <a:latin typeface="Times New Roman"/>
                <a:cs typeface="Times New Roman"/>
              </a:rPr>
              <a:t>to</a:t>
            </a:r>
            <a:r>
              <a:rPr sz="1900" spc="125" dirty="0">
                <a:solidFill>
                  <a:srgbClr val="608385"/>
                </a:solidFill>
                <a:latin typeface="Times New Roman"/>
                <a:cs typeface="Times New Roman"/>
              </a:rPr>
              <a:t> </a:t>
            </a:r>
            <a:r>
              <a:rPr sz="1900" dirty="0">
                <a:solidFill>
                  <a:srgbClr val="608385"/>
                </a:solidFill>
                <a:latin typeface="Times New Roman"/>
                <a:cs typeface="Times New Roman"/>
              </a:rPr>
              <a:t>factor</a:t>
            </a:r>
            <a:r>
              <a:rPr sz="1900" spc="135" dirty="0">
                <a:solidFill>
                  <a:srgbClr val="608385"/>
                </a:solidFill>
                <a:latin typeface="Times New Roman"/>
                <a:cs typeface="Times New Roman"/>
              </a:rPr>
              <a:t> </a:t>
            </a:r>
            <a:r>
              <a:rPr sz="1900" b="1" spc="-25" dirty="0">
                <a:solidFill>
                  <a:srgbClr val="608385"/>
                </a:solidFill>
                <a:latin typeface="Times New Roman"/>
                <a:cs typeface="Times New Roman"/>
              </a:rPr>
              <a:t>Pe.</a:t>
            </a:r>
            <a:endParaRPr sz="1900">
              <a:latin typeface="Times New Roman"/>
              <a:cs typeface="Times New Roman"/>
            </a:endParaRPr>
          </a:p>
        </p:txBody>
      </p:sp>
      <p:sp>
        <p:nvSpPr>
          <p:cNvPr id="7" name="object 7"/>
          <p:cNvSpPr txBox="1"/>
          <p:nvPr/>
        </p:nvSpPr>
        <p:spPr>
          <a:xfrm>
            <a:off x="1992269" y="3387594"/>
            <a:ext cx="69850" cy="112851"/>
          </a:xfrm>
          <a:prstGeom prst="rect">
            <a:avLst/>
          </a:prstGeom>
        </p:spPr>
        <p:txBody>
          <a:bodyPr vert="horz" wrap="square" lIns="0" tIns="12700" rIns="0" bIns="0" rtlCol="0">
            <a:spAutoFit/>
          </a:bodyPr>
          <a:lstStyle/>
          <a:p>
            <a:pPr marL="12700">
              <a:spcBef>
                <a:spcPts val="100"/>
              </a:spcBef>
            </a:pPr>
            <a:r>
              <a:rPr sz="650" spc="-50" dirty="0">
                <a:solidFill>
                  <a:srgbClr val="859795"/>
                </a:solidFill>
                <a:latin typeface="Times New Roman"/>
                <a:cs typeface="Times New Roman"/>
              </a:rPr>
              <a:t>0</a:t>
            </a:r>
            <a:endParaRPr sz="650">
              <a:latin typeface="Times New Roman"/>
              <a:cs typeface="Times New Roman"/>
            </a:endParaRPr>
          </a:p>
        </p:txBody>
      </p:sp>
      <p:sp>
        <p:nvSpPr>
          <p:cNvPr id="8" name="object 8"/>
          <p:cNvSpPr txBox="1"/>
          <p:nvPr/>
        </p:nvSpPr>
        <p:spPr>
          <a:xfrm>
            <a:off x="1992270" y="3935143"/>
            <a:ext cx="73025" cy="112851"/>
          </a:xfrm>
          <a:prstGeom prst="rect">
            <a:avLst/>
          </a:prstGeom>
        </p:spPr>
        <p:txBody>
          <a:bodyPr vert="horz" wrap="square" lIns="0" tIns="12700" rIns="0" bIns="0" rtlCol="0">
            <a:spAutoFit/>
          </a:bodyPr>
          <a:lstStyle/>
          <a:p>
            <a:pPr marL="12700">
              <a:spcBef>
                <a:spcPts val="100"/>
              </a:spcBef>
            </a:pPr>
            <a:r>
              <a:rPr sz="650" spc="-50" dirty="0">
                <a:solidFill>
                  <a:srgbClr val="95A7A8"/>
                </a:solidFill>
                <a:latin typeface="Times New Roman"/>
                <a:cs typeface="Times New Roman"/>
              </a:rPr>
              <a:t>0</a:t>
            </a:r>
            <a:endParaRPr sz="650">
              <a:latin typeface="Times New Roman"/>
              <a:cs typeface="Times New Roman"/>
            </a:endParaRPr>
          </a:p>
        </p:txBody>
      </p:sp>
      <p:sp>
        <p:nvSpPr>
          <p:cNvPr id="9" name="object 9"/>
          <p:cNvSpPr txBox="1"/>
          <p:nvPr/>
        </p:nvSpPr>
        <p:spPr>
          <a:xfrm>
            <a:off x="1992270" y="4491667"/>
            <a:ext cx="71755" cy="112851"/>
          </a:xfrm>
          <a:prstGeom prst="rect">
            <a:avLst/>
          </a:prstGeom>
        </p:spPr>
        <p:txBody>
          <a:bodyPr vert="horz" wrap="square" lIns="0" tIns="12700" rIns="0" bIns="0" rtlCol="0">
            <a:spAutoFit/>
          </a:bodyPr>
          <a:lstStyle/>
          <a:p>
            <a:pPr marL="12700">
              <a:spcBef>
                <a:spcPts val="100"/>
              </a:spcBef>
            </a:pPr>
            <a:r>
              <a:rPr sz="650" spc="-50" dirty="0">
                <a:solidFill>
                  <a:srgbClr val="95A7A8"/>
                </a:solidFill>
                <a:latin typeface="Times New Roman"/>
                <a:cs typeface="Times New Roman"/>
              </a:rPr>
              <a:t>0</a:t>
            </a:r>
            <a:endParaRPr sz="650">
              <a:latin typeface="Times New Roman"/>
              <a:cs typeface="Times New Roman"/>
            </a:endParaRPr>
          </a:p>
        </p:txBody>
      </p:sp>
      <p:sp>
        <p:nvSpPr>
          <p:cNvPr id="10" name="object 10"/>
          <p:cNvSpPr txBox="1"/>
          <p:nvPr/>
        </p:nvSpPr>
        <p:spPr>
          <a:xfrm>
            <a:off x="1992269" y="4769930"/>
            <a:ext cx="71120" cy="112851"/>
          </a:xfrm>
          <a:prstGeom prst="rect">
            <a:avLst/>
          </a:prstGeom>
        </p:spPr>
        <p:txBody>
          <a:bodyPr vert="horz" wrap="square" lIns="0" tIns="12700" rIns="0" bIns="0" rtlCol="0">
            <a:spAutoFit/>
          </a:bodyPr>
          <a:lstStyle/>
          <a:p>
            <a:pPr marL="12700">
              <a:spcBef>
                <a:spcPts val="100"/>
              </a:spcBef>
            </a:pPr>
            <a:r>
              <a:rPr sz="650" spc="-50" dirty="0">
                <a:solidFill>
                  <a:srgbClr val="95A7A8"/>
                </a:solidFill>
                <a:latin typeface="Times New Roman"/>
                <a:cs typeface="Times New Roman"/>
              </a:rPr>
              <a:t>0</a:t>
            </a:r>
            <a:endParaRPr sz="650">
              <a:latin typeface="Times New Roman"/>
              <a:cs typeface="Times New Roman"/>
            </a:endParaRPr>
          </a:p>
        </p:txBody>
      </p:sp>
      <p:sp>
        <p:nvSpPr>
          <p:cNvPr id="11" name="object 11"/>
          <p:cNvSpPr txBox="1"/>
          <p:nvPr/>
        </p:nvSpPr>
        <p:spPr>
          <a:xfrm>
            <a:off x="1992270" y="5317477"/>
            <a:ext cx="67945" cy="112851"/>
          </a:xfrm>
          <a:prstGeom prst="rect">
            <a:avLst/>
          </a:prstGeom>
        </p:spPr>
        <p:txBody>
          <a:bodyPr vert="horz" wrap="square" lIns="0" tIns="12700" rIns="0" bIns="0" rtlCol="0">
            <a:spAutoFit/>
          </a:bodyPr>
          <a:lstStyle/>
          <a:p>
            <a:pPr marL="12700">
              <a:spcBef>
                <a:spcPts val="100"/>
              </a:spcBef>
            </a:pPr>
            <a:r>
              <a:rPr sz="650" spc="-50" dirty="0">
                <a:solidFill>
                  <a:srgbClr val="859795"/>
                </a:solidFill>
                <a:latin typeface="Times New Roman"/>
                <a:cs typeface="Times New Roman"/>
              </a:rPr>
              <a:t>0</a:t>
            </a:r>
            <a:endParaRPr sz="650">
              <a:latin typeface="Times New Roman"/>
              <a:cs typeface="Times New Roman"/>
            </a:endParaRPr>
          </a:p>
        </p:txBody>
      </p:sp>
      <p:sp>
        <p:nvSpPr>
          <p:cNvPr id="12" name="object 12"/>
          <p:cNvSpPr txBox="1"/>
          <p:nvPr/>
        </p:nvSpPr>
        <p:spPr>
          <a:xfrm>
            <a:off x="1992269" y="5595739"/>
            <a:ext cx="72390" cy="112851"/>
          </a:xfrm>
          <a:prstGeom prst="rect">
            <a:avLst/>
          </a:prstGeom>
        </p:spPr>
        <p:txBody>
          <a:bodyPr vert="horz" wrap="square" lIns="0" tIns="12700" rIns="0" bIns="0" rtlCol="0">
            <a:spAutoFit/>
          </a:bodyPr>
          <a:lstStyle/>
          <a:p>
            <a:pPr marL="12700">
              <a:spcBef>
                <a:spcPts val="100"/>
              </a:spcBef>
            </a:pPr>
            <a:r>
              <a:rPr sz="650" spc="-50" dirty="0">
                <a:solidFill>
                  <a:srgbClr val="95A7A8"/>
                </a:solidFill>
                <a:latin typeface="Times New Roman"/>
                <a:cs typeface="Times New Roman"/>
              </a:rPr>
              <a:t>0</a:t>
            </a:r>
            <a:endParaRPr sz="650">
              <a:latin typeface="Times New Roman"/>
              <a:cs typeface="Times New Roman"/>
            </a:endParaRPr>
          </a:p>
        </p:txBody>
      </p:sp>
      <p:sp>
        <p:nvSpPr>
          <p:cNvPr id="13" name="object 13"/>
          <p:cNvSpPr txBox="1"/>
          <p:nvPr/>
        </p:nvSpPr>
        <p:spPr>
          <a:xfrm>
            <a:off x="1992270" y="6143287"/>
            <a:ext cx="73025" cy="112851"/>
          </a:xfrm>
          <a:prstGeom prst="rect">
            <a:avLst/>
          </a:prstGeom>
        </p:spPr>
        <p:txBody>
          <a:bodyPr vert="horz" wrap="square" lIns="0" tIns="12700" rIns="0" bIns="0" rtlCol="0">
            <a:spAutoFit/>
          </a:bodyPr>
          <a:lstStyle/>
          <a:p>
            <a:pPr marL="12700">
              <a:spcBef>
                <a:spcPts val="100"/>
              </a:spcBef>
            </a:pPr>
            <a:r>
              <a:rPr sz="650" spc="-50" dirty="0">
                <a:solidFill>
                  <a:srgbClr val="859795"/>
                </a:solidFill>
                <a:latin typeface="Times New Roman"/>
                <a:cs typeface="Times New Roman"/>
              </a:rPr>
              <a:t>0</a:t>
            </a:r>
            <a:endParaRPr sz="650">
              <a:latin typeface="Times New Roman"/>
              <a:cs typeface="Times New Roman"/>
            </a:endParaRPr>
          </a:p>
        </p:txBody>
      </p:sp>
    </p:spTree>
    <p:extLst>
      <p:ext uri="{BB962C8B-B14F-4D97-AF65-F5344CB8AC3E}">
        <p14:creationId xmlns:p14="http://schemas.microsoft.com/office/powerpoint/2010/main" val="2697698655"/>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48467" y="-333619"/>
            <a:ext cx="10769600" cy="1060694"/>
          </a:xfrm>
          <a:prstGeom prst="rect">
            <a:avLst/>
          </a:prstGeom>
        </p:spPr>
        <p:txBody>
          <a:bodyPr vert="horz" wrap="square" lIns="0" tIns="623716" rIns="0" bIns="0" numCol="1" rtlCol="0" anchor="b" anchorCtr="0" compatLnSpc="1">
            <a:prstTxWarp prst="textNoShape">
              <a:avLst/>
            </a:prstTxWarp>
            <a:spAutoFit/>
          </a:bodyPr>
          <a:lstStyle/>
          <a:p>
            <a:pPr marL="621665">
              <a:spcBef>
                <a:spcPts val="105"/>
              </a:spcBef>
            </a:pPr>
            <a:r>
              <a:rPr spc="-585" dirty="0">
                <a:solidFill>
                  <a:srgbClr val="414250"/>
                </a:solidFill>
              </a:rPr>
              <a:t>DBMS</a:t>
            </a:r>
            <a:r>
              <a:rPr spc="345" dirty="0">
                <a:solidFill>
                  <a:srgbClr val="414250"/>
                </a:solidFill>
              </a:rPr>
              <a:t> </a:t>
            </a:r>
            <a:r>
              <a:rPr spc="-160" dirty="0">
                <a:solidFill>
                  <a:srgbClr val="414250"/>
                </a:solidFill>
              </a:rPr>
              <a:t>Security</a:t>
            </a:r>
            <a:r>
              <a:rPr spc="-70" dirty="0">
                <a:solidFill>
                  <a:srgbClr val="414250"/>
                </a:solidFill>
              </a:rPr>
              <a:t> </a:t>
            </a:r>
            <a:r>
              <a:rPr spc="-300" dirty="0">
                <a:solidFill>
                  <a:srgbClr val="414250"/>
                </a:solidFill>
              </a:rPr>
              <a:t>Mechanisms</a:t>
            </a:r>
          </a:p>
        </p:txBody>
      </p:sp>
      <p:sp>
        <p:nvSpPr>
          <p:cNvPr id="3" name="object 3"/>
          <p:cNvSpPr txBox="1"/>
          <p:nvPr/>
        </p:nvSpPr>
        <p:spPr>
          <a:xfrm>
            <a:off x="2171652" y="2200118"/>
            <a:ext cx="7780020" cy="2740621"/>
          </a:xfrm>
          <a:prstGeom prst="rect">
            <a:avLst/>
          </a:prstGeom>
        </p:spPr>
        <p:txBody>
          <a:bodyPr vert="horz" wrap="square" lIns="0" tIns="42544" rIns="0" bIns="0" rtlCol="0">
            <a:spAutoFit/>
          </a:bodyPr>
          <a:lstStyle/>
          <a:p>
            <a:pPr marL="252095" marR="5080" indent="-238125">
              <a:lnSpc>
                <a:spcPct val="93600"/>
              </a:lnSpc>
              <a:spcBef>
                <a:spcPts val="334"/>
              </a:spcBef>
              <a:buChar char="•"/>
              <a:tabLst>
                <a:tab pos="252095" algn="l"/>
                <a:tab pos="254635" algn="l"/>
              </a:tabLst>
            </a:pPr>
            <a:r>
              <a:rPr sz="2750" dirty="0">
                <a:solidFill>
                  <a:srgbClr val="974F99"/>
                </a:solidFill>
                <a:latin typeface="Times New Roman"/>
                <a:cs typeface="Times New Roman"/>
              </a:rPr>
              <a:t>	</a:t>
            </a:r>
            <a:r>
              <a:rPr sz="2750" spc="135" dirty="0">
                <a:solidFill>
                  <a:srgbClr val="0A0A0A"/>
                </a:solidFill>
                <a:latin typeface="Times New Roman"/>
                <a:cs typeface="Times New Roman"/>
              </a:rPr>
              <a:t>A</a:t>
            </a:r>
            <a:r>
              <a:rPr sz="2750" spc="-25" dirty="0">
                <a:solidFill>
                  <a:srgbClr val="0A0A0A"/>
                </a:solidFill>
                <a:latin typeface="Times New Roman"/>
                <a:cs typeface="Times New Roman"/>
              </a:rPr>
              <a:t> </a:t>
            </a:r>
            <a:r>
              <a:rPr sz="2750" dirty="0">
                <a:solidFill>
                  <a:srgbClr val="0A0A0A"/>
                </a:solidFill>
                <a:latin typeface="Times New Roman"/>
                <a:cs typeface="Times New Roman"/>
              </a:rPr>
              <a:t>DBMS</a:t>
            </a:r>
            <a:r>
              <a:rPr sz="2750" spc="75" dirty="0">
                <a:solidFill>
                  <a:srgbClr val="0A0A0A"/>
                </a:solidFill>
                <a:latin typeface="Times New Roman"/>
                <a:cs typeface="Times New Roman"/>
              </a:rPr>
              <a:t> </a:t>
            </a:r>
            <a:r>
              <a:rPr sz="3000" spc="-10" dirty="0">
                <a:solidFill>
                  <a:srgbClr val="0A0A0A"/>
                </a:solidFill>
                <a:latin typeface="Times New Roman"/>
                <a:cs typeface="Times New Roman"/>
              </a:rPr>
              <a:t>typically</a:t>
            </a:r>
            <a:r>
              <a:rPr sz="3000" spc="120" dirty="0">
                <a:solidFill>
                  <a:srgbClr val="0A0A0A"/>
                </a:solidFill>
                <a:latin typeface="Times New Roman"/>
                <a:cs typeface="Times New Roman"/>
              </a:rPr>
              <a:t> </a:t>
            </a:r>
            <a:r>
              <a:rPr sz="3000" dirty="0">
                <a:solidFill>
                  <a:srgbClr val="0A0A0A"/>
                </a:solidFill>
                <a:latin typeface="Times New Roman"/>
                <a:cs typeface="Times New Roman"/>
              </a:rPr>
              <a:t>includes</a:t>
            </a:r>
            <a:r>
              <a:rPr sz="3000" spc="130" dirty="0">
                <a:solidFill>
                  <a:srgbClr val="0A0A0A"/>
                </a:solidFill>
                <a:latin typeface="Times New Roman"/>
                <a:cs typeface="Times New Roman"/>
              </a:rPr>
              <a:t> </a:t>
            </a:r>
            <a:r>
              <a:rPr sz="3000" dirty="0">
                <a:solidFill>
                  <a:srgbClr val="0A0A0A"/>
                </a:solidFill>
                <a:latin typeface="Times New Roman"/>
                <a:cs typeface="Times New Roman"/>
              </a:rPr>
              <a:t>a</a:t>
            </a:r>
            <a:r>
              <a:rPr sz="3000" spc="100" dirty="0">
                <a:solidFill>
                  <a:srgbClr val="0A0A0A"/>
                </a:solidFill>
                <a:latin typeface="Times New Roman"/>
                <a:cs typeface="Times New Roman"/>
              </a:rPr>
              <a:t> </a:t>
            </a:r>
            <a:r>
              <a:rPr sz="3000" dirty="0">
                <a:solidFill>
                  <a:srgbClr val="0A0A0A"/>
                </a:solidFill>
                <a:latin typeface="Times New Roman"/>
                <a:cs typeface="Times New Roman"/>
              </a:rPr>
              <a:t>database</a:t>
            </a:r>
            <a:r>
              <a:rPr sz="3000" spc="130" dirty="0">
                <a:solidFill>
                  <a:srgbClr val="0A0A0A"/>
                </a:solidFill>
                <a:latin typeface="Times New Roman"/>
                <a:cs typeface="Times New Roman"/>
              </a:rPr>
              <a:t> </a:t>
            </a:r>
            <a:r>
              <a:rPr sz="3000" spc="-10" dirty="0">
                <a:solidFill>
                  <a:srgbClr val="0A0A0A"/>
                </a:solidFill>
                <a:latin typeface="Times New Roman"/>
                <a:cs typeface="Times New Roman"/>
              </a:rPr>
              <a:t>security </a:t>
            </a:r>
            <a:r>
              <a:rPr sz="3000" spc="100" dirty="0">
                <a:solidFill>
                  <a:srgbClr val="0A0A0A"/>
                </a:solidFill>
                <a:latin typeface="Times New Roman"/>
                <a:cs typeface="Times New Roman"/>
              </a:rPr>
              <a:t>and</a:t>
            </a:r>
            <a:r>
              <a:rPr sz="3000" spc="75" dirty="0">
                <a:solidFill>
                  <a:srgbClr val="0A0A0A"/>
                </a:solidFill>
                <a:latin typeface="Times New Roman"/>
                <a:cs typeface="Times New Roman"/>
              </a:rPr>
              <a:t> </a:t>
            </a:r>
            <a:r>
              <a:rPr sz="3000" dirty="0">
                <a:solidFill>
                  <a:srgbClr val="0A0A0A"/>
                </a:solidFill>
                <a:latin typeface="Times New Roman"/>
                <a:cs typeface="Times New Roman"/>
              </a:rPr>
              <a:t>authorization</a:t>
            </a:r>
            <a:r>
              <a:rPr sz="3000" spc="459" dirty="0">
                <a:solidFill>
                  <a:srgbClr val="0A0A0A"/>
                </a:solidFill>
                <a:latin typeface="Times New Roman"/>
                <a:cs typeface="Times New Roman"/>
              </a:rPr>
              <a:t> </a:t>
            </a:r>
            <a:r>
              <a:rPr sz="3000" dirty="0">
                <a:solidFill>
                  <a:srgbClr val="0A0A0A"/>
                </a:solidFill>
                <a:latin typeface="Times New Roman"/>
                <a:cs typeface="Times New Roman"/>
              </a:rPr>
              <a:t>subsystem</a:t>
            </a:r>
            <a:r>
              <a:rPr sz="3000" spc="325" dirty="0">
                <a:solidFill>
                  <a:srgbClr val="0A0A0A"/>
                </a:solidFill>
                <a:latin typeface="Times New Roman"/>
                <a:cs typeface="Times New Roman"/>
              </a:rPr>
              <a:t> </a:t>
            </a:r>
            <a:r>
              <a:rPr sz="3000" spc="95" dirty="0">
                <a:solidFill>
                  <a:srgbClr val="0A0A0A"/>
                </a:solidFill>
                <a:latin typeface="Times New Roman"/>
                <a:cs typeface="Times New Roman"/>
              </a:rPr>
              <a:t>that</a:t>
            </a:r>
            <a:r>
              <a:rPr sz="3000" spc="114" dirty="0">
                <a:solidFill>
                  <a:srgbClr val="0A0A0A"/>
                </a:solidFill>
                <a:latin typeface="Times New Roman"/>
                <a:cs typeface="Times New Roman"/>
              </a:rPr>
              <a:t> </a:t>
            </a:r>
            <a:r>
              <a:rPr sz="3000" spc="75" dirty="0">
                <a:solidFill>
                  <a:srgbClr val="0A0A0A"/>
                </a:solidFill>
                <a:latin typeface="Times New Roman"/>
                <a:cs typeface="Times New Roman"/>
              </a:rPr>
              <a:t>is</a:t>
            </a:r>
            <a:r>
              <a:rPr sz="3000" spc="50" dirty="0">
                <a:solidFill>
                  <a:srgbClr val="0A0A0A"/>
                </a:solidFill>
                <a:latin typeface="Times New Roman"/>
                <a:cs typeface="Times New Roman"/>
              </a:rPr>
              <a:t> </a:t>
            </a:r>
            <a:r>
              <a:rPr sz="3000" spc="-10" dirty="0">
                <a:solidFill>
                  <a:srgbClr val="0A0A0A"/>
                </a:solidFill>
                <a:latin typeface="Times New Roman"/>
                <a:cs typeface="Times New Roman"/>
              </a:rPr>
              <a:t>responsible </a:t>
            </a:r>
            <a:r>
              <a:rPr sz="3000" spc="55" dirty="0">
                <a:solidFill>
                  <a:srgbClr val="0A0A0A"/>
                </a:solidFill>
                <a:latin typeface="Times New Roman"/>
                <a:cs typeface="Times New Roman"/>
              </a:rPr>
              <a:t>for</a:t>
            </a:r>
            <a:r>
              <a:rPr sz="3000" spc="-35" dirty="0">
                <a:solidFill>
                  <a:srgbClr val="0A0A0A"/>
                </a:solidFill>
                <a:latin typeface="Times New Roman"/>
                <a:cs typeface="Times New Roman"/>
              </a:rPr>
              <a:t> </a:t>
            </a:r>
            <a:r>
              <a:rPr sz="3000" spc="50" dirty="0">
                <a:solidFill>
                  <a:srgbClr val="0A0A0A"/>
                </a:solidFill>
                <a:latin typeface="Times New Roman"/>
                <a:cs typeface="Times New Roman"/>
              </a:rPr>
              <a:t>ensuring</a:t>
            </a:r>
            <a:r>
              <a:rPr sz="3000" spc="35" dirty="0">
                <a:solidFill>
                  <a:srgbClr val="0A0A0A"/>
                </a:solidFill>
                <a:latin typeface="Times New Roman"/>
                <a:cs typeface="Times New Roman"/>
              </a:rPr>
              <a:t> </a:t>
            </a:r>
            <a:r>
              <a:rPr sz="3000" spc="90" dirty="0">
                <a:solidFill>
                  <a:srgbClr val="0A0A0A"/>
                </a:solidFill>
                <a:latin typeface="Times New Roman"/>
                <a:cs typeface="Times New Roman"/>
              </a:rPr>
              <a:t>the</a:t>
            </a:r>
            <a:r>
              <a:rPr sz="3000" spc="-90" dirty="0">
                <a:solidFill>
                  <a:srgbClr val="0A0A0A"/>
                </a:solidFill>
                <a:latin typeface="Times New Roman"/>
                <a:cs typeface="Times New Roman"/>
              </a:rPr>
              <a:t> </a:t>
            </a:r>
            <a:r>
              <a:rPr sz="3000" dirty="0">
                <a:solidFill>
                  <a:srgbClr val="0A0A0A"/>
                </a:solidFill>
                <a:latin typeface="Times New Roman"/>
                <a:cs typeface="Times New Roman"/>
              </a:rPr>
              <a:t>security</a:t>
            </a:r>
            <a:r>
              <a:rPr sz="3000" spc="125" dirty="0">
                <a:solidFill>
                  <a:srgbClr val="0A0A0A"/>
                </a:solidFill>
                <a:latin typeface="Times New Roman"/>
                <a:cs typeface="Times New Roman"/>
              </a:rPr>
              <a:t> </a:t>
            </a:r>
            <a:r>
              <a:rPr sz="3000" dirty="0">
                <a:solidFill>
                  <a:srgbClr val="0A0A0A"/>
                </a:solidFill>
                <a:latin typeface="Times New Roman"/>
                <a:cs typeface="Times New Roman"/>
              </a:rPr>
              <a:t>portions</a:t>
            </a:r>
            <a:r>
              <a:rPr sz="3000" spc="85" dirty="0">
                <a:solidFill>
                  <a:srgbClr val="0A0A0A"/>
                </a:solidFill>
                <a:latin typeface="Times New Roman"/>
                <a:cs typeface="Times New Roman"/>
              </a:rPr>
              <a:t> </a:t>
            </a:r>
            <a:r>
              <a:rPr sz="3000" dirty="0">
                <a:solidFill>
                  <a:srgbClr val="0A0A0A"/>
                </a:solidFill>
                <a:latin typeface="Times New Roman"/>
                <a:cs typeface="Times New Roman"/>
              </a:rPr>
              <a:t>of</a:t>
            </a:r>
            <a:r>
              <a:rPr sz="3000" spc="30" dirty="0">
                <a:solidFill>
                  <a:srgbClr val="0A0A0A"/>
                </a:solidFill>
                <a:latin typeface="Times New Roman"/>
                <a:cs typeface="Times New Roman"/>
              </a:rPr>
              <a:t> </a:t>
            </a:r>
            <a:r>
              <a:rPr sz="3000" dirty="0">
                <a:solidFill>
                  <a:srgbClr val="0A0A0A"/>
                </a:solidFill>
                <a:latin typeface="Times New Roman"/>
                <a:cs typeface="Times New Roman"/>
              </a:rPr>
              <a:t>a</a:t>
            </a:r>
            <a:r>
              <a:rPr sz="3000" spc="165" dirty="0">
                <a:solidFill>
                  <a:srgbClr val="0A0A0A"/>
                </a:solidFill>
                <a:latin typeface="Times New Roman"/>
                <a:cs typeface="Times New Roman"/>
              </a:rPr>
              <a:t> </a:t>
            </a:r>
            <a:r>
              <a:rPr sz="3000" spc="-10" dirty="0">
                <a:solidFill>
                  <a:srgbClr val="0A0A0A"/>
                </a:solidFill>
                <a:latin typeface="Times New Roman"/>
                <a:cs typeface="Times New Roman"/>
              </a:rPr>
              <a:t>database </a:t>
            </a:r>
            <a:r>
              <a:rPr sz="3000" dirty="0">
                <a:solidFill>
                  <a:srgbClr val="0A0A0A"/>
                </a:solidFill>
                <a:latin typeface="Times New Roman"/>
                <a:cs typeface="Times New Roman"/>
              </a:rPr>
              <a:t>against</a:t>
            </a:r>
            <a:r>
              <a:rPr sz="3000" spc="459" dirty="0">
                <a:solidFill>
                  <a:srgbClr val="0A0A0A"/>
                </a:solidFill>
                <a:latin typeface="Times New Roman"/>
                <a:cs typeface="Times New Roman"/>
              </a:rPr>
              <a:t> </a:t>
            </a:r>
            <a:r>
              <a:rPr sz="3000" dirty="0">
                <a:solidFill>
                  <a:srgbClr val="0A0A0A"/>
                </a:solidFill>
                <a:latin typeface="Times New Roman"/>
                <a:cs typeface="Times New Roman"/>
              </a:rPr>
              <a:t>unauthorized</a:t>
            </a:r>
            <a:r>
              <a:rPr sz="3000" spc="590" dirty="0">
                <a:solidFill>
                  <a:srgbClr val="0A0A0A"/>
                </a:solidFill>
                <a:latin typeface="Times New Roman"/>
                <a:cs typeface="Times New Roman"/>
              </a:rPr>
              <a:t> </a:t>
            </a:r>
            <a:r>
              <a:rPr sz="3000" spc="-10" dirty="0">
                <a:solidFill>
                  <a:srgbClr val="0A0A0A"/>
                </a:solidFill>
                <a:latin typeface="Times New Roman"/>
                <a:cs typeface="Times New Roman"/>
              </a:rPr>
              <a:t>access.</a:t>
            </a:r>
            <a:endParaRPr sz="3000">
              <a:latin typeface="Times New Roman"/>
              <a:cs typeface="Times New Roman"/>
            </a:endParaRPr>
          </a:p>
          <a:p>
            <a:pPr>
              <a:spcBef>
                <a:spcPts val="300"/>
              </a:spcBef>
              <a:buFont typeface="Times New Roman"/>
              <a:buChar char="•"/>
            </a:pPr>
            <a:endParaRPr sz="3000">
              <a:latin typeface="Times New Roman"/>
              <a:cs typeface="Times New Roman"/>
            </a:endParaRPr>
          </a:p>
          <a:p>
            <a:pPr marL="254635" indent="-241935">
              <a:buClr>
                <a:srgbClr val="974F99"/>
              </a:buClr>
              <a:buChar char="•"/>
              <a:tabLst>
                <a:tab pos="254635" algn="l"/>
              </a:tabLst>
            </a:pPr>
            <a:r>
              <a:rPr sz="3000" spc="-35" dirty="0">
                <a:solidFill>
                  <a:srgbClr val="0A0A0A"/>
                </a:solidFill>
                <a:latin typeface="Times New Roman"/>
                <a:cs typeface="Times New Roman"/>
              </a:rPr>
              <a:t>Two</a:t>
            </a:r>
            <a:r>
              <a:rPr sz="3000" spc="45" dirty="0">
                <a:solidFill>
                  <a:srgbClr val="0A0A0A"/>
                </a:solidFill>
                <a:latin typeface="Times New Roman"/>
                <a:cs typeface="Times New Roman"/>
              </a:rPr>
              <a:t> </a:t>
            </a:r>
            <a:r>
              <a:rPr sz="3000" dirty="0">
                <a:solidFill>
                  <a:srgbClr val="0A0A0A"/>
                </a:solidFill>
                <a:latin typeface="Times New Roman"/>
                <a:cs typeface="Times New Roman"/>
              </a:rPr>
              <a:t>types</a:t>
            </a:r>
            <a:r>
              <a:rPr sz="3000" spc="-20" dirty="0">
                <a:solidFill>
                  <a:srgbClr val="0A0A0A"/>
                </a:solidFill>
                <a:latin typeface="Times New Roman"/>
                <a:cs typeface="Times New Roman"/>
              </a:rPr>
              <a:t> </a:t>
            </a:r>
            <a:r>
              <a:rPr sz="3000" dirty="0">
                <a:solidFill>
                  <a:srgbClr val="0A0A0A"/>
                </a:solidFill>
                <a:latin typeface="Times New Roman"/>
                <a:cs typeface="Times New Roman"/>
              </a:rPr>
              <a:t>of</a:t>
            </a:r>
            <a:r>
              <a:rPr sz="3000" spc="150" dirty="0">
                <a:solidFill>
                  <a:srgbClr val="0A0A0A"/>
                </a:solidFill>
                <a:latin typeface="Times New Roman"/>
                <a:cs typeface="Times New Roman"/>
              </a:rPr>
              <a:t> </a:t>
            </a:r>
            <a:r>
              <a:rPr sz="3000" dirty="0">
                <a:solidFill>
                  <a:srgbClr val="0A0A0A"/>
                </a:solidFill>
                <a:latin typeface="Times New Roman"/>
                <a:cs typeface="Times New Roman"/>
              </a:rPr>
              <a:t>database</a:t>
            </a:r>
            <a:r>
              <a:rPr sz="3000" spc="170" dirty="0">
                <a:solidFill>
                  <a:srgbClr val="0A0A0A"/>
                </a:solidFill>
                <a:latin typeface="Times New Roman"/>
                <a:cs typeface="Times New Roman"/>
              </a:rPr>
              <a:t> </a:t>
            </a:r>
            <a:r>
              <a:rPr sz="3000" dirty="0">
                <a:solidFill>
                  <a:srgbClr val="0A0A0A"/>
                </a:solidFill>
                <a:latin typeface="Times New Roman"/>
                <a:cs typeface="Times New Roman"/>
              </a:rPr>
              <a:t>security</a:t>
            </a:r>
            <a:r>
              <a:rPr sz="3000" spc="70" dirty="0">
                <a:solidFill>
                  <a:srgbClr val="0A0A0A"/>
                </a:solidFill>
                <a:latin typeface="Times New Roman"/>
                <a:cs typeface="Times New Roman"/>
              </a:rPr>
              <a:t> </a:t>
            </a:r>
            <a:r>
              <a:rPr sz="3000" spc="-10" dirty="0">
                <a:solidFill>
                  <a:srgbClr val="0A0A0A"/>
                </a:solidFill>
                <a:latin typeface="Times New Roman"/>
                <a:cs typeface="Times New Roman"/>
              </a:rPr>
              <a:t>mechanisms:</a:t>
            </a:r>
            <a:endParaRPr sz="3000">
              <a:latin typeface="Times New Roman"/>
              <a:cs typeface="Times New Roman"/>
            </a:endParaRPr>
          </a:p>
        </p:txBody>
      </p:sp>
      <p:sp>
        <p:nvSpPr>
          <p:cNvPr id="4" name="object 4"/>
          <p:cNvSpPr txBox="1"/>
          <p:nvPr/>
        </p:nvSpPr>
        <p:spPr>
          <a:xfrm>
            <a:off x="2449194" y="5067640"/>
            <a:ext cx="81915" cy="143629"/>
          </a:xfrm>
          <a:prstGeom prst="rect">
            <a:avLst/>
          </a:prstGeom>
        </p:spPr>
        <p:txBody>
          <a:bodyPr vert="horz" wrap="square" lIns="0" tIns="12700" rIns="0" bIns="0" rtlCol="0">
            <a:spAutoFit/>
          </a:bodyPr>
          <a:lstStyle/>
          <a:p>
            <a:pPr marL="12700">
              <a:spcBef>
                <a:spcPts val="100"/>
              </a:spcBef>
            </a:pPr>
            <a:r>
              <a:rPr sz="850" spc="-50" dirty="0">
                <a:solidFill>
                  <a:srgbClr val="507E80"/>
                </a:solidFill>
                <a:latin typeface="Times New Roman"/>
                <a:cs typeface="Times New Roman"/>
              </a:rPr>
              <a:t>0</a:t>
            </a:r>
            <a:endParaRPr sz="850">
              <a:latin typeface="Times New Roman"/>
              <a:cs typeface="Times New Roman"/>
            </a:endParaRPr>
          </a:p>
        </p:txBody>
      </p:sp>
      <p:sp>
        <p:nvSpPr>
          <p:cNvPr id="5" name="object 5"/>
          <p:cNvSpPr txBox="1"/>
          <p:nvPr/>
        </p:nvSpPr>
        <p:spPr>
          <a:xfrm>
            <a:off x="2714808" y="4897839"/>
            <a:ext cx="5507990" cy="876300"/>
          </a:xfrm>
          <a:prstGeom prst="rect">
            <a:avLst/>
          </a:prstGeom>
        </p:spPr>
        <p:txBody>
          <a:bodyPr vert="horz" wrap="square" lIns="0" tIns="12700" rIns="0" bIns="0" rtlCol="0">
            <a:spAutoFit/>
          </a:bodyPr>
          <a:lstStyle/>
          <a:p>
            <a:pPr marL="23495">
              <a:spcBef>
                <a:spcPts val="100"/>
              </a:spcBef>
            </a:pPr>
            <a:r>
              <a:rPr sz="2700" b="1" spc="180" dirty="0">
                <a:solidFill>
                  <a:srgbClr val="507E80"/>
                </a:solidFill>
                <a:latin typeface="Times New Roman"/>
                <a:cs typeface="Times New Roman"/>
              </a:rPr>
              <a:t>Discretionary</a:t>
            </a:r>
            <a:r>
              <a:rPr sz="2700" b="1" spc="290" dirty="0">
                <a:solidFill>
                  <a:srgbClr val="507E80"/>
                </a:solidFill>
                <a:latin typeface="Times New Roman"/>
                <a:cs typeface="Times New Roman"/>
              </a:rPr>
              <a:t> </a:t>
            </a:r>
            <a:r>
              <a:rPr sz="2750" dirty="0">
                <a:solidFill>
                  <a:srgbClr val="507E80"/>
                </a:solidFill>
                <a:latin typeface="Times New Roman"/>
                <a:cs typeface="Times New Roman"/>
              </a:rPr>
              <a:t>security</a:t>
            </a:r>
            <a:r>
              <a:rPr sz="2750" spc="120" dirty="0">
                <a:solidFill>
                  <a:srgbClr val="507E80"/>
                </a:solidFill>
                <a:latin typeface="Times New Roman"/>
                <a:cs typeface="Times New Roman"/>
              </a:rPr>
              <a:t> </a:t>
            </a:r>
            <a:r>
              <a:rPr sz="2750" spc="-10" dirty="0">
                <a:solidFill>
                  <a:srgbClr val="507E80"/>
                </a:solidFill>
                <a:latin typeface="Times New Roman"/>
                <a:cs typeface="Times New Roman"/>
              </a:rPr>
              <a:t>mechanisms</a:t>
            </a:r>
            <a:endParaRPr sz="2750">
              <a:latin typeface="Times New Roman"/>
              <a:cs typeface="Times New Roman"/>
            </a:endParaRPr>
          </a:p>
          <a:p>
            <a:pPr marL="12700">
              <a:spcBef>
                <a:spcPts val="95"/>
              </a:spcBef>
            </a:pPr>
            <a:r>
              <a:rPr sz="2700" b="1" spc="170" dirty="0">
                <a:solidFill>
                  <a:srgbClr val="507E80"/>
                </a:solidFill>
                <a:latin typeface="Times New Roman"/>
                <a:cs typeface="Times New Roman"/>
              </a:rPr>
              <a:t>Mandatory</a:t>
            </a:r>
            <a:r>
              <a:rPr sz="2700" b="1" spc="204" dirty="0">
                <a:solidFill>
                  <a:srgbClr val="507E80"/>
                </a:solidFill>
                <a:latin typeface="Times New Roman"/>
                <a:cs typeface="Times New Roman"/>
              </a:rPr>
              <a:t> </a:t>
            </a:r>
            <a:r>
              <a:rPr sz="2750" dirty="0">
                <a:solidFill>
                  <a:srgbClr val="507E80"/>
                </a:solidFill>
                <a:latin typeface="Times New Roman"/>
                <a:cs typeface="Times New Roman"/>
              </a:rPr>
              <a:t>security</a:t>
            </a:r>
            <a:r>
              <a:rPr sz="2750" spc="215" dirty="0">
                <a:solidFill>
                  <a:srgbClr val="507E80"/>
                </a:solidFill>
                <a:latin typeface="Times New Roman"/>
                <a:cs typeface="Times New Roman"/>
              </a:rPr>
              <a:t> </a:t>
            </a:r>
            <a:r>
              <a:rPr sz="2750" spc="-10" dirty="0">
                <a:solidFill>
                  <a:srgbClr val="507E80"/>
                </a:solidFill>
                <a:latin typeface="Times New Roman"/>
                <a:cs typeface="Times New Roman"/>
              </a:rPr>
              <a:t>mechanisms</a:t>
            </a:r>
            <a:endParaRPr sz="2750">
              <a:latin typeface="Times New Roman"/>
              <a:cs typeface="Times New Roman"/>
            </a:endParaRPr>
          </a:p>
        </p:txBody>
      </p:sp>
      <p:sp>
        <p:nvSpPr>
          <p:cNvPr id="6" name="object 6"/>
          <p:cNvSpPr txBox="1"/>
          <p:nvPr/>
        </p:nvSpPr>
        <p:spPr>
          <a:xfrm>
            <a:off x="2449193" y="5507473"/>
            <a:ext cx="82550" cy="143629"/>
          </a:xfrm>
          <a:prstGeom prst="rect">
            <a:avLst/>
          </a:prstGeom>
        </p:spPr>
        <p:txBody>
          <a:bodyPr vert="horz" wrap="square" lIns="0" tIns="12700" rIns="0" bIns="0" rtlCol="0">
            <a:spAutoFit/>
          </a:bodyPr>
          <a:lstStyle/>
          <a:p>
            <a:pPr marL="12700">
              <a:spcBef>
                <a:spcPts val="100"/>
              </a:spcBef>
            </a:pPr>
            <a:r>
              <a:rPr sz="850" spc="-50" dirty="0">
                <a:solidFill>
                  <a:srgbClr val="507E80"/>
                </a:solidFill>
                <a:latin typeface="Times New Roman"/>
                <a:cs typeface="Times New Roman"/>
              </a:rPr>
              <a:t>0</a:t>
            </a:r>
            <a:endParaRPr sz="850">
              <a:latin typeface="Times New Roman"/>
              <a:cs typeface="Times New Roman"/>
            </a:endParaRPr>
          </a:p>
        </p:txBody>
      </p:sp>
    </p:spTree>
    <p:extLst>
      <p:ext uri="{BB962C8B-B14F-4D97-AF65-F5344CB8AC3E}">
        <p14:creationId xmlns:p14="http://schemas.microsoft.com/office/powerpoint/2010/main" val="1361840042"/>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4571" y="872300"/>
            <a:ext cx="7140575" cy="444352"/>
          </a:xfrm>
          <a:prstGeom prst="rect">
            <a:avLst/>
          </a:prstGeom>
        </p:spPr>
        <p:txBody>
          <a:bodyPr vert="horz" wrap="square" lIns="0" tIns="13335" rIns="0" bIns="0" numCol="1" rtlCol="0" anchor="b" anchorCtr="0" compatLnSpc="1">
            <a:prstTxWarp prst="textNoShape">
              <a:avLst/>
            </a:prstTxWarp>
            <a:spAutoFit/>
          </a:bodyPr>
          <a:lstStyle/>
          <a:p>
            <a:pPr marL="12700">
              <a:spcBef>
                <a:spcPts val="105"/>
              </a:spcBef>
            </a:pPr>
            <a:r>
              <a:rPr spc="-145" dirty="0"/>
              <a:t>Discretionary</a:t>
            </a:r>
            <a:r>
              <a:rPr spc="95" dirty="0"/>
              <a:t> </a:t>
            </a:r>
            <a:r>
              <a:rPr spc="-400" dirty="0"/>
              <a:t>Access</a:t>
            </a:r>
            <a:r>
              <a:rPr spc="125" dirty="0"/>
              <a:t> </a:t>
            </a:r>
            <a:r>
              <a:rPr spc="-80" dirty="0"/>
              <a:t>Protection</a:t>
            </a:r>
          </a:p>
        </p:txBody>
      </p:sp>
      <p:sp>
        <p:nvSpPr>
          <p:cNvPr id="3" name="object 3"/>
          <p:cNvSpPr txBox="1"/>
          <p:nvPr/>
        </p:nvSpPr>
        <p:spPr>
          <a:xfrm>
            <a:off x="2318579" y="1716151"/>
            <a:ext cx="7853045" cy="1663700"/>
          </a:xfrm>
          <a:prstGeom prst="rect">
            <a:avLst/>
          </a:prstGeom>
        </p:spPr>
        <p:txBody>
          <a:bodyPr vert="horz" wrap="square" lIns="0" tIns="12700" rIns="0" bIns="0" rtlCol="0">
            <a:spAutoFit/>
          </a:bodyPr>
          <a:lstStyle/>
          <a:p>
            <a:pPr marL="262255" indent="-249554">
              <a:lnSpc>
                <a:spcPts val="2665"/>
              </a:lnSpc>
              <a:spcBef>
                <a:spcPts val="100"/>
              </a:spcBef>
              <a:buClr>
                <a:srgbClr val="955097"/>
              </a:buClr>
              <a:buChar char="•"/>
              <a:tabLst>
                <a:tab pos="262255" algn="l"/>
              </a:tabLst>
            </a:pPr>
            <a:r>
              <a:rPr sz="2500" spc="85" dirty="0">
                <a:solidFill>
                  <a:srgbClr val="0A0A0A"/>
                </a:solidFill>
                <a:latin typeface="Times New Roman"/>
                <a:cs typeface="Times New Roman"/>
              </a:rPr>
              <a:t>The</a:t>
            </a:r>
            <a:r>
              <a:rPr sz="2500" spc="-35" dirty="0">
                <a:solidFill>
                  <a:srgbClr val="0A0A0A"/>
                </a:solidFill>
                <a:latin typeface="Times New Roman"/>
                <a:cs typeface="Times New Roman"/>
              </a:rPr>
              <a:t> </a:t>
            </a:r>
            <a:r>
              <a:rPr sz="2500" dirty="0">
                <a:solidFill>
                  <a:srgbClr val="0A0A0A"/>
                </a:solidFill>
                <a:latin typeface="Times New Roman"/>
                <a:cs typeface="Times New Roman"/>
              </a:rPr>
              <a:t>typical</a:t>
            </a:r>
            <a:r>
              <a:rPr sz="2500" spc="190" dirty="0">
                <a:solidFill>
                  <a:srgbClr val="0A0A0A"/>
                </a:solidFill>
                <a:latin typeface="Times New Roman"/>
                <a:cs typeface="Times New Roman"/>
              </a:rPr>
              <a:t> </a:t>
            </a:r>
            <a:r>
              <a:rPr sz="2500" spc="85" dirty="0">
                <a:solidFill>
                  <a:srgbClr val="0A0A0A"/>
                </a:solidFill>
                <a:latin typeface="Times New Roman"/>
                <a:cs typeface="Times New Roman"/>
              </a:rPr>
              <a:t>method</a:t>
            </a:r>
            <a:r>
              <a:rPr sz="2500" spc="50" dirty="0">
                <a:solidFill>
                  <a:srgbClr val="0A0A0A"/>
                </a:solidFill>
                <a:latin typeface="Times New Roman"/>
                <a:cs typeface="Times New Roman"/>
              </a:rPr>
              <a:t> </a:t>
            </a:r>
            <a:r>
              <a:rPr sz="2500" dirty="0">
                <a:solidFill>
                  <a:srgbClr val="0A0A0A"/>
                </a:solidFill>
                <a:latin typeface="Times New Roman"/>
                <a:cs typeface="Times New Roman"/>
              </a:rPr>
              <a:t>of</a:t>
            </a:r>
            <a:r>
              <a:rPr sz="2500" spc="110" dirty="0">
                <a:solidFill>
                  <a:srgbClr val="0A0A0A"/>
                </a:solidFill>
                <a:latin typeface="Times New Roman"/>
                <a:cs typeface="Times New Roman"/>
              </a:rPr>
              <a:t> </a:t>
            </a:r>
            <a:r>
              <a:rPr sz="2500" dirty="0">
                <a:solidFill>
                  <a:srgbClr val="0A0A0A"/>
                </a:solidFill>
                <a:latin typeface="Times New Roman"/>
                <a:cs typeface="Times New Roman"/>
              </a:rPr>
              <a:t>enforcing</a:t>
            </a:r>
            <a:r>
              <a:rPr sz="2500" spc="145" dirty="0">
                <a:solidFill>
                  <a:srgbClr val="0A0A0A"/>
                </a:solidFill>
                <a:latin typeface="Times New Roman"/>
                <a:cs typeface="Times New Roman"/>
              </a:rPr>
              <a:t> </a:t>
            </a:r>
            <a:r>
              <a:rPr sz="2500" b="1" spc="170" dirty="0">
                <a:solidFill>
                  <a:srgbClr val="0A0A0A"/>
                </a:solidFill>
                <a:latin typeface="Times New Roman"/>
                <a:cs typeface="Times New Roman"/>
              </a:rPr>
              <a:t>discretionary</a:t>
            </a:r>
            <a:r>
              <a:rPr sz="2500" b="1" spc="105" dirty="0">
                <a:solidFill>
                  <a:srgbClr val="0A0A0A"/>
                </a:solidFill>
                <a:latin typeface="Times New Roman"/>
                <a:cs typeface="Times New Roman"/>
              </a:rPr>
              <a:t> </a:t>
            </a:r>
            <a:r>
              <a:rPr sz="2500" b="1" spc="200" dirty="0">
                <a:solidFill>
                  <a:srgbClr val="0A0A0A"/>
                </a:solidFill>
                <a:latin typeface="Times New Roman"/>
                <a:cs typeface="Times New Roman"/>
              </a:rPr>
              <a:t>access</a:t>
            </a:r>
            <a:endParaRPr sz="2500">
              <a:latin typeface="Times New Roman"/>
              <a:cs typeface="Times New Roman"/>
            </a:endParaRPr>
          </a:p>
          <a:p>
            <a:pPr marL="269240">
              <a:lnSpc>
                <a:spcPts val="2330"/>
              </a:lnSpc>
            </a:pPr>
            <a:r>
              <a:rPr sz="2500" b="1" spc="180" dirty="0">
                <a:solidFill>
                  <a:srgbClr val="0A0A0A"/>
                </a:solidFill>
                <a:latin typeface="Times New Roman"/>
                <a:cs typeface="Times New Roman"/>
              </a:rPr>
              <a:t>control</a:t>
            </a:r>
            <a:r>
              <a:rPr sz="2500" b="1" spc="15" dirty="0">
                <a:solidFill>
                  <a:srgbClr val="0A0A0A"/>
                </a:solidFill>
                <a:latin typeface="Times New Roman"/>
                <a:cs typeface="Times New Roman"/>
              </a:rPr>
              <a:t> </a:t>
            </a:r>
            <a:r>
              <a:rPr sz="2500" spc="165" dirty="0">
                <a:solidFill>
                  <a:srgbClr val="0A0A0A"/>
                </a:solidFill>
                <a:latin typeface="Times New Roman"/>
                <a:cs typeface="Times New Roman"/>
              </a:rPr>
              <a:t>in</a:t>
            </a:r>
            <a:r>
              <a:rPr sz="2500" spc="-170" dirty="0">
                <a:solidFill>
                  <a:srgbClr val="0A0A0A"/>
                </a:solidFill>
                <a:latin typeface="Times New Roman"/>
                <a:cs typeface="Times New Roman"/>
              </a:rPr>
              <a:t> </a:t>
            </a:r>
            <a:r>
              <a:rPr sz="2500" spc="185" dirty="0">
                <a:solidFill>
                  <a:srgbClr val="0A0A0A"/>
                </a:solidFill>
                <a:latin typeface="Times New Roman"/>
                <a:cs typeface="Times New Roman"/>
              </a:rPr>
              <a:t>a</a:t>
            </a:r>
            <a:r>
              <a:rPr sz="2500" spc="-75" dirty="0">
                <a:solidFill>
                  <a:srgbClr val="0A0A0A"/>
                </a:solidFill>
                <a:latin typeface="Times New Roman"/>
                <a:cs typeface="Times New Roman"/>
              </a:rPr>
              <a:t> </a:t>
            </a:r>
            <a:r>
              <a:rPr sz="2500" spc="70" dirty="0">
                <a:solidFill>
                  <a:srgbClr val="0A0A0A"/>
                </a:solidFill>
                <a:latin typeface="Times New Roman"/>
                <a:cs typeface="Times New Roman"/>
              </a:rPr>
              <a:t>database</a:t>
            </a:r>
            <a:r>
              <a:rPr sz="2500" spc="25" dirty="0">
                <a:solidFill>
                  <a:srgbClr val="0A0A0A"/>
                </a:solidFill>
                <a:latin typeface="Times New Roman"/>
                <a:cs typeface="Times New Roman"/>
              </a:rPr>
              <a:t> </a:t>
            </a:r>
            <a:r>
              <a:rPr sz="2500" spc="50" dirty="0">
                <a:solidFill>
                  <a:srgbClr val="0A0A0A"/>
                </a:solidFill>
                <a:latin typeface="Times New Roman"/>
                <a:cs typeface="Times New Roman"/>
              </a:rPr>
              <a:t>system</a:t>
            </a:r>
            <a:r>
              <a:rPr sz="2500" spc="65" dirty="0">
                <a:solidFill>
                  <a:srgbClr val="0A0A0A"/>
                </a:solidFill>
                <a:latin typeface="Times New Roman"/>
                <a:cs typeface="Times New Roman"/>
              </a:rPr>
              <a:t> </a:t>
            </a:r>
            <a:r>
              <a:rPr sz="2500" dirty="0">
                <a:solidFill>
                  <a:srgbClr val="0A0A0A"/>
                </a:solidFill>
                <a:latin typeface="Times New Roman"/>
                <a:cs typeface="Times New Roman"/>
              </a:rPr>
              <a:t>is</a:t>
            </a:r>
            <a:r>
              <a:rPr sz="2500" spc="-110" dirty="0">
                <a:solidFill>
                  <a:srgbClr val="0A0A0A"/>
                </a:solidFill>
                <a:latin typeface="Times New Roman"/>
                <a:cs typeface="Times New Roman"/>
              </a:rPr>
              <a:t> </a:t>
            </a:r>
            <a:r>
              <a:rPr sz="2500" spc="75" dirty="0">
                <a:solidFill>
                  <a:srgbClr val="0A0A0A"/>
                </a:solidFill>
                <a:latin typeface="Times New Roman"/>
                <a:cs typeface="Times New Roman"/>
              </a:rPr>
              <a:t>based</a:t>
            </a:r>
            <a:r>
              <a:rPr sz="2500" spc="-5" dirty="0">
                <a:solidFill>
                  <a:srgbClr val="0A0A0A"/>
                </a:solidFill>
                <a:latin typeface="Times New Roman"/>
                <a:cs typeface="Times New Roman"/>
              </a:rPr>
              <a:t> </a:t>
            </a:r>
            <a:r>
              <a:rPr sz="2500" spc="110" dirty="0">
                <a:solidFill>
                  <a:srgbClr val="0A0A0A"/>
                </a:solidFill>
                <a:latin typeface="Times New Roman"/>
                <a:cs typeface="Times New Roman"/>
              </a:rPr>
              <a:t>on</a:t>
            </a:r>
            <a:r>
              <a:rPr sz="2500" spc="-50" dirty="0">
                <a:solidFill>
                  <a:srgbClr val="0A0A0A"/>
                </a:solidFill>
                <a:latin typeface="Times New Roman"/>
                <a:cs typeface="Times New Roman"/>
              </a:rPr>
              <a:t> </a:t>
            </a:r>
            <a:r>
              <a:rPr sz="2500" spc="85" dirty="0">
                <a:solidFill>
                  <a:srgbClr val="0A0A0A"/>
                </a:solidFill>
                <a:latin typeface="Times New Roman"/>
                <a:cs typeface="Times New Roman"/>
              </a:rPr>
              <a:t>the</a:t>
            </a:r>
            <a:r>
              <a:rPr sz="2500" spc="-10" dirty="0">
                <a:solidFill>
                  <a:srgbClr val="0A0A0A"/>
                </a:solidFill>
                <a:latin typeface="Times New Roman"/>
                <a:cs typeface="Times New Roman"/>
              </a:rPr>
              <a:t> </a:t>
            </a:r>
            <a:r>
              <a:rPr sz="2500" b="1" spc="160" dirty="0">
                <a:solidFill>
                  <a:srgbClr val="0A0A0A"/>
                </a:solidFill>
                <a:latin typeface="Times New Roman"/>
                <a:cs typeface="Times New Roman"/>
              </a:rPr>
              <a:t>granting</a:t>
            </a:r>
            <a:endParaRPr sz="2500">
              <a:latin typeface="Times New Roman"/>
              <a:cs typeface="Times New Roman"/>
            </a:endParaRPr>
          </a:p>
          <a:p>
            <a:pPr marL="269875">
              <a:lnSpc>
                <a:spcPts val="2665"/>
              </a:lnSpc>
            </a:pPr>
            <a:r>
              <a:rPr sz="2500" spc="180" dirty="0">
                <a:solidFill>
                  <a:srgbClr val="0A0A0A"/>
                </a:solidFill>
                <a:latin typeface="Times New Roman"/>
                <a:cs typeface="Times New Roman"/>
              </a:rPr>
              <a:t>and</a:t>
            </a:r>
            <a:r>
              <a:rPr sz="2500" spc="-225" dirty="0">
                <a:solidFill>
                  <a:srgbClr val="0A0A0A"/>
                </a:solidFill>
                <a:latin typeface="Times New Roman"/>
                <a:cs typeface="Times New Roman"/>
              </a:rPr>
              <a:t> </a:t>
            </a:r>
            <a:r>
              <a:rPr sz="2500" b="1" spc="175" dirty="0">
                <a:solidFill>
                  <a:srgbClr val="0A0A0A"/>
                </a:solidFill>
                <a:latin typeface="Times New Roman"/>
                <a:cs typeface="Times New Roman"/>
              </a:rPr>
              <a:t>revoking</a:t>
            </a:r>
            <a:r>
              <a:rPr sz="2500" b="1" spc="-20" dirty="0">
                <a:solidFill>
                  <a:srgbClr val="0A0A0A"/>
                </a:solidFill>
                <a:latin typeface="Times New Roman"/>
                <a:cs typeface="Times New Roman"/>
              </a:rPr>
              <a:t> </a:t>
            </a:r>
            <a:r>
              <a:rPr sz="2500" b="1" spc="135" dirty="0">
                <a:solidFill>
                  <a:srgbClr val="0A0A0A"/>
                </a:solidFill>
                <a:latin typeface="Times New Roman"/>
                <a:cs typeface="Times New Roman"/>
              </a:rPr>
              <a:t>privileges.</a:t>
            </a:r>
            <a:endParaRPr sz="2500">
              <a:latin typeface="Times New Roman"/>
              <a:cs typeface="Times New Roman"/>
            </a:endParaRPr>
          </a:p>
          <a:p>
            <a:pPr marL="262255" indent="-249554">
              <a:spcBef>
                <a:spcPts val="2230"/>
              </a:spcBef>
              <a:buClr>
                <a:srgbClr val="955097"/>
              </a:buClr>
              <a:buChar char="•"/>
              <a:tabLst>
                <a:tab pos="262255" algn="l"/>
              </a:tabLst>
            </a:pPr>
            <a:r>
              <a:rPr sz="2500" spc="85" dirty="0">
                <a:solidFill>
                  <a:srgbClr val="0A0A0A"/>
                </a:solidFill>
                <a:latin typeface="Times New Roman"/>
                <a:cs typeface="Times New Roman"/>
              </a:rPr>
              <a:t>The</a:t>
            </a:r>
            <a:r>
              <a:rPr sz="2500" spc="-125" dirty="0">
                <a:solidFill>
                  <a:srgbClr val="0A0A0A"/>
                </a:solidFill>
                <a:latin typeface="Times New Roman"/>
                <a:cs typeface="Times New Roman"/>
              </a:rPr>
              <a:t> </a:t>
            </a:r>
            <a:r>
              <a:rPr sz="2500" b="1" spc="190" dirty="0">
                <a:solidFill>
                  <a:srgbClr val="0A0A0A"/>
                </a:solidFill>
                <a:latin typeface="Times New Roman"/>
                <a:cs typeface="Times New Roman"/>
              </a:rPr>
              <a:t>account</a:t>
            </a:r>
            <a:r>
              <a:rPr sz="2500" b="1" spc="-5" dirty="0">
                <a:solidFill>
                  <a:srgbClr val="0A0A0A"/>
                </a:solidFill>
                <a:latin typeface="Times New Roman"/>
                <a:cs typeface="Times New Roman"/>
              </a:rPr>
              <a:t> </a:t>
            </a:r>
            <a:r>
              <a:rPr sz="2500" b="1" spc="140" dirty="0">
                <a:solidFill>
                  <a:srgbClr val="0A0A0A"/>
                </a:solidFill>
                <a:latin typeface="Times New Roman"/>
                <a:cs typeface="Times New Roman"/>
              </a:rPr>
              <a:t>level:</a:t>
            </a:r>
            <a:endParaRPr sz="2500">
              <a:latin typeface="Times New Roman"/>
              <a:cs typeface="Times New Roman"/>
            </a:endParaRPr>
          </a:p>
        </p:txBody>
      </p:sp>
      <p:sp>
        <p:nvSpPr>
          <p:cNvPr id="4" name="object 4"/>
          <p:cNvSpPr txBox="1"/>
          <p:nvPr/>
        </p:nvSpPr>
        <p:spPr>
          <a:xfrm>
            <a:off x="2610303" y="3455663"/>
            <a:ext cx="87630" cy="128240"/>
          </a:xfrm>
          <a:prstGeom prst="rect">
            <a:avLst/>
          </a:prstGeom>
        </p:spPr>
        <p:txBody>
          <a:bodyPr vert="horz" wrap="square" lIns="0" tIns="12700" rIns="0" bIns="0" rtlCol="0">
            <a:spAutoFit/>
          </a:bodyPr>
          <a:lstStyle/>
          <a:p>
            <a:pPr marL="12700">
              <a:spcBef>
                <a:spcPts val="100"/>
              </a:spcBef>
            </a:pPr>
            <a:r>
              <a:rPr sz="750" spc="20" dirty="0">
                <a:solidFill>
                  <a:srgbClr val="9CACAC"/>
                </a:solidFill>
                <a:latin typeface="Arial"/>
                <a:cs typeface="Arial"/>
              </a:rPr>
              <a:t>0</a:t>
            </a:r>
            <a:endParaRPr sz="750">
              <a:latin typeface="Arial"/>
              <a:cs typeface="Arial"/>
            </a:endParaRPr>
          </a:p>
        </p:txBody>
      </p:sp>
      <p:sp>
        <p:nvSpPr>
          <p:cNvPr id="5" name="object 5"/>
          <p:cNvSpPr txBox="1"/>
          <p:nvPr/>
        </p:nvSpPr>
        <p:spPr>
          <a:xfrm>
            <a:off x="2862727" y="3325135"/>
            <a:ext cx="7379970" cy="899794"/>
          </a:xfrm>
          <a:prstGeom prst="rect">
            <a:avLst/>
          </a:prstGeom>
        </p:spPr>
        <p:txBody>
          <a:bodyPr vert="horz" wrap="square" lIns="0" tIns="76835" rIns="0" bIns="0" rtlCol="0">
            <a:spAutoFit/>
          </a:bodyPr>
          <a:lstStyle/>
          <a:p>
            <a:pPr marL="22225" marR="5080" indent="-10160">
              <a:lnSpc>
                <a:spcPts val="2120"/>
              </a:lnSpc>
              <a:spcBef>
                <a:spcPts val="605"/>
              </a:spcBef>
              <a:tabLst>
                <a:tab pos="5068570" algn="l"/>
              </a:tabLst>
            </a:pPr>
            <a:r>
              <a:rPr sz="2200" spc="70" dirty="0">
                <a:solidFill>
                  <a:srgbClr val="5B8282"/>
                </a:solidFill>
                <a:latin typeface="Times New Roman"/>
                <a:cs typeface="Times New Roman"/>
              </a:rPr>
              <a:t>At</a:t>
            </a:r>
            <a:r>
              <a:rPr sz="2200" spc="-95" dirty="0">
                <a:solidFill>
                  <a:srgbClr val="5B8282"/>
                </a:solidFill>
                <a:latin typeface="Times New Roman"/>
                <a:cs typeface="Times New Roman"/>
              </a:rPr>
              <a:t> </a:t>
            </a:r>
            <a:r>
              <a:rPr sz="2200" spc="130" dirty="0">
                <a:solidFill>
                  <a:srgbClr val="5B8282"/>
                </a:solidFill>
                <a:latin typeface="Times New Roman"/>
                <a:cs typeface="Times New Roman"/>
              </a:rPr>
              <a:t>this</a:t>
            </a:r>
            <a:r>
              <a:rPr sz="2200" spc="-140" dirty="0">
                <a:solidFill>
                  <a:srgbClr val="5B8282"/>
                </a:solidFill>
                <a:latin typeface="Times New Roman"/>
                <a:cs typeface="Times New Roman"/>
              </a:rPr>
              <a:t> </a:t>
            </a:r>
            <a:r>
              <a:rPr sz="2200" spc="60" dirty="0">
                <a:solidFill>
                  <a:srgbClr val="5B8282"/>
                </a:solidFill>
                <a:latin typeface="Times New Roman"/>
                <a:cs typeface="Times New Roman"/>
              </a:rPr>
              <a:t>level,</a:t>
            </a:r>
            <a:r>
              <a:rPr sz="2200" spc="-60" dirty="0">
                <a:solidFill>
                  <a:srgbClr val="5B8282"/>
                </a:solidFill>
                <a:latin typeface="Times New Roman"/>
                <a:cs typeface="Times New Roman"/>
              </a:rPr>
              <a:t> </a:t>
            </a:r>
            <a:r>
              <a:rPr sz="2200" spc="65" dirty="0">
                <a:solidFill>
                  <a:srgbClr val="5B8282"/>
                </a:solidFill>
                <a:latin typeface="Times New Roman"/>
                <a:cs typeface="Times New Roman"/>
              </a:rPr>
              <a:t>the</a:t>
            </a:r>
            <a:r>
              <a:rPr sz="2200" spc="300" dirty="0">
                <a:solidFill>
                  <a:srgbClr val="5B8282"/>
                </a:solidFill>
                <a:latin typeface="Times New Roman"/>
                <a:cs typeface="Times New Roman"/>
              </a:rPr>
              <a:t> </a:t>
            </a:r>
            <a:r>
              <a:rPr sz="2200" spc="-30" dirty="0">
                <a:solidFill>
                  <a:srgbClr val="5B8282"/>
                </a:solidFill>
                <a:latin typeface="Times New Roman"/>
                <a:cs typeface="Times New Roman"/>
              </a:rPr>
              <a:t>DBA</a:t>
            </a:r>
            <a:r>
              <a:rPr sz="2200" spc="-190" dirty="0">
                <a:solidFill>
                  <a:srgbClr val="5B8282"/>
                </a:solidFill>
                <a:latin typeface="Times New Roman"/>
                <a:cs typeface="Times New Roman"/>
              </a:rPr>
              <a:t> </a:t>
            </a:r>
            <a:r>
              <a:rPr sz="2200" spc="70" dirty="0">
                <a:solidFill>
                  <a:srgbClr val="5B8282"/>
                </a:solidFill>
                <a:latin typeface="Times New Roman"/>
                <a:cs typeface="Times New Roman"/>
              </a:rPr>
              <a:t>specifies</a:t>
            </a:r>
            <a:r>
              <a:rPr sz="2200" spc="-20" dirty="0">
                <a:solidFill>
                  <a:srgbClr val="5B8282"/>
                </a:solidFill>
                <a:latin typeface="Times New Roman"/>
                <a:cs typeface="Times New Roman"/>
              </a:rPr>
              <a:t> </a:t>
            </a:r>
            <a:r>
              <a:rPr sz="2200" spc="75" dirty="0">
                <a:solidFill>
                  <a:srgbClr val="5B8282"/>
                </a:solidFill>
                <a:latin typeface="Times New Roman"/>
                <a:cs typeface="Times New Roman"/>
              </a:rPr>
              <a:t>the</a:t>
            </a:r>
            <a:r>
              <a:rPr sz="2200" spc="245" dirty="0">
                <a:solidFill>
                  <a:srgbClr val="5B8282"/>
                </a:solidFill>
                <a:latin typeface="Times New Roman"/>
                <a:cs typeface="Times New Roman"/>
              </a:rPr>
              <a:t> </a:t>
            </a:r>
            <a:r>
              <a:rPr sz="2200" spc="100" dirty="0">
                <a:solidFill>
                  <a:srgbClr val="5B8282"/>
                </a:solidFill>
                <a:latin typeface="Times New Roman"/>
                <a:cs typeface="Times New Roman"/>
              </a:rPr>
              <a:t>particular</a:t>
            </a:r>
            <a:r>
              <a:rPr sz="2200" spc="110" dirty="0">
                <a:solidFill>
                  <a:srgbClr val="5B8282"/>
                </a:solidFill>
                <a:latin typeface="Times New Roman"/>
                <a:cs typeface="Times New Roman"/>
              </a:rPr>
              <a:t> </a:t>
            </a:r>
            <a:r>
              <a:rPr sz="2200" spc="55" dirty="0">
                <a:solidFill>
                  <a:srgbClr val="5B8282"/>
                </a:solidFill>
                <a:latin typeface="Times New Roman"/>
                <a:cs typeface="Times New Roman"/>
              </a:rPr>
              <a:t>privileges</a:t>
            </a:r>
            <a:r>
              <a:rPr sz="2200" spc="35" dirty="0">
                <a:solidFill>
                  <a:srgbClr val="5B8282"/>
                </a:solidFill>
                <a:latin typeface="Times New Roman"/>
                <a:cs typeface="Times New Roman"/>
              </a:rPr>
              <a:t> </a:t>
            </a:r>
            <a:r>
              <a:rPr sz="2200" spc="140" dirty="0">
                <a:solidFill>
                  <a:srgbClr val="5B8282"/>
                </a:solidFill>
                <a:latin typeface="Times New Roman"/>
                <a:cs typeface="Times New Roman"/>
              </a:rPr>
              <a:t>that </a:t>
            </a:r>
            <a:r>
              <a:rPr sz="2200" spc="90" dirty="0">
                <a:solidFill>
                  <a:srgbClr val="5B8282"/>
                </a:solidFill>
                <a:latin typeface="Times New Roman"/>
                <a:cs typeface="Times New Roman"/>
              </a:rPr>
              <a:t>each</a:t>
            </a:r>
            <a:r>
              <a:rPr sz="2200" spc="80" dirty="0">
                <a:solidFill>
                  <a:srgbClr val="5B8282"/>
                </a:solidFill>
                <a:latin typeface="Times New Roman"/>
                <a:cs typeface="Times New Roman"/>
              </a:rPr>
              <a:t> </a:t>
            </a:r>
            <a:r>
              <a:rPr sz="2200" spc="100" dirty="0">
                <a:solidFill>
                  <a:srgbClr val="5B8282"/>
                </a:solidFill>
                <a:latin typeface="Times New Roman"/>
                <a:cs typeface="Times New Roman"/>
              </a:rPr>
              <a:t>account</a:t>
            </a:r>
            <a:r>
              <a:rPr sz="2200" spc="-15" dirty="0">
                <a:solidFill>
                  <a:srgbClr val="5B8282"/>
                </a:solidFill>
                <a:latin typeface="Times New Roman"/>
                <a:cs typeface="Times New Roman"/>
              </a:rPr>
              <a:t> </a:t>
            </a:r>
            <a:r>
              <a:rPr sz="2200" spc="114" dirty="0">
                <a:solidFill>
                  <a:srgbClr val="5B8282"/>
                </a:solidFill>
                <a:latin typeface="Times New Roman"/>
                <a:cs typeface="Times New Roman"/>
              </a:rPr>
              <a:t>holds</a:t>
            </a:r>
            <a:r>
              <a:rPr sz="2200" spc="-55" dirty="0">
                <a:solidFill>
                  <a:srgbClr val="5B8282"/>
                </a:solidFill>
                <a:latin typeface="Times New Roman"/>
                <a:cs typeface="Times New Roman"/>
              </a:rPr>
              <a:t> </a:t>
            </a:r>
            <a:r>
              <a:rPr sz="2200" spc="114" dirty="0">
                <a:solidFill>
                  <a:srgbClr val="5B8282"/>
                </a:solidFill>
                <a:latin typeface="Times New Roman"/>
                <a:cs typeface="Times New Roman"/>
              </a:rPr>
              <a:t>independently</a:t>
            </a:r>
            <a:r>
              <a:rPr sz="2200" spc="100" dirty="0">
                <a:solidFill>
                  <a:srgbClr val="5B8282"/>
                </a:solidFill>
                <a:latin typeface="Times New Roman"/>
                <a:cs typeface="Times New Roman"/>
              </a:rPr>
              <a:t> </a:t>
            </a:r>
            <a:r>
              <a:rPr sz="2200" dirty="0">
                <a:solidFill>
                  <a:srgbClr val="5B8282"/>
                </a:solidFill>
                <a:latin typeface="Times New Roman"/>
                <a:cs typeface="Times New Roman"/>
              </a:rPr>
              <a:t>of</a:t>
            </a:r>
            <a:r>
              <a:rPr sz="2200" spc="-10" dirty="0">
                <a:solidFill>
                  <a:srgbClr val="5B8282"/>
                </a:solidFill>
                <a:latin typeface="Times New Roman"/>
                <a:cs typeface="Times New Roman"/>
              </a:rPr>
              <a:t> </a:t>
            </a:r>
            <a:r>
              <a:rPr sz="2200" spc="-25" dirty="0">
                <a:solidFill>
                  <a:srgbClr val="5B8282"/>
                </a:solidFill>
                <a:latin typeface="Times New Roman"/>
                <a:cs typeface="Times New Roman"/>
              </a:rPr>
              <a:t>the</a:t>
            </a:r>
            <a:r>
              <a:rPr sz="2200" dirty="0">
                <a:solidFill>
                  <a:srgbClr val="5B8282"/>
                </a:solidFill>
                <a:latin typeface="Times New Roman"/>
                <a:cs typeface="Times New Roman"/>
              </a:rPr>
              <a:t>	</a:t>
            </a:r>
            <a:r>
              <a:rPr sz="2200" spc="85" dirty="0">
                <a:solidFill>
                  <a:srgbClr val="5B8282"/>
                </a:solidFill>
                <a:latin typeface="Times New Roman"/>
                <a:cs typeface="Times New Roman"/>
              </a:rPr>
              <a:t>relations</a:t>
            </a:r>
            <a:r>
              <a:rPr sz="2200" spc="110" dirty="0">
                <a:solidFill>
                  <a:srgbClr val="5B8282"/>
                </a:solidFill>
                <a:latin typeface="Times New Roman"/>
                <a:cs typeface="Times New Roman"/>
              </a:rPr>
              <a:t> </a:t>
            </a:r>
            <a:r>
              <a:rPr sz="2200" spc="85" dirty="0">
                <a:solidFill>
                  <a:srgbClr val="5B8282"/>
                </a:solidFill>
                <a:latin typeface="Times New Roman"/>
                <a:cs typeface="Times New Roman"/>
              </a:rPr>
              <a:t>in</a:t>
            </a:r>
            <a:r>
              <a:rPr sz="2200" dirty="0">
                <a:solidFill>
                  <a:srgbClr val="5B8282"/>
                </a:solidFill>
                <a:latin typeface="Times New Roman"/>
                <a:cs typeface="Times New Roman"/>
              </a:rPr>
              <a:t> </a:t>
            </a:r>
            <a:r>
              <a:rPr sz="2200" spc="65" dirty="0">
                <a:solidFill>
                  <a:srgbClr val="5B8282"/>
                </a:solidFill>
                <a:latin typeface="Times New Roman"/>
                <a:cs typeface="Times New Roman"/>
              </a:rPr>
              <a:t>the </a:t>
            </a:r>
            <a:r>
              <a:rPr sz="2200" spc="105" dirty="0">
                <a:solidFill>
                  <a:srgbClr val="5B8282"/>
                </a:solidFill>
                <a:latin typeface="Times New Roman"/>
                <a:cs typeface="Times New Roman"/>
              </a:rPr>
              <a:t>database.</a:t>
            </a:r>
            <a:endParaRPr sz="2200">
              <a:latin typeface="Times New Roman"/>
              <a:cs typeface="Times New Roman"/>
            </a:endParaRPr>
          </a:p>
        </p:txBody>
      </p:sp>
      <p:sp>
        <p:nvSpPr>
          <p:cNvPr id="6" name="object 6"/>
          <p:cNvSpPr txBox="1"/>
          <p:nvPr/>
        </p:nvSpPr>
        <p:spPr>
          <a:xfrm>
            <a:off x="2606208" y="4299425"/>
            <a:ext cx="79375" cy="128240"/>
          </a:xfrm>
          <a:prstGeom prst="rect">
            <a:avLst/>
          </a:prstGeom>
        </p:spPr>
        <p:txBody>
          <a:bodyPr vert="horz" wrap="square" lIns="0" tIns="12700" rIns="0" bIns="0" rtlCol="0">
            <a:spAutoFit/>
          </a:bodyPr>
          <a:lstStyle/>
          <a:p>
            <a:pPr marL="12700">
              <a:spcBef>
                <a:spcPts val="100"/>
              </a:spcBef>
            </a:pPr>
            <a:r>
              <a:rPr sz="750" spc="-50" dirty="0">
                <a:solidFill>
                  <a:srgbClr val="829391"/>
                </a:solidFill>
                <a:latin typeface="Times New Roman"/>
                <a:cs typeface="Times New Roman"/>
              </a:rPr>
              <a:t>0</a:t>
            </a:r>
            <a:endParaRPr sz="750">
              <a:latin typeface="Times New Roman"/>
              <a:cs typeface="Times New Roman"/>
            </a:endParaRPr>
          </a:p>
        </p:txBody>
      </p:sp>
      <p:sp>
        <p:nvSpPr>
          <p:cNvPr id="7" name="object 7"/>
          <p:cNvSpPr txBox="1"/>
          <p:nvPr/>
        </p:nvSpPr>
        <p:spPr>
          <a:xfrm>
            <a:off x="2862295" y="4168897"/>
            <a:ext cx="7209790" cy="630555"/>
          </a:xfrm>
          <a:prstGeom prst="rect">
            <a:avLst/>
          </a:prstGeom>
        </p:spPr>
        <p:txBody>
          <a:bodyPr vert="horz" wrap="square" lIns="0" tIns="76835" rIns="0" bIns="0" rtlCol="0">
            <a:spAutoFit/>
          </a:bodyPr>
          <a:lstStyle/>
          <a:p>
            <a:pPr marL="12700" marR="5080" indent="15875">
              <a:lnSpc>
                <a:spcPts val="2120"/>
              </a:lnSpc>
              <a:spcBef>
                <a:spcPts val="605"/>
              </a:spcBef>
            </a:pPr>
            <a:r>
              <a:rPr sz="2200" dirty="0">
                <a:solidFill>
                  <a:srgbClr val="5B8282"/>
                </a:solidFill>
                <a:latin typeface="Times New Roman"/>
                <a:cs typeface="Times New Roman"/>
              </a:rPr>
              <a:t>Privileges:</a:t>
            </a:r>
            <a:r>
              <a:rPr sz="2200" spc="210" dirty="0">
                <a:solidFill>
                  <a:srgbClr val="5B8282"/>
                </a:solidFill>
                <a:latin typeface="Times New Roman"/>
                <a:cs typeface="Times New Roman"/>
              </a:rPr>
              <a:t> </a:t>
            </a:r>
            <a:r>
              <a:rPr sz="2200" dirty="0">
                <a:solidFill>
                  <a:srgbClr val="5B8282"/>
                </a:solidFill>
                <a:latin typeface="Times New Roman"/>
                <a:cs typeface="Times New Roman"/>
              </a:rPr>
              <a:t>CREATE</a:t>
            </a:r>
            <a:r>
              <a:rPr sz="2200" spc="100" dirty="0">
                <a:solidFill>
                  <a:srgbClr val="5B8282"/>
                </a:solidFill>
                <a:latin typeface="Times New Roman"/>
                <a:cs typeface="Times New Roman"/>
              </a:rPr>
              <a:t> </a:t>
            </a:r>
            <a:r>
              <a:rPr sz="2200" dirty="0">
                <a:solidFill>
                  <a:srgbClr val="5B8282"/>
                </a:solidFill>
                <a:latin typeface="Times New Roman"/>
                <a:cs typeface="Times New Roman"/>
              </a:rPr>
              <a:t>SCHEMA,</a:t>
            </a:r>
            <a:r>
              <a:rPr sz="2200" spc="210" dirty="0">
                <a:solidFill>
                  <a:srgbClr val="5B8282"/>
                </a:solidFill>
                <a:latin typeface="Times New Roman"/>
                <a:cs typeface="Times New Roman"/>
              </a:rPr>
              <a:t> </a:t>
            </a:r>
            <a:r>
              <a:rPr sz="2200" dirty="0">
                <a:solidFill>
                  <a:srgbClr val="5B8282"/>
                </a:solidFill>
                <a:latin typeface="Times New Roman"/>
                <a:cs typeface="Times New Roman"/>
              </a:rPr>
              <a:t>CREATE</a:t>
            </a:r>
            <a:r>
              <a:rPr sz="2200" spc="100" dirty="0">
                <a:solidFill>
                  <a:srgbClr val="5B8282"/>
                </a:solidFill>
                <a:latin typeface="Times New Roman"/>
                <a:cs typeface="Times New Roman"/>
              </a:rPr>
              <a:t> </a:t>
            </a:r>
            <a:r>
              <a:rPr sz="2200" dirty="0">
                <a:solidFill>
                  <a:srgbClr val="5B8282"/>
                </a:solidFill>
                <a:latin typeface="Times New Roman"/>
                <a:cs typeface="Times New Roman"/>
              </a:rPr>
              <a:t>TABLE,</a:t>
            </a:r>
            <a:r>
              <a:rPr sz="2200" spc="150" dirty="0">
                <a:solidFill>
                  <a:srgbClr val="5B8282"/>
                </a:solidFill>
                <a:latin typeface="Times New Roman"/>
                <a:cs typeface="Times New Roman"/>
              </a:rPr>
              <a:t> </a:t>
            </a:r>
            <a:r>
              <a:rPr sz="2200" spc="-10" dirty="0">
                <a:solidFill>
                  <a:srgbClr val="5B8282"/>
                </a:solidFill>
                <a:latin typeface="Times New Roman"/>
                <a:cs typeface="Times New Roman"/>
              </a:rPr>
              <a:t>CREATE </a:t>
            </a:r>
            <a:r>
              <a:rPr sz="2200" spc="50" dirty="0">
                <a:solidFill>
                  <a:srgbClr val="5B8282"/>
                </a:solidFill>
                <a:latin typeface="Times New Roman"/>
                <a:cs typeface="Times New Roman"/>
              </a:rPr>
              <a:t>VIEW,</a:t>
            </a:r>
            <a:r>
              <a:rPr sz="2200" spc="-55" dirty="0">
                <a:solidFill>
                  <a:srgbClr val="5B8282"/>
                </a:solidFill>
                <a:latin typeface="Times New Roman"/>
                <a:cs typeface="Times New Roman"/>
              </a:rPr>
              <a:t> </a:t>
            </a:r>
            <a:r>
              <a:rPr sz="2200" dirty="0">
                <a:solidFill>
                  <a:srgbClr val="5B8282"/>
                </a:solidFill>
                <a:latin typeface="Times New Roman"/>
                <a:cs typeface="Times New Roman"/>
              </a:rPr>
              <a:t>ALTER,</a:t>
            </a:r>
            <a:r>
              <a:rPr sz="2200" spc="85" dirty="0">
                <a:solidFill>
                  <a:srgbClr val="5B8282"/>
                </a:solidFill>
                <a:latin typeface="Times New Roman"/>
                <a:cs typeface="Times New Roman"/>
              </a:rPr>
              <a:t> </a:t>
            </a:r>
            <a:r>
              <a:rPr sz="2200" spc="60" dirty="0">
                <a:solidFill>
                  <a:srgbClr val="5B8282"/>
                </a:solidFill>
                <a:latin typeface="Times New Roman"/>
                <a:cs typeface="Times New Roman"/>
              </a:rPr>
              <a:t>DROP,</a:t>
            </a:r>
            <a:r>
              <a:rPr sz="2200" spc="30" dirty="0">
                <a:solidFill>
                  <a:srgbClr val="5B8282"/>
                </a:solidFill>
                <a:latin typeface="Times New Roman"/>
                <a:cs typeface="Times New Roman"/>
              </a:rPr>
              <a:t> </a:t>
            </a:r>
            <a:r>
              <a:rPr sz="2200" dirty="0">
                <a:solidFill>
                  <a:srgbClr val="5B8282"/>
                </a:solidFill>
                <a:latin typeface="Times New Roman"/>
                <a:cs typeface="Times New Roman"/>
              </a:rPr>
              <a:t>MODIFY,</a:t>
            </a:r>
            <a:r>
              <a:rPr sz="2200" spc="100" dirty="0">
                <a:solidFill>
                  <a:srgbClr val="5B8282"/>
                </a:solidFill>
                <a:latin typeface="Times New Roman"/>
                <a:cs typeface="Times New Roman"/>
              </a:rPr>
              <a:t> </a:t>
            </a:r>
            <a:r>
              <a:rPr sz="2200" spc="-10" dirty="0">
                <a:solidFill>
                  <a:srgbClr val="5B8282"/>
                </a:solidFill>
                <a:latin typeface="Times New Roman"/>
                <a:cs typeface="Times New Roman"/>
              </a:rPr>
              <a:t>SELECT</a:t>
            </a:r>
            <a:endParaRPr sz="2200">
              <a:latin typeface="Times New Roman"/>
              <a:cs typeface="Times New Roman"/>
            </a:endParaRPr>
          </a:p>
        </p:txBody>
      </p:sp>
      <p:sp>
        <p:nvSpPr>
          <p:cNvPr id="8" name="object 8"/>
          <p:cNvSpPr txBox="1"/>
          <p:nvPr/>
        </p:nvSpPr>
        <p:spPr>
          <a:xfrm>
            <a:off x="2318578" y="5037344"/>
            <a:ext cx="5299710" cy="407034"/>
          </a:xfrm>
          <a:prstGeom prst="rect">
            <a:avLst/>
          </a:prstGeom>
        </p:spPr>
        <p:txBody>
          <a:bodyPr vert="horz" wrap="square" lIns="0" tIns="12700" rIns="0" bIns="0" rtlCol="0">
            <a:spAutoFit/>
          </a:bodyPr>
          <a:lstStyle/>
          <a:p>
            <a:pPr marL="262255" indent="-249554">
              <a:spcBef>
                <a:spcPts val="100"/>
              </a:spcBef>
              <a:buClr>
                <a:srgbClr val="955097"/>
              </a:buClr>
              <a:buChar char="•"/>
              <a:tabLst>
                <a:tab pos="262255" algn="l"/>
              </a:tabLst>
            </a:pPr>
            <a:r>
              <a:rPr sz="2500" spc="85" dirty="0">
                <a:solidFill>
                  <a:srgbClr val="0A0A0A"/>
                </a:solidFill>
                <a:latin typeface="Times New Roman"/>
                <a:cs typeface="Times New Roman"/>
              </a:rPr>
              <a:t>The</a:t>
            </a:r>
            <a:r>
              <a:rPr sz="2500" spc="-170" dirty="0">
                <a:solidFill>
                  <a:srgbClr val="0A0A0A"/>
                </a:solidFill>
                <a:latin typeface="Times New Roman"/>
                <a:cs typeface="Times New Roman"/>
              </a:rPr>
              <a:t> </a:t>
            </a:r>
            <a:r>
              <a:rPr sz="2500" b="1" spc="180" dirty="0">
                <a:solidFill>
                  <a:srgbClr val="0A0A0A"/>
                </a:solidFill>
                <a:latin typeface="Times New Roman"/>
                <a:cs typeface="Times New Roman"/>
              </a:rPr>
              <a:t>relation</a:t>
            </a:r>
            <a:r>
              <a:rPr sz="2500" b="1" spc="-40" dirty="0">
                <a:solidFill>
                  <a:srgbClr val="0A0A0A"/>
                </a:solidFill>
                <a:latin typeface="Times New Roman"/>
                <a:cs typeface="Times New Roman"/>
              </a:rPr>
              <a:t> </a:t>
            </a:r>
            <a:r>
              <a:rPr sz="2500" b="1" spc="190" dirty="0">
                <a:solidFill>
                  <a:srgbClr val="0A0A0A"/>
                </a:solidFill>
                <a:latin typeface="Times New Roman"/>
                <a:cs typeface="Times New Roman"/>
              </a:rPr>
              <a:t>level</a:t>
            </a:r>
            <a:r>
              <a:rPr sz="2500" b="1" spc="-45" dirty="0">
                <a:solidFill>
                  <a:srgbClr val="0A0A0A"/>
                </a:solidFill>
                <a:latin typeface="Times New Roman"/>
                <a:cs typeface="Times New Roman"/>
              </a:rPr>
              <a:t> </a:t>
            </a:r>
            <a:r>
              <a:rPr sz="2500" spc="145" dirty="0">
                <a:solidFill>
                  <a:srgbClr val="0A0A0A"/>
                </a:solidFill>
                <a:latin typeface="Times New Roman"/>
                <a:cs typeface="Times New Roman"/>
              </a:rPr>
              <a:t>(or</a:t>
            </a:r>
            <a:r>
              <a:rPr sz="2500" spc="-275" dirty="0">
                <a:solidFill>
                  <a:srgbClr val="0A0A0A"/>
                </a:solidFill>
                <a:latin typeface="Times New Roman"/>
                <a:cs typeface="Times New Roman"/>
              </a:rPr>
              <a:t> </a:t>
            </a:r>
            <a:r>
              <a:rPr sz="2500" b="1" spc="175" dirty="0">
                <a:solidFill>
                  <a:srgbClr val="0A0A0A"/>
                </a:solidFill>
                <a:latin typeface="Times New Roman"/>
                <a:cs typeface="Times New Roman"/>
              </a:rPr>
              <a:t>table</a:t>
            </a:r>
            <a:r>
              <a:rPr sz="2500" b="1" spc="-65" dirty="0">
                <a:solidFill>
                  <a:srgbClr val="0A0A0A"/>
                </a:solidFill>
                <a:latin typeface="Times New Roman"/>
                <a:cs typeface="Times New Roman"/>
              </a:rPr>
              <a:t> </a:t>
            </a:r>
            <a:r>
              <a:rPr sz="2500" b="1" spc="114" dirty="0">
                <a:solidFill>
                  <a:srgbClr val="0A0A0A"/>
                </a:solidFill>
                <a:latin typeface="Times New Roman"/>
                <a:cs typeface="Times New Roman"/>
              </a:rPr>
              <a:t>level):</a:t>
            </a:r>
            <a:endParaRPr sz="2500">
              <a:latin typeface="Times New Roman"/>
              <a:cs typeface="Times New Roman"/>
            </a:endParaRPr>
          </a:p>
        </p:txBody>
      </p:sp>
      <p:sp>
        <p:nvSpPr>
          <p:cNvPr id="9" name="object 9"/>
          <p:cNvSpPr txBox="1"/>
          <p:nvPr/>
        </p:nvSpPr>
        <p:spPr>
          <a:xfrm>
            <a:off x="2606208" y="5520189"/>
            <a:ext cx="80645" cy="128240"/>
          </a:xfrm>
          <a:prstGeom prst="rect">
            <a:avLst/>
          </a:prstGeom>
        </p:spPr>
        <p:txBody>
          <a:bodyPr vert="horz" wrap="square" lIns="0" tIns="12700" rIns="0" bIns="0" rtlCol="0">
            <a:spAutoFit/>
          </a:bodyPr>
          <a:lstStyle/>
          <a:p>
            <a:pPr marL="12700">
              <a:spcBef>
                <a:spcPts val="100"/>
              </a:spcBef>
            </a:pPr>
            <a:r>
              <a:rPr sz="750" dirty="0">
                <a:solidFill>
                  <a:srgbClr val="829391"/>
                </a:solidFill>
                <a:latin typeface="Times New Roman"/>
                <a:cs typeface="Times New Roman"/>
              </a:rPr>
              <a:t>0</a:t>
            </a:r>
            <a:endParaRPr sz="750">
              <a:latin typeface="Times New Roman"/>
              <a:cs typeface="Times New Roman"/>
            </a:endParaRPr>
          </a:p>
        </p:txBody>
      </p:sp>
      <p:sp>
        <p:nvSpPr>
          <p:cNvPr id="10" name="object 10"/>
          <p:cNvSpPr txBox="1"/>
          <p:nvPr/>
        </p:nvSpPr>
        <p:spPr>
          <a:xfrm>
            <a:off x="2862727" y="5389660"/>
            <a:ext cx="6884034" cy="944880"/>
          </a:xfrm>
          <a:prstGeom prst="rect">
            <a:avLst/>
          </a:prstGeom>
        </p:spPr>
        <p:txBody>
          <a:bodyPr vert="horz" wrap="square" lIns="0" tIns="76835" rIns="0" bIns="0" rtlCol="0">
            <a:spAutoFit/>
          </a:bodyPr>
          <a:lstStyle/>
          <a:p>
            <a:pPr marL="22225" marR="5080" indent="-10160">
              <a:lnSpc>
                <a:spcPts val="2120"/>
              </a:lnSpc>
              <a:spcBef>
                <a:spcPts val="605"/>
              </a:spcBef>
            </a:pPr>
            <a:r>
              <a:rPr sz="2200" spc="70" dirty="0">
                <a:solidFill>
                  <a:srgbClr val="5B8282"/>
                </a:solidFill>
                <a:latin typeface="Times New Roman"/>
                <a:cs typeface="Times New Roman"/>
              </a:rPr>
              <a:t>At</a:t>
            </a:r>
            <a:r>
              <a:rPr sz="2200" spc="-65" dirty="0">
                <a:solidFill>
                  <a:srgbClr val="5B8282"/>
                </a:solidFill>
                <a:latin typeface="Times New Roman"/>
                <a:cs typeface="Times New Roman"/>
              </a:rPr>
              <a:t> </a:t>
            </a:r>
            <a:r>
              <a:rPr sz="2200" spc="130" dirty="0">
                <a:solidFill>
                  <a:srgbClr val="5B8282"/>
                </a:solidFill>
                <a:latin typeface="Times New Roman"/>
                <a:cs typeface="Times New Roman"/>
              </a:rPr>
              <a:t>this</a:t>
            </a:r>
            <a:r>
              <a:rPr sz="2200" spc="-114" dirty="0">
                <a:solidFill>
                  <a:srgbClr val="5B8282"/>
                </a:solidFill>
                <a:latin typeface="Times New Roman"/>
                <a:cs typeface="Times New Roman"/>
              </a:rPr>
              <a:t> </a:t>
            </a:r>
            <a:r>
              <a:rPr sz="2200" spc="60" dirty="0">
                <a:solidFill>
                  <a:srgbClr val="5B8282"/>
                </a:solidFill>
                <a:latin typeface="Times New Roman"/>
                <a:cs typeface="Times New Roman"/>
              </a:rPr>
              <a:t>level,</a:t>
            </a:r>
            <a:r>
              <a:rPr sz="2200" spc="-25" dirty="0">
                <a:solidFill>
                  <a:srgbClr val="5B8282"/>
                </a:solidFill>
                <a:latin typeface="Times New Roman"/>
                <a:cs typeface="Times New Roman"/>
              </a:rPr>
              <a:t> </a:t>
            </a:r>
            <a:r>
              <a:rPr sz="2200" spc="65" dirty="0">
                <a:solidFill>
                  <a:srgbClr val="5B8282"/>
                </a:solidFill>
                <a:latin typeface="Times New Roman"/>
                <a:cs typeface="Times New Roman"/>
              </a:rPr>
              <a:t>the</a:t>
            </a:r>
            <a:r>
              <a:rPr sz="2200" spc="275" dirty="0">
                <a:solidFill>
                  <a:srgbClr val="5B8282"/>
                </a:solidFill>
                <a:latin typeface="Times New Roman"/>
                <a:cs typeface="Times New Roman"/>
              </a:rPr>
              <a:t> </a:t>
            </a:r>
            <a:r>
              <a:rPr sz="2200" spc="-10" dirty="0">
                <a:solidFill>
                  <a:srgbClr val="5B8282"/>
                </a:solidFill>
                <a:latin typeface="Times New Roman"/>
                <a:cs typeface="Times New Roman"/>
              </a:rPr>
              <a:t>DBA</a:t>
            </a:r>
            <a:r>
              <a:rPr sz="2200" spc="-120" dirty="0">
                <a:solidFill>
                  <a:srgbClr val="5B8282"/>
                </a:solidFill>
                <a:latin typeface="Times New Roman"/>
                <a:cs typeface="Times New Roman"/>
              </a:rPr>
              <a:t> </a:t>
            </a:r>
            <a:r>
              <a:rPr sz="2200" dirty="0">
                <a:solidFill>
                  <a:srgbClr val="5B8282"/>
                </a:solidFill>
                <a:latin typeface="Times New Roman"/>
                <a:cs typeface="Times New Roman"/>
              </a:rPr>
              <a:t>can</a:t>
            </a:r>
            <a:r>
              <a:rPr sz="2200" spc="434" dirty="0">
                <a:solidFill>
                  <a:srgbClr val="5B8282"/>
                </a:solidFill>
                <a:latin typeface="Times New Roman"/>
                <a:cs typeface="Times New Roman"/>
              </a:rPr>
              <a:t> </a:t>
            </a:r>
            <a:r>
              <a:rPr sz="2200" spc="90" dirty="0">
                <a:solidFill>
                  <a:srgbClr val="5B8282"/>
                </a:solidFill>
                <a:latin typeface="Times New Roman"/>
                <a:cs typeface="Times New Roman"/>
              </a:rPr>
              <a:t>control</a:t>
            </a:r>
            <a:r>
              <a:rPr sz="2200" spc="70" dirty="0">
                <a:solidFill>
                  <a:srgbClr val="5B8282"/>
                </a:solidFill>
                <a:latin typeface="Times New Roman"/>
                <a:cs typeface="Times New Roman"/>
              </a:rPr>
              <a:t> </a:t>
            </a:r>
            <a:r>
              <a:rPr sz="2200" spc="100" dirty="0">
                <a:solidFill>
                  <a:srgbClr val="5B8282"/>
                </a:solidFill>
                <a:latin typeface="Times New Roman"/>
                <a:cs typeface="Times New Roman"/>
              </a:rPr>
              <a:t>the</a:t>
            </a:r>
            <a:r>
              <a:rPr sz="2200" spc="210" dirty="0">
                <a:solidFill>
                  <a:srgbClr val="5B8282"/>
                </a:solidFill>
                <a:latin typeface="Times New Roman"/>
                <a:cs typeface="Times New Roman"/>
              </a:rPr>
              <a:t> </a:t>
            </a:r>
            <a:r>
              <a:rPr sz="2200" dirty="0">
                <a:solidFill>
                  <a:srgbClr val="5B8282"/>
                </a:solidFill>
                <a:latin typeface="Times New Roman"/>
                <a:cs typeface="Times New Roman"/>
              </a:rPr>
              <a:t>privilege</a:t>
            </a:r>
            <a:r>
              <a:rPr sz="2200" spc="85" dirty="0">
                <a:solidFill>
                  <a:srgbClr val="5B8282"/>
                </a:solidFill>
                <a:latin typeface="Times New Roman"/>
                <a:cs typeface="Times New Roman"/>
              </a:rPr>
              <a:t> </a:t>
            </a:r>
            <a:r>
              <a:rPr sz="2200" spc="50" dirty="0">
                <a:solidFill>
                  <a:srgbClr val="5B8282"/>
                </a:solidFill>
                <a:latin typeface="Times New Roman"/>
                <a:cs typeface="Times New Roman"/>
              </a:rPr>
              <a:t>to</a:t>
            </a:r>
            <a:r>
              <a:rPr sz="2200" spc="165" dirty="0">
                <a:solidFill>
                  <a:srgbClr val="5B8282"/>
                </a:solidFill>
                <a:latin typeface="Times New Roman"/>
                <a:cs typeface="Times New Roman"/>
              </a:rPr>
              <a:t> </a:t>
            </a:r>
            <a:r>
              <a:rPr sz="2200" spc="55" dirty="0">
                <a:solidFill>
                  <a:srgbClr val="5B8282"/>
                </a:solidFill>
                <a:latin typeface="Times New Roman"/>
                <a:cs typeface="Times New Roman"/>
              </a:rPr>
              <a:t>access </a:t>
            </a:r>
            <a:r>
              <a:rPr sz="2200" spc="90" dirty="0">
                <a:solidFill>
                  <a:srgbClr val="5B8282"/>
                </a:solidFill>
                <a:latin typeface="Times New Roman"/>
                <a:cs typeface="Times New Roman"/>
              </a:rPr>
              <a:t>each</a:t>
            </a:r>
            <a:r>
              <a:rPr sz="2200" spc="60" dirty="0">
                <a:solidFill>
                  <a:srgbClr val="5B8282"/>
                </a:solidFill>
                <a:latin typeface="Times New Roman"/>
                <a:cs typeface="Times New Roman"/>
              </a:rPr>
              <a:t> </a:t>
            </a:r>
            <a:r>
              <a:rPr sz="2200" spc="75" dirty="0">
                <a:solidFill>
                  <a:srgbClr val="5B8282"/>
                </a:solidFill>
                <a:latin typeface="Times New Roman"/>
                <a:cs typeface="Times New Roman"/>
              </a:rPr>
              <a:t>individual</a:t>
            </a:r>
            <a:r>
              <a:rPr sz="2200" spc="220" dirty="0">
                <a:solidFill>
                  <a:srgbClr val="5B8282"/>
                </a:solidFill>
                <a:latin typeface="Times New Roman"/>
                <a:cs typeface="Times New Roman"/>
              </a:rPr>
              <a:t> </a:t>
            </a:r>
            <a:r>
              <a:rPr sz="2200" spc="80" dirty="0">
                <a:solidFill>
                  <a:srgbClr val="5B8282"/>
                </a:solidFill>
                <a:latin typeface="Times New Roman"/>
                <a:cs typeface="Times New Roman"/>
              </a:rPr>
              <a:t>relation</a:t>
            </a:r>
            <a:r>
              <a:rPr sz="2200" spc="180" dirty="0">
                <a:solidFill>
                  <a:srgbClr val="5B8282"/>
                </a:solidFill>
                <a:latin typeface="Times New Roman"/>
                <a:cs typeface="Times New Roman"/>
              </a:rPr>
              <a:t> </a:t>
            </a:r>
            <a:r>
              <a:rPr sz="2200" spc="90" dirty="0">
                <a:solidFill>
                  <a:srgbClr val="5B8282"/>
                </a:solidFill>
                <a:latin typeface="Times New Roman"/>
                <a:cs typeface="Times New Roman"/>
              </a:rPr>
              <a:t>or</a:t>
            </a:r>
            <a:r>
              <a:rPr sz="2200" spc="70" dirty="0">
                <a:solidFill>
                  <a:srgbClr val="5B8282"/>
                </a:solidFill>
                <a:latin typeface="Times New Roman"/>
                <a:cs typeface="Times New Roman"/>
              </a:rPr>
              <a:t> </a:t>
            </a:r>
            <a:r>
              <a:rPr sz="2200" dirty="0">
                <a:solidFill>
                  <a:srgbClr val="5B8282"/>
                </a:solidFill>
                <a:latin typeface="Times New Roman"/>
                <a:cs typeface="Times New Roman"/>
              </a:rPr>
              <a:t>view</a:t>
            </a:r>
            <a:r>
              <a:rPr sz="2200" spc="-25" dirty="0">
                <a:solidFill>
                  <a:srgbClr val="5B8282"/>
                </a:solidFill>
                <a:latin typeface="Times New Roman"/>
                <a:cs typeface="Times New Roman"/>
              </a:rPr>
              <a:t> </a:t>
            </a:r>
            <a:r>
              <a:rPr sz="2200" dirty="0">
                <a:solidFill>
                  <a:srgbClr val="5B8282"/>
                </a:solidFill>
                <a:latin typeface="Times New Roman"/>
                <a:cs typeface="Times New Roman"/>
              </a:rPr>
              <a:t>in</a:t>
            </a:r>
            <a:r>
              <a:rPr sz="2200" spc="155" dirty="0">
                <a:solidFill>
                  <a:srgbClr val="5B8282"/>
                </a:solidFill>
                <a:latin typeface="Times New Roman"/>
                <a:cs typeface="Times New Roman"/>
              </a:rPr>
              <a:t> </a:t>
            </a:r>
            <a:r>
              <a:rPr sz="2200" dirty="0">
                <a:solidFill>
                  <a:srgbClr val="5B8282"/>
                </a:solidFill>
                <a:latin typeface="Times New Roman"/>
                <a:cs typeface="Times New Roman"/>
              </a:rPr>
              <a:t>the</a:t>
            </a:r>
            <a:r>
              <a:rPr sz="2200" spc="405" dirty="0">
                <a:solidFill>
                  <a:srgbClr val="5B8282"/>
                </a:solidFill>
                <a:latin typeface="Times New Roman"/>
                <a:cs typeface="Times New Roman"/>
              </a:rPr>
              <a:t> </a:t>
            </a:r>
            <a:r>
              <a:rPr sz="2200" spc="105" dirty="0">
                <a:solidFill>
                  <a:srgbClr val="5B8282"/>
                </a:solidFill>
                <a:latin typeface="Times New Roman"/>
                <a:cs typeface="Times New Roman"/>
              </a:rPr>
              <a:t>database.</a:t>
            </a:r>
            <a:endParaRPr sz="2200">
              <a:latin typeface="Times New Roman"/>
              <a:cs typeface="Times New Roman"/>
            </a:endParaRPr>
          </a:p>
          <a:p>
            <a:pPr marL="27940">
              <a:lnSpc>
                <a:spcPts val="2490"/>
              </a:lnSpc>
            </a:pPr>
            <a:r>
              <a:rPr sz="2200" spc="140" dirty="0">
                <a:solidFill>
                  <a:srgbClr val="5B8282"/>
                </a:solidFill>
                <a:latin typeface="Times New Roman"/>
                <a:cs typeface="Times New Roman"/>
              </a:rPr>
              <a:t>Read/Write/</a:t>
            </a:r>
            <a:r>
              <a:rPr sz="2200" spc="290" dirty="0">
                <a:solidFill>
                  <a:srgbClr val="5B8282"/>
                </a:solidFill>
                <a:latin typeface="Times New Roman"/>
                <a:cs typeface="Times New Roman"/>
              </a:rPr>
              <a:t> </a:t>
            </a:r>
            <a:r>
              <a:rPr sz="2200" spc="120" dirty="0">
                <a:solidFill>
                  <a:srgbClr val="5B8282"/>
                </a:solidFill>
                <a:latin typeface="Times New Roman"/>
                <a:cs typeface="Times New Roman"/>
              </a:rPr>
              <a:t>Update</a:t>
            </a:r>
            <a:r>
              <a:rPr sz="2200" spc="-40" dirty="0">
                <a:solidFill>
                  <a:srgbClr val="5B8282"/>
                </a:solidFill>
                <a:latin typeface="Times New Roman"/>
                <a:cs typeface="Times New Roman"/>
              </a:rPr>
              <a:t> </a:t>
            </a:r>
            <a:r>
              <a:rPr sz="2200" spc="95" dirty="0">
                <a:solidFill>
                  <a:srgbClr val="5B8282"/>
                </a:solidFill>
                <a:latin typeface="Times New Roman"/>
                <a:cs typeface="Times New Roman"/>
              </a:rPr>
              <a:t>Matrix</a:t>
            </a:r>
            <a:r>
              <a:rPr sz="2200" spc="10" dirty="0">
                <a:solidFill>
                  <a:srgbClr val="5B8282"/>
                </a:solidFill>
                <a:latin typeface="Times New Roman"/>
                <a:cs typeface="Times New Roman"/>
              </a:rPr>
              <a:t> </a:t>
            </a:r>
            <a:r>
              <a:rPr sz="2200" spc="50" dirty="0">
                <a:solidFill>
                  <a:srgbClr val="5B8282"/>
                </a:solidFill>
                <a:latin typeface="Times New Roman"/>
                <a:cs typeface="Times New Roman"/>
              </a:rPr>
              <a:t>M(i,j)</a:t>
            </a:r>
            <a:endParaRPr sz="2200">
              <a:latin typeface="Times New Roman"/>
              <a:cs typeface="Times New Roman"/>
            </a:endParaRPr>
          </a:p>
        </p:txBody>
      </p:sp>
      <p:sp>
        <p:nvSpPr>
          <p:cNvPr id="11" name="object 11"/>
          <p:cNvSpPr txBox="1"/>
          <p:nvPr/>
        </p:nvSpPr>
        <p:spPr>
          <a:xfrm>
            <a:off x="2606208" y="6094665"/>
            <a:ext cx="79375" cy="128240"/>
          </a:xfrm>
          <a:prstGeom prst="rect">
            <a:avLst/>
          </a:prstGeom>
        </p:spPr>
        <p:txBody>
          <a:bodyPr vert="horz" wrap="square" lIns="0" tIns="12700" rIns="0" bIns="0" rtlCol="0">
            <a:spAutoFit/>
          </a:bodyPr>
          <a:lstStyle/>
          <a:p>
            <a:pPr marL="12700">
              <a:spcBef>
                <a:spcPts val="100"/>
              </a:spcBef>
            </a:pPr>
            <a:r>
              <a:rPr sz="750" spc="-50" dirty="0">
                <a:solidFill>
                  <a:srgbClr val="829391"/>
                </a:solidFill>
                <a:latin typeface="Times New Roman"/>
                <a:cs typeface="Times New Roman"/>
              </a:rPr>
              <a:t>0</a:t>
            </a:r>
            <a:endParaRPr sz="750">
              <a:latin typeface="Times New Roman"/>
              <a:cs typeface="Times New Roman"/>
            </a:endParaRPr>
          </a:p>
        </p:txBody>
      </p:sp>
    </p:spTree>
    <p:extLst>
      <p:ext uri="{BB962C8B-B14F-4D97-AF65-F5344CB8AC3E}">
        <p14:creationId xmlns:p14="http://schemas.microsoft.com/office/powerpoint/2010/main" val="2412185271"/>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48467" y="-509316"/>
            <a:ext cx="10769600" cy="1236391"/>
          </a:xfrm>
          <a:prstGeom prst="rect">
            <a:avLst/>
          </a:prstGeom>
        </p:spPr>
        <p:txBody>
          <a:bodyPr vert="horz" wrap="square" lIns="0" tIns="630074" rIns="0" bIns="0" numCol="1" rtlCol="0" anchor="b" anchorCtr="0" compatLnSpc="1">
            <a:prstTxWarp prst="textNoShape">
              <a:avLst/>
            </a:prstTxWarp>
            <a:spAutoFit/>
          </a:bodyPr>
          <a:lstStyle/>
          <a:p>
            <a:pPr marL="1664335">
              <a:spcBef>
                <a:spcPts val="105"/>
              </a:spcBef>
            </a:pPr>
            <a:r>
              <a:rPr sz="3900" spc="-30" dirty="0"/>
              <a:t>Inferenee</a:t>
            </a:r>
            <a:r>
              <a:rPr sz="3900" spc="-204" dirty="0"/>
              <a:t> </a:t>
            </a:r>
            <a:r>
              <a:rPr sz="3900" spc="-80" dirty="0"/>
              <a:t>Control</a:t>
            </a:r>
            <a:endParaRPr sz="3900"/>
          </a:p>
        </p:txBody>
      </p:sp>
      <p:sp>
        <p:nvSpPr>
          <p:cNvPr id="3" name="object 3"/>
          <p:cNvSpPr txBox="1"/>
          <p:nvPr/>
        </p:nvSpPr>
        <p:spPr>
          <a:xfrm>
            <a:off x="2166530" y="2163840"/>
            <a:ext cx="7871459" cy="1081405"/>
          </a:xfrm>
          <a:prstGeom prst="rect">
            <a:avLst/>
          </a:prstGeom>
        </p:spPr>
        <p:txBody>
          <a:bodyPr vert="horz" wrap="square" lIns="0" tIns="81280" rIns="0" bIns="0" rtlCol="0">
            <a:spAutoFit/>
          </a:bodyPr>
          <a:lstStyle/>
          <a:p>
            <a:pPr marL="268605" marR="5080" indent="-256540">
              <a:lnSpc>
                <a:spcPct val="83100"/>
              </a:lnSpc>
              <a:spcBef>
                <a:spcPts val="640"/>
              </a:spcBef>
              <a:buChar char="•"/>
              <a:tabLst>
                <a:tab pos="268605" algn="l"/>
                <a:tab pos="275590" algn="l"/>
                <a:tab pos="783590" algn="l"/>
                <a:tab pos="2583815" algn="l"/>
              </a:tabLst>
            </a:pPr>
            <a:r>
              <a:rPr sz="2450" dirty="0">
                <a:solidFill>
                  <a:srgbClr val="97529A"/>
                </a:solidFill>
                <a:latin typeface="Times New Roman"/>
                <a:cs typeface="Times New Roman"/>
              </a:rPr>
              <a:t>	</a:t>
            </a:r>
            <a:r>
              <a:rPr sz="2450" spc="100" dirty="0">
                <a:solidFill>
                  <a:srgbClr val="0E0E0E"/>
                </a:solidFill>
                <a:latin typeface="Times New Roman"/>
                <a:cs typeface="Times New Roman"/>
              </a:rPr>
              <a:t>For</a:t>
            </a:r>
            <a:r>
              <a:rPr sz="2450" spc="-40" dirty="0">
                <a:solidFill>
                  <a:srgbClr val="0E0E0E"/>
                </a:solidFill>
                <a:latin typeface="Times New Roman"/>
                <a:cs typeface="Times New Roman"/>
              </a:rPr>
              <a:t> </a:t>
            </a:r>
            <a:r>
              <a:rPr sz="2450" spc="85" dirty="0">
                <a:solidFill>
                  <a:srgbClr val="0E0E0E"/>
                </a:solidFill>
                <a:latin typeface="Times New Roman"/>
                <a:cs typeface="Times New Roman"/>
              </a:rPr>
              <a:t>example,</a:t>
            </a:r>
            <a:r>
              <a:rPr sz="2450" spc="-35" dirty="0">
                <a:solidFill>
                  <a:srgbClr val="0E0E0E"/>
                </a:solidFill>
                <a:latin typeface="Times New Roman"/>
                <a:cs typeface="Times New Roman"/>
              </a:rPr>
              <a:t> </a:t>
            </a:r>
            <a:r>
              <a:rPr sz="2450" spc="95" dirty="0">
                <a:solidFill>
                  <a:srgbClr val="0E0E0E"/>
                </a:solidFill>
                <a:latin typeface="Times New Roman"/>
                <a:cs typeface="Times New Roman"/>
              </a:rPr>
              <a:t>we</a:t>
            </a:r>
            <a:r>
              <a:rPr sz="2450" dirty="0">
                <a:solidFill>
                  <a:srgbClr val="0E0E0E"/>
                </a:solidFill>
                <a:latin typeface="Times New Roman"/>
                <a:cs typeface="Times New Roman"/>
              </a:rPr>
              <a:t> </a:t>
            </a:r>
            <a:r>
              <a:rPr sz="2450" spc="110" dirty="0">
                <a:solidFill>
                  <a:srgbClr val="0E0E0E"/>
                </a:solidFill>
                <a:latin typeface="Times New Roman"/>
                <a:cs typeface="Times New Roman"/>
              </a:rPr>
              <a:t>may</a:t>
            </a:r>
            <a:r>
              <a:rPr sz="2450" spc="-125" dirty="0">
                <a:solidFill>
                  <a:srgbClr val="0E0E0E"/>
                </a:solidFill>
                <a:latin typeface="Times New Roman"/>
                <a:cs typeface="Times New Roman"/>
              </a:rPr>
              <a:t> </a:t>
            </a:r>
            <a:r>
              <a:rPr sz="2450" spc="114" dirty="0">
                <a:solidFill>
                  <a:srgbClr val="0E0E0E"/>
                </a:solidFill>
                <a:latin typeface="Times New Roman"/>
                <a:cs typeface="Times New Roman"/>
              </a:rPr>
              <a:t>want</a:t>
            </a:r>
            <a:r>
              <a:rPr sz="2450" spc="-10" dirty="0">
                <a:solidFill>
                  <a:srgbClr val="0E0E0E"/>
                </a:solidFill>
                <a:latin typeface="Times New Roman"/>
                <a:cs typeface="Times New Roman"/>
              </a:rPr>
              <a:t> </a:t>
            </a:r>
            <a:r>
              <a:rPr sz="2450" spc="100" dirty="0">
                <a:solidFill>
                  <a:srgbClr val="0E0E0E"/>
                </a:solidFill>
                <a:latin typeface="Times New Roman"/>
                <a:cs typeface="Times New Roman"/>
              </a:rPr>
              <a:t>to</a:t>
            </a:r>
            <a:r>
              <a:rPr sz="2450" spc="70" dirty="0">
                <a:solidFill>
                  <a:srgbClr val="0E0E0E"/>
                </a:solidFill>
                <a:latin typeface="Times New Roman"/>
                <a:cs typeface="Times New Roman"/>
              </a:rPr>
              <a:t> </a:t>
            </a:r>
            <a:r>
              <a:rPr sz="2450" spc="75" dirty="0">
                <a:solidFill>
                  <a:srgbClr val="0E0E0E"/>
                </a:solidFill>
                <a:latin typeface="Times New Roman"/>
                <a:cs typeface="Times New Roman"/>
              </a:rPr>
              <a:t>retrieve</a:t>
            </a:r>
            <a:r>
              <a:rPr sz="2450" spc="30" dirty="0">
                <a:solidFill>
                  <a:srgbClr val="0E0E0E"/>
                </a:solidFill>
                <a:latin typeface="Times New Roman"/>
                <a:cs typeface="Times New Roman"/>
              </a:rPr>
              <a:t> </a:t>
            </a:r>
            <a:r>
              <a:rPr sz="2450" spc="85" dirty="0">
                <a:solidFill>
                  <a:srgbClr val="0E0E0E"/>
                </a:solidFill>
                <a:latin typeface="Times New Roman"/>
                <a:cs typeface="Times New Roman"/>
              </a:rPr>
              <a:t>the</a:t>
            </a:r>
            <a:r>
              <a:rPr sz="2450" spc="170" dirty="0">
                <a:solidFill>
                  <a:srgbClr val="0E0E0E"/>
                </a:solidFill>
                <a:latin typeface="Times New Roman"/>
                <a:cs typeface="Times New Roman"/>
              </a:rPr>
              <a:t> </a:t>
            </a:r>
            <a:r>
              <a:rPr sz="2650" i="1" dirty="0">
                <a:solidFill>
                  <a:srgbClr val="0E0E0E"/>
                </a:solidFill>
                <a:latin typeface="Times New Roman"/>
                <a:cs typeface="Times New Roman"/>
              </a:rPr>
              <a:t>number</a:t>
            </a:r>
            <a:r>
              <a:rPr sz="2650" i="1" spc="-50" dirty="0">
                <a:solidFill>
                  <a:srgbClr val="0E0E0E"/>
                </a:solidFill>
                <a:latin typeface="Times New Roman"/>
                <a:cs typeface="Times New Roman"/>
              </a:rPr>
              <a:t> </a:t>
            </a:r>
            <a:r>
              <a:rPr sz="2450" spc="-25" dirty="0">
                <a:solidFill>
                  <a:srgbClr val="0E0E0E"/>
                </a:solidFill>
                <a:latin typeface="Times New Roman"/>
                <a:cs typeface="Times New Roman"/>
              </a:rPr>
              <a:t>of </a:t>
            </a:r>
            <a:r>
              <a:rPr sz="2450" spc="70" dirty="0">
                <a:solidFill>
                  <a:srgbClr val="0E0E0E"/>
                </a:solidFill>
                <a:latin typeface="Times New Roman"/>
                <a:cs typeface="Times New Roman"/>
              </a:rPr>
              <a:t>individuals</a:t>
            </a:r>
            <a:r>
              <a:rPr sz="2450" spc="30" dirty="0">
                <a:solidFill>
                  <a:srgbClr val="0E0E0E"/>
                </a:solidFill>
                <a:latin typeface="Times New Roman"/>
                <a:cs typeface="Times New Roman"/>
              </a:rPr>
              <a:t> </a:t>
            </a:r>
            <a:r>
              <a:rPr sz="2450" spc="75" dirty="0">
                <a:solidFill>
                  <a:srgbClr val="0E0E0E"/>
                </a:solidFill>
                <a:latin typeface="Times New Roman"/>
                <a:cs typeface="Times New Roman"/>
              </a:rPr>
              <a:t>in</a:t>
            </a:r>
            <a:r>
              <a:rPr sz="2450" spc="125" dirty="0">
                <a:solidFill>
                  <a:srgbClr val="0E0E0E"/>
                </a:solidFill>
                <a:latin typeface="Times New Roman"/>
                <a:cs typeface="Times New Roman"/>
              </a:rPr>
              <a:t> </a:t>
            </a:r>
            <a:r>
              <a:rPr sz="2450" spc="75" dirty="0">
                <a:solidFill>
                  <a:srgbClr val="0E0E0E"/>
                </a:solidFill>
                <a:latin typeface="Times New Roman"/>
                <a:cs typeface="Times New Roman"/>
              </a:rPr>
              <a:t>a</a:t>
            </a:r>
            <a:r>
              <a:rPr sz="2450" spc="-15" dirty="0">
                <a:solidFill>
                  <a:srgbClr val="0E0E0E"/>
                </a:solidFill>
                <a:latin typeface="Times New Roman"/>
                <a:cs typeface="Times New Roman"/>
              </a:rPr>
              <a:t> </a:t>
            </a:r>
            <a:r>
              <a:rPr sz="2500" b="1" spc="190" dirty="0">
                <a:solidFill>
                  <a:srgbClr val="0E0E0E"/>
                </a:solidFill>
                <a:latin typeface="Times New Roman"/>
                <a:cs typeface="Times New Roman"/>
              </a:rPr>
              <a:t>population</a:t>
            </a:r>
            <a:r>
              <a:rPr sz="2500" b="1" spc="30" dirty="0">
                <a:solidFill>
                  <a:srgbClr val="0E0E0E"/>
                </a:solidFill>
                <a:latin typeface="Times New Roman"/>
                <a:cs typeface="Times New Roman"/>
              </a:rPr>
              <a:t> </a:t>
            </a:r>
            <a:r>
              <a:rPr sz="2450" spc="180" dirty="0">
                <a:solidFill>
                  <a:srgbClr val="0E0E0E"/>
                </a:solidFill>
                <a:latin typeface="Times New Roman"/>
                <a:cs typeface="Times New Roman"/>
              </a:rPr>
              <a:t>or</a:t>
            </a:r>
            <a:r>
              <a:rPr sz="2450" spc="-180" dirty="0">
                <a:solidFill>
                  <a:srgbClr val="0E0E0E"/>
                </a:solidFill>
                <a:latin typeface="Times New Roman"/>
                <a:cs typeface="Times New Roman"/>
              </a:rPr>
              <a:t> </a:t>
            </a:r>
            <a:r>
              <a:rPr sz="2450" spc="175" dirty="0">
                <a:solidFill>
                  <a:srgbClr val="0E0E0E"/>
                </a:solidFill>
                <a:latin typeface="Times New Roman"/>
                <a:cs typeface="Times New Roman"/>
              </a:rPr>
              <a:t>the</a:t>
            </a:r>
            <a:r>
              <a:rPr sz="2450" spc="-45" dirty="0">
                <a:solidFill>
                  <a:srgbClr val="0E0E0E"/>
                </a:solidFill>
                <a:latin typeface="Times New Roman"/>
                <a:cs typeface="Times New Roman"/>
              </a:rPr>
              <a:t> </a:t>
            </a:r>
            <a:r>
              <a:rPr sz="2650" i="1" dirty="0">
                <a:solidFill>
                  <a:srgbClr val="0E0E0E"/>
                </a:solidFill>
                <a:latin typeface="Times New Roman"/>
                <a:cs typeface="Times New Roman"/>
              </a:rPr>
              <a:t>average</a:t>
            </a:r>
            <a:r>
              <a:rPr sz="2650" i="1" spc="-85" dirty="0">
                <a:solidFill>
                  <a:srgbClr val="0E0E0E"/>
                </a:solidFill>
                <a:latin typeface="Times New Roman"/>
                <a:cs typeface="Times New Roman"/>
              </a:rPr>
              <a:t> </a:t>
            </a:r>
            <a:r>
              <a:rPr sz="2650" i="1" dirty="0">
                <a:solidFill>
                  <a:srgbClr val="0E0E0E"/>
                </a:solidFill>
                <a:latin typeface="Times New Roman"/>
                <a:cs typeface="Times New Roman"/>
              </a:rPr>
              <a:t>income</a:t>
            </a:r>
            <a:r>
              <a:rPr sz="2650" i="1" spc="-20" dirty="0">
                <a:solidFill>
                  <a:srgbClr val="0E0E0E"/>
                </a:solidFill>
                <a:latin typeface="Times New Roman"/>
                <a:cs typeface="Times New Roman"/>
              </a:rPr>
              <a:t> </a:t>
            </a:r>
            <a:r>
              <a:rPr sz="2450" spc="-25" dirty="0">
                <a:solidFill>
                  <a:srgbClr val="0E0E0E"/>
                </a:solidFill>
                <a:latin typeface="Times New Roman"/>
                <a:cs typeface="Times New Roman"/>
              </a:rPr>
              <a:t>in the</a:t>
            </a:r>
            <a:r>
              <a:rPr sz="2450" dirty="0">
                <a:solidFill>
                  <a:srgbClr val="0E0E0E"/>
                </a:solidFill>
                <a:latin typeface="Times New Roman"/>
                <a:cs typeface="Times New Roman"/>
              </a:rPr>
              <a:t>	</a:t>
            </a:r>
            <a:r>
              <a:rPr sz="2450" spc="90" dirty="0">
                <a:solidFill>
                  <a:srgbClr val="0E0E0E"/>
                </a:solidFill>
                <a:latin typeface="Times New Roman"/>
                <a:cs typeface="Times New Roman"/>
              </a:rPr>
              <a:t>population</a:t>
            </a:r>
            <a:r>
              <a:rPr sz="2450" spc="175" dirty="0">
                <a:solidFill>
                  <a:srgbClr val="0E0E0E"/>
                </a:solidFill>
                <a:latin typeface="Times New Roman"/>
                <a:cs typeface="Times New Roman"/>
              </a:rPr>
              <a:t> </a:t>
            </a:r>
            <a:r>
              <a:rPr sz="2450" spc="20" dirty="0">
                <a:solidFill>
                  <a:srgbClr val="0E0E0E"/>
                </a:solidFill>
                <a:latin typeface="Times New Roman"/>
                <a:cs typeface="Times New Roman"/>
              </a:rPr>
              <a:t>-</a:t>
            </a:r>
            <a:r>
              <a:rPr sz="2450" dirty="0">
                <a:solidFill>
                  <a:srgbClr val="0E0E0E"/>
                </a:solidFill>
                <a:latin typeface="Times New Roman"/>
                <a:cs typeface="Times New Roman"/>
              </a:rPr>
              <a:t>	</a:t>
            </a:r>
            <a:r>
              <a:rPr sz="2450" spc="90" dirty="0">
                <a:solidFill>
                  <a:srgbClr val="0E0E0E"/>
                </a:solidFill>
                <a:latin typeface="Times New Roman"/>
                <a:cs typeface="Times New Roman"/>
              </a:rPr>
              <a:t>This</a:t>
            </a:r>
            <a:r>
              <a:rPr sz="2450" spc="-60" dirty="0">
                <a:solidFill>
                  <a:srgbClr val="0E0E0E"/>
                </a:solidFill>
                <a:latin typeface="Times New Roman"/>
                <a:cs typeface="Times New Roman"/>
              </a:rPr>
              <a:t> </a:t>
            </a:r>
            <a:r>
              <a:rPr sz="2450" spc="70" dirty="0">
                <a:solidFill>
                  <a:srgbClr val="0E0E0E"/>
                </a:solidFill>
                <a:latin typeface="Times New Roman"/>
                <a:cs typeface="Times New Roman"/>
              </a:rPr>
              <a:t>is</a:t>
            </a:r>
            <a:r>
              <a:rPr sz="2450" spc="-70" dirty="0">
                <a:solidFill>
                  <a:srgbClr val="0E0E0E"/>
                </a:solidFill>
                <a:latin typeface="Times New Roman"/>
                <a:cs typeface="Times New Roman"/>
              </a:rPr>
              <a:t> </a:t>
            </a:r>
            <a:r>
              <a:rPr sz="2450" spc="95" dirty="0">
                <a:solidFill>
                  <a:srgbClr val="0E0E0E"/>
                </a:solidFill>
                <a:latin typeface="Times New Roman"/>
                <a:cs typeface="Times New Roman"/>
              </a:rPr>
              <a:t>considered</a:t>
            </a:r>
            <a:r>
              <a:rPr sz="2450" spc="45" dirty="0">
                <a:solidFill>
                  <a:srgbClr val="0E0E0E"/>
                </a:solidFill>
                <a:latin typeface="Times New Roman"/>
                <a:cs typeface="Times New Roman"/>
              </a:rPr>
              <a:t> </a:t>
            </a:r>
            <a:r>
              <a:rPr sz="2450" spc="85" dirty="0">
                <a:solidFill>
                  <a:srgbClr val="0E0E0E"/>
                </a:solidFill>
                <a:latin typeface="Times New Roman"/>
                <a:cs typeface="Times New Roman"/>
              </a:rPr>
              <a:t>a</a:t>
            </a:r>
            <a:r>
              <a:rPr sz="2450" spc="-40" dirty="0">
                <a:solidFill>
                  <a:srgbClr val="0E0E0E"/>
                </a:solidFill>
                <a:latin typeface="Times New Roman"/>
                <a:cs typeface="Times New Roman"/>
              </a:rPr>
              <a:t> </a:t>
            </a:r>
            <a:r>
              <a:rPr sz="2500" b="1" spc="150" dirty="0">
                <a:solidFill>
                  <a:srgbClr val="0E0E0E"/>
                </a:solidFill>
                <a:latin typeface="Times New Roman"/>
                <a:cs typeface="Times New Roman"/>
              </a:rPr>
              <a:t>statistical</a:t>
            </a:r>
            <a:r>
              <a:rPr sz="2500" b="1" spc="90" dirty="0">
                <a:solidFill>
                  <a:srgbClr val="0E0E0E"/>
                </a:solidFill>
                <a:latin typeface="Times New Roman"/>
                <a:cs typeface="Times New Roman"/>
              </a:rPr>
              <a:t> </a:t>
            </a:r>
            <a:r>
              <a:rPr sz="2500" b="1" spc="190" dirty="0">
                <a:solidFill>
                  <a:srgbClr val="0E0E0E"/>
                </a:solidFill>
                <a:latin typeface="Times New Roman"/>
                <a:cs typeface="Times New Roman"/>
              </a:rPr>
              <a:t>query</a:t>
            </a:r>
            <a:endParaRPr sz="2500">
              <a:latin typeface="Times New Roman"/>
              <a:cs typeface="Times New Roman"/>
            </a:endParaRPr>
          </a:p>
        </p:txBody>
      </p:sp>
      <p:sp>
        <p:nvSpPr>
          <p:cNvPr id="4" name="object 4"/>
          <p:cNvSpPr txBox="1"/>
          <p:nvPr/>
        </p:nvSpPr>
        <p:spPr>
          <a:xfrm>
            <a:off x="2448941" y="3356926"/>
            <a:ext cx="87630" cy="128240"/>
          </a:xfrm>
          <a:prstGeom prst="rect">
            <a:avLst/>
          </a:prstGeom>
        </p:spPr>
        <p:txBody>
          <a:bodyPr vert="horz" wrap="square" lIns="0" tIns="12700" rIns="0" bIns="0" rtlCol="0">
            <a:spAutoFit/>
          </a:bodyPr>
          <a:lstStyle/>
          <a:p>
            <a:pPr marL="12700">
              <a:spcBef>
                <a:spcPts val="100"/>
              </a:spcBef>
            </a:pPr>
            <a:r>
              <a:rPr sz="750" spc="20" dirty="0">
                <a:solidFill>
                  <a:srgbClr val="9CAEAC"/>
                </a:solidFill>
                <a:latin typeface="Arial"/>
                <a:cs typeface="Arial"/>
              </a:rPr>
              <a:t>0</a:t>
            </a:r>
            <a:endParaRPr sz="750">
              <a:latin typeface="Arial"/>
              <a:cs typeface="Arial"/>
            </a:endParaRPr>
          </a:p>
        </p:txBody>
      </p:sp>
      <p:sp>
        <p:nvSpPr>
          <p:cNvPr id="5" name="object 5"/>
          <p:cNvSpPr txBox="1"/>
          <p:nvPr/>
        </p:nvSpPr>
        <p:spPr>
          <a:xfrm>
            <a:off x="2166530" y="3207323"/>
            <a:ext cx="7985759" cy="2747645"/>
          </a:xfrm>
          <a:prstGeom prst="rect">
            <a:avLst/>
          </a:prstGeom>
        </p:spPr>
        <p:txBody>
          <a:bodyPr vert="horz" wrap="square" lIns="0" tIns="67310" rIns="0" bIns="0" rtlCol="0">
            <a:spAutoFit/>
          </a:bodyPr>
          <a:lstStyle/>
          <a:p>
            <a:pPr marL="558165" marR="560705" indent="12700">
              <a:lnSpc>
                <a:spcPts val="2400"/>
              </a:lnSpc>
              <a:spcBef>
                <a:spcPts val="530"/>
              </a:spcBef>
            </a:pPr>
            <a:r>
              <a:rPr sz="2350" dirty="0">
                <a:solidFill>
                  <a:srgbClr val="5B8082"/>
                </a:solidFill>
                <a:latin typeface="Times New Roman"/>
                <a:cs typeface="Times New Roman"/>
              </a:rPr>
              <a:t>However,</a:t>
            </a:r>
            <a:r>
              <a:rPr sz="2350" spc="15" dirty="0">
                <a:solidFill>
                  <a:srgbClr val="5B8082"/>
                </a:solidFill>
                <a:latin typeface="Times New Roman"/>
                <a:cs typeface="Times New Roman"/>
              </a:rPr>
              <a:t> </a:t>
            </a:r>
            <a:r>
              <a:rPr sz="2350" dirty="0">
                <a:solidFill>
                  <a:srgbClr val="5B8082"/>
                </a:solidFill>
                <a:latin typeface="Times New Roman"/>
                <a:cs typeface="Times New Roman"/>
              </a:rPr>
              <a:t>statistical</a:t>
            </a:r>
            <a:r>
              <a:rPr sz="2350" spc="290" dirty="0">
                <a:solidFill>
                  <a:srgbClr val="5B8082"/>
                </a:solidFill>
                <a:latin typeface="Times New Roman"/>
                <a:cs typeface="Times New Roman"/>
              </a:rPr>
              <a:t> </a:t>
            </a:r>
            <a:r>
              <a:rPr sz="2350" dirty="0">
                <a:solidFill>
                  <a:srgbClr val="5B8082"/>
                </a:solidFill>
                <a:latin typeface="Times New Roman"/>
                <a:cs typeface="Times New Roman"/>
              </a:rPr>
              <a:t>users</a:t>
            </a:r>
            <a:r>
              <a:rPr sz="2350" spc="-20" dirty="0">
                <a:solidFill>
                  <a:srgbClr val="5B8082"/>
                </a:solidFill>
                <a:latin typeface="Times New Roman"/>
                <a:cs typeface="Times New Roman"/>
              </a:rPr>
              <a:t> </a:t>
            </a:r>
            <a:r>
              <a:rPr sz="2350" spc="90" dirty="0">
                <a:solidFill>
                  <a:srgbClr val="5B8082"/>
                </a:solidFill>
                <a:latin typeface="Times New Roman"/>
                <a:cs typeface="Times New Roman"/>
              </a:rPr>
              <a:t>are</a:t>
            </a:r>
            <a:r>
              <a:rPr sz="2350" dirty="0">
                <a:solidFill>
                  <a:srgbClr val="5B8082"/>
                </a:solidFill>
                <a:latin typeface="Times New Roman"/>
                <a:cs typeface="Times New Roman"/>
              </a:rPr>
              <a:t> </a:t>
            </a:r>
            <a:r>
              <a:rPr sz="2350" spc="55" dirty="0">
                <a:solidFill>
                  <a:srgbClr val="5B8082"/>
                </a:solidFill>
                <a:latin typeface="Times New Roman"/>
                <a:cs typeface="Times New Roman"/>
              </a:rPr>
              <a:t>not</a:t>
            </a:r>
            <a:r>
              <a:rPr sz="2350" spc="65" dirty="0">
                <a:solidFill>
                  <a:srgbClr val="5B8082"/>
                </a:solidFill>
                <a:latin typeface="Times New Roman"/>
                <a:cs typeface="Times New Roman"/>
              </a:rPr>
              <a:t> </a:t>
            </a:r>
            <a:r>
              <a:rPr sz="2350" dirty="0">
                <a:solidFill>
                  <a:srgbClr val="5B8082"/>
                </a:solidFill>
                <a:latin typeface="Times New Roman"/>
                <a:cs typeface="Times New Roman"/>
              </a:rPr>
              <a:t>allowed</a:t>
            </a:r>
            <a:r>
              <a:rPr sz="2350" spc="90" dirty="0">
                <a:solidFill>
                  <a:srgbClr val="5B8082"/>
                </a:solidFill>
                <a:latin typeface="Times New Roman"/>
                <a:cs typeface="Times New Roman"/>
              </a:rPr>
              <a:t> </a:t>
            </a:r>
            <a:r>
              <a:rPr sz="2350" dirty="0">
                <a:solidFill>
                  <a:srgbClr val="5B8082"/>
                </a:solidFill>
                <a:latin typeface="Times New Roman"/>
                <a:cs typeface="Times New Roman"/>
              </a:rPr>
              <a:t>to</a:t>
            </a:r>
            <a:r>
              <a:rPr sz="2350" spc="240" dirty="0">
                <a:solidFill>
                  <a:srgbClr val="5B8082"/>
                </a:solidFill>
                <a:latin typeface="Times New Roman"/>
                <a:cs typeface="Times New Roman"/>
              </a:rPr>
              <a:t> </a:t>
            </a:r>
            <a:r>
              <a:rPr sz="2350" spc="-10" dirty="0">
                <a:solidFill>
                  <a:srgbClr val="5B8082"/>
                </a:solidFill>
                <a:latin typeface="Times New Roman"/>
                <a:cs typeface="Times New Roman"/>
              </a:rPr>
              <a:t>retrieve </a:t>
            </a:r>
            <a:r>
              <a:rPr sz="2350" dirty="0">
                <a:solidFill>
                  <a:srgbClr val="5B8082"/>
                </a:solidFill>
                <a:latin typeface="Times New Roman"/>
                <a:cs typeface="Times New Roman"/>
              </a:rPr>
              <a:t>individual</a:t>
            </a:r>
            <a:r>
              <a:rPr sz="2350" spc="100" dirty="0">
                <a:solidFill>
                  <a:srgbClr val="5B8082"/>
                </a:solidFill>
                <a:latin typeface="Times New Roman"/>
                <a:cs typeface="Times New Roman"/>
              </a:rPr>
              <a:t> </a:t>
            </a:r>
            <a:r>
              <a:rPr sz="2350" spc="70" dirty="0">
                <a:solidFill>
                  <a:srgbClr val="5B8082"/>
                </a:solidFill>
                <a:latin typeface="Times New Roman"/>
                <a:cs typeface="Times New Roman"/>
              </a:rPr>
              <a:t>data,</a:t>
            </a:r>
            <a:r>
              <a:rPr sz="2350" spc="-95" dirty="0">
                <a:solidFill>
                  <a:srgbClr val="5B8082"/>
                </a:solidFill>
                <a:latin typeface="Times New Roman"/>
                <a:cs typeface="Times New Roman"/>
              </a:rPr>
              <a:t> </a:t>
            </a:r>
            <a:r>
              <a:rPr sz="2350" spc="60" dirty="0">
                <a:solidFill>
                  <a:srgbClr val="5B8082"/>
                </a:solidFill>
                <a:latin typeface="Times New Roman"/>
                <a:cs typeface="Times New Roman"/>
              </a:rPr>
              <a:t>such</a:t>
            </a:r>
            <a:r>
              <a:rPr sz="2350" dirty="0">
                <a:solidFill>
                  <a:srgbClr val="5B8082"/>
                </a:solidFill>
                <a:latin typeface="Times New Roman"/>
                <a:cs typeface="Times New Roman"/>
              </a:rPr>
              <a:t> </a:t>
            </a:r>
            <a:r>
              <a:rPr sz="2350" spc="75" dirty="0">
                <a:solidFill>
                  <a:srgbClr val="5B8082"/>
                </a:solidFill>
                <a:latin typeface="Times New Roman"/>
                <a:cs typeface="Times New Roman"/>
              </a:rPr>
              <a:t>as</a:t>
            </a:r>
            <a:r>
              <a:rPr sz="2350" spc="-75" dirty="0">
                <a:solidFill>
                  <a:srgbClr val="5B8082"/>
                </a:solidFill>
                <a:latin typeface="Times New Roman"/>
                <a:cs typeface="Times New Roman"/>
              </a:rPr>
              <a:t> </a:t>
            </a:r>
            <a:r>
              <a:rPr sz="2350" spc="90" dirty="0">
                <a:solidFill>
                  <a:srgbClr val="5B8082"/>
                </a:solidFill>
                <a:latin typeface="Times New Roman"/>
                <a:cs typeface="Times New Roman"/>
              </a:rPr>
              <a:t>the</a:t>
            </a:r>
            <a:r>
              <a:rPr sz="2350" spc="-85" dirty="0">
                <a:solidFill>
                  <a:srgbClr val="5B8082"/>
                </a:solidFill>
                <a:latin typeface="Times New Roman"/>
                <a:cs typeface="Times New Roman"/>
              </a:rPr>
              <a:t> </a:t>
            </a:r>
            <a:r>
              <a:rPr sz="2350" dirty="0">
                <a:solidFill>
                  <a:srgbClr val="5B8082"/>
                </a:solidFill>
                <a:latin typeface="Times New Roman"/>
                <a:cs typeface="Times New Roman"/>
              </a:rPr>
              <a:t>income</a:t>
            </a:r>
            <a:r>
              <a:rPr sz="2350" spc="20" dirty="0">
                <a:solidFill>
                  <a:srgbClr val="5B8082"/>
                </a:solidFill>
                <a:latin typeface="Times New Roman"/>
                <a:cs typeface="Times New Roman"/>
              </a:rPr>
              <a:t> </a:t>
            </a:r>
            <a:r>
              <a:rPr sz="2350" dirty="0">
                <a:solidFill>
                  <a:srgbClr val="5B8082"/>
                </a:solidFill>
                <a:latin typeface="Times New Roman"/>
                <a:cs typeface="Times New Roman"/>
              </a:rPr>
              <a:t>of a</a:t>
            </a:r>
            <a:r>
              <a:rPr sz="2350" spc="20" dirty="0">
                <a:solidFill>
                  <a:srgbClr val="5B8082"/>
                </a:solidFill>
                <a:latin typeface="Times New Roman"/>
                <a:cs typeface="Times New Roman"/>
              </a:rPr>
              <a:t> </a:t>
            </a:r>
            <a:r>
              <a:rPr sz="2350" dirty="0">
                <a:solidFill>
                  <a:srgbClr val="5B8082"/>
                </a:solidFill>
                <a:latin typeface="Times New Roman"/>
                <a:cs typeface="Times New Roman"/>
              </a:rPr>
              <a:t>specific</a:t>
            </a:r>
            <a:r>
              <a:rPr sz="2350" spc="45" dirty="0">
                <a:solidFill>
                  <a:srgbClr val="5B8082"/>
                </a:solidFill>
                <a:latin typeface="Times New Roman"/>
                <a:cs typeface="Times New Roman"/>
              </a:rPr>
              <a:t> person.</a:t>
            </a:r>
            <a:endParaRPr sz="2350">
              <a:latin typeface="Times New Roman"/>
              <a:cs typeface="Times New Roman"/>
            </a:endParaRPr>
          </a:p>
          <a:p>
            <a:pPr marL="260985" marR="490220" indent="-248920">
              <a:lnSpc>
                <a:spcPts val="2620"/>
              </a:lnSpc>
              <a:spcBef>
                <a:spcPts val="254"/>
              </a:spcBef>
              <a:buClr>
                <a:srgbClr val="97529A"/>
              </a:buClr>
              <a:buChar char="•"/>
              <a:tabLst>
                <a:tab pos="268605" algn="l"/>
              </a:tabLst>
            </a:pPr>
            <a:r>
              <a:rPr sz="2450" spc="70" dirty="0">
                <a:solidFill>
                  <a:srgbClr val="0E0E0E"/>
                </a:solidFill>
                <a:latin typeface="Times New Roman"/>
                <a:cs typeface="Times New Roman"/>
              </a:rPr>
              <a:t>Statistical</a:t>
            </a:r>
            <a:r>
              <a:rPr sz="2450" spc="45" dirty="0">
                <a:solidFill>
                  <a:srgbClr val="0E0E0E"/>
                </a:solidFill>
                <a:latin typeface="Times New Roman"/>
                <a:cs typeface="Times New Roman"/>
              </a:rPr>
              <a:t> </a:t>
            </a:r>
            <a:r>
              <a:rPr sz="2450" spc="110" dirty="0">
                <a:solidFill>
                  <a:srgbClr val="0E0E0E"/>
                </a:solidFill>
                <a:latin typeface="Times New Roman"/>
                <a:cs typeface="Times New Roman"/>
              </a:rPr>
              <a:t>database</a:t>
            </a:r>
            <a:r>
              <a:rPr sz="2450" spc="40" dirty="0">
                <a:solidFill>
                  <a:srgbClr val="0E0E0E"/>
                </a:solidFill>
                <a:latin typeface="Times New Roman"/>
                <a:cs typeface="Times New Roman"/>
              </a:rPr>
              <a:t> </a:t>
            </a:r>
            <a:r>
              <a:rPr sz="2450" spc="85" dirty="0">
                <a:solidFill>
                  <a:srgbClr val="0E0E0E"/>
                </a:solidFill>
                <a:latin typeface="Times New Roman"/>
                <a:cs typeface="Times New Roman"/>
              </a:rPr>
              <a:t>security</a:t>
            </a:r>
            <a:r>
              <a:rPr sz="2450" spc="-65" dirty="0">
                <a:solidFill>
                  <a:srgbClr val="0E0E0E"/>
                </a:solidFill>
                <a:latin typeface="Times New Roman"/>
                <a:cs typeface="Times New Roman"/>
              </a:rPr>
              <a:t> </a:t>
            </a:r>
            <a:r>
              <a:rPr sz="2450" spc="100" dirty="0">
                <a:solidFill>
                  <a:srgbClr val="0E0E0E"/>
                </a:solidFill>
                <a:latin typeface="Times New Roman"/>
                <a:cs typeface="Times New Roman"/>
              </a:rPr>
              <a:t>techniques</a:t>
            </a:r>
            <a:r>
              <a:rPr sz="2450" spc="95" dirty="0">
                <a:solidFill>
                  <a:srgbClr val="0E0E0E"/>
                </a:solidFill>
                <a:latin typeface="Times New Roman"/>
                <a:cs typeface="Times New Roman"/>
              </a:rPr>
              <a:t> </a:t>
            </a:r>
            <a:r>
              <a:rPr sz="2450" spc="150" dirty="0">
                <a:solidFill>
                  <a:srgbClr val="0E0E0E"/>
                </a:solidFill>
                <a:latin typeface="Times New Roman"/>
                <a:cs typeface="Times New Roman"/>
              </a:rPr>
              <a:t>must</a:t>
            </a:r>
            <a:r>
              <a:rPr sz="2450" spc="-15" dirty="0">
                <a:solidFill>
                  <a:srgbClr val="0E0E0E"/>
                </a:solidFill>
                <a:latin typeface="Times New Roman"/>
                <a:cs typeface="Times New Roman"/>
              </a:rPr>
              <a:t> </a:t>
            </a:r>
            <a:r>
              <a:rPr sz="2450" spc="90" dirty="0">
                <a:solidFill>
                  <a:srgbClr val="0E0E0E"/>
                </a:solidFill>
                <a:latin typeface="Times New Roman"/>
                <a:cs typeface="Times New Roman"/>
              </a:rPr>
              <a:t>prohibit 	</a:t>
            </a:r>
            <a:r>
              <a:rPr sz="2450" spc="105" dirty="0">
                <a:solidFill>
                  <a:srgbClr val="0E0E0E"/>
                </a:solidFill>
                <a:latin typeface="Times New Roman"/>
                <a:cs typeface="Times New Roman"/>
              </a:rPr>
              <a:t>the</a:t>
            </a:r>
            <a:r>
              <a:rPr sz="2450" spc="120" dirty="0">
                <a:solidFill>
                  <a:srgbClr val="0E0E0E"/>
                </a:solidFill>
                <a:latin typeface="Times New Roman"/>
                <a:cs typeface="Times New Roman"/>
              </a:rPr>
              <a:t> </a:t>
            </a:r>
            <a:r>
              <a:rPr sz="2450" spc="75" dirty="0">
                <a:solidFill>
                  <a:srgbClr val="0E0E0E"/>
                </a:solidFill>
                <a:latin typeface="Times New Roman"/>
                <a:cs typeface="Times New Roman"/>
              </a:rPr>
              <a:t>retrieval</a:t>
            </a:r>
            <a:r>
              <a:rPr sz="2450" spc="55" dirty="0">
                <a:solidFill>
                  <a:srgbClr val="0E0E0E"/>
                </a:solidFill>
                <a:latin typeface="Times New Roman"/>
                <a:cs typeface="Times New Roman"/>
              </a:rPr>
              <a:t> </a:t>
            </a:r>
            <a:r>
              <a:rPr sz="2450" dirty="0">
                <a:solidFill>
                  <a:srgbClr val="0E0E0E"/>
                </a:solidFill>
                <a:latin typeface="Times New Roman"/>
                <a:cs typeface="Times New Roman"/>
              </a:rPr>
              <a:t>of</a:t>
            </a:r>
            <a:r>
              <a:rPr sz="2450" spc="-15" dirty="0">
                <a:solidFill>
                  <a:srgbClr val="0E0E0E"/>
                </a:solidFill>
                <a:latin typeface="Times New Roman"/>
                <a:cs typeface="Times New Roman"/>
              </a:rPr>
              <a:t> </a:t>
            </a:r>
            <a:r>
              <a:rPr sz="2450" spc="70" dirty="0">
                <a:solidFill>
                  <a:srgbClr val="0E0E0E"/>
                </a:solidFill>
                <a:latin typeface="Times New Roman"/>
                <a:cs typeface="Times New Roman"/>
              </a:rPr>
              <a:t>individual</a:t>
            </a:r>
            <a:r>
              <a:rPr sz="2450" spc="45" dirty="0">
                <a:solidFill>
                  <a:srgbClr val="0E0E0E"/>
                </a:solidFill>
                <a:latin typeface="Times New Roman"/>
                <a:cs typeface="Times New Roman"/>
              </a:rPr>
              <a:t> </a:t>
            </a:r>
            <a:r>
              <a:rPr sz="2450" spc="140" dirty="0">
                <a:solidFill>
                  <a:srgbClr val="0E0E0E"/>
                </a:solidFill>
                <a:latin typeface="Times New Roman"/>
                <a:cs typeface="Times New Roman"/>
              </a:rPr>
              <a:t>data.</a:t>
            </a:r>
            <a:endParaRPr sz="2450">
              <a:latin typeface="Times New Roman"/>
              <a:cs typeface="Times New Roman"/>
            </a:endParaRPr>
          </a:p>
          <a:p>
            <a:pPr marL="261620" marR="5080" indent="-249554">
              <a:lnSpc>
                <a:spcPts val="2620"/>
              </a:lnSpc>
              <a:spcBef>
                <a:spcPts val="275"/>
              </a:spcBef>
              <a:buClr>
                <a:srgbClr val="97529A"/>
              </a:buClr>
              <a:buChar char="•"/>
              <a:tabLst>
                <a:tab pos="265430" algn="l"/>
                <a:tab pos="4105275" algn="l"/>
              </a:tabLst>
            </a:pPr>
            <a:r>
              <a:rPr sz="2450" spc="90" dirty="0">
                <a:solidFill>
                  <a:srgbClr val="0E0E0E"/>
                </a:solidFill>
                <a:latin typeface="Times New Roman"/>
                <a:cs typeface="Times New Roman"/>
              </a:rPr>
              <a:t>This</a:t>
            </a:r>
            <a:r>
              <a:rPr sz="2450" spc="-75" dirty="0">
                <a:solidFill>
                  <a:srgbClr val="0E0E0E"/>
                </a:solidFill>
                <a:latin typeface="Times New Roman"/>
                <a:cs typeface="Times New Roman"/>
              </a:rPr>
              <a:t> </a:t>
            </a:r>
            <a:r>
              <a:rPr sz="2450" spc="90" dirty="0">
                <a:solidFill>
                  <a:srgbClr val="0E0E0E"/>
                </a:solidFill>
                <a:latin typeface="Times New Roman"/>
                <a:cs typeface="Times New Roman"/>
              </a:rPr>
              <a:t>can</a:t>
            </a:r>
            <a:r>
              <a:rPr sz="2450" spc="20" dirty="0">
                <a:solidFill>
                  <a:srgbClr val="0E0E0E"/>
                </a:solidFill>
                <a:latin typeface="Times New Roman"/>
                <a:cs typeface="Times New Roman"/>
              </a:rPr>
              <a:t> </a:t>
            </a:r>
            <a:r>
              <a:rPr sz="2450" spc="90" dirty="0">
                <a:solidFill>
                  <a:srgbClr val="0E0E0E"/>
                </a:solidFill>
                <a:latin typeface="Times New Roman"/>
                <a:cs typeface="Times New Roman"/>
              </a:rPr>
              <a:t>be</a:t>
            </a:r>
            <a:r>
              <a:rPr sz="2450" spc="-40" dirty="0">
                <a:solidFill>
                  <a:srgbClr val="0E0E0E"/>
                </a:solidFill>
                <a:latin typeface="Times New Roman"/>
                <a:cs typeface="Times New Roman"/>
              </a:rPr>
              <a:t> </a:t>
            </a:r>
            <a:r>
              <a:rPr sz="2450" spc="65" dirty="0">
                <a:solidFill>
                  <a:srgbClr val="0E0E0E"/>
                </a:solidFill>
                <a:latin typeface="Times New Roman"/>
                <a:cs typeface="Times New Roman"/>
              </a:rPr>
              <a:t>achieved</a:t>
            </a:r>
            <a:r>
              <a:rPr sz="2450" spc="70" dirty="0">
                <a:solidFill>
                  <a:srgbClr val="0E0E0E"/>
                </a:solidFill>
                <a:latin typeface="Times New Roman"/>
                <a:cs typeface="Times New Roman"/>
              </a:rPr>
              <a:t> </a:t>
            </a:r>
            <a:r>
              <a:rPr sz="2450" spc="85" dirty="0">
                <a:solidFill>
                  <a:srgbClr val="0E0E0E"/>
                </a:solidFill>
                <a:latin typeface="Times New Roman"/>
                <a:cs typeface="Times New Roman"/>
              </a:rPr>
              <a:t>by</a:t>
            </a:r>
            <a:r>
              <a:rPr sz="2450" spc="-70" dirty="0">
                <a:solidFill>
                  <a:srgbClr val="0E0E0E"/>
                </a:solidFill>
                <a:latin typeface="Times New Roman"/>
                <a:cs typeface="Times New Roman"/>
              </a:rPr>
              <a:t> </a:t>
            </a:r>
            <a:r>
              <a:rPr sz="2450" spc="85" dirty="0">
                <a:solidFill>
                  <a:srgbClr val="0E0E0E"/>
                </a:solidFill>
                <a:latin typeface="Times New Roman"/>
                <a:cs typeface="Times New Roman"/>
              </a:rPr>
              <a:t>prohibiting</a:t>
            </a:r>
            <a:r>
              <a:rPr sz="2450" spc="145" dirty="0">
                <a:solidFill>
                  <a:srgbClr val="0E0E0E"/>
                </a:solidFill>
                <a:latin typeface="Times New Roman"/>
                <a:cs typeface="Times New Roman"/>
              </a:rPr>
              <a:t> </a:t>
            </a:r>
            <a:r>
              <a:rPr sz="2450" spc="85" dirty="0">
                <a:solidFill>
                  <a:srgbClr val="0E0E0E"/>
                </a:solidFill>
                <a:latin typeface="Times New Roman"/>
                <a:cs typeface="Times New Roman"/>
              </a:rPr>
              <a:t>queries</a:t>
            </a:r>
            <a:r>
              <a:rPr sz="2450" spc="-5" dirty="0">
                <a:solidFill>
                  <a:srgbClr val="0E0E0E"/>
                </a:solidFill>
                <a:latin typeface="Times New Roman"/>
                <a:cs typeface="Times New Roman"/>
              </a:rPr>
              <a:t> </a:t>
            </a:r>
            <a:r>
              <a:rPr sz="2450" spc="160" dirty="0">
                <a:solidFill>
                  <a:srgbClr val="0E0E0E"/>
                </a:solidFill>
                <a:latin typeface="Times New Roman"/>
                <a:cs typeface="Times New Roman"/>
              </a:rPr>
              <a:t>that</a:t>
            </a:r>
            <a:r>
              <a:rPr sz="2450" spc="15" dirty="0">
                <a:solidFill>
                  <a:srgbClr val="0E0E0E"/>
                </a:solidFill>
                <a:latin typeface="Times New Roman"/>
                <a:cs typeface="Times New Roman"/>
              </a:rPr>
              <a:t> </a:t>
            </a:r>
            <a:r>
              <a:rPr sz="2450" spc="65" dirty="0">
                <a:solidFill>
                  <a:srgbClr val="0E0E0E"/>
                </a:solidFill>
                <a:latin typeface="Times New Roman"/>
                <a:cs typeface="Times New Roman"/>
              </a:rPr>
              <a:t>retrieve 	</a:t>
            </a:r>
            <a:r>
              <a:rPr sz="2450" spc="120" dirty="0">
                <a:solidFill>
                  <a:srgbClr val="0E0E0E"/>
                </a:solidFill>
                <a:latin typeface="Times New Roman"/>
                <a:cs typeface="Times New Roman"/>
              </a:rPr>
              <a:t>attribute</a:t>
            </a:r>
            <a:r>
              <a:rPr sz="2450" spc="-15" dirty="0">
                <a:solidFill>
                  <a:srgbClr val="0E0E0E"/>
                </a:solidFill>
                <a:latin typeface="Times New Roman"/>
                <a:cs typeface="Times New Roman"/>
              </a:rPr>
              <a:t> </a:t>
            </a:r>
            <a:r>
              <a:rPr sz="2450" spc="65" dirty="0">
                <a:solidFill>
                  <a:srgbClr val="0E0E0E"/>
                </a:solidFill>
                <a:latin typeface="Times New Roman"/>
                <a:cs typeface="Times New Roman"/>
              </a:rPr>
              <a:t>values</a:t>
            </a:r>
            <a:r>
              <a:rPr sz="2450" spc="-20" dirty="0">
                <a:solidFill>
                  <a:srgbClr val="0E0E0E"/>
                </a:solidFill>
                <a:latin typeface="Times New Roman"/>
                <a:cs typeface="Times New Roman"/>
              </a:rPr>
              <a:t> </a:t>
            </a:r>
            <a:r>
              <a:rPr sz="2450" spc="70" dirty="0">
                <a:solidFill>
                  <a:srgbClr val="0E0E0E"/>
                </a:solidFill>
                <a:latin typeface="Times New Roman"/>
                <a:cs typeface="Times New Roman"/>
              </a:rPr>
              <a:t>and</a:t>
            </a:r>
            <a:r>
              <a:rPr sz="2450" spc="229" dirty="0">
                <a:solidFill>
                  <a:srgbClr val="0E0E0E"/>
                </a:solidFill>
                <a:latin typeface="Times New Roman"/>
                <a:cs typeface="Times New Roman"/>
              </a:rPr>
              <a:t> </a:t>
            </a:r>
            <a:r>
              <a:rPr sz="2450" spc="85" dirty="0">
                <a:solidFill>
                  <a:srgbClr val="0E0E0E"/>
                </a:solidFill>
                <a:latin typeface="Times New Roman"/>
                <a:cs typeface="Times New Roman"/>
              </a:rPr>
              <a:t>by</a:t>
            </a:r>
            <a:r>
              <a:rPr sz="2450" spc="-95" dirty="0">
                <a:solidFill>
                  <a:srgbClr val="0E0E0E"/>
                </a:solidFill>
                <a:latin typeface="Times New Roman"/>
                <a:cs typeface="Times New Roman"/>
              </a:rPr>
              <a:t> </a:t>
            </a:r>
            <a:r>
              <a:rPr sz="2450" spc="50" dirty="0">
                <a:solidFill>
                  <a:srgbClr val="0E0E0E"/>
                </a:solidFill>
                <a:latin typeface="Times New Roman"/>
                <a:cs typeface="Times New Roman"/>
              </a:rPr>
              <a:t>allowing</a:t>
            </a:r>
            <a:r>
              <a:rPr sz="2450" spc="-5" dirty="0">
                <a:solidFill>
                  <a:srgbClr val="0E0E0E"/>
                </a:solidFill>
                <a:latin typeface="Times New Roman"/>
                <a:cs typeface="Times New Roman"/>
              </a:rPr>
              <a:t> </a:t>
            </a:r>
            <a:r>
              <a:rPr sz="2450" spc="85" dirty="0">
                <a:solidFill>
                  <a:srgbClr val="0E0E0E"/>
                </a:solidFill>
                <a:latin typeface="Times New Roman"/>
                <a:cs typeface="Times New Roman"/>
              </a:rPr>
              <a:t>only</a:t>
            </a:r>
            <a:r>
              <a:rPr sz="2450" spc="-75" dirty="0">
                <a:solidFill>
                  <a:srgbClr val="0E0E0E"/>
                </a:solidFill>
                <a:latin typeface="Times New Roman"/>
                <a:cs typeface="Times New Roman"/>
              </a:rPr>
              <a:t> </a:t>
            </a:r>
            <a:r>
              <a:rPr sz="2450" spc="105" dirty="0">
                <a:solidFill>
                  <a:srgbClr val="0E0E0E"/>
                </a:solidFill>
                <a:latin typeface="Times New Roman"/>
                <a:cs typeface="Times New Roman"/>
              </a:rPr>
              <a:t>queries</a:t>
            </a:r>
            <a:r>
              <a:rPr sz="2450" spc="-70" dirty="0">
                <a:solidFill>
                  <a:srgbClr val="0E0E0E"/>
                </a:solidFill>
                <a:latin typeface="Times New Roman"/>
                <a:cs typeface="Times New Roman"/>
              </a:rPr>
              <a:t> </a:t>
            </a:r>
            <a:r>
              <a:rPr sz="2450" spc="140" dirty="0">
                <a:solidFill>
                  <a:srgbClr val="0E0E0E"/>
                </a:solidFill>
                <a:latin typeface="Times New Roman"/>
                <a:cs typeface="Times New Roman"/>
              </a:rPr>
              <a:t>that</a:t>
            </a:r>
            <a:r>
              <a:rPr sz="2450" spc="-40" dirty="0">
                <a:solidFill>
                  <a:srgbClr val="0E0E0E"/>
                </a:solidFill>
                <a:latin typeface="Times New Roman"/>
                <a:cs typeface="Times New Roman"/>
              </a:rPr>
              <a:t> </a:t>
            </a:r>
            <a:r>
              <a:rPr sz="2450" spc="-10" dirty="0">
                <a:solidFill>
                  <a:srgbClr val="0E0E0E"/>
                </a:solidFill>
                <a:latin typeface="Times New Roman"/>
                <a:cs typeface="Times New Roman"/>
              </a:rPr>
              <a:t>involve 	</a:t>
            </a:r>
            <a:r>
              <a:rPr sz="2450" spc="75" dirty="0">
                <a:solidFill>
                  <a:srgbClr val="0E0E0E"/>
                </a:solidFill>
                <a:latin typeface="Times New Roman"/>
                <a:cs typeface="Times New Roman"/>
              </a:rPr>
              <a:t>statistical</a:t>
            </a:r>
            <a:r>
              <a:rPr sz="2450" spc="60" dirty="0">
                <a:solidFill>
                  <a:srgbClr val="0E0E0E"/>
                </a:solidFill>
                <a:latin typeface="Times New Roman"/>
                <a:cs typeface="Times New Roman"/>
              </a:rPr>
              <a:t> </a:t>
            </a:r>
            <a:r>
              <a:rPr sz="2450" spc="65" dirty="0">
                <a:solidFill>
                  <a:srgbClr val="0E0E0E"/>
                </a:solidFill>
                <a:latin typeface="Times New Roman"/>
                <a:cs typeface="Times New Roman"/>
              </a:rPr>
              <a:t>aggregate</a:t>
            </a:r>
            <a:r>
              <a:rPr sz="2450" spc="15" dirty="0">
                <a:solidFill>
                  <a:srgbClr val="0E0E0E"/>
                </a:solidFill>
                <a:latin typeface="Times New Roman"/>
                <a:cs typeface="Times New Roman"/>
              </a:rPr>
              <a:t> </a:t>
            </a:r>
            <a:r>
              <a:rPr sz="2450" spc="95" dirty="0">
                <a:solidFill>
                  <a:srgbClr val="0E0E0E"/>
                </a:solidFill>
                <a:latin typeface="Times New Roman"/>
                <a:cs typeface="Times New Roman"/>
              </a:rPr>
              <a:t>functions</a:t>
            </a:r>
            <a:r>
              <a:rPr sz="2450" spc="-75" dirty="0">
                <a:solidFill>
                  <a:srgbClr val="0E0E0E"/>
                </a:solidFill>
                <a:latin typeface="Times New Roman"/>
                <a:cs typeface="Times New Roman"/>
              </a:rPr>
              <a:t> </a:t>
            </a:r>
            <a:r>
              <a:rPr sz="2450" spc="120" dirty="0">
                <a:solidFill>
                  <a:srgbClr val="0E0E0E"/>
                </a:solidFill>
                <a:latin typeface="Times New Roman"/>
                <a:cs typeface="Times New Roman"/>
              </a:rPr>
              <a:t>such</a:t>
            </a:r>
            <a:r>
              <a:rPr sz="2450" spc="15" dirty="0">
                <a:solidFill>
                  <a:srgbClr val="0E0E0E"/>
                </a:solidFill>
                <a:latin typeface="Times New Roman"/>
                <a:cs typeface="Times New Roman"/>
              </a:rPr>
              <a:t> </a:t>
            </a:r>
            <a:r>
              <a:rPr sz="2450" spc="105" dirty="0">
                <a:solidFill>
                  <a:srgbClr val="0E0E0E"/>
                </a:solidFill>
                <a:latin typeface="Times New Roman"/>
                <a:cs typeface="Times New Roman"/>
              </a:rPr>
              <a:t>as</a:t>
            </a:r>
            <a:r>
              <a:rPr sz="2450" spc="-55" dirty="0">
                <a:solidFill>
                  <a:srgbClr val="0E0E0E"/>
                </a:solidFill>
                <a:latin typeface="Times New Roman"/>
                <a:cs typeface="Times New Roman"/>
              </a:rPr>
              <a:t> </a:t>
            </a:r>
            <a:r>
              <a:rPr sz="2450" dirty="0">
                <a:solidFill>
                  <a:srgbClr val="0E0E0E"/>
                </a:solidFill>
                <a:latin typeface="Times New Roman"/>
                <a:cs typeface="Times New Roman"/>
              </a:rPr>
              <a:t>COUNT,</a:t>
            </a:r>
            <a:r>
              <a:rPr sz="2450" spc="25" dirty="0">
                <a:solidFill>
                  <a:srgbClr val="0E0E0E"/>
                </a:solidFill>
                <a:latin typeface="Times New Roman"/>
                <a:cs typeface="Times New Roman"/>
              </a:rPr>
              <a:t> </a:t>
            </a:r>
            <a:r>
              <a:rPr sz="2450" spc="-20" dirty="0">
                <a:solidFill>
                  <a:srgbClr val="0E0E0E"/>
                </a:solidFill>
                <a:latin typeface="Times New Roman"/>
                <a:cs typeface="Times New Roman"/>
              </a:rPr>
              <a:t>SUM, 	</a:t>
            </a:r>
            <a:r>
              <a:rPr sz="2450" spc="65" dirty="0">
                <a:solidFill>
                  <a:srgbClr val="0E0E0E"/>
                </a:solidFill>
                <a:latin typeface="Times New Roman"/>
                <a:cs typeface="Times New Roman"/>
              </a:rPr>
              <a:t>MIN,</a:t>
            </a:r>
            <a:r>
              <a:rPr sz="2450" spc="-165" dirty="0">
                <a:solidFill>
                  <a:srgbClr val="0E0E0E"/>
                </a:solidFill>
                <a:latin typeface="Times New Roman"/>
                <a:cs typeface="Times New Roman"/>
              </a:rPr>
              <a:t> </a:t>
            </a:r>
            <a:r>
              <a:rPr sz="2450" spc="-50" dirty="0">
                <a:solidFill>
                  <a:srgbClr val="0E0E0E"/>
                </a:solidFill>
                <a:latin typeface="Times New Roman"/>
                <a:cs typeface="Times New Roman"/>
              </a:rPr>
              <a:t>MAX,</a:t>
            </a:r>
            <a:r>
              <a:rPr sz="2450" spc="-105" dirty="0">
                <a:solidFill>
                  <a:srgbClr val="0E0E0E"/>
                </a:solidFill>
                <a:latin typeface="Times New Roman"/>
                <a:cs typeface="Times New Roman"/>
              </a:rPr>
              <a:t> </a:t>
            </a:r>
            <a:r>
              <a:rPr sz="2450" spc="-35" dirty="0">
                <a:solidFill>
                  <a:srgbClr val="0E0E0E"/>
                </a:solidFill>
                <a:latin typeface="Times New Roman"/>
                <a:cs typeface="Times New Roman"/>
              </a:rPr>
              <a:t>AVERAGE,</a:t>
            </a:r>
            <a:r>
              <a:rPr sz="2450" spc="70" dirty="0">
                <a:solidFill>
                  <a:srgbClr val="0E0E0E"/>
                </a:solidFill>
                <a:latin typeface="Times New Roman"/>
                <a:cs typeface="Times New Roman"/>
              </a:rPr>
              <a:t> </a:t>
            </a:r>
            <a:r>
              <a:rPr sz="2450" spc="-25" dirty="0">
                <a:solidFill>
                  <a:srgbClr val="0E0E0E"/>
                </a:solidFill>
                <a:latin typeface="Times New Roman"/>
                <a:cs typeface="Times New Roman"/>
              </a:rPr>
              <a:t>and</a:t>
            </a:r>
            <a:r>
              <a:rPr sz="2450" dirty="0">
                <a:solidFill>
                  <a:srgbClr val="0E0E0E"/>
                </a:solidFill>
                <a:latin typeface="Times New Roman"/>
                <a:cs typeface="Times New Roman"/>
              </a:rPr>
              <a:t>	</a:t>
            </a:r>
            <a:r>
              <a:rPr sz="2450" spc="-25" dirty="0">
                <a:solidFill>
                  <a:srgbClr val="0E0E0E"/>
                </a:solidFill>
                <a:latin typeface="Times New Roman"/>
                <a:cs typeface="Times New Roman"/>
              </a:rPr>
              <a:t>STANDARD</a:t>
            </a:r>
            <a:r>
              <a:rPr sz="2450" spc="15" dirty="0">
                <a:solidFill>
                  <a:srgbClr val="0E0E0E"/>
                </a:solidFill>
                <a:latin typeface="Times New Roman"/>
                <a:cs typeface="Times New Roman"/>
              </a:rPr>
              <a:t> </a:t>
            </a:r>
            <a:r>
              <a:rPr sz="2450" spc="-10" dirty="0">
                <a:solidFill>
                  <a:srgbClr val="0E0E0E"/>
                </a:solidFill>
                <a:latin typeface="Times New Roman"/>
                <a:cs typeface="Times New Roman"/>
              </a:rPr>
              <a:t>DEVIATION.</a:t>
            </a:r>
            <a:endParaRPr sz="2450">
              <a:latin typeface="Times New Roman"/>
              <a:cs typeface="Times New Roman"/>
            </a:endParaRPr>
          </a:p>
        </p:txBody>
      </p:sp>
    </p:spTree>
    <p:extLst>
      <p:ext uri="{BB962C8B-B14F-4D97-AF65-F5344CB8AC3E}">
        <p14:creationId xmlns:p14="http://schemas.microsoft.com/office/powerpoint/2010/main" val="961402867"/>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48467" y="-333619"/>
            <a:ext cx="10769600" cy="1060694"/>
          </a:xfrm>
          <a:prstGeom prst="rect">
            <a:avLst/>
          </a:prstGeom>
        </p:spPr>
        <p:txBody>
          <a:bodyPr vert="horz" wrap="square" lIns="0" tIns="623716" rIns="0" bIns="0" numCol="1" rtlCol="0" anchor="b" anchorCtr="0" compatLnSpc="1">
            <a:prstTxWarp prst="textNoShape">
              <a:avLst/>
            </a:prstTxWarp>
            <a:spAutoFit/>
          </a:bodyPr>
          <a:lstStyle/>
          <a:p>
            <a:pPr marL="2199640">
              <a:spcBef>
                <a:spcPts val="105"/>
              </a:spcBef>
            </a:pPr>
            <a:r>
              <a:rPr spc="-95" dirty="0">
                <a:solidFill>
                  <a:srgbClr val="414250"/>
                </a:solidFill>
              </a:rPr>
              <a:t>Flow</a:t>
            </a:r>
            <a:r>
              <a:rPr spc="-180" dirty="0">
                <a:solidFill>
                  <a:srgbClr val="414250"/>
                </a:solidFill>
              </a:rPr>
              <a:t> </a:t>
            </a:r>
            <a:r>
              <a:rPr spc="-110" dirty="0">
                <a:solidFill>
                  <a:srgbClr val="414250"/>
                </a:solidFill>
              </a:rPr>
              <a:t>Control</a:t>
            </a:r>
          </a:p>
        </p:txBody>
      </p:sp>
      <p:sp>
        <p:nvSpPr>
          <p:cNvPr id="3" name="object 3"/>
          <p:cNvSpPr txBox="1"/>
          <p:nvPr/>
        </p:nvSpPr>
        <p:spPr>
          <a:xfrm>
            <a:off x="2166180" y="2147010"/>
            <a:ext cx="7597140" cy="2824363"/>
          </a:xfrm>
          <a:prstGeom prst="rect">
            <a:avLst/>
          </a:prstGeom>
        </p:spPr>
        <p:txBody>
          <a:bodyPr vert="horz" wrap="square" lIns="0" tIns="101600" rIns="0" bIns="0" rtlCol="0">
            <a:spAutoFit/>
          </a:bodyPr>
          <a:lstStyle/>
          <a:p>
            <a:pPr marL="271780" marR="479425" indent="-259715">
              <a:lnSpc>
                <a:spcPct val="76700"/>
              </a:lnSpc>
              <a:spcBef>
                <a:spcPts val="800"/>
              </a:spcBef>
              <a:buChar char="•"/>
              <a:tabLst>
                <a:tab pos="271780" algn="l"/>
                <a:tab pos="273685" algn="l"/>
              </a:tabLst>
            </a:pPr>
            <a:r>
              <a:rPr sz="2500" dirty="0">
                <a:solidFill>
                  <a:srgbClr val="97529A"/>
                </a:solidFill>
                <a:latin typeface="Times New Roman"/>
                <a:cs typeface="Times New Roman"/>
              </a:rPr>
              <a:t>	</a:t>
            </a:r>
            <a:r>
              <a:rPr sz="2500" b="1" spc="190" dirty="0">
                <a:solidFill>
                  <a:srgbClr val="0C0C0C"/>
                </a:solidFill>
                <a:latin typeface="Times New Roman"/>
                <a:cs typeface="Times New Roman"/>
              </a:rPr>
              <a:t>Flow</a:t>
            </a:r>
            <a:r>
              <a:rPr sz="2500" b="1" spc="10" dirty="0">
                <a:solidFill>
                  <a:srgbClr val="0C0C0C"/>
                </a:solidFill>
                <a:latin typeface="Times New Roman"/>
                <a:cs typeface="Times New Roman"/>
              </a:rPr>
              <a:t> </a:t>
            </a:r>
            <a:r>
              <a:rPr sz="2500" b="1" spc="180" dirty="0">
                <a:solidFill>
                  <a:srgbClr val="0C0C0C"/>
                </a:solidFill>
                <a:latin typeface="Times New Roman"/>
                <a:cs typeface="Times New Roman"/>
              </a:rPr>
              <a:t>control</a:t>
            </a:r>
            <a:r>
              <a:rPr sz="2500" b="1" spc="95" dirty="0">
                <a:solidFill>
                  <a:srgbClr val="0C0C0C"/>
                </a:solidFill>
                <a:latin typeface="Times New Roman"/>
                <a:cs typeface="Times New Roman"/>
              </a:rPr>
              <a:t> </a:t>
            </a:r>
            <a:r>
              <a:rPr sz="2450" spc="80" dirty="0">
                <a:solidFill>
                  <a:srgbClr val="0C0C0C"/>
                </a:solidFill>
                <a:latin typeface="Times New Roman"/>
                <a:cs typeface="Times New Roman"/>
              </a:rPr>
              <a:t>regulates</a:t>
            </a:r>
            <a:r>
              <a:rPr sz="2450" spc="15" dirty="0">
                <a:solidFill>
                  <a:srgbClr val="0C0C0C"/>
                </a:solidFill>
                <a:latin typeface="Times New Roman"/>
                <a:cs typeface="Times New Roman"/>
              </a:rPr>
              <a:t> </a:t>
            </a:r>
            <a:r>
              <a:rPr sz="2450" spc="85" dirty="0">
                <a:solidFill>
                  <a:srgbClr val="0C0C0C"/>
                </a:solidFill>
                <a:latin typeface="Times New Roman"/>
                <a:cs typeface="Times New Roman"/>
              </a:rPr>
              <a:t>the</a:t>
            </a:r>
            <a:r>
              <a:rPr sz="2450" spc="140" dirty="0">
                <a:solidFill>
                  <a:srgbClr val="0C0C0C"/>
                </a:solidFill>
                <a:latin typeface="Times New Roman"/>
                <a:cs typeface="Times New Roman"/>
              </a:rPr>
              <a:t> </a:t>
            </a:r>
            <a:r>
              <a:rPr sz="2450" spc="100" dirty="0">
                <a:solidFill>
                  <a:srgbClr val="0C0C0C"/>
                </a:solidFill>
                <a:latin typeface="Times New Roman"/>
                <a:cs typeface="Times New Roman"/>
              </a:rPr>
              <a:t>distribution</a:t>
            </a:r>
            <a:r>
              <a:rPr sz="2450" spc="155" dirty="0">
                <a:solidFill>
                  <a:srgbClr val="0C0C0C"/>
                </a:solidFill>
                <a:latin typeface="Times New Roman"/>
                <a:cs typeface="Times New Roman"/>
              </a:rPr>
              <a:t> </a:t>
            </a:r>
            <a:r>
              <a:rPr sz="2450" spc="110" dirty="0">
                <a:solidFill>
                  <a:srgbClr val="0C0C0C"/>
                </a:solidFill>
                <a:latin typeface="Times New Roman"/>
                <a:cs typeface="Times New Roman"/>
              </a:rPr>
              <a:t>or</a:t>
            </a:r>
            <a:r>
              <a:rPr sz="2450" spc="-30" dirty="0">
                <a:solidFill>
                  <a:srgbClr val="0C0C0C"/>
                </a:solidFill>
                <a:latin typeface="Times New Roman"/>
                <a:cs typeface="Times New Roman"/>
              </a:rPr>
              <a:t> </a:t>
            </a:r>
            <a:r>
              <a:rPr sz="2450" dirty="0">
                <a:solidFill>
                  <a:srgbClr val="0C0C0C"/>
                </a:solidFill>
                <a:latin typeface="Times New Roman"/>
                <a:cs typeface="Times New Roman"/>
              </a:rPr>
              <a:t>flow</a:t>
            </a:r>
            <a:r>
              <a:rPr sz="2450" spc="-95" dirty="0">
                <a:solidFill>
                  <a:srgbClr val="0C0C0C"/>
                </a:solidFill>
                <a:latin typeface="Times New Roman"/>
                <a:cs typeface="Times New Roman"/>
              </a:rPr>
              <a:t> </a:t>
            </a:r>
            <a:r>
              <a:rPr sz="2450" spc="-25" dirty="0">
                <a:solidFill>
                  <a:srgbClr val="0C0C0C"/>
                </a:solidFill>
                <a:latin typeface="Times New Roman"/>
                <a:cs typeface="Times New Roman"/>
              </a:rPr>
              <a:t>of </a:t>
            </a:r>
            <a:r>
              <a:rPr sz="2450" spc="90" dirty="0">
                <a:solidFill>
                  <a:srgbClr val="0C0C0C"/>
                </a:solidFill>
                <a:latin typeface="Times New Roman"/>
                <a:cs typeface="Times New Roman"/>
              </a:rPr>
              <a:t>information</a:t>
            </a:r>
            <a:r>
              <a:rPr sz="2450" spc="204" dirty="0">
                <a:solidFill>
                  <a:srgbClr val="0C0C0C"/>
                </a:solidFill>
                <a:latin typeface="Times New Roman"/>
                <a:cs typeface="Times New Roman"/>
              </a:rPr>
              <a:t> </a:t>
            </a:r>
            <a:r>
              <a:rPr sz="2450" spc="114" dirty="0">
                <a:solidFill>
                  <a:srgbClr val="0C0C0C"/>
                </a:solidFill>
                <a:latin typeface="Times New Roman"/>
                <a:cs typeface="Times New Roman"/>
              </a:rPr>
              <a:t>among</a:t>
            </a:r>
            <a:r>
              <a:rPr sz="2450" spc="-35" dirty="0">
                <a:solidFill>
                  <a:srgbClr val="0C0C0C"/>
                </a:solidFill>
                <a:latin typeface="Times New Roman"/>
                <a:cs typeface="Times New Roman"/>
              </a:rPr>
              <a:t> </a:t>
            </a:r>
            <a:r>
              <a:rPr sz="2450" spc="55" dirty="0">
                <a:solidFill>
                  <a:srgbClr val="0C0C0C"/>
                </a:solidFill>
                <a:latin typeface="Times New Roman"/>
                <a:cs typeface="Times New Roman"/>
              </a:rPr>
              <a:t>accessible </a:t>
            </a:r>
            <a:r>
              <a:rPr sz="2450" spc="65" dirty="0">
                <a:solidFill>
                  <a:srgbClr val="0C0C0C"/>
                </a:solidFill>
                <a:latin typeface="Times New Roman"/>
                <a:cs typeface="Times New Roman"/>
              </a:rPr>
              <a:t>objects.</a:t>
            </a:r>
            <a:endParaRPr sz="2450">
              <a:latin typeface="Times New Roman"/>
              <a:cs typeface="Times New Roman"/>
            </a:endParaRPr>
          </a:p>
          <a:p>
            <a:pPr marL="260350" marR="5080" indent="-248285">
              <a:lnSpc>
                <a:spcPct val="79100"/>
              </a:lnSpc>
              <a:spcBef>
                <a:spcPts val="254"/>
              </a:spcBef>
              <a:buClr>
                <a:srgbClr val="97529A"/>
              </a:buClr>
              <a:buChar char="•"/>
              <a:tabLst>
                <a:tab pos="273050" algn="l"/>
                <a:tab pos="4859655" algn="l"/>
              </a:tabLst>
            </a:pPr>
            <a:r>
              <a:rPr sz="2450" spc="70" dirty="0">
                <a:solidFill>
                  <a:srgbClr val="0C0C0C"/>
                </a:solidFill>
                <a:latin typeface="Times New Roman"/>
                <a:cs typeface="Times New Roman"/>
              </a:rPr>
              <a:t>A</a:t>
            </a:r>
            <a:r>
              <a:rPr sz="2450" spc="-265" dirty="0">
                <a:solidFill>
                  <a:srgbClr val="0C0C0C"/>
                </a:solidFill>
                <a:latin typeface="Times New Roman"/>
                <a:cs typeface="Times New Roman"/>
              </a:rPr>
              <a:t> </a:t>
            </a:r>
            <a:r>
              <a:rPr sz="2500" b="1" spc="225" dirty="0">
                <a:solidFill>
                  <a:srgbClr val="0C0C0C"/>
                </a:solidFill>
                <a:latin typeface="Times New Roman"/>
                <a:cs typeface="Times New Roman"/>
              </a:rPr>
              <a:t>flow</a:t>
            </a:r>
            <a:r>
              <a:rPr sz="2500" b="1" spc="-140" dirty="0">
                <a:solidFill>
                  <a:srgbClr val="0C0C0C"/>
                </a:solidFill>
                <a:latin typeface="Times New Roman"/>
                <a:cs typeface="Times New Roman"/>
              </a:rPr>
              <a:t> </a:t>
            </a:r>
            <a:r>
              <a:rPr sz="2450" spc="80" dirty="0">
                <a:solidFill>
                  <a:srgbClr val="0C0C0C"/>
                </a:solidFill>
                <a:latin typeface="Times New Roman"/>
                <a:cs typeface="Times New Roman"/>
              </a:rPr>
              <a:t>between</a:t>
            </a:r>
            <a:r>
              <a:rPr sz="2450" spc="100" dirty="0">
                <a:solidFill>
                  <a:srgbClr val="0C0C0C"/>
                </a:solidFill>
                <a:latin typeface="Times New Roman"/>
                <a:cs typeface="Times New Roman"/>
              </a:rPr>
              <a:t> </a:t>
            </a:r>
            <a:r>
              <a:rPr sz="2450" spc="65" dirty="0">
                <a:solidFill>
                  <a:srgbClr val="0C0C0C"/>
                </a:solidFill>
                <a:latin typeface="Times New Roman"/>
                <a:cs typeface="Times New Roman"/>
              </a:rPr>
              <a:t>object</a:t>
            </a:r>
            <a:r>
              <a:rPr sz="2450" spc="-5" dirty="0">
                <a:solidFill>
                  <a:srgbClr val="0C0C0C"/>
                </a:solidFill>
                <a:latin typeface="Times New Roman"/>
                <a:cs typeface="Times New Roman"/>
              </a:rPr>
              <a:t> </a:t>
            </a:r>
            <a:r>
              <a:rPr sz="2450" spc="70" dirty="0">
                <a:solidFill>
                  <a:srgbClr val="0C0C0C"/>
                </a:solidFill>
                <a:latin typeface="Times New Roman"/>
                <a:cs typeface="Times New Roman"/>
              </a:rPr>
              <a:t>X</a:t>
            </a:r>
            <a:r>
              <a:rPr sz="2450" spc="-125" dirty="0">
                <a:solidFill>
                  <a:srgbClr val="0C0C0C"/>
                </a:solidFill>
                <a:latin typeface="Times New Roman"/>
                <a:cs typeface="Times New Roman"/>
              </a:rPr>
              <a:t> </a:t>
            </a:r>
            <a:r>
              <a:rPr sz="2450" dirty="0">
                <a:solidFill>
                  <a:srgbClr val="0C0C0C"/>
                </a:solidFill>
                <a:latin typeface="Times New Roman"/>
                <a:cs typeface="Times New Roman"/>
              </a:rPr>
              <a:t>and</a:t>
            </a:r>
            <a:r>
              <a:rPr sz="2450" spc="220" dirty="0">
                <a:solidFill>
                  <a:srgbClr val="0C0C0C"/>
                </a:solidFill>
                <a:latin typeface="Times New Roman"/>
                <a:cs typeface="Times New Roman"/>
              </a:rPr>
              <a:t> </a:t>
            </a:r>
            <a:r>
              <a:rPr sz="2450" spc="75" dirty="0">
                <a:solidFill>
                  <a:srgbClr val="0C0C0C"/>
                </a:solidFill>
                <a:latin typeface="Times New Roman"/>
                <a:cs typeface="Times New Roman"/>
              </a:rPr>
              <a:t>object</a:t>
            </a:r>
            <a:r>
              <a:rPr sz="2450" spc="-80" dirty="0">
                <a:solidFill>
                  <a:srgbClr val="0C0C0C"/>
                </a:solidFill>
                <a:latin typeface="Times New Roman"/>
                <a:cs typeface="Times New Roman"/>
              </a:rPr>
              <a:t> Y</a:t>
            </a:r>
            <a:r>
              <a:rPr sz="2450" spc="-185" dirty="0">
                <a:solidFill>
                  <a:srgbClr val="0C0C0C"/>
                </a:solidFill>
                <a:latin typeface="Times New Roman"/>
                <a:cs typeface="Times New Roman"/>
              </a:rPr>
              <a:t> </a:t>
            </a:r>
            <a:r>
              <a:rPr sz="2450" spc="80" dirty="0">
                <a:solidFill>
                  <a:srgbClr val="0C0C0C"/>
                </a:solidFill>
                <a:latin typeface="Times New Roman"/>
                <a:cs typeface="Times New Roman"/>
              </a:rPr>
              <a:t>occurs</a:t>
            </a:r>
            <a:r>
              <a:rPr sz="2450" spc="-15" dirty="0">
                <a:solidFill>
                  <a:srgbClr val="0C0C0C"/>
                </a:solidFill>
                <a:latin typeface="Times New Roman"/>
                <a:cs typeface="Times New Roman"/>
              </a:rPr>
              <a:t> </a:t>
            </a:r>
            <a:r>
              <a:rPr sz="2450" spc="90" dirty="0">
                <a:solidFill>
                  <a:srgbClr val="0C0C0C"/>
                </a:solidFill>
                <a:latin typeface="Times New Roman"/>
                <a:cs typeface="Times New Roman"/>
              </a:rPr>
              <a:t>when</a:t>
            </a:r>
            <a:r>
              <a:rPr sz="2450" spc="30" dirty="0">
                <a:solidFill>
                  <a:srgbClr val="0C0C0C"/>
                </a:solidFill>
                <a:latin typeface="Times New Roman"/>
                <a:cs typeface="Times New Roman"/>
              </a:rPr>
              <a:t> </a:t>
            </a:r>
            <a:r>
              <a:rPr sz="2450" spc="25" dirty="0">
                <a:solidFill>
                  <a:srgbClr val="0C0C0C"/>
                </a:solidFill>
                <a:latin typeface="Times New Roman"/>
                <a:cs typeface="Times New Roman"/>
              </a:rPr>
              <a:t>a 	</a:t>
            </a:r>
            <a:r>
              <a:rPr sz="2450" spc="110" dirty="0">
                <a:solidFill>
                  <a:srgbClr val="0C0C0C"/>
                </a:solidFill>
                <a:latin typeface="Times New Roman"/>
                <a:cs typeface="Times New Roman"/>
              </a:rPr>
              <a:t>program</a:t>
            </a:r>
            <a:r>
              <a:rPr sz="2450" spc="140" dirty="0">
                <a:solidFill>
                  <a:srgbClr val="0C0C0C"/>
                </a:solidFill>
                <a:latin typeface="Times New Roman"/>
                <a:cs typeface="Times New Roman"/>
              </a:rPr>
              <a:t> </a:t>
            </a:r>
            <a:r>
              <a:rPr sz="2450" spc="105" dirty="0">
                <a:solidFill>
                  <a:srgbClr val="0C0C0C"/>
                </a:solidFill>
                <a:latin typeface="Times New Roman"/>
                <a:cs typeface="Times New Roman"/>
              </a:rPr>
              <a:t>reads</a:t>
            </a:r>
            <a:r>
              <a:rPr sz="2450" spc="-65" dirty="0">
                <a:solidFill>
                  <a:srgbClr val="0C0C0C"/>
                </a:solidFill>
                <a:latin typeface="Times New Roman"/>
                <a:cs typeface="Times New Roman"/>
              </a:rPr>
              <a:t> </a:t>
            </a:r>
            <a:r>
              <a:rPr sz="2450" spc="75" dirty="0">
                <a:solidFill>
                  <a:srgbClr val="0C0C0C"/>
                </a:solidFill>
                <a:latin typeface="Times New Roman"/>
                <a:cs typeface="Times New Roman"/>
              </a:rPr>
              <a:t>values</a:t>
            </a:r>
            <a:r>
              <a:rPr sz="2450" spc="-95" dirty="0">
                <a:solidFill>
                  <a:srgbClr val="0C0C0C"/>
                </a:solidFill>
                <a:latin typeface="Times New Roman"/>
                <a:cs typeface="Times New Roman"/>
              </a:rPr>
              <a:t> </a:t>
            </a:r>
            <a:r>
              <a:rPr sz="2450" spc="114" dirty="0">
                <a:solidFill>
                  <a:srgbClr val="0C0C0C"/>
                </a:solidFill>
                <a:latin typeface="Times New Roman"/>
                <a:cs typeface="Times New Roman"/>
              </a:rPr>
              <a:t>from</a:t>
            </a:r>
            <a:r>
              <a:rPr sz="2450" spc="30" dirty="0">
                <a:solidFill>
                  <a:srgbClr val="0C0C0C"/>
                </a:solidFill>
                <a:latin typeface="Times New Roman"/>
                <a:cs typeface="Times New Roman"/>
              </a:rPr>
              <a:t> </a:t>
            </a:r>
            <a:r>
              <a:rPr sz="2450" dirty="0">
                <a:solidFill>
                  <a:srgbClr val="0C0C0C"/>
                </a:solidFill>
                <a:latin typeface="Times New Roman"/>
                <a:cs typeface="Times New Roman"/>
              </a:rPr>
              <a:t>X</a:t>
            </a:r>
            <a:r>
              <a:rPr sz="2450" spc="-114" dirty="0">
                <a:solidFill>
                  <a:srgbClr val="0C0C0C"/>
                </a:solidFill>
                <a:latin typeface="Times New Roman"/>
                <a:cs typeface="Times New Roman"/>
              </a:rPr>
              <a:t> </a:t>
            </a:r>
            <a:r>
              <a:rPr sz="2450" spc="-25" dirty="0">
                <a:solidFill>
                  <a:srgbClr val="0C0C0C"/>
                </a:solidFill>
                <a:latin typeface="Times New Roman"/>
                <a:cs typeface="Times New Roman"/>
              </a:rPr>
              <a:t>and</a:t>
            </a:r>
            <a:r>
              <a:rPr sz="2450" dirty="0">
                <a:solidFill>
                  <a:srgbClr val="0C0C0C"/>
                </a:solidFill>
                <a:latin typeface="Times New Roman"/>
                <a:cs typeface="Times New Roman"/>
              </a:rPr>
              <a:t>	</a:t>
            </a:r>
            <a:r>
              <a:rPr sz="2450" spc="95" dirty="0">
                <a:solidFill>
                  <a:srgbClr val="0C0C0C"/>
                </a:solidFill>
                <a:latin typeface="Times New Roman"/>
                <a:cs typeface="Times New Roman"/>
              </a:rPr>
              <a:t>writes</a:t>
            </a:r>
            <a:r>
              <a:rPr sz="2450" spc="-135" dirty="0">
                <a:solidFill>
                  <a:srgbClr val="0C0C0C"/>
                </a:solidFill>
                <a:latin typeface="Times New Roman"/>
                <a:cs typeface="Times New Roman"/>
              </a:rPr>
              <a:t> </a:t>
            </a:r>
            <a:r>
              <a:rPr sz="2450" spc="75" dirty="0">
                <a:solidFill>
                  <a:srgbClr val="0C0C0C"/>
                </a:solidFill>
                <a:latin typeface="Times New Roman"/>
                <a:cs typeface="Times New Roman"/>
              </a:rPr>
              <a:t>values</a:t>
            </a:r>
            <a:r>
              <a:rPr sz="2450" dirty="0">
                <a:solidFill>
                  <a:srgbClr val="0C0C0C"/>
                </a:solidFill>
                <a:latin typeface="Times New Roman"/>
                <a:cs typeface="Times New Roman"/>
              </a:rPr>
              <a:t> </a:t>
            </a:r>
            <a:r>
              <a:rPr sz="2450" spc="130" dirty="0">
                <a:solidFill>
                  <a:srgbClr val="0C0C0C"/>
                </a:solidFill>
                <a:latin typeface="Times New Roman"/>
                <a:cs typeface="Times New Roman"/>
              </a:rPr>
              <a:t>into</a:t>
            </a:r>
            <a:r>
              <a:rPr sz="2450" spc="-175" dirty="0">
                <a:solidFill>
                  <a:srgbClr val="0C0C0C"/>
                </a:solidFill>
                <a:latin typeface="Times New Roman"/>
                <a:cs typeface="Times New Roman"/>
              </a:rPr>
              <a:t> </a:t>
            </a:r>
            <a:r>
              <a:rPr sz="2450" spc="-40" dirty="0">
                <a:solidFill>
                  <a:srgbClr val="0C0C0C"/>
                </a:solidFill>
                <a:latin typeface="Times New Roman"/>
                <a:cs typeface="Times New Roman"/>
              </a:rPr>
              <a:t>Y.</a:t>
            </a:r>
            <a:endParaRPr sz="2450">
              <a:latin typeface="Times New Roman"/>
              <a:cs typeface="Times New Roman"/>
            </a:endParaRPr>
          </a:p>
          <a:p>
            <a:pPr marL="566420" marR="113030" indent="-252095">
              <a:lnSpc>
                <a:spcPct val="76800"/>
              </a:lnSpc>
              <a:spcBef>
                <a:spcPts val="320"/>
              </a:spcBef>
              <a:tabLst>
                <a:tab pos="572135" algn="l"/>
              </a:tabLst>
            </a:pPr>
            <a:r>
              <a:rPr sz="1850" spc="-50" dirty="0">
                <a:solidFill>
                  <a:srgbClr val="95A3A3"/>
                </a:solidFill>
                <a:latin typeface="Times New Roman"/>
                <a:cs typeface="Times New Roman"/>
              </a:rPr>
              <a:t>°</a:t>
            </a:r>
            <a:r>
              <a:rPr sz="1850" dirty="0">
                <a:solidFill>
                  <a:srgbClr val="95A3A3"/>
                </a:solidFill>
                <a:latin typeface="Times New Roman"/>
                <a:cs typeface="Times New Roman"/>
              </a:rPr>
              <a:t>		</a:t>
            </a:r>
            <a:r>
              <a:rPr sz="2300" dirty="0">
                <a:solidFill>
                  <a:srgbClr val="5B8282"/>
                </a:solidFill>
                <a:latin typeface="Times New Roman"/>
                <a:cs typeface="Times New Roman"/>
              </a:rPr>
              <a:t>Flow</a:t>
            </a:r>
            <a:r>
              <a:rPr sz="2300" spc="-30" dirty="0">
                <a:solidFill>
                  <a:srgbClr val="5B8282"/>
                </a:solidFill>
                <a:latin typeface="Times New Roman"/>
                <a:cs typeface="Times New Roman"/>
              </a:rPr>
              <a:t> </a:t>
            </a:r>
            <a:r>
              <a:rPr sz="2300" dirty="0">
                <a:solidFill>
                  <a:srgbClr val="5B8282"/>
                </a:solidFill>
                <a:latin typeface="Times New Roman"/>
                <a:cs typeface="Times New Roman"/>
              </a:rPr>
              <a:t>controls</a:t>
            </a:r>
            <a:r>
              <a:rPr sz="2300" spc="130" dirty="0">
                <a:solidFill>
                  <a:srgbClr val="5B8282"/>
                </a:solidFill>
                <a:latin typeface="Times New Roman"/>
                <a:cs typeface="Times New Roman"/>
              </a:rPr>
              <a:t> </a:t>
            </a:r>
            <a:r>
              <a:rPr sz="2300" dirty="0">
                <a:solidFill>
                  <a:srgbClr val="5B8282"/>
                </a:solidFill>
                <a:latin typeface="Times New Roman"/>
                <a:cs typeface="Times New Roman"/>
              </a:rPr>
              <a:t>check</a:t>
            </a:r>
            <a:r>
              <a:rPr sz="2300" spc="35" dirty="0">
                <a:solidFill>
                  <a:srgbClr val="5B8282"/>
                </a:solidFill>
                <a:latin typeface="Times New Roman"/>
                <a:cs typeface="Times New Roman"/>
              </a:rPr>
              <a:t> </a:t>
            </a:r>
            <a:r>
              <a:rPr sz="2300" spc="95" dirty="0">
                <a:solidFill>
                  <a:srgbClr val="5B8282"/>
                </a:solidFill>
                <a:latin typeface="Times New Roman"/>
                <a:cs typeface="Times New Roman"/>
              </a:rPr>
              <a:t>that</a:t>
            </a:r>
            <a:r>
              <a:rPr sz="2300" spc="15" dirty="0">
                <a:solidFill>
                  <a:srgbClr val="5B8282"/>
                </a:solidFill>
                <a:latin typeface="Times New Roman"/>
                <a:cs typeface="Times New Roman"/>
              </a:rPr>
              <a:t> </a:t>
            </a:r>
            <a:r>
              <a:rPr sz="2300" spc="65" dirty="0">
                <a:solidFill>
                  <a:srgbClr val="5B8282"/>
                </a:solidFill>
                <a:latin typeface="Times New Roman"/>
                <a:cs typeface="Times New Roman"/>
              </a:rPr>
              <a:t>information</a:t>
            </a:r>
            <a:r>
              <a:rPr sz="2300" spc="170" dirty="0">
                <a:solidFill>
                  <a:srgbClr val="5B8282"/>
                </a:solidFill>
                <a:latin typeface="Times New Roman"/>
                <a:cs typeface="Times New Roman"/>
              </a:rPr>
              <a:t> </a:t>
            </a:r>
            <a:r>
              <a:rPr sz="2300" spc="55" dirty="0">
                <a:solidFill>
                  <a:srgbClr val="5B8282"/>
                </a:solidFill>
                <a:latin typeface="Times New Roman"/>
                <a:cs typeface="Times New Roman"/>
              </a:rPr>
              <a:t>contained</a:t>
            </a:r>
            <a:r>
              <a:rPr sz="2300" spc="210" dirty="0">
                <a:solidFill>
                  <a:srgbClr val="5B8282"/>
                </a:solidFill>
                <a:latin typeface="Times New Roman"/>
                <a:cs typeface="Times New Roman"/>
              </a:rPr>
              <a:t> </a:t>
            </a:r>
            <a:r>
              <a:rPr sz="2300" spc="85" dirty="0">
                <a:solidFill>
                  <a:srgbClr val="5B8282"/>
                </a:solidFill>
                <a:latin typeface="Times New Roman"/>
                <a:cs typeface="Times New Roman"/>
              </a:rPr>
              <a:t>in</a:t>
            </a:r>
            <a:r>
              <a:rPr sz="2300" spc="-55" dirty="0">
                <a:solidFill>
                  <a:srgbClr val="5B8282"/>
                </a:solidFill>
                <a:latin typeface="Times New Roman"/>
                <a:cs typeface="Times New Roman"/>
              </a:rPr>
              <a:t> </a:t>
            </a:r>
            <a:r>
              <a:rPr sz="2300" spc="60" dirty="0">
                <a:solidFill>
                  <a:srgbClr val="5B8282"/>
                </a:solidFill>
                <a:latin typeface="Times New Roman"/>
                <a:cs typeface="Times New Roman"/>
              </a:rPr>
              <a:t>some </a:t>
            </a:r>
            <a:r>
              <a:rPr sz="2300" dirty="0">
                <a:solidFill>
                  <a:srgbClr val="5B8282"/>
                </a:solidFill>
                <a:latin typeface="Times New Roman"/>
                <a:cs typeface="Times New Roman"/>
              </a:rPr>
              <a:t>objects</a:t>
            </a:r>
            <a:r>
              <a:rPr sz="2300" spc="20" dirty="0">
                <a:solidFill>
                  <a:srgbClr val="5B8282"/>
                </a:solidFill>
                <a:latin typeface="Times New Roman"/>
                <a:cs typeface="Times New Roman"/>
              </a:rPr>
              <a:t> </a:t>
            </a:r>
            <a:r>
              <a:rPr sz="2300" spc="70" dirty="0">
                <a:solidFill>
                  <a:srgbClr val="5B8282"/>
                </a:solidFill>
                <a:latin typeface="Times New Roman"/>
                <a:cs typeface="Times New Roman"/>
              </a:rPr>
              <a:t>does</a:t>
            </a:r>
            <a:r>
              <a:rPr sz="2300" spc="40" dirty="0">
                <a:solidFill>
                  <a:srgbClr val="5B8282"/>
                </a:solidFill>
                <a:latin typeface="Times New Roman"/>
                <a:cs typeface="Times New Roman"/>
              </a:rPr>
              <a:t> </a:t>
            </a:r>
            <a:r>
              <a:rPr sz="2300" spc="80" dirty="0">
                <a:solidFill>
                  <a:srgbClr val="5B8282"/>
                </a:solidFill>
                <a:latin typeface="Times New Roman"/>
                <a:cs typeface="Times New Roman"/>
              </a:rPr>
              <a:t>not</a:t>
            </a:r>
            <a:r>
              <a:rPr sz="2300" spc="-20" dirty="0">
                <a:solidFill>
                  <a:srgbClr val="5B8282"/>
                </a:solidFill>
                <a:latin typeface="Times New Roman"/>
                <a:cs typeface="Times New Roman"/>
              </a:rPr>
              <a:t> </a:t>
            </a:r>
            <a:r>
              <a:rPr sz="2300" dirty="0">
                <a:solidFill>
                  <a:srgbClr val="5B8282"/>
                </a:solidFill>
                <a:latin typeface="Times New Roman"/>
                <a:cs typeface="Times New Roman"/>
              </a:rPr>
              <a:t>flow</a:t>
            </a:r>
            <a:r>
              <a:rPr sz="2300" spc="-114" dirty="0">
                <a:solidFill>
                  <a:srgbClr val="5B8282"/>
                </a:solidFill>
                <a:latin typeface="Times New Roman"/>
                <a:cs typeface="Times New Roman"/>
              </a:rPr>
              <a:t> </a:t>
            </a:r>
            <a:r>
              <a:rPr sz="2300" dirty="0">
                <a:solidFill>
                  <a:srgbClr val="5B8282"/>
                </a:solidFill>
                <a:latin typeface="Times New Roman"/>
                <a:cs typeface="Times New Roman"/>
              </a:rPr>
              <a:t>explicitly</a:t>
            </a:r>
            <a:r>
              <a:rPr sz="2300" spc="50" dirty="0">
                <a:solidFill>
                  <a:srgbClr val="5B8282"/>
                </a:solidFill>
                <a:latin typeface="Times New Roman"/>
                <a:cs typeface="Times New Roman"/>
              </a:rPr>
              <a:t> </a:t>
            </a:r>
            <a:r>
              <a:rPr sz="2300" dirty="0">
                <a:solidFill>
                  <a:srgbClr val="5B8282"/>
                </a:solidFill>
                <a:latin typeface="Times New Roman"/>
                <a:cs typeface="Times New Roman"/>
              </a:rPr>
              <a:t>or</a:t>
            </a:r>
            <a:r>
              <a:rPr sz="2300" spc="215" dirty="0">
                <a:solidFill>
                  <a:srgbClr val="5B8282"/>
                </a:solidFill>
                <a:latin typeface="Times New Roman"/>
                <a:cs typeface="Times New Roman"/>
              </a:rPr>
              <a:t> </a:t>
            </a:r>
            <a:r>
              <a:rPr sz="2300" dirty="0">
                <a:solidFill>
                  <a:srgbClr val="5B8282"/>
                </a:solidFill>
                <a:latin typeface="Times New Roman"/>
                <a:cs typeface="Times New Roman"/>
              </a:rPr>
              <a:t>implicitly</a:t>
            </a:r>
            <a:r>
              <a:rPr sz="2300" spc="130" dirty="0">
                <a:solidFill>
                  <a:srgbClr val="5B8282"/>
                </a:solidFill>
                <a:latin typeface="Times New Roman"/>
                <a:cs typeface="Times New Roman"/>
              </a:rPr>
              <a:t> </a:t>
            </a:r>
            <a:r>
              <a:rPr sz="2300" spc="95" dirty="0">
                <a:solidFill>
                  <a:srgbClr val="5B8282"/>
                </a:solidFill>
                <a:latin typeface="Times New Roman"/>
                <a:cs typeface="Times New Roman"/>
              </a:rPr>
              <a:t>into</a:t>
            </a:r>
            <a:r>
              <a:rPr sz="2300" spc="-20" dirty="0">
                <a:solidFill>
                  <a:srgbClr val="5B8282"/>
                </a:solidFill>
                <a:latin typeface="Times New Roman"/>
                <a:cs typeface="Times New Roman"/>
              </a:rPr>
              <a:t> less </a:t>
            </a:r>
            <a:r>
              <a:rPr sz="2300" spc="55" dirty="0">
                <a:solidFill>
                  <a:srgbClr val="5B8282"/>
                </a:solidFill>
                <a:latin typeface="Times New Roman"/>
                <a:cs typeface="Times New Roman"/>
              </a:rPr>
              <a:t>protected</a:t>
            </a:r>
            <a:r>
              <a:rPr sz="2300" spc="75" dirty="0">
                <a:solidFill>
                  <a:srgbClr val="5B8282"/>
                </a:solidFill>
                <a:latin typeface="Times New Roman"/>
                <a:cs typeface="Times New Roman"/>
              </a:rPr>
              <a:t> </a:t>
            </a:r>
            <a:r>
              <a:rPr sz="2300" spc="-10" dirty="0">
                <a:solidFill>
                  <a:srgbClr val="5B8282"/>
                </a:solidFill>
                <a:latin typeface="Times New Roman"/>
                <a:cs typeface="Times New Roman"/>
              </a:rPr>
              <a:t>objects.</a:t>
            </a:r>
            <a:endParaRPr sz="2300">
              <a:latin typeface="Times New Roman"/>
              <a:cs typeface="Times New Roman"/>
            </a:endParaRPr>
          </a:p>
          <a:p>
            <a:pPr marL="260350" marR="622935" indent="-247650">
              <a:lnSpc>
                <a:spcPct val="76700"/>
              </a:lnSpc>
              <a:spcBef>
                <a:spcPts val="355"/>
              </a:spcBef>
              <a:buClr>
                <a:srgbClr val="97529A"/>
              </a:buClr>
              <a:buChar char="•"/>
              <a:tabLst>
                <a:tab pos="271780" algn="l"/>
                <a:tab pos="4062095" algn="l"/>
              </a:tabLst>
            </a:pPr>
            <a:r>
              <a:rPr sz="2450" spc="70" dirty="0">
                <a:solidFill>
                  <a:srgbClr val="0C0C0C"/>
                </a:solidFill>
                <a:latin typeface="Times New Roman"/>
                <a:cs typeface="Times New Roman"/>
              </a:rPr>
              <a:t>A</a:t>
            </a:r>
            <a:r>
              <a:rPr sz="2450" spc="-285" dirty="0">
                <a:solidFill>
                  <a:srgbClr val="0C0C0C"/>
                </a:solidFill>
                <a:latin typeface="Times New Roman"/>
                <a:cs typeface="Times New Roman"/>
              </a:rPr>
              <a:t> </a:t>
            </a:r>
            <a:r>
              <a:rPr sz="2500" b="1" spc="225" dirty="0">
                <a:solidFill>
                  <a:srgbClr val="0C0C0C"/>
                </a:solidFill>
                <a:latin typeface="Times New Roman"/>
                <a:cs typeface="Times New Roman"/>
              </a:rPr>
              <a:t>flow</a:t>
            </a:r>
            <a:r>
              <a:rPr sz="2500" b="1" spc="-160" dirty="0">
                <a:solidFill>
                  <a:srgbClr val="0C0C0C"/>
                </a:solidFill>
                <a:latin typeface="Times New Roman"/>
                <a:cs typeface="Times New Roman"/>
              </a:rPr>
              <a:t> </a:t>
            </a:r>
            <a:r>
              <a:rPr sz="2500" b="1" spc="180" dirty="0">
                <a:solidFill>
                  <a:srgbClr val="0C0C0C"/>
                </a:solidFill>
                <a:latin typeface="Times New Roman"/>
                <a:cs typeface="Times New Roman"/>
              </a:rPr>
              <a:t>policy</a:t>
            </a:r>
            <a:r>
              <a:rPr sz="2500" b="1" spc="-195" dirty="0">
                <a:solidFill>
                  <a:srgbClr val="0C0C0C"/>
                </a:solidFill>
                <a:latin typeface="Times New Roman"/>
                <a:cs typeface="Times New Roman"/>
              </a:rPr>
              <a:t> </a:t>
            </a:r>
            <a:r>
              <a:rPr sz="2450" spc="-70" dirty="0">
                <a:solidFill>
                  <a:srgbClr val="0C0C0C"/>
                </a:solidFill>
                <a:latin typeface="Times New Roman"/>
                <a:cs typeface="Times New Roman"/>
              </a:rPr>
              <a:t>s_pecifies</a:t>
            </a:r>
            <a:r>
              <a:rPr sz="2450" spc="-20" dirty="0">
                <a:solidFill>
                  <a:srgbClr val="0C0C0C"/>
                </a:solidFill>
                <a:latin typeface="Times New Roman"/>
                <a:cs typeface="Times New Roman"/>
              </a:rPr>
              <a:t> </a:t>
            </a:r>
            <a:r>
              <a:rPr sz="2450" spc="-25" dirty="0">
                <a:solidFill>
                  <a:srgbClr val="0C0C0C"/>
                </a:solidFill>
                <a:latin typeface="Times New Roman"/>
                <a:cs typeface="Times New Roman"/>
              </a:rPr>
              <a:t>the</a:t>
            </a:r>
            <a:r>
              <a:rPr sz="2450" dirty="0">
                <a:solidFill>
                  <a:srgbClr val="0C0C0C"/>
                </a:solidFill>
                <a:latin typeface="Times New Roman"/>
                <a:cs typeface="Times New Roman"/>
              </a:rPr>
              <a:t>	</a:t>
            </a:r>
            <a:r>
              <a:rPr sz="2450" spc="100" dirty="0">
                <a:solidFill>
                  <a:srgbClr val="0C0C0C"/>
                </a:solidFill>
                <a:latin typeface="Times New Roman"/>
                <a:cs typeface="Times New Roman"/>
              </a:rPr>
              <a:t>channels</a:t>
            </a:r>
            <a:r>
              <a:rPr sz="2450" dirty="0">
                <a:solidFill>
                  <a:srgbClr val="0C0C0C"/>
                </a:solidFill>
                <a:latin typeface="Times New Roman"/>
                <a:cs typeface="Times New Roman"/>
              </a:rPr>
              <a:t> </a:t>
            </a:r>
            <a:r>
              <a:rPr sz="2450" spc="85" dirty="0">
                <a:solidFill>
                  <a:srgbClr val="0C0C0C"/>
                </a:solidFill>
                <a:latin typeface="Times New Roman"/>
                <a:cs typeface="Times New Roman"/>
              </a:rPr>
              <a:t>along</a:t>
            </a:r>
            <a:r>
              <a:rPr sz="2450" spc="15" dirty="0">
                <a:solidFill>
                  <a:srgbClr val="0C0C0C"/>
                </a:solidFill>
                <a:latin typeface="Times New Roman"/>
                <a:cs typeface="Times New Roman"/>
              </a:rPr>
              <a:t> </a:t>
            </a:r>
            <a:r>
              <a:rPr sz="2450" spc="45" dirty="0">
                <a:solidFill>
                  <a:srgbClr val="0C0C0C"/>
                </a:solidFill>
                <a:latin typeface="Times New Roman"/>
                <a:cs typeface="Times New Roman"/>
              </a:rPr>
              <a:t>which 	</a:t>
            </a:r>
            <a:r>
              <a:rPr sz="2450" spc="90" dirty="0">
                <a:solidFill>
                  <a:srgbClr val="0C0C0C"/>
                </a:solidFill>
                <a:latin typeface="Times New Roman"/>
                <a:cs typeface="Times New Roman"/>
              </a:rPr>
              <a:t>information</a:t>
            </a:r>
            <a:r>
              <a:rPr sz="2450" spc="160" dirty="0">
                <a:solidFill>
                  <a:srgbClr val="0C0C0C"/>
                </a:solidFill>
                <a:latin typeface="Times New Roman"/>
                <a:cs typeface="Times New Roman"/>
              </a:rPr>
              <a:t> </a:t>
            </a:r>
            <a:r>
              <a:rPr sz="2450" spc="70" dirty="0">
                <a:solidFill>
                  <a:srgbClr val="0C0C0C"/>
                </a:solidFill>
                <a:latin typeface="Times New Roman"/>
                <a:cs typeface="Times New Roman"/>
              </a:rPr>
              <a:t>is</a:t>
            </a:r>
            <a:r>
              <a:rPr sz="2450" spc="20" dirty="0">
                <a:solidFill>
                  <a:srgbClr val="0C0C0C"/>
                </a:solidFill>
                <a:latin typeface="Times New Roman"/>
                <a:cs typeface="Times New Roman"/>
              </a:rPr>
              <a:t> </a:t>
            </a:r>
            <a:r>
              <a:rPr sz="2450" spc="55" dirty="0">
                <a:solidFill>
                  <a:srgbClr val="0C0C0C"/>
                </a:solidFill>
                <a:latin typeface="Times New Roman"/>
                <a:cs typeface="Times New Roman"/>
              </a:rPr>
              <a:t>allowed</a:t>
            </a:r>
            <a:r>
              <a:rPr sz="2450" spc="15" dirty="0">
                <a:solidFill>
                  <a:srgbClr val="0C0C0C"/>
                </a:solidFill>
                <a:latin typeface="Times New Roman"/>
                <a:cs typeface="Times New Roman"/>
              </a:rPr>
              <a:t> </a:t>
            </a:r>
            <a:r>
              <a:rPr sz="2450" dirty="0">
                <a:solidFill>
                  <a:srgbClr val="0C0C0C"/>
                </a:solidFill>
                <a:latin typeface="Times New Roman"/>
                <a:cs typeface="Times New Roman"/>
              </a:rPr>
              <a:t>to</a:t>
            </a:r>
            <a:r>
              <a:rPr sz="2450" spc="254" dirty="0">
                <a:solidFill>
                  <a:srgbClr val="0C0C0C"/>
                </a:solidFill>
                <a:latin typeface="Times New Roman"/>
                <a:cs typeface="Times New Roman"/>
              </a:rPr>
              <a:t> </a:t>
            </a:r>
            <a:r>
              <a:rPr sz="2450" spc="50" dirty="0">
                <a:solidFill>
                  <a:srgbClr val="0C0C0C"/>
                </a:solidFill>
                <a:latin typeface="Times New Roman"/>
                <a:cs typeface="Times New Roman"/>
              </a:rPr>
              <a:t>move.</a:t>
            </a:r>
            <a:endParaRPr sz="2450">
              <a:latin typeface="Times New Roman"/>
              <a:cs typeface="Times New Roman"/>
            </a:endParaRPr>
          </a:p>
        </p:txBody>
      </p:sp>
      <p:sp>
        <p:nvSpPr>
          <p:cNvPr id="4" name="object 4"/>
          <p:cNvSpPr txBox="1"/>
          <p:nvPr/>
        </p:nvSpPr>
        <p:spPr>
          <a:xfrm>
            <a:off x="2444846" y="5017522"/>
            <a:ext cx="75565" cy="128240"/>
          </a:xfrm>
          <a:prstGeom prst="rect">
            <a:avLst/>
          </a:prstGeom>
        </p:spPr>
        <p:txBody>
          <a:bodyPr vert="horz" wrap="square" lIns="0" tIns="12700" rIns="0" bIns="0" rtlCol="0">
            <a:spAutoFit/>
          </a:bodyPr>
          <a:lstStyle/>
          <a:p>
            <a:pPr marL="12700">
              <a:spcBef>
                <a:spcPts val="100"/>
              </a:spcBef>
            </a:pPr>
            <a:r>
              <a:rPr sz="750" spc="-50" dirty="0">
                <a:solidFill>
                  <a:srgbClr val="95A3A3"/>
                </a:solidFill>
                <a:latin typeface="Times New Roman"/>
                <a:cs typeface="Times New Roman"/>
              </a:rPr>
              <a:t>0</a:t>
            </a:r>
            <a:endParaRPr sz="750">
              <a:latin typeface="Times New Roman"/>
              <a:cs typeface="Times New Roman"/>
            </a:endParaRPr>
          </a:p>
        </p:txBody>
      </p:sp>
      <p:sp>
        <p:nvSpPr>
          <p:cNvPr id="5" name="object 5"/>
          <p:cNvSpPr txBox="1"/>
          <p:nvPr/>
        </p:nvSpPr>
        <p:spPr>
          <a:xfrm>
            <a:off x="2712754" y="4874276"/>
            <a:ext cx="6873875" cy="1238250"/>
          </a:xfrm>
          <a:prstGeom prst="rect">
            <a:avLst/>
          </a:prstGeom>
        </p:spPr>
        <p:txBody>
          <a:bodyPr vert="horz" wrap="square" lIns="0" tIns="93980" rIns="0" bIns="0" rtlCol="0">
            <a:spAutoFit/>
          </a:bodyPr>
          <a:lstStyle/>
          <a:p>
            <a:pPr marL="12700" marR="461009">
              <a:lnSpc>
                <a:spcPct val="76800"/>
              </a:lnSpc>
              <a:spcBef>
                <a:spcPts val="740"/>
              </a:spcBef>
            </a:pPr>
            <a:r>
              <a:rPr sz="2300" spc="80" dirty="0">
                <a:solidFill>
                  <a:srgbClr val="5B8282"/>
                </a:solidFill>
                <a:latin typeface="Times New Roman"/>
                <a:cs typeface="Times New Roman"/>
              </a:rPr>
              <a:t>The</a:t>
            </a:r>
            <a:r>
              <a:rPr sz="2300" spc="-50" dirty="0">
                <a:solidFill>
                  <a:srgbClr val="5B8282"/>
                </a:solidFill>
                <a:latin typeface="Times New Roman"/>
                <a:cs typeface="Times New Roman"/>
              </a:rPr>
              <a:t> </a:t>
            </a:r>
            <a:r>
              <a:rPr sz="2300" dirty="0">
                <a:solidFill>
                  <a:srgbClr val="5B8282"/>
                </a:solidFill>
                <a:latin typeface="Times New Roman"/>
                <a:cs typeface="Times New Roman"/>
              </a:rPr>
              <a:t>simplest</a:t>
            </a:r>
            <a:r>
              <a:rPr sz="2300" spc="135" dirty="0">
                <a:solidFill>
                  <a:srgbClr val="5B8282"/>
                </a:solidFill>
                <a:latin typeface="Times New Roman"/>
                <a:cs typeface="Times New Roman"/>
              </a:rPr>
              <a:t> </a:t>
            </a:r>
            <a:r>
              <a:rPr sz="2300" dirty="0">
                <a:solidFill>
                  <a:srgbClr val="5B8282"/>
                </a:solidFill>
                <a:latin typeface="Times New Roman"/>
                <a:cs typeface="Times New Roman"/>
              </a:rPr>
              <a:t>flow </a:t>
            </a:r>
            <a:r>
              <a:rPr sz="2300" spc="-10" dirty="0">
                <a:solidFill>
                  <a:srgbClr val="5B8282"/>
                </a:solidFill>
                <a:latin typeface="Times New Roman"/>
                <a:cs typeface="Times New Roman"/>
              </a:rPr>
              <a:t>policy</a:t>
            </a:r>
            <a:r>
              <a:rPr sz="2300" spc="5" dirty="0">
                <a:solidFill>
                  <a:srgbClr val="5B8282"/>
                </a:solidFill>
                <a:latin typeface="Times New Roman"/>
                <a:cs typeface="Times New Roman"/>
              </a:rPr>
              <a:t> </a:t>
            </a:r>
            <a:r>
              <a:rPr sz="2300" dirty="0">
                <a:solidFill>
                  <a:srgbClr val="5B8282"/>
                </a:solidFill>
                <a:latin typeface="Times New Roman"/>
                <a:cs typeface="Times New Roman"/>
              </a:rPr>
              <a:t>specifies</a:t>
            </a:r>
            <a:r>
              <a:rPr sz="2300" spc="165" dirty="0">
                <a:solidFill>
                  <a:srgbClr val="5B8282"/>
                </a:solidFill>
                <a:latin typeface="Times New Roman"/>
                <a:cs typeface="Times New Roman"/>
              </a:rPr>
              <a:t> </a:t>
            </a:r>
            <a:r>
              <a:rPr sz="2300" spc="60" dirty="0">
                <a:solidFill>
                  <a:srgbClr val="5B8282"/>
                </a:solidFill>
                <a:latin typeface="Times New Roman"/>
                <a:cs typeface="Times New Roman"/>
              </a:rPr>
              <a:t>just</a:t>
            </a:r>
            <a:r>
              <a:rPr sz="2300" spc="95" dirty="0">
                <a:solidFill>
                  <a:srgbClr val="5B8282"/>
                </a:solidFill>
                <a:latin typeface="Times New Roman"/>
                <a:cs typeface="Times New Roman"/>
              </a:rPr>
              <a:t> </a:t>
            </a:r>
            <a:r>
              <a:rPr sz="2300" spc="55" dirty="0">
                <a:solidFill>
                  <a:srgbClr val="5B8282"/>
                </a:solidFill>
                <a:latin typeface="Times New Roman"/>
                <a:cs typeface="Times New Roman"/>
              </a:rPr>
              <a:t>two</a:t>
            </a:r>
            <a:r>
              <a:rPr sz="2300" spc="-35" dirty="0">
                <a:solidFill>
                  <a:srgbClr val="5B8282"/>
                </a:solidFill>
                <a:latin typeface="Times New Roman"/>
                <a:cs typeface="Times New Roman"/>
              </a:rPr>
              <a:t> </a:t>
            </a:r>
            <a:r>
              <a:rPr sz="2300" dirty="0">
                <a:solidFill>
                  <a:srgbClr val="5B8282"/>
                </a:solidFill>
                <a:latin typeface="Times New Roman"/>
                <a:cs typeface="Times New Roman"/>
              </a:rPr>
              <a:t>classes</a:t>
            </a:r>
            <a:r>
              <a:rPr sz="2300" spc="20" dirty="0">
                <a:solidFill>
                  <a:srgbClr val="5B8282"/>
                </a:solidFill>
                <a:latin typeface="Times New Roman"/>
                <a:cs typeface="Times New Roman"/>
              </a:rPr>
              <a:t> </a:t>
            </a:r>
            <a:r>
              <a:rPr sz="2300" spc="-25" dirty="0">
                <a:solidFill>
                  <a:srgbClr val="5B8282"/>
                </a:solidFill>
                <a:latin typeface="Times New Roman"/>
                <a:cs typeface="Times New Roman"/>
              </a:rPr>
              <a:t>of </a:t>
            </a:r>
            <a:r>
              <a:rPr sz="2300" spc="50" dirty="0">
                <a:solidFill>
                  <a:srgbClr val="5B8282"/>
                </a:solidFill>
                <a:latin typeface="Times New Roman"/>
                <a:cs typeface="Times New Roman"/>
              </a:rPr>
              <a:t>information:</a:t>
            </a:r>
            <a:endParaRPr sz="2300">
              <a:latin typeface="Times New Roman"/>
              <a:cs typeface="Times New Roman"/>
            </a:endParaRPr>
          </a:p>
          <a:p>
            <a:pPr marL="279400" indent="-210820">
              <a:lnSpc>
                <a:spcPts val="2070"/>
              </a:lnSpc>
              <a:buChar char="•"/>
              <a:tabLst>
                <a:tab pos="279400" algn="l"/>
              </a:tabLst>
            </a:pPr>
            <a:r>
              <a:rPr sz="2150" spc="20" dirty="0">
                <a:solidFill>
                  <a:srgbClr val="606080"/>
                </a:solidFill>
                <a:latin typeface="Times New Roman"/>
                <a:cs typeface="Times New Roman"/>
              </a:rPr>
              <a:t>confidential</a:t>
            </a:r>
            <a:r>
              <a:rPr sz="2150" spc="90" dirty="0">
                <a:solidFill>
                  <a:srgbClr val="606080"/>
                </a:solidFill>
                <a:latin typeface="Times New Roman"/>
                <a:cs typeface="Times New Roman"/>
              </a:rPr>
              <a:t> </a:t>
            </a:r>
            <a:r>
              <a:rPr sz="2150" spc="20" dirty="0">
                <a:solidFill>
                  <a:srgbClr val="606080"/>
                </a:solidFill>
                <a:latin typeface="Times New Roman"/>
                <a:cs typeface="Times New Roman"/>
              </a:rPr>
              <a:t>(C)</a:t>
            </a:r>
            <a:r>
              <a:rPr sz="2150" spc="480" dirty="0">
                <a:solidFill>
                  <a:srgbClr val="606080"/>
                </a:solidFill>
                <a:latin typeface="Times New Roman"/>
                <a:cs typeface="Times New Roman"/>
              </a:rPr>
              <a:t> </a:t>
            </a:r>
            <a:r>
              <a:rPr sz="2150" spc="100" dirty="0">
                <a:solidFill>
                  <a:srgbClr val="606080"/>
                </a:solidFill>
                <a:latin typeface="Times New Roman"/>
                <a:cs typeface="Times New Roman"/>
              </a:rPr>
              <a:t>and</a:t>
            </a:r>
            <a:r>
              <a:rPr sz="2150" spc="30" dirty="0">
                <a:solidFill>
                  <a:srgbClr val="606080"/>
                </a:solidFill>
                <a:latin typeface="Times New Roman"/>
                <a:cs typeface="Times New Roman"/>
              </a:rPr>
              <a:t> </a:t>
            </a:r>
            <a:r>
              <a:rPr sz="2150" spc="20" dirty="0">
                <a:solidFill>
                  <a:srgbClr val="606080"/>
                </a:solidFill>
                <a:latin typeface="Times New Roman"/>
                <a:cs typeface="Times New Roman"/>
              </a:rPr>
              <a:t>nonconfidential</a:t>
            </a:r>
            <a:r>
              <a:rPr sz="2150" spc="-114" dirty="0">
                <a:solidFill>
                  <a:srgbClr val="606080"/>
                </a:solidFill>
                <a:latin typeface="Times New Roman"/>
                <a:cs typeface="Times New Roman"/>
              </a:rPr>
              <a:t> </a:t>
            </a:r>
            <a:r>
              <a:rPr sz="2150" spc="-25" dirty="0">
                <a:solidFill>
                  <a:srgbClr val="606080"/>
                </a:solidFill>
                <a:latin typeface="Times New Roman"/>
                <a:cs typeface="Times New Roman"/>
              </a:rPr>
              <a:t>(N)</a:t>
            </a:r>
            <a:endParaRPr sz="2150">
              <a:latin typeface="Times New Roman"/>
              <a:cs typeface="Times New Roman"/>
            </a:endParaRPr>
          </a:p>
          <a:p>
            <a:pPr marL="19685">
              <a:lnSpc>
                <a:spcPts val="2595"/>
              </a:lnSpc>
            </a:pPr>
            <a:r>
              <a:rPr sz="2300" dirty="0">
                <a:solidFill>
                  <a:srgbClr val="5B8282"/>
                </a:solidFill>
                <a:latin typeface="Times New Roman"/>
                <a:cs typeface="Times New Roman"/>
              </a:rPr>
              <a:t>and</a:t>
            </a:r>
            <a:r>
              <a:rPr sz="2300" spc="400" dirty="0">
                <a:solidFill>
                  <a:srgbClr val="5B8282"/>
                </a:solidFill>
                <a:latin typeface="Times New Roman"/>
                <a:cs typeface="Times New Roman"/>
              </a:rPr>
              <a:t> </a:t>
            </a:r>
            <a:r>
              <a:rPr sz="2300" dirty="0">
                <a:solidFill>
                  <a:srgbClr val="5B8282"/>
                </a:solidFill>
                <a:latin typeface="Times New Roman"/>
                <a:cs typeface="Times New Roman"/>
              </a:rPr>
              <a:t>allows</a:t>
            </a:r>
            <a:r>
              <a:rPr sz="2300" spc="-5" dirty="0">
                <a:solidFill>
                  <a:srgbClr val="5B8282"/>
                </a:solidFill>
                <a:latin typeface="Times New Roman"/>
                <a:cs typeface="Times New Roman"/>
              </a:rPr>
              <a:t> </a:t>
            </a:r>
            <a:r>
              <a:rPr sz="2300" dirty="0">
                <a:solidFill>
                  <a:srgbClr val="5B8282"/>
                </a:solidFill>
                <a:latin typeface="Times New Roman"/>
                <a:cs typeface="Times New Roman"/>
              </a:rPr>
              <a:t>all</a:t>
            </a:r>
            <a:r>
              <a:rPr sz="2300" spc="-125" dirty="0">
                <a:solidFill>
                  <a:srgbClr val="5B8282"/>
                </a:solidFill>
                <a:latin typeface="Times New Roman"/>
                <a:cs typeface="Times New Roman"/>
              </a:rPr>
              <a:t> </a:t>
            </a:r>
            <a:r>
              <a:rPr sz="2300" dirty="0">
                <a:solidFill>
                  <a:srgbClr val="5B8282"/>
                </a:solidFill>
                <a:latin typeface="Times New Roman"/>
                <a:cs typeface="Times New Roman"/>
              </a:rPr>
              <a:t>flows</a:t>
            </a:r>
            <a:r>
              <a:rPr sz="2300" spc="-15" dirty="0">
                <a:solidFill>
                  <a:srgbClr val="5B8282"/>
                </a:solidFill>
                <a:latin typeface="Times New Roman"/>
                <a:cs typeface="Times New Roman"/>
              </a:rPr>
              <a:t> </a:t>
            </a:r>
            <a:r>
              <a:rPr sz="2300" dirty="0">
                <a:solidFill>
                  <a:srgbClr val="5B8282"/>
                </a:solidFill>
                <a:latin typeface="Times New Roman"/>
                <a:cs typeface="Times New Roman"/>
              </a:rPr>
              <a:t>except</a:t>
            </a:r>
            <a:r>
              <a:rPr sz="2300" spc="20" dirty="0">
                <a:solidFill>
                  <a:srgbClr val="5B8282"/>
                </a:solidFill>
                <a:latin typeface="Times New Roman"/>
                <a:cs typeface="Times New Roman"/>
              </a:rPr>
              <a:t> </a:t>
            </a:r>
            <a:r>
              <a:rPr sz="2300" spc="70" dirty="0">
                <a:solidFill>
                  <a:srgbClr val="5B8282"/>
                </a:solidFill>
                <a:latin typeface="Times New Roman"/>
                <a:cs typeface="Times New Roman"/>
              </a:rPr>
              <a:t>those</a:t>
            </a:r>
            <a:r>
              <a:rPr sz="2300" spc="-10" dirty="0">
                <a:solidFill>
                  <a:srgbClr val="5B8282"/>
                </a:solidFill>
                <a:latin typeface="Times New Roman"/>
                <a:cs typeface="Times New Roman"/>
              </a:rPr>
              <a:t> </a:t>
            </a:r>
            <a:r>
              <a:rPr sz="2300" spc="60" dirty="0">
                <a:solidFill>
                  <a:srgbClr val="5B8282"/>
                </a:solidFill>
                <a:latin typeface="Times New Roman"/>
                <a:cs typeface="Times New Roman"/>
              </a:rPr>
              <a:t>from</a:t>
            </a:r>
            <a:r>
              <a:rPr sz="2300" spc="55" dirty="0">
                <a:solidFill>
                  <a:srgbClr val="5B8282"/>
                </a:solidFill>
                <a:latin typeface="Times New Roman"/>
                <a:cs typeface="Times New Roman"/>
              </a:rPr>
              <a:t> </a:t>
            </a:r>
            <a:r>
              <a:rPr sz="2300" dirty="0">
                <a:solidFill>
                  <a:srgbClr val="5B8282"/>
                </a:solidFill>
                <a:latin typeface="Times New Roman"/>
                <a:cs typeface="Times New Roman"/>
              </a:rPr>
              <a:t>class</a:t>
            </a:r>
            <a:r>
              <a:rPr sz="2300" spc="5" dirty="0">
                <a:solidFill>
                  <a:srgbClr val="5B8282"/>
                </a:solidFill>
                <a:latin typeface="Times New Roman"/>
                <a:cs typeface="Times New Roman"/>
              </a:rPr>
              <a:t> </a:t>
            </a:r>
            <a:r>
              <a:rPr sz="2300" dirty="0">
                <a:solidFill>
                  <a:srgbClr val="5B8282"/>
                </a:solidFill>
                <a:latin typeface="Times New Roman"/>
                <a:cs typeface="Times New Roman"/>
              </a:rPr>
              <a:t>C</a:t>
            </a:r>
            <a:r>
              <a:rPr sz="2300" spc="-190" dirty="0">
                <a:solidFill>
                  <a:srgbClr val="5B8282"/>
                </a:solidFill>
                <a:latin typeface="Times New Roman"/>
                <a:cs typeface="Times New Roman"/>
              </a:rPr>
              <a:t> </a:t>
            </a:r>
            <a:r>
              <a:rPr sz="2300" dirty="0">
                <a:solidFill>
                  <a:srgbClr val="5B8282"/>
                </a:solidFill>
                <a:latin typeface="Times New Roman"/>
                <a:cs typeface="Times New Roman"/>
              </a:rPr>
              <a:t>to</a:t>
            </a:r>
            <a:r>
              <a:rPr sz="2300" spc="175" dirty="0">
                <a:solidFill>
                  <a:srgbClr val="5B8282"/>
                </a:solidFill>
                <a:latin typeface="Times New Roman"/>
                <a:cs typeface="Times New Roman"/>
              </a:rPr>
              <a:t> </a:t>
            </a:r>
            <a:r>
              <a:rPr sz="2300" dirty="0">
                <a:solidFill>
                  <a:srgbClr val="5B8282"/>
                </a:solidFill>
                <a:latin typeface="Times New Roman"/>
                <a:cs typeface="Times New Roman"/>
              </a:rPr>
              <a:t>class</a:t>
            </a:r>
            <a:r>
              <a:rPr sz="2300" spc="60" dirty="0">
                <a:solidFill>
                  <a:srgbClr val="5B8282"/>
                </a:solidFill>
                <a:latin typeface="Times New Roman"/>
                <a:cs typeface="Times New Roman"/>
              </a:rPr>
              <a:t> </a:t>
            </a:r>
            <a:r>
              <a:rPr sz="2300" spc="-50" dirty="0">
                <a:solidFill>
                  <a:srgbClr val="5B8282"/>
                </a:solidFill>
                <a:latin typeface="Times New Roman"/>
                <a:cs typeface="Times New Roman"/>
              </a:rPr>
              <a:t>N</a:t>
            </a:r>
            <a:endParaRPr sz="2300">
              <a:latin typeface="Times New Roman"/>
              <a:cs typeface="Times New Roman"/>
            </a:endParaRPr>
          </a:p>
        </p:txBody>
      </p:sp>
      <p:sp>
        <p:nvSpPr>
          <p:cNvPr id="6" name="object 6"/>
          <p:cNvSpPr txBox="1"/>
          <p:nvPr/>
        </p:nvSpPr>
        <p:spPr>
          <a:xfrm>
            <a:off x="2444845" y="5879236"/>
            <a:ext cx="73660" cy="128240"/>
          </a:xfrm>
          <a:prstGeom prst="rect">
            <a:avLst/>
          </a:prstGeom>
        </p:spPr>
        <p:txBody>
          <a:bodyPr vert="horz" wrap="square" lIns="0" tIns="12700" rIns="0" bIns="0" rtlCol="0">
            <a:spAutoFit/>
          </a:bodyPr>
          <a:lstStyle/>
          <a:p>
            <a:pPr marL="12700">
              <a:spcBef>
                <a:spcPts val="100"/>
              </a:spcBef>
            </a:pPr>
            <a:r>
              <a:rPr sz="750" spc="-50" dirty="0">
                <a:solidFill>
                  <a:srgbClr val="95A3A3"/>
                </a:solidFill>
                <a:latin typeface="Times New Roman"/>
                <a:cs typeface="Times New Roman"/>
              </a:rPr>
              <a:t>0</a:t>
            </a:r>
            <a:endParaRPr sz="750">
              <a:latin typeface="Times New Roman"/>
              <a:cs typeface="Times New Roman"/>
            </a:endParaRPr>
          </a:p>
        </p:txBody>
      </p:sp>
    </p:spTree>
    <p:extLst>
      <p:ext uri="{BB962C8B-B14F-4D97-AF65-F5344CB8AC3E}">
        <p14:creationId xmlns:p14="http://schemas.microsoft.com/office/powerpoint/2010/main" val="312947192"/>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48467" y="-502896"/>
            <a:ext cx="10769600" cy="1229971"/>
          </a:xfrm>
          <a:prstGeom prst="rect">
            <a:avLst/>
          </a:prstGeom>
        </p:spPr>
        <p:txBody>
          <a:bodyPr vert="horz" wrap="square" lIns="0" tIns="623716" rIns="0" bIns="0" numCol="1" rtlCol="0" anchor="b" anchorCtr="0" compatLnSpc="1">
            <a:prstTxWarp prst="textNoShape">
              <a:avLst/>
            </a:prstTxWarp>
            <a:spAutoFit/>
          </a:bodyPr>
          <a:lstStyle/>
          <a:p>
            <a:pPr marL="20955">
              <a:spcBef>
                <a:spcPts val="105"/>
              </a:spcBef>
            </a:pPr>
            <a:r>
              <a:rPr spc="-120" dirty="0">
                <a:solidFill>
                  <a:srgbClr val="414250"/>
                </a:solidFill>
              </a:rPr>
              <a:t>Flow</a:t>
            </a:r>
            <a:r>
              <a:rPr spc="-130" dirty="0">
                <a:solidFill>
                  <a:srgbClr val="414250"/>
                </a:solidFill>
              </a:rPr>
              <a:t> </a:t>
            </a:r>
            <a:r>
              <a:rPr spc="-60" dirty="0">
                <a:solidFill>
                  <a:srgbClr val="414250"/>
                </a:solidFill>
              </a:rPr>
              <a:t>Control</a:t>
            </a:r>
            <a:r>
              <a:rPr spc="40" dirty="0">
                <a:solidFill>
                  <a:srgbClr val="414250"/>
                </a:solidFill>
              </a:rPr>
              <a:t> </a:t>
            </a:r>
            <a:r>
              <a:rPr sz="3900" spc="-254" dirty="0">
                <a:solidFill>
                  <a:srgbClr val="414250"/>
                </a:solidFill>
              </a:rPr>
              <a:t>&amp;</a:t>
            </a:r>
            <a:r>
              <a:rPr sz="3900" spc="-20" dirty="0">
                <a:solidFill>
                  <a:srgbClr val="414250"/>
                </a:solidFill>
              </a:rPr>
              <a:t> </a:t>
            </a:r>
            <a:r>
              <a:rPr spc="-90" dirty="0">
                <a:solidFill>
                  <a:srgbClr val="414250"/>
                </a:solidFill>
              </a:rPr>
              <a:t>Covert</a:t>
            </a:r>
            <a:r>
              <a:rPr spc="-70" dirty="0">
                <a:solidFill>
                  <a:srgbClr val="414250"/>
                </a:solidFill>
              </a:rPr>
              <a:t> </a:t>
            </a:r>
            <a:r>
              <a:rPr spc="-195" dirty="0">
                <a:solidFill>
                  <a:srgbClr val="414250"/>
                </a:solidFill>
              </a:rPr>
              <a:t>Channels</a:t>
            </a:r>
            <a:endParaRPr sz="3900"/>
          </a:p>
        </p:txBody>
      </p:sp>
      <p:sp>
        <p:nvSpPr>
          <p:cNvPr id="3" name="object 3"/>
          <p:cNvSpPr txBox="1"/>
          <p:nvPr/>
        </p:nvSpPr>
        <p:spPr>
          <a:xfrm>
            <a:off x="2167927" y="2459681"/>
            <a:ext cx="7204075" cy="644525"/>
          </a:xfrm>
          <a:prstGeom prst="rect">
            <a:avLst/>
          </a:prstGeom>
        </p:spPr>
        <p:txBody>
          <a:bodyPr vert="horz" wrap="square" lIns="0" tIns="89535" rIns="0" bIns="0" rtlCol="0">
            <a:spAutoFit/>
          </a:bodyPr>
          <a:lstStyle/>
          <a:p>
            <a:pPr marL="259079" marR="5080" indent="-247015">
              <a:lnSpc>
                <a:spcPct val="78200"/>
              </a:lnSpc>
              <a:spcBef>
                <a:spcPts val="705"/>
              </a:spcBef>
              <a:buClr>
                <a:srgbClr val="954F99"/>
              </a:buClr>
              <a:buChar char="•"/>
              <a:tabLst>
                <a:tab pos="267970" algn="l"/>
              </a:tabLst>
            </a:pPr>
            <a:r>
              <a:rPr sz="2250" spc="65" dirty="0">
                <a:solidFill>
                  <a:srgbClr val="111111"/>
                </a:solidFill>
                <a:latin typeface="Times New Roman"/>
                <a:cs typeface="Times New Roman"/>
              </a:rPr>
              <a:t>A</a:t>
            </a:r>
            <a:r>
              <a:rPr sz="2250" spc="-195" dirty="0">
                <a:solidFill>
                  <a:srgbClr val="111111"/>
                </a:solidFill>
                <a:latin typeface="Times New Roman"/>
                <a:cs typeface="Times New Roman"/>
              </a:rPr>
              <a:t> </a:t>
            </a:r>
            <a:r>
              <a:rPr sz="2300" b="1" spc="160" dirty="0">
                <a:solidFill>
                  <a:srgbClr val="111111"/>
                </a:solidFill>
                <a:latin typeface="Times New Roman"/>
                <a:cs typeface="Times New Roman"/>
              </a:rPr>
              <a:t>covert</a:t>
            </a:r>
            <a:r>
              <a:rPr sz="2300" b="1" spc="-20" dirty="0">
                <a:solidFill>
                  <a:srgbClr val="111111"/>
                </a:solidFill>
                <a:latin typeface="Times New Roman"/>
                <a:cs typeface="Times New Roman"/>
              </a:rPr>
              <a:t> </a:t>
            </a:r>
            <a:r>
              <a:rPr sz="2300" b="1" spc="190" dirty="0">
                <a:solidFill>
                  <a:srgbClr val="111111"/>
                </a:solidFill>
                <a:latin typeface="Times New Roman"/>
                <a:cs typeface="Times New Roman"/>
              </a:rPr>
              <a:t>channel</a:t>
            </a:r>
            <a:r>
              <a:rPr sz="2300" b="1" spc="110" dirty="0">
                <a:solidFill>
                  <a:srgbClr val="111111"/>
                </a:solidFill>
                <a:latin typeface="Times New Roman"/>
                <a:cs typeface="Times New Roman"/>
              </a:rPr>
              <a:t> </a:t>
            </a:r>
            <a:r>
              <a:rPr sz="2250" dirty="0">
                <a:solidFill>
                  <a:srgbClr val="111111"/>
                </a:solidFill>
                <a:latin typeface="Times New Roman"/>
                <a:cs typeface="Times New Roman"/>
              </a:rPr>
              <a:t>allows</a:t>
            </a:r>
            <a:r>
              <a:rPr sz="2250" spc="10" dirty="0">
                <a:solidFill>
                  <a:srgbClr val="111111"/>
                </a:solidFill>
                <a:latin typeface="Times New Roman"/>
                <a:cs typeface="Times New Roman"/>
              </a:rPr>
              <a:t> </a:t>
            </a:r>
            <a:r>
              <a:rPr sz="2250" dirty="0">
                <a:solidFill>
                  <a:srgbClr val="111111"/>
                </a:solidFill>
                <a:latin typeface="Times New Roman"/>
                <a:cs typeface="Times New Roman"/>
              </a:rPr>
              <a:t>a</a:t>
            </a:r>
            <a:r>
              <a:rPr sz="2250" spc="40" dirty="0">
                <a:solidFill>
                  <a:srgbClr val="111111"/>
                </a:solidFill>
                <a:latin typeface="Times New Roman"/>
                <a:cs typeface="Times New Roman"/>
              </a:rPr>
              <a:t> </a:t>
            </a:r>
            <a:r>
              <a:rPr sz="2250" spc="90" dirty="0">
                <a:solidFill>
                  <a:srgbClr val="111111"/>
                </a:solidFill>
                <a:latin typeface="Times New Roman"/>
                <a:cs typeface="Times New Roman"/>
              </a:rPr>
              <a:t>transfer</a:t>
            </a:r>
            <a:r>
              <a:rPr sz="2250" spc="60" dirty="0">
                <a:solidFill>
                  <a:srgbClr val="111111"/>
                </a:solidFill>
                <a:latin typeface="Times New Roman"/>
                <a:cs typeface="Times New Roman"/>
              </a:rPr>
              <a:t> </a:t>
            </a:r>
            <a:r>
              <a:rPr sz="2250" dirty="0">
                <a:solidFill>
                  <a:srgbClr val="111111"/>
                </a:solidFill>
                <a:latin typeface="Times New Roman"/>
                <a:cs typeface="Times New Roman"/>
              </a:rPr>
              <a:t>of</a:t>
            </a:r>
            <a:r>
              <a:rPr sz="2250" spc="-50" dirty="0">
                <a:solidFill>
                  <a:srgbClr val="111111"/>
                </a:solidFill>
                <a:latin typeface="Times New Roman"/>
                <a:cs typeface="Times New Roman"/>
              </a:rPr>
              <a:t> </a:t>
            </a:r>
            <a:r>
              <a:rPr sz="2250" spc="75" dirty="0">
                <a:solidFill>
                  <a:srgbClr val="111111"/>
                </a:solidFill>
                <a:latin typeface="Times New Roman"/>
                <a:cs typeface="Times New Roman"/>
              </a:rPr>
              <a:t>information</a:t>
            </a:r>
            <a:r>
              <a:rPr sz="2250" spc="240" dirty="0">
                <a:solidFill>
                  <a:srgbClr val="111111"/>
                </a:solidFill>
                <a:latin typeface="Times New Roman"/>
                <a:cs typeface="Times New Roman"/>
              </a:rPr>
              <a:t> </a:t>
            </a:r>
            <a:r>
              <a:rPr sz="2250" spc="100" dirty="0">
                <a:solidFill>
                  <a:srgbClr val="111111"/>
                </a:solidFill>
                <a:latin typeface="Times New Roman"/>
                <a:cs typeface="Times New Roman"/>
              </a:rPr>
              <a:t>that 	</a:t>
            </a:r>
            <a:r>
              <a:rPr sz="2250" dirty="0">
                <a:solidFill>
                  <a:srgbClr val="111111"/>
                </a:solidFill>
                <a:latin typeface="Times New Roman"/>
                <a:cs typeface="Times New Roman"/>
              </a:rPr>
              <a:t>violates</a:t>
            </a:r>
            <a:r>
              <a:rPr sz="2250" spc="70" dirty="0">
                <a:solidFill>
                  <a:srgbClr val="111111"/>
                </a:solidFill>
                <a:latin typeface="Times New Roman"/>
                <a:cs typeface="Times New Roman"/>
              </a:rPr>
              <a:t> </a:t>
            </a:r>
            <a:r>
              <a:rPr sz="2250" spc="50" dirty="0">
                <a:solidFill>
                  <a:srgbClr val="111111"/>
                </a:solidFill>
                <a:latin typeface="Times New Roman"/>
                <a:cs typeface="Times New Roman"/>
              </a:rPr>
              <a:t>the</a:t>
            </a:r>
            <a:r>
              <a:rPr sz="2250" spc="165" dirty="0">
                <a:solidFill>
                  <a:srgbClr val="111111"/>
                </a:solidFill>
                <a:latin typeface="Times New Roman"/>
                <a:cs typeface="Times New Roman"/>
              </a:rPr>
              <a:t> </a:t>
            </a:r>
            <a:r>
              <a:rPr sz="2250" spc="70" dirty="0">
                <a:solidFill>
                  <a:srgbClr val="111111"/>
                </a:solidFill>
                <a:latin typeface="Times New Roman"/>
                <a:cs typeface="Times New Roman"/>
              </a:rPr>
              <a:t>security</a:t>
            </a:r>
            <a:r>
              <a:rPr sz="2250" spc="30" dirty="0">
                <a:solidFill>
                  <a:srgbClr val="111111"/>
                </a:solidFill>
                <a:latin typeface="Times New Roman"/>
                <a:cs typeface="Times New Roman"/>
              </a:rPr>
              <a:t> </a:t>
            </a:r>
            <a:r>
              <a:rPr sz="2250" spc="75" dirty="0">
                <a:solidFill>
                  <a:srgbClr val="111111"/>
                </a:solidFill>
                <a:latin typeface="Times New Roman"/>
                <a:cs typeface="Times New Roman"/>
              </a:rPr>
              <a:t>or</a:t>
            </a:r>
            <a:r>
              <a:rPr sz="2250" spc="65" dirty="0">
                <a:solidFill>
                  <a:srgbClr val="111111"/>
                </a:solidFill>
                <a:latin typeface="Times New Roman"/>
                <a:cs typeface="Times New Roman"/>
              </a:rPr>
              <a:t> </a:t>
            </a:r>
            <a:r>
              <a:rPr sz="2250" spc="70" dirty="0">
                <a:solidFill>
                  <a:srgbClr val="111111"/>
                </a:solidFill>
                <a:latin typeface="Times New Roman"/>
                <a:cs typeface="Times New Roman"/>
              </a:rPr>
              <a:t>the</a:t>
            </a:r>
            <a:r>
              <a:rPr sz="2250" spc="240" dirty="0">
                <a:solidFill>
                  <a:srgbClr val="111111"/>
                </a:solidFill>
                <a:latin typeface="Times New Roman"/>
                <a:cs typeface="Times New Roman"/>
              </a:rPr>
              <a:t> </a:t>
            </a:r>
            <a:r>
              <a:rPr sz="2250" spc="-10" dirty="0">
                <a:solidFill>
                  <a:srgbClr val="111111"/>
                </a:solidFill>
                <a:latin typeface="Times New Roman"/>
                <a:cs typeface="Times New Roman"/>
              </a:rPr>
              <a:t>policy.</a:t>
            </a:r>
            <a:endParaRPr sz="2250">
              <a:latin typeface="Times New Roman"/>
              <a:cs typeface="Times New Roman"/>
            </a:endParaRPr>
          </a:p>
        </p:txBody>
      </p:sp>
      <p:sp>
        <p:nvSpPr>
          <p:cNvPr id="4" name="object 4"/>
          <p:cNvSpPr txBox="1"/>
          <p:nvPr/>
        </p:nvSpPr>
        <p:spPr>
          <a:xfrm>
            <a:off x="2455048" y="3169549"/>
            <a:ext cx="69215" cy="105157"/>
          </a:xfrm>
          <a:prstGeom prst="rect">
            <a:avLst/>
          </a:prstGeom>
        </p:spPr>
        <p:txBody>
          <a:bodyPr vert="horz" wrap="square" lIns="0" tIns="12700" rIns="0" bIns="0" rtlCol="0">
            <a:spAutoFit/>
          </a:bodyPr>
          <a:lstStyle/>
          <a:p>
            <a:pPr marL="12700">
              <a:spcBef>
                <a:spcPts val="100"/>
              </a:spcBef>
            </a:pPr>
            <a:r>
              <a:rPr sz="600" spc="-50" dirty="0">
                <a:solidFill>
                  <a:srgbClr val="828C8E"/>
                </a:solidFill>
                <a:latin typeface="Arial"/>
                <a:cs typeface="Arial"/>
              </a:rPr>
              <a:t>0</a:t>
            </a:r>
            <a:endParaRPr sz="600">
              <a:latin typeface="Arial"/>
              <a:cs typeface="Arial"/>
            </a:endParaRPr>
          </a:p>
        </p:txBody>
      </p:sp>
      <p:sp>
        <p:nvSpPr>
          <p:cNvPr id="5" name="object 5"/>
          <p:cNvSpPr txBox="1"/>
          <p:nvPr/>
        </p:nvSpPr>
        <p:spPr>
          <a:xfrm>
            <a:off x="2719051" y="3045377"/>
            <a:ext cx="6928484" cy="330835"/>
          </a:xfrm>
          <a:prstGeom prst="rect">
            <a:avLst/>
          </a:prstGeom>
        </p:spPr>
        <p:txBody>
          <a:bodyPr vert="horz" wrap="square" lIns="0" tIns="12700" rIns="0" bIns="0" rtlCol="0">
            <a:spAutoFit/>
          </a:bodyPr>
          <a:lstStyle/>
          <a:p>
            <a:pPr marL="12700">
              <a:spcBef>
                <a:spcPts val="100"/>
              </a:spcBef>
            </a:pPr>
            <a:r>
              <a:rPr sz="2000" b="1" spc="155" dirty="0">
                <a:solidFill>
                  <a:srgbClr val="5D8282"/>
                </a:solidFill>
                <a:latin typeface="Times New Roman"/>
                <a:cs typeface="Times New Roman"/>
              </a:rPr>
              <a:t>allows</a:t>
            </a:r>
            <a:r>
              <a:rPr sz="2000" b="1" spc="-35" dirty="0">
                <a:solidFill>
                  <a:srgbClr val="5D8282"/>
                </a:solidFill>
                <a:latin typeface="Times New Roman"/>
                <a:cs typeface="Times New Roman"/>
              </a:rPr>
              <a:t> </a:t>
            </a:r>
            <a:r>
              <a:rPr sz="2000" spc="50" dirty="0">
                <a:solidFill>
                  <a:srgbClr val="5D8282"/>
                </a:solidFill>
                <a:latin typeface="Times New Roman"/>
                <a:cs typeface="Times New Roman"/>
              </a:rPr>
              <a:t>information</a:t>
            </a:r>
            <a:r>
              <a:rPr sz="2000" spc="155" dirty="0">
                <a:solidFill>
                  <a:srgbClr val="5D8282"/>
                </a:solidFill>
                <a:latin typeface="Times New Roman"/>
                <a:cs typeface="Times New Roman"/>
              </a:rPr>
              <a:t> </a:t>
            </a:r>
            <a:r>
              <a:rPr sz="2000" spc="20" dirty="0">
                <a:solidFill>
                  <a:srgbClr val="5D8282"/>
                </a:solidFill>
                <a:latin typeface="Times New Roman"/>
                <a:cs typeface="Times New Roman"/>
              </a:rPr>
              <a:t>to</a:t>
            </a:r>
            <a:r>
              <a:rPr sz="2000" spc="30" dirty="0">
                <a:solidFill>
                  <a:srgbClr val="5D8282"/>
                </a:solidFill>
                <a:latin typeface="Times New Roman"/>
                <a:cs typeface="Times New Roman"/>
              </a:rPr>
              <a:t> </a:t>
            </a:r>
            <a:r>
              <a:rPr sz="2000" spc="70" dirty="0">
                <a:solidFill>
                  <a:srgbClr val="5D8282"/>
                </a:solidFill>
                <a:latin typeface="Times New Roman"/>
                <a:cs typeface="Times New Roman"/>
              </a:rPr>
              <a:t>pass</a:t>
            </a:r>
            <a:r>
              <a:rPr sz="2000" spc="-155" dirty="0">
                <a:solidFill>
                  <a:srgbClr val="5D8282"/>
                </a:solidFill>
                <a:latin typeface="Times New Roman"/>
                <a:cs typeface="Times New Roman"/>
              </a:rPr>
              <a:t> </a:t>
            </a:r>
            <a:r>
              <a:rPr sz="2000" spc="70" dirty="0">
                <a:solidFill>
                  <a:srgbClr val="5D8282"/>
                </a:solidFill>
                <a:latin typeface="Times New Roman"/>
                <a:cs typeface="Times New Roman"/>
              </a:rPr>
              <a:t>from</a:t>
            </a:r>
            <a:r>
              <a:rPr sz="2000" dirty="0">
                <a:solidFill>
                  <a:srgbClr val="5D8282"/>
                </a:solidFill>
                <a:latin typeface="Times New Roman"/>
                <a:cs typeface="Times New Roman"/>
              </a:rPr>
              <a:t> </a:t>
            </a:r>
            <a:r>
              <a:rPr sz="2000" spc="70" dirty="0">
                <a:solidFill>
                  <a:srgbClr val="5D8282"/>
                </a:solidFill>
                <a:latin typeface="Times New Roman"/>
                <a:cs typeface="Times New Roman"/>
              </a:rPr>
              <a:t>a</a:t>
            </a:r>
            <a:r>
              <a:rPr sz="2000" spc="-35" dirty="0">
                <a:solidFill>
                  <a:srgbClr val="5D8282"/>
                </a:solidFill>
                <a:latin typeface="Times New Roman"/>
                <a:cs typeface="Times New Roman"/>
              </a:rPr>
              <a:t> </a:t>
            </a:r>
            <a:r>
              <a:rPr sz="2000" spc="50" dirty="0">
                <a:solidFill>
                  <a:srgbClr val="5D8282"/>
                </a:solidFill>
                <a:latin typeface="Times New Roman"/>
                <a:cs typeface="Times New Roman"/>
              </a:rPr>
              <a:t>higher</a:t>
            </a:r>
            <a:r>
              <a:rPr sz="2000" spc="-20" dirty="0">
                <a:solidFill>
                  <a:srgbClr val="5D8282"/>
                </a:solidFill>
                <a:latin typeface="Times New Roman"/>
                <a:cs typeface="Times New Roman"/>
              </a:rPr>
              <a:t> </a:t>
            </a:r>
            <a:r>
              <a:rPr sz="2000" spc="20" dirty="0">
                <a:solidFill>
                  <a:srgbClr val="5D8282"/>
                </a:solidFill>
                <a:latin typeface="Times New Roman"/>
                <a:cs typeface="Times New Roman"/>
              </a:rPr>
              <a:t>classification</a:t>
            </a:r>
            <a:r>
              <a:rPr sz="2000" spc="-114" dirty="0">
                <a:solidFill>
                  <a:srgbClr val="5D8282"/>
                </a:solidFill>
                <a:latin typeface="Times New Roman"/>
                <a:cs typeface="Times New Roman"/>
              </a:rPr>
              <a:t> </a:t>
            </a:r>
            <a:r>
              <a:rPr sz="2000" spc="10" dirty="0">
                <a:solidFill>
                  <a:srgbClr val="5D8282"/>
                </a:solidFill>
                <a:latin typeface="Times New Roman"/>
                <a:cs typeface="Times New Roman"/>
              </a:rPr>
              <a:t>level</a:t>
            </a:r>
            <a:r>
              <a:rPr sz="2000" spc="-45" dirty="0">
                <a:solidFill>
                  <a:srgbClr val="5D8282"/>
                </a:solidFill>
                <a:latin typeface="Times New Roman"/>
                <a:cs typeface="Times New Roman"/>
              </a:rPr>
              <a:t> </a:t>
            </a:r>
            <a:r>
              <a:rPr sz="2000" spc="20" dirty="0">
                <a:solidFill>
                  <a:srgbClr val="5D8282"/>
                </a:solidFill>
                <a:latin typeface="Times New Roman"/>
                <a:cs typeface="Times New Roman"/>
              </a:rPr>
              <a:t>to</a:t>
            </a:r>
            <a:r>
              <a:rPr sz="2000" spc="100" dirty="0">
                <a:solidFill>
                  <a:srgbClr val="5D8282"/>
                </a:solidFill>
                <a:latin typeface="Times New Roman"/>
                <a:cs typeface="Times New Roman"/>
              </a:rPr>
              <a:t> </a:t>
            </a:r>
            <a:r>
              <a:rPr sz="2000" spc="-50" dirty="0">
                <a:solidFill>
                  <a:srgbClr val="5D8282"/>
                </a:solidFill>
                <a:latin typeface="Times New Roman"/>
                <a:cs typeface="Times New Roman"/>
              </a:rPr>
              <a:t>a</a:t>
            </a:r>
            <a:endParaRPr sz="2000">
              <a:latin typeface="Times New Roman"/>
              <a:cs typeface="Times New Roman"/>
            </a:endParaRPr>
          </a:p>
        </p:txBody>
      </p:sp>
      <p:sp>
        <p:nvSpPr>
          <p:cNvPr id="6" name="object 6"/>
          <p:cNvSpPr txBox="1"/>
          <p:nvPr/>
        </p:nvSpPr>
        <p:spPr>
          <a:xfrm>
            <a:off x="2167577" y="3278758"/>
            <a:ext cx="7950834" cy="635000"/>
          </a:xfrm>
          <a:prstGeom prst="rect">
            <a:avLst/>
          </a:prstGeom>
        </p:spPr>
        <p:txBody>
          <a:bodyPr vert="horz" wrap="square" lIns="0" tIns="12700" rIns="0" bIns="0" rtlCol="0">
            <a:spAutoFit/>
          </a:bodyPr>
          <a:lstStyle/>
          <a:p>
            <a:pPr marL="558165">
              <a:lnSpc>
                <a:spcPts val="2215"/>
              </a:lnSpc>
              <a:spcBef>
                <a:spcPts val="100"/>
              </a:spcBef>
            </a:pPr>
            <a:r>
              <a:rPr sz="2000" spc="20" dirty="0">
                <a:solidFill>
                  <a:srgbClr val="5D8282"/>
                </a:solidFill>
                <a:latin typeface="Times New Roman"/>
                <a:cs typeface="Times New Roman"/>
              </a:rPr>
              <a:t>lower</a:t>
            </a:r>
            <a:r>
              <a:rPr sz="2000" spc="15" dirty="0">
                <a:solidFill>
                  <a:srgbClr val="5D8282"/>
                </a:solidFill>
                <a:latin typeface="Times New Roman"/>
                <a:cs typeface="Times New Roman"/>
              </a:rPr>
              <a:t> </a:t>
            </a:r>
            <a:r>
              <a:rPr sz="2000" spc="20" dirty="0">
                <a:solidFill>
                  <a:srgbClr val="5D8282"/>
                </a:solidFill>
                <a:latin typeface="Times New Roman"/>
                <a:cs typeface="Times New Roman"/>
              </a:rPr>
              <a:t>classification</a:t>
            </a:r>
            <a:r>
              <a:rPr sz="2000" spc="-170" dirty="0">
                <a:solidFill>
                  <a:srgbClr val="5D8282"/>
                </a:solidFill>
                <a:latin typeface="Times New Roman"/>
                <a:cs typeface="Times New Roman"/>
              </a:rPr>
              <a:t> </a:t>
            </a:r>
            <a:r>
              <a:rPr sz="2000" spc="20" dirty="0">
                <a:solidFill>
                  <a:srgbClr val="5D8282"/>
                </a:solidFill>
                <a:latin typeface="Times New Roman"/>
                <a:cs typeface="Times New Roman"/>
              </a:rPr>
              <a:t>level</a:t>
            </a:r>
            <a:r>
              <a:rPr sz="2000" spc="-15" dirty="0">
                <a:solidFill>
                  <a:srgbClr val="5D8282"/>
                </a:solidFill>
                <a:latin typeface="Times New Roman"/>
                <a:cs typeface="Times New Roman"/>
              </a:rPr>
              <a:t> </a:t>
            </a:r>
            <a:r>
              <a:rPr sz="2000" spc="70" dirty="0">
                <a:solidFill>
                  <a:srgbClr val="5D8282"/>
                </a:solidFill>
                <a:latin typeface="Times New Roman"/>
                <a:cs typeface="Times New Roman"/>
              </a:rPr>
              <a:t>through</a:t>
            </a:r>
            <a:r>
              <a:rPr sz="2000" spc="25" dirty="0">
                <a:solidFill>
                  <a:srgbClr val="5D8282"/>
                </a:solidFill>
                <a:latin typeface="Times New Roman"/>
                <a:cs typeface="Times New Roman"/>
              </a:rPr>
              <a:t> </a:t>
            </a:r>
            <a:r>
              <a:rPr sz="2000" b="1" spc="155" dirty="0">
                <a:solidFill>
                  <a:srgbClr val="5D8282"/>
                </a:solidFill>
                <a:latin typeface="Times New Roman"/>
                <a:cs typeface="Times New Roman"/>
              </a:rPr>
              <a:t>improper</a:t>
            </a:r>
            <a:r>
              <a:rPr sz="2000" b="1" spc="20" dirty="0">
                <a:solidFill>
                  <a:srgbClr val="5D8282"/>
                </a:solidFill>
                <a:latin typeface="Times New Roman"/>
                <a:cs typeface="Times New Roman"/>
              </a:rPr>
              <a:t> </a:t>
            </a:r>
            <a:r>
              <a:rPr sz="2000" b="1" spc="165" dirty="0">
                <a:solidFill>
                  <a:srgbClr val="5D8282"/>
                </a:solidFill>
                <a:latin typeface="Times New Roman"/>
                <a:cs typeface="Times New Roman"/>
              </a:rPr>
              <a:t>means.</a:t>
            </a:r>
            <a:endParaRPr sz="2000">
              <a:latin typeface="Times New Roman"/>
              <a:cs typeface="Times New Roman"/>
            </a:endParaRPr>
          </a:p>
          <a:p>
            <a:pPr marL="267970" indent="-255270">
              <a:lnSpc>
                <a:spcPts val="2575"/>
              </a:lnSpc>
              <a:buClr>
                <a:srgbClr val="954F99"/>
              </a:buClr>
              <a:buFont typeface="Times New Roman"/>
              <a:buChar char="•"/>
              <a:tabLst>
                <a:tab pos="267970" algn="l"/>
              </a:tabLst>
            </a:pPr>
            <a:r>
              <a:rPr sz="2300" b="1" spc="120" dirty="0">
                <a:solidFill>
                  <a:srgbClr val="111111"/>
                </a:solidFill>
                <a:latin typeface="Times New Roman"/>
                <a:cs typeface="Times New Roman"/>
              </a:rPr>
              <a:t>Covert</a:t>
            </a:r>
            <a:r>
              <a:rPr sz="2300" b="1" spc="20" dirty="0">
                <a:solidFill>
                  <a:srgbClr val="111111"/>
                </a:solidFill>
                <a:latin typeface="Times New Roman"/>
                <a:cs typeface="Times New Roman"/>
              </a:rPr>
              <a:t> </a:t>
            </a:r>
            <a:r>
              <a:rPr sz="2300" b="1" spc="195" dirty="0">
                <a:solidFill>
                  <a:srgbClr val="111111"/>
                </a:solidFill>
                <a:latin typeface="Times New Roman"/>
                <a:cs typeface="Times New Roman"/>
              </a:rPr>
              <a:t>channels</a:t>
            </a:r>
            <a:r>
              <a:rPr sz="2300" b="1" spc="30" dirty="0">
                <a:solidFill>
                  <a:srgbClr val="111111"/>
                </a:solidFill>
                <a:latin typeface="Times New Roman"/>
                <a:cs typeface="Times New Roman"/>
              </a:rPr>
              <a:t> </a:t>
            </a:r>
            <a:r>
              <a:rPr sz="2250" spc="90" dirty="0">
                <a:solidFill>
                  <a:srgbClr val="111111"/>
                </a:solidFill>
                <a:latin typeface="Times New Roman"/>
                <a:cs typeface="Times New Roman"/>
              </a:rPr>
              <a:t>can</a:t>
            </a:r>
            <a:r>
              <a:rPr sz="2250" spc="-50" dirty="0">
                <a:solidFill>
                  <a:srgbClr val="111111"/>
                </a:solidFill>
                <a:latin typeface="Times New Roman"/>
                <a:cs typeface="Times New Roman"/>
              </a:rPr>
              <a:t> </a:t>
            </a:r>
            <a:r>
              <a:rPr sz="2250" spc="90" dirty="0">
                <a:solidFill>
                  <a:srgbClr val="111111"/>
                </a:solidFill>
                <a:latin typeface="Times New Roman"/>
                <a:cs typeface="Times New Roman"/>
              </a:rPr>
              <a:t>be</a:t>
            </a:r>
            <a:r>
              <a:rPr sz="2250" spc="40" dirty="0">
                <a:solidFill>
                  <a:srgbClr val="111111"/>
                </a:solidFill>
                <a:latin typeface="Times New Roman"/>
                <a:cs typeface="Times New Roman"/>
              </a:rPr>
              <a:t> </a:t>
            </a:r>
            <a:r>
              <a:rPr sz="2250" dirty="0">
                <a:solidFill>
                  <a:srgbClr val="111111"/>
                </a:solidFill>
                <a:latin typeface="Times New Roman"/>
                <a:cs typeface="Times New Roman"/>
              </a:rPr>
              <a:t>classified</a:t>
            </a:r>
            <a:r>
              <a:rPr sz="2250" spc="125" dirty="0">
                <a:solidFill>
                  <a:srgbClr val="111111"/>
                </a:solidFill>
                <a:latin typeface="Times New Roman"/>
                <a:cs typeface="Times New Roman"/>
              </a:rPr>
              <a:t> </a:t>
            </a:r>
            <a:r>
              <a:rPr sz="2250" spc="120" dirty="0">
                <a:solidFill>
                  <a:srgbClr val="111111"/>
                </a:solidFill>
                <a:latin typeface="Times New Roman"/>
                <a:cs typeface="Times New Roman"/>
              </a:rPr>
              <a:t>into</a:t>
            </a:r>
            <a:r>
              <a:rPr sz="2250" spc="-95" dirty="0">
                <a:solidFill>
                  <a:srgbClr val="111111"/>
                </a:solidFill>
                <a:latin typeface="Times New Roman"/>
                <a:cs typeface="Times New Roman"/>
              </a:rPr>
              <a:t> </a:t>
            </a:r>
            <a:r>
              <a:rPr sz="2250" spc="75" dirty="0">
                <a:solidFill>
                  <a:srgbClr val="111111"/>
                </a:solidFill>
                <a:latin typeface="Times New Roman"/>
                <a:cs typeface="Times New Roman"/>
              </a:rPr>
              <a:t>two</a:t>
            </a:r>
            <a:r>
              <a:rPr sz="2250" spc="-30" dirty="0">
                <a:solidFill>
                  <a:srgbClr val="111111"/>
                </a:solidFill>
                <a:latin typeface="Times New Roman"/>
                <a:cs typeface="Times New Roman"/>
              </a:rPr>
              <a:t> </a:t>
            </a:r>
            <a:r>
              <a:rPr sz="2250" spc="100" dirty="0">
                <a:solidFill>
                  <a:srgbClr val="111111"/>
                </a:solidFill>
                <a:latin typeface="Times New Roman"/>
                <a:cs typeface="Times New Roman"/>
              </a:rPr>
              <a:t>broad</a:t>
            </a:r>
            <a:r>
              <a:rPr sz="2250" spc="75" dirty="0">
                <a:solidFill>
                  <a:srgbClr val="111111"/>
                </a:solidFill>
                <a:latin typeface="Times New Roman"/>
                <a:cs typeface="Times New Roman"/>
              </a:rPr>
              <a:t> </a:t>
            </a:r>
            <a:r>
              <a:rPr sz="2250" spc="-10" dirty="0">
                <a:solidFill>
                  <a:srgbClr val="111111"/>
                </a:solidFill>
                <a:latin typeface="Times New Roman"/>
                <a:cs typeface="Times New Roman"/>
              </a:rPr>
              <a:t>categories:</a:t>
            </a:r>
            <a:endParaRPr sz="2250">
              <a:latin typeface="Times New Roman"/>
              <a:cs typeface="Times New Roman"/>
            </a:endParaRPr>
          </a:p>
        </p:txBody>
      </p:sp>
      <p:sp>
        <p:nvSpPr>
          <p:cNvPr id="7" name="object 7"/>
          <p:cNvSpPr txBox="1"/>
          <p:nvPr/>
        </p:nvSpPr>
        <p:spPr>
          <a:xfrm>
            <a:off x="2444846" y="3976283"/>
            <a:ext cx="76835" cy="128240"/>
          </a:xfrm>
          <a:prstGeom prst="rect">
            <a:avLst/>
          </a:prstGeom>
        </p:spPr>
        <p:txBody>
          <a:bodyPr vert="horz" wrap="square" lIns="0" tIns="12700" rIns="0" bIns="0" rtlCol="0">
            <a:spAutoFit/>
          </a:bodyPr>
          <a:lstStyle/>
          <a:p>
            <a:pPr marL="12700">
              <a:spcBef>
                <a:spcPts val="100"/>
              </a:spcBef>
            </a:pPr>
            <a:r>
              <a:rPr sz="750" spc="-50" dirty="0">
                <a:solidFill>
                  <a:srgbClr val="99A5A7"/>
                </a:solidFill>
                <a:latin typeface="Times New Roman"/>
                <a:cs typeface="Times New Roman"/>
              </a:rPr>
              <a:t>0</a:t>
            </a:r>
            <a:endParaRPr sz="750">
              <a:latin typeface="Times New Roman"/>
              <a:cs typeface="Times New Roman"/>
            </a:endParaRPr>
          </a:p>
        </p:txBody>
      </p:sp>
      <p:sp>
        <p:nvSpPr>
          <p:cNvPr id="8" name="object 8"/>
          <p:cNvSpPr txBox="1"/>
          <p:nvPr/>
        </p:nvSpPr>
        <p:spPr>
          <a:xfrm>
            <a:off x="2707319" y="3843136"/>
            <a:ext cx="7460615" cy="605155"/>
          </a:xfrm>
          <a:prstGeom prst="rect">
            <a:avLst/>
          </a:prstGeom>
        </p:spPr>
        <p:txBody>
          <a:bodyPr vert="horz" wrap="square" lIns="0" tIns="88900" rIns="0" bIns="0" rtlCol="0">
            <a:spAutoFit/>
          </a:bodyPr>
          <a:lstStyle/>
          <a:p>
            <a:pPr marL="18415" marR="5080" indent="-6350">
              <a:lnSpc>
                <a:spcPct val="76700"/>
              </a:lnSpc>
              <a:spcBef>
                <a:spcPts val="700"/>
              </a:spcBef>
            </a:pPr>
            <a:r>
              <a:rPr sz="2150" b="1" spc="135" dirty="0">
                <a:solidFill>
                  <a:srgbClr val="5D8282"/>
                </a:solidFill>
                <a:latin typeface="Times New Roman"/>
                <a:cs typeface="Times New Roman"/>
              </a:rPr>
              <a:t>Storage</a:t>
            </a:r>
            <a:r>
              <a:rPr sz="2150" b="1" spc="-45" dirty="0">
                <a:solidFill>
                  <a:srgbClr val="5D8282"/>
                </a:solidFill>
                <a:latin typeface="Times New Roman"/>
                <a:cs typeface="Times New Roman"/>
              </a:rPr>
              <a:t> </a:t>
            </a:r>
            <a:r>
              <a:rPr sz="2150" b="1" spc="145" dirty="0">
                <a:solidFill>
                  <a:srgbClr val="5D8282"/>
                </a:solidFill>
                <a:latin typeface="Times New Roman"/>
                <a:cs typeface="Times New Roman"/>
              </a:rPr>
              <a:t>channels</a:t>
            </a:r>
            <a:r>
              <a:rPr sz="2150" b="1" spc="-65" dirty="0">
                <a:solidFill>
                  <a:srgbClr val="5D8282"/>
                </a:solidFill>
                <a:latin typeface="Times New Roman"/>
                <a:cs typeface="Times New Roman"/>
              </a:rPr>
              <a:t> </a:t>
            </a:r>
            <a:r>
              <a:rPr sz="2150" spc="60" dirty="0">
                <a:solidFill>
                  <a:srgbClr val="5D8282"/>
                </a:solidFill>
                <a:latin typeface="Times New Roman"/>
                <a:cs typeface="Times New Roman"/>
              </a:rPr>
              <a:t>do</a:t>
            </a:r>
            <a:r>
              <a:rPr sz="2150" spc="-90" dirty="0">
                <a:solidFill>
                  <a:srgbClr val="5D8282"/>
                </a:solidFill>
                <a:latin typeface="Times New Roman"/>
                <a:cs typeface="Times New Roman"/>
              </a:rPr>
              <a:t> </a:t>
            </a:r>
            <a:r>
              <a:rPr sz="2150" spc="70" dirty="0">
                <a:solidFill>
                  <a:srgbClr val="5D8282"/>
                </a:solidFill>
                <a:latin typeface="Times New Roman"/>
                <a:cs typeface="Times New Roman"/>
              </a:rPr>
              <a:t>not</a:t>
            </a:r>
            <a:r>
              <a:rPr sz="2150" spc="-65" dirty="0">
                <a:solidFill>
                  <a:srgbClr val="5D8282"/>
                </a:solidFill>
                <a:latin typeface="Times New Roman"/>
                <a:cs typeface="Times New Roman"/>
              </a:rPr>
              <a:t> </a:t>
            </a:r>
            <a:r>
              <a:rPr sz="2150" spc="45" dirty="0">
                <a:solidFill>
                  <a:srgbClr val="5D8282"/>
                </a:solidFill>
                <a:latin typeface="Times New Roman"/>
                <a:cs typeface="Times New Roman"/>
              </a:rPr>
              <a:t>require</a:t>
            </a:r>
            <a:r>
              <a:rPr sz="2150" spc="-40" dirty="0">
                <a:solidFill>
                  <a:srgbClr val="5D8282"/>
                </a:solidFill>
                <a:latin typeface="Times New Roman"/>
                <a:cs typeface="Times New Roman"/>
              </a:rPr>
              <a:t> </a:t>
            </a:r>
            <a:r>
              <a:rPr sz="2150" spc="60" dirty="0">
                <a:solidFill>
                  <a:srgbClr val="5D8282"/>
                </a:solidFill>
                <a:latin typeface="Times New Roman"/>
                <a:cs typeface="Times New Roman"/>
              </a:rPr>
              <a:t>any</a:t>
            </a:r>
            <a:r>
              <a:rPr sz="2150" spc="-170" dirty="0">
                <a:solidFill>
                  <a:srgbClr val="5D8282"/>
                </a:solidFill>
                <a:latin typeface="Times New Roman"/>
                <a:cs typeface="Times New Roman"/>
              </a:rPr>
              <a:t> </a:t>
            </a:r>
            <a:r>
              <a:rPr sz="2150" spc="50" dirty="0">
                <a:solidFill>
                  <a:srgbClr val="5D8282"/>
                </a:solidFill>
                <a:latin typeface="Times New Roman"/>
                <a:cs typeface="Times New Roman"/>
              </a:rPr>
              <a:t>temporal</a:t>
            </a:r>
            <a:r>
              <a:rPr sz="2150" spc="-90" dirty="0">
                <a:solidFill>
                  <a:srgbClr val="5D8282"/>
                </a:solidFill>
                <a:latin typeface="Times New Roman"/>
                <a:cs typeface="Times New Roman"/>
              </a:rPr>
              <a:t> </a:t>
            </a:r>
            <a:r>
              <a:rPr sz="2150" spc="-10" dirty="0">
                <a:solidFill>
                  <a:srgbClr val="5D8282"/>
                </a:solidFill>
                <a:latin typeface="Times New Roman"/>
                <a:cs typeface="Times New Roman"/>
              </a:rPr>
              <a:t>synchronization, </a:t>
            </a:r>
            <a:r>
              <a:rPr sz="2150" dirty="0">
                <a:solidFill>
                  <a:srgbClr val="5D8282"/>
                </a:solidFill>
                <a:latin typeface="Times New Roman"/>
                <a:cs typeface="Times New Roman"/>
              </a:rPr>
              <a:t>in</a:t>
            </a:r>
            <a:r>
              <a:rPr sz="2150" spc="100" dirty="0">
                <a:solidFill>
                  <a:srgbClr val="5D8282"/>
                </a:solidFill>
                <a:latin typeface="Times New Roman"/>
                <a:cs typeface="Times New Roman"/>
              </a:rPr>
              <a:t> </a:t>
            </a:r>
            <a:r>
              <a:rPr sz="2150" spc="65" dirty="0">
                <a:solidFill>
                  <a:srgbClr val="5D8282"/>
                </a:solidFill>
                <a:latin typeface="Times New Roman"/>
                <a:cs typeface="Times New Roman"/>
              </a:rPr>
              <a:t>that</a:t>
            </a:r>
            <a:r>
              <a:rPr sz="2150" spc="55" dirty="0">
                <a:solidFill>
                  <a:srgbClr val="5D8282"/>
                </a:solidFill>
                <a:latin typeface="Times New Roman"/>
                <a:cs typeface="Times New Roman"/>
              </a:rPr>
              <a:t> </a:t>
            </a:r>
            <a:r>
              <a:rPr sz="2150" dirty="0">
                <a:solidFill>
                  <a:srgbClr val="5D8282"/>
                </a:solidFill>
                <a:latin typeface="Times New Roman"/>
                <a:cs typeface="Times New Roman"/>
              </a:rPr>
              <a:t>information</a:t>
            </a:r>
            <a:r>
              <a:rPr sz="2150" spc="160" dirty="0">
                <a:solidFill>
                  <a:srgbClr val="5D8282"/>
                </a:solidFill>
                <a:latin typeface="Times New Roman"/>
                <a:cs typeface="Times New Roman"/>
              </a:rPr>
              <a:t> </a:t>
            </a:r>
            <a:r>
              <a:rPr sz="2150" dirty="0">
                <a:solidFill>
                  <a:srgbClr val="5D8282"/>
                </a:solidFill>
                <a:latin typeface="Times New Roman"/>
                <a:cs typeface="Times New Roman"/>
              </a:rPr>
              <a:t>is</a:t>
            </a:r>
            <a:r>
              <a:rPr sz="2150" spc="-35" dirty="0">
                <a:solidFill>
                  <a:srgbClr val="5D8282"/>
                </a:solidFill>
                <a:latin typeface="Times New Roman"/>
                <a:cs typeface="Times New Roman"/>
              </a:rPr>
              <a:t> </a:t>
            </a:r>
            <a:r>
              <a:rPr sz="2150" dirty="0">
                <a:solidFill>
                  <a:srgbClr val="5D8282"/>
                </a:solidFill>
                <a:latin typeface="Times New Roman"/>
                <a:cs typeface="Times New Roman"/>
              </a:rPr>
              <a:t>conveyed</a:t>
            </a:r>
            <a:r>
              <a:rPr sz="2150" spc="175" dirty="0">
                <a:solidFill>
                  <a:srgbClr val="5D8282"/>
                </a:solidFill>
                <a:latin typeface="Times New Roman"/>
                <a:cs typeface="Times New Roman"/>
              </a:rPr>
              <a:t> </a:t>
            </a:r>
            <a:r>
              <a:rPr sz="2150" dirty="0">
                <a:solidFill>
                  <a:srgbClr val="5D8282"/>
                </a:solidFill>
                <a:latin typeface="Times New Roman"/>
                <a:cs typeface="Times New Roman"/>
              </a:rPr>
              <a:t>by</a:t>
            </a:r>
            <a:r>
              <a:rPr sz="2150" spc="-90" dirty="0">
                <a:solidFill>
                  <a:srgbClr val="5D8282"/>
                </a:solidFill>
                <a:latin typeface="Times New Roman"/>
                <a:cs typeface="Times New Roman"/>
              </a:rPr>
              <a:t> </a:t>
            </a:r>
            <a:r>
              <a:rPr sz="2150" dirty="0">
                <a:solidFill>
                  <a:srgbClr val="5D8282"/>
                </a:solidFill>
                <a:latin typeface="Times New Roman"/>
                <a:cs typeface="Times New Roman"/>
              </a:rPr>
              <a:t>accessing</a:t>
            </a:r>
            <a:r>
              <a:rPr sz="2150" spc="20" dirty="0">
                <a:solidFill>
                  <a:srgbClr val="5D8282"/>
                </a:solidFill>
                <a:latin typeface="Times New Roman"/>
                <a:cs typeface="Times New Roman"/>
              </a:rPr>
              <a:t> </a:t>
            </a:r>
            <a:r>
              <a:rPr sz="2150" dirty="0">
                <a:solidFill>
                  <a:srgbClr val="5D8282"/>
                </a:solidFill>
                <a:latin typeface="Times New Roman"/>
                <a:cs typeface="Times New Roman"/>
              </a:rPr>
              <a:t>system</a:t>
            </a:r>
            <a:r>
              <a:rPr sz="2150" spc="85" dirty="0">
                <a:solidFill>
                  <a:srgbClr val="5D8282"/>
                </a:solidFill>
                <a:latin typeface="Times New Roman"/>
                <a:cs typeface="Times New Roman"/>
              </a:rPr>
              <a:t> </a:t>
            </a:r>
            <a:r>
              <a:rPr sz="2150" spc="-10" dirty="0">
                <a:solidFill>
                  <a:srgbClr val="5D8282"/>
                </a:solidFill>
                <a:latin typeface="Times New Roman"/>
                <a:cs typeface="Times New Roman"/>
              </a:rPr>
              <a:t>information</a:t>
            </a:r>
            <a:endParaRPr sz="2150">
              <a:latin typeface="Times New Roman"/>
              <a:cs typeface="Times New Roman"/>
            </a:endParaRPr>
          </a:p>
        </p:txBody>
      </p:sp>
      <p:sp>
        <p:nvSpPr>
          <p:cNvPr id="9" name="object 9"/>
          <p:cNvSpPr txBox="1"/>
          <p:nvPr/>
        </p:nvSpPr>
        <p:spPr>
          <a:xfrm>
            <a:off x="2444846" y="4748236"/>
            <a:ext cx="76835" cy="128240"/>
          </a:xfrm>
          <a:prstGeom prst="rect">
            <a:avLst/>
          </a:prstGeom>
        </p:spPr>
        <p:txBody>
          <a:bodyPr vert="horz" wrap="square" lIns="0" tIns="12700" rIns="0" bIns="0" rtlCol="0">
            <a:spAutoFit/>
          </a:bodyPr>
          <a:lstStyle/>
          <a:p>
            <a:pPr marL="12700">
              <a:spcBef>
                <a:spcPts val="100"/>
              </a:spcBef>
            </a:pPr>
            <a:r>
              <a:rPr sz="750" spc="-50" dirty="0">
                <a:solidFill>
                  <a:srgbClr val="99A5A7"/>
                </a:solidFill>
                <a:latin typeface="Times New Roman"/>
                <a:cs typeface="Times New Roman"/>
              </a:rPr>
              <a:t>0</a:t>
            </a:r>
            <a:endParaRPr sz="750">
              <a:latin typeface="Times New Roman"/>
              <a:cs typeface="Times New Roman"/>
            </a:endParaRPr>
          </a:p>
        </p:txBody>
      </p:sp>
      <p:sp>
        <p:nvSpPr>
          <p:cNvPr id="10" name="object 10"/>
          <p:cNvSpPr txBox="1"/>
          <p:nvPr/>
        </p:nvSpPr>
        <p:spPr>
          <a:xfrm>
            <a:off x="2702722" y="4336827"/>
            <a:ext cx="7074534" cy="640715"/>
          </a:xfrm>
          <a:prstGeom prst="rect">
            <a:avLst/>
          </a:prstGeom>
        </p:spPr>
        <p:txBody>
          <a:bodyPr vert="horz" wrap="square" lIns="0" tIns="12700" rIns="0" bIns="0" rtlCol="0">
            <a:spAutoFit/>
          </a:bodyPr>
          <a:lstStyle/>
          <a:p>
            <a:pPr marL="30480">
              <a:lnSpc>
                <a:spcPts val="2420"/>
              </a:lnSpc>
              <a:spcBef>
                <a:spcPts val="100"/>
              </a:spcBef>
            </a:pPr>
            <a:r>
              <a:rPr sz="2150" spc="70" dirty="0">
                <a:solidFill>
                  <a:srgbClr val="5D8282"/>
                </a:solidFill>
                <a:latin typeface="Times New Roman"/>
                <a:cs typeface="Times New Roman"/>
              </a:rPr>
              <a:t>or</a:t>
            </a:r>
            <a:r>
              <a:rPr sz="2150" spc="-30" dirty="0">
                <a:solidFill>
                  <a:srgbClr val="5D8282"/>
                </a:solidFill>
                <a:latin typeface="Times New Roman"/>
                <a:cs typeface="Times New Roman"/>
              </a:rPr>
              <a:t> </a:t>
            </a:r>
            <a:r>
              <a:rPr sz="2150" dirty="0">
                <a:solidFill>
                  <a:srgbClr val="5D8282"/>
                </a:solidFill>
                <a:latin typeface="Times New Roman"/>
                <a:cs typeface="Times New Roman"/>
              </a:rPr>
              <a:t>what</a:t>
            </a:r>
            <a:r>
              <a:rPr sz="2150" spc="45" dirty="0">
                <a:solidFill>
                  <a:srgbClr val="5D8282"/>
                </a:solidFill>
                <a:latin typeface="Times New Roman"/>
                <a:cs typeface="Times New Roman"/>
              </a:rPr>
              <a:t> </a:t>
            </a:r>
            <a:r>
              <a:rPr sz="2150" dirty="0">
                <a:solidFill>
                  <a:srgbClr val="5D8282"/>
                </a:solidFill>
                <a:latin typeface="Times New Roman"/>
                <a:cs typeface="Times New Roman"/>
              </a:rPr>
              <a:t>is</a:t>
            </a:r>
            <a:r>
              <a:rPr sz="2150" spc="-55" dirty="0">
                <a:solidFill>
                  <a:srgbClr val="5D8282"/>
                </a:solidFill>
                <a:latin typeface="Times New Roman"/>
                <a:cs typeface="Times New Roman"/>
              </a:rPr>
              <a:t> </a:t>
            </a:r>
            <a:r>
              <a:rPr sz="2150" dirty="0">
                <a:solidFill>
                  <a:srgbClr val="5D8282"/>
                </a:solidFill>
                <a:latin typeface="Times New Roman"/>
                <a:cs typeface="Times New Roman"/>
              </a:rPr>
              <a:t>otherwise</a:t>
            </a:r>
            <a:r>
              <a:rPr sz="2150" spc="45" dirty="0">
                <a:solidFill>
                  <a:srgbClr val="5D8282"/>
                </a:solidFill>
                <a:latin typeface="Times New Roman"/>
                <a:cs typeface="Times New Roman"/>
              </a:rPr>
              <a:t> </a:t>
            </a:r>
            <a:r>
              <a:rPr sz="2150" dirty="0">
                <a:solidFill>
                  <a:srgbClr val="5D8282"/>
                </a:solidFill>
                <a:latin typeface="Times New Roman"/>
                <a:cs typeface="Times New Roman"/>
              </a:rPr>
              <a:t>inaccessible</a:t>
            </a:r>
            <a:r>
              <a:rPr sz="2150" spc="120" dirty="0">
                <a:solidFill>
                  <a:srgbClr val="5D8282"/>
                </a:solidFill>
                <a:latin typeface="Times New Roman"/>
                <a:cs typeface="Times New Roman"/>
              </a:rPr>
              <a:t> </a:t>
            </a:r>
            <a:r>
              <a:rPr sz="2150" dirty="0">
                <a:solidFill>
                  <a:srgbClr val="5D8282"/>
                </a:solidFill>
                <a:latin typeface="Times New Roman"/>
                <a:cs typeface="Times New Roman"/>
              </a:rPr>
              <a:t>to</a:t>
            </a:r>
            <a:r>
              <a:rPr sz="2150" spc="100" dirty="0">
                <a:solidFill>
                  <a:srgbClr val="5D8282"/>
                </a:solidFill>
                <a:latin typeface="Times New Roman"/>
                <a:cs typeface="Times New Roman"/>
              </a:rPr>
              <a:t> </a:t>
            </a:r>
            <a:r>
              <a:rPr sz="2150" dirty="0">
                <a:solidFill>
                  <a:srgbClr val="5D8282"/>
                </a:solidFill>
                <a:latin typeface="Times New Roman"/>
                <a:cs typeface="Times New Roman"/>
              </a:rPr>
              <a:t>the</a:t>
            </a:r>
            <a:r>
              <a:rPr sz="2150" spc="235" dirty="0">
                <a:solidFill>
                  <a:srgbClr val="5D8282"/>
                </a:solidFill>
                <a:latin typeface="Times New Roman"/>
                <a:cs typeface="Times New Roman"/>
              </a:rPr>
              <a:t> </a:t>
            </a:r>
            <a:r>
              <a:rPr sz="2150" spc="45" dirty="0">
                <a:solidFill>
                  <a:srgbClr val="5D8282"/>
                </a:solidFill>
                <a:latin typeface="Times New Roman"/>
                <a:cs typeface="Times New Roman"/>
              </a:rPr>
              <a:t>user.</a:t>
            </a:r>
            <a:endParaRPr sz="2150">
              <a:latin typeface="Times New Roman"/>
              <a:cs typeface="Times New Roman"/>
            </a:endParaRPr>
          </a:p>
          <a:p>
            <a:pPr marL="12700">
              <a:lnSpc>
                <a:spcPts val="2420"/>
              </a:lnSpc>
            </a:pPr>
            <a:r>
              <a:rPr sz="2150" b="1" spc="130" dirty="0">
                <a:solidFill>
                  <a:srgbClr val="5D8282"/>
                </a:solidFill>
                <a:latin typeface="Times New Roman"/>
                <a:cs typeface="Times New Roman"/>
              </a:rPr>
              <a:t>Timing</a:t>
            </a:r>
            <a:r>
              <a:rPr sz="2150" b="1" spc="-60" dirty="0">
                <a:solidFill>
                  <a:srgbClr val="5D8282"/>
                </a:solidFill>
                <a:latin typeface="Times New Roman"/>
                <a:cs typeface="Times New Roman"/>
              </a:rPr>
              <a:t> </a:t>
            </a:r>
            <a:r>
              <a:rPr sz="2150" b="1" spc="135" dirty="0">
                <a:solidFill>
                  <a:srgbClr val="5D8282"/>
                </a:solidFill>
                <a:latin typeface="Times New Roman"/>
                <a:cs typeface="Times New Roman"/>
              </a:rPr>
              <a:t>channel</a:t>
            </a:r>
            <a:r>
              <a:rPr sz="2150" b="1" spc="75" dirty="0">
                <a:solidFill>
                  <a:srgbClr val="5D8282"/>
                </a:solidFill>
                <a:latin typeface="Times New Roman"/>
                <a:cs typeface="Times New Roman"/>
              </a:rPr>
              <a:t> </a:t>
            </a:r>
            <a:r>
              <a:rPr sz="2150" dirty="0">
                <a:solidFill>
                  <a:srgbClr val="5D8282"/>
                </a:solidFill>
                <a:latin typeface="Times New Roman"/>
                <a:cs typeface="Times New Roman"/>
              </a:rPr>
              <a:t>allow</a:t>
            </a:r>
            <a:r>
              <a:rPr sz="2150" spc="-90" dirty="0">
                <a:solidFill>
                  <a:srgbClr val="5D8282"/>
                </a:solidFill>
                <a:latin typeface="Times New Roman"/>
                <a:cs typeface="Times New Roman"/>
              </a:rPr>
              <a:t> </a:t>
            </a:r>
            <a:r>
              <a:rPr sz="2150" spc="75" dirty="0">
                <a:solidFill>
                  <a:srgbClr val="5D8282"/>
                </a:solidFill>
                <a:latin typeface="Times New Roman"/>
                <a:cs typeface="Times New Roman"/>
              </a:rPr>
              <a:t>the</a:t>
            </a:r>
            <a:r>
              <a:rPr sz="2150" spc="-55" dirty="0">
                <a:solidFill>
                  <a:srgbClr val="5D8282"/>
                </a:solidFill>
                <a:latin typeface="Times New Roman"/>
                <a:cs typeface="Times New Roman"/>
              </a:rPr>
              <a:t> </a:t>
            </a:r>
            <a:r>
              <a:rPr sz="2150" dirty="0">
                <a:solidFill>
                  <a:srgbClr val="5D8282"/>
                </a:solidFill>
                <a:latin typeface="Times New Roman"/>
                <a:cs typeface="Times New Roman"/>
              </a:rPr>
              <a:t>information</a:t>
            </a:r>
            <a:r>
              <a:rPr sz="2150" spc="90" dirty="0">
                <a:solidFill>
                  <a:srgbClr val="5D8282"/>
                </a:solidFill>
                <a:latin typeface="Times New Roman"/>
                <a:cs typeface="Times New Roman"/>
              </a:rPr>
              <a:t> </a:t>
            </a:r>
            <a:r>
              <a:rPr sz="2150" dirty="0">
                <a:solidFill>
                  <a:srgbClr val="5D8282"/>
                </a:solidFill>
                <a:latin typeface="Times New Roman"/>
                <a:cs typeface="Times New Roman"/>
              </a:rPr>
              <a:t>to</a:t>
            </a:r>
            <a:r>
              <a:rPr sz="2150" spc="80" dirty="0">
                <a:solidFill>
                  <a:srgbClr val="5D8282"/>
                </a:solidFill>
                <a:latin typeface="Times New Roman"/>
                <a:cs typeface="Times New Roman"/>
              </a:rPr>
              <a:t> </a:t>
            </a:r>
            <a:r>
              <a:rPr sz="2150" dirty="0">
                <a:solidFill>
                  <a:srgbClr val="5D8282"/>
                </a:solidFill>
                <a:latin typeface="Times New Roman"/>
                <a:cs typeface="Times New Roman"/>
              </a:rPr>
              <a:t>be</a:t>
            </a:r>
            <a:r>
              <a:rPr sz="2150" spc="10" dirty="0">
                <a:solidFill>
                  <a:srgbClr val="5D8282"/>
                </a:solidFill>
                <a:latin typeface="Times New Roman"/>
                <a:cs typeface="Times New Roman"/>
              </a:rPr>
              <a:t> </a:t>
            </a:r>
            <a:r>
              <a:rPr sz="2150" dirty="0">
                <a:solidFill>
                  <a:srgbClr val="5D8282"/>
                </a:solidFill>
                <a:latin typeface="Times New Roman"/>
                <a:cs typeface="Times New Roman"/>
              </a:rPr>
              <a:t>conveyed</a:t>
            </a:r>
            <a:r>
              <a:rPr sz="2150" spc="90" dirty="0">
                <a:solidFill>
                  <a:srgbClr val="5D8282"/>
                </a:solidFill>
                <a:latin typeface="Times New Roman"/>
                <a:cs typeface="Times New Roman"/>
              </a:rPr>
              <a:t> </a:t>
            </a:r>
            <a:r>
              <a:rPr sz="2150" dirty="0">
                <a:solidFill>
                  <a:srgbClr val="5D8282"/>
                </a:solidFill>
                <a:latin typeface="Times New Roman"/>
                <a:cs typeface="Times New Roman"/>
              </a:rPr>
              <a:t>by</a:t>
            </a:r>
            <a:r>
              <a:rPr sz="2150" spc="-30" dirty="0">
                <a:solidFill>
                  <a:srgbClr val="5D8282"/>
                </a:solidFill>
                <a:latin typeface="Times New Roman"/>
                <a:cs typeface="Times New Roman"/>
              </a:rPr>
              <a:t> </a:t>
            </a:r>
            <a:r>
              <a:rPr sz="2150" spc="45" dirty="0">
                <a:solidFill>
                  <a:srgbClr val="5D8282"/>
                </a:solidFill>
                <a:latin typeface="Times New Roman"/>
                <a:cs typeface="Times New Roman"/>
              </a:rPr>
              <a:t>the</a:t>
            </a:r>
            <a:endParaRPr sz="2150">
              <a:latin typeface="Times New Roman"/>
              <a:cs typeface="Times New Roman"/>
            </a:endParaRPr>
          </a:p>
        </p:txBody>
      </p:sp>
      <p:sp>
        <p:nvSpPr>
          <p:cNvPr id="11" name="object 11"/>
          <p:cNvSpPr txBox="1"/>
          <p:nvPr/>
        </p:nvSpPr>
        <p:spPr>
          <a:xfrm>
            <a:off x="2167927" y="4866421"/>
            <a:ext cx="7821295" cy="1469390"/>
          </a:xfrm>
          <a:prstGeom prst="rect">
            <a:avLst/>
          </a:prstGeom>
        </p:spPr>
        <p:txBody>
          <a:bodyPr vert="horz" wrap="square" lIns="0" tIns="12700" rIns="0" bIns="0" rtlCol="0">
            <a:spAutoFit/>
          </a:bodyPr>
          <a:lstStyle/>
          <a:p>
            <a:pPr marL="563245">
              <a:lnSpc>
                <a:spcPts val="2440"/>
              </a:lnSpc>
              <a:spcBef>
                <a:spcPts val="100"/>
              </a:spcBef>
            </a:pPr>
            <a:r>
              <a:rPr sz="2150" dirty="0">
                <a:solidFill>
                  <a:srgbClr val="5D8282"/>
                </a:solidFill>
                <a:latin typeface="Times New Roman"/>
                <a:cs typeface="Times New Roman"/>
              </a:rPr>
              <a:t>timing</a:t>
            </a:r>
            <a:r>
              <a:rPr sz="2150" spc="-65" dirty="0">
                <a:solidFill>
                  <a:srgbClr val="5D8282"/>
                </a:solidFill>
                <a:latin typeface="Times New Roman"/>
                <a:cs typeface="Times New Roman"/>
              </a:rPr>
              <a:t> </a:t>
            </a:r>
            <a:r>
              <a:rPr sz="2150" dirty="0">
                <a:solidFill>
                  <a:srgbClr val="5D8282"/>
                </a:solidFill>
                <a:latin typeface="Times New Roman"/>
                <a:cs typeface="Times New Roman"/>
              </a:rPr>
              <a:t>of</a:t>
            </a:r>
            <a:r>
              <a:rPr sz="2150" spc="95" dirty="0">
                <a:solidFill>
                  <a:srgbClr val="5D8282"/>
                </a:solidFill>
                <a:latin typeface="Times New Roman"/>
                <a:cs typeface="Times New Roman"/>
              </a:rPr>
              <a:t> </a:t>
            </a:r>
            <a:r>
              <a:rPr sz="2150" dirty="0">
                <a:solidFill>
                  <a:srgbClr val="5D8282"/>
                </a:solidFill>
                <a:latin typeface="Times New Roman"/>
                <a:cs typeface="Times New Roman"/>
              </a:rPr>
              <a:t>events</a:t>
            </a:r>
            <a:r>
              <a:rPr sz="2150" spc="-25" dirty="0">
                <a:solidFill>
                  <a:srgbClr val="5D8282"/>
                </a:solidFill>
                <a:latin typeface="Times New Roman"/>
                <a:cs typeface="Times New Roman"/>
              </a:rPr>
              <a:t> </a:t>
            </a:r>
            <a:r>
              <a:rPr sz="2150" spc="70" dirty="0">
                <a:solidFill>
                  <a:srgbClr val="5D8282"/>
                </a:solidFill>
                <a:latin typeface="Times New Roman"/>
                <a:cs typeface="Times New Roman"/>
              </a:rPr>
              <a:t>or</a:t>
            </a:r>
            <a:r>
              <a:rPr sz="2150" spc="110" dirty="0">
                <a:solidFill>
                  <a:srgbClr val="5D8282"/>
                </a:solidFill>
                <a:latin typeface="Times New Roman"/>
                <a:cs typeface="Times New Roman"/>
              </a:rPr>
              <a:t> </a:t>
            </a:r>
            <a:r>
              <a:rPr sz="2150" spc="-10" dirty="0">
                <a:solidFill>
                  <a:srgbClr val="5D8282"/>
                </a:solidFill>
                <a:latin typeface="Times New Roman"/>
                <a:cs typeface="Times New Roman"/>
              </a:rPr>
              <a:t>processes.</a:t>
            </a:r>
            <a:endParaRPr sz="2150">
              <a:latin typeface="Times New Roman"/>
              <a:cs typeface="Times New Roman"/>
            </a:endParaRPr>
          </a:p>
          <a:p>
            <a:pPr marL="261620" marR="5080" indent="-249554">
              <a:lnSpc>
                <a:spcPct val="78500"/>
              </a:lnSpc>
              <a:spcBef>
                <a:spcPts val="445"/>
              </a:spcBef>
              <a:buClr>
                <a:srgbClr val="954F99"/>
              </a:buClr>
              <a:buChar char="•"/>
              <a:tabLst>
                <a:tab pos="264795" algn="l"/>
              </a:tabLst>
            </a:pPr>
            <a:r>
              <a:rPr sz="2250" spc="110" dirty="0">
                <a:solidFill>
                  <a:srgbClr val="111111"/>
                </a:solidFill>
                <a:latin typeface="Times New Roman"/>
                <a:cs typeface="Times New Roman"/>
              </a:rPr>
              <a:t>Some</a:t>
            </a:r>
            <a:r>
              <a:rPr sz="2250" spc="-155" dirty="0">
                <a:solidFill>
                  <a:srgbClr val="111111"/>
                </a:solidFill>
                <a:latin typeface="Times New Roman"/>
                <a:cs typeface="Times New Roman"/>
              </a:rPr>
              <a:t> </a:t>
            </a:r>
            <a:r>
              <a:rPr sz="2250" spc="70" dirty="0">
                <a:solidFill>
                  <a:srgbClr val="111111"/>
                </a:solidFill>
                <a:latin typeface="Times New Roman"/>
                <a:cs typeface="Times New Roman"/>
              </a:rPr>
              <a:t>security</a:t>
            </a:r>
            <a:r>
              <a:rPr sz="2250" spc="5" dirty="0">
                <a:solidFill>
                  <a:srgbClr val="111111"/>
                </a:solidFill>
                <a:latin typeface="Times New Roman"/>
                <a:cs typeface="Times New Roman"/>
              </a:rPr>
              <a:t> </a:t>
            </a:r>
            <a:r>
              <a:rPr sz="2250" spc="85" dirty="0">
                <a:solidFill>
                  <a:srgbClr val="111111"/>
                </a:solidFill>
                <a:latin typeface="Times New Roman"/>
                <a:cs typeface="Times New Roman"/>
              </a:rPr>
              <a:t>experts</a:t>
            </a:r>
            <a:r>
              <a:rPr sz="2250" spc="-15" dirty="0">
                <a:solidFill>
                  <a:srgbClr val="111111"/>
                </a:solidFill>
                <a:latin typeface="Times New Roman"/>
                <a:cs typeface="Times New Roman"/>
              </a:rPr>
              <a:t> </a:t>
            </a:r>
            <a:r>
              <a:rPr sz="2250" dirty="0">
                <a:solidFill>
                  <a:srgbClr val="111111"/>
                </a:solidFill>
                <a:latin typeface="Times New Roman"/>
                <a:cs typeface="Times New Roman"/>
              </a:rPr>
              <a:t>believe</a:t>
            </a:r>
            <a:r>
              <a:rPr sz="2250" spc="135" dirty="0">
                <a:solidFill>
                  <a:srgbClr val="111111"/>
                </a:solidFill>
                <a:latin typeface="Times New Roman"/>
                <a:cs typeface="Times New Roman"/>
              </a:rPr>
              <a:t> </a:t>
            </a:r>
            <a:r>
              <a:rPr sz="2250" spc="120" dirty="0">
                <a:solidFill>
                  <a:srgbClr val="111111"/>
                </a:solidFill>
                <a:latin typeface="Times New Roman"/>
                <a:cs typeface="Times New Roman"/>
              </a:rPr>
              <a:t>that</a:t>
            </a:r>
            <a:r>
              <a:rPr sz="2250" spc="35" dirty="0">
                <a:solidFill>
                  <a:srgbClr val="111111"/>
                </a:solidFill>
                <a:latin typeface="Times New Roman"/>
                <a:cs typeface="Times New Roman"/>
              </a:rPr>
              <a:t> </a:t>
            </a:r>
            <a:r>
              <a:rPr sz="2250" spc="155" dirty="0">
                <a:solidFill>
                  <a:srgbClr val="111111"/>
                </a:solidFill>
                <a:latin typeface="Times New Roman"/>
                <a:cs typeface="Times New Roman"/>
              </a:rPr>
              <a:t>one</a:t>
            </a:r>
            <a:r>
              <a:rPr sz="2250" spc="-210" dirty="0">
                <a:solidFill>
                  <a:srgbClr val="111111"/>
                </a:solidFill>
                <a:latin typeface="Times New Roman"/>
                <a:cs typeface="Times New Roman"/>
              </a:rPr>
              <a:t> </a:t>
            </a:r>
            <a:r>
              <a:rPr sz="2250" dirty="0">
                <a:solidFill>
                  <a:srgbClr val="111111"/>
                </a:solidFill>
                <a:latin typeface="Times New Roman"/>
                <a:cs typeface="Times New Roman"/>
              </a:rPr>
              <a:t>way</a:t>
            </a:r>
            <a:r>
              <a:rPr sz="2250" spc="-50" dirty="0">
                <a:solidFill>
                  <a:srgbClr val="111111"/>
                </a:solidFill>
                <a:latin typeface="Times New Roman"/>
                <a:cs typeface="Times New Roman"/>
              </a:rPr>
              <a:t> </a:t>
            </a:r>
            <a:r>
              <a:rPr sz="2250" dirty="0">
                <a:solidFill>
                  <a:srgbClr val="111111"/>
                </a:solidFill>
                <a:latin typeface="Times New Roman"/>
                <a:cs typeface="Times New Roman"/>
              </a:rPr>
              <a:t>to</a:t>
            </a:r>
            <a:r>
              <a:rPr sz="2250" spc="160" dirty="0">
                <a:solidFill>
                  <a:srgbClr val="111111"/>
                </a:solidFill>
                <a:latin typeface="Times New Roman"/>
                <a:cs typeface="Times New Roman"/>
              </a:rPr>
              <a:t> </a:t>
            </a:r>
            <a:r>
              <a:rPr sz="2250" spc="60" dirty="0">
                <a:solidFill>
                  <a:srgbClr val="111111"/>
                </a:solidFill>
                <a:latin typeface="Times New Roman"/>
                <a:cs typeface="Times New Roman"/>
              </a:rPr>
              <a:t>avoid</a:t>
            </a:r>
            <a:r>
              <a:rPr sz="2250" spc="-10" dirty="0">
                <a:solidFill>
                  <a:srgbClr val="111111"/>
                </a:solidFill>
                <a:latin typeface="Times New Roman"/>
                <a:cs typeface="Times New Roman"/>
              </a:rPr>
              <a:t> covert 	</a:t>
            </a:r>
            <a:r>
              <a:rPr sz="2250" spc="80" dirty="0">
                <a:solidFill>
                  <a:srgbClr val="111111"/>
                </a:solidFill>
                <a:latin typeface="Times New Roman"/>
                <a:cs typeface="Times New Roman"/>
              </a:rPr>
              <a:t>channels</a:t>
            </a:r>
            <a:r>
              <a:rPr sz="2250" spc="-20" dirty="0">
                <a:solidFill>
                  <a:srgbClr val="111111"/>
                </a:solidFill>
                <a:latin typeface="Times New Roman"/>
                <a:cs typeface="Times New Roman"/>
              </a:rPr>
              <a:t> </a:t>
            </a:r>
            <a:r>
              <a:rPr sz="2250" spc="70" dirty="0">
                <a:solidFill>
                  <a:srgbClr val="111111"/>
                </a:solidFill>
                <a:latin typeface="Times New Roman"/>
                <a:cs typeface="Times New Roman"/>
              </a:rPr>
              <a:t>is</a:t>
            </a:r>
            <a:r>
              <a:rPr sz="2250" spc="-100" dirty="0">
                <a:solidFill>
                  <a:srgbClr val="111111"/>
                </a:solidFill>
                <a:latin typeface="Times New Roman"/>
                <a:cs typeface="Times New Roman"/>
              </a:rPr>
              <a:t> </a:t>
            </a:r>
            <a:r>
              <a:rPr sz="2250" spc="75" dirty="0">
                <a:solidFill>
                  <a:srgbClr val="111111"/>
                </a:solidFill>
                <a:latin typeface="Times New Roman"/>
                <a:cs typeface="Times New Roman"/>
              </a:rPr>
              <a:t>for</a:t>
            </a:r>
            <a:r>
              <a:rPr sz="2250" spc="-25" dirty="0">
                <a:solidFill>
                  <a:srgbClr val="111111"/>
                </a:solidFill>
                <a:latin typeface="Times New Roman"/>
                <a:cs typeface="Times New Roman"/>
              </a:rPr>
              <a:t> </a:t>
            </a:r>
            <a:r>
              <a:rPr sz="2250" spc="90" dirty="0">
                <a:solidFill>
                  <a:srgbClr val="111111"/>
                </a:solidFill>
                <a:latin typeface="Times New Roman"/>
                <a:cs typeface="Times New Roman"/>
              </a:rPr>
              <a:t>programmers</a:t>
            </a:r>
            <a:r>
              <a:rPr sz="2250" spc="145" dirty="0">
                <a:solidFill>
                  <a:srgbClr val="111111"/>
                </a:solidFill>
                <a:latin typeface="Times New Roman"/>
                <a:cs typeface="Times New Roman"/>
              </a:rPr>
              <a:t> </a:t>
            </a:r>
            <a:r>
              <a:rPr sz="2250" spc="85" dirty="0">
                <a:solidFill>
                  <a:srgbClr val="111111"/>
                </a:solidFill>
                <a:latin typeface="Times New Roman"/>
                <a:cs typeface="Times New Roman"/>
              </a:rPr>
              <a:t>to</a:t>
            </a:r>
            <a:r>
              <a:rPr sz="2250" spc="80" dirty="0">
                <a:solidFill>
                  <a:srgbClr val="111111"/>
                </a:solidFill>
                <a:latin typeface="Times New Roman"/>
                <a:cs typeface="Times New Roman"/>
              </a:rPr>
              <a:t> </a:t>
            </a:r>
            <a:r>
              <a:rPr sz="2250" spc="90" dirty="0">
                <a:solidFill>
                  <a:srgbClr val="111111"/>
                </a:solidFill>
                <a:latin typeface="Times New Roman"/>
                <a:cs typeface="Times New Roman"/>
              </a:rPr>
              <a:t>not</a:t>
            </a:r>
            <a:r>
              <a:rPr sz="2250" spc="45" dirty="0">
                <a:solidFill>
                  <a:srgbClr val="111111"/>
                </a:solidFill>
                <a:latin typeface="Times New Roman"/>
                <a:cs typeface="Times New Roman"/>
              </a:rPr>
              <a:t> </a:t>
            </a:r>
            <a:r>
              <a:rPr sz="2250" spc="50" dirty="0">
                <a:solidFill>
                  <a:srgbClr val="111111"/>
                </a:solidFill>
                <a:latin typeface="Times New Roman"/>
                <a:cs typeface="Times New Roman"/>
              </a:rPr>
              <a:t>actually</a:t>
            </a:r>
            <a:r>
              <a:rPr sz="2250" spc="-40" dirty="0">
                <a:solidFill>
                  <a:srgbClr val="111111"/>
                </a:solidFill>
                <a:latin typeface="Times New Roman"/>
                <a:cs typeface="Times New Roman"/>
              </a:rPr>
              <a:t> </a:t>
            </a:r>
            <a:r>
              <a:rPr sz="2250" spc="65" dirty="0">
                <a:solidFill>
                  <a:srgbClr val="111111"/>
                </a:solidFill>
                <a:latin typeface="Times New Roman"/>
                <a:cs typeface="Times New Roman"/>
              </a:rPr>
              <a:t>gain</a:t>
            </a:r>
            <a:r>
              <a:rPr sz="2250" spc="-10" dirty="0">
                <a:solidFill>
                  <a:srgbClr val="111111"/>
                </a:solidFill>
                <a:latin typeface="Times New Roman"/>
                <a:cs typeface="Times New Roman"/>
              </a:rPr>
              <a:t> </a:t>
            </a:r>
            <a:r>
              <a:rPr sz="2250" spc="50" dirty="0">
                <a:solidFill>
                  <a:srgbClr val="111111"/>
                </a:solidFill>
                <a:latin typeface="Times New Roman"/>
                <a:cs typeface="Times New Roman"/>
              </a:rPr>
              <a:t>access</a:t>
            </a:r>
            <a:r>
              <a:rPr sz="2250" spc="-75" dirty="0">
                <a:solidFill>
                  <a:srgbClr val="111111"/>
                </a:solidFill>
                <a:latin typeface="Times New Roman"/>
                <a:cs typeface="Times New Roman"/>
              </a:rPr>
              <a:t> </a:t>
            </a:r>
            <a:r>
              <a:rPr sz="2250" spc="35" dirty="0">
                <a:solidFill>
                  <a:srgbClr val="111111"/>
                </a:solidFill>
                <a:latin typeface="Times New Roman"/>
                <a:cs typeface="Times New Roman"/>
              </a:rPr>
              <a:t>to 	</a:t>
            </a:r>
            <a:r>
              <a:rPr sz="2250" spc="55" dirty="0">
                <a:solidFill>
                  <a:srgbClr val="111111"/>
                </a:solidFill>
                <a:latin typeface="Times New Roman"/>
                <a:cs typeface="Times New Roman"/>
              </a:rPr>
              <a:t>sensitive</a:t>
            </a:r>
            <a:r>
              <a:rPr sz="2250" spc="35" dirty="0">
                <a:solidFill>
                  <a:srgbClr val="111111"/>
                </a:solidFill>
                <a:latin typeface="Times New Roman"/>
                <a:cs typeface="Times New Roman"/>
              </a:rPr>
              <a:t> </a:t>
            </a:r>
            <a:r>
              <a:rPr sz="2250" spc="114" dirty="0">
                <a:solidFill>
                  <a:srgbClr val="111111"/>
                </a:solidFill>
                <a:latin typeface="Times New Roman"/>
                <a:cs typeface="Times New Roman"/>
              </a:rPr>
              <a:t>data</a:t>
            </a:r>
            <a:r>
              <a:rPr sz="2250" spc="-40" dirty="0">
                <a:solidFill>
                  <a:srgbClr val="111111"/>
                </a:solidFill>
                <a:latin typeface="Times New Roman"/>
                <a:cs typeface="Times New Roman"/>
              </a:rPr>
              <a:t> </a:t>
            </a:r>
            <a:r>
              <a:rPr sz="2250" spc="135" dirty="0">
                <a:solidFill>
                  <a:srgbClr val="111111"/>
                </a:solidFill>
                <a:latin typeface="Times New Roman"/>
                <a:cs typeface="Times New Roman"/>
              </a:rPr>
              <a:t>that</a:t>
            </a:r>
            <a:r>
              <a:rPr sz="2250" spc="5" dirty="0">
                <a:solidFill>
                  <a:srgbClr val="111111"/>
                </a:solidFill>
                <a:latin typeface="Times New Roman"/>
                <a:cs typeface="Times New Roman"/>
              </a:rPr>
              <a:t> </a:t>
            </a:r>
            <a:r>
              <a:rPr sz="2250" spc="170" dirty="0">
                <a:solidFill>
                  <a:srgbClr val="111111"/>
                </a:solidFill>
                <a:latin typeface="Times New Roman"/>
                <a:cs typeface="Times New Roman"/>
              </a:rPr>
              <a:t>a</a:t>
            </a:r>
            <a:r>
              <a:rPr sz="2250" spc="-95" dirty="0">
                <a:solidFill>
                  <a:srgbClr val="111111"/>
                </a:solidFill>
                <a:latin typeface="Times New Roman"/>
                <a:cs typeface="Times New Roman"/>
              </a:rPr>
              <a:t> </a:t>
            </a:r>
            <a:r>
              <a:rPr sz="2250" spc="80" dirty="0">
                <a:solidFill>
                  <a:srgbClr val="111111"/>
                </a:solidFill>
                <a:latin typeface="Times New Roman"/>
                <a:cs typeface="Times New Roman"/>
              </a:rPr>
              <a:t>program</a:t>
            </a:r>
            <a:r>
              <a:rPr sz="2250" spc="120" dirty="0">
                <a:solidFill>
                  <a:srgbClr val="111111"/>
                </a:solidFill>
                <a:latin typeface="Times New Roman"/>
                <a:cs typeface="Times New Roman"/>
              </a:rPr>
              <a:t> </a:t>
            </a:r>
            <a:r>
              <a:rPr sz="2250" spc="65" dirty="0">
                <a:solidFill>
                  <a:srgbClr val="111111"/>
                </a:solidFill>
                <a:latin typeface="Times New Roman"/>
                <a:cs typeface="Times New Roman"/>
              </a:rPr>
              <a:t>is</a:t>
            </a:r>
            <a:r>
              <a:rPr sz="2250" spc="-114" dirty="0">
                <a:solidFill>
                  <a:srgbClr val="111111"/>
                </a:solidFill>
                <a:latin typeface="Times New Roman"/>
                <a:cs typeface="Times New Roman"/>
              </a:rPr>
              <a:t> </a:t>
            </a:r>
            <a:r>
              <a:rPr sz="2250" spc="90" dirty="0">
                <a:solidFill>
                  <a:srgbClr val="111111"/>
                </a:solidFill>
                <a:latin typeface="Times New Roman"/>
                <a:cs typeface="Times New Roman"/>
              </a:rPr>
              <a:t>supposed</a:t>
            </a:r>
            <a:r>
              <a:rPr sz="2250" spc="65" dirty="0">
                <a:solidFill>
                  <a:srgbClr val="111111"/>
                </a:solidFill>
                <a:latin typeface="Times New Roman"/>
                <a:cs typeface="Times New Roman"/>
              </a:rPr>
              <a:t> </a:t>
            </a:r>
            <a:r>
              <a:rPr sz="2250" spc="85" dirty="0">
                <a:solidFill>
                  <a:srgbClr val="111111"/>
                </a:solidFill>
                <a:latin typeface="Times New Roman"/>
                <a:cs typeface="Times New Roman"/>
              </a:rPr>
              <a:t>to</a:t>
            </a:r>
            <a:r>
              <a:rPr sz="2250" spc="105" dirty="0">
                <a:solidFill>
                  <a:srgbClr val="111111"/>
                </a:solidFill>
                <a:latin typeface="Times New Roman"/>
                <a:cs typeface="Times New Roman"/>
              </a:rPr>
              <a:t> </a:t>
            </a:r>
            <a:r>
              <a:rPr sz="2250" spc="60" dirty="0">
                <a:solidFill>
                  <a:srgbClr val="111111"/>
                </a:solidFill>
                <a:latin typeface="Times New Roman"/>
                <a:cs typeface="Times New Roman"/>
              </a:rPr>
              <a:t>process</a:t>
            </a:r>
            <a:r>
              <a:rPr sz="2250" spc="-20" dirty="0">
                <a:solidFill>
                  <a:srgbClr val="111111"/>
                </a:solidFill>
                <a:latin typeface="Times New Roman"/>
                <a:cs typeface="Times New Roman"/>
              </a:rPr>
              <a:t> </a:t>
            </a:r>
            <a:r>
              <a:rPr sz="2250" spc="80" dirty="0">
                <a:solidFill>
                  <a:srgbClr val="111111"/>
                </a:solidFill>
                <a:latin typeface="Times New Roman"/>
                <a:cs typeface="Times New Roman"/>
              </a:rPr>
              <a:t>after</a:t>
            </a:r>
            <a:r>
              <a:rPr sz="2250" spc="-55" dirty="0">
                <a:solidFill>
                  <a:srgbClr val="111111"/>
                </a:solidFill>
                <a:latin typeface="Times New Roman"/>
                <a:cs typeface="Times New Roman"/>
              </a:rPr>
              <a:t> </a:t>
            </a:r>
            <a:r>
              <a:rPr sz="2250" spc="60" dirty="0">
                <a:solidFill>
                  <a:srgbClr val="111111"/>
                </a:solidFill>
                <a:latin typeface="Times New Roman"/>
                <a:cs typeface="Times New Roman"/>
              </a:rPr>
              <a:t>the 	</a:t>
            </a:r>
            <a:r>
              <a:rPr sz="2250" spc="80" dirty="0">
                <a:solidFill>
                  <a:srgbClr val="111111"/>
                </a:solidFill>
                <a:latin typeface="Times New Roman"/>
                <a:cs typeface="Times New Roman"/>
              </a:rPr>
              <a:t>program</a:t>
            </a:r>
            <a:r>
              <a:rPr sz="2250" spc="90" dirty="0">
                <a:solidFill>
                  <a:srgbClr val="111111"/>
                </a:solidFill>
                <a:latin typeface="Times New Roman"/>
                <a:cs typeface="Times New Roman"/>
              </a:rPr>
              <a:t> </a:t>
            </a:r>
            <a:r>
              <a:rPr sz="2250" spc="75" dirty="0">
                <a:solidFill>
                  <a:srgbClr val="111111"/>
                </a:solidFill>
                <a:latin typeface="Times New Roman"/>
                <a:cs typeface="Times New Roman"/>
              </a:rPr>
              <a:t>has </a:t>
            </a:r>
            <a:r>
              <a:rPr sz="2250" spc="95" dirty="0">
                <a:solidFill>
                  <a:srgbClr val="111111"/>
                </a:solidFill>
                <a:latin typeface="Times New Roman"/>
                <a:cs typeface="Times New Roman"/>
              </a:rPr>
              <a:t>been</a:t>
            </a:r>
            <a:r>
              <a:rPr sz="2250" spc="70" dirty="0">
                <a:solidFill>
                  <a:srgbClr val="111111"/>
                </a:solidFill>
                <a:latin typeface="Times New Roman"/>
                <a:cs typeface="Times New Roman"/>
              </a:rPr>
              <a:t> </a:t>
            </a:r>
            <a:r>
              <a:rPr sz="2250" spc="90" dirty="0">
                <a:solidFill>
                  <a:srgbClr val="111111"/>
                </a:solidFill>
                <a:latin typeface="Times New Roman"/>
                <a:cs typeface="Times New Roman"/>
              </a:rPr>
              <a:t>put</a:t>
            </a:r>
            <a:r>
              <a:rPr sz="2250" spc="20" dirty="0">
                <a:solidFill>
                  <a:srgbClr val="111111"/>
                </a:solidFill>
                <a:latin typeface="Times New Roman"/>
                <a:cs typeface="Times New Roman"/>
              </a:rPr>
              <a:t> </a:t>
            </a:r>
            <a:r>
              <a:rPr sz="2250" spc="120" dirty="0">
                <a:solidFill>
                  <a:srgbClr val="111111"/>
                </a:solidFill>
                <a:latin typeface="Times New Roman"/>
                <a:cs typeface="Times New Roman"/>
              </a:rPr>
              <a:t>into</a:t>
            </a:r>
            <a:r>
              <a:rPr sz="2250" spc="-40" dirty="0">
                <a:solidFill>
                  <a:srgbClr val="111111"/>
                </a:solidFill>
                <a:latin typeface="Times New Roman"/>
                <a:cs typeface="Times New Roman"/>
              </a:rPr>
              <a:t> </a:t>
            </a:r>
            <a:r>
              <a:rPr sz="2250" spc="70" dirty="0">
                <a:solidFill>
                  <a:srgbClr val="111111"/>
                </a:solidFill>
                <a:latin typeface="Times New Roman"/>
                <a:cs typeface="Times New Roman"/>
              </a:rPr>
              <a:t>operation.</a:t>
            </a:r>
            <a:endParaRPr sz="2250">
              <a:latin typeface="Times New Roman"/>
              <a:cs typeface="Times New Roman"/>
            </a:endParaRPr>
          </a:p>
        </p:txBody>
      </p:sp>
    </p:spTree>
    <p:extLst>
      <p:ext uri="{BB962C8B-B14F-4D97-AF65-F5344CB8AC3E}">
        <p14:creationId xmlns:p14="http://schemas.microsoft.com/office/powerpoint/2010/main" val="1256604717"/>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06883" y="609835"/>
            <a:ext cx="1068705" cy="636270"/>
          </a:xfrm>
          <a:prstGeom prst="rect">
            <a:avLst/>
          </a:prstGeom>
        </p:spPr>
        <p:txBody>
          <a:bodyPr vert="horz" wrap="square" lIns="0" tIns="13335" rIns="0" bIns="0" numCol="1" rtlCol="0" anchor="b" anchorCtr="0" compatLnSpc="1">
            <a:prstTxWarp prst="textNoShape">
              <a:avLst/>
            </a:prstTxWarp>
            <a:spAutoFit/>
          </a:bodyPr>
          <a:lstStyle/>
          <a:p>
            <a:pPr marL="12700">
              <a:spcBef>
                <a:spcPts val="105"/>
              </a:spcBef>
            </a:pPr>
            <a:r>
              <a:rPr sz="4000" spc="-420" dirty="0">
                <a:solidFill>
                  <a:srgbClr val="42424F"/>
                </a:solidFill>
              </a:rPr>
              <a:t>RAID</a:t>
            </a:r>
            <a:endParaRPr sz="4000"/>
          </a:p>
        </p:txBody>
      </p:sp>
      <p:sp>
        <p:nvSpPr>
          <p:cNvPr id="3" name="object 3"/>
          <p:cNvSpPr txBox="1"/>
          <p:nvPr/>
        </p:nvSpPr>
        <p:spPr>
          <a:xfrm>
            <a:off x="2154283" y="1133231"/>
            <a:ext cx="7988300" cy="2645410"/>
          </a:xfrm>
          <a:prstGeom prst="rect">
            <a:avLst/>
          </a:prstGeom>
        </p:spPr>
        <p:txBody>
          <a:bodyPr vert="horz" wrap="square" lIns="0" tIns="214629" rIns="0" bIns="0" rtlCol="0">
            <a:spAutoFit/>
          </a:bodyPr>
          <a:lstStyle/>
          <a:p>
            <a:pPr marL="12700" indent="300990">
              <a:spcBef>
                <a:spcPts val="1689"/>
              </a:spcBef>
              <a:tabLst>
                <a:tab pos="6622415" algn="l"/>
              </a:tabLst>
            </a:pPr>
            <a:r>
              <a:rPr sz="3100" i="1" dirty="0">
                <a:solidFill>
                  <a:srgbClr val="42424F"/>
                </a:solidFill>
                <a:latin typeface="Arial"/>
                <a:cs typeface="Arial"/>
              </a:rPr>
              <a:t>(Redundant</a:t>
            </a:r>
            <a:r>
              <a:rPr sz="3100" i="1" spc="445" dirty="0">
                <a:solidFill>
                  <a:srgbClr val="42424F"/>
                </a:solidFill>
                <a:latin typeface="Arial"/>
                <a:cs typeface="Arial"/>
              </a:rPr>
              <a:t> </a:t>
            </a:r>
            <a:r>
              <a:rPr sz="3100" i="1" spc="55" dirty="0">
                <a:solidFill>
                  <a:srgbClr val="42424F"/>
                </a:solidFill>
                <a:latin typeface="Arial"/>
                <a:cs typeface="Arial"/>
              </a:rPr>
              <a:t>Array</a:t>
            </a:r>
            <a:r>
              <a:rPr sz="3100" i="1" spc="225" dirty="0">
                <a:solidFill>
                  <a:srgbClr val="42424F"/>
                </a:solidFill>
                <a:latin typeface="Arial"/>
                <a:cs typeface="Arial"/>
              </a:rPr>
              <a:t> </a:t>
            </a:r>
            <a:r>
              <a:rPr sz="3100" i="1" spc="110" dirty="0">
                <a:solidFill>
                  <a:srgbClr val="42424F"/>
                </a:solidFill>
                <a:latin typeface="Arial"/>
                <a:cs typeface="Arial"/>
              </a:rPr>
              <a:t>of</a:t>
            </a:r>
            <a:r>
              <a:rPr sz="3100" i="1" spc="340" dirty="0">
                <a:solidFill>
                  <a:srgbClr val="42424F"/>
                </a:solidFill>
                <a:latin typeface="Arial"/>
                <a:cs typeface="Arial"/>
              </a:rPr>
              <a:t> </a:t>
            </a:r>
            <a:r>
              <a:rPr sz="3100" i="1" spc="-10" dirty="0">
                <a:solidFill>
                  <a:srgbClr val="42424F"/>
                </a:solidFill>
                <a:latin typeface="Arial"/>
                <a:cs typeface="Arial"/>
              </a:rPr>
              <a:t>Independent</a:t>
            </a:r>
            <a:r>
              <a:rPr sz="3100" i="1" dirty="0">
                <a:solidFill>
                  <a:srgbClr val="42424F"/>
                </a:solidFill>
                <a:latin typeface="Arial"/>
                <a:cs typeface="Arial"/>
              </a:rPr>
              <a:t>	</a:t>
            </a:r>
            <a:r>
              <a:rPr sz="3100" i="1" spc="-10" dirty="0">
                <a:solidFill>
                  <a:srgbClr val="42424F"/>
                </a:solidFill>
                <a:latin typeface="Arial"/>
                <a:cs typeface="Arial"/>
              </a:rPr>
              <a:t>Disks)</a:t>
            </a:r>
            <a:endParaRPr sz="3100">
              <a:latin typeface="Arial"/>
              <a:cs typeface="Arial"/>
            </a:endParaRPr>
          </a:p>
          <a:p>
            <a:pPr marL="279400" marR="5080" indent="-267335">
              <a:lnSpc>
                <a:spcPts val="3390"/>
              </a:lnSpc>
              <a:spcBef>
                <a:spcPts val="1825"/>
              </a:spcBef>
            </a:pPr>
            <a:r>
              <a:rPr sz="3000" spc="55" dirty="0">
                <a:solidFill>
                  <a:srgbClr val="0A0A0A"/>
                </a:solidFill>
                <a:latin typeface="Times New Roman"/>
                <a:cs typeface="Times New Roman"/>
              </a:rPr>
              <a:t>The</a:t>
            </a:r>
            <a:r>
              <a:rPr sz="3000" spc="-135" dirty="0">
                <a:solidFill>
                  <a:srgbClr val="0A0A0A"/>
                </a:solidFill>
                <a:latin typeface="Times New Roman"/>
                <a:cs typeface="Times New Roman"/>
              </a:rPr>
              <a:t> </a:t>
            </a:r>
            <a:r>
              <a:rPr sz="3000" spc="50" dirty="0">
                <a:solidFill>
                  <a:srgbClr val="0A0A0A"/>
                </a:solidFill>
                <a:latin typeface="Times New Roman"/>
                <a:cs typeface="Times New Roman"/>
              </a:rPr>
              <a:t>hardware </a:t>
            </a:r>
            <a:r>
              <a:rPr sz="3000" spc="95" dirty="0">
                <a:solidFill>
                  <a:srgbClr val="0A0A0A"/>
                </a:solidFill>
                <a:latin typeface="Times New Roman"/>
                <a:cs typeface="Times New Roman"/>
              </a:rPr>
              <a:t>that</a:t>
            </a:r>
            <a:r>
              <a:rPr sz="3000" spc="-35" dirty="0">
                <a:solidFill>
                  <a:srgbClr val="0A0A0A"/>
                </a:solidFill>
                <a:latin typeface="Times New Roman"/>
                <a:cs typeface="Times New Roman"/>
              </a:rPr>
              <a:t> </a:t>
            </a:r>
            <a:r>
              <a:rPr sz="3000" spc="90" dirty="0">
                <a:solidFill>
                  <a:srgbClr val="0A0A0A"/>
                </a:solidFill>
                <a:latin typeface="Times New Roman"/>
                <a:cs typeface="Times New Roman"/>
              </a:rPr>
              <a:t>the</a:t>
            </a:r>
            <a:r>
              <a:rPr sz="3000" spc="-25" dirty="0">
                <a:solidFill>
                  <a:srgbClr val="0A0A0A"/>
                </a:solidFill>
                <a:latin typeface="Times New Roman"/>
                <a:cs typeface="Times New Roman"/>
              </a:rPr>
              <a:t> </a:t>
            </a:r>
            <a:r>
              <a:rPr sz="3000" spc="-114" dirty="0">
                <a:solidFill>
                  <a:srgbClr val="0A0A0A"/>
                </a:solidFill>
                <a:latin typeface="Times New Roman"/>
                <a:cs typeface="Times New Roman"/>
              </a:rPr>
              <a:t>DBMS</a:t>
            </a:r>
            <a:r>
              <a:rPr sz="3000" spc="-105" dirty="0">
                <a:solidFill>
                  <a:srgbClr val="0A0A0A"/>
                </a:solidFill>
                <a:latin typeface="Times New Roman"/>
                <a:cs typeface="Times New Roman"/>
              </a:rPr>
              <a:t> </a:t>
            </a:r>
            <a:r>
              <a:rPr sz="3000" spc="75" dirty="0">
                <a:solidFill>
                  <a:srgbClr val="0A0A0A"/>
                </a:solidFill>
                <a:latin typeface="Times New Roman"/>
                <a:cs typeface="Times New Roman"/>
              </a:rPr>
              <a:t>is</a:t>
            </a:r>
            <a:r>
              <a:rPr sz="3000" spc="-80" dirty="0">
                <a:solidFill>
                  <a:srgbClr val="0A0A0A"/>
                </a:solidFill>
                <a:latin typeface="Times New Roman"/>
                <a:cs typeface="Times New Roman"/>
              </a:rPr>
              <a:t> </a:t>
            </a:r>
            <a:r>
              <a:rPr sz="3000" spc="65" dirty="0">
                <a:solidFill>
                  <a:srgbClr val="0A0A0A"/>
                </a:solidFill>
                <a:latin typeface="Times New Roman"/>
                <a:cs typeface="Times New Roman"/>
              </a:rPr>
              <a:t>running</a:t>
            </a:r>
            <a:r>
              <a:rPr sz="3000" spc="-55" dirty="0">
                <a:solidFill>
                  <a:srgbClr val="0A0A0A"/>
                </a:solidFill>
                <a:latin typeface="Times New Roman"/>
                <a:cs typeface="Times New Roman"/>
              </a:rPr>
              <a:t> </a:t>
            </a:r>
            <a:r>
              <a:rPr sz="3000" spc="105" dirty="0">
                <a:solidFill>
                  <a:srgbClr val="0A0A0A"/>
                </a:solidFill>
                <a:latin typeface="Times New Roman"/>
                <a:cs typeface="Times New Roman"/>
              </a:rPr>
              <a:t>on</a:t>
            </a:r>
            <a:r>
              <a:rPr sz="3000" spc="-20" dirty="0">
                <a:solidFill>
                  <a:srgbClr val="0A0A0A"/>
                </a:solidFill>
                <a:latin typeface="Times New Roman"/>
                <a:cs typeface="Times New Roman"/>
              </a:rPr>
              <a:t> </a:t>
            </a:r>
            <a:r>
              <a:rPr sz="3000" spc="30" dirty="0">
                <a:solidFill>
                  <a:srgbClr val="0A0A0A"/>
                </a:solidFill>
                <a:latin typeface="Times New Roman"/>
                <a:cs typeface="Times New Roman"/>
              </a:rPr>
              <a:t>must </a:t>
            </a:r>
            <a:r>
              <a:rPr sz="3000" spc="65" dirty="0">
                <a:solidFill>
                  <a:srgbClr val="0A0A0A"/>
                </a:solidFill>
                <a:latin typeface="Times New Roman"/>
                <a:cs typeface="Times New Roman"/>
              </a:rPr>
              <a:t>be</a:t>
            </a:r>
            <a:r>
              <a:rPr sz="3000" spc="-245" dirty="0">
                <a:solidFill>
                  <a:srgbClr val="0A0A0A"/>
                </a:solidFill>
                <a:latin typeface="Times New Roman"/>
                <a:cs typeface="Times New Roman"/>
              </a:rPr>
              <a:t> </a:t>
            </a:r>
            <a:r>
              <a:rPr sz="3000" spc="65" dirty="0">
                <a:solidFill>
                  <a:srgbClr val="0A0A0A"/>
                </a:solidFill>
                <a:latin typeface="Times New Roman"/>
                <a:cs typeface="Times New Roman"/>
              </a:rPr>
              <a:t>fault-tolerant,</a:t>
            </a:r>
            <a:r>
              <a:rPr sz="3000" spc="-30" dirty="0">
                <a:solidFill>
                  <a:srgbClr val="0A0A0A"/>
                </a:solidFill>
                <a:latin typeface="Times New Roman"/>
                <a:cs typeface="Times New Roman"/>
              </a:rPr>
              <a:t> </a:t>
            </a:r>
            <a:r>
              <a:rPr sz="3000" dirty="0">
                <a:solidFill>
                  <a:srgbClr val="0A0A0A"/>
                </a:solidFill>
                <a:latin typeface="Times New Roman"/>
                <a:cs typeface="Times New Roman"/>
              </a:rPr>
              <a:t>meaning</a:t>
            </a:r>
            <a:r>
              <a:rPr sz="3000" spc="95" dirty="0">
                <a:solidFill>
                  <a:srgbClr val="0A0A0A"/>
                </a:solidFill>
                <a:latin typeface="Times New Roman"/>
                <a:cs typeface="Times New Roman"/>
              </a:rPr>
              <a:t> that</a:t>
            </a:r>
            <a:r>
              <a:rPr sz="3000" spc="5" dirty="0">
                <a:solidFill>
                  <a:srgbClr val="0A0A0A"/>
                </a:solidFill>
                <a:latin typeface="Times New Roman"/>
                <a:cs typeface="Times New Roman"/>
              </a:rPr>
              <a:t> </a:t>
            </a:r>
            <a:r>
              <a:rPr sz="3000" spc="90" dirty="0">
                <a:solidFill>
                  <a:srgbClr val="0A0A0A"/>
                </a:solidFill>
                <a:latin typeface="Times New Roman"/>
                <a:cs typeface="Times New Roman"/>
              </a:rPr>
              <a:t>the</a:t>
            </a:r>
            <a:r>
              <a:rPr sz="3000" spc="15" dirty="0">
                <a:solidFill>
                  <a:srgbClr val="0A0A0A"/>
                </a:solidFill>
                <a:latin typeface="Times New Roman"/>
                <a:cs typeface="Times New Roman"/>
              </a:rPr>
              <a:t> </a:t>
            </a:r>
            <a:r>
              <a:rPr sz="3000" spc="-140" dirty="0">
                <a:solidFill>
                  <a:srgbClr val="0A0A0A"/>
                </a:solidFill>
                <a:latin typeface="Times New Roman"/>
                <a:cs typeface="Times New Roman"/>
              </a:rPr>
              <a:t>DBMS</a:t>
            </a:r>
            <a:r>
              <a:rPr sz="3000" spc="-35" dirty="0">
                <a:solidFill>
                  <a:srgbClr val="0A0A0A"/>
                </a:solidFill>
                <a:latin typeface="Times New Roman"/>
                <a:cs typeface="Times New Roman"/>
              </a:rPr>
              <a:t> </a:t>
            </a:r>
            <a:r>
              <a:rPr sz="3000" spc="55" dirty="0">
                <a:solidFill>
                  <a:srgbClr val="0A0A0A"/>
                </a:solidFill>
                <a:latin typeface="Times New Roman"/>
                <a:cs typeface="Times New Roman"/>
              </a:rPr>
              <a:t>should </a:t>
            </a:r>
            <a:r>
              <a:rPr sz="3000" dirty="0">
                <a:solidFill>
                  <a:srgbClr val="0A0A0A"/>
                </a:solidFill>
                <a:latin typeface="Times New Roman"/>
                <a:cs typeface="Times New Roman"/>
              </a:rPr>
              <a:t>continue</a:t>
            </a:r>
            <a:r>
              <a:rPr sz="3000" spc="20" dirty="0">
                <a:solidFill>
                  <a:srgbClr val="0A0A0A"/>
                </a:solidFill>
                <a:latin typeface="Times New Roman"/>
                <a:cs typeface="Times New Roman"/>
              </a:rPr>
              <a:t> </a:t>
            </a:r>
            <a:r>
              <a:rPr sz="3000" spc="105" dirty="0">
                <a:solidFill>
                  <a:srgbClr val="0A0A0A"/>
                </a:solidFill>
                <a:latin typeface="Times New Roman"/>
                <a:cs typeface="Times New Roman"/>
              </a:rPr>
              <a:t>to</a:t>
            </a:r>
            <a:r>
              <a:rPr sz="3000" spc="-125" dirty="0">
                <a:solidFill>
                  <a:srgbClr val="0A0A0A"/>
                </a:solidFill>
                <a:latin typeface="Times New Roman"/>
                <a:cs typeface="Times New Roman"/>
              </a:rPr>
              <a:t> </a:t>
            </a:r>
            <a:r>
              <a:rPr sz="3000" spc="55" dirty="0">
                <a:solidFill>
                  <a:srgbClr val="0A0A0A"/>
                </a:solidFill>
                <a:latin typeface="Times New Roman"/>
                <a:cs typeface="Times New Roman"/>
              </a:rPr>
              <a:t>operate</a:t>
            </a:r>
            <a:r>
              <a:rPr sz="3000" spc="-55" dirty="0">
                <a:solidFill>
                  <a:srgbClr val="0A0A0A"/>
                </a:solidFill>
                <a:latin typeface="Times New Roman"/>
                <a:cs typeface="Times New Roman"/>
              </a:rPr>
              <a:t> </a:t>
            </a:r>
            <a:r>
              <a:rPr sz="3000" dirty="0">
                <a:solidFill>
                  <a:srgbClr val="0A0A0A"/>
                </a:solidFill>
                <a:latin typeface="Times New Roman"/>
                <a:cs typeface="Times New Roman"/>
              </a:rPr>
              <a:t>even</a:t>
            </a:r>
            <a:r>
              <a:rPr sz="3000" spc="-5" dirty="0">
                <a:solidFill>
                  <a:srgbClr val="0A0A0A"/>
                </a:solidFill>
                <a:latin typeface="Times New Roman"/>
                <a:cs typeface="Times New Roman"/>
              </a:rPr>
              <a:t> </a:t>
            </a:r>
            <a:r>
              <a:rPr sz="3000" dirty="0">
                <a:solidFill>
                  <a:srgbClr val="0A0A0A"/>
                </a:solidFill>
                <a:latin typeface="Times New Roman"/>
                <a:cs typeface="Times New Roman"/>
              </a:rPr>
              <a:t>if</a:t>
            </a:r>
            <a:r>
              <a:rPr sz="3000" spc="-20" dirty="0">
                <a:solidFill>
                  <a:srgbClr val="0A0A0A"/>
                </a:solidFill>
                <a:latin typeface="Times New Roman"/>
                <a:cs typeface="Times New Roman"/>
              </a:rPr>
              <a:t> </a:t>
            </a:r>
            <a:r>
              <a:rPr sz="3000" spc="80" dirty="0">
                <a:solidFill>
                  <a:srgbClr val="0A0A0A"/>
                </a:solidFill>
                <a:latin typeface="Times New Roman"/>
                <a:cs typeface="Times New Roman"/>
              </a:rPr>
              <a:t>one</a:t>
            </a:r>
            <a:r>
              <a:rPr sz="3000" spc="-140" dirty="0">
                <a:solidFill>
                  <a:srgbClr val="0A0A0A"/>
                </a:solidFill>
                <a:latin typeface="Times New Roman"/>
                <a:cs typeface="Times New Roman"/>
              </a:rPr>
              <a:t> </a:t>
            </a:r>
            <a:r>
              <a:rPr sz="3000" dirty="0">
                <a:solidFill>
                  <a:srgbClr val="0A0A0A"/>
                </a:solidFill>
                <a:latin typeface="Times New Roman"/>
                <a:cs typeface="Times New Roman"/>
              </a:rPr>
              <a:t>of</a:t>
            </a:r>
            <a:r>
              <a:rPr sz="3000" spc="5" dirty="0">
                <a:solidFill>
                  <a:srgbClr val="0A0A0A"/>
                </a:solidFill>
                <a:latin typeface="Times New Roman"/>
                <a:cs typeface="Times New Roman"/>
              </a:rPr>
              <a:t> </a:t>
            </a:r>
            <a:r>
              <a:rPr sz="3000" spc="90" dirty="0">
                <a:solidFill>
                  <a:srgbClr val="0A0A0A"/>
                </a:solidFill>
                <a:latin typeface="Times New Roman"/>
                <a:cs typeface="Times New Roman"/>
              </a:rPr>
              <a:t>the</a:t>
            </a:r>
            <a:r>
              <a:rPr sz="3000" spc="-50" dirty="0">
                <a:solidFill>
                  <a:srgbClr val="0A0A0A"/>
                </a:solidFill>
                <a:latin typeface="Times New Roman"/>
                <a:cs typeface="Times New Roman"/>
              </a:rPr>
              <a:t> </a:t>
            </a:r>
            <a:r>
              <a:rPr sz="3000" spc="40" dirty="0">
                <a:solidFill>
                  <a:srgbClr val="0A0A0A"/>
                </a:solidFill>
                <a:latin typeface="Times New Roman"/>
                <a:cs typeface="Times New Roman"/>
              </a:rPr>
              <a:t>hardware </a:t>
            </a:r>
            <a:r>
              <a:rPr sz="3000" dirty="0">
                <a:solidFill>
                  <a:srgbClr val="0A0A0A"/>
                </a:solidFill>
                <a:latin typeface="Times New Roman"/>
                <a:cs typeface="Times New Roman"/>
              </a:rPr>
              <a:t>components</a:t>
            </a:r>
            <a:r>
              <a:rPr sz="3000" spc="440" dirty="0">
                <a:solidFill>
                  <a:srgbClr val="0A0A0A"/>
                </a:solidFill>
                <a:latin typeface="Times New Roman"/>
                <a:cs typeface="Times New Roman"/>
              </a:rPr>
              <a:t> </a:t>
            </a:r>
            <a:r>
              <a:rPr sz="3000" spc="-10" dirty="0">
                <a:solidFill>
                  <a:srgbClr val="0A0A0A"/>
                </a:solidFill>
                <a:latin typeface="Times New Roman"/>
                <a:cs typeface="Times New Roman"/>
              </a:rPr>
              <a:t>fails.</a:t>
            </a:r>
            <a:endParaRPr sz="3000">
              <a:latin typeface="Times New Roman"/>
              <a:cs typeface="Times New Roman"/>
            </a:endParaRPr>
          </a:p>
        </p:txBody>
      </p:sp>
    </p:spTree>
    <p:extLst>
      <p:ext uri="{BB962C8B-B14F-4D97-AF65-F5344CB8AC3E}">
        <p14:creationId xmlns:p14="http://schemas.microsoft.com/office/powerpoint/2010/main" val="96239805"/>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82606" y="1249301"/>
            <a:ext cx="2633980" cy="444352"/>
          </a:xfrm>
          <a:prstGeom prst="rect">
            <a:avLst/>
          </a:prstGeom>
        </p:spPr>
        <p:txBody>
          <a:bodyPr vert="horz" wrap="square" lIns="0" tIns="13335" rIns="0" bIns="0" numCol="1" rtlCol="0" anchor="b" anchorCtr="0" compatLnSpc="1">
            <a:prstTxWarp prst="textNoShape">
              <a:avLst/>
            </a:prstTxWarp>
            <a:spAutoFit/>
          </a:bodyPr>
          <a:lstStyle/>
          <a:p>
            <a:pPr marL="12700">
              <a:spcBef>
                <a:spcPts val="105"/>
              </a:spcBef>
            </a:pPr>
            <a:r>
              <a:rPr spc="-390" dirty="0"/>
              <a:t>RAID</a:t>
            </a:r>
            <a:r>
              <a:rPr spc="405" dirty="0"/>
              <a:t> </a:t>
            </a:r>
            <a:r>
              <a:rPr spc="-110" dirty="0"/>
              <a:t>(Cont)</a:t>
            </a:r>
          </a:p>
        </p:txBody>
      </p:sp>
      <p:sp>
        <p:nvSpPr>
          <p:cNvPr id="3" name="object 3"/>
          <p:cNvSpPr txBox="1"/>
          <p:nvPr/>
        </p:nvSpPr>
        <p:spPr>
          <a:xfrm>
            <a:off x="2421315" y="2002641"/>
            <a:ext cx="7653020" cy="2230098"/>
          </a:xfrm>
          <a:prstGeom prst="rect">
            <a:avLst/>
          </a:prstGeom>
        </p:spPr>
        <p:txBody>
          <a:bodyPr vert="horz" wrap="square" lIns="0" tIns="49530" rIns="0" bIns="0" rtlCol="0">
            <a:spAutoFit/>
          </a:bodyPr>
          <a:lstStyle/>
          <a:p>
            <a:pPr marL="12700" marR="5080" indent="15875">
              <a:lnSpc>
                <a:spcPts val="3390"/>
              </a:lnSpc>
              <a:spcBef>
                <a:spcPts val="390"/>
              </a:spcBef>
            </a:pPr>
            <a:r>
              <a:rPr sz="2750" dirty="0">
                <a:solidFill>
                  <a:srgbClr val="0A0A0A"/>
                </a:solidFill>
                <a:latin typeface="Times New Roman"/>
                <a:cs typeface="Times New Roman"/>
              </a:rPr>
              <a:t>RAID</a:t>
            </a:r>
            <a:r>
              <a:rPr sz="2750" spc="40" dirty="0">
                <a:solidFill>
                  <a:srgbClr val="0A0A0A"/>
                </a:solidFill>
                <a:latin typeface="Times New Roman"/>
                <a:cs typeface="Times New Roman"/>
              </a:rPr>
              <a:t> </a:t>
            </a:r>
            <a:r>
              <a:rPr sz="3000" dirty="0">
                <a:solidFill>
                  <a:srgbClr val="0A0A0A"/>
                </a:solidFill>
                <a:latin typeface="Times New Roman"/>
                <a:cs typeface="Times New Roman"/>
              </a:rPr>
              <a:t>works</a:t>
            </a:r>
            <a:r>
              <a:rPr sz="3000" spc="10" dirty="0">
                <a:solidFill>
                  <a:srgbClr val="0A0A0A"/>
                </a:solidFill>
                <a:latin typeface="Times New Roman"/>
                <a:cs typeface="Times New Roman"/>
              </a:rPr>
              <a:t> </a:t>
            </a:r>
            <a:r>
              <a:rPr sz="3000" spc="75" dirty="0">
                <a:solidFill>
                  <a:srgbClr val="0A0A0A"/>
                </a:solidFill>
                <a:latin typeface="Times New Roman"/>
                <a:cs typeface="Times New Roman"/>
              </a:rPr>
              <a:t>on</a:t>
            </a:r>
            <a:r>
              <a:rPr sz="3000" spc="-35" dirty="0">
                <a:solidFill>
                  <a:srgbClr val="0A0A0A"/>
                </a:solidFill>
                <a:latin typeface="Times New Roman"/>
                <a:cs typeface="Times New Roman"/>
              </a:rPr>
              <a:t> </a:t>
            </a:r>
            <a:r>
              <a:rPr sz="3000" dirty="0">
                <a:solidFill>
                  <a:srgbClr val="0A0A0A"/>
                </a:solidFill>
                <a:latin typeface="Times New Roman"/>
                <a:cs typeface="Times New Roman"/>
              </a:rPr>
              <a:t>having</a:t>
            </a:r>
            <a:r>
              <a:rPr sz="3000" spc="90" dirty="0">
                <a:solidFill>
                  <a:srgbClr val="0A0A0A"/>
                </a:solidFill>
                <a:latin typeface="Times New Roman"/>
                <a:cs typeface="Times New Roman"/>
              </a:rPr>
              <a:t> a</a:t>
            </a:r>
            <a:r>
              <a:rPr sz="3000" spc="-140" dirty="0">
                <a:solidFill>
                  <a:srgbClr val="0A0A0A"/>
                </a:solidFill>
                <a:latin typeface="Times New Roman"/>
                <a:cs typeface="Times New Roman"/>
              </a:rPr>
              <a:t> </a:t>
            </a:r>
            <a:r>
              <a:rPr sz="3000" dirty="0">
                <a:solidFill>
                  <a:srgbClr val="0A0A0A"/>
                </a:solidFill>
                <a:latin typeface="Times New Roman"/>
                <a:cs typeface="Times New Roman"/>
              </a:rPr>
              <a:t>large</a:t>
            </a:r>
            <a:r>
              <a:rPr sz="3000" spc="5" dirty="0">
                <a:solidFill>
                  <a:srgbClr val="0A0A0A"/>
                </a:solidFill>
                <a:latin typeface="Times New Roman"/>
                <a:cs typeface="Times New Roman"/>
              </a:rPr>
              <a:t> </a:t>
            </a:r>
            <a:r>
              <a:rPr sz="3000" spc="50" dirty="0">
                <a:solidFill>
                  <a:srgbClr val="0A0A0A"/>
                </a:solidFill>
                <a:latin typeface="Times New Roman"/>
                <a:cs typeface="Times New Roman"/>
              </a:rPr>
              <a:t>disk</a:t>
            </a:r>
            <a:r>
              <a:rPr sz="3000" spc="-30" dirty="0">
                <a:solidFill>
                  <a:srgbClr val="0A0A0A"/>
                </a:solidFill>
                <a:latin typeface="Times New Roman"/>
                <a:cs typeface="Times New Roman"/>
              </a:rPr>
              <a:t> </a:t>
            </a:r>
            <a:r>
              <a:rPr sz="3000" spc="60" dirty="0">
                <a:solidFill>
                  <a:srgbClr val="0A0A0A"/>
                </a:solidFill>
                <a:latin typeface="Times New Roman"/>
                <a:cs typeface="Times New Roman"/>
              </a:rPr>
              <a:t>array </a:t>
            </a:r>
            <a:r>
              <a:rPr sz="3000" dirty="0">
                <a:solidFill>
                  <a:srgbClr val="0A0A0A"/>
                </a:solidFill>
                <a:latin typeface="Times New Roman"/>
                <a:cs typeface="Times New Roman"/>
              </a:rPr>
              <a:t>comprising</a:t>
            </a:r>
            <a:r>
              <a:rPr sz="3000" spc="170" dirty="0">
                <a:solidFill>
                  <a:srgbClr val="0A0A0A"/>
                </a:solidFill>
                <a:latin typeface="Times New Roman"/>
                <a:cs typeface="Times New Roman"/>
              </a:rPr>
              <a:t> </a:t>
            </a:r>
            <a:r>
              <a:rPr sz="3000" spc="125" dirty="0">
                <a:solidFill>
                  <a:srgbClr val="0A0A0A"/>
                </a:solidFill>
                <a:latin typeface="Times New Roman"/>
                <a:cs typeface="Times New Roman"/>
              </a:rPr>
              <a:t>an</a:t>
            </a:r>
            <a:r>
              <a:rPr sz="3000" spc="-40" dirty="0">
                <a:solidFill>
                  <a:srgbClr val="0A0A0A"/>
                </a:solidFill>
                <a:latin typeface="Times New Roman"/>
                <a:cs typeface="Times New Roman"/>
              </a:rPr>
              <a:t> </a:t>
            </a:r>
            <a:r>
              <a:rPr sz="3000" spc="50" dirty="0">
                <a:solidFill>
                  <a:srgbClr val="0A0A0A"/>
                </a:solidFill>
                <a:latin typeface="Times New Roman"/>
                <a:cs typeface="Times New Roman"/>
              </a:rPr>
              <a:t>arrangement</a:t>
            </a:r>
            <a:r>
              <a:rPr sz="3000" spc="275" dirty="0">
                <a:solidFill>
                  <a:srgbClr val="0A0A0A"/>
                </a:solidFill>
                <a:latin typeface="Times New Roman"/>
                <a:cs typeface="Times New Roman"/>
              </a:rPr>
              <a:t> </a:t>
            </a:r>
            <a:r>
              <a:rPr sz="3000" spc="-30" dirty="0">
                <a:solidFill>
                  <a:srgbClr val="0A0A0A"/>
                </a:solidFill>
                <a:latin typeface="Times New Roman"/>
                <a:cs typeface="Times New Roman"/>
              </a:rPr>
              <a:t>of</a:t>
            </a:r>
            <a:r>
              <a:rPr sz="3000" spc="-55" dirty="0">
                <a:solidFill>
                  <a:srgbClr val="0A0A0A"/>
                </a:solidFill>
                <a:latin typeface="Times New Roman"/>
                <a:cs typeface="Times New Roman"/>
              </a:rPr>
              <a:t> </a:t>
            </a:r>
            <a:r>
              <a:rPr sz="3000" spc="-10" dirty="0">
                <a:solidFill>
                  <a:srgbClr val="0A0A0A"/>
                </a:solidFill>
                <a:latin typeface="Times New Roman"/>
                <a:cs typeface="Times New Roman"/>
              </a:rPr>
              <a:t>several </a:t>
            </a:r>
            <a:r>
              <a:rPr sz="3000" spc="60" dirty="0">
                <a:solidFill>
                  <a:srgbClr val="0A0A0A"/>
                </a:solidFill>
                <a:latin typeface="Times New Roman"/>
                <a:cs typeface="Times New Roman"/>
              </a:rPr>
              <a:t>independent</a:t>
            </a:r>
            <a:r>
              <a:rPr sz="3000" spc="160" dirty="0">
                <a:solidFill>
                  <a:srgbClr val="0A0A0A"/>
                </a:solidFill>
                <a:latin typeface="Times New Roman"/>
                <a:cs typeface="Times New Roman"/>
              </a:rPr>
              <a:t> </a:t>
            </a:r>
            <a:r>
              <a:rPr sz="3000" dirty="0">
                <a:solidFill>
                  <a:srgbClr val="0A0A0A"/>
                </a:solidFill>
                <a:latin typeface="Times New Roman"/>
                <a:cs typeface="Times New Roman"/>
              </a:rPr>
              <a:t>disks</a:t>
            </a:r>
            <a:r>
              <a:rPr sz="3000" spc="10" dirty="0">
                <a:solidFill>
                  <a:srgbClr val="0A0A0A"/>
                </a:solidFill>
                <a:latin typeface="Times New Roman"/>
                <a:cs typeface="Times New Roman"/>
              </a:rPr>
              <a:t> </a:t>
            </a:r>
            <a:r>
              <a:rPr sz="3000" spc="120" dirty="0">
                <a:solidFill>
                  <a:srgbClr val="0A0A0A"/>
                </a:solidFill>
                <a:latin typeface="Times New Roman"/>
                <a:cs typeface="Times New Roman"/>
              </a:rPr>
              <a:t>that</a:t>
            </a:r>
            <a:r>
              <a:rPr sz="3000" spc="-20" dirty="0">
                <a:solidFill>
                  <a:srgbClr val="0A0A0A"/>
                </a:solidFill>
                <a:latin typeface="Times New Roman"/>
                <a:cs typeface="Times New Roman"/>
              </a:rPr>
              <a:t> </a:t>
            </a:r>
            <a:r>
              <a:rPr sz="3000" spc="80" dirty="0">
                <a:solidFill>
                  <a:srgbClr val="0A0A0A"/>
                </a:solidFill>
                <a:latin typeface="Times New Roman"/>
                <a:cs typeface="Times New Roman"/>
              </a:rPr>
              <a:t>are</a:t>
            </a:r>
            <a:r>
              <a:rPr sz="3000" spc="-70" dirty="0">
                <a:solidFill>
                  <a:srgbClr val="0A0A0A"/>
                </a:solidFill>
                <a:latin typeface="Times New Roman"/>
                <a:cs typeface="Times New Roman"/>
              </a:rPr>
              <a:t> </a:t>
            </a:r>
            <a:r>
              <a:rPr sz="3000" dirty="0">
                <a:solidFill>
                  <a:srgbClr val="0A0A0A"/>
                </a:solidFill>
                <a:latin typeface="Times New Roman"/>
                <a:cs typeface="Times New Roman"/>
              </a:rPr>
              <a:t>organized</a:t>
            </a:r>
            <a:r>
              <a:rPr sz="3000" spc="170" dirty="0">
                <a:solidFill>
                  <a:srgbClr val="0A0A0A"/>
                </a:solidFill>
                <a:latin typeface="Times New Roman"/>
                <a:cs typeface="Times New Roman"/>
              </a:rPr>
              <a:t> </a:t>
            </a:r>
            <a:r>
              <a:rPr sz="3000" spc="105" dirty="0">
                <a:solidFill>
                  <a:srgbClr val="0A0A0A"/>
                </a:solidFill>
                <a:latin typeface="Times New Roman"/>
                <a:cs typeface="Times New Roman"/>
              </a:rPr>
              <a:t>to</a:t>
            </a:r>
            <a:r>
              <a:rPr sz="3000" spc="-165" dirty="0">
                <a:solidFill>
                  <a:srgbClr val="0A0A0A"/>
                </a:solidFill>
                <a:latin typeface="Times New Roman"/>
                <a:cs typeface="Times New Roman"/>
              </a:rPr>
              <a:t> </a:t>
            </a:r>
            <a:r>
              <a:rPr sz="3000" spc="-10" dirty="0">
                <a:solidFill>
                  <a:srgbClr val="0A0A0A"/>
                </a:solidFill>
                <a:latin typeface="Times New Roman"/>
                <a:cs typeface="Times New Roman"/>
              </a:rPr>
              <a:t>improve </a:t>
            </a:r>
            <a:r>
              <a:rPr sz="3000" dirty="0">
                <a:solidFill>
                  <a:srgbClr val="0A0A0A"/>
                </a:solidFill>
                <a:latin typeface="Times New Roman"/>
                <a:cs typeface="Times New Roman"/>
              </a:rPr>
              <a:t>reliability</a:t>
            </a:r>
            <a:r>
              <a:rPr sz="3000" spc="60" dirty="0">
                <a:solidFill>
                  <a:srgbClr val="0A0A0A"/>
                </a:solidFill>
                <a:latin typeface="Times New Roman"/>
                <a:cs typeface="Times New Roman"/>
              </a:rPr>
              <a:t> </a:t>
            </a:r>
            <a:r>
              <a:rPr sz="3000" spc="100" dirty="0">
                <a:solidFill>
                  <a:srgbClr val="0A0A0A"/>
                </a:solidFill>
                <a:latin typeface="Times New Roman"/>
                <a:cs typeface="Times New Roman"/>
              </a:rPr>
              <a:t>and</a:t>
            </a:r>
            <a:r>
              <a:rPr sz="3000" spc="50" dirty="0">
                <a:solidFill>
                  <a:srgbClr val="0A0A0A"/>
                </a:solidFill>
                <a:latin typeface="Times New Roman"/>
                <a:cs typeface="Times New Roman"/>
              </a:rPr>
              <a:t> </a:t>
            </a:r>
            <a:r>
              <a:rPr sz="3000" spc="70" dirty="0">
                <a:solidFill>
                  <a:srgbClr val="0A0A0A"/>
                </a:solidFill>
                <a:latin typeface="Times New Roman"/>
                <a:cs typeface="Times New Roman"/>
              </a:rPr>
              <a:t>at</a:t>
            </a:r>
            <a:r>
              <a:rPr sz="3000" spc="-10" dirty="0">
                <a:solidFill>
                  <a:srgbClr val="0A0A0A"/>
                </a:solidFill>
                <a:latin typeface="Times New Roman"/>
                <a:cs typeface="Times New Roman"/>
              </a:rPr>
              <a:t> </a:t>
            </a:r>
            <a:r>
              <a:rPr sz="3000" spc="90" dirty="0">
                <a:solidFill>
                  <a:srgbClr val="0A0A0A"/>
                </a:solidFill>
                <a:latin typeface="Times New Roman"/>
                <a:cs typeface="Times New Roman"/>
              </a:rPr>
              <a:t>the</a:t>
            </a:r>
            <a:r>
              <a:rPr sz="3000" spc="-170" dirty="0">
                <a:solidFill>
                  <a:srgbClr val="0A0A0A"/>
                </a:solidFill>
                <a:latin typeface="Times New Roman"/>
                <a:cs typeface="Times New Roman"/>
              </a:rPr>
              <a:t> </a:t>
            </a:r>
            <a:r>
              <a:rPr sz="3000" spc="70" dirty="0">
                <a:solidFill>
                  <a:srgbClr val="0A0A0A"/>
                </a:solidFill>
                <a:latin typeface="Times New Roman"/>
                <a:cs typeface="Times New Roman"/>
              </a:rPr>
              <a:t>same</a:t>
            </a:r>
            <a:r>
              <a:rPr sz="3000" spc="10" dirty="0">
                <a:solidFill>
                  <a:srgbClr val="0A0A0A"/>
                </a:solidFill>
                <a:latin typeface="Times New Roman"/>
                <a:cs typeface="Times New Roman"/>
              </a:rPr>
              <a:t> </a:t>
            </a:r>
            <a:r>
              <a:rPr sz="3000" dirty="0">
                <a:solidFill>
                  <a:srgbClr val="0A0A0A"/>
                </a:solidFill>
                <a:latin typeface="Times New Roman"/>
                <a:cs typeface="Times New Roman"/>
              </a:rPr>
              <a:t>time</a:t>
            </a:r>
            <a:r>
              <a:rPr sz="3000" spc="-10" dirty="0">
                <a:solidFill>
                  <a:srgbClr val="0A0A0A"/>
                </a:solidFill>
                <a:latin typeface="Times New Roman"/>
                <a:cs typeface="Times New Roman"/>
              </a:rPr>
              <a:t> increase performance.</a:t>
            </a:r>
            <a:endParaRPr sz="3000">
              <a:latin typeface="Times New Roman"/>
              <a:cs typeface="Times New Roman"/>
            </a:endParaRPr>
          </a:p>
        </p:txBody>
      </p:sp>
    </p:spTree>
    <p:extLst>
      <p:ext uri="{BB962C8B-B14F-4D97-AF65-F5344CB8AC3E}">
        <p14:creationId xmlns:p14="http://schemas.microsoft.com/office/powerpoint/2010/main" val="3526454050"/>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000" y="0"/>
            <a:ext cx="9143860" cy="592614"/>
          </a:xfrm>
          <a:prstGeom prst="rect">
            <a:avLst/>
          </a:prstGeom>
        </p:spPr>
      </p:pic>
      <p:sp>
        <p:nvSpPr>
          <p:cNvPr id="3" name="object 3"/>
          <p:cNvSpPr txBox="1">
            <a:spLocks noGrp="1"/>
          </p:cNvSpPr>
          <p:nvPr>
            <p:ph type="title"/>
          </p:nvPr>
        </p:nvSpPr>
        <p:spPr>
          <a:xfrm>
            <a:off x="4407227" y="953086"/>
            <a:ext cx="3213100" cy="444352"/>
          </a:xfrm>
          <a:prstGeom prst="rect">
            <a:avLst/>
          </a:prstGeom>
        </p:spPr>
        <p:txBody>
          <a:bodyPr vert="horz" wrap="square" lIns="0" tIns="13335" rIns="0" bIns="0" numCol="1" rtlCol="0" anchor="b" anchorCtr="0" compatLnSpc="1">
            <a:prstTxWarp prst="textNoShape">
              <a:avLst/>
            </a:prstTxWarp>
            <a:spAutoFit/>
          </a:bodyPr>
          <a:lstStyle/>
          <a:p>
            <a:pPr marL="12700">
              <a:spcBef>
                <a:spcPts val="105"/>
              </a:spcBef>
            </a:pPr>
            <a:r>
              <a:rPr spc="-520" dirty="0">
                <a:solidFill>
                  <a:srgbClr val="42424F"/>
                </a:solidFill>
              </a:rPr>
              <a:t>SQL</a:t>
            </a:r>
            <a:r>
              <a:rPr spc="30" dirty="0">
                <a:solidFill>
                  <a:srgbClr val="42424F"/>
                </a:solidFill>
              </a:rPr>
              <a:t> </a:t>
            </a:r>
            <a:r>
              <a:rPr spc="-105" dirty="0">
                <a:solidFill>
                  <a:srgbClr val="42424F"/>
                </a:solidFill>
              </a:rPr>
              <a:t>Injections</a:t>
            </a:r>
          </a:p>
        </p:txBody>
      </p:sp>
      <p:sp>
        <p:nvSpPr>
          <p:cNvPr id="4" name="object 4"/>
          <p:cNvSpPr txBox="1"/>
          <p:nvPr/>
        </p:nvSpPr>
        <p:spPr>
          <a:xfrm>
            <a:off x="2399609" y="1453223"/>
            <a:ext cx="7776845" cy="731520"/>
          </a:xfrm>
          <a:prstGeom prst="rect">
            <a:avLst/>
          </a:prstGeom>
        </p:spPr>
        <p:txBody>
          <a:bodyPr vert="horz" wrap="square" lIns="0" tIns="57785" rIns="0" bIns="0" rtlCol="0">
            <a:spAutoFit/>
          </a:bodyPr>
          <a:lstStyle/>
          <a:p>
            <a:pPr marL="269875" marR="5080" indent="-257810">
              <a:lnSpc>
                <a:spcPts val="2620"/>
              </a:lnSpc>
              <a:spcBef>
                <a:spcPts val="455"/>
              </a:spcBef>
              <a:buChar char="•"/>
              <a:tabLst>
                <a:tab pos="269875" algn="l"/>
                <a:tab pos="274320" algn="l"/>
              </a:tabLst>
            </a:pPr>
            <a:r>
              <a:rPr sz="2450" dirty="0">
                <a:solidFill>
                  <a:srgbClr val="9A529E"/>
                </a:solidFill>
                <a:latin typeface="Times New Roman"/>
                <a:cs typeface="Times New Roman"/>
              </a:rPr>
              <a:t>	</a:t>
            </a:r>
            <a:r>
              <a:rPr sz="2450" dirty="0">
                <a:solidFill>
                  <a:srgbClr val="0E0E0E"/>
                </a:solidFill>
                <a:latin typeface="Times New Roman"/>
                <a:cs typeface="Times New Roman"/>
              </a:rPr>
              <a:t>E.g.</a:t>
            </a:r>
            <a:r>
              <a:rPr sz="2450" spc="-70" dirty="0">
                <a:solidFill>
                  <a:srgbClr val="0E0E0E"/>
                </a:solidFill>
                <a:latin typeface="Times New Roman"/>
                <a:cs typeface="Times New Roman"/>
              </a:rPr>
              <a:t> </a:t>
            </a:r>
            <a:r>
              <a:rPr sz="2450" spc="85" dirty="0">
                <a:solidFill>
                  <a:srgbClr val="0E0E0E"/>
                </a:solidFill>
                <a:latin typeface="Times New Roman"/>
                <a:cs typeface="Times New Roman"/>
              </a:rPr>
              <a:t>application</a:t>
            </a:r>
            <a:r>
              <a:rPr sz="2450" spc="40" dirty="0">
                <a:solidFill>
                  <a:srgbClr val="0E0E0E"/>
                </a:solidFill>
                <a:latin typeface="Times New Roman"/>
                <a:cs typeface="Times New Roman"/>
              </a:rPr>
              <a:t> </a:t>
            </a:r>
            <a:r>
              <a:rPr sz="2450" spc="105" dirty="0">
                <a:solidFill>
                  <a:srgbClr val="0E0E0E"/>
                </a:solidFill>
                <a:latin typeface="Times New Roman"/>
                <a:cs typeface="Times New Roman"/>
              </a:rPr>
              <a:t>takes</a:t>
            </a:r>
            <a:r>
              <a:rPr sz="2450" spc="-20" dirty="0">
                <a:solidFill>
                  <a:srgbClr val="0E0E0E"/>
                </a:solidFill>
                <a:latin typeface="Times New Roman"/>
                <a:cs typeface="Times New Roman"/>
              </a:rPr>
              <a:t> </a:t>
            </a:r>
            <a:r>
              <a:rPr sz="2450" spc="120" dirty="0">
                <a:solidFill>
                  <a:srgbClr val="0E0E0E"/>
                </a:solidFill>
                <a:latin typeface="Times New Roman"/>
                <a:cs typeface="Times New Roman"/>
              </a:rPr>
              <a:t>accnt</a:t>
            </a:r>
            <a:r>
              <a:rPr sz="2450" spc="120" dirty="0">
                <a:solidFill>
                  <a:srgbClr val="42424F"/>
                </a:solidFill>
                <a:latin typeface="Times New Roman"/>
                <a:cs typeface="Times New Roman"/>
              </a:rPr>
              <a:t>_</a:t>
            </a:r>
            <a:r>
              <a:rPr sz="2450" spc="120" dirty="0">
                <a:solidFill>
                  <a:srgbClr val="0E0E0E"/>
                </a:solidFill>
                <a:latin typeface="Times New Roman"/>
                <a:cs typeface="Times New Roman"/>
              </a:rPr>
              <a:t>number</a:t>
            </a:r>
            <a:r>
              <a:rPr sz="2450" spc="175" dirty="0">
                <a:solidFill>
                  <a:srgbClr val="0E0E0E"/>
                </a:solidFill>
                <a:latin typeface="Times New Roman"/>
                <a:cs typeface="Times New Roman"/>
              </a:rPr>
              <a:t> </a:t>
            </a:r>
            <a:r>
              <a:rPr sz="2450" spc="105" dirty="0">
                <a:solidFill>
                  <a:srgbClr val="0E0E0E"/>
                </a:solidFill>
                <a:latin typeface="Times New Roman"/>
                <a:cs typeface="Times New Roman"/>
              </a:rPr>
              <a:t>as</a:t>
            </a:r>
            <a:r>
              <a:rPr sz="2450" spc="-90" dirty="0">
                <a:solidFill>
                  <a:srgbClr val="0E0E0E"/>
                </a:solidFill>
                <a:latin typeface="Times New Roman"/>
                <a:cs typeface="Times New Roman"/>
              </a:rPr>
              <a:t> </a:t>
            </a:r>
            <a:r>
              <a:rPr sz="2450" spc="145" dirty="0">
                <a:solidFill>
                  <a:srgbClr val="0E0E0E"/>
                </a:solidFill>
                <a:latin typeface="Times New Roman"/>
                <a:cs typeface="Times New Roman"/>
              </a:rPr>
              <a:t>input</a:t>
            </a:r>
            <a:r>
              <a:rPr sz="2450" spc="-110" dirty="0">
                <a:solidFill>
                  <a:srgbClr val="0E0E0E"/>
                </a:solidFill>
                <a:latin typeface="Times New Roman"/>
                <a:cs typeface="Times New Roman"/>
              </a:rPr>
              <a:t> </a:t>
            </a:r>
            <a:r>
              <a:rPr sz="2450" spc="114" dirty="0">
                <a:solidFill>
                  <a:srgbClr val="0E0E0E"/>
                </a:solidFill>
                <a:latin typeface="Times New Roman"/>
                <a:cs typeface="Times New Roman"/>
              </a:rPr>
              <a:t>from</a:t>
            </a:r>
            <a:r>
              <a:rPr sz="2450" spc="65" dirty="0">
                <a:solidFill>
                  <a:srgbClr val="0E0E0E"/>
                </a:solidFill>
                <a:latin typeface="Times New Roman"/>
                <a:cs typeface="Times New Roman"/>
              </a:rPr>
              <a:t> </a:t>
            </a:r>
            <a:r>
              <a:rPr sz="2450" spc="100" dirty="0">
                <a:solidFill>
                  <a:srgbClr val="0E0E0E"/>
                </a:solidFill>
                <a:latin typeface="Times New Roman"/>
                <a:cs typeface="Times New Roman"/>
              </a:rPr>
              <a:t>user </a:t>
            </a:r>
            <a:r>
              <a:rPr sz="2450" spc="125" dirty="0">
                <a:solidFill>
                  <a:srgbClr val="0E0E0E"/>
                </a:solidFill>
                <a:latin typeface="Times New Roman"/>
                <a:cs typeface="Times New Roman"/>
              </a:rPr>
              <a:t>and</a:t>
            </a:r>
            <a:r>
              <a:rPr sz="2450" spc="25" dirty="0">
                <a:solidFill>
                  <a:srgbClr val="0E0E0E"/>
                </a:solidFill>
                <a:latin typeface="Times New Roman"/>
                <a:cs typeface="Times New Roman"/>
              </a:rPr>
              <a:t> </a:t>
            </a:r>
            <a:r>
              <a:rPr sz="2450" spc="90" dirty="0">
                <a:solidFill>
                  <a:srgbClr val="0E0E0E"/>
                </a:solidFill>
                <a:latin typeface="Times New Roman"/>
                <a:cs typeface="Times New Roman"/>
              </a:rPr>
              <a:t>creates</a:t>
            </a:r>
            <a:r>
              <a:rPr sz="2450" spc="-30" dirty="0">
                <a:solidFill>
                  <a:srgbClr val="0E0E0E"/>
                </a:solidFill>
                <a:latin typeface="Times New Roman"/>
                <a:cs typeface="Times New Roman"/>
              </a:rPr>
              <a:t> </a:t>
            </a:r>
            <a:r>
              <a:rPr sz="2450" spc="100" dirty="0">
                <a:solidFill>
                  <a:srgbClr val="0E0E0E"/>
                </a:solidFill>
                <a:latin typeface="Times New Roman"/>
                <a:cs typeface="Times New Roman"/>
              </a:rPr>
              <a:t>an</a:t>
            </a:r>
            <a:r>
              <a:rPr sz="2450" spc="40" dirty="0">
                <a:solidFill>
                  <a:srgbClr val="0E0E0E"/>
                </a:solidFill>
                <a:latin typeface="Times New Roman"/>
                <a:cs typeface="Times New Roman"/>
              </a:rPr>
              <a:t> </a:t>
            </a:r>
            <a:r>
              <a:rPr sz="2450" dirty="0">
                <a:solidFill>
                  <a:srgbClr val="0E0E0E"/>
                </a:solidFill>
                <a:latin typeface="Times New Roman"/>
                <a:cs typeface="Times New Roman"/>
              </a:rPr>
              <a:t>SQL</a:t>
            </a:r>
            <a:r>
              <a:rPr sz="2450" spc="-100" dirty="0">
                <a:solidFill>
                  <a:srgbClr val="0E0E0E"/>
                </a:solidFill>
                <a:latin typeface="Times New Roman"/>
                <a:cs typeface="Times New Roman"/>
              </a:rPr>
              <a:t> </a:t>
            </a:r>
            <a:r>
              <a:rPr sz="2450" spc="110" dirty="0">
                <a:solidFill>
                  <a:srgbClr val="0E0E0E"/>
                </a:solidFill>
                <a:latin typeface="Times New Roman"/>
                <a:cs typeface="Times New Roman"/>
              </a:rPr>
              <a:t>query</a:t>
            </a:r>
            <a:r>
              <a:rPr sz="2450" spc="-105" dirty="0">
                <a:solidFill>
                  <a:srgbClr val="0E0E0E"/>
                </a:solidFill>
                <a:latin typeface="Times New Roman"/>
                <a:cs typeface="Times New Roman"/>
              </a:rPr>
              <a:t> </a:t>
            </a:r>
            <a:r>
              <a:rPr sz="2450" spc="95" dirty="0">
                <a:solidFill>
                  <a:srgbClr val="0E0E0E"/>
                </a:solidFill>
                <a:latin typeface="Times New Roman"/>
                <a:cs typeface="Times New Roman"/>
              </a:rPr>
              <a:t>as</a:t>
            </a:r>
            <a:r>
              <a:rPr sz="2450" spc="-30" dirty="0">
                <a:solidFill>
                  <a:srgbClr val="0E0E0E"/>
                </a:solidFill>
                <a:latin typeface="Times New Roman"/>
                <a:cs typeface="Times New Roman"/>
              </a:rPr>
              <a:t> </a:t>
            </a:r>
            <a:r>
              <a:rPr sz="2450" spc="-10" dirty="0">
                <a:solidFill>
                  <a:srgbClr val="0E0E0E"/>
                </a:solidFill>
                <a:latin typeface="Times New Roman"/>
                <a:cs typeface="Times New Roman"/>
              </a:rPr>
              <a:t>follows:</a:t>
            </a:r>
            <a:endParaRPr sz="2450">
              <a:latin typeface="Times New Roman"/>
              <a:cs typeface="Times New Roman"/>
            </a:endParaRPr>
          </a:p>
        </p:txBody>
      </p:sp>
      <p:sp>
        <p:nvSpPr>
          <p:cNvPr id="5" name="object 5"/>
          <p:cNvSpPr txBox="1"/>
          <p:nvPr/>
        </p:nvSpPr>
        <p:spPr>
          <a:xfrm>
            <a:off x="2709123" y="2279781"/>
            <a:ext cx="74930" cy="128240"/>
          </a:xfrm>
          <a:prstGeom prst="rect">
            <a:avLst/>
          </a:prstGeom>
        </p:spPr>
        <p:txBody>
          <a:bodyPr vert="horz" wrap="square" lIns="0" tIns="12700" rIns="0" bIns="0" rtlCol="0">
            <a:spAutoFit/>
          </a:bodyPr>
          <a:lstStyle/>
          <a:p>
            <a:pPr marL="12700">
              <a:spcBef>
                <a:spcPts val="100"/>
              </a:spcBef>
            </a:pPr>
            <a:r>
              <a:rPr sz="750" spc="-50" dirty="0">
                <a:solidFill>
                  <a:srgbClr val="7C9391"/>
                </a:solidFill>
                <a:latin typeface="Times New Roman"/>
                <a:cs typeface="Times New Roman"/>
              </a:rPr>
              <a:t>0</a:t>
            </a:r>
            <a:endParaRPr sz="750">
              <a:latin typeface="Times New Roman"/>
              <a:cs typeface="Times New Roman"/>
            </a:endParaRPr>
          </a:p>
        </p:txBody>
      </p:sp>
      <p:sp>
        <p:nvSpPr>
          <p:cNvPr id="6" name="object 6"/>
          <p:cNvSpPr txBox="1"/>
          <p:nvPr/>
        </p:nvSpPr>
        <p:spPr>
          <a:xfrm>
            <a:off x="2938059" y="2152993"/>
            <a:ext cx="6402070" cy="938530"/>
          </a:xfrm>
          <a:prstGeom prst="rect">
            <a:avLst/>
          </a:prstGeom>
        </p:spPr>
        <p:txBody>
          <a:bodyPr vert="horz" wrap="square" lIns="0" tIns="57150" rIns="0" bIns="0" rtlCol="0">
            <a:spAutoFit/>
          </a:bodyPr>
          <a:lstStyle/>
          <a:p>
            <a:pPr marL="19685" marR="746125" indent="-3810">
              <a:lnSpc>
                <a:spcPts val="2190"/>
              </a:lnSpc>
              <a:spcBef>
                <a:spcPts val="450"/>
              </a:spcBef>
            </a:pPr>
            <a:r>
              <a:rPr sz="2100" spc="75" dirty="0">
                <a:solidFill>
                  <a:srgbClr val="604226"/>
                </a:solidFill>
                <a:latin typeface="Times New Roman"/>
                <a:cs typeface="Times New Roman"/>
              </a:rPr>
              <a:t>string</a:t>
            </a:r>
            <a:r>
              <a:rPr sz="2100" spc="-100" dirty="0">
                <a:solidFill>
                  <a:srgbClr val="604226"/>
                </a:solidFill>
                <a:latin typeface="Times New Roman"/>
                <a:cs typeface="Times New Roman"/>
              </a:rPr>
              <a:t> </a:t>
            </a:r>
            <a:r>
              <a:rPr sz="2100" spc="125" dirty="0">
                <a:solidFill>
                  <a:srgbClr val="604226"/>
                </a:solidFill>
                <a:latin typeface="Times New Roman"/>
                <a:cs typeface="Times New Roman"/>
              </a:rPr>
              <a:t>query=</a:t>
            </a:r>
            <a:r>
              <a:rPr sz="2100" spc="110" dirty="0">
                <a:solidFill>
                  <a:srgbClr val="604226"/>
                </a:solidFill>
                <a:latin typeface="Times New Roman"/>
                <a:cs typeface="Times New Roman"/>
              </a:rPr>
              <a:t> </a:t>
            </a:r>
            <a:r>
              <a:rPr sz="2100" dirty="0">
                <a:solidFill>
                  <a:srgbClr val="604226"/>
                </a:solidFill>
                <a:latin typeface="Times New Roman"/>
                <a:cs typeface="Times New Roman"/>
              </a:rPr>
              <a:t>"select</a:t>
            </a:r>
            <a:r>
              <a:rPr sz="2100" spc="35" dirty="0">
                <a:solidFill>
                  <a:srgbClr val="604226"/>
                </a:solidFill>
                <a:latin typeface="Times New Roman"/>
                <a:cs typeface="Times New Roman"/>
              </a:rPr>
              <a:t> </a:t>
            </a:r>
            <a:r>
              <a:rPr sz="2100" spc="50" dirty="0">
                <a:solidFill>
                  <a:srgbClr val="604226"/>
                </a:solidFill>
                <a:latin typeface="Times New Roman"/>
                <a:cs typeface="Times New Roman"/>
              </a:rPr>
              <a:t>balance</a:t>
            </a:r>
            <a:r>
              <a:rPr sz="2100" spc="-60" dirty="0">
                <a:solidFill>
                  <a:srgbClr val="604226"/>
                </a:solidFill>
                <a:latin typeface="Times New Roman"/>
                <a:cs typeface="Times New Roman"/>
              </a:rPr>
              <a:t> </a:t>
            </a:r>
            <a:r>
              <a:rPr sz="2100" spc="65" dirty="0">
                <a:solidFill>
                  <a:srgbClr val="604226"/>
                </a:solidFill>
                <a:latin typeface="Times New Roman"/>
                <a:cs typeface="Times New Roman"/>
              </a:rPr>
              <a:t>from</a:t>
            </a:r>
            <a:r>
              <a:rPr sz="2100" spc="15" dirty="0">
                <a:solidFill>
                  <a:srgbClr val="604226"/>
                </a:solidFill>
                <a:latin typeface="Times New Roman"/>
                <a:cs typeface="Times New Roman"/>
              </a:rPr>
              <a:t> </a:t>
            </a:r>
            <a:r>
              <a:rPr sz="2100" dirty="0">
                <a:solidFill>
                  <a:srgbClr val="604226"/>
                </a:solidFill>
                <a:latin typeface="Times New Roman"/>
                <a:cs typeface="Times New Roman"/>
              </a:rPr>
              <a:t>account</a:t>
            </a:r>
            <a:r>
              <a:rPr sz="2100" spc="120" dirty="0">
                <a:solidFill>
                  <a:srgbClr val="604226"/>
                </a:solidFill>
                <a:latin typeface="Times New Roman"/>
                <a:cs typeface="Times New Roman"/>
              </a:rPr>
              <a:t> </a:t>
            </a:r>
            <a:r>
              <a:rPr sz="2100" spc="-10" dirty="0">
                <a:solidFill>
                  <a:srgbClr val="604226"/>
                </a:solidFill>
                <a:latin typeface="Times New Roman"/>
                <a:cs typeface="Times New Roman"/>
              </a:rPr>
              <a:t>where </a:t>
            </a:r>
            <a:r>
              <a:rPr sz="2100" spc="70" dirty="0">
                <a:solidFill>
                  <a:srgbClr val="604226"/>
                </a:solidFill>
                <a:latin typeface="Times New Roman"/>
                <a:cs typeface="Times New Roman"/>
              </a:rPr>
              <a:t>account</a:t>
            </a:r>
            <a:r>
              <a:rPr sz="2100" spc="70" dirty="0">
                <a:solidFill>
                  <a:srgbClr val="7E7767"/>
                </a:solidFill>
                <a:latin typeface="Times New Roman"/>
                <a:cs typeface="Times New Roman"/>
              </a:rPr>
              <a:t>_</a:t>
            </a:r>
            <a:r>
              <a:rPr sz="2100" spc="70" dirty="0">
                <a:solidFill>
                  <a:srgbClr val="604226"/>
                </a:solidFill>
                <a:latin typeface="Times New Roman"/>
                <a:cs typeface="Times New Roman"/>
              </a:rPr>
              <a:t>number</a:t>
            </a:r>
            <a:r>
              <a:rPr sz="2100" spc="204" dirty="0">
                <a:solidFill>
                  <a:srgbClr val="604226"/>
                </a:solidFill>
                <a:latin typeface="Times New Roman"/>
                <a:cs typeface="Times New Roman"/>
              </a:rPr>
              <a:t> </a:t>
            </a:r>
            <a:r>
              <a:rPr sz="2100" dirty="0">
                <a:solidFill>
                  <a:srgbClr val="604226"/>
                </a:solidFill>
                <a:latin typeface="Times New Roman"/>
                <a:cs typeface="Times New Roman"/>
              </a:rPr>
              <a:t>="'</a:t>
            </a:r>
            <a:r>
              <a:rPr sz="2100" spc="50" dirty="0">
                <a:solidFill>
                  <a:srgbClr val="604226"/>
                </a:solidFill>
                <a:latin typeface="Times New Roman"/>
                <a:cs typeface="Times New Roman"/>
              </a:rPr>
              <a:t> </a:t>
            </a:r>
            <a:r>
              <a:rPr sz="1950" spc="75" dirty="0">
                <a:solidFill>
                  <a:srgbClr val="604226"/>
                </a:solidFill>
                <a:latin typeface="Times New Roman"/>
                <a:cs typeface="Times New Roman"/>
              </a:rPr>
              <a:t>+</a:t>
            </a:r>
            <a:r>
              <a:rPr sz="1950" spc="80" dirty="0">
                <a:solidFill>
                  <a:srgbClr val="604226"/>
                </a:solidFill>
                <a:latin typeface="Times New Roman"/>
                <a:cs typeface="Times New Roman"/>
              </a:rPr>
              <a:t> </a:t>
            </a:r>
            <a:r>
              <a:rPr sz="2100" spc="75" dirty="0">
                <a:solidFill>
                  <a:srgbClr val="604226"/>
                </a:solidFill>
                <a:latin typeface="Times New Roman"/>
                <a:cs typeface="Times New Roman"/>
              </a:rPr>
              <a:t>accnt</a:t>
            </a:r>
            <a:r>
              <a:rPr sz="2100" spc="75" dirty="0">
                <a:solidFill>
                  <a:srgbClr val="7E7767"/>
                </a:solidFill>
                <a:latin typeface="Times New Roman"/>
                <a:cs typeface="Times New Roman"/>
              </a:rPr>
              <a:t>_</a:t>
            </a:r>
            <a:r>
              <a:rPr sz="2100" spc="75" dirty="0">
                <a:solidFill>
                  <a:srgbClr val="604226"/>
                </a:solidFill>
                <a:latin typeface="Times New Roman"/>
                <a:cs typeface="Times New Roman"/>
              </a:rPr>
              <a:t>number</a:t>
            </a:r>
            <a:r>
              <a:rPr sz="2100" spc="204" dirty="0">
                <a:solidFill>
                  <a:srgbClr val="604226"/>
                </a:solidFill>
                <a:latin typeface="Times New Roman"/>
                <a:cs typeface="Times New Roman"/>
              </a:rPr>
              <a:t> </a:t>
            </a:r>
            <a:r>
              <a:rPr sz="1950" spc="-20" dirty="0">
                <a:solidFill>
                  <a:srgbClr val="6B543B"/>
                </a:solidFill>
                <a:latin typeface="Times New Roman"/>
                <a:cs typeface="Times New Roman"/>
              </a:rPr>
              <a:t>+""'</a:t>
            </a:r>
            <a:endParaRPr sz="1950">
              <a:latin typeface="Times New Roman"/>
              <a:cs typeface="Times New Roman"/>
            </a:endParaRPr>
          </a:p>
          <a:p>
            <a:pPr marL="12700">
              <a:lnSpc>
                <a:spcPts val="2455"/>
              </a:lnSpc>
            </a:pPr>
            <a:r>
              <a:rPr sz="2100" spc="55" dirty="0">
                <a:solidFill>
                  <a:srgbClr val="608282"/>
                </a:solidFill>
                <a:latin typeface="Times New Roman"/>
                <a:cs typeface="Times New Roman"/>
              </a:rPr>
              <a:t>Suppose</a:t>
            </a:r>
            <a:r>
              <a:rPr sz="2100" spc="50" dirty="0">
                <a:solidFill>
                  <a:srgbClr val="608282"/>
                </a:solidFill>
                <a:latin typeface="Times New Roman"/>
                <a:cs typeface="Times New Roman"/>
              </a:rPr>
              <a:t> </a:t>
            </a:r>
            <a:r>
              <a:rPr sz="2100" spc="55" dirty="0">
                <a:solidFill>
                  <a:srgbClr val="608282"/>
                </a:solidFill>
                <a:latin typeface="Times New Roman"/>
                <a:cs typeface="Times New Roman"/>
              </a:rPr>
              <a:t>instead</a:t>
            </a:r>
            <a:r>
              <a:rPr sz="2100" spc="100" dirty="0">
                <a:solidFill>
                  <a:srgbClr val="608282"/>
                </a:solidFill>
                <a:latin typeface="Times New Roman"/>
                <a:cs typeface="Times New Roman"/>
              </a:rPr>
              <a:t> </a:t>
            </a:r>
            <a:r>
              <a:rPr sz="2100" dirty="0">
                <a:solidFill>
                  <a:srgbClr val="608282"/>
                </a:solidFill>
                <a:latin typeface="Times New Roman"/>
                <a:cs typeface="Times New Roman"/>
              </a:rPr>
              <a:t>of</a:t>
            </a:r>
            <a:r>
              <a:rPr sz="2100" spc="-10" dirty="0">
                <a:solidFill>
                  <a:srgbClr val="608282"/>
                </a:solidFill>
                <a:latin typeface="Times New Roman"/>
                <a:cs typeface="Times New Roman"/>
              </a:rPr>
              <a:t> </a:t>
            </a:r>
            <a:r>
              <a:rPr sz="2100" dirty="0">
                <a:solidFill>
                  <a:srgbClr val="608282"/>
                </a:solidFill>
                <a:latin typeface="Times New Roman"/>
                <a:cs typeface="Times New Roman"/>
              </a:rPr>
              <a:t>a</a:t>
            </a:r>
            <a:r>
              <a:rPr sz="2100" spc="85" dirty="0">
                <a:solidFill>
                  <a:srgbClr val="608282"/>
                </a:solidFill>
                <a:latin typeface="Times New Roman"/>
                <a:cs typeface="Times New Roman"/>
              </a:rPr>
              <a:t> </a:t>
            </a:r>
            <a:r>
              <a:rPr sz="2100" dirty="0">
                <a:solidFill>
                  <a:srgbClr val="608282"/>
                </a:solidFill>
                <a:latin typeface="Times New Roman"/>
                <a:cs typeface="Times New Roman"/>
              </a:rPr>
              <a:t>valid</a:t>
            </a:r>
            <a:r>
              <a:rPr sz="2100" spc="60" dirty="0">
                <a:solidFill>
                  <a:srgbClr val="608282"/>
                </a:solidFill>
                <a:latin typeface="Times New Roman"/>
                <a:cs typeface="Times New Roman"/>
              </a:rPr>
              <a:t> </a:t>
            </a:r>
            <a:r>
              <a:rPr sz="2100" dirty="0">
                <a:solidFill>
                  <a:srgbClr val="608282"/>
                </a:solidFill>
                <a:latin typeface="Times New Roman"/>
                <a:cs typeface="Times New Roman"/>
              </a:rPr>
              <a:t>account</a:t>
            </a:r>
            <a:r>
              <a:rPr sz="2100" spc="110" dirty="0">
                <a:solidFill>
                  <a:srgbClr val="608282"/>
                </a:solidFill>
                <a:latin typeface="Times New Roman"/>
                <a:cs typeface="Times New Roman"/>
              </a:rPr>
              <a:t> </a:t>
            </a:r>
            <a:r>
              <a:rPr sz="2100" spc="75" dirty="0">
                <a:solidFill>
                  <a:srgbClr val="608282"/>
                </a:solidFill>
                <a:latin typeface="Times New Roman"/>
                <a:cs typeface="Times New Roman"/>
              </a:rPr>
              <a:t>number,</a:t>
            </a:r>
            <a:r>
              <a:rPr sz="2100" spc="30" dirty="0">
                <a:solidFill>
                  <a:srgbClr val="608282"/>
                </a:solidFill>
                <a:latin typeface="Times New Roman"/>
                <a:cs typeface="Times New Roman"/>
              </a:rPr>
              <a:t> </a:t>
            </a:r>
            <a:r>
              <a:rPr sz="2100" spc="70" dirty="0">
                <a:solidFill>
                  <a:srgbClr val="608282"/>
                </a:solidFill>
                <a:latin typeface="Times New Roman"/>
                <a:cs typeface="Times New Roman"/>
              </a:rPr>
              <a:t>user</a:t>
            </a:r>
            <a:r>
              <a:rPr sz="2100" spc="5" dirty="0">
                <a:solidFill>
                  <a:srgbClr val="608282"/>
                </a:solidFill>
                <a:latin typeface="Times New Roman"/>
                <a:cs typeface="Times New Roman"/>
              </a:rPr>
              <a:t> </a:t>
            </a:r>
            <a:r>
              <a:rPr sz="2100" dirty="0">
                <a:solidFill>
                  <a:srgbClr val="608282"/>
                </a:solidFill>
                <a:latin typeface="Times New Roman"/>
                <a:cs typeface="Times New Roman"/>
              </a:rPr>
              <a:t>types</a:t>
            </a:r>
            <a:r>
              <a:rPr sz="2100" spc="-10" dirty="0">
                <a:solidFill>
                  <a:srgbClr val="608282"/>
                </a:solidFill>
                <a:latin typeface="Times New Roman"/>
                <a:cs typeface="Times New Roman"/>
              </a:rPr>
              <a:t> </a:t>
            </a:r>
            <a:r>
              <a:rPr sz="2100" spc="-25" dirty="0">
                <a:solidFill>
                  <a:srgbClr val="608282"/>
                </a:solidFill>
                <a:latin typeface="Times New Roman"/>
                <a:cs typeface="Times New Roman"/>
              </a:rPr>
              <a:t>in</a:t>
            </a:r>
            <a:endParaRPr sz="2100">
              <a:latin typeface="Times New Roman"/>
              <a:cs typeface="Times New Roman"/>
            </a:endParaRPr>
          </a:p>
        </p:txBody>
      </p:sp>
      <p:sp>
        <p:nvSpPr>
          <p:cNvPr id="7" name="object 7"/>
          <p:cNvSpPr txBox="1"/>
          <p:nvPr/>
        </p:nvSpPr>
        <p:spPr>
          <a:xfrm>
            <a:off x="2709352" y="2869593"/>
            <a:ext cx="73025" cy="120546"/>
          </a:xfrm>
          <a:prstGeom prst="rect">
            <a:avLst/>
          </a:prstGeom>
        </p:spPr>
        <p:txBody>
          <a:bodyPr vert="horz" wrap="square" lIns="0" tIns="12700" rIns="0" bIns="0" rtlCol="0">
            <a:spAutoFit/>
          </a:bodyPr>
          <a:lstStyle/>
          <a:p>
            <a:pPr marL="12700">
              <a:spcBef>
                <a:spcPts val="100"/>
              </a:spcBef>
            </a:pPr>
            <a:r>
              <a:rPr sz="700" spc="-50" dirty="0">
                <a:solidFill>
                  <a:srgbClr val="608282"/>
                </a:solidFill>
                <a:latin typeface="Times New Roman"/>
                <a:cs typeface="Times New Roman"/>
              </a:rPr>
              <a:t>0</a:t>
            </a:r>
            <a:endParaRPr sz="700">
              <a:latin typeface="Times New Roman"/>
              <a:cs typeface="Times New Roman"/>
            </a:endParaRPr>
          </a:p>
        </p:txBody>
      </p:sp>
      <p:sp>
        <p:nvSpPr>
          <p:cNvPr id="8" name="object 8"/>
          <p:cNvSpPr txBox="1"/>
          <p:nvPr/>
        </p:nvSpPr>
        <p:spPr>
          <a:xfrm>
            <a:off x="2399609" y="3060711"/>
            <a:ext cx="7780655" cy="1583690"/>
          </a:xfrm>
          <a:prstGeom prst="rect">
            <a:avLst/>
          </a:prstGeom>
        </p:spPr>
        <p:txBody>
          <a:bodyPr vert="horz" wrap="square" lIns="0" tIns="12700" rIns="0" bIns="0" rtlCol="0">
            <a:spAutoFit/>
          </a:bodyPr>
          <a:lstStyle/>
          <a:p>
            <a:pPr marL="942975" indent="-335280">
              <a:lnSpc>
                <a:spcPts val="2265"/>
              </a:lnSpc>
              <a:spcBef>
                <a:spcPts val="100"/>
              </a:spcBef>
              <a:buClr>
                <a:srgbClr val="5D5B79"/>
              </a:buClr>
              <a:buChar char="•"/>
              <a:tabLst>
                <a:tab pos="942975" algn="l"/>
              </a:tabLst>
            </a:pPr>
            <a:r>
              <a:rPr sz="1950" spc="65" dirty="0">
                <a:solidFill>
                  <a:srgbClr val="577C5D"/>
                </a:solidFill>
                <a:latin typeface="Times New Roman"/>
                <a:cs typeface="Times New Roman"/>
              </a:rPr>
              <a:t>'</a:t>
            </a:r>
            <a:r>
              <a:rPr sz="1950" spc="65" dirty="0">
                <a:solidFill>
                  <a:srgbClr val="346633"/>
                </a:solidFill>
                <a:latin typeface="Times New Roman"/>
                <a:cs typeface="Times New Roman"/>
              </a:rPr>
              <a:t>;</a:t>
            </a:r>
            <a:r>
              <a:rPr sz="1950" spc="-65" dirty="0">
                <a:solidFill>
                  <a:srgbClr val="346633"/>
                </a:solidFill>
                <a:latin typeface="Times New Roman"/>
                <a:cs typeface="Times New Roman"/>
              </a:rPr>
              <a:t> </a:t>
            </a:r>
            <a:r>
              <a:rPr sz="1950" dirty="0">
                <a:solidFill>
                  <a:srgbClr val="346633"/>
                </a:solidFill>
                <a:latin typeface="Times New Roman"/>
                <a:cs typeface="Times New Roman"/>
              </a:rPr>
              <a:t>de</a:t>
            </a:r>
            <a:r>
              <a:rPr sz="1950" dirty="0">
                <a:solidFill>
                  <a:srgbClr val="185916"/>
                </a:solidFill>
                <a:latin typeface="Times New Roman"/>
                <a:cs typeface="Times New Roman"/>
              </a:rPr>
              <a:t>l</a:t>
            </a:r>
            <a:r>
              <a:rPr sz="1950" dirty="0">
                <a:solidFill>
                  <a:srgbClr val="346633"/>
                </a:solidFill>
                <a:latin typeface="Times New Roman"/>
                <a:cs typeface="Times New Roman"/>
              </a:rPr>
              <a:t>e</a:t>
            </a:r>
            <a:r>
              <a:rPr sz="1950" dirty="0">
                <a:solidFill>
                  <a:srgbClr val="185916"/>
                </a:solidFill>
                <a:latin typeface="Times New Roman"/>
                <a:cs typeface="Times New Roman"/>
              </a:rPr>
              <a:t>t</a:t>
            </a:r>
            <a:r>
              <a:rPr sz="1950" dirty="0">
                <a:solidFill>
                  <a:srgbClr val="346633"/>
                </a:solidFill>
                <a:latin typeface="Times New Roman"/>
                <a:cs typeface="Times New Roman"/>
              </a:rPr>
              <a:t>e</a:t>
            </a:r>
            <a:r>
              <a:rPr sz="1950" spc="-25" dirty="0">
                <a:solidFill>
                  <a:srgbClr val="346633"/>
                </a:solidFill>
                <a:latin typeface="Times New Roman"/>
                <a:cs typeface="Times New Roman"/>
              </a:rPr>
              <a:t> </a:t>
            </a:r>
            <a:r>
              <a:rPr sz="1950" dirty="0">
                <a:solidFill>
                  <a:srgbClr val="346633"/>
                </a:solidFill>
                <a:latin typeface="Times New Roman"/>
                <a:cs typeface="Times New Roman"/>
              </a:rPr>
              <a:t>from</a:t>
            </a:r>
            <a:r>
              <a:rPr sz="1950" spc="114" dirty="0">
                <a:solidFill>
                  <a:srgbClr val="346633"/>
                </a:solidFill>
                <a:latin typeface="Times New Roman"/>
                <a:cs typeface="Times New Roman"/>
              </a:rPr>
              <a:t> </a:t>
            </a:r>
            <a:r>
              <a:rPr sz="1950" spc="65" dirty="0">
                <a:solidFill>
                  <a:srgbClr val="185916"/>
                </a:solidFill>
                <a:latin typeface="Times New Roman"/>
                <a:cs typeface="Times New Roman"/>
              </a:rPr>
              <a:t>r</a:t>
            </a:r>
            <a:r>
              <a:rPr sz="1950" spc="65" dirty="0">
                <a:solidFill>
                  <a:srgbClr val="346633"/>
                </a:solidFill>
                <a:latin typeface="Times New Roman"/>
                <a:cs typeface="Times New Roman"/>
              </a:rPr>
              <a:t>;</a:t>
            </a:r>
            <a:endParaRPr sz="1950">
              <a:latin typeface="Times New Roman"/>
              <a:cs typeface="Times New Roman"/>
            </a:endParaRPr>
          </a:p>
          <a:p>
            <a:pPr marL="609600">
              <a:lnSpc>
                <a:spcPts val="2225"/>
              </a:lnSpc>
            </a:pPr>
            <a:r>
              <a:rPr sz="1950" spc="65" dirty="0">
                <a:solidFill>
                  <a:srgbClr val="5D5B79"/>
                </a:solidFill>
                <a:latin typeface="Times New Roman"/>
                <a:cs typeface="Times New Roman"/>
              </a:rPr>
              <a:t>then</a:t>
            </a:r>
            <a:r>
              <a:rPr sz="1950" spc="-25" dirty="0">
                <a:solidFill>
                  <a:srgbClr val="5D5B79"/>
                </a:solidFill>
                <a:latin typeface="Times New Roman"/>
                <a:cs typeface="Times New Roman"/>
              </a:rPr>
              <a:t> </a:t>
            </a:r>
            <a:r>
              <a:rPr sz="1950" dirty="0">
                <a:solidFill>
                  <a:srgbClr val="6D6B85"/>
                </a:solidFill>
                <a:latin typeface="Times New Roman"/>
                <a:cs typeface="Times New Roman"/>
              </a:rPr>
              <a:t>(oops!)</a:t>
            </a:r>
            <a:r>
              <a:rPr sz="1950" spc="15" dirty="0">
                <a:solidFill>
                  <a:srgbClr val="6D6B85"/>
                </a:solidFill>
                <a:latin typeface="Times New Roman"/>
                <a:cs typeface="Times New Roman"/>
              </a:rPr>
              <a:t> </a:t>
            </a:r>
            <a:r>
              <a:rPr sz="1950" dirty="0">
                <a:solidFill>
                  <a:srgbClr val="5D5B79"/>
                </a:solidFill>
                <a:latin typeface="Times New Roman"/>
                <a:cs typeface="Times New Roman"/>
              </a:rPr>
              <a:t>the</a:t>
            </a:r>
            <a:r>
              <a:rPr sz="1950" spc="180" dirty="0">
                <a:solidFill>
                  <a:srgbClr val="5D5B79"/>
                </a:solidFill>
                <a:latin typeface="Times New Roman"/>
                <a:cs typeface="Times New Roman"/>
              </a:rPr>
              <a:t> </a:t>
            </a:r>
            <a:r>
              <a:rPr sz="1950" dirty="0">
                <a:solidFill>
                  <a:srgbClr val="6D6B85"/>
                </a:solidFill>
                <a:latin typeface="Times New Roman"/>
                <a:cs typeface="Times New Roman"/>
              </a:rPr>
              <a:t>query</a:t>
            </a:r>
            <a:r>
              <a:rPr sz="1950" spc="-95" dirty="0">
                <a:solidFill>
                  <a:srgbClr val="6D6B85"/>
                </a:solidFill>
                <a:latin typeface="Times New Roman"/>
                <a:cs typeface="Times New Roman"/>
              </a:rPr>
              <a:t> </a:t>
            </a:r>
            <a:r>
              <a:rPr sz="1950" spc="-10" dirty="0">
                <a:solidFill>
                  <a:srgbClr val="6D6B85"/>
                </a:solidFill>
                <a:latin typeface="Times New Roman"/>
                <a:cs typeface="Times New Roman"/>
              </a:rPr>
              <a:t>becomes</a:t>
            </a:r>
            <a:endParaRPr sz="1950">
              <a:latin typeface="Times New Roman"/>
              <a:cs typeface="Times New Roman"/>
            </a:endParaRPr>
          </a:p>
          <a:p>
            <a:pPr marL="600075">
              <a:lnSpc>
                <a:spcPts val="2295"/>
              </a:lnSpc>
            </a:pPr>
            <a:r>
              <a:rPr sz="1950" dirty="0">
                <a:solidFill>
                  <a:srgbClr val="6B543B"/>
                </a:solidFill>
                <a:latin typeface="Times New Roman"/>
                <a:cs typeface="Times New Roman"/>
              </a:rPr>
              <a:t>select</a:t>
            </a:r>
            <a:r>
              <a:rPr sz="1950" spc="125" dirty="0">
                <a:solidFill>
                  <a:srgbClr val="6B543B"/>
                </a:solidFill>
                <a:latin typeface="Times New Roman"/>
                <a:cs typeface="Times New Roman"/>
              </a:rPr>
              <a:t> </a:t>
            </a:r>
            <a:r>
              <a:rPr sz="1950" dirty="0">
                <a:solidFill>
                  <a:srgbClr val="604226"/>
                </a:solidFill>
                <a:latin typeface="Times New Roman"/>
                <a:cs typeface="Times New Roman"/>
              </a:rPr>
              <a:t>balance</a:t>
            </a:r>
            <a:r>
              <a:rPr sz="1950" spc="5" dirty="0">
                <a:solidFill>
                  <a:srgbClr val="604226"/>
                </a:solidFill>
                <a:latin typeface="Times New Roman"/>
                <a:cs typeface="Times New Roman"/>
              </a:rPr>
              <a:t> </a:t>
            </a:r>
            <a:r>
              <a:rPr sz="1950" dirty="0">
                <a:solidFill>
                  <a:srgbClr val="604226"/>
                </a:solidFill>
                <a:latin typeface="Times New Roman"/>
                <a:cs typeface="Times New Roman"/>
              </a:rPr>
              <a:t>from</a:t>
            </a:r>
            <a:r>
              <a:rPr sz="1950" spc="60" dirty="0">
                <a:solidFill>
                  <a:srgbClr val="604226"/>
                </a:solidFill>
                <a:latin typeface="Times New Roman"/>
                <a:cs typeface="Times New Roman"/>
              </a:rPr>
              <a:t> </a:t>
            </a:r>
            <a:r>
              <a:rPr sz="1950" dirty="0">
                <a:solidFill>
                  <a:srgbClr val="6B543B"/>
                </a:solidFill>
                <a:latin typeface="Times New Roman"/>
                <a:cs typeface="Times New Roman"/>
              </a:rPr>
              <a:t>account</a:t>
            </a:r>
            <a:r>
              <a:rPr sz="1950" spc="220" dirty="0">
                <a:solidFill>
                  <a:srgbClr val="6B543B"/>
                </a:solidFill>
                <a:latin typeface="Times New Roman"/>
                <a:cs typeface="Times New Roman"/>
              </a:rPr>
              <a:t> </a:t>
            </a:r>
            <a:r>
              <a:rPr sz="1950" dirty="0">
                <a:solidFill>
                  <a:srgbClr val="6B543B"/>
                </a:solidFill>
                <a:latin typeface="Times New Roman"/>
                <a:cs typeface="Times New Roman"/>
              </a:rPr>
              <a:t>where</a:t>
            </a:r>
            <a:r>
              <a:rPr sz="1950" spc="125" dirty="0">
                <a:solidFill>
                  <a:srgbClr val="6B543B"/>
                </a:solidFill>
                <a:latin typeface="Times New Roman"/>
                <a:cs typeface="Times New Roman"/>
              </a:rPr>
              <a:t> </a:t>
            </a:r>
            <a:r>
              <a:rPr sz="1950" dirty="0">
                <a:solidFill>
                  <a:srgbClr val="6B543B"/>
                </a:solidFill>
                <a:latin typeface="Times New Roman"/>
                <a:cs typeface="Times New Roman"/>
              </a:rPr>
              <a:t>account</a:t>
            </a:r>
            <a:r>
              <a:rPr sz="1950" dirty="0">
                <a:solidFill>
                  <a:srgbClr val="9A7E6D"/>
                </a:solidFill>
                <a:latin typeface="Times New Roman"/>
                <a:cs typeface="Times New Roman"/>
              </a:rPr>
              <a:t>_</a:t>
            </a:r>
            <a:r>
              <a:rPr sz="1950" dirty="0">
                <a:solidFill>
                  <a:srgbClr val="604226"/>
                </a:solidFill>
                <a:latin typeface="Times New Roman"/>
                <a:cs typeface="Times New Roman"/>
              </a:rPr>
              <a:t>number</a:t>
            </a:r>
            <a:r>
              <a:rPr sz="1950" spc="325" dirty="0">
                <a:solidFill>
                  <a:srgbClr val="604226"/>
                </a:solidFill>
                <a:latin typeface="Times New Roman"/>
                <a:cs typeface="Times New Roman"/>
              </a:rPr>
              <a:t> </a:t>
            </a:r>
            <a:r>
              <a:rPr sz="1950" spc="110" dirty="0">
                <a:solidFill>
                  <a:srgbClr val="604226"/>
                </a:solidFill>
                <a:latin typeface="Times New Roman"/>
                <a:cs typeface="Times New Roman"/>
              </a:rPr>
              <a:t>='';delete</a:t>
            </a:r>
            <a:r>
              <a:rPr sz="1950" spc="50" dirty="0">
                <a:solidFill>
                  <a:srgbClr val="604226"/>
                </a:solidFill>
                <a:latin typeface="Times New Roman"/>
                <a:cs typeface="Times New Roman"/>
              </a:rPr>
              <a:t> </a:t>
            </a:r>
            <a:r>
              <a:rPr sz="1950" dirty="0">
                <a:solidFill>
                  <a:srgbClr val="604226"/>
                </a:solidFill>
                <a:latin typeface="Times New Roman"/>
                <a:cs typeface="Times New Roman"/>
              </a:rPr>
              <a:t>from</a:t>
            </a:r>
            <a:r>
              <a:rPr sz="1950" spc="245" dirty="0">
                <a:solidFill>
                  <a:srgbClr val="604226"/>
                </a:solidFill>
                <a:latin typeface="Times New Roman"/>
                <a:cs typeface="Times New Roman"/>
              </a:rPr>
              <a:t> </a:t>
            </a:r>
            <a:r>
              <a:rPr sz="1950" spc="-25" dirty="0">
                <a:solidFill>
                  <a:srgbClr val="6B543B"/>
                </a:solidFill>
                <a:latin typeface="Times New Roman"/>
                <a:cs typeface="Times New Roman"/>
              </a:rPr>
              <a:t>r;</a:t>
            </a:r>
            <a:endParaRPr sz="1950">
              <a:latin typeface="Times New Roman"/>
              <a:cs typeface="Times New Roman"/>
            </a:endParaRPr>
          </a:p>
          <a:p>
            <a:pPr marL="268605" marR="403860" indent="-256540">
              <a:lnSpc>
                <a:spcPts val="2540"/>
              </a:lnSpc>
              <a:spcBef>
                <a:spcPts val="414"/>
              </a:spcBef>
              <a:buChar char="•"/>
              <a:tabLst>
                <a:tab pos="268605" algn="l"/>
                <a:tab pos="274955" algn="l"/>
              </a:tabLst>
            </a:pPr>
            <a:r>
              <a:rPr sz="2450" dirty="0">
                <a:solidFill>
                  <a:srgbClr val="9A529E"/>
                </a:solidFill>
                <a:latin typeface="Times New Roman"/>
                <a:cs typeface="Times New Roman"/>
              </a:rPr>
              <a:t>	</a:t>
            </a:r>
            <a:r>
              <a:rPr sz="2450" spc="85" dirty="0">
                <a:solidFill>
                  <a:srgbClr val="0E0E0E"/>
                </a:solidFill>
                <a:latin typeface="Times New Roman"/>
                <a:cs typeface="Times New Roman"/>
              </a:rPr>
              <a:t>Hackers</a:t>
            </a:r>
            <a:r>
              <a:rPr sz="2450" spc="10" dirty="0">
                <a:solidFill>
                  <a:srgbClr val="0E0E0E"/>
                </a:solidFill>
                <a:latin typeface="Times New Roman"/>
                <a:cs typeface="Times New Roman"/>
              </a:rPr>
              <a:t> </a:t>
            </a:r>
            <a:r>
              <a:rPr sz="2450" spc="90" dirty="0">
                <a:solidFill>
                  <a:srgbClr val="0E0E0E"/>
                </a:solidFill>
                <a:latin typeface="Times New Roman"/>
                <a:cs typeface="Times New Roman"/>
              </a:rPr>
              <a:t>can</a:t>
            </a:r>
            <a:r>
              <a:rPr sz="2450" spc="25" dirty="0">
                <a:solidFill>
                  <a:srgbClr val="0E0E0E"/>
                </a:solidFill>
                <a:latin typeface="Times New Roman"/>
                <a:cs typeface="Times New Roman"/>
              </a:rPr>
              <a:t> </a:t>
            </a:r>
            <a:r>
              <a:rPr sz="2450" spc="114" dirty="0">
                <a:solidFill>
                  <a:srgbClr val="0E0E0E"/>
                </a:solidFill>
                <a:latin typeface="Times New Roman"/>
                <a:cs typeface="Times New Roman"/>
              </a:rPr>
              <a:t>probe</a:t>
            </a:r>
            <a:r>
              <a:rPr sz="2450" spc="-114" dirty="0">
                <a:solidFill>
                  <a:srgbClr val="0E0E0E"/>
                </a:solidFill>
                <a:latin typeface="Times New Roman"/>
                <a:cs typeface="Times New Roman"/>
              </a:rPr>
              <a:t> </a:t>
            </a:r>
            <a:r>
              <a:rPr sz="2450" spc="95" dirty="0">
                <a:solidFill>
                  <a:srgbClr val="0E0E0E"/>
                </a:solidFill>
                <a:latin typeface="Times New Roman"/>
                <a:cs typeface="Times New Roman"/>
              </a:rPr>
              <a:t>for</a:t>
            </a:r>
            <a:r>
              <a:rPr sz="2450" spc="-60" dirty="0">
                <a:solidFill>
                  <a:srgbClr val="0E0E0E"/>
                </a:solidFill>
                <a:latin typeface="Times New Roman"/>
                <a:cs typeface="Times New Roman"/>
              </a:rPr>
              <a:t> </a:t>
            </a:r>
            <a:r>
              <a:rPr sz="2450" dirty="0">
                <a:solidFill>
                  <a:srgbClr val="0E0E0E"/>
                </a:solidFill>
                <a:latin typeface="Times New Roman"/>
                <a:cs typeface="Times New Roman"/>
              </a:rPr>
              <a:t>SQL</a:t>
            </a:r>
            <a:r>
              <a:rPr sz="2450" spc="-155" dirty="0">
                <a:solidFill>
                  <a:srgbClr val="0E0E0E"/>
                </a:solidFill>
                <a:latin typeface="Times New Roman"/>
                <a:cs typeface="Times New Roman"/>
              </a:rPr>
              <a:t> </a:t>
            </a:r>
            <a:r>
              <a:rPr sz="2450" spc="85" dirty="0">
                <a:solidFill>
                  <a:srgbClr val="0E0E0E"/>
                </a:solidFill>
                <a:latin typeface="Times New Roman"/>
                <a:cs typeface="Times New Roman"/>
              </a:rPr>
              <a:t>injection</a:t>
            </a:r>
            <a:r>
              <a:rPr sz="2450" spc="-10" dirty="0">
                <a:solidFill>
                  <a:srgbClr val="0E0E0E"/>
                </a:solidFill>
                <a:latin typeface="Times New Roman"/>
                <a:cs typeface="Times New Roman"/>
              </a:rPr>
              <a:t> </a:t>
            </a:r>
            <a:r>
              <a:rPr sz="2450" spc="75" dirty="0">
                <a:solidFill>
                  <a:srgbClr val="0E0E0E"/>
                </a:solidFill>
                <a:latin typeface="Times New Roman"/>
                <a:cs typeface="Times New Roman"/>
              </a:rPr>
              <a:t>vulnerability</a:t>
            </a:r>
            <a:r>
              <a:rPr sz="2450" spc="25" dirty="0">
                <a:solidFill>
                  <a:srgbClr val="0E0E0E"/>
                </a:solidFill>
                <a:latin typeface="Times New Roman"/>
                <a:cs typeface="Times New Roman"/>
              </a:rPr>
              <a:t> </a:t>
            </a:r>
            <a:r>
              <a:rPr sz="2450" spc="60" dirty="0">
                <a:solidFill>
                  <a:srgbClr val="0E0E0E"/>
                </a:solidFill>
                <a:latin typeface="Times New Roman"/>
                <a:cs typeface="Times New Roman"/>
              </a:rPr>
              <a:t>by </a:t>
            </a:r>
            <a:r>
              <a:rPr sz="2450" spc="65" dirty="0">
                <a:solidFill>
                  <a:srgbClr val="0E0E0E"/>
                </a:solidFill>
                <a:latin typeface="Times New Roman"/>
                <a:cs typeface="Times New Roman"/>
              </a:rPr>
              <a:t>typing,</a:t>
            </a:r>
            <a:r>
              <a:rPr sz="2450" spc="50" dirty="0">
                <a:solidFill>
                  <a:srgbClr val="0E0E0E"/>
                </a:solidFill>
                <a:latin typeface="Times New Roman"/>
                <a:cs typeface="Times New Roman"/>
              </a:rPr>
              <a:t> </a:t>
            </a:r>
            <a:r>
              <a:rPr sz="2450" dirty="0">
                <a:solidFill>
                  <a:srgbClr val="0E0E0E"/>
                </a:solidFill>
                <a:latin typeface="Times New Roman"/>
                <a:cs typeface="Times New Roman"/>
              </a:rPr>
              <a:t>e.g.</a:t>
            </a:r>
            <a:r>
              <a:rPr sz="2450" spc="-10" dirty="0">
                <a:solidFill>
                  <a:srgbClr val="0E0E0E"/>
                </a:solidFill>
                <a:latin typeface="Times New Roman"/>
                <a:cs typeface="Times New Roman"/>
              </a:rPr>
              <a:t> </a:t>
            </a:r>
            <a:r>
              <a:rPr sz="2050" spc="135" dirty="0">
                <a:solidFill>
                  <a:srgbClr val="604226"/>
                </a:solidFill>
                <a:latin typeface="Times New Roman"/>
                <a:cs typeface="Times New Roman"/>
              </a:rPr>
              <a:t>'***</a:t>
            </a:r>
            <a:r>
              <a:rPr sz="2050" spc="-60" dirty="0">
                <a:solidFill>
                  <a:srgbClr val="604226"/>
                </a:solidFill>
                <a:latin typeface="Times New Roman"/>
                <a:cs typeface="Times New Roman"/>
              </a:rPr>
              <a:t> </a:t>
            </a:r>
            <a:r>
              <a:rPr sz="2450" spc="160" dirty="0">
                <a:solidFill>
                  <a:srgbClr val="0E0E0E"/>
                </a:solidFill>
                <a:latin typeface="Times New Roman"/>
                <a:cs typeface="Times New Roman"/>
              </a:rPr>
              <a:t>in</a:t>
            </a:r>
            <a:r>
              <a:rPr sz="2450" spc="-70" dirty="0">
                <a:solidFill>
                  <a:srgbClr val="0E0E0E"/>
                </a:solidFill>
                <a:latin typeface="Times New Roman"/>
                <a:cs typeface="Times New Roman"/>
              </a:rPr>
              <a:t> </a:t>
            </a:r>
            <a:r>
              <a:rPr sz="2450" spc="185" dirty="0">
                <a:solidFill>
                  <a:srgbClr val="0E0E0E"/>
                </a:solidFill>
                <a:latin typeface="Times New Roman"/>
                <a:cs typeface="Times New Roman"/>
              </a:rPr>
              <a:t>an</a:t>
            </a:r>
            <a:r>
              <a:rPr sz="2450" spc="-95" dirty="0">
                <a:solidFill>
                  <a:srgbClr val="0E0E0E"/>
                </a:solidFill>
                <a:latin typeface="Times New Roman"/>
                <a:cs typeface="Times New Roman"/>
              </a:rPr>
              <a:t> </a:t>
            </a:r>
            <a:r>
              <a:rPr sz="2450" spc="125" dirty="0">
                <a:solidFill>
                  <a:srgbClr val="0E0E0E"/>
                </a:solidFill>
                <a:latin typeface="Times New Roman"/>
                <a:cs typeface="Times New Roman"/>
              </a:rPr>
              <a:t>input</a:t>
            </a:r>
            <a:r>
              <a:rPr sz="2450" spc="40" dirty="0">
                <a:solidFill>
                  <a:srgbClr val="0E0E0E"/>
                </a:solidFill>
                <a:latin typeface="Times New Roman"/>
                <a:cs typeface="Times New Roman"/>
              </a:rPr>
              <a:t> </a:t>
            </a:r>
            <a:r>
              <a:rPr sz="2450" spc="35" dirty="0">
                <a:solidFill>
                  <a:srgbClr val="0E0E0E"/>
                </a:solidFill>
                <a:latin typeface="Times New Roman"/>
                <a:cs typeface="Times New Roman"/>
              </a:rPr>
              <a:t>box</a:t>
            </a:r>
            <a:endParaRPr sz="2450">
              <a:latin typeface="Times New Roman"/>
              <a:cs typeface="Times New Roman"/>
            </a:endParaRPr>
          </a:p>
        </p:txBody>
      </p:sp>
      <p:sp>
        <p:nvSpPr>
          <p:cNvPr id="9" name="object 9"/>
          <p:cNvSpPr txBox="1"/>
          <p:nvPr/>
        </p:nvSpPr>
        <p:spPr>
          <a:xfrm>
            <a:off x="2680234" y="4745618"/>
            <a:ext cx="73025" cy="120546"/>
          </a:xfrm>
          <a:prstGeom prst="rect">
            <a:avLst/>
          </a:prstGeom>
        </p:spPr>
        <p:txBody>
          <a:bodyPr vert="horz" wrap="square" lIns="0" tIns="12700" rIns="0" bIns="0" rtlCol="0">
            <a:spAutoFit/>
          </a:bodyPr>
          <a:lstStyle/>
          <a:p>
            <a:pPr marL="12700">
              <a:spcBef>
                <a:spcPts val="100"/>
              </a:spcBef>
            </a:pPr>
            <a:r>
              <a:rPr sz="700" spc="-50" dirty="0">
                <a:solidFill>
                  <a:srgbClr val="7C9391"/>
                </a:solidFill>
                <a:latin typeface="Times New Roman"/>
                <a:cs typeface="Times New Roman"/>
              </a:rPr>
              <a:t>0</a:t>
            </a:r>
            <a:endParaRPr sz="700">
              <a:latin typeface="Times New Roman"/>
              <a:cs typeface="Times New Roman"/>
            </a:endParaRPr>
          </a:p>
        </p:txBody>
      </p:sp>
      <p:sp>
        <p:nvSpPr>
          <p:cNvPr id="10" name="object 10"/>
          <p:cNvSpPr txBox="1"/>
          <p:nvPr/>
        </p:nvSpPr>
        <p:spPr>
          <a:xfrm>
            <a:off x="2937631" y="4621446"/>
            <a:ext cx="5493385" cy="660400"/>
          </a:xfrm>
          <a:prstGeom prst="rect">
            <a:avLst/>
          </a:prstGeom>
        </p:spPr>
        <p:txBody>
          <a:bodyPr vert="horz" wrap="square" lIns="0" tIns="12700" rIns="0" bIns="0" rtlCol="0">
            <a:spAutoFit/>
          </a:bodyPr>
          <a:lstStyle/>
          <a:p>
            <a:pPr marL="12700">
              <a:lnSpc>
                <a:spcPts val="2495"/>
              </a:lnSpc>
              <a:spcBef>
                <a:spcPts val="100"/>
              </a:spcBef>
            </a:pPr>
            <a:r>
              <a:rPr sz="2100" dirty="0">
                <a:solidFill>
                  <a:srgbClr val="608282"/>
                </a:solidFill>
                <a:latin typeface="Times New Roman"/>
                <a:cs typeface="Times New Roman"/>
              </a:rPr>
              <a:t>Tools</a:t>
            </a:r>
            <a:r>
              <a:rPr sz="2100" spc="35" dirty="0">
                <a:solidFill>
                  <a:srgbClr val="608282"/>
                </a:solidFill>
                <a:latin typeface="Times New Roman"/>
                <a:cs typeface="Times New Roman"/>
              </a:rPr>
              <a:t> </a:t>
            </a:r>
            <a:r>
              <a:rPr sz="2100" spc="65" dirty="0">
                <a:solidFill>
                  <a:srgbClr val="608282"/>
                </a:solidFill>
                <a:latin typeface="Times New Roman"/>
                <a:cs typeface="Times New Roman"/>
              </a:rPr>
              <a:t>can</a:t>
            </a:r>
            <a:r>
              <a:rPr sz="2100" spc="75" dirty="0">
                <a:solidFill>
                  <a:srgbClr val="608282"/>
                </a:solidFill>
                <a:latin typeface="Times New Roman"/>
                <a:cs typeface="Times New Roman"/>
              </a:rPr>
              <a:t> </a:t>
            </a:r>
            <a:r>
              <a:rPr sz="2100" dirty="0">
                <a:solidFill>
                  <a:srgbClr val="608282"/>
                </a:solidFill>
                <a:latin typeface="Times New Roman"/>
                <a:cs typeface="Times New Roman"/>
              </a:rPr>
              <a:t>probe</a:t>
            </a:r>
            <a:r>
              <a:rPr sz="2100" spc="15" dirty="0">
                <a:solidFill>
                  <a:srgbClr val="608282"/>
                </a:solidFill>
                <a:latin typeface="Times New Roman"/>
                <a:cs typeface="Times New Roman"/>
              </a:rPr>
              <a:t> </a:t>
            </a:r>
            <a:r>
              <a:rPr sz="2100" spc="55" dirty="0">
                <a:solidFill>
                  <a:srgbClr val="608282"/>
                </a:solidFill>
                <a:latin typeface="Times New Roman"/>
                <a:cs typeface="Times New Roman"/>
              </a:rPr>
              <a:t>for</a:t>
            </a:r>
            <a:r>
              <a:rPr sz="2100" spc="-15" dirty="0">
                <a:solidFill>
                  <a:srgbClr val="608282"/>
                </a:solidFill>
                <a:latin typeface="Times New Roman"/>
                <a:cs typeface="Times New Roman"/>
              </a:rPr>
              <a:t> </a:t>
            </a:r>
            <a:r>
              <a:rPr sz="2100" spc="-10" dirty="0">
                <a:solidFill>
                  <a:srgbClr val="608282"/>
                </a:solidFill>
                <a:latin typeface="Times New Roman"/>
                <a:cs typeface="Times New Roman"/>
              </a:rPr>
              <a:t>vulnerability</a:t>
            </a:r>
            <a:endParaRPr sz="2100">
              <a:latin typeface="Times New Roman"/>
              <a:cs typeface="Times New Roman"/>
            </a:endParaRPr>
          </a:p>
          <a:p>
            <a:pPr marL="24130">
              <a:lnSpc>
                <a:spcPts val="2495"/>
              </a:lnSpc>
            </a:pPr>
            <a:r>
              <a:rPr sz="2100" spc="75" dirty="0">
                <a:solidFill>
                  <a:srgbClr val="608282"/>
                </a:solidFill>
                <a:latin typeface="Times New Roman"/>
                <a:cs typeface="Times New Roman"/>
              </a:rPr>
              <a:t>Error</a:t>
            </a:r>
            <a:r>
              <a:rPr sz="2100" spc="150" dirty="0">
                <a:solidFill>
                  <a:srgbClr val="608282"/>
                </a:solidFill>
                <a:latin typeface="Times New Roman"/>
                <a:cs typeface="Times New Roman"/>
              </a:rPr>
              <a:t> </a:t>
            </a:r>
            <a:r>
              <a:rPr sz="2100" dirty="0">
                <a:solidFill>
                  <a:srgbClr val="608282"/>
                </a:solidFill>
                <a:latin typeface="Times New Roman"/>
                <a:cs typeface="Times New Roman"/>
              </a:rPr>
              <a:t>mes</a:t>
            </a:r>
            <a:r>
              <a:rPr sz="2100" dirty="0">
                <a:solidFill>
                  <a:srgbClr val="7C9391"/>
                </a:solidFill>
                <a:latin typeface="Times New Roman"/>
                <a:cs typeface="Times New Roman"/>
              </a:rPr>
              <a:t>s</a:t>
            </a:r>
            <a:r>
              <a:rPr sz="2100" dirty="0">
                <a:solidFill>
                  <a:srgbClr val="608282"/>
                </a:solidFill>
                <a:latin typeface="Times New Roman"/>
                <a:cs typeface="Times New Roman"/>
              </a:rPr>
              <a:t>age</a:t>
            </a:r>
            <a:r>
              <a:rPr sz="2100" dirty="0">
                <a:solidFill>
                  <a:srgbClr val="7C9391"/>
                </a:solidFill>
                <a:latin typeface="Times New Roman"/>
                <a:cs typeface="Times New Roman"/>
              </a:rPr>
              <a:t>s</a:t>
            </a:r>
            <a:r>
              <a:rPr sz="2100" spc="100" dirty="0">
                <a:solidFill>
                  <a:srgbClr val="7C9391"/>
                </a:solidFill>
                <a:latin typeface="Times New Roman"/>
                <a:cs typeface="Times New Roman"/>
              </a:rPr>
              <a:t> </a:t>
            </a:r>
            <a:r>
              <a:rPr sz="2100" spc="65" dirty="0">
                <a:solidFill>
                  <a:srgbClr val="608282"/>
                </a:solidFill>
                <a:latin typeface="Times New Roman"/>
                <a:cs typeface="Times New Roman"/>
              </a:rPr>
              <a:t>can</a:t>
            </a:r>
            <a:r>
              <a:rPr sz="2100" spc="150" dirty="0">
                <a:solidFill>
                  <a:srgbClr val="608282"/>
                </a:solidFill>
                <a:latin typeface="Times New Roman"/>
                <a:cs typeface="Times New Roman"/>
              </a:rPr>
              <a:t> </a:t>
            </a:r>
            <a:r>
              <a:rPr sz="2100" dirty="0">
                <a:solidFill>
                  <a:srgbClr val="608282"/>
                </a:solidFill>
                <a:latin typeface="Times New Roman"/>
                <a:cs typeface="Times New Roman"/>
              </a:rPr>
              <a:t>reveal</a:t>
            </a:r>
            <a:r>
              <a:rPr sz="2100" spc="120" dirty="0">
                <a:solidFill>
                  <a:srgbClr val="608282"/>
                </a:solidFill>
                <a:latin typeface="Times New Roman"/>
                <a:cs typeface="Times New Roman"/>
              </a:rPr>
              <a:t> </a:t>
            </a:r>
            <a:r>
              <a:rPr sz="2100" dirty="0">
                <a:solidFill>
                  <a:srgbClr val="608282"/>
                </a:solidFill>
                <a:latin typeface="Times New Roman"/>
                <a:cs typeface="Times New Roman"/>
              </a:rPr>
              <a:t>information</a:t>
            </a:r>
            <a:r>
              <a:rPr sz="2100" spc="385" dirty="0">
                <a:solidFill>
                  <a:srgbClr val="608282"/>
                </a:solidFill>
                <a:latin typeface="Times New Roman"/>
                <a:cs typeface="Times New Roman"/>
              </a:rPr>
              <a:t> </a:t>
            </a:r>
            <a:r>
              <a:rPr sz="2100" dirty="0">
                <a:solidFill>
                  <a:srgbClr val="608282"/>
                </a:solidFill>
                <a:latin typeface="Times New Roman"/>
                <a:cs typeface="Times New Roman"/>
              </a:rPr>
              <a:t>to</a:t>
            </a:r>
            <a:r>
              <a:rPr sz="2100" spc="175" dirty="0">
                <a:solidFill>
                  <a:srgbClr val="608282"/>
                </a:solidFill>
                <a:latin typeface="Times New Roman"/>
                <a:cs typeface="Times New Roman"/>
              </a:rPr>
              <a:t> </a:t>
            </a:r>
            <a:r>
              <a:rPr sz="2100" spc="-10" dirty="0">
                <a:solidFill>
                  <a:srgbClr val="608282"/>
                </a:solidFill>
                <a:latin typeface="Times New Roman"/>
                <a:cs typeface="Times New Roman"/>
              </a:rPr>
              <a:t>hacker</a:t>
            </a:r>
            <a:endParaRPr sz="2100">
              <a:latin typeface="Times New Roman"/>
              <a:cs typeface="Times New Roman"/>
            </a:endParaRPr>
          </a:p>
        </p:txBody>
      </p:sp>
      <p:sp>
        <p:nvSpPr>
          <p:cNvPr id="11" name="object 11"/>
          <p:cNvSpPr txBox="1"/>
          <p:nvPr/>
        </p:nvSpPr>
        <p:spPr>
          <a:xfrm>
            <a:off x="2709124" y="5053426"/>
            <a:ext cx="75565" cy="128240"/>
          </a:xfrm>
          <a:prstGeom prst="rect">
            <a:avLst/>
          </a:prstGeom>
        </p:spPr>
        <p:txBody>
          <a:bodyPr vert="horz" wrap="square" lIns="0" tIns="12700" rIns="0" bIns="0" rtlCol="0">
            <a:spAutoFit/>
          </a:bodyPr>
          <a:lstStyle/>
          <a:p>
            <a:pPr marL="12700">
              <a:spcBef>
                <a:spcPts val="100"/>
              </a:spcBef>
            </a:pPr>
            <a:r>
              <a:rPr sz="750" spc="-50" dirty="0">
                <a:solidFill>
                  <a:srgbClr val="7C9391"/>
                </a:solidFill>
                <a:latin typeface="Times New Roman"/>
                <a:cs typeface="Times New Roman"/>
              </a:rPr>
              <a:t>0</a:t>
            </a:r>
            <a:endParaRPr sz="750">
              <a:latin typeface="Times New Roman"/>
              <a:cs typeface="Times New Roman"/>
            </a:endParaRPr>
          </a:p>
        </p:txBody>
      </p:sp>
    </p:spTree>
    <p:extLst>
      <p:ext uri="{BB962C8B-B14F-4D97-AF65-F5344CB8AC3E}">
        <p14:creationId xmlns:p14="http://schemas.microsoft.com/office/powerpoint/2010/main" val="2632676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194CBC8-D8AF-4115-BCC1-B4D57BDC8908}"/>
              </a:ext>
            </a:extLst>
          </p:cNvPr>
          <p:cNvGraphicFramePr>
            <a:graphicFrameLocks noGrp="1"/>
          </p:cNvGraphicFramePr>
          <p:nvPr>
            <p:extLst>
              <p:ext uri="{D42A27DB-BD31-4B8C-83A1-F6EECF244321}">
                <p14:modId xmlns:p14="http://schemas.microsoft.com/office/powerpoint/2010/main" val="1615303939"/>
              </p:ext>
            </p:extLst>
          </p:nvPr>
        </p:nvGraphicFramePr>
        <p:xfrm>
          <a:off x="3356079" y="1152126"/>
          <a:ext cx="5479841" cy="5315996"/>
        </p:xfrm>
        <a:graphic>
          <a:graphicData uri="http://schemas.openxmlformats.org/drawingml/2006/table">
            <a:tbl>
              <a:tblPr firstRow="1" firstCol="1" lastRow="1" lastCol="1" bandRow="1" bandCol="1">
                <a:tableStyleId>{5A111915-BE36-4E01-A7E5-04B1672EAD32}</a:tableStyleId>
              </a:tblPr>
              <a:tblGrid>
                <a:gridCol w="2658013">
                  <a:extLst>
                    <a:ext uri="{9D8B030D-6E8A-4147-A177-3AD203B41FA5}">
                      <a16:colId xmlns:a16="http://schemas.microsoft.com/office/drawing/2014/main" val="442026569"/>
                    </a:ext>
                  </a:extLst>
                </a:gridCol>
                <a:gridCol w="2821828">
                  <a:extLst>
                    <a:ext uri="{9D8B030D-6E8A-4147-A177-3AD203B41FA5}">
                      <a16:colId xmlns:a16="http://schemas.microsoft.com/office/drawing/2014/main" val="2165201876"/>
                    </a:ext>
                  </a:extLst>
                </a:gridCol>
              </a:tblGrid>
              <a:tr h="194530">
                <a:tc>
                  <a:txBody>
                    <a:bodyPr/>
                    <a:lstStyle/>
                    <a:p>
                      <a:pPr marL="742950">
                        <a:lnSpc>
                          <a:spcPts val="1365"/>
                        </a:lnSpc>
                      </a:pPr>
                      <a:r>
                        <a:rPr lang="en-US" sz="1100" dirty="0">
                          <a:solidFill>
                            <a:schemeClr val="tx2">
                              <a:lumMod val="75000"/>
                            </a:schemeClr>
                          </a:solidFill>
                          <a:effectLst/>
                        </a:rPr>
                        <a:t>Conducted</a:t>
                      </a:r>
                      <a:r>
                        <a:rPr lang="en-US" sz="1100" spc="-10" dirty="0">
                          <a:solidFill>
                            <a:schemeClr val="tx2">
                              <a:lumMod val="75000"/>
                            </a:schemeClr>
                          </a:solidFill>
                          <a:effectLst/>
                        </a:rPr>
                        <a:t> </a:t>
                      </a:r>
                      <a:r>
                        <a:rPr lang="en-US" sz="1100" dirty="0">
                          <a:solidFill>
                            <a:schemeClr val="tx2">
                              <a:lumMod val="75000"/>
                            </a:schemeClr>
                          </a:solidFill>
                          <a:effectLst/>
                        </a:rPr>
                        <a:t>Textbook</a:t>
                      </a:r>
                      <a:endParaRPr lang="en-GB" sz="10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431" marR="614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43305">
                        <a:lnSpc>
                          <a:spcPts val="1365"/>
                        </a:lnSpc>
                      </a:pPr>
                      <a:r>
                        <a:rPr lang="en-US" sz="1100" dirty="0">
                          <a:solidFill>
                            <a:schemeClr val="tx2">
                              <a:lumMod val="75000"/>
                            </a:schemeClr>
                          </a:solidFill>
                          <a:effectLst/>
                        </a:rPr>
                        <a:t>Reference</a:t>
                      </a:r>
                      <a:r>
                        <a:rPr lang="en-US" sz="1100" spc="-20" dirty="0">
                          <a:solidFill>
                            <a:schemeClr val="tx2">
                              <a:lumMod val="75000"/>
                            </a:schemeClr>
                          </a:solidFill>
                          <a:effectLst/>
                        </a:rPr>
                        <a:t> </a:t>
                      </a:r>
                      <a:r>
                        <a:rPr lang="en-US" sz="1100" dirty="0">
                          <a:solidFill>
                            <a:schemeClr val="tx2">
                              <a:lumMod val="75000"/>
                            </a:schemeClr>
                          </a:solidFill>
                          <a:effectLst/>
                        </a:rPr>
                        <a:t>Books</a:t>
                      </a:r>
                      <a:endParaRPr lang="en-GB" sz="10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431" marR="614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3223104"/>
                  </a:ext>
                </a:extLst>
              </a:tr>
              <a:tr h="627958">
                <a:tc>
                  <a:txBody>
                    <a:bodyPr/>
                    <a:lstStyle/>
                    <a:p>
                      <a:pPr marL="342900" lvl="0" indent="-342900" algn="just">
                        <a:buSzPts val="1100"/>
                        <a:buFont typeface="+mj-lt"/>
                        <a:buAutoNum type="arabicPeriod"/>
                        <a:tabLst>
                          <a:tab pos="596900" algn="l"/>
                          <a:tab pos="597535" algn="l"/>
                        </a:tabLst>
                      </a:pPr>
                      <a:r>
                        <a:rPr lang="en-US" sz="1100">
                          <a:effectLst/>
                        </a:rPr>
                        <a:t>“Database</a:t>
                      </a:r>
                      <a:r>
                        <a:rPr lang="en-US" sz="1100" spc="-10">
                          <a:effectLst/>
                        </a:rPr>
                        <a:t> </a:t>
                      </a:r>
                      <a:r>
                        <a:rPr lang="en-US" sz="1100">
                          <a:effectLst/>
                        </a:rPr>
                        <a:t>System Concepts” by </a:t>
                      </a:r>
                      <a:r>
                        <a:rPr lang="en-US" sz="1000">
                          <a:effectLst/>
                        </a:rPr>
                        <a:t>Abraham</a:t>
                      </a:r>
                      <a:r>
                        <a:rPr lang="en-US" sz="1000" spc="-5">
                          <a:effectLst/>
                        </a:rPr>
                        <a:t> </a:t>
                      </a:r>
                      <a:r>
                        <a:rPr lang="en-US" sz="1000">
                          <a:effectLst/>
                        </a:rPr>
                        <a:t>Silberschatz,</a:t>
                      </a:r>
                      <a:r>
                        <a:rPr lang="en-US" sz="1000" spc="-5">
                          <a:effectLst/>
                        </a:rPr>
                        <a:t> </a:t>
                      </a:r>
                      <a:r>
                        <a:rPr lang="en-US" sz="1000">
                          <a:effectLst/>
                        </a:rPr>
                        <a:t>Henry</a:t>
                      </a:r>
                      <a:r>
                        <a:rPr lang="en-US" sz="1000" spc="-30">
                          <a:effectLst/>
                        </a:rPr>
                        <a:t> </a:t>
                      </a:r>
                      <a:r>
                        <a:rPr lang="en-US" sz="1000">
                          <a:effectLst/>
                        </a:rPr>
                        <a:t>F. Korth,</a:t>
                      </a:r>
                      <a:r>
                        <a:rPr lang="en-US" sz="1000" spc="-5">
                          <a:effectLst/>
                        </a:rPr>
                        <a:t> </a:t>
                      </a:r>
                      <a:r>
                        <a:rPr lang="en-US" sz="1000">
                          <a:effectLst/>
                        </a:rPr>
                        <a:t>S.</a:t>
                      </a:r>
                      <a:r>
                        <a:rPr lang="en-US" sz="1000" spc="-5">
                          <a:effectLst/>
                        </a:rPr>
                        <a:t> </a:t>
                      </a:r>
                      <a:r>
                        <a:rPr lang="en-US" sz="1000">
                          <a:effectLst/>
                        </a:rPr>
                        <a:t>Sudarshan</a:t>
                      </a:r>
                      <a:endParaRPr lang="en-GB" sz="1000">
                        <a:effectLst/>
                      </a:endParaRPr>
                    </a:p>
                    <a:p>
                      <a:pPr marL="296545" marR="56515">
                        <a:spcAft>
                          <a:spcPts val="0"/>
                        </a:spcAft>
                      </a:pPr>
                      <a:r>
                        <a:rPr lang="en-US" sz="1100">
                          <a:effectLst/>
                        </a:rPr>
                        <a:t> </a:t>
                      </a:r>
                      <a:endParaRPr lang="en-GB"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431" marR="614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56515" lvl="0" indent="-342900" algn="just">
                        <a:spcAft>
                          <a:spcPts val="0"/>
                        </a:spcAft>
                        <a:buSzPts val="1100"/>
                        <a:buFont typeface="+mj-lt"/>
                        <a:buAutoNum type="arabicPeriod"/>
                      </a:pPr>
                      <a:r>
                        <a:rPr lang="en-US" sz="1000">
                          <a:effectLst/>
                        </a:rPr>
                        <a:t>“</a:t>
                      </a:r>
                      <a:r>
                        <a:rPr lang="en-US" sz="1100">
                          <a:effectLst/>
                        </a:rPr>
                        <a:t>Fundamentals of Database Systems</a:t>
                      </a:r>
                      <a:r>
                        <a:rPr lang="en-US" sz="1100" spc="5">
                          <a:effectLst/>
                        </a:rPr>
                        <a:t>”</a:t>
                      </a:r>
                      <a:r>
                        <a:rPr lang="en-US" sz="1000">
                          <a:effectLst/>
                        </a:rPr>
                        <a:t> by </a:t>
                      </a:r>
                      <a:r>
                        <a:rPr lang="en-US" sz="1100">
                          <a:effectLst/>
                        </a:rPr>
                        <a:t>Ramez</a:t>
                      </a:r>
                      <a:r>
                        <a:rPr lang="en-US" sz="1100" spc="-20">
                          <a:effectLst/>
                        </a:rPr>
                        <a:t> </a:t>
                      </a:r>
                      <a:r>
                        <a:rPr lang="en-US" sz="1100">
                          <a:effectLst/>
                        </a:rPr>
                        <a:t>Elmasri,</a:t>
                      </a:r>
                      <a:r>
                        <a:rPr lang="en-US" sz="1100" spc="-15">
                          <a:effectLst/>
                        </a:rPr>
                        <a:t> </a:t>
                      </a:r>
                      <a:r>
                        <a:rPr lang="en-US" sz="1100">
                          <a:effectLst/>
                        </a:rPr>
                        <a:t>Shamkant</a:t>
                      </a:r>
                      <a:r>
                        <a:rPr lang="en-US" sz="1100" spc="-20">
                          <a:effectLst/>
                        </a:rPr>
                        <a:t> </a:t>
                      </a:r>
                      <a:r>
                        <a:rPr lang="en-US" sz="1100">
                          <a:effectLst/>
                        </a:rPr>
                        <a:t>B.</a:t>
                      </a:r>
                      <a:r>
                        <a:rPr lang="en-US" sz="1100" spc="-15">
                          <a:effectLst/>
                        </a:rPr>
                        <a:t> </a:t>
                      </a:r>
                      <a:r>
                        <a:rPr lang="en-US" sz="1100">
                          <a:effectLst/>
                        </a:rPr>
                        <a:t>Navathe</a:t>
                      </a:r>
                      <a:r>
                        <a:rPr lang="en-US" sz="1100" spc="-285">
                          <a:effectLst/>
                        </a:rPr>
                        <a:t> .</a:t>
                      </a:r>
                      <a:endParaRPr lang="en-GB"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431" marR="614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0211135"/>
                  </a:ext>
                </a:extLst>
              </a:tr>
              <a:tr h="475519">
                <a:tc>
                  <a:txBody>
                    <a:bodyPr/>
                    <a:lstStyle/>
                    <a:p>
                      <a:pPr marL="342900" lvl="0" indent="-342900">
                        <a:lnSpc>
                          <a:spcPts val="1340"/>
                        </a:lnSpc>
                        <a:buSzPts val="1100"/>
                        <a:buFont typeface="+mj-lt"/>
                        <a:buAutoNum type="arabicPeriod"/>
                      </a:pPr>
                      <a:r>
                        <a:rPr lang="en-US" sz="1100">
                          <a:effectLst/>
                        </a:rPr>
                        <a:t>Faculty</a:t>
                      </a:r>
                      <a:r>
                        <a:rPr lang="en-US" sz="1100" spc="-25">
                          <a:effectLst/>
                        </a:rPr>
                        <a:t> </a:t>
                      </a:r>
                      <a:r>
                        <a:rPr lang="en-US" sz="1100">
                          <a:effectLst/>
                        </a:rPr>
                        <a:t>Note</a:t>
                      </a:r>
                      <a:endParaRPr lang="en-GB"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431" marR="614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56515" lvl="0" indent="-342900">
                        <a:spcAft>
                          <a:spcPts val="0"/>
                        </a:spcAft>
                        <a:buSzPts val="1100"/>
                        <a:buFont typeface="+mj-lt"/>
                        <a:buAutoNum type="arabicPeriod" startAt="2"/>
                      </a:pPr>
                      <a:r>
                        <a:rPr lang="en-US" sz="1000">
                          <a:effectLst/>
                        </a:rPr>
                        <a:t>"</a:t>
                      </a:r>
                      <a:r>
                        <a:rPr lang="en-US" sz="1100">
                          <a:effectLst/>
                        </a:rPr>
                        <a:t> SQL</a:t>
                      </a:r>
                      <a:r>
                        <a:rPr lang="en-US" sz="1100" spc="-15">
                          <a:effectLst/>
                        </a:rPr>
                        <a:t> </a:t>
                      </a:r>
                      <a:r>
                        <a:rPr lang="en-US" sz="1100">
                          <a:effectLst/>
                        </a:rPr>
                        <a:t>and</a:t>
                      </a:r>
                      <a:r>
                        <a:rPr lang="en-US" sz="1100" spc="-5">
                          <a:effectLst/>
                        </a:rPr>
                        <a:t> </a:t>
                      </a:r>
                      <a:r>
                        <a:rPr lang="en-US" sz="1100">
                          <a:effectLst/>
                        </a:rPr>
                        <a:t>Relational Theory:</a:t>
                      </a:r>
                      <a:r>
                        <a:rPr lang="en-US" sz="1100" spc="-5">
                          <a:effectLst/>
                        </a:rPr>
                        <a:t> </a:t>
                      </a:r>
                      <a:r>
                        <a:rPr lang="en-US" sz="1100">
                          <a:effectLst/>
                        </a:rPr>
                        <a:t>How to</a:t>
                      </a:r>
                      <a:r>
                        <a:rPr lang="en-US" sz="1100" spc="-5">
                          <a:effectLst/>
                        </a:rPr>
                        <a:t> </a:t>
                      </a:r>
                      <a:r>
                        <a:rPr lang="en-US" sz="1100">
                          <a:effectLst/>
                        </a:rPr>
                        <a:t>Write</a:t>
                      </a:r>
                      <a:r>
                        <a:rPr lang="en-US" sz="1100" spc="5">
                          <a:effectLst/>
                        </a:rPr>
                        <a:t> </a:t>
                      </a:r>
                      <a:r>
                        <a:rPr lang="en-US" sz="1100">
                          <a:effectLst/>
                        </a:rPr>
                        <a:t>Accurate</a:t>
                      </a:r>
                      <a:r>
                        <a:rPr lang="en-US" sz="1100" spc="-5">
                          <a:effectLst/>
                        </a:rPr>
                        <a:t> </a:t>
                      </a:r>
                      <a:r>
                        <a:rPr lang="en-US" sz="1100">
                          <a:effectLst/>
                        </a:rPr>
                        <a:t>SQL</a:t>
                      </a:r>
                      <a:r>
                        <a:rPr lang="en-US" sz="1100" spc="-15">
                          <a:effectLst/>
                        </a:rPr>
                        <a:t> </a:t>
                      </a:r>
                      <a:r>
                        <a:rPr lang="en-US" sz="1100">
                          <a:effectLst/>
                        </a:rPr>
                        <a:t>Code</a:t>
                      </a:r>
                      <a:r>
                        <a:rPr lang="en-US" sz="1000">
                          <a:effectLst/>
                        </a:rPr>
                        <a:t> " by C.J. Date</a:t>
                      </a:r>
                      <a:endParaRPr lang="en-GB" sz="1000">
                        <a:effectLst/>
                      </a:endParaRPr>
                    </a:p>
                    <a:p>
                      <a:pPr marL="67945">
                        <a:lnSpc>
                          <a:spcPts val="1320"/>
                        </a:lnSpc>
                      </a:pPr>
                      <a:r>
                        <a:rPr lang="en-US" sz="1100">
                          <a:effectLst/>
                        </a:rPr>
                        <a:t> </a:t>
                      </a:r>
                      <a:endParaRPr lang="en-GB"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431" marR="614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1390909"/>
                  </a:ext>
                </a:extLst>
              </a:tr>
              <a:tr h="3053331">
                <a:tc gridSpan="2">
                  <a:txBody>
                    <a:bodyPr/>
                    <a:lstStyle/>
                    <a:p>
                      <a:pPr marL="342900" marR="373380" lvl="0" indent="-342900">
                        <a:lnSpc>
                          <a:spcPts val="1420"/>
                        </a:lnSpc>
                        <a:spcBef>
                          <a:spcPts val="45"/>
                        </a:spcBef>
                        <a:spcAft>
                          <a:spcPts val="0"/>
                        </a:spcAft>
                        <a:buFont typeface="Symbol" panose="05050102010706020507" pitchFamily="18" charset="2"/>
                        <a:buChar char=""/>
                      </a:pPr>
                      <a:r>
                        <a:rPr lang="en-US" sz="1100" dirty="0">
                          <a:effectLst/>
                        </a:rPr>
                        <a:t>Other Resources: Online Tutorials, YouTube, Simulation video, Animation video etc.</a:t>
                      </a:r>
                      <a:endParaRPr lang="en-GB" sz="1000" dirty="0">
                        <a:effectLst/>
                      </a:endParaRPr>
                    </a:p>
                    <a:p>
                      <a:pPr marL="67945" marR="373380">
                        <a:lnSpc>
                          <a:spcPts val="1420"/>
                        </a:lnSpc>
                        <a:spcBef>
                          <a:spcPts val="45"/>
                        </a:spcBef>
                        <a:spcAft>
                          <a:spcPts val="0"/>
                        </a:spcAft>
                      </a:pPr>
                      <a:r>
                        <a:rPr lang="en-US" sz="1100" dirty="0">
                          <a:effectLst/>
                        </a:rPr>
                        <a:t> </a:t>
                      </a:r>
                      <a:endParaRPr lang="en-GB" sz="1000" dirty="0">
                        <a:effectLst/>
                      </a:endParaRPr>
                    </a:p>
                    <a:p>
                      <a:pPr marL="342900" marR="373380" lvl="0" indent="-342900">
                        <a:lnSpc>
                          <a:spcPts val="1420"/>
                        </a:lnSpc>
                        <a:spcBef>
                          <a:spcPts val="45"/>
                        </a:spcBef>
                        <a:spcAft>
                          <a:spcPts val="0"/>
                        </a:spcAft>
                        <a:buFont typeface="Symbol" panose="05050102010706020507" pitchFamily="18" charset="2"/>
                        <a:buChar char=""/>
                      </a:pPr>
                      <a:r>
                        <a:rPr lang="en-US" sz="1100" u="sng" dirty="0">
                          <a:effectLst/>
                          <a:hlinkClick r:id="rId2"/>
                        </a:rPr>
                        <a:t>https://www.w3schools.com/sql/</a:t>
                      </a:r>
                      <a:endParaRPr lang="en-GB" sz="1000" dirty="0">
                        <a:effectLst/>
                      </a:endParaRPr>
                    </a:p>
                    <a:p>
                      <a:pPr marL="342900" marR="373380" lvl="0" indent="-342900">
                        <a:lnSpc>
                          <a:spcPts val="1420"/>
                        </a:lnSpc>
                        <a:spcBef>
                          <a:spcPts val="45"/>
                        </a:spcBef>
                        <a:spcAft>
                          <a:spcPts val="0"/>
                        </a:spcAft>
                        <a:buFont typeface="Symbol" panose="05050102010706020507" pitchFamily="18" charset="2"/>
                        <a:buChar char=""/>
                      </a:pPr>
                      <a:r>
                        <a:rPr lang="en-US" sz="1100" u="sng" dirty="0">
                          <a:effectLst/>
                          <a:hlinkClick r:id="rId3"/>
                        </a:rPr>
                        <a:t>https://www.geeksforgeeks.org/dbms/</a:t>
                      </a:r>
                      <a:endParaRPr lang="en-GB" sz="1000" dirty="0">
                        <a:effectLst/>
                      </a:endParaRPr>
                    </a:p>
                    <a:p>
                      <a:pPr marL="342900" marR="373380" lvl="0" indent="-342900">
                        <a:lnSpc>
                          <a:spcPts val="1420"/>
                        </a:lnSpc>
                        <a:spcBef>
                          <a:spcPts val="45"/>
                        </a:spcBef>
                        <a:spcAft>
                          <a:spcPts val="0"/>
                        </a:spcAft>
                        <a:buFont typeface="Symbol" panose="05050102010706020507" pitchFamily="18" charset="2"/>
                        <a:buChar char=""/>
                      </a:pPr>
                      <a:r>
                        <a:rPr lang="en-US" sz="1100" u="sng" dirty="0">
                          <a:effectLst/>
                          <a:hlinkClick r:id="rId4"/>
                        </a:rPr>
                        <a:t>https://www.programiz.com/sql</a:t>
                      </a:r>
                      <a:endParaRPr lang="en-GB" sz="1000" dirty="0">
                        <a:effectLst/>
                      </a:endParaRPr>
                    </a:p>
                    <a:p>
                      <a:pPr marL="342900" marR="373380" lvl="0" indent="-342900">
                        <a:lnSpc>
                          <a:spcPts val="1420"/>
                        </a:lnSpc>
                        <a:spcBef>
                          <a:spcPts val="45"/>
                        </a:spcBef>
                        <a:spcAft>
                          <a:spcPts val="0"/>
                        </a:spcAft>
                        <a:buFont typeface="Symbol" panose="05050102010706020507" pitchFamily="18" charset="2"/>
                        <a:buChar char=""/>
                      </a:pPr>
                      <a:r>
                        <a:rPr lang="en-US" sz="1100" u="sng" dirty="0">
                          <a:effectLst/>
                          <a:hlinkClick r:id="rId5"/>
                        </a:rPr>
                        <a:t>https://youtube.com/playlist?list=PL8p2I9GklV47GZrhYwnnStpx_B5Gfry-f</a:t>
                      </a:r>
                      <a:endParaRPr lang="en-GB" sz="1000" dirty="0">
                        <a:effectLst/>
                      </a:endParaRPr>
                    </a:p>
                    <a:p>
                      <a:pPr marL="342900" marR="373380" lvl="0" indent="-342900">
                        <a:lnSpc>
                          <a:spcPts val="1420"/>
                        </a:lnSpc>
                        <a:spcBef>
                          <a:spcPts val="45"/>
                        </a:spcBef>
                        <a:spcAft>
                          <a:spcPts val="0"/>
                        </a:spcAft>
                        <a:buFont typeface="Symbol" panose="05050102010706020507" pitchFamily="18" charset="2"/>
                        <a:buChar char=""/>
                      </a:pPr>
                      <a:r>
                        <a:rPr lang="en-US" sz="1100" u="sng" dirty="0">
                          <a:effectLst/>
                          <a:hlinkClick r:id="rId6"/>
                        </a:rPr>
                        <a:t>https://youtube.com/playlist?list=PLVHgQku8Z934zuK8F1B6Aw42B6jLtYp-b</a:t>
                      </a:r>
                      <a:endParaRPr lang="en-GB" sz="1000" dirty="0">
                        <a:effectLst/>
                      </a:endParaRPr>
                    </a:p>
                    <a:p>
                      <a:pPr marL="342900" marR="373380" lvl="0" indent="-342900">
                        <a:lnSpc>
                          <a:spcPts val="1420"/>
                        </a:lnSpc>
                        <a:spcBef>
                          <a:spcPts val="45"/>
                        </a:spcBef>
                        <a:spcAft>
                          <a:spcPts val="0"/>
                        </a:spcAft>
                        <a:buFont typeface="Symbol" panose="05050102010706020507" pitchFamily="18" charset="2"/>
                        <a:buChar char=""/>
                      </a:pPr>
                      <a:r>
                        <a:rPr lang="en-US" sz="1100" u="sng" dirty="0">
                          <a:effectLst/>
                          <a:hlinkClick r:id="rId7"/>
                        </a:rPr>
                        <a:t>https://www.postgresql.org/docs/</a:t>
                      </a:r>
                      <a:endParaRPr lang="en-GB" sz="1000" dirty="0">
                        <a:effectLst/>
                      </a:endParaRPr>
                    </a:p>
                    <a:p>
                      <a:pPr marL="342900" marR="373380" lvl="0" indent="-342900">
                        <a:lnSpc>
                          <a:spcPts val="1420"/>
                        </a:lnSpc>
                        <a:spcBef>
                          <a:spcPts val="45"/>
                        </a:spcBef>
                        <a:spcAft>
                          <a:spcPts val="0"/>
                        </a:spcAft>
                        <a:buFont typeface="Symbol" panose="05050102010706020507" pitchFamily="18" charset="2"/>
                        <a:buChar char=""/>
                      </a:pPr>
                      <a:r>
                        <a:rPr lang="en-US" sz="1100" dirty="0">
                          <a:effectLst/>
                        </a:rPr>
                        <a:t>https://www.sqlite.org/docs.html</a:t>
                      </a:r>
                      <a:endParaRPr lang="en-GB" sz="1000" dirty="0">
                        <a:effectLst/>
                      </a:endParaRPr>
                    </a:p>
                    <a:p>
                      <a:pPr marL="342900" lvl="0" indent="-342900">
                        <a:buFont typeface="Symbol" panose="05050102010706020507" pitchFamily="18" charset="2"/>
                        <a:buChar char=""/>
                        <a:tabLst>
                          <a:tab pos="596900" algn="l"/>
                          <a:tab pos="597535" algn="l"/>
                        </a:tabLst>
                      </a:pPr>
                      <a:r>
                        <a:rPr lang="en-US" sz="1100" dirty="0">
                          <a:effectLst/>
                        </a:rPr>
                        <a:t>Journals:</a:t>
                      </a:r>
                      <a:r>
                        <a:rPr lang="en-US" sz="1100" spc="-10" dirty="0">
                          <a:effectLst/>
                        </a:rPr>
                        <a:t> </a:t>
                      </a:r>
                      <a:r>
                        <a:rPr lang="en-US" sz="1100" dirty="0">
                          <a:effectLst/>
                        </a:rPr>
                        <a:t>ACM</a:t>
                      </a:r>
                      <a:r>
                        <a:rPr lang="en-US" sz="1100" spc="-10" dirty="0">
                          <a:effectLst/>
                        </a:rPr>
                        <a:t> </a:t>
                      </a:r>
                      <a:r>
                        <a:rPr lang="en-US" sz="1100" dirty="0">
                          <a:effectLst/>
                        </a:rPr>
                        <a:t>Transactions</a:t>
                      </a:r>
                      <a:r>
                        <a:rPr lang="en-US" sz="1100" spc="-5" dirty="0">
                          <a:effectLst/>
                        </a:rPr>
                        <a:t> </a:t>
                      </a:r>
                      <a:r>
                        <a:rPr lang="en-US" sz="1100" dirty="0">
                          <a:effectLst/>
                        </a:rPr>
                        <a:t>on</a:t>
                      </a:r>
                      <a:r>
                        <a:rPr lang="en-US" sz="1100" spc="-10" dirty="0">
                          <a:effectLst/>
                        </a:rPr>
                        <a:t> </a:t>
                      </a:r>
                      <a:r>
                        <a:rPr lang="en-US" sz="1100" dirty="0">
                          <a:effectLst/>
                        </a:rPr>
                        <a:t>Database</a:t>
                      </a:r>
                      <a:r>
                        <a:rPr lang="en-US" sz="1100" spc="-15" dirty="0">
                          <a:effectLst/>
                        </a:rPr>
                        <a:t> </a:t>
                      </a:r>
                      <a:r>
                        <a:rPr lang="en-US" sz="1100" dirty="0">
                          <a:effectLst/>
                        </a:rPr>
                        <a:t>Systems,</a:t>
                      </a:r>
                      <a:r>
                        <a:rPr lang="en-US" sz="1100" spc="5" dirty="0">
                          <a:effectLst/>
                        </a:rPr>
                        <a:t> </a:t>
                      </a:r>
                      <a:r>
                        <a:rPr lang="en-US" sz="1100" dirty="0">
                          <a:effectLst/>
                        </a:rPr>
                        <a:t>IEEE</a:t>
                      </a:r>
                      <a:r>
                        <a:rPr lang="en-US" sz="1100" spc="-15" dirty="0">
                          <a:effectLst/>
                        </a:rPr>
                        <a:t> </a:t>
                      </a:r>
                      <a:r>
                        <a:rPr lang="en-US" sz="1100" dirty="0">
                          <a:effectLst/>
                        </a:rPr>
                        <a:t>Transactions</a:t>
                      </a:r>
                      <a:r>
                        <a:rPr lang="en-US" sz="1100" spc="-5" dirty="0">
                          <a:effectLst/>
                        </a:rPr>
                        <a:t> </a:t>
                      </a:r>
                      <a:r>
                        <a:rPr lang="en-US" sz="1100" dirty="0">
                          <a:effectLst/>
                        </a:rPr>
                        <a:t>on</a:t>
                      </a:r>
                      <a:r>
                        <a:rPr lang="en-US" sz="1100" spc="-10" dirty="0">
                          <a:effectLst/>
                        </a:rPr>
                        <a:t> </a:t>
                      </a:r>
                      <a:r>
                        <a:rPr lang="en-US" sz="1100" dirty="0">
                          <a:effectLst/>
                        </a:rPr>
                        <a:t>Knowledge</a:t>
                      </a:r>
                      <a:r>
                        <a:rPr lang="en-US" sz="1100" spc="-15" dirty="0">
                          <a:effectLst/>
                        </a:rPr>
                        <a:t> </a:t>
                      </a:r>
                      <a:r>
                        <a:rPr lang="en-US" sz="1100" dirty="0">
                          <a:effectLst/>
                        </a:rPr>
                        <a:t>and</a:t>
                      </a:r>
                      <a:r>
                        <a:rPr lang="en-US" sz="1100" spc="5" dirty="0">
                          <a:effectLst/>
                        </a:rPr>
                        <a:t> </a:t>
                      </a:r>
                      <a:r>
                        <a:rPr lang="en-US" sz="1100" dirty="0">
                          <a:effectLst/>
                        </a:rPr>
                        <a:t>Data</a:t>
                      </a:r>
                      <a:r>
                        <a:rPr lang="en-US" sz="1100" spc="-10" dirty="0">
                          <a:effectLst/>
                        </a:rPr>
                        <a:t> </a:t>
                      </a:r>
                      <a:r>
                        <a:rPr lang="en-US" sz="1100" dirty="0">
                          <a:effectLst/>
                        </a:rPr>
                        <a:t>Engineering,</a:t>
                      </a:r>
                      <a:r>
                        <a:rPr lang="en-US" sz="1100" spc="-5" dirty="0">
                          <a:effectLst/>
                        </a:rPr>
                        <a:t> </a:t>
                      </a:r>
                      <a:r>
                        <a:rPr lang="en-US" sz="1100" dirty="0">
                          <a:effectLst/>
                        </a:rPr>
                        <a:t>VLDB</a:t>
                      </a:r>
                      <a:r>
                        <a:rPr lang="en-US" sz="1100" spc="-20" dirty="0">
                          <a:effectLst/>
                        </a:rPr>
                        <a:t> </a:t>
                      </a:r>
                      <a:r>
                        <a:rPr lang="en-US" sz="1100" dirty="0">
                          <a:effectLst/>
                        </a:rPr>
                        <a:t>Journal</a:t>
                      </a:r>
                      <a:endParaRPr lang="en-GB" sz="1000" dirty="0">
                        <a:effectLst/>
                      </a:endParaRPr>
                    </a:p>
                    <a:p>
                      <a:pPr marL="342900" lvl="0" indent="-342900">
                        <a:buFont typeface="Symbol" panose="05050102010706020507" pitchFamily="18" charset="2"/>
                        <a:buChar char=""/>
                        <a:tabLst>
                          <a:tab pos="596900" algn="l"/>
                          <a:tab pos="597535" algn="l"/>
                        </a:tabLst>
                      </a:pPr>
                      <a:r>
                        <a:rPr lang="en-US" sz="1100" dirty="0">
                          <a:effectLst/>
                        </a:rPr>
                        <a:t>Websites:</a:t>
                      </a:r>
                      <a:r>
                        <a:rPr lang="en-US" sz="1100" spc="-10" dirty="0">
                          <a:effectLst/>
                        </a:rPr>
                        <a:t> </a:t>
                      </a:r>
                      <a:r>
                        <a:rPr lang="en-US" sz="1100" dirty="0">
                          <a:effectLst/>
                        </a:rPr>
                        <a:t>Oracle</a:t>
                      </a:r>
                      <a:r>
                        <a:rPr lang="en-US" sz="1100" spc="-5" dirty="0">
                          <a:effectLst/>
                        </a:rPr>
                        <a:t> </a:t>
                      </a:r>
                      <a:r>
                        <a:rPr lang="en-US" sz="1100" dirty="0">
                          <a:effectLst/>
                        </a:rPr>
                        <a:t>Documentation,</a:t>
                      </a:r>
                      <a:r>
                        <a:rPr lang="en-US" sz="1100" spc="-5" dirty="0">
                          <a:effectLst/>
                        </a:rPr>
                        <a:t> </a:t>
                      </a:r>
                      <a:r>
                        <a:rPr lang="en-US" sz="1100" dirty="0">
                          <a:effectLst/>
                        </a:rPr>
                        <a:t>Microsoft SQL</a:t>
                      </a:r>
                      <a:r>
                        <a:rPr lang="en-US" sz="1100" spc="-25" dirty="0">
                          <a:effectLst/>
                        </a:rPr>
                        <a:t> </a:t>
                      </a:r>
                      <a:r>
                        <a:rPr lang="en-US" sz="1100" dirty="0">
                          <a:effectLst/>
                        </a:rPr>
                        <a:t>Server</a:t>
                      </a:r>
                      <a:r>
                        <a:rPr lang="en-US" sz="1100" spc="-5" dirty="0">
                          <a:effectLst/>
                        </a:rPr>
                        <a:t> </a:t>
                      </a:r>
                      <a:r>
                        <a:rPr lang="en-US" sz="1100" dirty="0">
                          <a:effectLst/>
                        </a:rPr>
                        <a:t>Documentation,</a:t>
                      </a:r>
                      <a:r>
                        <a:rPr lang="en-US" sz="1100" spc="10" dirty="0">
                          <a:effectLst/>
                        </a:rPr>
                        <a:t> </a:t>
                      </a:r>
                      <a:r>
                        <a:rPr lang="en-US" sz="1100" dirty="0">
                          <a:effectLst/>
                        </a:rPr>
                        <a:t>PostgreSQL</a:t>
                      </a:r>
                      <a:r>
                        <a:rPr lang="en-US" sz="1100" spc="-20" dirty="0">
                          <a:effectLst/>
                        </a:rPr>
                        <a:t> </a:t>
                      </a:r>
                      <a:r>
                        <a:rPr lang="en-US" sz="1100" dirty="0">
                          <a:effectLst/>
                        </a:rPr>
                        <a:t>Documentation</a:t>
                      </a:r>
                      <a:endParaRPr lang="en-GB" sz="1000" dirty="0">
                        <a:effectLst/>
                      </a:endParaRPr>
                    </a:p>
                    <a:p>
                      <a:pPr marL="342900" lvl="0" indent="-342900">
                        <a:buFont typeface="Symbol" panose="05050102010706020507" pitchFamily="18" charset="2"/>
                        <a:buChar char=""/>
                        <a:tabLst>
                          <a:tab pos="596900" algn="l"/>
                          <a:tab pos="597535" algn="l"/>
                        </a:tabLst>
                      </a:pPr>
                      <a:r>
                        <a:rPr lang="en-US" sz="1100" dirty="0">
                          <a:effectLst/>
                        </a:rPr>
                        <a:t>Software</a:t>
                      </a:r>
                      <a:r>
                        <a:rPr lang="en-US" sz="1100" spc="-15" dirty="0">
                          <a:effectLst/>
                        </a:rPr>
                        <a:t> </a:t>
                      </a:r>
                      <a:r>
                        <a:rPr lang="en-US" sz="1100" dirty="0">
                          <a:effectLst/>
                        </a:rPr>
                        <a:t>Tools: MySQL,</a:t>
                      </a:r>
                      <a:r>
                        <a:rPr lang="en-US" sz="1100" spc="-5" dirty="0">
                          <a:effectLst/>
                        </a:rPr>
                        <a:t> </a:t>
                      </a:r>
                      <a:r>
                        <a:rPr lang="en-US" sz="1100" dirty="0">
                          <a:effectLst/>
                        </a:rPr>
                        <a:t>Oracle</a:t>
                      </a:r>
                      <a:r>
                        <a:rPr lang="en-US" sz="1100" spc="-10" dirty="0">
                          <a:effectLst/>
                        </a:rPr>
                        <a:t> </a:t>
                      </a:r>
                      <a:r>
                        <a:rPr lang="en-US" sz="1100" dirty="0">
                          <a:effectLst/>
                        </a:rPr>
                        <a:t>Database,</a:t>
                      </a:r>
                      <a:r>
                        <a:rPr lang="en-US" sz="1100" spc="-5" dirty="0">
                          <a:effectLst/>
                        </a:rPr>
                        <a:t> </a:t>
                      </a:r>
                      <a:r>
                        <a:rPr lang="en-US" sz="1100" dirty="0">
                          <a:effectLst/>
                        </a:rPr>
                        <a:t>Microsoft</a:t>
                      </a:r>
                      <a:r>
                        <a:rPr lang="en-US" sz="1100" spc="-5" dirty="0">
                          <a:effectLst/>
                        </a:rPr>
                        <a:t> </a:t>
                      </a:r>
                      <a:r>
                        <a:rPr lang="en-US" sz="1100" dirty="0">
                          <a:effectLst/>
                        </a:rPr>
                        <a:t>SQL</a:t>
                      </a:r>
                      <a:r>
                        <a:rPr lang="en-US" sz="1100" spc="-35" dirty="0">
                          <a:effectLst/>
                        </a:rPr>
                        <a:t> </a:t>
                      </a:r>
                      <a:r>
                        <a:rPr lang="en-US" sz="1100" dirty="0">
                          <a:effectLst/>
                        </a:rPr>
                        <a:t>Server,</a:t>
                      </a:r>
                      <a:r>
                        <a:rPr lang="en-US" sz="1100" spc="-10" dirty="0">
                          <a:effectLst/>
                        </a:rPr>
                        <a:t> </a:t>
                      </a:r>
                      <a:r>
                        <a:rPr lang="en-US" sz="1100" dirty="0">
                          <a:effectLst/>
                        </a:rPr>
                        <a:t>PostgreSQL</a:t>
                      </a:r>
                      <a:endParaRPr lang="en-GB" sz="1000" dirty="0">
                        <a:effectLst/>
                      </a:endParaRPr>
                    </a:p>
                    <a:p>
                      <a:r>
                        <a:rPr lang="en-US" sz="1100" dirty="0">
                          <a:effectLst/>
                        </a:rPr>
                        <a:t> </a:t>
                      </a:r>
                      <a:endParaRPr lang="en-GB" sz="1100" dirty="0">
                        <a:effectLst/>
                      </a:endParaRPr>
                    </a:p>
                    <a:p>
                      <a:pPr marL="457200" marR="373380">
                        <a:lnSpc>
                          <a:spcPts val="1420"/>
                        </a:lnSpc>
                        <a:spcBef>
                          <a:spcPts val="45"/>
                        </a:spcBef>
                        <a:spcAft>
                          <a:spcPts val="0"/>
                        </a:spcAft>
                      </a:pPr>
                      <a:r>
                        <a:rPr lang="en-US" sz="1100" dirty="0">
                          <a:effectLst/>
                        </a:rPr>
                        <a:t> </a:t>
                      </a:r>
                      <a:endParaRPr lang="en-GB" sz="1000" dirty="0">
                        <a:effectLst/>
                      </a:endParaRPr>
                    </a:p>
                    <a:p>
                      <a:pPr marL="457200" marR="373380">
                        <a:lnSpc>
                          <a:spcPts val="1420"/>
                        </a:lnSpc>
                        <a:spcBef>
                          <a:spcPts val="45"/>
                        </a:spcBef>
                        <a:spcAft>
                          <a:spcPts val="0"/>
                        </a:spcAft>
                      </a:pPr>
                      <a:r>
                        <a:rPr lang="en-US" sz="900" dirty="0">
                          <a:effectLst/>
                        </a:rPr>
                        <a:t> </a:t>
                      </a:r>
                      <a:endParaRPr lang="en-GB" sz="1000" dirty="0">
                        <a:effectLst/>
                      </a:endParaRPr>
                    </a:p>
                    <a:p>
                      <a:pPr marL="67945" marR="373380">
                        <a:lnSpc>
                          <a:spcPts val="1420"/>
                        </a:lnSpc>
                        <a:spcBef>
                          <a:spcPts val="45"/>
                        </a:spcBef>
                        <a:spcAft>
                          <a:spcPts val="0"/>
                        </a:spcAft>
                      </a:pPr>
                      <a:r>
                        <a:rPr lang="en-US" sz="1100" dirty="0">
                          <a:effectLst/>
                        </a:rPr>
                        <a:t> </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431" marR="614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286839702"/>
                  </a:ext>
                </a:extLst>
              </a:tr>
            </a:tbl>
          </a:graphicData>
        </a:graphic>
      </p:graphicFrame>
      <p:sp>
        <p:nvSpPr>
          <p:cNvPr id="5" name="Rectangle 1">
            <a:extLst>
              <a:ext uri="{FF2B5EF4-FFF2-40B4-BE49-F238E27FC236}">
                <a16:creationId xmlns:a16="http://schemas.microsoft.com/office/drawing/2014/main" id="{B345896C-2EC6-4D0E-B821-B3B50873D5B7}"/>
              </a:ext>
            </a:extLst>
          </p:cNvPr>
          <p:cNvSpPr>
            <a:spLocks noChangeArrowheads="1"/>
          </p:cNvSpPr>
          <p:nvPr/>
        </p:nvSpPr>
        <p:spPr bwMode="auto">
          <a:xfrm>
            <a:off x="1219357" y="437812"/>
            <a:ext cx="9069862" cy="62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5985" tIns="82524" rIns="91440" bIns="45720" numCol="1" anchor="ctr" anchorCtr="0" compatLnSpc="1">
            <a:prstTxWarp prst="textNoShape">
              <a:avLst/>
            </a:prstTxWarp>
            <a:spAutoFit/>
          </a:bodyPr>
          <a:lstStyle>
            <a:lvl1pPr eaLnBrk="0" fontAlgn="base" hangingPunct="0">
              <a:spcBef>
                <a:spcPct val="0"/>
              </a:spcBef>
              <a:spcAft>
                <a:spcPct val="0"/>
              </a:spcAft>
              <a:tabLst>
                <a:tab pos="596900" algn="l"/>
              </a:tabLst>
              <a:defRPr>
                <a:solidFill>
                  <a:schemeClr val="tx1"/>
                </a:solidFill>
                <a:latin typeface="Arial" panose="020B0604020202020204" pitchFamily="34" charset="0"/>
              </a:defRPr>
            </a:lvl1pPr>
            <a:lvl2pPr eaLnBrk="0" fontAlgn="base" hangingPunct="0">
              <a:spcBef>
                <a:spcPct val="0"/>
              </a:spcBef>
              <a:spcAft>
                <a:spcPct val="0"/>
              </a:spcAft>
              <a:tabLst>
                <a:tab pos="596900" algn="l"/>
              </a:tabLst>
              <a:defRPr>
                <a:solidFill>
                  <a:schemeClr val="tx1"/>
                </a:solidFill>
                <a:latin typeface="Arial" panose="020B0604020202020204" pitchFamily="34" charset="0"/>
              </a:defRPr>
            </a:lvl2pPr>
            <a:lvl3pPr eaLnBrk="0" fontAlgn="base" hangingPunct="0">
              <a:spcBef>
                <a:spcPct val="0"/>
              </a:spcBef>
              <a:spcAft>
                <a:spcPct val="0"/>
              </a:spcAft>
              <a:tabLst>
                <a:tab pos="596900" algn="l"/>
              </a:tabLst>
              <a:defRPr>
                <a:solidFill>
                  <a:schemeClr val="tx1"/>
                </a:solidFill>
                <a:latin typeface="Arial" panose="020B0604020202020204" pitchFamily="34" charset="0"/>
              </a:defRPr>
            </a:lvl3pPr>
            <a:lvl4pPr eaLnBrk="0" fontAlgn="base" hangingPunct="0">
              <a:spcBef>
                <a:spcPct val="0"/>
              </a:spcBef>
              <a:spcAft>
                <a:spcPct val="0"/>
              </a:spcAft>
              <a:tabLst>
                <a:tab pos="596900" algn="l"/>
              </a:tabLst>
              <a:defRPr>
                <a:solidFill>
                  <a:schemeClr val="tx1"/>
                </a:solidFill>
                <a:latin typeface="Arial" panose="020B0604020202020204" pitchFamily="34" charset="0"/>
              </a:defRPr>
            </a:lvl4pPr>
            <a:lvl5pPr eaLnBrk="0" fontAlgn="base" hangingPunct="0">
              <a:spcBef>
                <a:spcPct val="0"/>
              </a:spcBef>
              <a:spcAft>
                <a:spcPct val="0"/>
              </a:spcAft>
              <a:tabLst>
                <a:tab pos="596900" algn="l"/>
              </a:tabLst>
              <a:defRPr>
                <a:solidFill>
                  <a:schemeClr val="tx1"/>
                </a:solidFill>
                <a:latin typeface="Arial" panose="020B0604020202020204" pitchFamily="34" charset="0"/>
              </a:defRPr>
            </a:lvl5pPr>
            <a:lvl6pPr eaLnBrk="0" fontAlgn="base" hangingPunct="0">
              <a:spcBef>
                <a:spcPct val="0"/>
              </a:spcBef>
              <a:spcAft>
                <a:spcPct val="0"/>
              </a:spcAft>
              <a:tabLst>
                <a:tab pos="596900" algn="l"/>
              </a:tabLst>
              <a:defRPr>
                <a:solidFill>
                  <a:schemeClr val="tx1"/>
                </a:solidFill>
                <a:latin typeface="Arial" panose="020B0604020202020204" pitchFamily="34" charset="0"/>
              </a:defRPr>
            </a:lvl6pPr>
            <a:lvl7pPr eaLnBrk="0" fontAlgn="base" hangingPunct="0">
              <a:spcBef>
                <a:spcPct val="0"/>
              </a:spcBef>
              <a:spcAft>
                <a:spcPct val="0"/>
              </a:spcAft>
              <a:tabLst>
                <a:tab pos="596900" algn="l"/>
              </a:tabLst>
              <a:defRPr>
                <a:solidFill>
                  <a:schemeClr val="tx1"/>
                </a:solidFill>
                <a:latin typeface="Arial" panose="020B0604020202020204" pitchFamily="34" charset="0"/>
              </a:defRPr>
            </a:lvl7pPr>
            <a:lvl8pPr eaLnBrk="0" fontAlgn="base" hangingPunct="0">
              <a:spcBef>
                <a:spcPct val="0"/>
              </a:spcBef>
              <a:spcAft>
                <a:spcPct val="0"/>
              </a:spcAft>
              <a:tabLst>
                <a:tab pos="596900" algn="l"/>
              </a:tabLst>
              <a:defRPr>
                <a:solidFill>
                  <a:schemeClr val="tx1"/>
                </a:solidFill>
                <a:latin typeface="Arial" panose="020B0604020202020204" pitchFamily="34" charset="0"/>
              </a:defRPr>
            </a:lvl8pPr>
            <a:lvl9pPr eaLnBrk="0" fontAlgn="base" hangingPunct="0">
              <a:spcBef>
                <a:spcPct val="0"/>
              </a:spcBef>
              <a:spcAft>
                <a:spcPct val="0"/>
              </a:spcAft>
              <a:tabLst>
                <a:tab pos="5969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596900" algn="l"/>
              </a:tabLst>
            </a:pPr>
            <a:r>
              <a:rPr kumimoji="0" lang="en-US" altLang="en-US"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Textbooks and other resources</a:t>
            </a:r>
          </a:p>
          <a:p>
            <a:pPr marL="0" marR="0" lvl="0" indent="0" algn="l" defTabSz="914400" rtl="0" eaLnBrk="0" fontAlgn="base" latinLnBrk="0" hangingPunct="0">
              <a:lnSpc>
                <a:spcPct val="100000"/>
              </a:lnSpc>
              <a:spcBef>
                <a:spcPct val="0"/>
              </a:spcBef>
              <a:spcAft>
                <a:spcPct val="0"/>
              </a:spcAft>
              <a:buClrTx/>
              <a:buSzTx/>
              <a:buFontTx/>
              <a:buNone/>
              <a:tabLst>
                <a:tab pos="5969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94587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Rectangle 2"/>
          <p:cNvSpPr>
            <a:spLocks noGrp="1" noChangeArrowheads="1"/>
          </p:cNvSpPr>
          <p:nvPr>
            <p:ph type="title" idx="4294967295"/>
          </p:nvPr>
        </p:nvSpPr>
        <p:spPr>
          <a:xfrm>
            <a:off x="1422400" y="117475"/>
            <a:ext cx="1076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ffectLst/>
              </a:rPr>
              <a:t>Database Applications</a:t>
            </a:r>
          </a:p>
        </p:txBody>
      </p:sp>
      <p:sp>
        <p:nvSpPr>
          <p:cNvPr id="61442" name="Rectangle 3"/>
          <p:cNvSpPr>
            <a:spLocks noGrp="1" noChangeArrowheads="1"/>
          </p:cNvSpPr>
          <p:nvPr>
            <p:ph idx="4294967295"/>
          </p:nvPr>
        </p:nvSpPr>
        <p:spPr>
          <a:xfrm>
            <a:off x="4832350" y="1570038"/>
            <a:ext cx="7359650" cy="3330575"/>
          </a:xfrm>
        </p:spPr>
        <p:txBody>
          <a:bodyPr/>
          <a:lstStyle/>
          <a:p>
            <a:r>
              <a:rPr lang="en-US" altLang="en-US" dirty="0"/>
              <a:t>Two-tier architecture --  the application resides at the client machine, where it invokes database system functionality at the server machine</a:t>
            </a:r>
          </a:p>
          <a:p>
            <a:r>
              <a:rPr lang="en-US" altLang="en-US" dirty="0"/>
              <a:t>Three-tier architecture -- the client machine acts as a front end and does not contain any direct database calls.  </a:t>
            </a:r>
          </a:p>
          <a:p>
            <a:pPr lvl="1"/>
            <a:r>
              <a:rPr lang="en-US" altLang="en-US" dirty="0"/>
              <a:t>The client end communicates with an application server, usually through a forms interface.  </a:t>
            </a:r>
          </a:p>
          <a:p>
            <a:pPr lvl="1"/>
            <a:r>
              <a:rPr lang="en-US" altLang="en-US" dirty="0"/>
              <a:t>The application server in turn communicates with a database system to access data.  </a:t>
            </a:r>
          </a:p>
          <a:p>
            <a:endParaRPr lang="en-US" altLang="en-US" dirty="0"/>
          </a:p>
        </p:txBody>
      </p:sp>
      <p:sp>
        <p:nvSpPr>
          <p:cNvPr id="2" name="TextBox 1"/>
          <p:cNvSpPr txBox="1"/>
          <p:nvPr/>
        </p:nvSpPr>
        <p:spPr>
          <a:xfrm>
            <a:off x="2292350" y="1170433"/>
            <a:ext cx="7095490" cy="353943"/>
          </a:xfrm>
          <a:prstGeom prst="rect">
            <a:avLst/>
          </a:prstGeom>
          <a:noFill/>
        </p:spPr>
        <p:txBody>
          <a:bodyPr wrap="square" rtlCol="0">
            <a:spAutoFit/>
          </a:bodyPr>
          <a:lstStyle/>
          <a:p>
            <a:pPr eaLnBrk="0" fontAlgn="base" hangingPunct="0">
              <a:spcBef>
                <a:spcPct val="0"/>
              </a:spcBef>
              <a:spcAft>
                <a:spcPct val="0"/>
              </a:spcAft>
            </a:pPr>
            <a:r>
              <a:rPr lang="en-US" altLang="en-US" sz="1700" dirty="0">
                <a:solidFill>
                  <a:srgbClr val="000000"/>
                </a:solidFill>
                <a:latin typeface="Helvetica" panose="020B0604020202020204" pitchFamily="34" charset="0"/>
                <a:ea typeface="MS PGothic" panose="020B0600070205080204" pitchFamily="34" charset="-128"/>
              </a:rPr>
              <a:t>Database applications are usually partitioned into two or three parts</a:t>
            </a:r>
          </a:p>
        </p:txBody>
      </p:sp>
    </p:spTree>
    <p:extLst>
      <p:ext uri="{BB962C8B-B14F-4D97-AF65-F5344CB8AC3E}">
        <p14:creationId xmlns:p14="http://schemas.microsoft.com/office/powerpoint/2010/main" val="3155443504"/>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000" y="0"/>
            <a:ext cx="9143860" cy="592614"/>
          </a:xfrm>
          <a:prstGeom prst="rect">
            <a:avLst/>
          </a:prstGeom>
        </p:spPr>
      </p:pic>
      <p:sp>
        <p:nvSpPr>
          <p:cNvPr id="3" name="object 3"/>
          <p:cNvSpPr txBox="1">
            <a:spLocks noGrp="1"/>
          </p:cNvSpPr>
          <p:nvPr>
            <p:ph type="title"/>
          </p:nvPr>
        </p:nvSpPr>
        <p:spPr>
          <a:xfrm>
            <a:off x="3671000" y="953086"/>
            <a:ext cx="4552315" cy="444352"/>
          </a:xfrm>
          <a:prstGeom prst="rect">
            <a:avLst/>
          </a:prstGeom>
        </p:spPr>
        <p:txBody>
          <a:bodyPr vert="horz" wrap="square" lIns="0" tIns="13335" rIns="0" bIns="0" numCol="1" rtlCol="0" anchor="b" anchorCtr="0" compatLnSpc="1">
            <a:prstTxWarp prst="textNoShape">
              <a:avLst/>
            </a:prstTxWarp>
            <a:spAutoFit/>
          </a:bodyPr>
          <a:lstStyle/>
          <a:p>
            <a:pPr marL="12700">
              <a:spcBef>
                <a:spcPts val="105"/>
              </a:spcBef>
            </a:pPr>
            <a:r>
              <a:rPr spc="-380" dirty="0"/>
              <a:t>Passwords</a:t>
            </a:r>
            <a:r>
              <a:rPr spc="225" dirty="0"/>
              <a:t> </a:t>
            </a:r>
            <a:r>
              <a:rPr dirty="0"/>
              <a:t>in</a:t>
            </a:r>
            <a:r>
              <a:rPr spc="70" dirty="0"/>
              <a:t> </a:t>
            </a:r>
            <a:r>
              <a:rPr spc="-175" dirty="0"/>
              <a:t>Scripts</a:t>
            </a:r>
          </a:p>
        </p:txBody>
      </p:sp>
      <p:sp>
        <p:nvSpPr>
          <p:cNvPr id="4" name="object 4"/>
          <p:cNvSpPr txBox="1"/>
          <p:nvPr/>
        </p:nvSpPr>
        <p:spPr>
          <a:xfrm>
            <a:off x="2246862" y="1527652"/>
            <a:ext cx="7299325" cy="739140"/>
          </a:xfrm>
          <a:prstGeom prst="rect">
            <a:avLst/>
          </a:prstGeom>
        </p:spPr>
        <p:txBody>
          <a:bodyPr vert="horz" wrap="square" lIns="0" tIns="64135" rIns="0" bIns="0" rtlCol="0">
            <a:spAutoFit/>
          </a:bodyPr>
          <a:lstStyle/>
          <a:p>
            <a:pPr marL="273050" marR="5080" indent="-260985">
              <a:lnSpc>
                <a:spcPts val="2620"/>
              </a:lnSpc>
              <a:spcBef>
                <a:spcPts val="505"/>
              </a:spcBef>
              <a:buChar char="•"/>
              <a:tabLst>
                <a:tab pos="273050" algn="l"/>
                <a:tab pos="274320" algn="l"/>
                <a:tab pos="1021715" algn="l"/>
              </a:tabLst>
            </a:pPr>
            <a:r>
              <a:rPr sz="2500" dirty="0">
                <a:solidFill>
                  <a:srgbClr val="9A529E"/>
                </a:solidFill>
                <a:latin typeface="Times New Roman"/>
                <a:cs typeface="Times New Roman"/>
              </a:rPr>
              <a:t>	</a:t>
            </a:r>
            <a:r>
              <a:rPr sz="2500" spc="-10" dirty="0">
                <a:solidFill>
                  <a:srgbClr val="0F0F0F"/>
                </a:solidFill>
                <a:latin typeface="Times New Roman"/>
                <a:cs typeface="Times New Roman"/>
              </a:rPr>
              <a:t>E.g.:</a:t>
            </a:r>
            <a:r>
              <a:rPr sz="2500" dirty="0">
                <a:solidFill>
                  <a:srgbClr val="0F0F0F"/>
                </a:solidFill>
                <a:latin typeface="Times New Roman"/>
                <a:cs typeface="Times New Roman"/>
              </a:rPr>
              <a:t>	file1.jsp</a:t>
            </a:r>
            <a:r>
              <a:rPr sz="2500" spc="90" dirty="0">
                <a:solidFill>
                  <a:srgbClr val="0F0F0F"/>
                </a:solidFill>
                <a:latin typeface="Times New Roman"/>
                <a:cs typeface="Times New Roman"/>
              </a:rPr>
              <a:t> </a:t>
            </a:r>
            <a:r>
              <a:rPr sz="2500" spc="85" dirty="0">
                <a:solidFill>
                  <a:srgbClr val="0F0F0F"/>
                </a:solidFill>
                <a:latin typeface="Times New Roman"/>
                <a:cs typeface="Times New Roman"/>
              </a:rPr>
              <a:t>(or</a:t>
            </a:r>
            <a:r>
              <a:rPr sz="2500" spc="-55" dirty="0">
                <a:solidFill>
                  <a:srgbClr val="0F0F0F"/>
                </a:solidFill>
                <a:latin typeface="Times New Roman"/>
                <a:cs typeface="Times New Roman"/>
              </a:rPr>
              <a:t> </a:t>
            </a:r>
            <a:r>
              <a:rPr sz="2500" dirty="0">
                <a:solidFill>
                  <a:srgbClr val="0F0F0F"/>
                </a:solidFill>
                <a:latin typeface="Times New Roman"/>
                <a:cs typeface="Times New Roman"/>
              </a:rPr>
              <a:t>java</a:t>
            </a:r>
            <a:r>
              <a:rPr sz="2500" spc="-55" dirty="0">
                <a:solidFill>
                  <a:srgbClr val="0F0F0F"/>
                </a:solidFill>
                <a:latin typeface="Times New Roman"/>
                <a:cs typeface="Times New Roman"/>
              </a:rPr>
              <a:t> </a:t>
            </a:r>
            <a:r>
              <a:rPr sz="2500" dirty="0">
                <a:solidFill>
                  <a:srgbClr val="0F0F0F"/>
                </a:solidFill>
                <a:latin typeface="Times New Roman"/>
                <a:cs typeface="Times New Roman"/>
              </a:rPr>
              <a:t>or</a:t>
            </a:r>
            <a:r>
              <a:rPr sz="2500" spc="130" dirty="0">
                <a:solidFill>
                  <a:srgbClr val="0F0F0F"/>
                </a:solidFill>
                <a:latin typeface="Times New Roman"/>
                <a:cs typeface="Times New Roman"/>
              </a:rPr>
              <a:t> </a:t>
            </a:r>
            <a:r>
              <a:rPr sz="2500" spc="100" dirty="0">
                <a:solidFill>
                  <a:srgbClr val="0F0F0F"/>
                </a:solidFill>
                <a:latin typeface="Times New Roman"/>
                <a:cs typeface="Times New Roman"/>
              </a:rPr>
              <a:t>other</a:t>
            </a:r>
            <a:r>
              <a:rPr sz="2500" spc="-60" dirty="0">
                <a:solidFill>
                  <a:srgbClr val="0F0F0F"/>
                </a:solidFill>
                <a:latin typeface="Times New Roman"/>
                <a:cs typeface="Times New Roman"/>
              </a:rPr>
              <a:t> </a:t>
            </a:r>
            <a:r>
              <a:rPr sz="2500" spc="60" dirty="0">
                <a:solidFill>
                  <a:srgbClr val="0F0F0F"/>
                </a:solidFill>
                <a:latin typeface="Times New Roman"/>
                <a:cs typeface="Times New Roman"/>
              </a:rPr>
              <a:t>source</a:t>
            </a:r>
            <a:r>
              <a:rPr sz="2500" spc="-65" dirty="0">
                <a:solidFill>
                  <a:srgbClr val="0F0F0F"/>
                </a:solidFill>
                <a:latin typeface="Times New Roman"/>
                <a:cs typeface="Times New Roman"/>
              </a:rPr>
              <a:t> </a:t>
            </a:r>
            <a:r>
              <a:rPr sz="2500" dirty="0">
                <a:solidFill>
                  <a:srgbClr val="0F0F0F"/>
                </a:solidFill>
                <a:latin typeface="Times New Roman"/>
                <a:cs typeface="Times New Roman"/>
              </a:rPr>
              <a:t>file)</a:t>
            </a:r>
            <a:r>
              <a:rPr sz="2500" spc="-70" dirty="0">
                <a:solidFill>
                  <a:srgbClr val="0F0F0F"/>
                </a:solidFill>
                <a:latin typeface="Times New Roman"/>
                <a:cs typeface="Times New Roman"/>
              </a:rPr>
              <a:t> </a:t>
            </a:r>
            <a:r>
              <a:rPr sz="2500" spc="60" dirty="0">
                <a:solidFill>
                  <a:srgbClr val="0F0F0F"/>
                </a:solidFill>
                <a:latin typeface="Times New Roman"/>
                <a:cs typeface="Times New Roman"/>
              </a:rPr>
              <a:t>located</a:t>
            </a:r>
            <a:r>
              <a:rPr sz="2500" spc="5" dirty="0">
                <a:solidFill>
                  <a:srgbClr val="0F0F0F"/>
                </a:solidFill>
                <a:latin typeface="Times New Roman"/>
                <a:cs typeface="Times New Roman"/>
              </a:rPr>
              <a:t> </a:t>
            </a:r>
            <a:r>
              <a:rPr sz="2500" spc="30" dirty="0">
                <a:solidFill>
                  <a:srgbClr val="0F0F0F"/>
                </a:solidFill>
                <a:latin typeface="Times New Roman"/>
                <a:cs typeface="Times New Roman"/>
              </a:rPr>
              <a:t>in </a:t>
            </a:r>
            <a:r>
              <a:rPr sz="2500" dirty="0">
                <a:solidFill>
                  <a:srgbClr val="0F0F0F"/>
                </a:solidFill>
                <a:latin typeface="Times New Roman"/>
                <a:cs typeface="Times New Roman"/>
              </a:rPr>
              <a:t>publicly</a:t>
            </a:r>
            <a:r>
              <a:rPr sz="2500" spc="90" dirty="0">
                <a:solidFill>
                  <a:srgbClr val="0F0F0F"/>
                </a:solidFill>
                <a:latin typeface="Times New Roman"/>
                <a:cs typeface="Times New Roman"/>
              </a:rPr>
              <a:t> </a:t>
            </a:r>
            <a:r>
              <a:rPr sz="2500" dirty="0">
                <a:solidFill>
                  <a:srgbClr val="0F0F0F"/>
                </a:solidFill>
                <a:latin typeface="Times New Roman"/>
                <a:cs typeface="Times New Roman"/>
              </a:rPr>
              <a:t>accessible</a:t>
            </a:r>
            <a:r>
              <a:rPr sz="2500" spc="65" dirty="0">
                <a:solidFill>
                  <a:srgbClr val="0F0F0F"/>
                </a:solidFill>
                <a:latin typeface="Times New Roman"/>
                <a:cs typeface="Times New Roman"/>
              </a:rPr>
              <a:t> </a:t>
            </a:r>
            <a:r>
              <a:rPr sz="2500" spc="100" dirty="0">
                <a:solidFill>
                  <a:srgbClr val="0F0F0F"/>
                </a:solidFill>
                <a:latin typeface="Times New Roman"/>
                <a:cs typeface="Times New Roman"/>
              </a:rPr>
              <a:t>area</a:t>
            </a:r>
            <a:r>
              <a:rPr sz="2500" spc="-30" dirty="0">
                <a:solidFill>
                  <a:srgbClr val="0F0F0F"/>
                </a:solidFill>
                <a:latin typeface="Times New Roman"/>
                <a:cs typeface="Times New Roman"/>
              </a:rPr>
              <a:t> </a:t>
            </a:r>
            <a:r>
              <a:rPr sz="2500" dirty="0">
                <a:solidFill>
                  <a:srgbClr val="0F0F0F"/>
                </a:solidFill>
                <a:latin typeface="Times New Roman"/>
                <a:cs typeface="Times New Roman"/>
              </a:rPr>
              <a:t>of</a:t>
            </a:r>
            <a:r>
              <a:rPr sz="2500" spc="5" dirty="0">
                <a:solidFill>
                  <a:srgbClr val="0F0F0F"/>
                </a:solidFill>
                <a:latin typeface="Times New Roman"/>
                <a:cs typeface="Times New Roman"/>
              </a:rPr>
              <a:t> </a:t>
            </a:r>
            <a:r>
              <a:rPr sz="2500" spc="80" dirty="0">
                <a:solidFill>
                  <a:srgbClr val="0F0F0F"/>
                </a:solidFill>
                <a:latin typeface="Times New Roman"/>
                <a:cs typeface="Times New Roman"/>
              </a:rPr>
              <a:t>web</a:t>
            </a:r>
            <a:r>
              <a:rPr sz="2500" spc="-90" dirty="0">
                <a:solidFill>
                  <a:srgbClr val="0F0F0F"/>
                </a:solidFill>
                <a:latin typeface="Times New Roman"/>
                <a:cs typeface="Times New Roman"/>
              </a:rPr>
              <a:t> </a:t>
            </a:r>
            <a:r>
              <a:rPr sz="2500" spc="40" dirty="0">
                <a:solidFill>
                  <a:srgbClr val="0F0F0F"/>
                </a:solidFill>
                <a:latin typeface="Times New Roman"/>
                <a:cs typeface="Times New Roman"/>
              </a:rPr>
              <a:t>server</a:t>
            </a:r>
            <a:endParaRPr sz="2500">
              <a:latin typeface="Times New Roman"/>
              <a:cs typeface="Times New Roman"/>
            </a:endParaRPr>
          </a:p>
        </p:txBody>
      </p:sp>
      <p:sp>
        <p:nvSpPr>
          <p:cNvPr id="5" name="object 5"/>
          <p:cNvSpPr txBox="1"/>
          <p:nvPr/>
        </p:nvSpPr>
        <p:spPr>
          <a:xfrm>
            <a:off x="2530144" y="2364308"/>
            <a:ext cx="69215" cy="112851"/>
          </a:xfrm>
          <a:prstGeom prst="rect">
            <a:avLst/>
          </a:prstGeom>
        </p:spPr>
        <p:txBody>
          <a:bodyPr vert="horz" wrap="square" lIns="0" tIns="12700" rIns="0" bIns="0" rtlCol="0">
            <a:spAutoFit/>
          </a:bodyPr>
          <a:lstStyle/>
          <a:p>
            <a:pPr marL="12700">
              <a:spcBef>
                <a:spcPts val="100"/>
              </a:spcBef>
            </a:pPr>
            <a:r>
              <a:rPr sz="650" spc="-50" dirty="0">
                <a:solidFill>
                  <a:srgbClr val="608283"/>
                </a:solidFill>
                <a:latin typeface="Times New Roman"/>
                <a:cs typeface="Times New Roman"/>
              </a:rPr>
              <a:t>0</a:t>
            </a:r>
            <a:endParaRPr sz="650">
              <a:latin typeface="Times New Roman"/>
              <a:cs typeface="Times New Roman"/>
            </a:endParaRPr>
          </a:p>
        </p:txBody>
      </p:sp>
      <p:sp>
        <p:nvSpPr>
          <p:cNvPr id="6" name="object 6"/>
          <p:cNvSpPr txBox="1"/>
          <p:nvPr/>
        </p:nvSpPr>
        <p:spPr>
          <a:xfrm>
            <a:off x="2246862" y="2233778"/>
            <a:ext cx="7361555" cy="1604010"/>
          </a:xfrm>
          <a:prstGeom prst="rect">
            <a:avLst/>
          </a:prstGeom>
        </p:spPr>
        <p:txBody>
          <a:bodyPr vert="horz" wrap="square" lIns="0" tIns="12700" rIns="0" bIns="0" rtlCol="0">
            <a:spAutoFit/>
          </a:bodyPr>
          <a:lstStyle/>
          <a:p>
            <a:pPr marL="561340">
              <a:spcBef>
                <a:spcPts val="100"/>
              </a:spcBef>
            </a:pPr>
            <a:r>
              <a:rPr sz="2100" spc="80" dirty="0">
                <a:solidFill>
                  <a:srgbClr val="608283"/>
                </a:solidFill>
                <a:latin typeface="Times New Roman"/>
                <a:cs typeface="Times New Roman"/>
              </a:rPr>
              <a:t>Intruder </a:t>
            </a:r>
            <a:r>
              <a:rPr sz="2100" spc="20" dirty="0">
                <a:solidFill>
                  <a:srgbClr val="608283"/>
                </a:solidFill>
                <a:latin typeface="Times New Roman"/>
                <a:cs typeface="Times New Roman"/>
              </a:rPr>
              <a:t>looks</a:t>
            </a:r>
            <a:r>
              <a:rPr sz="2100" spc="-55" dirty="0">
                <a:solidFill>
                  <a:srgbClr val="608283"/>
                </a:solidFill>
                <a:latin typeface="Times New Roman"/>
                <a:cs typeface="Times New Roman"/>
              </a:rPr>
              <a:t> </a:t>
            </a:r>
            <a:r>
              <a:rPr sz="2100" spc="20" dirty="0">
                <a:solidFill>
                  <a:srgbClr val="608283"/>
                </a:solidFill>
                <a:latin typeface="Times New Roman"/>
                <a:cs typeface="Times New Roman"/>
              </a:rPr>
              <a:t>for</a:t>
            </a:r>
            <a:r>
              <a:rPr sz="2100" spc="110" dirty="0">
                <a:solidFill>
                  <a:srgbClr val="608283"/>
                </a:solidFill>
                <a:latin typeface="Times New Roman"/>
                <a:cs typeface="Times New Roman"/>
              </a:rPr>
              <a:t> </a:t>
            </a:r>
            <a:r>
              <a:rPr sz="2100" spc="145" dirty="0">
                <a:solidFill>
                  <a:srgbClr val="608283"/>
                </a:solidFill>
                <a:latin typeface="Times New Roman"/>
                <a:cs typeface="Times New Roman"/>
              </a:rPr>
              <a:t>http://</a:t>
            </a:r>
            <a:r>
              <a:rPr sz="2100" spc="-185" dirty="0">
                <a:solidFill>
                  <a:srgbClr val="608283"/>
                </a:solidFill>
                <a:latin typeface="Times New Roman"/>
                <a:cs typeface="Times New Roman"/>
              </a:rPr>
              <a:t> </a:t>
            </a:r>
            <a:r>
              <a:rPr sz="2100" spc="20" dirty="0">
                <a:solidFill>
                  <a:srgbClr val="608283"/>
                </a:solidFill>
                <a:latin typeface="Times New Roman"/>
                <a:cs typeface="Times New Roman"/>
              </a:rPr>
              <a:t>&lt;urlpath&gt;</a:t>
            </a:r>
            <a:r>
              <a:rPr sz="2100" spc="-215" dirty="0">
                <a:solidFill>
                  <a:srgbClr val="608283"/>
                </a:solidFill>
                <a:latin typeface="Times New Roman"/>
                <a:cs typeface="Times New Roman"/>
              </a:rPr>
              <a:t> </a:t>
            </a:r>
            <a:r>
              <a:rPr sz="2100" spc="-10" dirty="0">
                <a:solidFill>
                  <a:srgbClr val="608283"/>
                </a:solidFill>
                <a:latin typeface="Times New Roman"/>
                <a:cs typeface="Times New Roman"/>
              </a:rPr>
              <a:t>/file1.jsp~</a:t>
            </a:r>
            <a:endParaRPr sz="2100">
              <a:latin typeface="Times New Roman"/>
              <a:cs typeface="Times New Roman"/>
            </a:endParaRPr>
          </a:p>
          <a:p>
            <a:pPr marL="828675" indent="-220345">
              <a:lnSpc>
                <a:spcPts val="2185"/>
              </a:lnSpc>
              <a:spcBef>
                <a:spcPts val="65"/>
              </a:spcBef>
              <a:buChar char="•"/>
              <a:tabLst>
                <a:tab pos="828675" algn="l"/>
              </a:tabLst>
            </a:pPr>
            <a:r>
              <a:rPr sz="1850" spc="50" dirty="0">
                <a:solidFill>
                  <a:srgbClr val="666480"/>
                </a:solidFill>
                <a:latin typeface="Times New Roman"/>
                <a:cs typeface="Times New Roman"/>
              </a:rPr>
              <a:t>or</a:t>
            </a:r>
            <a:r>
              <a:rPr sz="1850" spc="220" dirty="0">
                <a:solidFill>
                  <a:srgbClr val="666480"/>
                </a:solidFill>
                <a:latin typeface="Times New Roman"/>
                <a:cs typeface="Times New Roman"/>
              </a:rPr>
              <a:t> </a:t>
            </a:r>
            <a:r>
              <a:rPr sz="1850" dirty="0">
                <a:solidFill>
                  <a:srgbClr val="666480"/>
                </a:solidFill>
                <a:latin typeface="Times New Roman"/>
                <a:cs typeface="Times New Roman"/>
              </a:rPr>
              <a:t>.jsp.swp,</a:t>
            </a:r>
            <a:r>
              <a:rPr sz="1850" spc="140" dirty="0">
                <a:solidFill>
                  <a:srgbClr val="666480"/>
                </a:solidFill>
                <a:latin typeface="Times New Roman"/>
                <a:cs typeface="Times New Roman"/>
              </a:rPr>
              <a:t> </a:t>
            </a:r>
            <a:r>
              <a:rPr sz="1850" spc="-25" dirty="0">
                <a:solidFill>
                  <a:srgbClr val="666480"/>
                </a:solidFill>
                <a:latin typeface="Times New Roman"/>
                <a:cs typeface="Times New Roman"/>
              </a:rPr>
              <a:t>etc</a:t>
            </a:r>
            <a:endParaRPr sz="1850">
              <a:latin typeface="Times New Roman"/>
              <a:cs typeface="Times New Roman"/>
            </a:endParaRPr>
          </a:p>
          <a:p>
            <a:pPr marL="560705" indent="-315595">
              <a:lnSpc>
                <a:spcPts val="2485"/>
              </a:lnSpc>
              <a:buClr>
                <a:srgbClr val="779090"/>
              </a:buClr>
              <a:buSzPct val="52380"/>
              <a:buFont typeface="Arial"/>
              <a:buChar char="□"/>
              <a:tabLst>
                <a:tab pos="560705" algn="l"/>
              </a:tabLst>
            </a:pPr>
            <a:r>
              <a:rPr sz="2100" dirty="0">
                <a:solidFill>
                  <a:srgbClr val="608283"/>
                </a:solidFill>
                <a:latin typeface="Times New Roman"/>
                <a:cs typeface="Times New Roman"/>
              </a:rPr>
              <a:t>If</a:t>
            </a:r>
            <a:r>
              <a:rPr sz="2100" spc="5" dirty="0">
                <a:solidFill>
                  <a:srgbClr val="608283"/>
                </a:solidFill>
                <a:latin typeface="Times New Roman"/>
                <a:cs typeface="Times New Roman"/>
              </a:rPr>
              <a:t> </a:t>
            </a:r>
            <a:r>
              <a:rPr sz="2100" spc="70" dirty="0">
                <a:solidFill>
                  <a:srgbClr val="608283"/>
                </a:solidFill>
                <a:latin typeface="Times New Roman"/>
                <a:cs typeface="Times New Roman"/>
              </a:rPr>
              <a:t>jsp</a:t>
            </a:r>
            <a:r>
              <a:rPr sz="2100" spc="-85" dirty="0">
                <a:solidFill>
                  <a:srgbClr val="608283"/>
                </a:solidFill>
                <a:latin typeface="Times New Roman"/>
                <a:cs typeface="Times New Roman"/>
              </a:rPr>
              <a:t> </a:t>
            </a:r>
            <a:r>
              <a:rPr sz="2100" spc="70" dirty="0">
                <a:solidFill>
                  <a:srgbClr val="608283"/>
                </a:solidFill>
                <a:latin typeface="Times New Roman"/>
                <a:cs typeface="Times New Roman"/>
              </a:rPr>
              <a:t>has</a:t>
            </a:r>
            <a:r>
              <a:rPr sz="2100" spc="20" dirty="0">
                <a:solidFill>
                  <a:srgbClr val="608283"/>
                </a:solidFill>
                <a:latin typeface="Times New Roman"/>
                <a:cs typeface="Times New Roman"/>
              </a:rPr>
              <a:t> </a:t>
            </a:r>
            <a:r>
              <a:rPr sz="2100" spc="55" dirty="0">
                <a:solidFill>
                  <a:srgbClr val="608283"/>
                </a:solidFill>
                <a:latin typeface="Times New Roman"/>
                <a:cs typeface="Times New Roman"/>
              </a:rPr>
              <a:t>database</a:t>
            </a:r>
            <a:r>
              <a:rPr sz="2100" spc="145" dirty="0">
                <a:solidFill>
                  <a:srgbClr val="608283"/>
                </a:solidFill>
                <a:latin typeface="Times New Roman"/>
                <a:cs typeface="Times New Roman"/>
              </a:rPr>
              <a:t> </a:t>
            </a:r>
            <a:r>
              <a:rPr sz="2100" spc="80" dirty="0">
                <a:solidFill>
                  <a:srgbClr val="608283"/>
                </a:solidFill>
                <a:latin typeface="Times New Roman"/>
                <a:cs typeface="Times New Roman"/>
              </a:rPr>
              <a:t>userid/password</a:t>
            </a:r>
            <a:r>
              <a:rPr sz="2100" spc="-95" dirty="0">
                <a:solidFill>
                  <a:srgbClr val="608283"/>
                </a:solidFill>
                <a:latin typeface="Times New Roman"/>
                <a:cs typeface="Times New Roman"/>
              </a:rPr>
              <a:t> </a:t>
            </a:r>
            <a:r>
              <a:rPr sz="2100" spc="70" dirty="0">
                <a:solidFill>
                  <a:srgbClr val="608283"/>
                </a:solidFill>
                <a:latin typeface="Times New Roman"/>
                <a:cs typeface="Times New Roman"/>
              </a:rPr>
              <a:t>in</a:t>
            </a:r>
            <a:r>
              <a:rPr sz="2100" spc="-25" dirty="0">
                <a:solidFill>
                  <a:srgbClr val="608283"/>
                </a:solidFill>
                <a:latin typeface="Times New Roman"/>
                <a:cs typeface="Times New Roman"/>
              </a:rPr>
              <a:t> </a:t>
            </a:r>
            <a:r>
              <a:rPr sz="2100" dirty="0">
                <a:solidFill>
                  <a:srgbClr val="608283"/>
                </a:solidFill>
                <a:latin typeface="Times New Roman"/>
                <a:cs typeface="Times New Roman"/>
              </a:rPr>
              <a:t>clear</a:t>
            </a:r>
            <a:r>
              <a:rPr sz="2100" spc="-65" dirty="0">
                <a:solidFill>
                  <a:srgbClr val="608283"/>
                </a:solidFill>
                <a:latin typeface="Times New Roman"/>
                <a:cs typeface="Times New Roman"/>
              </a:rPr>
              <a:t> </a:t>
            </a:r>
            <a:r>
              <a:rPr sz="2100" spc="50" dirty="0">
                <a:solidFill>
                  <a:srgbClr val="608283"/>
                </a:solidFill>
                <a:latin typeface="Times New Roman"/>
                <a:cs typeface="Times New Roman"/>
              </a:rPr>
              <a:t>text,</a:t>
            </a:r>
            <a:r>
              <a:rPr sz="2100" spc="-40" dirty="0">
                <a:solidFill>
                  <a:srgbClr val="608283"/>
                </a:solidFill>
                <a:latin typeface="Times New Roman"/>
                <a:cs typeface="Times New Roman"/>
              </a:rPr>
              <a:t> </a:t>
            </a:r>
            <a:r>
              <a:rPr sz="2100" dirty="0">
                <a:solidFill>
                  <a:srgbClr val="608283"/>
                </a:solidFill>
                <a:latin typeface="Times New Roman"/>
                <a:cs typeface="Times New Roman"/>
              </a:rPr>
              <a:t>big</a:t>
            </a:r>
            <a:r>
              <a:rPr sz="2100" spc="-80" dirty="0">
                <a:solidFill>
                  <a:srgbClr val="608283"/>
                </a:solidFill>
                <a:latin typeface="Times New Roman"/>
                <a:cs typeface="Times New Roman"/>
              </a:rPr>
              <a:t> </a:t>
            </a:r>
            <a:r>
              <a:rPr sz="2100" spc="50" dirty="0">
                <a:solidFill>
                  <a:srgbClr val="608283"/>
                </a:solidFill>
                <a:latin typeface="Times New Roman"/>
                <a:cs typeface="Times New Roman"/>
              </a:rPr>
              <a:t>trouble</a:t>
            </a:r>
            <a:endParaRPr sz="2100">
              <a:latin typeface="Times New Roman"/>
              <a:cs typeface="Times New Roman"/>
            </a:endParaRPr>
          </a:p>
          <a:p>
            <a:pPr marL="832485" lvl="1" indent="-214629">
              <a:lnSpc>
                <a:spcPts val="2165"/>
              </a:lnSpc>
              <a:spcBef>
                <a:spcPts val="60"/>
              </a:spcBef>
              <a:buChar char="•"/>
              <a:tabLst>
                <a:tab pos="832485" algn="l"/>
              </a:tabLst>
            </a:pPr>
            <a:r>
              <a:rPr sz="1850" spc="80" dirty="0">
                <a:solidFill>
                  <a:srgbClr val="666480"/>
                </a:solidFill>
                <a:latin typeface="Times New Roman"/>
                <a:cs typeface="Times New Roman"/>
              </a:rPr>
              <a:t>Happened</a:t>
            </a:r>
            <a:r>
              <a:rPr sz="1850" spc="20" dirty="0">
                <a:solidFill>
                  <a:srgbClr val="666480"/>
                </a:solidFill>
                <a:latin typeface="Times New Roman"/>
                <a:cs typeface="Times New Roman"/>
              </a:rPr>
              <a:t> </a:t>
            </a:r>
            <a:r>
              <a:rPr sz="1850" spc="55" dirty="0">
                <a:solidFill>
                  <a:srgbClr val="666480"/>
                </a:solidFill>
                <a:latin typeface="Times New Roman"/>
                <a:cs typeface="Times New Roman"/>
              </a:rPr>
              <a:t>at</a:t>
            </a:r>
            <a:r>
              <a:rPr sz="1850" spc="90" dirty="0">
                <a:solidFill>
                  <a:srgbClr val="666480"/>
                </a:solidFill>
                <a:latin typeface="Times New Roman"/>
                <a:cs typeface="Times New Roman"/>
              </a:rPr>
              <a:t> </a:t>
            </a:r>
            <a:r>
              <a:rPr sz="1850" spc="-20" dirty="0">
                <a:solidFill>
                  <a:srgbClr val="666480"/>
                </a:solidFill>
                <a:latin typeface="Times New Roman"/>
                <a:cs typeface="Times New Roman"/>
              </a:rPr>
              <a:t>IITB</a:t>
            </a:r>
            <a:endParaRPr sz="1850">
              <a:latin typeface="Times New Roman"/>
              <a:cs typeface="Times New Roman"/>
            </a:endParaRPr>
          </a:p>
          <a:p>
            <a:pPr marL="267335" indent="-254635">
              <a:lnSpc>
                <a:spcPts val="2945"/>
              </a:lnSpc>
              <a:buClr>
                <a:srgbClr val="9A529E"/>
              </a:buClr>
              <a:buChar char="•"/>
              <a:tabLst>
                <a:tab pos="267335" algn="l"/>
              </a:tabLst>
            </a:pPr>
            <a:r>
              <a:rPr sz="2500" spc="-10" dirty="0">
                <a:solidFill>
                  <a:srgbClr val="0F0F0F"/>
                </a:solidFill>
                <a:latin typeface="Times New Roman"/>
                <a:cs typeface="Times New Roman"/>
              </a:rPr>
              <a:t>Morals</a:t>
            </a:r>
            <a:endParaRPr sz="2500">
              <a:latin typeface="Times New Roman"/>
              <a:cs typeface="Times New Roman"/>
            </a:endParaRPr>
          </a:p>
        </p:txBody>
      </p:sp>
      <p:sp>
        <p:nvSpPr>
          <p:cNvPr id="7" name="object 7"/>
          <p:cNvSpPr txBox="1"/>
          <p:nvPr/>
        </p:nvSpPr>
        <p:spPr>
          <a:xfrm>
            <a:off x="2530144" y="3935143"/>
            <a:ext cx="69215" cy="112851"/>
          </a:xfrm>
          <a:prstGeom prst="rect">
            <a:avLst/>
          </a:prstGeom>
        </p:spPr>
        <p:txBody>
          <a:bodyPr vert="horz" wrap="square" lIns="0" tIns="12700" rIns="0" bIns="0" rtlCol="0">
            <a:spAutoFit/>
          </a:bodyPr>
          <a:lstStyle/>
          <a:p>
            <a:pPr marL="12700">
              <a:spcBef>
                <a:spcPts val="100"/>
              </a:spcBef>
            </a:pPr>
            <a:r>
              <a:rPr sz="650" spc="-50" dirty="0">
                <a:solidFill>
                  <a:srgbClr val="608283"/>
                </a:solidFill>
                <a:latin typeface="Times New Roman"/>
                <a:cs typeface="Times New Roman"/>
              </a:rPr>
              <a:t>0</a:t>
            </a:r>
            <a:endParaRPr sz="650">
              <a:latin typeface="Times New Roman"/>
              <a:cs typeface="Times New Roman"/>
            </a:endParaRPr>
          </a:p>
        </p:txBody>
      </p:sp>
      <p:sp>
        <p:nvSpPr>
          <p:cNvPr id="8" name="object 8"/>
          <p:cNvSpPr txBox="1"/>
          <p:nvPr/>
        </p:nvSpPr>
        <p:spPr>
          <a:xfrm>
            <a:off x="2805765" y="3804614"/>
            <a:ext cx="6471920" cy="346075"/>
          </a:xfrm>
          <a:prstGeom prst="rect">
            <a:avLst/>
          </a:prstGeom>
        </p:spPr>
        <p:txBody>
          <a:bodyPr vert="horz" wrap="square" lIns="0" tIns="12700" rIns="0" bIns="0" rtlCol="0">
            <a:spAutoFit/>
          </a:bodyPr>
          <a:lstStyle/>
          <a:p>
            <a:pPr marL="12700">
              <a:spcBef>
                <a:spcPts val="100"/>
              </a:spcBef>
            </a:pPr>
            <a:r>
              <a:rPr sz="2100" dirty="0">
                <a:solidFill>
                  <a:srgbClr val="608283"/>
                </a:solidFill>
                <a:latin typeface="Times New Roman"/>
                <a:cs typeface="Times New Roman"/>
              </a:rPr>
              <a:t>Never</a:t>
            </a:r>
            <a:r>
              <a:rPr sz="2100" spc="-85" dirty="0">
                <a:solidFill>
                  <a:srgbClr val="608283"/>
                </a:solidFill>
                <a:latin typeface="Times New Roman"/>
                <a:cs typeface="Times New Roman"/>
              </a:rPr>
              <a:t> </a:t>
            </a:r>
            <a:r>
              <a:rPr sz="2100" spc="85" dirty="0">
                <a:solidFill>
                  <a:srgbClr val="608283"/>
                </a:solidFill>
                <a:latin typeface="Times New Roman"/>
                <a:cs typeface="Times New Roman"/>
              </a:rPr>
              <a:t>store</a:t>
            </a:r>
            <a:r>
              <a:rPr sz="2100" spc="-125" dirty="0">
                <a:solidFill>
                  <a:srgbClr val="608283"/>
                </a:solidFill>
                <a:latin typeface="Times New Roman"/>
                <a:cs typeface="Times New Roman"/>
              </a:rPr>
              <a:t> </a:t>
            </a:r>
            <a:r>
              <a:rPr sz="2100" spc="55" dirty="0">
                <a:solidFill>
                  <a:srgbClr val="608283"/>
                </a:solidFill>
                <a:latin typeface="Times New Roman"/>
                <a:cs typeface="Times New Roman"/>
              </a:rPr>
              <a:t>scripts</a:t>
            </a:r>
            <a:r>
              <a:rPr sz="2100" spc="-35" dirty="0">
                <a:solidFill>
                  <a:srgbClr val="608283"/>
                </a:solidFill>
                <a:latin typeface="Times New Roman"/>
                <a:cs typeface="Times New Roman"/>
              </a:rPr>
              <a:t> </a:t>
            </a:r>
            <a:r>
              <a:rPr sz="2100" spc="55" dirty="0">
                <a:solidFill>
                  <a:srgbClr val="608283"/>
                </a:solidFill>
                <a:latin typeface="Times New Roman"/>
                <a:cs typeface="Times New Roman"/>
              </a:rPr>
              <a:t>(java/jsp)</a:t>
            </a:r>
            <a:r>
              <a:rPr sz="2100" spc="70" dirty="0">
                <a:solidFill>
                  <a:srgbClr val="608283"/>
                </a:solidFill>
                <a:latin typeface="Times New Roman"/>
                <a:cs typeface="Times New Roman"/>
              </a:rPr>
              <a:t> </a:t>
            </a:r>
            <a:r>
              <a:rPr sz="2100" spc="55" dirty="0">
                <a:solidFill>
                  <a:srgbClr val="608283"/>
                </a:solidFill>
                <a:latin typeface="Times New Roman"/>
                <a:cs typeface="Times New Roman"/>
              </a:rPr>
              <a:t>in</a:t>
            </a:r>
            <a:r>
              <a:rPr sz="2100" spc="-20" dirty="0">
                <a:solidFill>
                  <a:srgbClr val="608283"/>
                </a:solidFill>
                <a:latin typeface="Times New Roman"/>
                <a:cs typeface="Times New Roman"/>
              </a:rPr>
              <a:t> </a:t>
            </a:r>
            <a:r>
              <a:rPr sz="2100" spc="65" dirty="0">
                <a:solidFill>
                  <a:srgbClr val="608283"/>
                </a:solidFill>
                <a:latin typeface="Times New Roman"/>
                <a:cs typeface="Times New Roman"/>
              </a:rPr>
              <a:t>an</a:t>
            </a:r>
            <a:r>
              <a:rPr sz="2100" spc="50" dirty="0">
                <a:solidFill>
                  <a:srgbClr val="608283"/>
                </a:solidFill>
                <a:latin typeface="Times New Roman"/>
                <a:cs typeface="Times New Roman"/>
              </a:rPr>
              <a:t> </a:t>
            </a:r>
            <a:r>
              <a:rPr sz="2100" spc="75" dirty="0">
                <a:solidFill>
                  <a:srgbClr val="608283"/>
                </a:solidFill>
                <a:latin typeface="Times New Roman"/>
                <a:cs typeface="Times New Roman"/>
              </a:rPr>
              <a:t>area</a:t>
            </a:r>
            <a:r>
              <a:rPr sz="2100" spc="-35" dirty="0">
                <a:solidFill>
                  <a:srgbClr val="608283"/>
                </a:solidFill>
                <a:latin typeface="Times New Roman"/>
                <a:cs typeface="Times New Roman"/>
              </a:rPr>
              <a:t> </a:t>
            </a:r>
            <a:r>
              <a:rPr sz="2100" dirty="0">
                <a:solidFill>
                  <a:srgbClr val="608283"/>
                </a:solidFill>
                <a:latin typeface="Times New Roman"/>
                <a:cs typeface="Times New Roman"/>
              </a:rPr>
              <a:t>accessible</a:t>
            </a:r>
            <a:r>
              <a:rPr sz="2100" spc="55" dirty="0">
                <a:solidFill>
                  <a:srgbClr val="608283"/>
                </a:solidFill>
                <a:latin typeface="Times New Roman"/>
                <a:cs typeface="Times New Roman"/>
              </a:rPr>
              <a:t> </a:t>
            </a:r>
            <a:r>
              <a:rPr sz="2100" dirty="0">
                <a:solidFill>
                  <a:srgbClr val="608283"/>
                </a:solidFill>
                <a:latin typeface="Times New Roman"/>
                <a:cs typeface="Times New Roman"/>
              </a:rPr>
              <a:t>to</a:t>
            </a:r>
            <a:r>
              <a:rPr sz="2100" spc="85" dirty="0">
                <a:solidFill>
                  <a:srgbClr val="608283"/>
                </a:solidFill>
                <a:latin typeface="Times New Roman"/>
                <a:cs typeface="Times New Roman"/>
              </a:rPr>
              <a:t> </a:t>
            </a:r>
            <a:r>
              <a:rPr sz="2100" spc="100" dirty="0">
                <a:solidFill>
                  <a:srgbClr val="608283"/>
                </a:solidFill>
                <a:latin typeface="Times New Roman"/>
                <a:cs typeface="Times New Roman"/>
              </a:rPr>
              <a:t>http</a:t>
            </a:r>
            <a:endParaRPr sz="2100">
              <a:latin typeface="Times New Roman"/>
              <a:cs typeface="Times New Roman"/>
            </a:endParaRPr>
          </a:p>
        </p:txBody>
      </p:sp>
      <p:sp>
        <p:nvSpPr>
          <p:cNvPr id="9" name="object 9"/>
          <p:cNvSpPr txBox="1"/>
          <p:nvPr/>
        </p:nvSpPr>
        <p:spPr>
          <a:xfrm>
            <a:off x="2479332" y="4118780"/>
            <a:ext cx="6858000" cy="346075"/>
          </a:xfrm>
          <a:prstGeom prst="rect">
            <a:avLst/>
          </a:prstGeom>
        </p:spPr>
        <p:txBody>
          <a:bodyPr vert="horz" wrap="square" lIns="0" tIns="12700" rIns="0" bIns="0" rtlCol="0">
            <a:spAutoFit/>
          </a:bodyPr>
          <a:lstStyle/>
          <a:p>
            <a:pPr marL="12700">
              <a:spcBef>
                <a:spcPts val="100"/>
              </a:spcBef>
              <a:tabLst>
                <a:tab pos="338455" algn="l"/>
              </a:tabLst>
            </a:pPr>
            <a:r>
              <a:rPr sz="1100" spc="5" dirty="0">
                <a:solidFill>
                  <a:srgbClr val="779090"/>
                </a:solidFill>
                <a:latin typeface="Arial"/>
                <a:cs typeface="Arial"/>
              </a:rPr>
              <a:t>□</a:t>
            </a:r>
            <a:r>
              <a:rPr sz="1100" dirty="0">
                <a:solidFill>
                  <a:srgbClr val="779090"/>
                </a:solidFill>
                <a:latin typeface="Arial"/>
                <a:cs typeface="Arial"/>
              </a:rPr>
              <a:t>	</a:t>
            </a:r>
            <a:r>
              <a:rPr sz="2100" dirty="0">
                <a:solidFill>
                  <a:srgbClr val="608283"/>
                </a:solidFill>
                <a:latin typeface="Times New Roman"/>
                <a:cs typeface="Times New Roman"/>
              </a:rPr>
              <a:t>Never</a:t>
            </a:r>
            <a:r>
              <a:rPr sz="2100" spc="-25" dirty="0">
                <a:solidFill>
                  <a:srgbClr val="608283"/>
                </a:solidFill>
                <a:latin typeface="Times New Roman"/>
                <a:cs typeface="Times New Roman"/>
              </a:rPr>
              <a:t> </a:t>
            </a:r>
            <a:r>
              <a:rPr sz="2100" spc="85" dirty="0">
                <a:solidFill>
                  <a:srgbClr val="608283"/>
                </a:solidFill>
                <a:latin typeface="Times New Roman"/>
                <a:cs typeface="Times New Roman"/>
              </a:rPr>
              <a:t>store</a:t>
            </a:r>
            <a:r>
              <a:rPr sz="2100" spc="50" dirty="0">
                <a:solidFill>
                  <a:srgbClr val="608283"/>
                </a:solidFill>
                <a:latin typeface="Times New Roman"/>
                <a:cs typeface="Times New Roman"/>
              </a:rPr>
              <a:t> </a:t>
            </a:r>
            <a:r>
              <a:rPr sz="2100" dirty="0">
                <a:solidFill>
                  <a:srgbClr val="608283"/>
                </a:solidFill>
                <a:latin typeface="Times New Roman"/>
                <a:cs typeface="Times New Roman"/>
              </a:rPr>
              <a:t>passwords</a:t>
            </a:r>
            <a:r>
              <a:rPr sz="2100" spc="55" dirty="0">
                <a:solidFill>
                  <a:srgbClr val="608283"/>
                </a:solidFill>
                <a:latin typeface="Times New Roman"/>
                <a:cs typeface="Times New Roman"/>
              </a:rPr>
              <a:t> </a:t>
            </a:r>
            <a:r>
              <a:rPr sz="2100" dirty="0">
                <a:solidFill>
                  <a:srgbClr val="608283"/>
                </a:solidFill>
                <a:latin typeface="Times New Roman"/>
                <a:cs typeface="Times New Roman"/>
              </a:rPr>
              <a:t>in</a:t>
            </a:r>
            <a:r>
              <a:rPr sz="2100" spc="155" dirty="0">
                <a:solidFill>
                  <a:srgbClr val="608283"/>
                </a:solidFill>
                <a:latin typeface="Times New Roman"/>
                <a:cs typeface="Times New Roman"/>
              </a:rPr>
              <a:t> </a:t>
            </a:r>
            <a:r>
              <a:rPr sz="2100" spc="50" dirty="0">
                <a:solidFill>
                  <a:srgbClr val="608283"/>
                </a:solidFill>
                <a:latin typeface="Times New Roman"/>
                <a:cs typeface="Times New Roman"/>
              </a:rPr>
              <a:t>scripts,</a:t>
            </a:r>
            <a:r>
              <a:rPr sz="2100" dirty="0">
                <a:solidFill>
                  <a:srgbClr val="608283"/>
                </a:solidFill>
                <a:latin typeface="Times New Roman"/>
                <a:cs typeface="Times New Roman"/>
              </a:rPr>
              <a:t> keep</a:t>
            </a:r>
            <a:r>
              <a:rPr sz="2100" spc="10" dirty="0">
                <a:solidFill>
                  <a:srgbClr val="608283"/>
                </a:solidFill>
                <a:latin typeface="Times New Roman"/>
                <a:cs typeface="Times New Roman"/>
              </a:rPr>
              <a:t> </a:t>
            </a:r>
            <a:r>
              <a:rPr sz="2100" spc="90" dirty="0">
                <a:solidFill>
                  <a:srgbClr val="608283"/>
                </a:solidFill>
                <a:latin typeface="Times New Roman"/>
                <a:cs typeface="Times New Roman"/>
              </a:rPr>
              <a:t>them</a:t>
            </a:r>
            <a:r>
              <a:rPr sz="2100" spc="-15" dirty="0">
                <a:solidFill>
                  <a:srgbClr val="608283"/>
                </a:solidFill>
                <a:latin typeface="Times New Roman"/>
                <a:cs typeface="Times New Roman"/>
              </a:rPr>
              <a:t> </a:t>
            </a:r>
            <a:r>
              <a:rPr sz="2100" spc="70" dirty="0">
                <a:solidFill>
                  <a:srgbClr val="608283"/>
                </a:solidFill>
                <a:latin typeface="Times New Roman"/>
                <a:cs typeface="Times New Roman"/>
              </a:rPr>
              <a:t>in</a:t>
            </a:r>
            <a:r>
              <a:rPr sz="2100" spc="95" dirty="0">
                <a:solidFill>
                  <a:srgbClr val="608283"/>
                </a:solidFill>
                <a:latin typeface="Times New Roman"/>
                <a:cs typeface="Times New Roman"/>
              </a:rPr>
              <a:t> </a:t>
            </a:r>
            <a:r>
              <a:rPr sz="2100" dirty="0">
                <a:solidFill>
                  <a:srgbClr val="608283"/>
                </a:solidFill>
                <a:latin typeface="Times New Roman"/>
                <a:cs typeface="Times New Roman"/>
              </a:rPr>
              <a:t>config</a:t>
            </a:r>
            <a:r>
              <a:rPr sz="2100" spc="-75" dirty="0">
                <a:solidFill>
                  <a:srgbClr val="608283"/>
                </a:solidFill>
                <a:latin typeface="Times New Roman"/>
                <a:cs typeface="Times New Roman"/>
              </a:rPr>
              <a:t> </a:t>
            </a:r>
            <a:r>
              <a:rPr sz="2100" spc="-20" dirty="0">
                <a:solidFill>
                  <a:srgbClr val="608283"/>
                </a:solidFill>
                <a:latin typeface="Times New Roman"/>
                <a:cs typeface="Times New Roman"/>
              </a:rPr>
              <a:t>files</a:t>
            </a:r>
            <a:endParaRPr sz="2100">
              <a:latin typeface="Times New Roman"/>
              <a:cs typeface="Times New Roman"/>
            </a:endParaRPr>
          </a:p>
        </p:txBody>
      </p:sp>
      <p:sp>
        <p:nvSpPr>
          <p:cNvPr id="10" name="object 10"/>
          <p:cNvSpPr txBox="1"/>
          <p:nvPr/>
        </p:nvSpPr>
        <p:spPr>
          <a:xfrm>
            <a:off x="2527836" y="4557118"/>
            <a:ext cx="71755" cy="120546"/>
          </a:xfrm>
          <a:prstGeom prst="rect">
            <a:avLst/>
          </a:prstGeom>
        </p:spPr>
        <p:txBody>
          <a:bodyPr vert="horz" wrap="square" lIns="0" tIns="12700" rIns="0" bIns="0" rtlCol="0">
            <a:spAutoFit/>
          </a:bodyPr>
          <a:lstStyle/>
          <a:p>
            <a:pPr marL="12700">
              <a:spcBef>
                <a:spcPts val="100"/>
              </a:spcBef>
            </a:pPr>
            <a:r>
              <a:rPr sz="700" spc="-50" dirty="0">
                <a:solidFill>
                  <a:srgbClr val="779090"/>
                </a:solidFill>
                <a:latin typeface="Times New Roman"/>
                <a:cs typeface="Times New Roman"/>
              </a:rPr>
              <a:t>0</a:t>
            </a:r>
            <a:endParaRPr sz="700">
              <a:latin typeface="Times New Roman"/>
              <a:cs typeface="Times New Roman"/>
            </a:endParaRPr>
          </a:p>
        </p:txBody>
      </p:sp>
      <p:sp>
        <p:nvSpPr>
          <p:cNvPr id="11" name="object 11"/>
          <p:cNvSpPr txBox="1"/>
          <p:nvPr/>
        </p:nvSpPr>
        <p:spPr>
          <a:xfrm>
            <a:off x="2797664" y="4432947"/>
            <a:ext cx="5751195" cy="949960"/>
          </a:xfrm>
          <a:prstGeom prst="rect">
            <a:avLst/>
          </a:prstGeom>
        </p:spPr>
        <p:txBody>
          <a:bodyPr vert="horz" wrap="square" lIns="0" tIns="28575" rIns="0" bIns="0" rtlCol="0">
            <a:spAutoFit/>
          </a:bodyPr>
          <a:lstStyle/>
          <a:p>
            <a:pPr marL="12700" marR="5080" indent="7620">
              <a:lnSpc>
                <a:spcPts val="2470"/>
              </a:lnSpc>
              <a:spcBef>
                <a:spcPts val="225"/>
              </a:spcBef>
            </a:pPr>
            <a:r>
              <a:rPr sz="2100" dirty="0">
                <a:solidFill>
                  <a:srgbClr val="608283"/>
                </a:solidFill>
                <a:latin typeface="Times New Roman"/>
                <a:cs typeface="Times New Roman"/>
              </a:rPr>
              <a:t>Never</a:t>
            </a:r>
            <a:r>
              <a:rPr sz="2100" spc="-10" dirty="0">
                <a:solidFill>
                  <a:srgbClr val="608283"/>
                </a:solidFill>
                <a:latin typeface="Times New Roman"/>
                <a:cs typeface="Times New Roman"/>
              </a:rPr>
              <a:t> </a:t>
            </a:r>
            <a:r>
              <a:rPr sz="2100" spc="85" dirty="0">
                <a:solidFill>
                  <a:srgbClr val="608283"/>
                </a:solidFill>
                <a:latin typeface="Times New Roman"/>
                <a:cs typeface="Times New Roman"/>
              </a:rPr>
              <a:t>store</a:t>
            </a:r>
            <a:r>
              <a:rPr sz="2100" spc="-20" dirty="0">
                <a:solidFill>
                  <a:srgbClr val="608283"/>
                </a:solidFill>
                <a:latin typeface="Times New Roman"/>
                <a:cs typeface="Times New Roman"/>
              </a:rPr>
              <a:t> </a:t>
            </a:r>
            <a:r>
              <a:rPr sz="2100" dirty="0">
                <a:solidFill>
                  <a:srgbClr val="608283"/>
                </a:solidFill>
                <a:latin typeface="Times New Roman"/>
                <a:cs typeface="Times New Roman"/>
              </a:rPr>
              <a:t>config</a:t>
            </a:r>
            <a:r>
              <a:rPr sz="2100" spc="-60" dirty="0">
                <a:solidFill>
                  <a:srgbClr val="608283"/>
                </a:solidFill>
                <a:latin typeface="Times New Roman"/>
                <a:cs typeface="Times New Roman"/>
              </a:rPr>
              <a:t> </a:t>
            </a:r>
            <a:r>
              <a:rPr sz="2100" dirty="0">
                <a:solidFill>
                  <a:srgbClr val="608283"/>
                </a:solidFill>
                <a:latin typeface="Times New Roman"/>
                <a:cs typeface="Times New Roman"/>
              </a:rPr>
              <a:t>files</a:t>
            </a:r>
            <a:r>
              <a:rPr sz="2100" spc="-5" dirty="0">
                <a:solidFill>
                  <a:srgbClr val="608283"/>
                </a:solidFill>
                <a:latin typeface="Times New Roman"/>
                <a:cs typeface="Times New Roman"/>
              </a:rPr>
              <a:t> </a:t>
            </a:r>
            <a:r>
              <a:rPr sz="2100" dirty="0">
                <a:solidFill>
                  <a:srgbClr val="608283"/>
                </a:solidFill>
                <a:latin typeface="Times New Roman"/>
                <a:cs typeface="Times New Roman"/>
              </a:rPr>
              <a:t>in</a:t>
            </a:r>
            <a:r>
              <a:rPr sz="2100" spc="245" dirty="0">
                <a:solidFill>
                  <a:srgbClr val="608283"/>
                </a:solidFill>
                <a:latin typeface="Times New Roman"/>
                <a:cs typeface="Times New Roman"/>
              </a:rPr>
              <a:t> </a:t>
            </a:r>
            <a:r>
              <a:rPr sz="2100" spc="70" dirty="0">
                <a:solidFill>
                  <a:srgbClr val="608283"/>
                </a:solidFill>
                <a:latin typeface="Times New Roman"/>
                <a:cs typeface="Times New Roman"/>
              </a:rPr>
              <a:t>any</a:t>
            </a:r>
            <a:r>
              <a:rPr sz="2100" spc="-50" dirty="0">
                <a:solidFill>
                  <a:srgbClr val="608283"/>
                </a:solidFill>
                <a:latin typeface="Times New Roman"/>
                <a:cs typeface="Times New Roman"/>
              </a:rPr>
              <a:t> </a:t>
            </a:r>
            <a:r>
              <a:rPr sz="2100" dirty="0">
                <a:solidFill>
                  <a:srgbClr val="608283"/>
                </a:solidFill>
                <a:latin typeface="Times New Roman"/>
                <a:cs typeface="Times New Roman"/>
              </a:rPr>
              <a:t>web-accessible</a:t>
            </a:r>
            <a:r>
              <a:rPr sz="2100" spc="-145" dirty="0">
                <a:solidFill>
                  <a:srgbClr val="608283"/>
                </a:solidFill>
                <a:latin typeface="Times New Roman"/>
                <a:cs typeface="Times New Roman"/>
              </a:rPr>
              <a:t> </a:t>
            </a:r>
            <a:r>
              <a:rPr sz="2100" spc="60" dirty="0">
                <a:solidFill>
                  <a:srgbClr val="608283"/>
                </a:solidFill>
                <a:latin typeface="Times New Roman"/>
                <a:cs typeface="Times New Roman"/>
              </a:rPr>
              <a:t>areas </a:t>
            </a:r>
            <a:r>
              <a:rPr sz="2100" dirty="0">
                <a:solidFill>
                  <a:srgbClr val="608283"/>
                </a:solidFill>
                <a:latin typeface="Times New Roman"/>
                <a:cs typeface="Times New Roman"/>
              </a:rPr>
              <a:t>Restrict</a:t>
            </a:r>
            <a:r>
              <a:rPr sz="2100" spc="45" dirty="0">
                <a:solidFill>
                  <a:srgbClr val="608283"/>
                </a:solidFill>
                <a:latin typeface="Times New Roman"/>
                <a:cs typeface="Times New Roman"/>
              </a:rPr>
              <a:t> </a:t>
            </a:r>
            <a:r>
              <a:rPr sz="2100" spc="65" dirty="0">
                <a:solidFill>
                  <a:srgbClr val="608283"/>
                </a:solidFill>
                <a:latin typeface="Times New Roman"/>
                <a:cs typeface="Times New Roman"/>
              </a:rPr>
              <a:t>database</a:t>
            </a:r>
            <a:r>
              <a:rPr sz="2100" spc="125" dirty="0">
                <a:solidFill>
                  <a:srgbClr val="608283"/>
                </a:solidFill>
                <a:latin typeface="Times New Roman"/>
                <a:cs typeface="Times New Roman"/>
              </a:rPr>
              <a:t> </a:t>
            </a:r>
            <a:r>
              <a:rPr sz="2100" dirty="0">
                <a:solidFill>
                  <a:srgbClr val="608283"/>
                </a:solidFill>
                <a:latin typeface="Times New Roman"/>
                <a:cs typeface="Times New Roman"/>
              </a:rPr>
              <a:t>access</a:t>
            </a:r>
            <a:r>
              <a:rPr sz="2100" spc="-30" dirty="0">
                <a:solidFill>
                  <a:srgbClr val="608283"/>
                </a:solidFill>
                <a:latin typeface="Times New Roman"/>
                <a:cs typeface="Times New Roman"/>
              </a:rPr>
              <a:t> </a:t>
            </a:r>
            <a:r>
              <a:rPr sz="2100" dirty="0">
                <a:solidFill>
                  <a:srgbClr val="608283"/>
                </a:solidFill>
                <a:latin typeface="Times New Roman"/>
                <a:cs typeface="Times New Roman"/>
              </a:rPr>
              <a:t>to</a:t>
            </a:r>
            <a:r>
              <a:rPr sz="2100" spc="185" dirty="0">
                <a:solidFill>
                  <a:srgbClr val="608283"/>
                </a:solidFill>
                <a:latin typeface="Times New Roman"/>
                <a:cs typeface="Times New Roman"/>
              </a:rPr>
              <a:t> </a:t>
            </a:r>
            <a:r>
              <a:rPr sz="2100" dirty="0">
                <a:solidFill>
                  <a:srgbClr val="608283"/>
                </a:solidFill>
                <a:latin typeface="Times New Roman"/>
                <a:cs typeface="Times New Roman"/>
              </a:rPr>
              <a:t>only</a:t>
            </a:r>
            <a:r>
              <a:rPr sz="2100" spc="15" dirty="0">
                <a:solidFill>
                  <a:srgbClr val="608283"/>
                </a:solidFill>
                <a:latin typeface="Times New Roman"/>
                <a:cs typeface="Times New Roman"/>
              </a:rPr>
              <a:t> </a:t>
            </a:r>
            <a:r>
              <a:rPr sz="2100" spc="80" dirty="0">
                <a:solidFill>
                  <a:srgbClr val="608283"/>
                </a:solidFill>
                <a:latin typeface="Times New Roman"/>
                <a:cs typeface="Times New Roman"/>
              </a:rPr>
              <a:t>trusted</a:t>
            </a:r>
            <a:r>
              <a:rPr sz="2100" spc="25" dirty="0">
                <a:solidFill>
                  <a:srgbClr val="608283"/>
                </a:solidFill>
                <a:latin typeface="Times New Roman"/>
                <a:cs typeface="Times New Roman"/>
              </a:rPr>
              <a:t> </a:t>
            </a:r>
            <a:r>
              <a:rPr sz="2100" spc="-10" dirty="0">
                <a:solidFill>
                  <a:srgbClr val="608283"/>
                </a:solidFill>
                <a:latin typeface="Times New Roman"/>
                <a:cs typeface="Times New Roman"/>
              </a:rPr>
              <a:t>clients</a:t>
            </a:r>
            <a:endParaRPr sz="2100">
              <a:latin typeface="Times New Roman"/>
              <a:cs typeface="Times New Roman"/>
            </a:endParaRPr>
          </a:p>
          <a:p>
            <a:pPr marL="265430" indent="-198755">
              <a:lnSpc>
                <a:spcPts val="2210"/>
              </a:lnSpc>
              <a:buChar char="•"/>
              <a:tabLst>
                <a:tab pos="265430" algn="l"/>
              </a:tabLst>
            </a:pPr>
            <a:r>
              <a:rPr sz="1850" dirty="0">
                <a:solidFill>
                  <a:srgbClr val="666480"/>
                </a:solidFill>
                <a:latin typeface="Times New Roman"/>
                <a:cs typeface="Times New Roman"/>
              </a:rPr>
              <a:t>At</a:t>
            </a:r>
            <a:r>
              <a:rPr sz="1850" spc="100" dirty="0">
                <a:solidFill>
                  <a:srgbClr val="666480"/>
                </a:solidFill>
                <a:latin typeface="Times New Roman"/>
                <a:cs typeface="Times New Roman"/>
              </a:rPr>
              <a:t> </a:t>
            </a:r>
            <a:r>
              <a:rPr sz="1850" spc="75" dirty="0">
                <a:solidFill>
                  <a:srgbClr val="666480"/>
                </a:solidFill>
                <a:latin typeface="Times New Roman"/>
                <a:cs typeface="Times New Roman"/>
              </a:rPr>
              <a:t>port</a:t>
            </a:r>
            <a:r>
              <a:rPr sz="1850" spc="60" dirty="0">
                <a:solidFill>
                  <a:srgbClr val="666480"/>
                </a:solidFill>
                <a:latin typeface="Times New Roman"/>
                <a:cs typeface="Times New Roman"/>
              </a:rPr>
              <a:t> </a:t>
            </a:r>
            <a:r>
              <a:rPr sz="1850" dirty="0">
                <a:solidFill>
                  <a:srgbClr val="666480"/>
                </a:solidFill>
                <a:latin typeface="Times New Roman"/>
                <a:cs typeface="Times New Roman"/>
              </a:rPr>
              <a:t>level,</a:t>
            </a:r>
            <a:r>
              <a:rPr sz="1850" spc="5" dirty="0">
                <a:solidFill>
                  <a:srgbClr val="666480"/>
                </a:solidFill>
                <a:latin typeface="Times New Roman"/>
                <a:cs typeface="Times New Roman"/>
              </a:rPr>
              <a:t> </a:t>
            </a:r>
            <a:r>
              <a:rPr sz="1850" dirty="0">
                <a:solidFill>
                  <a:srgbClr val="666480"/>
                </a:solidFill>
                <a:latin typeface="Times New Roman"/>
                <a:cs typeface="Times New Roman"/>
              </a:rPr>
              <a:t>or</a:t>
            </a:r>
            <a:r>
              <a:rPr sz="1850" spc="320" dirty="0">
                <a:solidFill>
                  <a:srgbClr val="666480"/>
                </a:solidFill>
                <a:latin typeface="Times New Roman"/>
                <a:cs typeface="Times New Roman"/>
              </a:rPr>
              <a:t> </a:t>
            </a:r>
            <a:r>
              <a:rPr sz="1850" spc="55" dirty="0">
                <a:solidFill>
                  <a:srgbClr val="666480"/>
                </a:solidFill>
                <a:latin typeface="Times New Roman"/>
                <a:cs typeface="Times New Roman"/>
              </a:rPr>
              <a:t>using</a:t>
            </a:r>
            <a:r>
              <a:rPr sz="1850" spc="20" dirty="0">
                <a:solidFill>
                  <a:srgbClr val="666480"/>
                </a:solidFill>
                <a:latin typeface="Times New Roman"/>
                <a:cs typeface="Times New Roman"/>
              </a:rPr>
              <a:t> </a:t>
            </a:r>
            <a:r>
              <a:rPr sz="1850" spc="75" dirty="0">
                <a:solidFill>
                  <a:srgbClr val="666480"/>
                </a:solidFill>
                <a:latin typeface="Times New Roman"/>
                <a:cs typeface="Times New Roman"/>
              </a:rPr>
              <a:t>database</a:t>
            </a:r>
            <a:r>
              <a:rPr sz="1850" spc="120" dirty="0">
                <a:solidFill>
                  <a:srgbClr val="666480"/>
                </a:solidFill>
                <a:latin typeface="Times New Roman"/>
                <a:cs typeface="Times New Roman"/>
              </a:rPr>
              <a:t> </a:t>
            </a:r>
            <a:r>
              <a:rPr sz="1850" dirty="0">
                <a:solidFill>
                  <a:srgbClr val="666480"/>
                </a:solidFill>
                <a:latin typeface="Times New Roman"/>
                <a:cs typeface="Times New Roman"/>
              </a:rPr>
              <a:t>provided</a:t>
            </a:r>
            <a:r>
              <a:rPr sz="1850" spc="130" dirty="0">
                <a:solidFill>
                  <a:srgbClr val="666480"/>
                </a:solidFill>
                <a:latin typeface="Times New Roman"/>
                <a:cs typeface="Times New Roman"/>
              </a:rPr>
              <a:t> </a:t>
            </a:r>
            <a:r>
              <a:rPr sz="1850" spc="45" dirty="0">
                <a:solidFill>
                  <a:srgbClr val="666480"/>
                </a:solidFill>
                <a:latin typeface="Times New Roman"/>
                <a:cs typeface="Times New Roman"/>
              </a:rPr>
              <a:t>functionality</a:t>
            </a:r>
            <a:endParaRPr sz="1850">
              <a:latin typeface="Times New Roman"/>
              <a:cs typeface="Times New Roman"/>
            </a:endParaRPr>
          </a:p>
        </p:txBody>
      </p:sp>
      <p:sp>
        <p:nvSpPr>
          <p:cNvPr id="12" name="object 12"/>
          <p:cNvSpPr txBox="1"/>
          <p:nvPr/>
        </p:nvSpPr>
        <p:spPr>
          <a:xfrm>
            <a:off x="2527836" y="4871284"/>
            <a:ext cx="74295" cy="120546"/>
          </a:xfrm>
          <a:prstGeom prst="rect">
            <a:avLst/>
          </a:prstGeom>
        </p:spPr>
        <p:txBody>
          <a:bodyPr vert="horz" wrap="square" lIns="0" tIns="12700" rIns="0" bIns="0" rtlCol="0">
            <a:spAutoFit/>
          </a:bodyPr>
          <a:lstStyle/>
          <a:p>
            <a:pPr marL="12700">
              <a:spcBef>
                <a:spcPts val="100"/>
              </a:spcBef>
            </a:pPr>
            <a:r>
              <a:rPr sz="700" spc="-50" dirty="0">
                <a:solidFill>
                  <a:srgbClr val="779090"/>
                </a:solidFill>
                <a:latin typeface="Times New Roman"/>
                <a:cs typeface="Times New Roman"/>
              </a:rPr>
              <a:t>0</a:t>
            </a:r>
            <a:endParaRPr sz="700">
              <a:latin typeface="Times New Roman"/>
              <a:cs typeface="Times New Roman"/>
            </a:endParaRPr>
          </a:p>
        </p:txBody>
      </p:sp>
    </p:spTree>
    <p:extLst>
      <p:ext uri="{BB962C8B-B14F-4D97-AF65-F5344CB8AC3E}">
        <p14:creationId xmlns:p14="http://schemas.microsoft.com/office/powerpoint/2010/main" val="3965144693"/>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48467" y="47063"/>
            <a:ext cx="10769600" cy="680013"/>
          </a:xfrm>
          <a:prstGeom prst="rect">
            <a:avLst/>
          </a:prstGeom>
        </p:spPr>
        <p:txBody>
          <a:bodyPr vert="horz" wrap="square" lIns="0" tIns="246716" rIns="0" bIns="0" numCol="1" rtlCol="0" anchor="b" anchorCtr="0" compatLnSpc="1">
            <a:prstTxWarp prst="textNoShape">
              <a:avLst/>
            </a:prstTxWarp>
            <a:spAutoFit/>
          </a:bodyPr>
          <a:lstStyle/>
          <a:p>
            <a:pPr marL="2557780">
              <a:spcBef>
                <a:spcPts val="105"/>
              </a:spcBef>
            </a:pPr>
            <a:r>
              <a:rPr spc="-195" dirty="0"/>
              <a:t>References</a:t>
            </a:r>
          </a:p>
        </p:txBody>
      </p:sp>
      <p:sp>
        <p:nvSpPr>
          <p:cNvPr id="3" name="object 3"/>
          <p:cNvSpPr txBox="1">
            <a:spLocks noGrp="1"/>
          </p:cNvSpPr>
          <p:nvPr>
            <p:ph type="body" idx="1"/>
          </p:nvPr>
        </p:nvSpPr>
        <p:spPr>
          <a:xfrm>
            <a:off x="2548469" y="1093789"/>
            <a:ext cx="10276417" cy="1912062"/>
          </a:xfrm>
          <a:prstGeom prst="rect">
            <a:avLst/>
          </a:prstGeom>
        </p:spPr>
        <p:txBody>
          <a:bodyPr vert="horz" wrap="square" lIns="0" tIns="36830" rIns="0" bIns="0" numCol="1" rtlCol="0" anchor="t" anchorCtr="0" compatLnSpc="1">
            <a:prstTxWarp prst="textNoShape">
              <a:avLst/>
            </a:prstTxWarp>
            <a:spAutoFit/>
          </a:bodyPr>
          <a:lstStyle/>
          <a:p>
            <a:pPr marL="260985" marR="175895" indent="-248920">
              <a:lnSpc>
                <a:spcPts val="3390"/>
              </a:lnSpc>
              <a:spcBef>
                <a:spcPts val="290"/>
              </a:spcBef>
              <a:buChar char="•"/>
              <a:tabLst>
                <a:tab pos="260985" algn="l"/>
                <a:tab pos="275590" algn="l"/>
              </a:tabLst>
            </a:pPr>
            <a:r>
              <a:rPr dirty="0">
                <a:solidFill>
                  <a:srgbClr val="974F9A"/>
                </a:solidFill>
              </a:rPr>
              <a:t>	</a:t>
            </a:r>
            <a:r>
              <a:rPr spc="70" dirty="0"/>
              <a:t>Elmasri</a:t>
            </a:r>
            <a:r>
              <a:rPr spc="60" dirty="0"/>
              <a:t> </a:t>
            </a:r>
            <a:r>
              <a:rPr spc="-135" dirty="0"/>
              <a:t>&amp;</a:t>
            </a:r>
            <a:r>
              <a:rPr spc="-85" dirty="0"/>
              <a:t> </a:t>
            </a:r>
            <a:r>
              <a:rPr spc="70" dirty="0"/>
              <a:t>Navathe</a:t>
            </a:r>
            <a:r>
              <a:rPr spc="-5" dirty="0"/>
              <a:t> </a:t>
            </a:r>
            <a:r>
              <a:rPr spc="75" dirty="0"/>
              <a:t>-</a:t>
            </a:r>
            <a:r>
              <a:rPr dirty="0"/>
              <a:t> </a:t>
            </a:r>
            <a:r>
              <a:rPr spc="100" dirty="0"/>
              <a:t>Fundamentals</a:t>
            </a:r>
            <a:r>
              <a:rPr spc="225" dirty="0"/>
              <a:t> </a:t>
            </a:r>
            <a:r>
              <a:rPr dirty="0"/>
              <a:t>of</a:t>
            </a:r>
            <a:r>
              <a:rPr spc="140" dirty="0"/>
              <a:t> </a:t>
            </a:r>
            <a:r>
              <a:rPr spc="60" dirty="0"/>
              <a:t>Database </a:t>
            </a:r>
            <a:r>
              <a:rPr spc="50" dirty="0"/>
              <a:t>Systems</a:t>
            </a:r>
          </a:p>
          <a:p>
            <a:pPr marL="261620" marR="1330325" indent="-249554">
              <a:lnSpc>
                <a:spcPts val="3390"/>
              </a:lnSpc>
              <a:spcBef>
                <a:spcPts val="290"/>
              </a:spcBef>
              <a:buChar char="•"/>
              <a:tabLst>
                <a:tab pos="261620" algn="l"/>
                <a:tab pos="276860" algn="l"/>
              </a:tabLst>
            </a:pPr>
            <a:r>
              <a:rPr dirty="0">
                <a:solidFill>
                  <a:srgbClr val="974F9A"/>
                </a:solidFill>
              </a:rPr>
              <a:t>	</a:t>
            </a:r>
            <a:r>
              <a:rPr dirty="0"/>
              <a:t>Bertino,</a:t>
            </a:r>
            <a:r>
              <a:rPr spc="350" dirty="0"/>
              <a:t> </a:t>
            </a:r>
            <a:r>
              <a:rPr spc="65" dirty="0"/>
              <a:t>E-</a:t>
            </a:r>
            <a:r>
              <a:rPr spc="75" dirty="0"/>
              <a:t>Database</a:t>
            </a:r>
            <a:r>
              <a:rPr spc="165" dirty="0"/>
              <a:t> </a:t>
            </a:r>
            <a:r>
              <a:rPr spc="55" dirty="0"/>
              <a:t>Security-</a:t>
            </a:r>
            <a:r>
              <a:rPr spc="175" dirty="0"/>
              <a:t> </a:t>
            </a:r>
            <a:r>
              <a:rPr spc="50" dirty="0"/>
              <a:t>Concepts, </a:t>
            </a:r>
            <a:r>
              <a:rPr spc="100" dirty="0"/>
              <a:t>approaches,</a:t>
            </a:r>
            <a:r>
              <a:rPr spc="75" dirty="0"/>
              <a:t> </a:t>
            </a:r>
            <a:r>
              <a:rPr spc="95" dirty="0"/>
              <a:t>and</a:t>
            </a:r>
            <a:r>
              <a:rPr spc="120" dirty="0"/>
              <a:t> </a:t>
            </a:r>
            <a:r>
              <a:rPr spc="45" dirty="0"/>
              <a:t>challenges</a:t>
            </a:r>
          </a:p>
          <a:p>
            <a:pPr marL="254000" marR="1313815" indent="-241935">
              <a:lnSpc>
                <a:spcPct val="96500"/>
              </a:lnSpc>
              <a:spcBef>
                <a:spcPts val="220"/>
              </a:spcBef>
              <a:buChar char="•"/>
              <a:tabLst>
                <a:tab pos="254000" algn="l"/>
                <a:tab pos="276860" algn="l"/>
              </a:tabLst>
            </a:pPr>
            <a:r>
              <a:rPr dirty="0">
                <a:solidFill>
                  <a:srgbClr val="974F9A"/>
                </a:solidFill>
              </a:rPr>
              <a:t>	</a:t>
            </a:r>
            <a:r>
              <a:rPr dirty="0"/>
              <a:t>Hugo</a:t>
            </a:r>
            <a:r>
              <a:rPr spc="-10" dirty="0"/>
              <a:t> </a:t>
            </a:r>
            <a:r>
              <a:rPr spc="110" dirty="0"/>
              <a:t>Shebbeare-</a:t>
            </a:r>
            <a:r>
              <a:rPr spc="114" dirty="0"/>
              <a:t>Database</a:t>
            </a:r>
            <a:r>
              <a:rPr spc="-245" dirty="0"/>
              <a:t> </a:t>
            </a:r>
            <a:r>
              <a:rPr spc="60" dirty="0"/>
              <a:t>Security</a:t>
            </a:r>
            <a:r>
              <a:rPr spc="225" dirty="0"/>
              <a:t> </a:t>
            </a:r>
            <a:r>
              <a:rPr spc="-20" dirty="0"/>
              <a:t>Best </a:t>
            </a:r>
            <a:r>
              <a:rPr spc="50" dirty="0"/>
              <a:t>Practices</a:t>
            </a:r>
            <a:r>
              <a:rPr spc="85" dirty="0"/>
              <a:t> </a:t>
            </a:r>
            <a:r>
              <a:rPr spc="110" dirty="0"/>
              <a:t>for</a:t>
            </a:r>
            <a:r>
              <a:rPr spc="-70" dirty="0"/>
              <a:t> </a:t>
            </a:r>
            <a:r>
              <a:rPr spc="110" dirty="0"/>
              <a:t>the</a:t>
            </a:r>
            <a:r>
              <a:rPr spc="45" dirty="0"/>
              <a:t> </a:t>
            </a:r>
            <a:r>
              <a:rPr dirty="0"/>
              <a:t>Vigilant</a:t>
            </a:r>
            <a:r>
              <a:rPr spc="229" dirty="0"/>
              <a:t> </a:t>
            </a:r>
            <a:r>
              <a:rPr spc="60" dirty="0"/>
              <a:t>Database </a:t>
            </a:r>
            <a:r>
              <a:rPr spc="85" dirty="0"/>
              <a:t>Administrator</a:t>
            </a:r>
            <a:r>
              <a:rPr spc="370" dirty="0"/>
              <a:t> </a:t>
            </a:r>
            <a:r>
              <a:rPr spc="80" dirty="0"/>
              <a:t>and</a:t>
            </a:r>
            <a:r>
              <a:rPr spc="229" dirty="0"/>
              <a:t> </a:t>
            </a:r>
            <a:r>
              <a:rPr spc="-10" dirty="0"/>
              <a:t>Developer</a:t>
            </a:r>
          </a:p>
          <a:p>
            <a:pPr marL="256540" marR="5080" indent="-244475">
              <a:lnSpc>
                <a:spcPts val="3320"/>
              </a:lnSpc>
              <a:spcBef>
                <a:spcPts val="509"/>
              </a:spcBef>
              <a:buChar char="•"/>
              <a:tabLst>
                <a:tab pos="256540" algn="l"/>
                <a:tab pos="262255" algn="l"/>
              </a:tabLst>
            </a:pPr>
            <a:r>
              <a:rPr u="heavy" dirty="0">
                <a:solidFill>
                  <a:srgbClr val="974F9A"/>
                </a:solidFill>
                <a:uFill>
                  <a:solidFill>
                    <a:srgbClr val="77AAB1"/>
                  </a:solidFill>
                </a:uFill>
              </a:rPr>
              <a:t>	</a:t>
            </a:r>
            <a:r>
              <a:rPr u="heavy" spc="130" dirty="0">
                <a:solidFill>
                  <a:srgbClr val="77AAB1"/>
                </a:solidFill>
                <a:uFill>
                  <a:solidFill>
                    <a:srgbClr val="77AAB1"/>
                  </a:solidFill>
                </a:uFill>
                <a:hlinkClick r:id="rId2"/>
              </a:rPr>
              <a:t>http://www.mcafee.com/us/products/database­</a:t>
            </a:r>
            <a:r>
              <a:rPr spc="130" dirty="0">
                <a:solidFill>
                  <a:srgbClr val="77AAB1"/>
                </a:solidFill>
              </a:rPr>
              <a:t> </a:t>
            </a:r>
            <a:r>
              <a:rPr u="heavy" spc="114" dirty="0">
                <a:solidFill>
                  <a:srgbClr val="77AAB1"/>
                </a:solidFill>
                <a:uFill>
                  <a:solidFill>
                    <a:srgbClr val="77AAB1"/>
                  </a:solidFill>
                </a:uFill>
              </a:rPr>
              <a:t>security/index.asp-</a:t>
            </a:r>
            <a:r>
              <a:rPr spc="-35" dirty="0">
                <a:solidFill>
                  <a:srgbClr val="77AAB1"/>
                </a:solidFill>
              </a:rPr>
              <a:t> </a:t>
            </a:r>
            <a:r>
              <a:rPr spc="75" dirty="0"/>
              <a:t>Database</a:t>
            </a:r>
            <a:r>
              <a:rPr spc="40" dirty="0"/>
              <a:t> </a:t>
            </a:r>
            <a:r>
              <a:rPr spc="50" dirty="0"/>
              <a:t>Security</a:t>
            </a:r>
          </a:p>
        </p:txBody>
      </p:sp>
    </p:spTree>
    <p:extLst>
      <p:ext uri="{BB962C8B-B14F-4D97-AF65-F5344CB8AC3E}">
        <p14:creationId xmlns:p14="http://schemas.microsoft.com/office/powerpoint/2010/main" val="2830518435"/>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extBox 2">
            <a:extLst>
              <a:ext uri="{FF2B5EF4-FFF2-40B4-BE49-F238E27FC236}">
                <a16:creationId xmlns:a16="http://schemas.microsoft.com/office/drawing/2014/main" id="{767359E5-FAE7-46E5-A75D-EBB300D62BA0}"/>
              </a:ext>
            </a:extLst>
          </p:cNvPr>
          <p:cNvSpPr txBox="1">
            <a:spLocks noChangeArrowheads="1"/>
          </p:cNvSpPr>
          <p:nvPr/>
        </p:nvSpPr>
        <p:spPr bwMode="auto">
          <a:xfrm>
            <a:off x="3877235" y="2445974"/>
            <a:ext cx="4437529"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67945" marR="93980" algn="ctr"/>
            <a:r>
              <a:rPr lang="en-GB" altLang="en-US" sz="1588" dirty="0">
                <a:solidFill>
                  <a:srgbClr val="000000"/>
                </a:solidFill>
              </a:rPr>
              <a:t>Week: 09 ,10 &amp; 11</a:t>
            </a:r>
            <a:br>
              <a:rPr lang="en-GB" altLang="en-US" sz="1588" dirty="0">
                <a:solidFill>
                  <a:srgbClr val="000000"/>
                </a:solidFill>
              </a:rPr>
            </a:br>
            <a:r>
              <a:rPr lang="en-GB" dirty="0"/>
              <a:t>Data Warehousing and OLAP</a:t>
            </a:r>
            <a:endParaRPr lang="en-GB" altLang="en-US" sz="1588" dirty="0"/>
          </a:p>
        </p:txBody>
      </p:sp>
    </p:spTree>
    <p:extLst>
      <p:ext uri="{BB962C8B-B14F-4D97-AF65-F5344CB8AC3E}">
        <p14:creationId xmlns:p14="http://schemas.microsoft.com/office/powerpoint/2010/main" val="3861884494"/>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3803901" y="1914333"/>
            <a:ext cx="7632201" cy="1389483"/>
          </a:xfrm>
          <a:prstGeom prst="rect">
            <a:avLst/>
          </a:prstGeom>
        </p:spPr>
        <p:txBody>
          <a:bodyPr vert="horz" wrap="square" lIns="0" tIns="17145" rIns="0" bIns="0" numCol="1" rtlCol="0" anchor="b" anchorCtr="0" compatLnSpc="1">
            <a:prstTxWarp prst="textNoShape">
              <a:avLst/>
            </a:prstTxWarp>
            <a:spAutoFit/>
          </a:bodyPr>
          <a:lstStyle/>
          <a:p>
            <a:pPr>
              <a:lnSpc>
                <a:spcPts val="5385"/>
              </a:lnSpc>
              <a:spcBef>
                <a:spcPts val="135"/>
              </a:spcBef>
            </a:pPr>
            <a:r>
              <a:rPr spc="-70" dirty="0">
                <a:solidFill>
                  <a:srgbClr val="087767"/>
                </a:solidFill>
              </a:rPr>
              <a:t>Data</a:t>
            </a:r>
            <a:r>
              <a:rPr spc="-250" dirty="0">
                <a:solidFill>
                  <a:srgbClr val="087767"/>
                </a:solidFill>
              </a:rPr>
              <a:t> </a:t>
            </a:r>
            <a:r>
              <a:rPr spc="-150" dirty="0">
                <a:solidFill>
                  <a:srgbClr val="006B62"/>
                </a:solidFill>
              </a:rPr>
              <a:t>Warehousing</a:t>
            </a:r>
            <a:r>
              <a:rPr spc="-20" dirty="0">
                <a:solidFill>
                  <a:srgbClr val="006B62"/>
                </a:solidFill>
              </a:rPr>
              <a:t> </a:t>
            </a:r>
            <a:r>
              <a:rPr spc="-25" dirty="0">
                <a:solidFill>
                  <a:srgbClr val="13756E"/>
                </a:solidFill>
              </a:rPr>
              <a:t>and</a:t>
            </a:r>
          </a:p>
          <a:p>
            <a:pPr>
              <a:lnSpc>
                <a:spcPts val="5325"/>
              </a:lnSpc>
            </a:pPr>
            <a:r>
              <a:rPr sz="4550" spc="-20" dirty="0">
                <a:solidFill>
                  <a:srgbClr val="017064"/>
                </a:solidFill>
              </a:rPr>
              <a:t>OLAP</a:t>
            </a:r>
            <a:endParaRPr sz="4550"/>
          </a:p>
        </p:txBody>
      </p:sp>
      <p:sp>
        <p:nvSpPr>
          <p:cNvPr id="3" name="Footer Placeholder 2">
            <a:extLst>
              <a:ext uri="{FF2B5EF4-FFF2-40B4-BE49-F238E27FC236}">
                <a16:creationId xmlns:a16="http://schemas.microsoft.com/office/drawing/2014/main" id="{78D3DC22-9DD2-4F21-AFE5-222AC7C487BF}"/>
              </a:ext>
            </a:extLst>
          </p:cNvPr>
          <p:cNvSpPr>
            <a:spLocks noGrp="1"/>
          </p:cNvSpPr>
          <p:nvPr>
            <p:ph type="ftr" sz="quarter" idx="5"/>
          </p:nvPr>
        </p:nvSpPr>
        <p:spPr/>
        <p:txBody>
          <a:bodyPr/>
          <a:lstStyle/>
          <a:p>
            <a:pPr marL="12700">
              <a:spcBef>
                <a:spcPts val="10"/>
              </a:spcBef>
            </a:pPr>
            <a:r>
              <a:rPr lang="en-GB" spc="-55">
                <a:solidFill>
                  <a:srgbClr val="333333"/>
                </a:solidFill>
              </a:rPr>
              <a:t>Prepared By: Mohammad Rony Lecturer, Dept. Of CSE University Of Global Village (UGV), Barishal</a:t>
            </a:r>
            <a:endParaRPr lang="en-GB" spc="-20" dirty="0">
              <a:solidFill>
                <a:srgbClr val="343434"/>
              </a:solidFill>
            </a:endParaRPr>
          </a:p>
        </p:txBody>
      </p:sp>
    </p:spTree>
    <p:extLst>
      <p:ext uri="{BB962C8B-B14F-4D97-AF65-F5344CB8AC3E}">
        <p14:creationId xmlns:p14="http://schemas.microsoft.com/office/powerpoint/2010/main" val="3938772049"/>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1" y="1273968"/>
            <a:ext cx="9138285" cy="163830"/>
            <a:chOff x="0" y="1273968"/>
            <a:chExt cx="9138285" cy="163830"/>
          </a:xfrm>
        </p:grpSpPr>
        <p:pic>
          <p:nvPicPr>
            <p:cNvPr id="3" name="object 3"/>
            <p:cNvPicPr/>
            <p:nvPr/>
          </p:nvPicPr>
          <p:blipFill>
            <a:blip r:embed="rId2" cstate="print"/>
            <a:stretch>
              <a:fillRect/>
            </a:stretch>
          </p:blipFill>
          <p:spPr>
            <a:xfrm>
              <a:off x="0" y="1384101"/>
              <a:ext cx="9135070" cy="53578"/>
            </a:xfrm>
            <a:prstGeom prst="rect">
              <a:avLst/>
            </a:prstGeom>
          </p:spPr>
        </p:pic>
        <p:pic>
          <p:nvPicPr>
            <p:cNvPr id="4" name="object 4"/>
            <p:cNvPicPr/>
            <p:nvPr/>
          </p:nvPicPr>
          <p:blipFill>
            <a:blip r:embed="rId3" cstate="print"/>
            <a:stretch>
              <a:fillRect/>
            </a:stretch>
          </p:blipFill>
          <p:spPr>
            <a:xfrm>
              <a:off x="0" y="1276945"/>
              <a:ext cx="9135070" cy="80367"/>
            </a:xfrm>
            <a:prstGeom prst="rect">
              <a:avLst/>
            </a:prstGeom>
          </p:spPr>
        </p:pic>
        <p:sp>
          <p:nvSpPr>
            <p:cNvPr id="5" name="object 5"/>
            <p:cNvSpPr/>
            <p:nvPr/>
          </p:nvSpPr>
          <p:spPr>
            <a:xfrm>
              <a:off x="17859"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grpSp>
      <p:pic>
        <p:nvPicPr>
          <p:cNvPr id="6" name="object 6"/>
          <p:cNvPicPr/>
          <p:nvPr/>
        </p:nvPicPr>
        <p:blipFill>
          <a:blip r:embed="rId4" cstate="print"/>
          <a:stretch>
            <a:fillRect/>
          </a:stretch>
        </p:blipFill>
        <p:spPr>
          <a:xfrm>
            <a:off x="1925836" y="6688336"/>
            <a:ext cx="80367" cy="125015"/>
          </a:xfrm>
          <a:prstGeom prst="rect">
            <a:avLst/>
          </a:prstGeom>
        </p:spPr>
      </p:pic>
      <p:sp>
        <p:nvSpPr>
          <p:cNvPr id="7" name="object 7"/>
          <p:cNvSpPr txBox="1">
            <a:spLocks noGrp="1"/>
          </p:cNvSpPr>
          <p:nvPr>
            <p:ph type="title"/>
          </p:nvPr>
        </p:nvSpPr>
        <p:spPr>
          <a:xfrm>
            <a:off x="2548467" y="-69567"/>
            <a:ext cx="10769600" cy="796642"/>
          </a:xfrm>
          <a:prstGeom prst="rect">
            <a:avLst/>
          </a:prstGeom>
        </p:spPr>
        <p:txBody>
          <a:bodyPr vert="horz" wrap="square" lIns="0" tIns="95518" rIns="0" bIns="0" numCol="1" rtlCol="0" anchor="b" anchorCtr="0" compatLnSpc="1">
            <a:prstTxWarp prst="textNoShape">
              <a:avLst/>
            </a:prstTxWarp>
            <a:spAutoFit/>
          </a:bodyPr>
          <a:lstStyle/>
          <a:p>
            <a:pPr marL="2316480">
              <a:spcBef>
                <a:spcPts val="90"/>
              </a:spcBef>
            </a:pPr>
            <a:r>
              <a:rPr sz="4550" spc="-150" dirty="0">
                <a:solidFill>
                  <a:srgbClr val="006B62"/>
                </a:solidFill>
              </a:rPr>
              <a:t>Warehousing</a:t>
            </a:r>
            <a:endParaRPr sz="4550"/>
          </a:p>
        </p:txBody>
      </p:sp>
      <p:sp>
        <p:nvSpPr>
          <p:cNvPr id="9" name="object 9"/>
          <p:cNvSpPr txBox="1">
            <a:spLocks noGrp="1"/>
          </p:cNvSpPr>
          <p:nvPr>
            <p:ph type="ftr" sz="quarter" idx="5"/>
          </p:nvPr>
        </p:nvSpPr>
        <p:spPr>
          <a:xfrm>
            <a:off x="5226038" y="6697174"/>
            <a:ext cx="3742690" cy="191770"/>
          </a:xfrm>
          <a:prstGeom prst="rect">
            <a:avLst/>
          </a:prstGeom>
        </p:spPr>
        <p:txBody>
          <a:bodyPr vert="horz" wrap="square" lIns="0" tIns="0" rIns="0" bIns="0" rtlCol="0">
            <a:spAutoFit/>
          </a:bodyPr>
          <a:lstStyle>
            <a:defPPr>
              <a:defRPr kern="0"/>
            </a:defPPr>
            <a:lvl1pPr>
              <a:defRPr sz="1150" b="0" i="0">
                <a:solidFill>
                  <a:srgbClr val="2F2F2F"/>
                </a:solidFill>
                <a:latin typeface="Arial MT"/>
                <a:cs typeface="Arial MT"/>
              </a:defRPr>
            </a:lvl1pPr>
          </a:lstStyle>
          <a:p>
            <a:pPr marL="12700">
              <a:spcBef>
                <a:spcPts val="10"/>
              </a:spcBef>
            </a:pPr>
            <a:r>
              <a:rPr lang="en-GB" spc="-55">
                <a:solidFill>
                  <a:srgbClr val="333333"/>
                </a:solidFill>
              </a:rPr>
              <a:t>Prepared By: Mohammad Rony Lecturer, Dept. Of CSE University Of Global Village (UGV), Barishal</a:t>
            </a:r>
            <a:endParaRPr spc="-20" dirty="0">
              <a:solidFill>
                <a:srgbClr val="343434"/>
              </a:solidFill>
            </a:endParaRPr>
          </a:p>
        </p:txBody>
      </p:sp>
      <p:sp>
        <p:nvSpPr>
          <p:cNvPr id="8" name="object 8"/>
          <p:cNvSpPr txBox="1"/>
          <p:nvPr/>
        </p:nvSpPr>
        <p:spPr>
          <a:xfrm>
            <a:off x="2140726" y="1529711"/>
            <a:ext cx="6669405" cy="3228975"/>
          </a:xfrm>
          <a:prstGeom prst="rect">
            <a:avLst/>
          </a:prstGeom>
        </p:spPr>
        <p:txBody>
          <a:bodyPr vert="horz" wrap="square" lIns="0" tIns="106045" rIns="0" bIns="0" rtlCol="0">
            <a:spAutoFit/>
          </a:bodyPr>
          <a:lstStyle/>
          <a:p>
            <a:pPr marL="343535" indent="-330200">
              <a:spcBef>
                <a:spcPts val="835"/>
              </a:spcBef>
              <a:buClr>
                <a:srgbClr val="FD00FF"/>
              </a:buClr>
              <a:buChar char="•"/>
              <a:tabLst>
                <a:tab pos="343535" algn="l"/>
              </a:tabLst>
            </a:pPr>
            <a:r>
              <a:rPr sz="3150" dirty="0">
                <a:latin typeface="Arial MT"/>
                <a:cs typeface="Arial MT"/>
              </a:rPr>
              <a:t>Growing</a:t>
            </a:r>
            <a:r>
              <a:rPr sz="3150" spc="155" dirty="0">
                <a:latin typeface="Arial MT"/>
                <a:cs typeface="Arial MT"/>
              </a:rPr>
              <a:t> </a:t>
            </a:r>
            <a:r>
              <a:rPr sz="3150" dirty="0">
                <a:latin typeface="Arial MT"/>
                <a:cs typeface="Arial MT"/>
              </a:rPr>
              <a:t>industry:</a:t>
            </a:r>
            <a:r>
              <a:rPr sz="3150" spc="140" dirty="0">
                <a:latin typeface="Arial MT"/>
                <a:cs typeface="Arial MT"/>
              </a:rPr>
              <a:t> </a:t>
            </a:r>
            <a:r>
              <a:rPr sz="3150" dirty="0">
                <a:latin typeface="Arial MT"/>
                <a:cs typeface="Arial MT"/>
              </a:rPr>
              <a:t>$8</a:t>
            </a:r>
            <a:r>
              <a:rPr sz="3150" spc="-45" dirty="0">
                <a:latin typeface="Arial MT"/>
                <a:cs typeface="Arial MT"/>
              </a:rPr>
              <a:t> </a:t>
            </a:r>
            <a:r>
              <a:rPr sz="3150" dirty="0">
                <a:latin typeface="Arial MT"/>
                <a:cs typeface="Arial MT"/>
              </a:rPr>
              <a:t>billion</a:t>
            </a:r>
            <a:r>
              <a:rPr sz="3150" spc="60" dirty="0">
                <a:latin typeface="Arial MT"/>
                <a:cs typeface="Arial MT"/>
              </a:rPr>
              <a:t> </a:t>
            </a:r>
            <a:r>
              <a:rPr sz="3150" dirty="0">
                <a:latin typeface="Arial MT"/>
                <a:cs typeface="Arial MT"/>
              </a:rPr>
              <a:t>in</a:t>
            </a:r>
            <a:r>
              <a:rPr sz="3150" spc="-70" dirty="0">
                <a:latin typeface="Arial MT"/>
                <a:cs typeface="Arial MT"/>
              </a:rPr>
              <a:t> </a:t>
            </a:r>
            <a:r>
              <a:rPr sz="3150" spc="-20" dirty="0">
                <a:latin typeface="Arial MT"/>
                <a:cs typeface="Arial MT"/>
              </a:rPr>
              <a:t>1998</a:t>
            </a:r>
            <a:endParaRPr sz="3150">
              <a:latin typeface="Arial MT"/>
              <a:cs typeface="Arial MT"/>
            </a:endParaRPr>
          </a:p>
          <a:p>
            <a:pPr marL="350520" indent="-337820">
              <a:spcBef>
                <a:spcPts val="760"/>
              </a:spcBef>
              <a:buClr>
                <a:srgbClr val="FB01FB"/>
              </a:buClr>
              <a:buChar char="•"/>
              <a:tabLst>
                <a:tab pos="350520" algn="l"/>
              </a:tabLst>
            </a:pPr>
            <a:r>
              <a:rPr sz="3250" spc="-10" dirty="0">
                <a:latin typeface="Arial MT"/>
                <a:cs typeface="Arial MT"/>
              </a:rPr>
              <a:t>Range</a:t>
            </a:r>
            <a:r>
              <a:rPr sz="3250" spc="-105" dirty="0">
                <a:latin typeface="Arial MT"/>
                <a:cs typeface="Arial MT"/>
              </a:rPr>
              <a:t> </a:t>
            </a:r>
            <a:r>
              <a:rPr sz="3250" dirty="0">
                <a:latin typeface="Arial MT"/>
                <a:cs typeface="Arial MT"/>
              </a:rPr>
              <a:t>from</a:t>
            </a:r>
            <a:r>
              <a:rPr sz="3250" spc="-165" dirty="0">
                <a:latin typeface="Arial MT"/>
                <a:cs typeface="Arial MT"/>
              </a:rPr>
              <a:t> </a:t>
            </a:r>
            <a:r>
              <a:rPr sz="3250" spc="-25" dirty="0">
                <a:latin typeface="Arial MT"/>
                <a:cs typeface="Arial MT"/>
              </a:rPr>
              <a:t>desktop</a:t>
            </a:r>
            <a:r>
              <a:rPr sz="3250" spc="-120" dirty="0">
                <a:latin typeface="Arial MT"/>
                <a:cs typeface="Arial MT"/>
              </a:rPr>
              <a:t> </a:t>
            </a:r>
            <a:r>
              <a:rPr sz="3250" dirty="0">
                <a:latin typeface="Arial MT"/>
                <a:cs typeface="Arial MT"/>
              </a:rPr>
              <a:t>to</a:t>
            </a:r>
            <a:r>
              <a:rPr sz="3250" spc="-195" dirty="0">
                <a:latin typeface="Arial MT"/>
                <a:cs typeface="Arial MT"/>
              </a:rPr>
              <a:t> </a:t>
            </a:r>
            <a:r>
              <a:rPr sz="3250" spc="-10" dirty="0">
                <a:latin typeface="Arial MT"/>
                <a:cs typeface="Arial MT"/>
              </a:rPr>
              <a:t>huge:</a:t>
            </a:r>
            <a:endParaRPr sz="3250">
              <a:latin typeface="Arial MT"/>
              <a:cs typeface="Arial MT"/>
            </a:endParaRPr>
          </a:p>
          <a:p>
            <a:pPr marL="749300" marR="78740" indent="-280035">
              <a:lnSpc>
                <a:spcPts val="3410"/>
              </a:lnSpc>
              <a:spcBef>
                <a:spcPts val="770"/>
              </a:spcBef>
            </a:pPr>
            <a:r>
              <a:rPr sz="2900" spc="-40" dirty="0">
                <a:solidFill>
                  <a:srgbClr val="0A7069"/>
                </a:solidFill>
                <a:latin typeface="Arial MT"/>
                <a:cs typeface="Arial MT"/>
              </a:rPr>
              <a:t>+</a:t>
            </a:r>
            <a:r>
              <a:rPr sz="2900" spc="-229" dirty="0">
                <a:solidFill>
                  <a:srgbClr val="0A7069"/>
                </a:solidFill>
                <a:latin typeface="Arial MT"/>
                <a:cs typeface="Arial MT"/>
              </a:rPr>
              <a:t> </a:t>
            </a:r>
            <a:r>
              <a:rPr sz="2900" spc="-70" dirty="0">
                <a:latin typeface="Arial MT"/>
                <a:cs typeface="Arial MT"/>
              </a:rPr>
              <a:t>Walmart:</a:t>
            </a:r>
            <a:r>
              <a:rPr sz="2900" spc="-130" dirty="0">
                <a:latin typeface="Arial MT"/>
                <a:cs typeface="Arial MT"/>
              </a:rPr>
              <a:t> </a:t>
            </a:r>
            <a:r>
              <a:rPr sz="2900" spc="-100" dirty="0">
                <a:latin typeface="Arial MT"/>
                <a:cs typeface="Arial MT"/>
              </a:rPr>
              <a:t>900-</a:t>
            </a:r>
            <a:r>
              <a:rPr sz="2900" spc="-20" dirty="0">
                <a:latin typeface="Arial MT"/>
                <a:cs typeface="Arial MT"/>
              </a:rPr>
              <a:t>CPU,</a:t>
            </a:r>
            <a:r>
              <a:rPr sz="2900" spc="-60" dirty="0">
                <a:latin typeface="Arial MT"/>
                <a:cs typeface="Arial MT"/>
              </a:rPr>
              <a:t> </a:t>
            </a:r>
            <a:r>
              <a:rPr sz="2900" spc="-40" dirty="0">
                <a:latin typeface="Arial MT"/>
                <a:cs typeface="Arial MT"/>
              </a:rPr>
              <a:t>2,700</a:t>
            </a:r>
            <a:r>
              <a:rPr sz="2900" spc="-110" dirty="0">
                <a:latin typeface="Arial MT"/>
                <a:cs typeface="Arial MT"/>
              </a:rPr>
              <a:t> </a:t>
            </a:r>
            <a:r>
              <a:rPr sz="2900" spc="-10" dirty="0">
                <a:latin typeface="Arial MT"/>
                <a:cs typeface="Arial MT"/>
              </a:rPr>
              <a:t>disk,</a:t>
            </a:r>
            <a:r>
              <a:rPr sz="2900" spc="-110" dirty="0">
                <a:latin typeface="Arial MT"/>
                <a:cs typeface="Arial MT"/>
              </a:rPr>
              <a:t> </a:t>
            </a:r>
            <a:r>
              <a:rPr sz="2900" spc="-30" dirty="0">
                <a:latin typeface="Arial MT"/>
                <a:cs typeface="Arial MT"/>
              </a:rPr>
              <a:t>23TB </a:t>
            </a:r>
            <a:r>
              <a:rPr sz="2900" spc="-95" dirty="0">
                <a:latin typeface="Arial MT"/>
                <a:cs typeface="Arial MT"/>
              </a:rPr>
              <a:t>Teradata</a:t>
            </a:r>
            <a:r>
              <a:rPr sz="2900" spc="-75" dirty="0">
                <a:latin typeface="Arial MT"/>
                <a:cs typeface="Arial MT"/>
              </a:rPr>
              <a:t> </a:t>
            </a:r>
            <a:r>
              <a:rPr sz="2900" spc="-10" dirty="0">
                <a:latin typeface="Arial MT"/>
                <a:cs typeface="Arial MT"/>
              </a:rPr>
              <a:t>system</a:t>
            </a:r>
            <a:endParaRPr sz="2900">
              <a:latin typeface="Arial MT"/>
              <a:cs typeface="Arial MT"/>
            </a:endParaRPr>
          </a:p>
          <a:p>
            <a:pPr marL="352425" indent="-339725">
              <a:spcBef>
                <a:spcPts val="484"/>
              </a:spcBef>
              <a:buClr>
                <a:srgbClr val="FB01FF"/>
              </a:buClr>
              <a:buChar char="•"/>
              <a:tabLst>
                <a:tab pos="352425" algn="l"/>
              </a:tabLst>
            </a:pPr>
            <a:r>
              <a:rPr sz="3300" spc="-30" dirty="0">
                <a:latin typeface="Arial MT"/>
                <a:cs typeface="Arial MT"/>
              </a:rPr>
              <a:t>Lots</a:t>
            </a:r>
            <a:r>
              <a:rPr sz="3300" spc="-200" dirty="0">
                <a:latin typeface="Arial MT"/>
                <a:cs typeface="Arial MT"/>
              </a:rPr>
              <a:t> </a:t>
            </a:r>
            <a:r>
              <a:rPr sz="3300" dirty="0">
                <a:latin typeface="Arial MT"/>
                <a:cs typeface="Arial MT"/>
              </a:rPr>
              <a:t>of</a:t>
            </a:r>
            <a:r>
              <a:rPr sz="3300" spc="-160" dirty="0">
                <a:latin typeface="Arial MT"/>
                <a:cs typeface="Arial MT"/>
              </a:rPr>
              <a:t> </a:t>
            </a:r>
            <a:r>
              <a:rPr sz="3300" spc="-55" dirty="0">
                <a:latin typeface="Arial MT"/>
                <a:cs typeface="Arial MT"/>
              </a:rPr>
              <a:t>buzzwords,</a:t>
            </a:r>
            <a:r>
              <a:rPr sz="3300" spc="-65" dirty="0">
                <a:latin typeface="Arial MT"/>
                <a:cs typeface="Arial MT"/>
              </a:rPr>
              <a:t> </a:t>
            </a:r>
            <a:r>
              <a:rPr sz="3300" spc="-20" dirty="0">
                <a:latin typeface="Arial MT"/>
                <a:cs typeface="Arial MT"/>
              </a:rPr>
              <a:t>hype</a:t>
            </a:r>
            <a:endParaRPr sz="3300">
              <a:latin typeface="Arial MT"/>
              <a:cs typeface="Arial MT"/>
            </a:endParaRPr>
          </a:p>
          <a:p>
            <a:pPr marL="469265">
              <a:spcBef>
                <a:spcPts val="465"/>
              </a:spcBef>
            </a:pPr>
            <a:r>
              <a:rPr sz="2950" dirty="0">
                <a:latin typeface="Arial MT"/>
                <a:cs typeface="Arial MT"/>
              </a:rPr>
              <a:t>+slice</a:t>
            </a:r>
            <a:r>
              <a:rPr sz="2950" spc="-105" dirty="0">
                <a:latin typeface="Arial MT"/>
                <a:cs typeface="Arial MT"/>
              </a:rPr>
              <a:t> </a:t>
            </a:r>
            <a:r>
              <a:rPr sz="2950" spc="-225" dirty="0">
                <a:latin typeface="Arial MT"/>
                <a:cs typeface="Arial MT"/>
              </a:rPr>
              <a:t>&amp;</a:t>
            </a:r>
            <a:r>
              <a:rPr sz="2950" spc="-10" dirty="0">
                <a:latin typeface="Arial MT"/>
                <a:cs typeface="Arial MT"/>
              </a:rPr>
              <a:t> </a:t>
            </a:r>
            <a:r>
              <a:rPr sz="2950" spc="-55" dirty="0">
                <a:latin typeface="Arial MT"/>
                <a:cs typeface="Arial MT"/>
              </a:rPr>
              <a:t>dice,</a:t>
            </a:r>
            <a:r>
              <a:rPr sz="2950" spc="-40" dirty="0">
                <a:latin typeface="Arial MT"/>
                <a:cs typeface="Arial MT"/>
              </a:rPr>
              <a:t> </a:t>
            </a:r>
            <a:r>
              <a:rPr sz="2950" spc="-45" dirty="0">
                <a:latin typeface="Arial MT"/>
                <a:cs typeface="Arial MT"/>
              </a:rPr>
              <a:t>rollup, </a:t>
            </a:r>
            <a:r>
              <a:rPr sz="2950" spc="-180" dirty="0">
                <a:latin typeface="Arial MT"/>
                <a:cs typeface="Arial MT"/>
              </a:rPr>
              <a:t>MOLAP,</a:t>
            </a:r>
            <a:r>
              <a:rPr sz="2950" spc="50" dirty="0">
                <a:latin typeface="Arial MT"/>
                <a:cs typeface="Arial MT"/>
              </a:rPr>
              <a:t> </a:t>
            </a:r>
            <a:r>
              <a:rPr sz="2950" spc="-65" dirty="0">
                <a:latin typeface="Arial MT"/>
                <a:cs typeface="Arial MT"/>
              </a:rPr>
              <a:t>pivot,</a:t>
            </a:r>
            <a:r>
              <a:rPr sz="2950" spc="-80" dirty="0">
                <a:latin typeface="Arial MT"/>
                <a:cs typeface="Arial MT"/>
              </a:rPr>
              <a:t> </a:t>
            </a:r>
            <a:r>
              <a:rPr sz="2950" spc="-25" dirty="0">
                <a:latin typeface="Arial MT"/>
                <a:cs typeface="Arial MT"/>
              </a:rPr>
              <a:t>...</a:t>
            </a:r>
            <a:endParaRPr sz="2950">
              <a:latin typeface="Arial MT"/>
              <a:cs typeface="Arial MT"/>
            </a:endParaRPr>
          </a:p>
        </p:txBody>
      </p:sp>
    </p:spTree>
    <p:extLst>
      <p:ext uri="{BB962C8B-B14F-4D97-AF65-F5344CB8AC3E}">
        <p14:creationId xmlns:p14="http://schemas.microsoft.com/office/powerpoint/2010/main" val="1751959083"/>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1" y="1273968"/>
            <a:ext cx="9138285" cy="163830"/>
            <a:chOff x="0" y="1273968"/>
            <a:chExt cx="9138285" cy="163830"/>
          </a:xfrm>
        </p:grpSpPr>
        <p:pic>
          <p:nvPicPr>
            <p:cNvPr id="3" name="object 3"/>
            <p:cNvPicPr/>
            <p:nvPr/>
          </p:nvPicPr>
          <p:blipFill>
            <a:blip r:embed="rId2" cstate="print"/>
            <a:stretch>
              <a:fillRect/>
            </a:stretch>
          </p:blipFill>
          <p:spPr>
            <a:xfrm>
              <a:off x="0" y="1384101"/>
              <a:ext cx="9135070" cy="53578"/>
            </a:xfrm>
            <a:prstGeom prst="rect">
              <a:avLst/>
            </a:prstGeom>
          </p:spPr>
        </p:pic>
        <p:pic>
          <p:nvPicPr>
            <p:cNvPr id="4" name="object 4"/>
            <p:cNvPicPr/>
            <p:nvPr/>
          </p:nvPicPr>
          <p:blipFill>
            <a:blip r:embed="rId3" cstate="print"/>
            <a:stretch>
              <a:fillRect/>
            </a:stretch>
          </p:blipFill>
          <p:spPr>
            <a:xfrm>
              <a:off x="0" y="1276945"/>
              <a:ext cx="9135070" cy="80367"/>
            </a:xfrm>
            <a:prstGeom prst="rect">
              <a:avLst/>
            </a:prstGeom>
          </p:spPr>
        </p:pic>
        <p:sp>
          <p:nvSpPr>
            <p:cNvPr id="5" name="object 5"/>
            <p:cNvSpPr/>
            <p:nvPr/>
          </p:nvSpPr>
          <p:spPr>
            <a:xfrm>
              <a:off x="17859"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grpSp>
      <p:sp>
        <p:nvSpPr>
          <p:cNvPr id="6" name="object 6"/>
          <p:cNvSpPr txBox="1">
            <a:spLocks noGrp="1"/>
          </p:cNvSpPr>
          <p:nvPr>
            <p:ph type="title"/>
          </p:nvPr>
        </p:nvSpPr>
        <p:spPr>
          <a:xfrm>
            <a:off x="5188642" y="656113"/>
            <a:ext cx="1760855" cy="448200"/>
          </a:xfrm>
          <a:prstGeom prst="rect">
            <a:avLst/>
          </a:prstGeom>
        </p:spPr>
        <p:txBody>
          <a:bodyPr vert="horz" wrap="square" lIns="0" tIns="17145" rIns="0" bIns="0" numCol="1" rtlCol="0" anchor="b" anchorCtr="0" compatLnSpc="1">
            <a:prstTxWarp prst="textNoShape">
              <a:avLst/>
            </a:prstTxWarp>
            <a:spAutoFit/>
          </a:bodyPr>
          <a:lstStyle/>
          <a:p>
            <a:pPr marL="12700">
              <a:spcBef>
                <a:spcPts val="135"/>
              </a:spcBef>
            </a:pPr>
            <a:r>
              <a:rPr spc="-130" dirty="0">
                <a:solidFill>
                  <a:srgbClr val="056D5B"/>
                </a:solidFill>
              </a:rPr>
              <a:t>Outiine</a:t>
            </a:r>
          </a:p>
        </p:txBody>
      </p:sp>
      <p:sp>
        <p:nvSpPr>
          <p:cNvPr id="9" name="object 9"/>
          <p:cNvSpPr txBox="1">
            <a:spLocks noGrp="1"/>
          </p:cNvSpPr>
          <p:nvPr>
            <p:ph type="ftr" sz="quarter" idx="5"/>
          </p:nvPr>
        </p:nvSpPr>
        <p:spPr>
          <a:xfrm>
            <a:off x="5226038" y="6697174"/>
            <a:ext cx="3742690" cy="191770"/>
          </a:xfrm>
          <a:prstGeom prst="rect">
            <a:avLst/>
          </a:prstGeom>
        </p:spPr>
        <p:txBody>
          <a:bodyPr vert="horz" wrap="square" lIns="0" tIns="0" rIns="0" bIns="0" rtlCol="0">
            <a:spAutoFit/>
          </a:bodyPr>
          <a:lstStyle>
            <a:defPPr>
              <a:defRPr kern="0"/>
            </a:defPPr>
            <a:lvl1pPr>
              <a:defRPr sz="1150" b="0" i="0">
                <a:solidFill>
                  <a:srgbClr val="2F2F2F"/>
                </a:solidFill>
                <a:latin typeface="Arial MT"/>
                <a:cs typeface="Arial MT"/>
              </a:defRPr>
            </a:lvl1pPr>
          </a:lstStyle>
          <a:p>
            <a:pPr marL="12700">
              <a:spcBef>
                <a:spcPts val="10"/>
              </a:spcBef>
            </a:pPr>
            <a:r>
              <a:rPr lang="en-GB" spc="-55">
                <a:solidFill>
                  <a:srgbClr val="333333"/>
                </a:solidFill>
              </a:rPr>
              <a:t>Prepared By: Mohammad Rony Lecturer, Dept. Of CSE University Of Global Village (UGV), Barishal</a:t>
            </a:r>
            <a:endParaRPr spc="-20" dirty="0">
              <a:solidFill>
                <a:srgbClr val="343434"/>
              </a:solidFill>
            </a:endParaRPr>
          </a:p>
        </p:txBody>
      </p:sp>
      <p:sp>
        <p:nvSpPr>
          <p:cNvPr id="7" name="object 7"/>
          <p:cNvSpPr txBox="1"/>
          <p:nvPr/>
        </p:nvSpPr>
        <p:spPr>
          <a:xfrm>
            <a:off x="2141056" y="1522232"/>
            <a:ext cx="5247005" cy="2961640"/>
          </a:xfrm>
          <a:prstGeom prst="rect">
            <a:avLst/>
          </a:prstGeom>
        </p:spPr>
        <p:txBody>
          <a:bodyPr vert="horz" wrap="square" lIns="0" tIns="113664" rIns="0" bIns="0" rtlCol="0">
            <a:spAutoFit/>
          </a:bodyPr>
          <a:lstStyle/>
          <a:p>
            <a:pPr marL="19685">
              <a:spcBef>
                <a:spcPts val="894"/>
              </a:spcBef>
            </a:pPr>
            <a:r>
              <a:rPr sz="3150" dirty="0">
                <a:solidFill>
                  <a:srgbClr val="FD00FF"/>
                </a:solidFill>
                <a:latin typeface="Arial MT"/>
                <a:cs typeface="Arial MT"/>
              </a:rPr>
              <a:t>e</a:t>
            </a:r>
            <a:r>
              <a:rPr sz="3150" spc="180" dirty="0">
                <a:solidFill>
                  <a:srgbClr val="FD00FF"/>
                </a:solidFill>
                <a:latin typeface="Arial MT"/>
                <a:cs typeface="Arial MT"/>
              </a:rPr>
              <a:t> </a:t>
            </a:r>
            <a:r>
              <a:rPr sz="3150" dirty="0">
                <a:latin typeface="Arial MT"/>
                <a:cs typeface="Arial MT"/>
              </a:rPr>
              <a:t>What</a:t>
            </a:r>
            <a:r>
              <a:rPr sz="3150" spc="45" dirty="0">
                <a:latin typeface="Arial MT"/>
                <a:cs typeface="Arial MT"/>
              </a:rPr>
              <a:t> </a:t>
            </a:r>
            <a:r>
              <a:rPr sz="3150" dirty="0">
                <a:latin typeface="Arial MT"/>
                <a:cs typeface="Arial MT"/>
              </a:rPr>
              <a:t>is</a:t>
            </a:r>
            <a:r>
              <a:rPr sz="3150" spc="-45" dirty="0">
                <a:latin typeface="Arial MT"/>
                <a:cs typeface="Arial MT"/>
              </a:rPr>
              <a:t> </a:t>
            </a:r>
            <a:r>
              <a:rPr sz="3150" spc="85" dirty="0">
                <a:latin typeface="Arial MT"/>
                <a:cs typeface="Arial MT"/>
              </a:rPr>
              <a:t>a</a:t>
            </a:r>
            <a:r>
              <a:rPr sz="3150" spc="-130" dirty="0">
                <a:latin typeface="Arial MT"/>
                <a:cs typeface="Arial MT"/>
              </a:rPr>
              <a:t> </a:t>
            </a:r>
            <a:r>
              <a:rPr sz="3150" dirty="0">
                <a:latin typeface="Arial MT"/>
                <a:cs typeface="Arial MT"/>
              </a:rPr>
              <a:t>data</a:t>
            </a:r>
            <a:r>
              <a:rPr sz="3150" spc="-10" dirty="0">
                <a:latin typeface="Arial MT"/>
                <a:cs typeface="Arial MT"/>
              </a:rPr>
              <a:t> warehouse?</a:t>
            </a:r>
            <a:endParaRPr sz="3150">
              <a:latin typeface="Arial MT"/>
              <a:cs typeface="Arial MT"/>
            </a:endParaRPr>
          </a:p>
          <a:p>
            <a:pPr marL="360045" indent="-347345">
              <a:spcBef>
                <a:spcPts val="810"/>
              </a:spcBef>
              <a:buClr>
                <a:srgbClr val="FB01FB"/>
              </a:buClr>
              <a:buChar char="•"/>
              <a:tabLst>
                <a:tab pos="360045" algn="l"/>
              </a:tabLst>
            </a:pPr>
            <a:r>
              <a:rPr sz="3200" dirty="0">
                <a:latin typeface="Arial MT"/>
                <a:cs typeface="Arial MT"/>
              </a:rPr>
              <a:t>Why</a:t>
            </a:r>
            <a:r>
              <a:rPr sz="3200" spc="20" dirty="0">
                <a:latin typeface="Arial MT"/>
                <a:cs typeface="Arial MT"/>
              </a:rPr>
              <a:t> </a:t>
            </a:r>
            <a:r>
              <a:rPr sz="3200" spc="70" dirty="0">
                <a:latin typeface="Arial MT"/>
                <a:cs typeface="Arial MT"/>
              </a:rPr>
              <a:t>a</a:t>
            </a:r>
            <a:r>
              <a:rPr sz="3200" spc="-220" dirty="0">
                <a:latin typeface="Arial MT"/>
                <a:cs typeface="Arial MT"/>
              </a:rPr>
              <a:t> </a:t>
            </a:r>
            <a:r>
              <a:rPr sz="3200" spc="-10" dirty="0">
                <a:latin typeface="Arial MT"/>
                <a:cs typeface="Arial MT"/>
              </a:rPr>
              <a:t>warehouse?</a:t>
            </a:r>
            <a:endParaRPr sz="3200">
              <a:latin typeface="Arial MT"/>
              <a:cs typeface="Arial MT"/>
            </a:endParaRPr>
          </a:p>
          <a:p>
            <a:pPr marL="351790" indent="-339090">
              <a:spcBef>
                <a:spcPts val="750"/>
              </a:spcBef>
              <a:buClr>
                <a:srgbClr val="FB01FF"/>
              </a:buClr>
              <a:buChar char="•"/>
              <a:tabLst>
                <a:tab pos="351790" algn="l"/>
                <a:tab pos="2154555" algn="l"/>
              </a:tabLst>
            </a:pPr>
            <a:r>
              <a:rPr sz="3250" spc="-10" dirty="0">
                <a:latin typeface="Arial MT"/>
                <a:cs typeface="Arial MT"/>
              </a:rPr>
              <a:t>Models</a:t>
            </a:r>
            <a:r>
              <a:rPr sz="3250" dirty="0">
                <a:latin typeface="Arial MT"/>
                <a:cs typeface="Arial MT"/>
              </a:rPr>
              <a:t>	</a:t>
            </a:r>
            <a:r>
              <a:rPr sz="3250" spc="-10" dirty="0">
                <a:latin typeface="Arial MT"/>
                <a:cs typeface="Arial MT"/>
              </a:rPr>
              <a:t>operations</a:t>
            </a:r>
            <a:endParaRPr sz="3250">
              <a:latin typeface="Arial MT"/>
              <a:cs typeface="Arial MT"/>
            </a:endParaRPr>
          </a:p>
          <a:p>
            <a:pPr marL="354330" indent="-340995">
              <a:spcBef>
                <a:spcPts val="770"/>
              </a:spcBef>
              <a:buClr>
                <a:srgbClr val="F903F6"/>
              </a:buClr>
              <a:buChar char="•"/>
              <a:tabLst>
                <a:tab pos="354330" algn="l"/>
              </a:tabLst>
            </a:pPr>
            <a:r>
              <a:rPr sz="3150" dirty="0">
                <a:latin typeface="Arial MT"/>
                <a:cs typeface="Arial MT"/>
              </a:rPr>
              <a:t>Implementing</a:t>
            </a:r>
            <a:r>
              <a:rPr sz="3150" spc="204" dirty="0">
                <a:latin typeface="Arial MT"/>
                <a:cs typeface="Arial MT"/>
              </a:rPr>
              <a:t> </a:t>
            </a:r>
            <a:r>
              <a:rPr sz="3150" dirty="0">
                <a:latin typeface="Arial MT"/>
                <a:cs typeface="Arial MT"/>
              </a:rPr>
              <a:t>a</a:t>
            </a:r>
            <a:r>
              <a:rPr sz="3150" spc="-110" dirty="0">
                <a:latin typeface="Arial MT"/>
                <a:cs typeface="Arial MT"/>
              </a:rPr>
              <a:t> </a:t>
            </a:r>
            <a:r>
              <a:rPr sz="3150" spc="-10" dirty="0">
                <a:latin typeface="Arial MT"/>
                <a:cs typeface="Arial MT"/>
              </a:rPr>
              <a:t>warehouse</a:t>
            </a:r>
            <a:endParaRPr sz="3150">
              <a:latin typeface="Arial MT"/>
              <a:cs typeface="Arial MT"/>
            </a:endParaRPr>
          </a:p>
          <a:p>
            <a:pPr marL="349250" indent="-336550">
              <a:spcBef>
                <a:spcPts val="844"/>
              </a:spcBef>
              <a:buClr>
                <a:srgbClr val="FD01FB"/>
              </a:buClr>
              <a:buChar char="•"/>
              <a:tabLst>
                <a:tab pos="349250" algn="l"/>
              </a:tabLst>
            </a:pPr>
            <a:r>
              <a:rPr sz="3200" dirty="0">
                <a:latin typeface="Arial MT"/>
                <a:cs typeface="Arial MT"/>
              </a:rPr>
              <a:t>Future</a:t>
            </a:r>
            <a:r>
              <a:rPr sz="3200" spc="-160" dirty="0">
                <a:latin typeface="Arial MT"/>
                <a:cs typeface="Arial MT"/>
              </a:rPr>
              <a:t> </a:t>
            </a:r>
            <a:r>
              <a:rPr sz="3200" spc="-10" dirty="0">
                <a:latin typeface="Arial MT"/>
                <a:cs typeface="Arial MT"/>
              </a:rPr>
              <a:t>directions</a:t>
            </a:r>
            <a:endParaRPr sz="3200">
              <a:latin typeface="Arial MT"/>
              <a:cs typeface="Arial MT"/>
            </a:endParaRPr>
          </a:p>
        </p:txBody>
      </p:sp>
    </p:spTree>
    <p:extLst>
      <p:ext uri="{BB962C8B-B14F-4D97-AF65-F5344CB8AC3E}">
        <p14:creationId xmlns:p14="http://schemas.microsoft.com/office/powerpoint/2010/main" val="4255838893"/>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533805" y="5563196"/>
            <a:ext cx="1455539" cy="767953"/>
          </a:xfrm>
          <a:prstGeom prst="rect">
            <a:avLst/>
          </a:prstGeom>
        </p:spPr>
      </p:pic>
      <p:grpSp>
        <p:nvGrpSpPr>
          <p:cNvPr id="3" name="object 3"/>
          <p:cNvGrpSpPr/>
          <p:nvPr/>
        </p:nvGrpSpPr>
        <p:grpSpPr>
          <a:xfrm>
            <a:off x="1524001" y="1273968"/>
            <a:ext cx="9138285" cy="163830"/>
            <a:chOff x="0" y="1273968"/>
            <a:chExt cx="9138285" cy="163830"/>
          </a:xfrm>
        </p:grpSpPr>
        <p:pic>
          <p:nvPicPr>
            <p:cNvPr id="4" name="object 4"/>
            <p:cNvPicPr/>
            <p:nvPr/>
          </p:nvPicPr>
          <p:blipFill>
            <a:blip r:embed="rId3" cstate="print"/>
            <a:stretch>
              <a:fillRect/>
            </a:stretch>
          </p:blipFill>
          <p:spPr>
            <a:xfrm>
              <a:off x="0" y="1384101"/>
              <a:ext cx="9135070" cy="53578"/>
            </a:xfrm>
            <a:prstGeom prst="rect">
              <a:avLst/>
            </a:prstGeom>
          </p:spPr>
        </p:pic>
        <p:pic>
          <p:nvPicPr>
            <p:cNvPr id="5" name="object 5"/>
            <p:cNvPicPr/>
            <p:nvPr/>
          </p:nvPicPr>
          <p:blipFill>
            <a:blip r:embed="rId4" cstate="print"/>
            <a:stretch>
              <a:fillRect/>
            </a:stretch>
          </p:blipFill>
          <p:spPr>
            <a:xfrm>
              <a:off x="0" y="1276945"/>
              <a:ext cx="9135070" cy="80367"/>
            </a:xfrm>
            <a:prstGeom prst="rect">
              <a:avLst/>
            </a:prstGeom>
          </p:spPr>
        </p:pic>
        <p:sp>
          <p:nvSpPr>
            <p:cNvPr id="6" name="object 6"/>
            <p:cNvSpPr/>
            <p:nvPr/>
          </p:nvSpPr>
          <p:spPr>
            <a:xfrm>
              <a:off x="17859"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grpSp>
      <p:sp>
        <p:nvSpPr>
          <p:cNvPr id="7" name="object 7"/>
          <p:cNvSpPr txBox="1">
            <a:spLocks noGrp="1"/>
          </p:cNvSpPr>
          <p:nvPr>
            <p:ph type="title"/>
          </p:nvPr>
        </p:nvSpPr>
        <p:spPr>
          <a:xfrm>
            <a:off x="2548467" y="-79526"/>
            <a:ext cx="10769600" cy="806601"/>
          </a:xfrm>
          <a:prstGeom prst="rect">
            <a:avLst/>
          </a:prstGeom>
        </p:spPr>
        <p:txBody>
          <a:bodyPr vert="horz" wrap="square" lIns="0" tIns="97760" rIns="0" bIns="0" numCol="1" rtlCol="0" anchor="b" anchorCtr="0" compatLnSpc="1">
            <a:prstTxWarp prst="textNoShape">
              <a:avLst/>
            </a:prstTxWarp>
            <a:spAutoFit/>
          </a:bodyPr>
          <a:lstStyle/>
          <a:p>
            <a:pPr marL="1137285">
              <a:spcBef>
                <a:spcPts val="135"/>
              </a:spcBef>
            </a:pPr>
            <a:r>
              <a:rPr sz="4600" spc="-130" dirty="0">
                <a:solidFill>
                  <a:srgbClr val="00705E"/>
                </a:solidFill>
              </a:rPr>
              <a:t>What</a:t>
            </a:r>
            <a:r>
              <a:rPr sz="4600" spc="-50" dirty="0">
                <a:solidFill>
                  <a:srgbClr val="00705E"/>
                </a:solidFill>
              </a:rPr>
              <a:t> </a:t>
            </a:r>
            <a:r>
              <a:rPr sz="4600" dirty="0">
                <a:solidFill>
                  <a:srgbClr val="085E56"/>
                </a:solidFill>
              </a:rPr>
              <a:t>is</a:t>
            </a:r>
            <a:r>
              <a:rPr sz="4600" spc="-210" dirty="0">
                <a:solidFill>
                  <a:srgbClr val="085E56"/>
                </a:solidFill>
              </a:rPr>
              <a:t> </a:t>
            </a:r>
            <a:r>
              <a:rPr sz="4600" dirty="0">
                <a:solidFill>
                  <a:srgbClr val="0A6662"/>
                </a:solidFill>
              </a:rPr>
              <a:t>a</a:t>
            </a:r>
            <a:r>
              <a:rPr sz="4600" spc="-200" dirty="0">
                <a:solidFill>
                  <a:srgbClr val="0A6662"/>
                </a:solidFill>
              </a:rPr>
              <a:t> </a:t>
            </a:r>
            <a:r>
              <a:rPr sz="4600" spc="-90" dirty="0">
                <a:solidFill>
                  <a:srgbClr val="006E5E"/>
                </a:solidFill>
              </a:rPr>
              <a:t>Wa</a:t>
            </a:r>
            <a:r>
              <a:rPr sz="6900" spc="-135" baseline="1207" dirty="0">
                <a:solidFill>
                  <a:srgbClr val="006E5E"/>
                </a:solidFill>
              </a:rPr>
              <a:t>r</a:t>
            </a:r>
            <a:r>
              <a:rPr sz="4600" spc="-90" dirty="0">
                <a:solidFill>
                  <a:srgbClr val="006E5E"/>
                </a:solidFill>
              </a:rPr>
              <a:t>e</a:t>
            </a:r>
            <a:r>
              <a:rPr sz="6900" spc="-135" baseline="1207" dirty="0">
                <a:solidFill>
                  <a:srgbClr val="006E5E"/>
                </a:solidFill>
              </a:rPr>
              <a:t>h</a:t>
            </a:r>
            <a:r>
              <a:rPr sz="4600" spc="-90" dirty="0">
                <a:solidFill>
                  <a:srgbClr val="006E5E"/>
                </a:solidFill>
              </a:rPr>
              <a:t>ouse?</a:t>
            </a:r>
            <a:endParaRPr sz="4600"/>
          </a:p>
        </p:txBody>
      </p:sp>
      <p:sp>
        <p:nvSpPr>
          <p:cNvPr id="10" name="object 10"/>
          <p:cNvSpPr txBox="1">
            <a:spLocks noGrp="1"/>
          </p:cNvSpPr>
          <p:nvPr>
            <p:ph type="ftr" sz="quarter" idx="5"/>
          </p:nvPr>
        </p:nvSpPr>
        <p:spPr>
          <a:xfrm>
            <a:off x="5226038" y="6697174"/>
            <a:ext cx="3742690" cy="191770"/>
          </a:xfrm>
          <a:prstGeom prst="rect">
            <a:avLst/>
          </a:prstGeom>
        </p:spPr>
        <p:txBody>
          <a:bodyPr vert="horz" wrap="square" lIns="0" tIns="0" rIns="0" bIns="0" rtlCol="0">
            <a:spAutoFit/>
          </a:bodyPr>
          <a:lstStyle>
            <a:defPPr>
              <a:defRPr kern="0"/>
            </a:defPPr>
            <a:lvl1pPr>
              <a:defRPr sz="1150" b="0" i="0">
                <a:solidFill>
                  <a:srgbClr val="2F2F2F"/>
                </a:solidFill>
                <a:latin typeface="Arial MT"/>
                <a:cs typeface="Arial MT"/>
              </a:defRPr>
            </a:lvl1pPr>
          </a:lstStyle>
          <a:p>
            <a:pPr marL="12700">
              <a:spcBef>
                <a:spcPts val="10"/>
              </a:spcBef>
            </a:pPr>
            <a:r>
              <a:rPr lang="en-GB" spc="-55">
                <a:solidFill>
                  <a:srgbClr val="333333"/>
                </a:solidFill>
              </a:rPr>
              <a:t>Prepared By: Mohammad Rony Lecturer, Dept. Of CSE University Of Global Village (UGV), Barishal</a:t>
            </a:r>
            <a:endParaRPr spc="-20" dirty="0">
              <a:solidFill>
                <a:srgbClr val="343434"/>
              </a:solidFill>
            </a:endParaRPr>
          </a:p>
        </p:txBody>
      </p:sp>
      <p:sp>
        <p:nvSpPr>
          <p:cNvPr id="8" name="object 8"/>
          <p:cNvSpPr txBox="1"/>
          <p:nvPr/>
        </p:nvSpPr>
        <p:spPr>
          <a:xfrm>
            <a:off x="2141387" y="1511813"/>
            <a:ext cx="7755255" cy="4618990"/>
          </a:xfrm>
          <a:prstGeom prst="rect">
            <a:avLst/>
          </a:prstGeom>
        </p:spPr>
        <p:txBody>
          <a:bodyPr vert="horz" wrap="square" lIns="0" tIns="117475" rIns="0" bIns="0" rtlCol="0">
            <a:spAutoFit/>
          </a:bodyPr>
          <a:lstStyle/>
          <a:p>
            <a:pPr marL="353060" indent="-340360">
              <a:spcBef>
                <a:spcPts val="925"/>
              </a:spcBef>
              <a:buClr>
                <a:srgbClr val="FD00FF"/>
              </a:buClr>
              <a:buChar char="•"/>
              <a:tabLst>
                <a:tab pos="353060" algn="l"/>
              </a:tabLst>
            </a:pPr>
            <a:r>
              <a:rPr sz="3200" spc="-10" dirty="0">
                <a:latin typeface="Arial MT"/>
                <a:cs typeface="Arial MT"/>
              </a:rPr>
              <a:t>Collection</a:t>
            </a:r>
            <a:r>
              <a:rPr sz="3200" spc="-25" dirty="0">
                <a:latin typeface="Arial MT"/>
                <a:cs typeface="Arial MT"/>
              </a:rPr>
              <a:t> </a:t>
            </a:r>
            <a:r>
              <a:rPr sz="3200" dirty="0">
                <a:latin typeface="Arial MT"/>
                <a:cs typeface="Arial MT"/>
              </a:rPr>
              <a:t>of</a:t>
            </a:r>
            <a:r>
              <a:rPr sz="3200" spc="-114" dirty="0">
                <a:latin typeface="Arial MT"/>
                <a:cs typeface="Arial MT"/>
              </a:rPr>
              <a:t> </a:t>
            </a:r>
            <a:r>
              <a:rPr sz="3200" dirty="0">
                <a:latin typeface="Arial MT"/>
                <a:cs typeface="Arial MT"/>
              </a:rPr>
              <a:t>diverse</a:t>
            </a:r>
            <a:r>
              <a:rPr sz="3200" spc="-150" dirty="0">
                <a:latin typeface="Arial MT"/>
                <a:cs typeface="Arial MT"/>
              </a:rPr>
              <a:t> </a:t>
            </a:r>
            <a:r>
              <a:rPr sz="3200" spc="-20" dirty="0">
                <a:latin typeface="Arial MT"/>
                <a:cs typeface="Arial MT"/>
              </a:rPr>
              <a:t>data</a:t>
            </a:r>
            <a:endParaRPr sz="3200">
              <a:latin typeface="Arial MT"/>
              <a:cs typeface="Arial MT"/>
            </a:endParaRPr>
          </a:p>
          <a:p>
            <a:pPr marL="475615">
              <a:spcBef>
                <a:spcPts val="745"/>
              </a:spcBef>
            </a:pPr>
            <a:r>
              <a:rPr sz="2800" dirty="0">
                <a:solidFill>
                  <a:srgbClr val="016D64"/>
                </a:solidFill>
                <a:latin typeface="Arial MT"/>
                <a:cs typeface="Arial MT"/>
              </a:rPr>
              <a:t>c</a:t>
            </a:r>
            <a:r>
              <a:rPr sz="2800" spc="-130" dirty="0">
                <a:solidFill>
                  <a:srgbClr val="016D64"/>
                </a:solidFill>
                <a:latin typeface="Arial MT"/>
                <a:cs typeface="Arial MT"/>
              </a:rPr>
              <a:t> </a:t>
            </a:r>
            <a:r>
              <a:rPr sz="2800" spc="-10" dirty="0">
                <a:latin typeface="Arial MT"/>
                <a:cs typeface="Arial MT"/>
              </a:rPr>
              <a:t>subject</a:t>
            </a:r>
            <a:r>
              <a:rPr sz="2800" spc="75" dirty="0">
                <a:latin typeface="Arial MT"/>
                <a:cs typeface="Arial MT"/>
              </a:rPr>
              <a:t> </a:t>
            </a:r>
            <a:r>
              <a:rPr sz="2800" spc="-10" dirty="0">
                <a:latin typeface="Arial MT"/>
                <a:cs typeface="Arial MT"/>
              </a:rPr>
              <a:t>oriented</a:t>
            </a:r>
            <a:endParaRPr sz="2800">
              <a:latin typeface="Arial MT"/>
              <a:cs typeface="Arial MT"/>
            </a:endParaRPr>
          </a:p>
          <a:p>
            <a:pPr marL="475615" marR="1472565">
              <a:lnSpc>
                <a:spcPct val="120300"/>
              </a:lnSpc>
            </a:pPr>
            <a:r>
              <a:rPr sz="2800" spc="85" dirty="0">
                <a:latin typeface="Arial MT"/>
                <a:cs typeface="Arial MT"/>
              </a:rPr>
              <a:t>caimed</a:t>
            </a:r>
            <a:r>
              <a:rPr sz="2800" spc="-25" dirty="0">
                <a:latin typeface="Arial MT"/>
                <a:cs typeface="Arial MT"/>
              </a:rPr>
              <a:t> </a:t>
            </a:r>
            <a:r>
              <a:rPr sz="2800" dirty="0">
                <a:latin typeface="Arial MT"/>
                <a:cs typeface="Arial MT"/>
              </a:rPr>
              <a:t>at</a:t>
            </a:r>
            <a:r>
              <a:rPr sz="2800" spc="-45" dirty="0">
                <a:latin typeface="Arial MT"/>
                <a:cs typeface="Arial MT"/>
              </a:rPr>
              <a:t> </a:t>
            </a:r>
            <a:r>
              <a:rPr sz="2800" spc="-10" dirty="0">
                <a:latin typeface="Arial MT"/>
                <a:cs typeface="Arial MT"/>
              </a:rPr>
              <a:t>executive,</a:t>
            </a:r>
            <a:r>
              <a:rPr sz="2800" spc="35" dirty="0">
                <a:latin typeface="Arial MT"/>
                <a:cs typeface="Arial MT"/>
              </a:rPr>
              <a:t> </a:t>
            </a:r>
            <a:r>
              <a:rPr sz="2800" spc="-10" dirty="0">
                <a:latin typeface="Arial MT"/>
                <a:cs typeface="Arial MT"/>
              </a:rPr>
              <a:t>decision</a:t>
            </a:r>
            <a:r>
              <a:rPr sz="2800" spc="-25" dirty="0">
                <a:latin typeface="Arial MT"/>
                <a:cs typeface="Arial MT"/>
              </a:rPr>
              <a:t> </a:t>
            </a:r>
            <a:r>
              <a:rPr sz="2800" spc="-10" dirty="0">
                <a:latin typeface="Arial MT"/>
                <a:cs typeface="Arial MT"/>
              </a:rPr>
              <a:t>maker </a:t>
            </a:r>
            <a:r>
              <a:rPr sz="2800" spc="95" dirty="0">
                <a:latin typeface="Arial MT"/>
                <a:cs typeface="Arial MT"/>
              </a:rPr>
              <a:t>coften</a:t>
            </a:r>
            <a:r>
              <a:rPr sz="2800" spc="15" dirty="0">
                <a:latin typeface="Arial MT"/>
                <a:cs typeface="Arial MT"/>
              </a:rPr>
              <a:t> </a:t>
            </a:r>
            <a:r>
              <a:rPr sz="2800" dirty="0">
                <a:latin typeface="Arial MT"/>
                <a:cs typeface="Arial MT"/>
              </a:rPr>
              <a:t>a</a:t>
            </a:r>
            <a:r>
              <a:rPr sz="2800" spc="-190" dirty="0">
                <a:latin typeface="Arial MT"/>
                <a:cs typeface="Arial MT"/>
              </a:rPr>
              <a:t> </a:t>
            </a:r>
            <a:r>
              <a:rPr sz="2800" dirty="0">
                <a:latin typeface="Arial MT"/>
                <a:cs typeface="Arial MT"/>
              </a:rPr>
              <a:t>copy</a:t>
            </a:r>
            <a:r>
              <a:rPr sz="2800" spc="20" dirty="0">
                <a:latin typeface="Arial MT"/>
                <a:cs typeface="Arial MT"/>
              </a:rPr>
              <a:t> </a:t>
            </a:r>
            <a:r>
              <a:rPr sz="2800" dirty="0">
                <a:latin typeface="Arial MT"/>
                <a:cs typeface="Arial MT"/>
              </a:rPr>
              <a:t>of</a:t>
            </a:r>
            <a:r>
              <a:rPr sz="2800" spc="20" dirty="0">
                <a:latin typeface="Arial MT"/>
                <a:cs typeface="Arial MT"/>
              </a:rPr>
              <a:t> </a:t>
            </a:r>
            <a:r>
              <a:rPr sz="2800" spc="-10" dirty="0">
                <a:latin typeface="Arial MT"/>
                <a:cs typeface="Arial MT"/>
              </a:rPr>
              <a:t>operational</a:t>
            </a:r>
            <a:r>
              <a:rPr sz="2800" spc="80" dirty="0">
                <a:latin typeface="Arial MT"/>
                <a:cs typeface="Arial MT"/>
              </a:rPr>
              <a:t> </a:t>
            </a:r>
            <a:r>
              <a:rPr sz="2800" spc="-20" dirty="0">
                <a:latin typeface="Arial MT"/>
                <a:cs typeface="Arial MT"/>
              </a:rPr>
              <a:t>data</a:t>
            </a:r>
            <a:endParaRPr sz="2800">
              <a:latin typeface="Arial MT"/>
              <a:cs typeface="Arial MT"/>
            </a:endParaRPr>
          </a:p>
          <a:p>
            <a:pPr marL="477520">
              <a:spcBef>
                <a:spcPts val="865"/>
              </a:spcBef>
              <a:tabLst>
                <a:tab pos="3541395" algn="l"/>
              </a:tabLst>
            </a:pPr>
            <a:r>
              <a:rPr sz="2550" dirty="0">
                <a:solidFill>
                  <a:srgbClr val="057266"/>
                </a:solidFill>
                <a:latin typeface="Arial MT"/>
                <a:cs typeface="Arial MT"/>
              </a:rPr>
              <a:t>a</a:t>
            </a:r>
            <a:r>
              <a:rPr sz="2550" spc="70" dirty="0">
                <a:solidFill>
                  <a:srgbClr val="057266"/>
                </a:solidFill>
                <a:latin typeface="Arial MT"/>
                <a:cs typeface="Arial MT"/>
              </a:rPr>
              <a:t> </a:t>
            </a:r>
            <a:r>
              <a:rPr sz="2550" spc="60" dirty="0">
                <a:latin typeface="Arial MT"/>
                <a:cs typeface="Arial MT"/>
              </a:rPr>
              <a:t>with</a:t>
            </a:r>
            <a:r>
              <a:rPr sz="2550" spc="210" dirty="0">
                <a:latin typeface="Arial MT"/>
                <a:cs typeface="Arial MT"/>
              </a:rPr>
              <a:t> </a:t>
            </a:r>
            <a:r>
              <a:rPr sz="2550" spc="75" dirty="0">
                <a:latin typeface="Arial MT"/>
                <a:cs typeface="Arial MT"/>
              </a:rPr>
              <a:t>value-</a:t>
            </a:r>
            <a:r>
              <a:rPr sz="2550" spc="80" dirty="0">
                <a:latin typeface="Arial MT"/>
                <a:cs typeface="Arial MT"/>
              </a:rPr>
              <a:t>added</a:t>
            </a:r>
            <a:r>
              <a:rPr sz="2550" dirty="0">
                <a:latin typeface="Arial MT"/>
                <a:cs typeface="Arial MT"/>
              </a:rPr>
              <a:t>	</a:t>
            </a:r>
            <a:r>
              <a:rPr sz="2550" spc="120" dirty="0">
                <a:latin typeface="Arial MT"/>
                <a:cs typeface="Arial MT"/>
              </a:rPr>
              <a:t>data</a:t>
            </a:r>
            <a:r>
              <a:rPr sz="2550" spc="-60" dirty="0">
                <a:latin typeface="Arial MT"/>
                <a:cs typeface="Arial MT"/>
              </a:rPr>
              <a:t> (e.g., </a:t>
            </a:r>
            <a:r>
              <a:rPr sz="2550" spc="-85" dirty="0">
                <a:latin typeface="Arial MT"/>
                <a:cs typeface="Arial MT"/>
              </a:rPr>
              <a:t>summaries,</a:t>
            </a:r>
            <a:r>
              <a:rPr sz="2550" spc="55" dirty="0">
                <a:latin typeface="Arial MT"/>
                <a:cs typeface="Arial MT"/>
              </a:rPr>
              <a:t> </a:t>
            </a:r>
            <a:r>
              <a:rPr sz="2550" spc="-70" dirty="0">
                <a:latin typeface="Arial MT"/>
                <a:cs typeface="Arial MT"/>
              </a:rPr>
              <a:t>history)</a:t>
            </a:r>
            <a:endParaRPr sz="2550">
              <a:latin typeface="Arial MT"/>
              <a:cs typeface="Arial MT"/>
            </a:endParaRPr>
          </a:p>
          <a:p>
            <a:pPr marL="475615" marR="5085715" indent="-635">
              <a:lnSpc>
                <a:spcPct val="120900"/>
              </a:lnSpc>
              <a:spcBef>
                <a:spcPts val="30"/>
              </a:spcBef>
            </a:pPr>
            <a:r>
              <a:rPr sz="2800" dirty="0">
                <a:solidFill>
                  <a:srgbClr val="016B66"/>
                </a:solidFill>
                <a:latin typeface="Arial MT"/>
                <a:cs typeface="Arial MT"/>
              </a:rPr>
              <a:t>c</a:t>
            </a:r>
            <a:r>
              <a:rPr sz="2800" spc="-10" dirty="0">
                <a:solidFill>
                  <a:srgbClr val="016B66"/>
                </a:solidFill>
                <a:latin typeface="Arial MT"/>
                <a:cs typeface="Arial MT"/>
              </a:rPr>
              <a:t> </a:t>
            </a:r>
            <a:r>
              <a:rPr sz="2800" spc="-10" dirty="0">
                <a:latin typeface="Arial MT"/>
                <a:cs typeface="Arial MT"/>
              </a:rPr>
              <a:t>integrated </a:t>
            </a:r>
            <a:r>
              <a:rPr sz="2750" spc="55" dirty="0">
                <a:latin typeface="Arial MT"/>
                <a:cs typeface="Arial MT"/>
              </a:rPr>
              <a:t>ctime-</a:t>
            </a:r>
            <a:r>
              <a:rPr sz="2750" spc="45" dirty="0">
                <a:latin typeface="Arial MT"/>
                <a:cs typeface="Arial MT"/>
              </a:rPr>
              <a:t>varying </a:t>
            </a:r>
            <a:r>
              <a:rPr sz="2800" dirty="0">
                <a:latin typeface="Arial MT"/>
                <a:cs typeface="Arial MT"/>
              </a:rPr>
              <a:t>anon-</a:t>
            </a:r>
            <a:r>
              <a:rPr sz="2800" spc="-10" dirty="0">
                <a:latin typeface="Arial MT"/>
                <a:cs typeface="Arial MT"/>
              </a:rPr>
              <a:t>volatile</a:t>
            </a:r>
            <a:endParaRPr sz="2800">
              <a:latin typeface="Arial MT"/>
              <a:cs typeface="Arial MT"/>
            </a:endParaRPr>
          </a:p>
          <a:p>
            <a:pPr marL="6772909">
              <a:spcBef>
                <a:spcPts val="244"/>
              </a:spcBef>
            </a:pPr>
            <a:r>
              <a:rPr sz="2500" spc="-20" dirty="0">
                <a:solidFill>
                  <a:srgbClr val="57341F"/>
                </a:solidFill>
                <a:latin typeface="Arial MT"/>
                <a:cs typeface="Arial MT"/>
              </a:rPr>
              <a:t>more</a:t>
            </a:r>
            <a:endParaRPr sz="2500">
              <a:latin typeface="Arial MT"/>
              <a:cs typeface="Arial MT"/>
            </a:endParaRPr>
          </a:p>
        </p:txBody>
      </p:sp>
    </p:spTree>
    <p:extLst>
      <p:ext uri="{BB962C8B-B14F-4D97-AF65-F5344CB8AC3E}">
        <p14:creationId xmlns:p14="http://schemas.microsoft.com/office/powerpoint/2010/main" val="56934585"/>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1" y="1273968"/>
            <a:ext cx="9138285" cy="163830"/>
            <a:chOff x="0" y="1273968"/>
            <a:chExt cx="9138285" cy="163830"/>
          </a:xfrm>
        </p:grpSpPr>
        <p:pic>
          <p:nvPicPr>
            <p:cNvPr id="3" name="object 3"/>
            <p:cNvPicPr/>
            <p:nvPr/>
          </p:nvPicPr>
          <p:blipFill>
            <a:blip r:embed="rId2" cstate="print"/>
            <a:stretch>
              <a:fillRect/>
            </a:stretch>
          </p:blipFill>
          <p:spPr>
            <a:xfrm>
              <a:off x="0" y="1384101"/>
              <a:ext cx="9135070" cy="53578"/>
            </a:xfrm>
            <a:prstGeom prst="rect">
              <a:avLst/>
            </a:prstGeom>
          </p:spPr>
        </p:pic>
        <p:pic>
          <p:nvPicPr>
            <p:cNvPr id="4" name="object 4"/>
            <p:cNvPicPr/>
            <p:nvPr/>
          </p:nvPicPr>
          <p:blipFill>
            <a:blip r:embed="rId3" cstate="print"/>
            <a:stretch>
              <a:fillRect/>
            </a:stretch>
          </p:blipFill>
          <p:spPr>
            <a:xfrm>
              <a:off x="0" y="1276945"/>
              <a:ext cx="9135070" cy="80367"/>
            </a:xfrm>
            <a:prstGeom prst="rect">
              <a:avLst/>
            </a:prstGeom>
          </p:spPr>
        </p:pic>
        <p:sp>
          <p:nvSpPr>
            <p:cNvPr id="5" name="object 5"/>
            <p:cNvSpPr/>
            <p:nvPr/>
          </p:nvSpPr>
          <p:spPr>
            <a:xfrm>
              <a:off x="17859"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grpSp>
      <p:sp>
        <p:nvSpPr>
          <p:cNvPr id="6" name="object 6"/>
          <p:cNvSpPr txBox="1">
            <a:spLocks noGrp="1"/>
          </p:cNvSpPr>
          <p:nvPr>
            <p:ph type="title"/>
          </p:nvPr>
        </p:nvSpPr>
        <p:spPr>
          <a:xfrm>
            <a:off x="2548467" y="-79526"/>
            <a:ext cx="10769600" cy="806601"/>
          </a:xfrm>
          <a:prstGeom prst="rect">
            <a:avLst/>
          </a:prstGeom>
        </p:spPr>
        <p:txBody>
          <a:bodyPr vert="horz" wrap="square" lIns="0" tIns="97760" rIns="0" bIns="0" numCol="1" rtlCol="0" anchor="b" anchorCtr="0" compatLnSpc="1">
            <a:prstTxWarp prst="textNoShape">
              <a:avLst/>
            </a:prstTxWarp>
            <a:spAutoFit/>
          </a:bodyPr>
          <a:lstStyle/>
          <a:p>
            <a:pPr marL="1137285">
              <a:spcBef>
                <a:spcPts val="135"/>
              </a:spcBef>
            </a:pPr>
            <a:r>
              <a:rPr sz="4600" spc="-130" dirty="0">
                <a:solidFill>
                  <a:srgbClr val="00705E"/>
                </a:solidFill>
              </a:rPr>
              <a:t>What</a:t>
            </a:r>
            <a:r>
              <a:rPr sz="4600" spc="-50" dirty="0">
                <a:solidFill>
                  <a:srgbClr val="00705E"/>
                </a:solidFill>
              </a:rPr>
              <a:t> </a:t>
            </a:r>
            <a:r>
              <a:rPr sz="4600" dirty="0">
                <a:solidFill>
                  <a:srgbClr val="085E56"/>
                </a:solidFill>
              </a:rPr>
              <a:t>is</a:t>
            </a:r>
            <a:r>
              <a:rPr sz="4600" spc="-210" dirty="0">
                <a:solidFill>
                  <a:srgbClr val="085E56"/>
                </a:solidFill>
              </a:rPr>
              <a:t> </a:t>
            </a:r>
            <a:r>
              <a:rPr sz="4600" dirty="0">
                <a:solidFill>
                  <a:srgbClr val="0A6662"/>
                </a:solidFill>
              </a:rPr>
              <a:t>a</a:t>
            </a:r>
            <a:r>
              <a:rPr sz="4600" spc="-200" dirty="0">
                <a:solidFill>
                  <a:srgbClr val="0A6662"/>
                </a:solidFill>
              </a:rPr>
              <a:t> </a:t>
            </a:r>
            <a:r>
              <a:rPr sz="4600" spc="-90" dirty="0">
                <a:solidFill>
                  <a:srgbClr val="006E5E"/>
                </a:solidFill>
              </a:rPr>
              <a:t>Wa</a:t>
            </a:r>
            <a:r>
              <a:rPr sz="6900" spc="-135" baseline="1207" dirty="0">
                <a:solidFill>
                  <a:srgbClr val="006E5E"/>
                </a:solidFill>
              </a:rPr>
              <a:t>r</a:t>
            </a:r>
            <a:r>
              <a:rPr sz="4600" spc="-90" dirty="0">
                <a:solidFill>
                  <a:srgbClr val="006E5E"/>
                </a:solidFill>
              </a:rPr>
              <a:t>e</a:t>
            </a:r>
            <a:r>
              <a:rPr sz="6900" spc="-135" baseline="1207" dirty="0">
                <a:solidFill>
                  <a:srgbClr val="006E5E"/>
                </a:solidFill>
              </a:rPr>
              <a:t>h</a:t>
            </a:r>
            <a:r>
              <a:rPr sz="4600" spc="-90" dirty="0">
                <a:solidFill>
                  <a:srgbClr val="006E5E"/>
                </a:solidFill>
              </a:rPr>
              <a:t>ouse?</a:t>
            </a:r>
            <a:endParaRPr sz="4600"/>
          </a:p>
        </p:txBody>
      </p:sp>
      <p:sp>
        <p:nvSpPr>
          <p:cNvPr id="9" name="object 9"/>
          <p:cNvSpPr txBox="1">
            <a:spLocks noGrp="1"/>
          </p:cNvSpPr>
          <p:nvPr>
            <p:ph type="ftr" sz="quarter" idx="5"/>
          </p:nvPr>
        </p:nvSpPr>
        <p:spPr>
          <a:xfrm>
            <a:off x="5226038" y="6697174"/>
            <a:ext cx="3742690" cy="191770"/>
          </a:xfrm>
          <a:prstGeom prst="rect">
            <a:avLst/>
          </a:prstGeom>
        </p:spPr>
        <p:txBody>
          <a:bodyPr vert="horz" wrap="square" lIns="0" tIns="0" rIns="0" bIns="0" rtlCol="0">
            <a:spAutoFit/>
          </a:bodyPr>
          <a:lstStyle>
            <a:defPPr>
              <a:defRPr kern="0"/>
            </a:defPPr>
            <a:lvl1pPr>
              <a:defRPr sz="1150" b="0" i="0">
                <a:solidFill>
                  <a:srgbClr val="2F2F2F"/>
                </a:solidFill>
                <a:latin typeface="Arial MT"/>
                <a:cs typeface="Arial MT"/>
              </a:defRPr>
            </a:lvl1pPr>
          </a:lstStyle>
          <a:p>
            <a:pPr marL="12700">
              <a:spcBef>
                <a:spcPts val="10"/>
              </a:spcBef>
            </a:pPr>
            <a:r>
              <a:rPr lang="en-GB" spc="-55">
                <a:solidFill>
                  <a:srgbClr val="333333"/>
                </a:solidFill>
              </a:rPr>
              <a:t>Prepared By: Mohammad Rony Lecturer, Dept. Of CSE University Of Global Village (UGV), Barishal</a:t>
            </a:r>
            <a:endParaRPr spc="-20" dirty="0">
              <a:solidFill>
                <a:srgbClr val="343434"/>
              </a:solidFill>
            </a:endParaRPr>
          </a:p>
        </p:txBody>
      </p:sp>
      <p:sp>
        <p:nvSpPr>
          <p:cNvPr id="7" name="object 7"/>
          <p:cNvSpPr txBox="1"/>
          <p:nvPr/>
        </p:nvSpPr>
        <p:spPr>
          <a:xfrm>
            <a:off x="2141715" y="1518869"/>
            <a:ext cx="6547484" cy="3178175"/>
          </a:xfrm>
          <a:prstGeom prst="rect">
            <a:avLst/>
          </a:prstGeom>
        </p:spPr>
        <p:txBody>
          <a:bodyPr vert="horz" wrap="square" lIns="0" tIns="121285" rIns="0" bIns="0" rtlCol="0">
            <a:spAutoFit/>
          </a:bodyPr>
          <a:lstStyle/>
          <a:p>
            <a:pPr marL="353060" indent="-340360">
              <a:spcBef>
                <a:spcPts val="955"/>
              </a:spcBef>
              <a:buClr>
                <a:srgbClr val="FD00FF"/>
              </a:buClr>
              <a:buChar char="•"/>
              <a:tabLst>
                <a:tab pos="353060" algn="l"/>
              </a:tabLst>
            </a:pPr>
            <a:r>
              <a:rPr sz="3150" dirty="0">
                <a:latin typeface="Arial MT"/>
                <a:cs typeface="Arial MT"/>
              </a:rPr>
              <a:t>Collection</a:t>
            </a:r>
            <a:r>
              <a:rPr sz="3150" spc="25" dirty="0">
                <a:latin typeface="Arial MT"/>
                <a:cs typeface="Arial MT"/>
              </a:rPr>
              <a:t> </a:t>
            </a:r>
            <a:r>
              <a:rPr sz="3150" dirty="0">
                <a:latin typeface="Arial MT"/>
                <a:cs typeface="Arial MT"/>
              </a:rPr>
              <a:t>of</a:t>
            </a:r>
            <a:r>
              <a:rPr sz="3150" spc="45" dirty="0">
                <a:latin typeface="Arial MT"/>
                <a:cs typeface="Arial MT"/>
              </a:rPr>
              <a:t> </a:t>
            </a:r>
            <a:r>
              <a:rPr sz="3150" spc="-10" dirty="0">
                <a:latin typeface="Arial MT"/>
                <a:cs typeface="Arial MT"/>
              </a:rPr>
              <a:t>tools</a:t>
            </a:r>
            <a:endParaRPr sz="3150">
              <a:latin typeface="Arial MT"/>
              <a:cs typeface="Arial MT"/>
            </a:endParaRPr>
          </a:p>
          <a:p>
            <a:pPr marL="475615">
              <a:spcBef>
                <a:spcPts val="770"/>
              </a:spcBef>
            </a:pPr>
            <a:r>
              <a:rPr sz="2750" dirty="0">
                <a:solidFill>
                  <a:srgbClr val="016D64"/>
                </a:solidFill>
                <a:latin typeface="Arial MT"/>
                <a:cs typeface="Arial MT"/>
              </a:rPr>
              <a:t>c</a:t>
            </a:r>
            <a:r>
              <a:rPr sz="2750" spc="-25" dirty="0">
                <a:solidFill>
                  <a:srgbClr val="016D64"/>
                </a:solidFill>
                <a:latin typeface="Arial MT"/>
                <a:cs typeface="Arial MT"/>
              </a:rPr>
              <a:t> </a:t>
            </a:r>
            <a:r>
              <a:rPr sz="2750" dirty="0">
                <a:latin typeface="Arial MT"/>
                <a:cs typeface="Arial MT"/>
              </a:rPr>
              <a:t>gathering</a:t>
            </a:r>
            <a:r>
              <a:rPr sz="2750" spc="225" dirty="0">
                <a:latin typeface="Arial MT"/>
                <a:cs typeface="Arial MT"/>
              </a:rPr>
              <a:t> </a:t>
            </a:r>
            <a:r>
              <a:rPr sz="2750" spc="-20" dirty="0">
                <a:latin typeface="Arial MT"/>
                <a:cs typeface="Arial MT"/>
              </a:rPr>
              <a:t>data</a:t>
            </a:r>
            <a:endParaRPr sz="2750">
              <a:latin typeface="Arial MT"/>
              <a:cs typeface="Arial MT"/>
            </a:endParaRPr>
          </a:p>
          <a:p>
            <a:pPr marL="469265">
              <a:spcBef>
                <a:spcPts val="690"/>
              </a:spcBef>
            </a:pPr>
            <a:r>
              <a:rPr sz="2800" dirty="0">
                <a:solidFill>
                  <a:srgbClr val="087567"/>
                </a:solidFill>
                <a:latin typeface="Arial MT"/>
                <a:cs typeface="Arial MT"/>
              </a:rPr>
              <a:t>&gt;</a:t>
            </a:r>
            <a:r>
              <a:rPr sz="2800" spc="-295" dirty="0">
                <a:solidFill>
                  <a:srgbClr val="087567"/>
                </a:solidFill>
                <a:latin typeface="Arial MT"/>
                <a:cs typeface="Arial MT"/>
              </a:rPr>
              <a:t> </a:t>
            </a:r>
            <a:r>
              <a:rPr sz="2800" spc="-10" dirty="0">
                <a:latin typeface="Arial MT"/>
                <a:cs typeface="Arial MT"/>
              </a:rPr>
              <a:t>cleansing,</a:t>
            </a:r>
            <a:r>
              <a:rPr sz="2800" spc="-80" dirty="0">
                <a:latin typeface="Arial MT"/>
                <a:cs typeface="Arial MT"/>
              </a:rPr>
              <a:t> </a:t>
            </a:r>
            <a:r>
              <a:rPr sz="2800" dirty="0">
                <a:latin typeface="Arial MT"/>
                <a:cs typeface="Arial MT"/>
              </a:rPr>
              <a:t>integrating,</a:t>
            </a:r>
            <a:r>
              <a:rPr sz="2800" spc="-40" dirty="0">
                <a:latin typeface="Arial MT"/>
                <a:cs typeface="Arial MT"/>
              </a:rPr>
              <a:t> </a:t>
            </a:r>
            <a:r>
              <a:rPr sz="2800" spc="-25" dirty="0">
                <a:latin typeface="Arial MT"/>
                <a:cs typeface="Arial MT"/>
              </a:rPr>
              <a:t>...</a:t>
            </a:r>
            <a:endParaRPr sz="2800">
              <a:latin typeface="Arial MT"/>
              <a:cs typeface="Arial MT"/>
            </a:endParaRPr>
          </a:p>
          <a:p>
            <a:pPr marL="474980" marR="1364615">
              <a:lnSpc>
                <a:spcPts val="4040"/>
              </a:lnSpc>
              <a:spcBef>
                <a:spcPts val="219"/>
              </a:spcBef>
            </a:pPr>
            <a:r>
              <a:rPr sz="2800" dirty="0">
                <a:solidFill>
                  <a:srgbClr val="016D67"/>
                </a:solidFill>
                <a:latin typeface="Arial MT"/>
                <a:cs typeface="Arial MT"/>
              </a:rPr>
              <a:t>c</a:t>
            </a:r>
            <a:r>
              <a:rPr sz="2800" spc="-195" dirty="0">
                <a:solidFill>
                  <a:srgbClr val="016D67"/>
                </a:solidFill>
                <a:latin typeface="Arial MT"/>
                <a:cs typeface="Arial MT"/>
              </a:rPr>
              <a:t> </a:t>
            </a:r>
            <a:r>
              <a:rPr sz="2800" dirty="0">
                <a:latin typeface="Arial MT"/>
                <a:cs typeface="Arial MT"/>
              </a:rPr>
              <a:t>querying,</a:t>
            </a:r>
            <a:r>
              <a:rPr sz="2800" spc="-40" dirty="0">
                <a:latin typeface="Arial MT"/>
                <a:cs typeface="Arial MT"/>
              </a:rPr>
              <a:t> </a:t>
            </a:r>
            <a:r>
              <a:rPr sz="2800" spc="-10" dirty="0">
                <a:latin typeface="Arial MT"/>
                <a:cs typeface="Arial MT"/>
              </a:rPr>
              <a:t>reporting,</a:t>
            </a:r>
            <a:r>
              <a:rPr sz="2800" spc="10" dirty="0">
                <a:latin typeface="Arial MT"/>
                <a:cs typeface="Arial MT"/>
              </a:rPr>
              <a:t> </a:t>
            </a:r>
            <a:r>
              <a:rPr sz="2800" spc="-10" dirty="0">
                <a:latin typeface="Arial MT"/>
                <a:cs typeface="Arial MT"/>
              </a:rPr>
              <a:t>analysis </a:t>
            </a:r>
            <a:r>
              <a:rPr sz="2800" spc="130" dirty="0">
                <a:latin typeface="Arial MT"/>
                <a:cs typeface="Arial MT"/>
              </a:rPr>
              <a:t>cdata</a:t>
            </a:r>
            <a:r>
              <a:rPr sz="2800" spc="114" dirty="0">
                <a:latin typeface="Arial MT"/>
                <a:cs typeface="Arial MT"/>
              </a:rPr>
              <a:t> </a:t>
            </a:r>
            <a:r>
              <a:rPr sz="2800" spc="-10" dirty="0">
                <a:latin typeface="Arial MT"/>
                <a:cs typeface="Arial MT"/>
              </a:rPr>
              <a:t>mining</a:t>
            </a:r>
            <a:endParaRPr sz="2800">
              <a:latin typeface="Arial MT"/>
              <a:cs typeface="Arial MT"/>
            </a:endParaRPr>
          </a:p>
          <a:p>
            <a:pPr marL="474980">
              <a:spcBef>
                <a:spcPts val="400"/>
              </a:spcBef>
            </a:pPr>
            <a:r>
              <a:rPr sz="2800" dirty="0">
                <a:solidFill>
                  <a:srgbClr val="016B66"/>
                </a:solidFill>
                <a:latin typeface="Arial MT"/>
                <a:cs typeface="Arial MT"/>
              </a:rPr>
              <a:t>c</a:t>
            </a:r>
            <a:r>
              <a:rPr sz="2800" spc="-165" dirty="0">
                <a:solidFill>
                  <a:srgbClr val="016B66"/>
                </a:solidFill>
                <a:latin typeface="Arial MT"/>
                <a:cs typeface="Arial MT"/>
              </a:rPr>
              <a:t> </a:t>
            </a:r>
            <a:r>
              <a:rPr sz="2800" spc="-10" dirty="0">
                <a:latin typeface="Arial MT"/>
                <a:cs typeface="Arial MT"/>
              </a:rPr>
              <a:t>monitoring,</a:t>
            </a:r>
            <a:r>
              <a:rPr sz="2800" spc="45" dirty="0">
                <a:latin typeface="Arial MT"/>
                <a:cs typeface="Arial MT"/>
              </a:rPr>
              <a:t> </a:t>
            </a:r>
            <a:r>
              <a:rPr sz="2800" spc="-20" dirty="0">
                <a:latin typeface="Arial MT"/>
                <a:cs typeface="Arial MT"/>
              </a:rPr>
              <a:t>administering</a:t>
            </a:r>
            <a:r>
              <a:rPr sz="2800" spc="90" dirty="0">
                <a:latin typeface="Arial MT"/>
                <a:cs typeface="Arial MT"/>
              </a:rPr>
              <a:t> </a:t>
            </a:r>
            <a:r>
              <a:rPr sz="2800" spc="-10" dirty="0">
                <a:latin typeface="Arial MT"/>
                <a:cs typeface="Arial MT"/>
              </a:rPr>
              <a:t>warehouse</a:t>
            </a:r>
            <a:endParaRPr sz="2800">
              <a:latin typeface="Arial MT"/>
              <a:cs typeface="Arial MT"/>
            </a:endParaRPr>
          </a:p>
        </p:txBody>
      </p:sp>
    </p:spTree>
    <p:extLst>
      <p:ext uri="{BB962C8B-B14F-4D97-AF65-F5344CB8AC3E}">
        <p14:creationId xmlns:p14="http://schemas.microsoft.com/office/powerpoint/2010/main" val="1204122504"/>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747368" y="1616274"/>
            <a:ext cx="6697345" cy="4590415"/>
            <a:chOff x="1223367" y="1616273"/>
            <a:chExt cx="6697345" cy="4590415"/>
          </a:xfrm>
        </p:grpSpPr>
        <p:pic>
          <p:nvPicPr>
            <p:cNvPr id="3" name="object 3"/>
            <p:cNvPicPr/>
            <p:nvPr/>
          </p:nvPicPr>
          <p:blipFill>
            <a:blip r:embed="rId2" cstate="print"/>
            <a:stretch>
              <a:fillRect/>
            </a:stretch>
          </p:blipFill>
          <p:spPr>
            <a:xfrm>
              <a:off x="1223367" y="4339828"/>
              <a:ext cx="6697266" cy="1866304"/>
            </a:xfrm>
            <a:prstGeom prst="rect">
              <a:avLst/>
            </a:prstGeom>
          </p:spPr>
        </p:pic>
        <p:pic>
          <p:nvPicPr>
            <p:cNvPr id="4" name="object 4"/>
            <p:cNvPicPr/>
            <p:nvPr/>
          </p:nvPicPr>
          <p:blipFill>
            <a:blip r:embed="rId3" cstate="print"/>
            <a:stretch>
              <a:fillRect/>
            </a:stretch>
          </p:blipFill>
          <p:spPr>
            <a:xfrm>
              <a:off x="1375171" y="1616273"/>
              <a:ext cx="6500812" cy="2696765"/>
            </a:xfrm>
            <a:prstGeom prst="rect">
              <a:avLst/>
            </a:prstGeom>
          </p:spPr>
        </p:pic>
      </p:grpSp>
      <p:grpSp>
        <p:nvGrpSpPr>
          <p:cNvPr id="5" name="object 5"/>
          <p:cNvGrpSpPr/>
          <p:nvPr/>
        </p:nvGrpSpPr>
        <p:grpSpPr>
          <a:xfrm>
            <a:off x="1524001" y="1273968"/>
            <a:ext cx="9138285" cy="163830"/>
            <a:chOff x="0" y="1273968"/>
            <a:chExt cx="9138285" cy="163830"/>
          </a:xfrm>
        </p:grpSpPr>
        <p:pic>
          <p:nvPicPr>
            <p:cNvPr id="6" name="object 6"/>
            <p:cNvPicPr/>
            <p:nvPr/>
          </p:nvPicPr>
          <p:blipFill>
            <a:blip r:embed="rId4" cstate="print"/>
            <a:stretch>
              <a:fillRect/>
            </a:stretch>
          </p:blipFill>
          <p:spPr>
            <a:xfrm>
              <a:off x="0" y="1384101"/>
              <a:ext cx="9135070" cy="53578"/>
            </a:xfrm>
            <a:prstGeom prst="rect">
              <a:avLst/>
            </a:prstGeom>
          </p:spPr>
        </p:pic>
        <p:pic>
          <p:nvPicPr>
            <p:cNvPr id="7" name="object 7"/>
            <p:cNvPicPr/>
            <p:nvPr/>
          </p:nvPicPr>
          <p:blipFill>
            <a:blip r:embed="rId5" cstate="print"/>
            <a:stretch>
              <a:fillRect/>
            </a:stretch>
          </p:blipFill>
          <p:spPr>
            <a:xfrm>
              <a:off x="0" y="1276945"/>
              <a:ext cx="9135070" cy="80367"/>
            </a:xfrm>
            <a:prstGeom prst="rect">
              <a:avLst/>
            </a:prstGeom>
          </p:spPr>
        </p:pic>
        <p:sp>
          <p:nvSpPr>
            <p:cNvPr id="8" name="object 8"/>
            <p:cNvSpPr/>
            <p:nvPr/>
          </p:nvSpPr>
          <p:spPr>
            <a:xfrm>
              <a:off x="17859"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grpSp>
      <p:sp>
        <p:nvSpPr>
          <p:cNvPr id="9" name="object 9"/>
          <p:cNvSpPr txBox="1">
            <a:spLocks noGrp="1"/>
          </p:cNvSpPr>
          <p:nvPr>
            <p:ph type="title"/>
          </p:nvPr>
        </p:nvSpPr>
        <p:spPr>
          <a:xfrm>
            <a:off x="2548467" y="-76449"/>
            <a:ext cx="10769600" cy="803524"/>
          </a:xfrm>
          <a:prstGeom prst="rect">
            <a:avLst/>
          </a:prstGeom>
        </p:spPr>
        <p:txBody>
          <a:bodyPr vert="horz" wrap="square" lIns="0" tIns="87093" rIns="0" bIns="0" numCol="1" rtlCol="0" anchor="b" anchorCtr="0" compatLnSpc="1">
            <a:prstTxWarp prst="textNoShape">
              <a:avLst/>
            </a:prstTxWarp>
            <a:spAutoFit/>
          </a:bodyPr>
          <a:lstStyle/>
          <a:p>
            <a:pPr marL="976630">
              <a:spcBef>
                <a:spcPts val="135"/>
              </a:spcBef>
            </a:pPr>
            <a:r>
              <a:rPr sz="4650" spc="-200" dirty="0">
                <a:solidFill>
                  <a:srgbClr val="006E62"/>
                </a:solidFill>
              </a:rPr>
              <a:t>Warehouse</a:t>
            </a:r>
            <a:r>
              <a:rPr sz="4650" spc="-85" dirty="0">
                <a:solidFill>
                  <a:srgbClr val="006E62"/>
                </a:solidFill>
              </a:rPr>
              <a:t> </a:t>
            </a:r>
            <a:r>
              <a:rPr sz="4650" spc="-135" dirty="0">
                <a:solidFill>
                  <a:srgbClr val="036D60"/>
                </a:solidFill>
              </a:rPr>
              <a:t>Architecture</a:t>
            </a:r>
            <a:endParaRPr sz="4650"/>
          </a:p>
        </p:txBody>
      </p:sp>
      <p:sp>
        <p:nvSpPr>
          <p:cNvPr id="10" name="object 10"/>
          <p:cNvSpPr txBox="1"/>
          <p:nvPr/>
        </p:nvSpPr>
        <p:spPr>
          <a:xfrm>
            <a:off x="1906608" y="6639001"/>
            <a:ext cx="118110" cy="205184"/>
          </a:xfrm>
          <a:prstGeom prst="rect">
            <a:avLst/>
          </a:prstGeom>
        </p:spPr>
        <p:txBody>
          <a:bodyPr vert="horz" wrap="square" lIns="0" tIns="0" rIns="0" bIns="0" rtlCol="0">
            <a:spAutoFit/>
          </a:bodyPr>
          <a:lstStyle/>
          <a:p>
            <a:pPr marL="12700">
              <a:lnSpc>
                <a:spcPts val="1610"/>
              </a:lnSpc>
            </a:pPr>
            <a:r>
              <a:rPr sz="1350" spc="-50" dirty="0">
                <a:solidFill>
                  <a:srgbClr val="2F605D"/>
                </a:solidFill>
                <a:latin typeface="Arial MT"/>
                <a:cs typeface="Arial MT"/>
              </a:rPr>
              <a:t>6</a:t>
            </a:r>
            <a:endParaRPr sz="1350">
              <a:latin typeface="Arial MT"/>
              <a:cs typeface="Arial MT"/>
            </a:endParaRPr>
          </a:p>
        </p:txBody>
      </p:sp>
      <p:sp>
        <p:nvSpPr>
          <p:cNvPr id="11" name="object 11"/>
          <p:cNvSpPr txBox="1"/>
          <p:nvPr/>
        </p:nvSpPr>
        <p:spPr>
          <a:xfrm>
            <a:off x="6749541" y="6696026"/>
            <a:ext cx="3742690" cy="189796"/>
          </a:xfrm>
          <a:prstGeom prst="rect">
            <a:avLst/>
          </a:prstGeom>
        </p:spPr>
        <p:txBody>
          <a:bodyPr vert="horz" wrap="square" lIns="0" tIns="5080" rIns="0" bIns="0" rtlCol="0">
            <a:spAutoFit/>
          </a:bodyPr>
          <a:lstStyle/>
          <a:p>
            <a:pPr marL="12700">
              <a:spcBef>
                <a:spcPts val="40"/>
              </a:spcBef>
            </a:pPr>
            <a:r>
              <a:rPr baseline="2314" dirty="0">
                <a:solidFill>
                  <a:srgbClr val="2F2F2F"/>
                </a:solidFill>
                <a:latin typeface="Arial MT"/>
                <a:cs typeface="Arial MT"/>
              </a:rPr>
              <a:t>Hector</a:t>
            </a:r>
            <a:r>
              <a:rPr spc="247" baseline="2314" dirty="0">
                <a:solidFill>
                  <a:srgbClr val="2F2F2F"/>
                </a:solidFill>
                <a:latin typeface="Arial MT"/>
                <a:cs typeface="Arial MT"/>
              </a:rPr>
              <a:t> </a:t>
            </a:r>
            <a:r>
              <a:rPr baseline="2314" dirty="0">
                <a:solidFill>
                  <a:srgbClr val="3D3D3D"/>
                </a:solidFill>
                <a:latin typeface="Arial MT"/>
                <a:cs typeface="Arial MT"/>
              </a:rPr>
              <a:t>Garcia</a:t>
            </a:r>
            <a:r>
              <a:rPr spc="217" baseline="2314" dirty="0">
                <a:solidFill>
                  <a:srgbClr val="3D3D3D"/>
                </a:solidFill>
                <a:latin typeface="Arial MT"/>
                <a:cs typeface="Arial MT"/>
              </a:rPr>
              <a:t> </a:t>
            </a:r>
            <a:r>
              <a:rPr spc="67" baseline="2314" dirty="0">
                <a:solidFill>
                  <a:srgbClr val="2B2B2B"/>
                </a:solidFill>
                <a:latin typeface="Arial MT"/>
                <a:cs typeface="Arial MT"/>
              </a:rPr>
              <a:t>Molina:</a:t>
            </a:r>
            <a:r>
              <a:rPr spc="232" baseline="2314" dirty="0">
                <a:solidFill>
                  <a:srgbClr val="2B2B2B"/>
                </a:solidFill>
                <a:latin typeface="Arial MT"/>
                <a:cs typeface="Arial MT"/>
              </a:rPr>
              <a:t> </a:t>
            </a:r>
            <a:r>
              <a:rPr baseline="2314" dirty="0">
                <a:solidFill>
                  <a:srgbClr val="5D563B"/>
                </a:solidFill>
                <a:latin typeface="Arial MT"/>
                <a:cs typeface="Arial MT"/>
              </a:rPr>
              <a:t>Data</a:t>
            </a:r>
            <a:r>
              <a:rPr spc="337" baseline="2314" dirty="0">
                <a:solidFill>
                  <a:srgbClr val="5D563B"/>
                </a:solidFill>
                <a:latin typeface="Arial MT"/>
                <a:cs typeface="Arial MT"/>
              </a:rPr>
              <a:t> </a:t>
            </a:r>
            <a:r>
              <a:rPr baseline="2314" dirty="0">
                <a:solidFill>
                  <a:srgbClr val="343434"/>
                </a:solidFill>
                <a:latin typeface="Arial MT"/>
                <a:cs typeface="Arial MT"/>
              </a:rPr>
              <a:t>Waæhousina</a:t>
            </a:r>
            <a:r>
              <a:rPr spc="390" baseline="2314" dirty="0">
                <a:solidFill>
                  <a:srgbClr val="343434"/>
                </a:solidFill>
                <a:latin typeface="Arial MT"/>
                <a:cs typeface="Arial MT"/>
              </a:rPr>
              <a:t> </a:t>
            </a:r>
            <a:r>
              <a:rPr sz="1200" dirty="0">
                <a:solidFill>
                  <a:srgbClr val="4D4224"/>
                </a:solidFill>
                <a:latin typeface="Arial MT"/>
                <a:cs typeface="Arial MT"/>
              </a:rPr>
              <a:t>and</a:t>
            </a:r>
            <a:r>
              <a:rPr sz="1200" spc="85" dirty="0">
                <a:solidFill>
                  <a:srgbClr val="4D4224"/>
                </a:solidFill>
                <a:latin typeface="Arial MT"/>
                <a:cs typeface="Arial MT"/>
              </a:rPr>
              <a:t> </a:t>
            </a:r>
            <a:r>
              <a:rPr spc="-30" baseline="2314" dirty="0">
                <a:solidFill>
                  <a:srgbClr val="313131"/>
                </a:solidFill>
                <a:latin typeface="Arial MT"/>
                <a:cs typeface="Arial MT"/>
              </a:rPr>
              <a:t>OLAP</a:t>
            </a:r>
            <a:endParaRPr baseline="2314">
              <a:latin typeface="Arial MT"/>
              <a:cs typeface="Arial MT"/>
            </a:endParaRPr>
          </a:p>
        </p:txBody>
      </p:sp>
    </p:spTree>
    <p:extLst>
      <p:ext uri="{BB962C8B-B14F-4D97-AF65-F5344CB8AC3E}">
        <p14:creationId xmlns:p14="http://schemas.microsoft.com/office/powerpoint/2010/main" val="1607605126"/>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337102" y="5045273"/>
            <a:ext cx="1169789" cy="1009054"/>
          </a:xfrm>
          <a:prstGeom prst="rect">
            <a:avLst/>
          </a:prstGeom>
        </p:spPr>
      </p:pic>
      <p:pic>
        <p:nvPicPr>
          <p:cNvPr id="3" name="object 3"/>
          <p:cNvPicPr/>
          <p:nvPr/>
        </p:nvPicPr>
        <p:blipFill>
          <a:blip r:embed="rId3" cstate="print"/>
          <a:stretch>
            <a:fillRect/>
          </a:stretch>
        </p:blipFill>
        <p:spPr>
          <a:xfrm>
            <a:off x="8935642" y="5063133"/>
            <a:ext cx="1169789" cy="1009054"/>
          </a:xfrm>
          <a:prstGeom prst="rect">
            <a:avLst/>
          </a:prstGeom>
        </p:spPr>
      </p:pic>
      <p:pic>
        <p:nvPicPr>
          <p:cNvPr id="4" name="object 4"/>
          <p:cNvPicPr/>
          <p:nvPr/>
        </p:nvPicPr>
        <p:blipFill>
          <a:blip r:embed="rId4" cstate="print"/>
          <a:stretch>
            <a:fillRect/>
          </a:stretch>
        </p:blipFill>
        <p:spPr>
          <a:xfrm>
            <a:off x="7837290" y="3571876"/>
            <a:ext cx="919757" cy="991195"/>
          </a:xfrm>
          <a:prstGeom prst="rect">
            <a:avLst/>
          </a:prstGeom>
        </p:spPr>
      </p:pic>
      <p:pic>
        <p:nvPicPr>
          <p:cNvPr id="5" name="object 5"/>
          <p:cNvPicPr/>
          <p:nvPr/>
        </p:nvPicPr>
        <p:blipFill>
          <a:blip r:embed="rId5" cstate="print"/>
          <a:stretch>
            <a:fillRect/>
          </a:stretch>
        </p:blipFill>
        <p:spPr>
          <a:xfrm>
            <a:off x="7712273" y="2152054"/>
            <a:ext cx="1196578" cy="892968"/>
          </a:xfrm>
          <a:prstGeom prst="rect">
            <a:avLst/>
          </a:prstGeom>
        </p:spPr>
      </p:pic>
      <p:grpSp>
        <p:nvGrpSpPr>
          <p:cNvPr id="6" name="object 6"/>
          <p:cNvGrpSpPr/>
          <p:nvPr/>
        </p:nvGrpSpPr>
        <p:grpSpPr>
          <a:xfrm>
            <a:off x="1524001" y="1273968"/>
            <a:ext cx="9138285" cy="163830"/>
            <a:chOff x="0" y="1273968"/>
            <a:chExt cx="9138285" cy="163830"/>
          </a:xfrm>
        </p:grpSpPr>
        <p:pic>
          <p:nvPicPr>
            <p:cNvPr id="7" name="object 7"/>
            <p:cNvPicPr/>
            <p:nvPr/>
          </p:nvPicPr>
          <p:blipFill>
            <a:blip r:embed="rId6" cstate="print"/>
            <a:stretch>
              <a:fillRect/>
            </a:stretch>
          </p:blipFill>
          <p:spPr>
            <a:xfrm>
              <a:off x="0" y="1384101"/>
              <a:ext cx="9135070" cy="53578"/>
            </a:xfrm>
            <a:prstGeom prst="rect">
              <a:avLst/>
            </a:prstGeom>
          </p:spPr>
        </p:pic>
        <p:pic>
          <p:nvPicPr>
            <p:cNvPr id="8" name="object 8"/>
            <p:cNvPicPr/>
            <p:nvPr/>
          </p:nvPicPr>
          <p:blipFill>
            <a:blip r:embed="rId7" cstate="print"/>
            <a:stretch>
              <a:fillRect/>
            </a:stretch>
          </p:blipFill>
          <p:spPr>
            <a:xfrm>
              <a:off x="0" y="1276945"/>
              <a:ext cx="9135070" cy="80367"/>
            </a:xfrm>
            <a:prstGeom prst="rect">
              <a:avLst/>
            </a:prstGeom>
          </p:spPr>
        </p:pic>
        <p:sp>
          <p:nvSpPr>
            <p:cNvPr id="9" name="object 9"/>
            <p:cNvSpPr/>
            <p:nvPr/>
          </p:nvSpPr>
          <p:spPr>
            <a:xfrm>
              <a:off x="17859"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grpSp>
      <p:pic>
        <p:nvPicPr>
          <p:cNvPr id="10" name="object 10"/>
          <p:cNvPicPr/>
          <p:nvPr/>
        </p:nvPicPr>
        <p:blipFill>
          <a:blip r:embed="rId8" cstate="print"/>
          <a:stretch>
            <a:fillRect/>
          </a:stretch>
        </p:blipFill>
        <p:spPr>
          <a:xfrm>
            <a:off x="7837290" y="1893094"/>
            <a:ext cx="919757" cy="232171"/>
          </a:xfrm>
          <a:prstGeom prst="rect">
            <a:avLst/>
          </a:prstGeom>
        </p:spPr>
      </p:pic>
      <p:sp>
        <p:nvSpPr>
          <p:cNvPr id="11" name="object 11"/>
          <p:cNvSpPr txBox="1">
            <a:spLocks noGrp="1"/>
          </p:cNvSpPr>
          <p:nvPr>
            <p:ph type="title"/>
          </p:nvPr>
        </p:nvSpPr>
        <p:spPr>
          <a:xfrm>
            <a:off x="2548467" y="-77882"/>
            <a:ext cx="10769600" cy="804957"/>
          </a:xfrm>
          <a:prstGeom prst="rect">
            <a:avLst/>
          </a:prstGeom>
        </p:spPr>
        <p:txBody>
          <a:bodyPr vert="horz" wrap="square" lIns="0" tIns="80892" rIns="0" bIns="0" numCol="1" rtlCol="0" anchor="b" anchorCtr="0" compatLnSpc="1">
            <a:prstTxWarp prst="textNoShape">
              <a:avLst/>
            </a:prstTxWarp>
            <a:spAutoFit/>
          </a:bodyPr>
          <a:lstStyle/>
          <a:p>
            <a:pPr marL="1512570">
              <a:spcBef>
                <a:spcPts val="135"/>
              </a:spcBef>
            </a:pPr>
            <a:r>
              <a:rPr sz="4700" spc="-345" dirty="0">
                <a:solidFill>
                  <a:srgbClr val="056D66"/>
                </a:solidFill>
              </a:rPr>
              <a:t>Why</a:t>
            </a:r>
            <a:r>
              <a:rPr sz="4700" spc="145" dirty="0">
                <a:solidFill>
                  <a:srgbClr val="056D66"/>
                </a:solidFill>
              </a:rPr>
              <a:t> </a:t>
            </a:r>
            <a:r>
              <a:rPr sz="4700" dirty="0">
                <a:solidFill>
                  <a:srgbClr val="006452"/>
                </a:solidFill>
              </a:rPr>
              <a:t>a</a:t>
            </a:r>
            <a:r>
              <a:rPr sz="4700" spc="-110" dirty="0">
                <a:solidFill>
                  <a:srgbClr val="006452"/>
                </a:solidFill>
              </a:rPr>
              <a:t> </a:t>
            </a:r>
            <a:r>
              <a:rPr sz="4700" spc="-120" dirty="0">
                <a:solidFill>
                  <a:srgbClr val="036B5D"/>
                </a:solidFill>
              </a:rPr>
              <a:t>Ware</a:t>
            </a:r>
            <a:r>
              <a:rPr sz="7050" spc="-179" baseline="1182" dirty="0">
                <a:solidFill>
                  <a:srgbClr val="036B5D"/>
                </a:solidFill>
              </a:rPr>
              <a:t>h</a:t>
            </a:r>
            <a:r>
              <a:rPr sz="4700" spc="-120" dirty="0">
                <a:solidFill>
                  <a:srgbClr val="036B5D"/>
                </a:solidFill>
              </a:rPr>
              <a:t>ouse?</a:t>
            </a:r>
            <a:endParaRPr sz="4700"/>
          </a:p>
        </p:txBody>
      </p:sp>
      <p:sp>
        <p:nvSpPr>
          <p:cNvPr id="13" name="object 13"/>
          <p:cNvSpPr txBox="1"/>
          <p:nvPr/>
        </p:nvSpPr>
        <p:spPr>
          <a:xfrm>
            <a:off x="1904325" y="6618844"/>
            <a:ext cx="120014" cy="218008"/>
          </a:xfrm>
          <a:prstGeom prst="rect">
            <a:avLst/>
          </a:prstGeom>
        </p:spPr>
        <p:txBody>
          <a:bodyPr vert="horz" wrap="square" lIns="0" tIns="0" rIns="0" bIns="0" rtlCol="0">
            <a:spAutoFit/>
          </a:bodyPr>
          <a:lstStyle/>
          <a:p>
            <a:pPr marL="12700">
              <a:lnSpc>
                <a:spcPts val="1714"/>
              </a:lnSpc>
            </a:pPr>
            <a:r>
              <a:rPr sz="1450" spc="-50" dirty="0">
                <a:solidFill>
                  <a:srgbClr val="363636"/>
                </a:solidFill>
                <a:latin typeface="Arial MT"/>
                <a:cs typeface="Arial MT"/>
              </a:rPr>
              <a:t>7</a:t>
            </a:r>
            <a:endParaRPr sz="1450">
              <a:latin typeface="Arial MT"/>
              <a:cs typeface="Arial MT"/>
            </a:endParaRPr>
          </a:p>
        </p:txBody>
      </p:sp>
      <p:sp>
        <p:nvSpPr>
          <p:cNvPr id="14" name="object 14"/>
          <p:cNvSpPr txBox="1">
            <a:spLocks noGrp="1"/>
          </p:cNvSpPr>
          <p:nvPr>
            <p:ph type="ftr" sz="quarter" idx="5"/>
          </p:nvPr>
        </p:nvSpPr>
        <p:spPr>
          <a:xfrm>
            <a:off x="5226038" y="6697174"/>
            <a:ext cx="3742690" cy="191770"/>
          </a:xfrm>
          <a:prstGeom prst="rect">
            <a:avLst/>
          </a:prstGeom>
        </p:spPr>
        <p:txBody>
          <a:bodyPr vert="horz" wrap="square" lIns="0" tIns="0" rIns="0" bIns="0" rtlCol="0">
            <a:spAutoFit/>
          </a:bodyPr>
          <a:lstStyle>
            <a:defPPr>
              <a:defRPr kern="0"/>
            </a:defPPr>
            <a:lvl1pPr>
              <a:defRPr sz="1150" b="0" i="0">
                <a:solidFill>
                  <a:srgbClr val="2F2F2F"/>
                </a:solidFill>
                <a:latin typeface="Arial MT"/>
                <a:cs typeface="Arial MT"/>
              </a:defRPr>
            </a:lvl1pPr>
          </a:lstStyle>
          <a:p>
            <a:pPr marL="12700">
              <a:spcBef>
                <a:spcPts val="10"/>
              </a:spcBef>
            </a:pPr>
            <a:r>
              <a:rPr lang="en-GB" spc="-55">
                <a:solidFill>
                  <a:srgbClr val="333333"/>
                </a:solidFill>
              </a:rPr>
              <a:t>Prepared By: Mohammad Rony Lecturer, Dept. Of CSE University Of Global Village (UGV), Barishal</a:t>
            </a:r>
            <a:endParaRPr spc="-20" dirty="0">
              <a:solidFill>
                <a:srgbClr val="343434"/>
              </a:solidFill>
            </a:endParaRPr>
          </a:p>
        </p:txBody>
      </p:sp>
      <p:sp>
        <p:nvSpPr>
          <p:cNvPr id="12" name="object 12"/>
          <p:cNvSpPr txBox="1"/>
          <p:nvPr/>
        </p:nvSpPr>
        <p:spPr>
          <a:xfrm>
            <a:off x="2140395" y="1515801"/>
            <a:ext cx="3932554" cy="1651000"/>
          </a:xfrm>
          <a:prstGeom prst="rect">
            <a:avLst/>
          </a:prstGeom>
        </p:spPr>
        <p:txBody>
          <a:bodyPr vert="horz" wrap="square" lIns="0" tIns="94615" rIns="0" bIns="0" rtlCol="0">
            <a:spAutoFit/>
          </a:bodyPr>
          <a:lstStyle/>
          <a:p>
            <a:pPr marL="346710" indent="-334010">
              <a:spcBef>
                <a:spcPts val="745"/>
              </a:spcBef>
              <a:buClr>
                <a:srgbClr val="FD00FF"/>
              </a:buClr>
              <a:buChar char="•"/>
              <a:tabLst>
                <a:tab pos="346710" algn="l"/>
              </a:tabLst>
            </a:pPr>
            <a:r>
              <a:rPr sz="3350" spc="-190" dirty="0">
                <a:latin typeface="Arial MT"/>
                <a:cs typeface="Arial MT"/>
              </a:rPr>
              <a:t>Two</a:t>
            </a:r>
            <a:r>
              <a:rPr sz="3350" spc="-40" dirty="0">
                <a:latin typeface="Arial MT"/>
                <a:cs typeface="Arial MT"/>
              </a:rPr>
              <a:t> </a:t>
            </a:r>
            <a:r>
              <a:rPr sz="3350" spc="-35" dirty="0">
                <a:latin typeface="Arial MT"/>
                <a:cs typeface="Arial MT"/>
              </a:rPr>
              <a:t>Approaches:</a:t>
            </a:r>
            <a:endParaRPr sz="3350">
              <a:latin typeface="Arial MT"/>
              <a:cs typeface="Arial MT"/>
            </a:endParaRPr>
          </a:p>
          <a:p>
            <a:pPr marL="469900">
              <a:spcBef>
                <a:spcPts val="580"/>
              </a:spcBef>
            </a:pPr>
            <a:r>
              <a:rPr sz="2900" spc="-45" dirty="0">
                <a:latin typeface="Arial MT"/>
                <a:cs typeface="Arial MT"/>
              </a:rPr>
              <a:t>+Query-</a:t>
            </a:r>
            <a:r>
              <a:rPr sz="2900" dirty="0">
                <a:latin typeface="Arial MT"/>
                <a:cs typeface="Arial MT"/>
              </a:rPr>
              <a:t>Driven</a:t>
            </a:r>
            <a:r>
              <a:rPr sz="2900" spc="190" dirty="0">
                <a:latin typeface="Arial MT"/>
                <a:cs typeface="Arial MT"/>
              </a:rPr>
              <a:t> </a:t>
            </a:r>
            <a:r>
              <a:rPr sz="2900" spc="-80" dirty="0">
                <a:latin typeface="Arial MT"/>
                <a:cs typeface="Arial MT"/>
              </a:rPr>
              <a:t>(Lazy)</a:t>
            </a:r>
            <a:endParaRPr sz="2900">
              <a:latin typeface="Arial MT"/>
              <a:cs typeface="Arial MT"/>
            </a:endParaRPr>
          </a:p>
          <a:p>
            <a:pPr marL="469900">
              <a:spcBef>
                <a:spcPts val="645"/>
              </a:spcBef>
              <a:tabLst>
                <a:tab pos="2665095" algn="l"/>
              </a:tabLst>
            </a:pPr>
            <a:r>
              <a:rPr sz="2850" spc="-125" dirty="0">
                <a:solidFill>
                  <a:srgbClr val="087567"/>
                </a:solidFill>
                <a:latin typeface="Arial MT"/>
                <a:cs typeface="Arial MT"/>
              </a:rPr>
              <a:t>+</a:t>
            </a:r>
            <a:r>
              <a:rPr sz="2850" spc="-100" dirty="0">
                <a:solidFill>
                  <a:srgbClr val="087567"/>
                </a:solidFill>
                <a:latin typeface="Arial MT"/>
                <a:cs typeface="Arial MT"/>
              </a:rPr>
              <a:t> </a:t>
            </a:r>
            <a:r>
              <a:rPr sz="2850" spc="-10" dirty="0">
                <a:latin typeface="Arial MT"/>
                <a:cs typeface="Arial MT"/>
              </a:rPr>
              <a:t>Warehouse</a:t>
            </a:r>
            <a:r>
              <a:rPr sz="2850" dirty="0">
                <a:latin typeface="Arial MT"/>
                <a:cs typeface="Arial MT"/>
              </a:rPr>
              <a:t>	</a:t>
            </a:r>
            <a:r>
              <a:rPr sz="2850" spc="-10" dirty="0">
                <a:latin typeface="Arial MT"/>
                <a:cs typeface="Arial MT"/>
              </a:rPr>
              <a:t>(Eager)</a:t>
            </a:r>
            <a:endParaRPr sz="2850">
              <a:latin typeface="Arial MT"/>
              <a:cs typeface="Arial MT"/>
            </a:endParaRPr>
          </a:p>
        </p:txBody>
      </p:sp>
    </p:spTree>
    <p:extLst>
      <p:ext uri="{BB962C8B-B14F-4D97-AF65-F5344CB8AC3E}">
        <p14:creationId xmlns:p14="http://schemas.microsoft.com/office/powerpoint/2010/main" val="13546974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3" name="Rectangle 2"/>
          <p:cNvSpPr>
            <a:spLocks noGrp="1" noChangeArrowheads="1"/>
          </p:cNvSpPr>
          <p:nvPr>
            <p:ph type="title" idx="4294967295"/>
          </p:nvPr>
        </p:nvSpPr>
        <p:spPr>
          <a:xfrm>
            <a:off x="1422400" y="117475"/>
            <a:ext cx="1076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ffectLst/>
              </a:rPr>
              <a:t>Two-tier and three-tier architectures</a:t>
            </a:r>
          </a:p>
        </p:txBody>
      </p:sp>
      <p:sp>
        <p:nvSpPr>
          <p:cNvPr id="59394" name="Rectangle 10"/>
          <p:cNvSpPr>
            <a:spLocks noChangeArrowheads="1"/>
          </p:cNvSpPr>
          <p:nvPr/>
        </p:nvSpPr>
        <p:spPr bwMode="auto">
          <a:xfrm>
            <a:off x="7458076" y="2765824"/>
            <a:ext cx="923925" cy="15835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eaLnBrk="0" fontAlgn="base" hangingPunct="0">
              <a:spcBef>
                <a:spcPct val="0"/>
              </a:spcBef>
              <a:spcAft>
                <a:spcPct val="0"/>
              </a:spcAft>
            </a:pPr>
            <a:endParaRPr lang="en-US" altLang="en-US" sz="1200">
              <a:solidFill>
                <a:srgbClr val="000000"/>
              </a:solidFill>
            </a:endParaRPr>
          </a:p>
        </p:txBody>
      </p:sp>
      <p:sp>
        <p:nvSpPr>
          <p:cNvPr id="59395" name="Rectangle 11"/>
          <p:cNvSpPr>
            <a:spLocks noChangeArrowheads="1"/>
          </p:cNvSpPr>
          <p:nvPr/>
        </p:nvSpPr>
        <p:spPr bwMode="auto">
          <a:xfrm>
            <a:off x="7562851" y="3965974"/>
            <a:ext cx="923925" cy="15835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eaLnBrk="0" fontAlgn="base" hangingPunct="0">
              <a:spcBef>
                <a:spcPct val="0"/>
              </a:spcBef>
              <a:spcAft>
                <a:spcPct val="0"/>
              </a:spcAft>
            </a:pPr>
            <a:endParaRPr lang="en-US" altLang="en-US" sz="1200">
              <a:solidFill>
                <a:srgbClr val="000000"/>
              </a:solidFill>
            </a:endParaRPr>
          </a:p>
        </p:txBody>
      </p:sp>
      <p:sp>
        <p:nvSpPr>
          <p:cNvPr id="59396" name="Rectangle 12"/>
          <p:cNvSpPr>
            <a:spLocks noChangeArrowheads="1"/>
          </p:cNvSpPr>
          <p:nvPr/>
        </p:nvSpPr>
        <p:spPr bwMode="auto">
          <a:xfrm>
            <a:off x="7524751" y="4670824"/>
            <a:ext cx="923925" cy="15835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eaLnBrk="0" fontAlgn="base" hangingPunct="0">
              <a:spcBef>
                <a:spcPct val="0"/>
              </a:spcBef>
              <a:spcAft>
                <a:spcPct val="0"/>
              </a:spcAft>
            </a:pPr>
            <a:endParaRPr lang="en-US" altLang="en-US" sz="1200">
              <a:solidFill>
                <a:srgbClr val="000000"/>
              </a:solidFill>
            </a:endParaRPr>
          </a:p>
        </p:txBody>
      </p:sp>
      <p:pic>
        <p:nvPicPr>
          <p:cNvPr id="3" name="Graphic 2">
            <a:extLst>
              <a:ext uri="{FF2B5EF4-FFF2-40B4-BE49-F238E27FC236}">
                <a16:creationId xmlns:a16="http://schemas.microsoft.com/office/drawing/2014/main" id="{73A18438-CAED-46A8-AC4A-9CD37495AB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68639" y="1378918"/>
            <a:ext cx="6568649" cy="4214750"/>
          </a:xfrm>
          <a:prstGeom prst="rect">
            <a:avLst/>
          </a:prstGeom>
        </p:spPr>
      </p:pic>
    </p:spTree>
    <p:extLst>
      <p:ext uri="{BB962C8B-B14F-4D97-AF65-F5344CB8AC3E}">
        <p14:creationId xmlns:p14="http://schemas.microsoft.com/office/powerpoint/2010/main" val="3193476111"/>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586633" y="2286001"/>
            <a:ext cx="7125891" cy="3625453"/>
          </a:xfrm>
          <a:prstGeom prst="rect">
            <a:avLst/>
          </a:prstGeom>
        </p:spPr>
      </p:pic>
      <p:grpSp>
        <p:nvGrpSpPr>
          <p:cNvPr id="3" name="object 3"/>
          <p:cNvGrpSpPr/>
          <p:nvPr/>
        </p:nvGrpSpPr>
        <p:grpSpPr>
          <a:xfrm>
            <a:off x="1524001" y="1273968"/>
            <a:ext cx="9138285" cy="163830"/>
            <a:chOff x="0" y="1273968"/>
            <a:chExt cx="9138285" cy="163830"/>
          </a:xfrm>
        </p:grpSpPr>
        <p:pic>
          <p:nvPicPr>
            <p:cNvPr id="4" name="object 4"/>
            <p:cNvPicPr/>
            <p:nvPr/>
          </p:nvPicPr>
          <p:blipFill>
            <a:blip r:embed="rId3" cstate="print"/>
            <a:stretch>
              <a:fillRect/>
            </a:stretch>
          </p:blipFill>
          <p:spPr>
            <a:xfrm>
              <a:off x="0" y="1384101"/>
              <a:ext cx="9135070" cy="53578"/>
            </a:xfrm>
            <a:prstGeom prst="rect">
              <a:avLst/>
            </a:prstGeom>
          </p:spPr>
        </p:pic>
        <p:pic>
          <p:nvPicPr>
            <p:cNvPr id="5" name="object 5"/>
            <p:cNvPicPr/>
            <p:nvPr/>
          </p:nvPicPr>
          <p:blipFill>
            <a:blip r:embed="rId4" cstate="print"/>
            <a:stretch>
              <a:fillRect/>
            </a:stretch>
          </p:blipFill>
          <p:spPr>
            <a:xfrm>
              <a:off x="0" y="1276945"/>
              <a:ext cx="9135070" cy="80367"/>
            </a:xfrm>
            <a:prstGeom prst="rect">
              <a:avLst/>
            </a:prstGeom>
          </p:spPr>
        </p:pic>
        <p:sp>
          <p:nvSpPr>
            <p:cNvPr id="6" name="object 6"/>
            <p:cNvSpPr/>
            <p:nvPr/>
          </p:nvSpPr>
          <p:spPr>
            <a:xfrm>
              <a:off x="17859"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grpSp>
      <p:sp>
        <p:nvSpPr>
          <p:cNvPr id="7" name="object 7"/>
          <p:cNvSpPr txBox="1">
            <a:spLocks noGrp="1"/>
          </p:cNvSpPr>
          <p:nvPr>
            <p:ph type="title"/>
          </p:nvPr>
        </p:nvSpPr>
        <p:spPr>
          <a:xfrm>
            <a:off x="2548467" y="8931"/>
            <a:ext cx="10769600" cy="718145"/>
          </a:xfrm>
          <a:prstGeom prst="rect">
            <a:avLst/>
          </a:prstGeom>
        </p:spPr>
        <p:txBody>
          <a:bodyPr vert="horz" wrap="square" lIns="0" tIns="17780" rIns="0" bIns="0" numCol="1" rtlCol="0" anchor="b" anchorCtr="0" compatLnSpc="1">
            <a:prstTxWarp prst="textNoShape">
              <a:avLst/>
            </a:prstTxWarp>
            <a:spAutoFit/>
          </a:bodyPr>
          <a:lstStyle/>
          <a:p>
            <a:pPr marL="1012825">
              <a:spcBef>
                <a:spcPts val="140"/>
              </a:spcBef>
            </a:pPr>
            <a:r>
              <a:rPr sz="6825" spc="-112" baseline="-1221" dirty="0">
                <a:solidFill>
                  <a:srgbClr val="0E7466"/>
                </a:solidFill>
              </a:rPr>
              <a:t>Que</a:t>
            </a:r>
            <a:r>
              <a:rPr sz="4550" spc="-75" dirty="0">
                <a:solidFill>
                  <a:srgbClr val="0E7466"/>
                </a:solidFill>
              </a:rPr>
              <a:t>ry-</a:t>
            </a:r>
            <a:r>
              <a:rPr sz="4550" spc="-60" dirty="0">
                <a:solidFill>
                  <a:srgbClr val="0E7466"/>
                </a:solidFill>
              </a:rPr>
              <a:t>Driv</a:t>
            </a:r>
            <a:r>
              <a:rPr sz="6825" spc="-89" baseline="-1221" dirty="0">
                <a:solidFill>
                  <a:srgbClr val="0E7466"/>
                </a:solidFill>
              </a:rPr>
              <a:t>e</a:t>
            </a:r>
            <a:r>
              <a:rPr sz="4550" spc="-60" dirty="0">
                <a:solidFill>
                  <a:srgbClr val="0E7466"/>
                </a:solidFill>
              </a:rPr>
              <a:t>n</a:t>
            </a:r>
            <a:r>
              <a:rPr sz="4550" spc="-434" dirty="0">
                <a:solidFill>
                  <a:srgbClr val="0E7466"/>
                </a:solidFill>
              </a:rPr>
              <a:t> </a:t>
            </a:r>
            <a:r>
              <a:rPr sz="4550" spc="-20" dirty="0">
                <a:solidFill>
                  <a:srgbClr val="0F6B62"/>
                </a:solidFill>
              </a:rPr>
              <a:t>Appr</a:t>
            </a:r>
            <a:r>
              <a:rPr sz="6825" spc="-30" baseline="-1221" dirty="0">
                <a:solidFill>
                  <a:srgbClr val="0F6B62"/>
                </a:solidFill>
              </a:rPr>
              <a:t>oac</a:t>
            </a:r>
            <a:r>
              <a:rPr sz="4550" spc="-20" dirty="0">
                <a:solidFill>
                  <a:srgbClr val="0F6B62"/>
                </a:solidFill>
              </a:rPr>
              <a:t>h</a:t>
            </a:r>
            <a:endParaRPr sz="4550"/>
          </a:p>
        </p:txBody>
      </p:sp>
      <p:sp>
        <p:nvSpPr>
          <p:cNvPr id="8" name="object 8"/>
          <p:cNvSpPr txBox="1"/>
          <p:nvPr/>
        </p:nvSpPr>
        <p:spPr>
          <a:xfrm>
            <a:off x="1901244" y="6644206"/>
            <a:ext cx="124460" cy="206660"/>
          </a:xfrm>
          <a:prstGeom prst="rect">
            <a:avLst/>
          </a:prstGeom>
        </p:spPr>
        <p:txBody>
          <a:bodyPr vert="horz" wrap="square" lIns="0" tIns="0" rIns="0" bIns="0" rtlCol="0">
            <a:spAutoFit/>
          </a:bodyPr>
          <a:lstStyle/>
          <a:p>
            <a:pPr marL="12700">
              <a:lnSpc>
                <a:spcPts val="1614"/>
              </a:lnSpc>
            </a:pPr>
            <a:r>
              <a:rPr sz="1600" spc="-50" dirty="0">
                <a:solidFill>
                  <a:srgbClr val="72918C"/>
                </a:solidFill>
                <a:latin typeface="Consolas"/>
                <a:cs typeface="Consolas"/>
              </a:rPr>
              <a:t>8</a:t>
            </a:r>
            <a:endParaRPr sz="1600">
              <a:latin typeface="Consolas"/>
              <a:cs typeface="Consolas"/>
            </a:endParaRPr>
          </a:p>
        </p:txBody>
      </p:sp>
      <p:sp>
        <p:nvSpPr>
          <p:cNvPr id="9" name="object 9"/>
          <p:cNvSpPr txBox="1"/>
          <p:nvPr/>
        </p:nvSpPr>
        <p:spPr>
          <a:xfrm>
            <a:off x="6749541" y="6696026"/>
            <a:ext cx="3742690" cy="189796"/>
          </a:xfrm>
          <a:prstGeom prst="rect">
            <a:avLst/>
          </a:prstGeom>
        </p:spPr>
        <p:txBody>
          <a:bodyPr vert="horz" wrap="square" lIns="0" tIns="5080" rIns="0" bIns="0" rtlCol="0">
            <a:spAutoFit/>
          </a:bodyPr>
          <a:lstStyle/>
          <a:p>
            <a:pPr marL="12700">
              <a:spcBef>
                <a:spcPts val="40"/>
              </a:spcBef>
            </a:pPr>
            <a:r>
              <a:rPr baseline="2314" dirty="0">
                <a:solidFill>
                  <a:srgbClr val="2F2F2F"/>
                </a:solidFill>
                <a:latin typeface="Arial MT"/>
                <a:cs typeface="Arial MT"/>
              </a:rPr>
              <a:t>Hector</a:t>
            </a:r>
            <a:r>
              <a:rPr spc="247" baseline="2314" dirty="0">
                <a:solidFill>
                  <a:srgbClr val="2F2F2F"/>
                </a:solidFill>
                <a:latin typeface="Arial MT"/>
                <a:cs typeface="Arial MT"/>
              </a:rPr>
              <a:t> </a:t>
            </a:r>
            <a:r>
              <a:rPr baseline="2314" dirty="0">
                <a:solidFill>
                  <a:srgbClr val="3D3D3D"/>
                </a:solidFill>
                <a:latin typeface="Arial MT"/>
                <a:cs typeface="Arial MT"/>
              </a:rPr>
              <a:t>Garcia</a:t>
            </a:r>
            <a:r>
              <a:rPr spc="217" baseline="2314" dirty="0">
                <a:solidFill>
                  <a:srgbClr val="3D3D3D"/>
                </a:solidFill>
                <a:latin typeface="Arial MT"/>
                <a:cs typeface="Arial MT"/>
              </a:rPr>
              <a:t> </a:t>
            </a:r>
            <a:r>
              <a:rPr spc="67" baseline="2314" dirty="0">
                <a:solidFill>
                  <a:srgbClr val="2B2B2B"/>
                </a:solidFill>
                <a:latin typeface="Arial MT"/>
                <a:cs typeface="Arial MT"/>
              </a:rPr>
              <a:t>Molina:</a:t>
            </a:r>
            <a:r>
              <a:rPr spc="232" baseline="2314" dirty="0">
                <a:solidFill>
                  <a:srgbClr val="2B2B2B"/>
                </a:solidFill>
                <a:latin typeface="Arial MT"/>
                <a:cs typeface="Arial MT"/>
              </a:rPr>
              <a:t> </a:t>
            </a:r>
            <a:r>
              <a:rPr baseline="2314" dirty="0">
                <a:solidFill>
                  <a:srgbClr val="5D563B"/>
                </a:solidFill>
                <a:latin typeface="Arial MT"/>
                <a:cs typeface="Arial MT"/>
              </a:rPr>
              <a:t>Data</a:t>
            </a:r>
            <a:r>
              <a:rPr spc="337" baseline="2314" dirty="0">
                <a:solidFill>
                  <a:srgbClr val="5D563B"/>
                </a:solidFill>
                <a:latin typeface="Arial MT"/>
                <a:cs typeface="Arial MT"/>
              </a:rPr>
              <a:t> </a:t>
            </a:r>
            <a:r>
              <a:rPr baseline="2314" dirty="0">
                <a:solidFill>
                  <a:srgbClr val="343434"/>
                </a:solidFill>
                <a:latin typeface="Arial MT"/>
                <a:cs typeface="Arial MT"/>
              </a:rPr>
              <a:t>Waæhousina</a:t>
            </a:r>
            <a:r>
              <a:rPr spc="390" baseline="2314" dirty="0">
                <a:solidFill>
                  <a:srgbClr val="343434"/>
                </a:solidFill>
                <a:latin typeface="Arial MT"/>
                <a:cs typeface="Arial MT"/>
              </a:rPr>
              <a:t> </a:t>
            </a:r>
            <a:r>
              <a:rPr sz="1200" dirty="0">
                <a:solidFill>
                  <a:srgbClr val="4D4224"/>
                </a:solidFill>
                <a:latin typeface="Arial MT"/>
                <a:cs typeface="Arial MT"/>
              </a:rPr>
              <a:t>and</a:t>
            </a:r>
            <a:r>
              <a:rPr sz="1200" spc="85" dirty="0">
                <a:solidFill>
                  <a:srgbClr val="4D4224"/>
                </a:solidFill>
                <a:latin typeface="Arial MT"/>
                <a:cs typeface="Arial MT"/>
              </a:rPr>
              <a:t> </a:t>
            </a:r>
            <a:r>
              <a:rPr spc="-30" baseline="2314" dirty="0">
                <a:solidFill>
                  <a:srgbClr val="313131"/>
                </a:solidFill>
                <a:latin typeface="Arial MT"/>
                <a:cs typeface="Arial MT"/>
              </a:rPr>
              <a:t>OLAP</a:t>
            </a:r>
            <a:endParaRPr baseline="2314">
              <a:latin typeface="Arial MT"/>
              <a:cs typeface="Arial MT"/>
            </a:endParaRPr>
          </a:p>
        </p:txBody>
      </p:sp>
    </p:spTree>
    <p:extLst>
      <p:ext uri="{BB962C8B-B14F-4D97-AF65-F5344CB8AC3E}">
        <p14:creationId xmlns:p14="http://schemas.microsoft.com/office/powerpoint/2010/main" val="1119302185"/>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1" y="1273968"/>
            <a:ext cx="9138285" cy="163830"/>
            <a:chOff x="0" y="1273968"/>
            <a:chExt cx="9138285" cy="163830"/>
          </a:xfrm>
        </p:grpSpPr>
        <p:pic>
          <p:nvPicPr>
            <p:cNvPr id="3" name="object 3"/>
            <p:cNvPicPr/>
            <p:nvPr/>
          </p:nvPicPr>
          <p:blipFill>
            <a:blip r:embed="rId2" cstate="print"/>
            <a:stretch>
              <a:fillRect/>
            </a:stretch>
          </p:blipFill>
          <p:spPr>
            <a:xfrm>
              <a:off x="0" y="1384101"/>
              <a:ext cx="9135070" cy="53578"/>
            </a:xfrm>
            <a:prstGeom prst="rect">
              <a:avLst/>
            </a:prstGeom>
          </p:spPr>
        </p:pic>
        <p:pic>
          <p:nvPicPr>
            <p:cNvPr id="4" name="object 4"/>
            <p:cNvPicPr/>
            <p:nvPr/>
          </p:nvPicPr>
          <p:blipFill>
            <a:blip r:embed="rId3" cstate="print"/>
            <a:stretch>
              <a:fillRect/>
            </a:stretch>
          </p:blipFill>
          <p:spPr>
            <a:xfrm>
              <a:off x="0" y="1276945"/>
              <a:ext cx="9135070" cy="80367"/>
            </a:xfrm>
            <a:prstGeom prst="rect">
              <a:avLst/>
            </a:prstGeom>
          </p:spPr>
        </p:pic>
        <p:sp>
          <p:nvSpPr>
            <p:cNvPr id="5" name="object 5"/>
            <p:cNvSpPr/>
            <p:nvPr/>
          </p:nvSpPr>
          <p:spPr>
            <a:xfrm>
              <a:off x="17859"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grpSp>
      <p:sp>
        <p:nvSpPr>
          <p:cNvPr id="6" name="object 6"/>
          <p:cNvSpPr txBox="1">
            <a:spLocks noGrp="1"/>
          </p:cNvSpPr>
          <p:nvPr>
            <p:ph type="title"/>
          </p:nvPr>
        </p:nvSpPr>
        <p:spPr>
          <a:xfrm>
            <a:off x="2548467" y="-78734"/>
            <a:ext cx="10769600" cy="805809"/>
          </a:xfrm>
          <a:prstGeom prst="rect">
            <a:avLst/>
          </a:prstGeom>
        </p:spPr>
        <p:txBody>
          <a:bodyPr vert="horz" wrap="square" lIns="0" tIns="104596" rIns="0" bIns="0" numCol="1" rtlCol="0" anchor="b" anchorCtr="0" compatLnSpc="1">
            <a:prstTxWarp prst="textNoShape">
              <a:avLst/>
            </a:prstTxWarp>
            <a:spAutoFit/>
          </a:bodyPr>
          <a:lstStyle/>
          <a:p>
            <a:pPr marL="457834">
              <a:spcBef>
                <a:spcPts val="140"/>
              </a:spcBef>
            </a:pPr>
            <a:r>
              <a:rPr sz="4550" spc="-85" dirty="0">
                <a:solidFill>
                  <a:srgbClr val="076B64"/>
                </a:solidFill>
              </a:rPr>
              <a:t>Ad</a:t>
            </a:r>
            <a:r>
              <a:rPr sz="6825" spc="-127" baseline="1221" dirty="0">
                <a:solidFill>
                  <a:srgbClr val="076B64"/>
                </a:solidFill>
              </a:rPr>
              <a:t>v</a:t>
            </a:r>
            <a:r>
              <a:rPr sz="4550" spc="-85" dirty="0">
                <a:solidFill>
                  <a:srgbClr val="076B64"/>
                </a:solidFill>
              </a:rPr>
              <a:t>a</a:t>
            </a:r>
            <a:r>
              <a:rPr sz="6825" spc="-127" baseline="1221" dirty="0">
                <a:solidFill>
                  <a:srgbClr val="076B64"/>
                </a:solidFill>
              </a:rPr>
              <a:t>n</a:t>
            </a:r>
            <a:r>
              <a:rPr sz="4550" spc="-85" dirty="0">
                <a:solidFill>
                  <a:srgbClr val="076B64"/>
                </a:solidFill>
              </a:rPr>
              <a:t>tages</a:t>
            </a:r>
            <a:r>
              <a:rPr sz="4550" spc="-245" dirty="0">
                <a:solidFill>
                  <a:srgbClr val="076B64"/>
                </a:solidFill>
              </a:rPr>
              <a:t> </a:t>
            </a:r>
            <a:r>
              <a:rPr sz="4550" dirty="0">
                <a:solidFill>
                  <a:srgbClr val="016052"/>
                </a:solidFill>
              </a:rPr>
              <a:t>of</a:t>
            </a:r>
            <a:r>
              <a:rPr sz="4550" spc="-130" dirty="0">
                <a:solidFill>
                  <a:srgbClr val="016052"/>
                </a:solidFill>
              </a:rPr>
              <a:t> </a:t>
            </a:r>
            <a:r>
              <a:rPr sz="6825" spc="-60" baseline="1221" dirty="0">
                <a:solidFill>
                  <a:srgbClr val="006E5B"/>
                </a:solidFill>
              </a:rPr>
              <a:t>W</a:t>
            </a:r>
            <a:r>
              <a:rPr sz="4550" spc="-40" dirty="0">
                <a:solidFill>
                  <a:srgbClr val="006E5B"/>
                </a:solidFill>
              </a:rPr>
              <a:t>arehousi</a:t>
            </a:r>
            <a:r>
              <a:rPr sz="6825" spc="-60" baseline="1221" dirty="0">
                <a:solidFill>
                  <a:srgbClr val="006E5B"/>
                </a:solidFill>
              </a:rPr>
              <a:t>ng</a:t>
            </a:r>
            <a:endParaRPr sz="6825" baseline="1221"/>
          </a:p>
        </p:txBody>
      </p:sp>
      <p:sp>
        <p:nvSpPr>
          <p:cNvPr id="9" name="object 9"/>
          <p:cNvSpPr txBox="1">
            <a:spLocks noGrp="1"/>
          </p:cNvSpPr>
          <p:nvPr>
            <p:ph type="ftr" sz="quarter" idx="5"/>
          </p:nvPr>
        </p:nvSpPr>
        <p:spPr>
          <a:xfrm>
            <a:off x="5226038" y="6697174"/>
            <a:ext cx="3742690" cy="191770"/>
          </a:xfrm>
          <a:prstGeom prst="rect">
            <a:avLst/>
          </a:prstGeom>
        </p:spPr>
        <p:txBody>
          <a:bodyPr vert="horz" wrap="square" lIns="0" tIns="0" rIns="0" bIns="0" rtlCol="0">
            <a:spAutoFit/>
          </a:bodyPr>
          <a:lstStyle>
            <a:defPPr>
              <a:defRPr kern="0"/>
            </a:defPPr>
            <a:lvl1pPr>
              <a:defRPr sz="1150" b="0" i="0">
                <a:solidFill>
                  <a:srgbClr val="2F2F2F"/>
                </a:solidFill>
                <a:latin typeface="Arial MT"/>
                <a:cs typeface="Arial MT"/>
              </a:defRPr>
            </a:lvl1pPr>
          </a:lstStyle>
          <a:p>
            <a:pPr marL="12700">
              <a:spcBef>
                <a:spcPts val="10"/>
              </a:spcBef>
            </a:pPr>
            <a:r>
              <a:rPr lang="en-GB" spc="-55">
                <a:solidFill>
                  <a:srgbClr val="333333"/>
                </a:solidFill>
              </a:rPr>
              <a:t>Prepared By: Mohammad Rony Lecturer, Dept. Of CSE University Of Global Village (UGV), Barishal</a:t>
            </a:r>
            <a:endParaRPr spc="-20" dirty="0">
              <a:solidFill>
                <a:srgbClr val="343434"/>
              </a:solidFill>
            </a:endParaRPr>
          </a:p>
        </p:txBody>
      </p:sp>
      <p:sp>
        <p:nvSpPr>
          <p:cNvPr id="7" name="object 7"/>
          <p:cNvSpPr txBox="1"/>
          <p:nvPr/>
        </p:nvSpPr>
        <p:spPr>
          <a:xfrm>
            <a:off x="2141055" y="1525379"/>
            <a:ext cx="7366000" cy="4559300"/>
          </a:xfrm>
          <a:prstGeom prst="rect">
            <a:avLst/>
          </a:prstGeom>
        </p:spPr>
        <p:txBody>
          <a:bodyPr vert="horz" wrap="square" lIns="0" tIns="110489" rIns="0" bIns="0" rtlCol="0">
            <a:spAutoFit/>
          </a:bodyPr>
          <a:lstStyle/>
          <a:p>
            <a:pPr marL="19685">
              <a:spcBef>
                <a:spcPts val="869"/>
              </a:spcBef>
            </a:pPr>
            <a:r>
              <a:rPr sz="3150" dirty="0">
                <a:solidFill>
                  <a:srgbClr val="FD00FF"/>
                </a:solidFill>
                <a:latin typeface="Arial MT"/>
                <a:cs typeface="Arial MT"/>
              </a:rPr>
              <a:t>e</a:t>
            </a:r>
            <a:r>
              <a:rPr sz="3150" spc="35" dirty="0">
                <a:solidFill>
                  <a:srgbClr val="FD00FF"/>
                </a:solidFill>
                <a:latin typeface="Arial MT"/>
                <a:cs typeface="Arial MT"/>
              </a:rPr>
              <a:t> </a:t>
            </a:r>
            <a:r>
              <a:rPr sz="3150" dirty="0">
                <a:latin typeface="Arial MT"/>
                <a:cs typeface="Arial MT"/>
              </a:rPr>
              <a:t>High</a:t>
            </a:r>
            <a:r>
              <a:rPr sz="3150" spc="-45" dirty="0">
                <a:latin typeface="Arial MT"/>
                <a:cs typeface="Arial MT"/>
              </a:rPr>
              <a:t> </a:t>
            </a:r>
            <a:r>
              <a:rPr sz="3150" dirty="0">
                <a:latin typeface="Arial MT"/>
                <a:cs typeface="Arial MT"/>
              </a:rPr>
              <a:t>query</a:t>
            </a:r>
            <a:r>
              <a:rPr sz="3150" spc="20" dirty="0">
                <a:latin typeface="Arial MT"/>
                <a:cs typeface="Arial MT"/>
              </a:rPr>
              <a:t> </a:t>
            </a:r>
            <a:r>
              <a:rPr sz="3150" spc="-10" dirty="0">
                <a:latin typeface="Arial MT"/>
                <a:cs typeface="Arial MT"/>
              </a:rPr>
              <a:t>performance</a:t>
            </a:r>
            <a:endParaRPr sz="3150">
              <a:latin typeface="Arial MT"/>
              <a:cs typeface="Arial MT"/>
            </a:endParaRPr>
          </a:p>
          <a:p>
            <a:pPr marL="346710" indent="-334010">
              <a:spcBef>
                <a:spcPts val="795"/>
              </a:spcBef>
              <a:buClr>
                <a:srgbClr val="FB01FB"/>
              </a:buClr>
              <a:buChar char="•"/>
              <a:tabLst>
                <a:tab pos="346710" algn="l"/>
              </a:tabLst>
            </a:pPr>
            <a:r>
              <a:rPr sz="3250" spc="-20" dirty="0">
                <a:latin typeface="Arial MT"/>
                <a:cs typeface="Arial MT"/>
              </a:rPr>
              <a:t>Queries</a:t>
            </a:r>
            <a:r>
              <a:rPr sz="3250" spc="-125" dirty="0">
                <a:latin typeface="Arial MT"/>
                <a:cs typeface="Arial MT"/>
              </a:rPr>
              <a:t> </a:t>
            </a:r>
            <a:r>
              <a:rPr sz="3250" dirty="0">
                <a:latin typeface="Arial MT"/>
                <a:cs typeface="Arial MT"/>
              </a:rPr>
              <a:t>not</a:t>
            </a:r>
            <a:r>
              <a:rPr sz="3250" spc="-110" dirty="0">
                <a:latin typeface="Arial MT"/>
                <a:cs typeface="Arial MT"/>
              </a:rPr>
              <a:t> </a:t>
            </a:r>
            <a:r>
              <a:rPr sz="3250" spc="-10" dirty="0">
                <a:latin typeface="Arial MT"/>
                <a:cs typeface="Arial MT"/>
              </a:rPr>
              <a:t>visible</a:t>
            </a:r>
            <a:r>
              <a:rPr sz="3250" spc="-145" dirty="0">
                <a:latin typeface="Arial MT"/>
                <a:cs typeface="Arial MT"/>
              </a:rPr>
              <a:t> </a:t>
            </a:r>
            <a:r>
              <a:rPr sz="3250" spc="-25" dirty="0">
                <a:latin typeface="Arial MT"/>
                <a:cs typeface="Arial MT"/>
              </a:rPr>
              <a:t>outside</a:t>
            </a:r>
            <a:r>
              <a:rPr sz="3250" spc="-175" dirty="0">
                <a:latin typeface="Arial MT"/>
                <a:cs typeface="Arial MT"/>
              </a:rPr>
              <a:t> </a:t>
            </a:r>
            <a:r>
              <a:rPr sz="3250" spc="-10" dirty="0">
                <a:latin typeface="Arial MT"/>
                <a:cs typeface="Arial MT"/>
              </a:rPr>
              <a:t>warehouse</a:t>
            </a:r>
            <a:endParaRPr sz="3250">
              <a:latin typeface="Arial MT"/>
              <a:cs typeface="Arial MT"/>
            </a:endParaRPr>
          </a:p>
          <a:p>
            <a:pPr marL="352425" indent="-339725">
              <a:spcBef>
                <a:spcPts val="705"/>
              </a:spcBef>
              <a:buClr>
                <a:srgbClr val="FB01FF"/>
              </a:buClr>
              <a:buChar char="•"/>
              <a:tabLst>
                <a:tab pos="352425" algn="l"/>
              </a:tabLst>
            </a:pPr>
            <a:r>
              <a:rPr sz="3250" spc="-20" dirty="0">
                <a:latin typeface="Arial MT"/>
                <a:cs typeface="Arial MT"/>
              </a:rPr>
              <a:t>Local</a:t>
            </a:r>
            <a:r>
              <a:rPr sz="3250" spc="-204" dirty="0">
                <a:latin typeface="Arial MT"/>
                <a:cs typeface="Arial MT"/>
              </a:rPr>
              <a:t> </a:t>
            </a:r>
            <a:r>
              <a:rPr sz="3250" spc="-30" dirty="0">
                <a:latin typeface="Arial MT"/>
                <a:cs typeface="Arial MT"/>
              </a:rPr>
              <a:t>processing</a:t>
            </a:r>
            <a:r>
              <a:rPr sz="3250" dirty="0">
                <a:latin typeface="Arial MT"/>
                <a:cs typeface="Arial MT"/>
              </a:rPr>
              <a:t> at</a:t>
            </a:r>
            <a:r>
              <a:rPr sz="3250" spc="-170" dirty="0">
                <a:latin typeface="Arial MT"/>
                <a:cs typeface="Arial MT"/>
              </a:rPr>
              <a:t> </a:t>
            </a:r>
            <a:r>
              <a:rPr sz="3250" spc="-20" dirty="0">
                <a:latin typeface="Arial MT"/>
                <a:cs typeface="Arial MT"/>
              </a:rPr>
              <a:t>sources</a:t>
            </a:r>
            <a:r>
              <a:rPr sz="3250" spc="-125" dirty="0">
                <a:latin typeface="Arial MT"/>
                <a:cs typeface="Arial MT"/>
              </a:rPr>
              <a:t> </a:t>
            </a:r>
            <a:r>
              <a:rPr sz="3250" spc="-30" dirty="0">
                <a:latin typeface="Arial MT"/>
                <a:cs typeface="Arial MT"/>
              </a:rPr>
              <a:t>unaffected</a:t>
            </a:r>
            <a:endParaRPr sz="3250">
              <a:latin typeface="Arial MT"/>
              <a:cs typeface="Arial MT"/>
            </a:endParaRPr>
          </a:p>
          <a:p>
            <a:pPr marL="353695" indent="-340360">
              <a:spcBef>
                <a:spcPts val="770"/>
              </a:spcBef>
              <a:buClr>
                <a:srgbClr val="F903F6"/>
              </a:buClr>
              <a:buChar char="•"/>
              <a:tabLst>
                <a:tab pos="353695" algn="l"/>
              </a:tabLst>
            </a:pPr>
            <a:r>
              <a:rPr sz="3150" dirty="0">
                <a:latin typeface="Arial MT"/>
                <a:cs typeface="Arial MT"/>
              </a:rPr>
              <a:t>Can</a:t>
            </a:r>
            <a:r>
              <a:rPr sz="3150" spc="-35" dirty="0">
                <a:latin typeface="Arial MT"/>
                <a:cs typeface="Arial MT"/>
              </a:rPr>
              <a:t> </a:t>
            </a:r>
            <a:r>
              <a:rPr sz="3150" dirty="0">
                <a:latin typeface="Arial MT"/>
                <a:cs typeface="Arial MT"/>
              </a:rPr>
              <a:t>operate</a:t>
            </a:r>
            <a:r>
              <a:rPr sz="3150" spc="110" dirty="0">
                <a:latin typeface="Arial MT"/>
                <a:cs typeface="Arial MT"/>
              </a:rPr>
              <a:t> </a:t>
            </a:r>
            <a:r>
              <a:rPr sz="3150" dirty="0">
                <a:latin typeface="Arial MT"/>
                <a:cs typeface="Arial MT"/>
              </a:rPr>
              <a:t>when</a:t>
            </a:r>
            <a:r>
              <a:rPr sz="3150" spc="60" dirty="0">
                <a:latin typeface="Arial MT"/>
                <a:cs typeface="Arial MT"/>
              </a:rPr>
              <a:t> </a:t>
            </a:r>
            <a:r>
              <a:rPr sz="3150" dirty="0">
                <a:latin typeface="Arial MT"/>
                <a:cs typeface="Arial MT"/>
              </a:rPr>
              <a:t>sources</a:t>
            </a:r>
            <a:r>
              <a:rPr sz="3150" spc="60" dirty="0">
                <a:latin typeface="Arial MT"/>
                <a:cs typeface="Arial MT"/>
              </a:rPr>
              <a:t> </a:t>
            </a:r>
            <a:r>
              <a:rPr sz="3150" spc="-10" dirty="0">
                <a:latin typeface="Arial MT"/>
                <a:cs typeface="Arial MT"/>
              </a:rPr>
              <a:t>unavailable</a:t>
            </a:r>
            <a:endParaRPr sz="3150">
              <a:latin typeface="Arial MT"/>
              <a:cs typeface="Arial MT"/>
            </a:endParaRPr>
          </a:p>
          <a:p>
            <a:pPr marL="353060" indent="-340360">
              <a:spcBef>
                <a:spcPts val="795"/>
              </a:spcBef>
              <a:buClr>
                <a:srgbClr val="FD01FB"/>
              </a:buClr>
              <a:buChar char="•"/>
              <a:tabLst>
                <a:tab pos="353060" algn="l"/>
              </a:tabLst>
            </a:pPr>
            <a:r>
              <a:rPr sz="3250" spc="-20" dirty="0">
                <a:latin typeface="Arial MT"/>
                <a:cs typeface="Arial MT"/>
              </a:rPr>
              <a:t>Can</a:t>
            </a:r>
            <a:r>
              <a:rPr sz="3250" spc="-200" dirty="0">
                <a:latin typeface="Arial MT"/>
                <a:cs typeface="Arial MT"/>
              </a:rPr>
              <a:t> </a:t>
            </a:r>
            <a:r>
              <a:rPr sz="3250" dirty="0">
                <a:latin typeface="Arial MT"/>
                <a:cs typeface="Arial MT"/>
              </a:rPr>
              <a:t>query</a:t>
            </a:r>
            <a:r>
              <a:rPr sz="3250" spc="-40" dirty="0">
                <a:latin typeface="Arial MT"/>
                <a:cs typeface="Arial MT"/>
              </a:rPr>
              <a:t> </a:t>
            </a:r>
            <a:r>
              <a:rPr sz="3250" dirty="0">
                <a:latin typeface="Arial MT"/>
                <a:cs typeface="Arial MT"/>
              </a:rPr>
              <a:t>data</a:t>
            </a:r>
            <a:r>
              <a:rPr sz="3250" spc="-125" dirty="0">
                <a:latin typeface="Arial MT"/>
                <a:cs typeface="Arial MT"/>
              </a:rPr>
              <a:t> </a:t>
            </a:r>
            <a:r>
              <a:rPr sz="3250" dirty="0">
                <a:latin typeface="Arial MT"/>
                <a:cs typeface="Arial MT"/>
              </a:rPr>
              <a:t>not</a:t>
            </a:r>
            <a:r>
              <a:rPr sz="3250" spc="-55" dirty="0">
                <a:latin typeface="Arial MT"/>
                <a:cs typeface="Arial MT"/>
              </a:rPr>
              <a:t> </a:t>
            </a:r>
            <a:r>
              <a:rPr sz="3250" spc="-20" dirty="0">
                <a:latin typeface="Arial MT"/>
                <a:cs typeface="Arial MT"/>
              </a:rPr>
              <a:t>stored</a:t>
            </a:r>
            <a:r>
              <a:rPr sz="3250" spc="-95" dirty="0">
                <a:latin typeface="Arial MT"/>
                <a:cs typeface="Arial MT"/>
              </a:rPr>
              <a:t> </a:t>
            </a:r>
            <a:r>
              <a:rPr sz="3250" dirty="0">
                <a:latin typeface="Arial MT"/>
                <a:cs typeface="Arial MT"/>
              </a:rPr>
              <a:t>in</a:t>
            </a:r>
            <a:r>
              <a:rPr sz="3250" spc="-170" dirty="0">
                <a:latin typeface="Arial MT"/>
                <a:cs typeface="Arial MT"/>
              </a:rPr>
              <a:t> </a:t>
            </a:r>
            <a:r>
              <a:rPr sz="3250" dirty="0">
                <a:latin typeface="Arial MT"/>
                <a:cs typeface="Arial MT"/>
              </a:rPr>
              <a:t>a</a:t>
            </a:r>
            <a:r>
              <a:rPr sz="3250" spc="-225" dirty="0">
                <a:latin typeface="Arial MT"/>
                <a:cs typeface="Arial MT"/>
              </a:rPr>
              <a:t> </a:t>
            </a:r>
            <a:r>
              <a:rPr sz="3250" spc="-20" dirty="0">
                <a:latin typeface="Arial MT"/>
                <a:cs typeface="Arial MT"/>
              </a:rPr>
              <a:t>DBMS</a:t>
            </a:r>
            <a:endParaRPr sz="3250">
              <a:latin typeface="Arial MT"/>
              <a:cs typeface="Arial MT"/>
            </a:endParaRPr>
          </a:p>
          <a:p>
            <a:pPr marL="351155" indent="-337820">
              <a:spcBef>
                <a:spcPts val="785"/>
              </a:spcBef>
              <a:buClr>
                <a:srgbClr val="FF00FB"/>
              </a:buClr>
              <a:buChar char="•"/>
              <a:tabLst>
                <a:tab pos="351155" algn="l"/>
              </a:tabLst>
            </a:pPr>
            <a:r>
              <a:rPr sz="3100" dirty="0">
                <a:latin typeface="Arial MT"/>
                <a:cs typeface="Arial MT"/>
              </a:rPr>
              <a:t>Extra</a:t>
            </a:r>
            <a:r>
              <a:rPr sz="3100" spc="50" dirty="0">
                <a:latin typeface="Arial MT"/>
                <a:cs typeface="Arial MT"/>
              </a:rPr>
              <a:t> </a:t>
            </a:r>
            <a:r>
              <a:rPr sz="3100" dirty="0">
                <a:latin typeface="Arial MT"/>
                <a:cs typeface="Arial MT"/>
              </a:rPr>
              <a:t>information</a:t>
            </a:r>
            <a:r>
              <a:rPr sz="3100" spc="400" dirty="0">
                <a:latin typeface="Arial MT"/>
                <a:cs typeface="Arial MT"/>
              </a:rPr>
              <a:t> </a:t>
            </a:r>
            <a:r>
              <a:rPr sz="3100" dirty="0">
                <a:latin typeface="Arial MT"/>
                <a:cs typeface="Arial MT"/>
              </a:rPr>
              <a:t>at</a:t>
            </a:r>
            <a:r>
              <a:rPr sz="3100" spc="170" dirty="0">
                <a:latin typeface="Arial MT"/>
                <a:cs typeface="Arial MT"/>
              </a:rPr>
              <a:t> </a:t>
            </a:r>
            <a:r>
              <a:rPr sz="3100" spc="-10" dirty="0">
                <a:latin typeface="Arial MT"/>
                <a:cs typeface="Arial MT"/>
              </a:rPr>
              <a:t>warehouse</a:t>
            </a:r>
            <a:endParaRPr sz="3100">
              <a:latin typeface="Arial MT"/>
              <a:cs typeface="Arial MT"/>
            </a:endParaRPr>
          </a:p>
          <a:p>
            <a:pPr marL="476884">
              <a:spcBef>
                <a:spcPts val="730"/>
              </a:spcBef>
            </a:pPr>
            <a:r>
              <a:rPr sz="2800" dirty="0">
                <a:solidFill>
                  <a:srgbClr val="076760"/>
                </a:solidFill>
                <a:latin typeface="Arial MT"/>
                <a:cs typeface="Arial MT"/>
              </a:rPr>
              <a:t>a</a:t>
            </a:r>
            <a:r>
              <a:rPr sz="2800" spc="-215" dirty="0">
                <a:solidFill>
                  <a:srgbClr val="076760"/>
                </a:solidFill>
                <a:latin typeface="Arial MT"/>
                <a:cs typeface="Arial MT"/>
              </a:rPr>
              <a:t> </a:t>
            </a:r>
            <a:r>
              <a:rPr sz="2800" spc="-30" dirty="0">
                <a:latin typeface="Arial MT"/>
                <a:cs typeface="Arial MT"/>
              </a:rPr>
              <a:t>Modify,</a:t>
            </a:r>
            <a:r>
              <a:rPr sz="2800" spc="-160" dirty="0">
                <a:latin typeface="Arial MT"/>
                <a:cs typeface="Arial MT"/>
              </a:rPr>
              <a:t> </a:t>
            </a:r>
            <a:r>
              <a:rPr sz="2800" spc="-10" dirty="0">
                <a:latin typeface="Arial MT"/>
                <a:cs typeface="Arial MT"/>
              </a:rPr>
              <a:t>summarize</a:t>
            </a:r>
            <a:r>
              <a:rPr sz="2800" spc="-35" dirty="0">
                <a:latin typeface="Arial MT"/>
                <a:cs typeface="Arial MT"/>
              </a:rPr>
              <a:t> </a:t>
            </a:r>
            <a:r>
              <a:rPr sz="2800" dirty="0">
                <a:latin typeface="Arial MT"/>
                <a:cs typeface="Arial MT"/>
              </a:rPr>
              <a:t>(store</a:t>
            </a:r>
            <a:r>
              <a:rPr sz="2800" spc="-100" dirty="0">
                <a:latin typeface="Arial MT"/>
                <a:cs typeface="Arial MT"/>
              </a:rPr>
              <a:t> </a:t>
            </a:r>
            <a:r>
              <a:rPr sz="2800" spc="-10" dirty="0">
                <a:latin typeface="Arial MT"/>
                <a:cs typeface="Arial MT"/>
              </a:rPr>
              <a:t>aggregates)</a:t>
            </a:r>
            <a:endParaRPr sz="2800">
              <a:latin typeface="Arial MT"/>
              <a:cs typeface="Arial MT"/>
            </a:endParaRPr>
          </a:p>
          <a:p>
            <a:pPr marL="476884">
              <a:spcBef>
                <a:spcPts val="700"/>
              </a:spcBef>
            </a:pPr>
            <a:r>
              <a:rPr sz="2750" dirty="0">
                <a:solidFill>
                  <a:srgbClr val="077069"/>
                </a:solidFill>
                <a:latin typeface="Arial MT"/>
                <a:cs typeface="Arial MT"/>
              </a:rPr>
              <a:t>a</a:t>
            </a:r>
            <a:r>
              <a:rPr sz="2750" spc="-90" dirty="0">
                <a:solidFill>
                  <a:srgbClr val="077069"/>
                </a:solidFill>
                <a:latin typeface="Arial MT"/>
                <a:cs typeface="Arial MT"/>
              </a:rPr>
              <a:t> </a:t>
            </a:r>
            <a:r>
              <a:rPr sz="2750" dirty="0">
                <a:latin typeface="Arial MT"/>
                <a:cs typeface="Arial MT"/>
              </a:rPr>
              <a:t>Add</a:t>
            </a:r>
            <a:r>
              <a:rPr sz="2750" spc="20" dirty="0">
                <a:latin typeface="Arial MT"/>
                <a:cs typeface="Arial MT"/>
              </a:rPr>
              <a:t> </a:t>
            </a:r>
            <a:r>
              <a:rPr sz="2750" dirty="0">
                <a:latin typeface="Arial MT"/>
                <a:cs typeface="Arial MT"/>
              </a:rPr>
              <a:t>historical</a:t>
            </a:r>
            <a:r>
              <a:rPr sz="2750" spc="145" dirty="0">
                <a:latin typeface="Arial MT"/>
                <a:cs typeface="Arial MT"/>
              </a:rPr>
              <a:t> </a:t>
            </a:r>
            <a:r>
              <a:rPr sz="2750" spc="-10" dirty="0">
                <a:latin typeface="Arial MT"/>
                <a:cs typeface="Arial MT"/>
              </a:rPr>
              <a:t>information</a:t>
            </a:r>
            <a:endParaRPr sz="2750">
              <a:latin typeface="Arial MT"/>
              <a:cs typeface="Arial MT"/>
            </a:endParaRPr>
          </a:p>
        </p:txBody>
      </p:sp>
    </p:spTree>
    <p:extLst>
      <p:ext uri="{BB962C8B-B14F-4D97-AF65-F5344CB8AC3E}">
        <p14:creationId xmlns:p14="http://schemas.microsoft.com/office/powerpoint/2010/main" val="1592258459"/>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1" y="1273968"/>
            <a:ext cx="9138285" cy="163830"/>
            <a:chOff x="0" y="1273968"/>
            <a:chExt cx="9138285" cy="163830"/>
          </a:xfrm>
        </p:grpSpPr>
        <p:pic>
          <p:nvPicPr>
            <p:cNvPr id="3" name="object 3"/>
            <p:cNvPicPr/>
            <p:nvPr/>
          </p:nvPicPr>
          <p:blipFill>
            <a:blip r:embed="rId2" cstate="print"/>
            <a:stretch>
              <a:fillRect/>
            </a:stretch>
          </p:blipFill>
          <p:spPr>
            <a:xfrm>
              <a:off x="0" y="1384101"/>
              <a:ext cx="9135070" cy="53578"/>
            </a:xfrm>
            <a:prstGeom prst="rect">
              <a:avLst/>
            </a:prstGeom>
          </p:spPr>
        </p:pic>
        <p:pic>
          <p:nvPicPr>
            <p:cNvPr id="4" name="object 4"/>
            <p:cNvPicPr/>
            <p:nvPr/>
          </p:nvPicPr>
          <p:blipFill>
            <a:blip r:embed="rId3" cstate="print"/>
            <a:stretch>
              <a:fillRect/>
            </a:stretch>
          </p:blipFill>
          <p:spPr>
            <a:xfrm>
              <a:off x="0" y="1276945"/>
              <a:ext cx="9135070" cy="80367"/>
            </a:xfrm>
            <a:prstGeom prst="rect">
              <a:avLst/>
            </a:prstGeom>
          </p:spPr>
        </p:pic>
        <p:sp>
          <p:nvSpPr>
            <p:cNvPr id="5" name="object 5"/>
            <p:cNvSpPr/>
            <p:nvPr/>
          </p:nvSpPr>
          <p:spPr>
            <a:xfrm>
              <a:off x="17859"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grpSp>
      <p:sp>
        <p:nvSpPr>
          <p:cNvPr id="6" name="object 6"/>
          <p:cNvSpPr txBox="1">
            <a:spLocks noGrp="1"/>
          </p:cNvSpPr>
          <p:nvPr>
            <p:ph type="title"/>
          </p:nvPr>
        </p:nvSpPr>
        <p:spPr>
          <a:xfrm>
            <a:off x="2565859" y="-310977"/>
            <a:ext cx="6998334" cy="1418337"/>
          </a:xfrm>
          <a:prstGeom prst="rect">
            <a:avLst/>
          </a:prstGeom>
        </p:spPr>
        <p:txBody>
          <a:bodyPr vert="horz" wrap="square" lIns="0" tIns="17780" rIns="0" bIns="0" numCol="1" rtlCol="0" anchor="b" anchorCtr="0" compatLnSpc="1">
            <a:prstTxWarp prst="textNoShape">
              <a:avLst/>
            </a:prstTxWarp>
            <a:spAutoFit/>
          </a:bodyPr>
          <a:lstStyle/>
          <a:p>
            <a:pPr marL="12700">
              <a:spcBef>
                <a:spcPts val="140"/>
              </a:spcBef>
            </a:pPr>
            <a:r>
              <a:rPr sz="4550" spc="-85" dirty="0">
                <a:solidFill>
                  <a:srgbClr val="00604D"/>
                </a:solidFill>
              </a:rPr>
              <a:t>Ad</a:t>
            </a:r>
            <a:r>
              <a:rPr sz="6825" spc="-127" baseline="1221" dirty="0">
                <a:solidFill>
                  <a:srgbClr val="00604D"/>
                </a:solidFill>
              </a:rPr>
              <a:t>v</a:t>
            </a:r>
            <a:r>
              <a:rPr sz="4550" spc="-85" dirty="0">
                <a:solidFill>
                  <a:srgbClr val="00604D"/>
                </a:solidFill>
              </a:rPr>
              <a:t>a</a:t>
            </a:r>
            <a:r>
              <a:rPr sz="6825" spc="-127" baseline="1221" dirty="0">
                <a:solidFill>
                  <a:srgbClr val="00604D"/>
                </a:solidFill>
              </a:rPr>
              <a:t>n</a:t>
            </a:r>
            <a:r>
              <a:rPr sz="4550" spc="-85" dirty="0">
                <a:solidFill>
                  <a:srgbClr val="00604D"/>
                </a:solidFill>
              </a:rPr>
              <a:t>tages</a:t>
            </a:r>
            <a:r>
              <a:rPr sz="4550" spc="-245" dirty="0">
                <a:solidFill>
                  <a:srgbClr val="00604D"/>
                </a:solidFill>
              </a:rPr>
              <a:t> </a:t>
            </a:r>
            <a:r>
              <a:rPr sz="4550" dirty="0">
                <a:solidFill>
                  <a:srgbClr val="0A7762"/>
                </a:solidFill>
              </a:rPr>
              <a:t>of</a:t>
            </a:r>
            <a:r>
              <a:rPr sz="4550" spc="-165" dirty="0">
                <a:solidFill>
                  <a:srgbClr val="0A7762"/>
                </a:solidFill>
              </a:rPr>
              <a:t> </a:t>
            </a:r>
            <a:r>
              <a:rPr sz="4550" spc="-150" dirty="0">
                <a:solidFill>
                  <a:srgbClr val="006759"/>
                </a:solidFill>
              </a:rPr>
              <a:t>Query-</a:t>
            </a:r>
            <a:r>
              <a:rPr sz="4550" spc="-45" dirty="0">
                <a:solidFill>
                  <a:srgbClr val="006759"/>
                </a:solidFill>
              </a:rPr>
              <a:t>Driven</a:t>
            </a:r>
            <a:endParaRPr sz="4550"/>
          </a:p>
        </p:txBody>
      </p:sp>
      <p:sp>
        <p:nvSpPr>
          <p:cNvPr id="9" name="object 9"/>
          <p:cNvSpPr txBox="1">
            <a:spLocks noGrp="1"/>
          </p:cNvSpPr>
          <p:nvPr>
            <p:ph type="ftr" sz="quarter" idx="5"/>
          </p:nvPr>
        </p:nvSpPr>
        <p:spPr>
          <a:xfrm>
            <a:off x="5226038" y="6697174"/>
            <a:ext cx="3742690" cy="191770"/>
          </a:xfrm>
          <a:prstGeom prst="rect">
            <a:avLst/>
          </a:prstGeom>
        </p:spPr>
        <p:txBody>
          <a:bodyPr vert="horz" wrap="square" lIns="0" tIns="0" rIns="0" bIns="0" rtlCol="0">
            <a:spAutoFit/>
          </a:bodyPr>
          <a:lstStyle>
            <a:defPPr>
              <a:defRPr kern="0"/>
            </a:defPPr>
            <a:lvl1pPr>
              <a:defRPr sz="1150" b="0" i="0">
                <a:solidFill>
                  <a:srgbClr val="2F2F2F"/>
                </a:solidFill>
                <a:latin typeface="Arial MT"/>
                <a:cs typeface="Arial MT"/>
              </a:defRPr>
            </a:lvl1pPr>
          </a:lstStyle>
          <a:p>
            <a:pPr marL="12700">
              <a:spcBef>
                <a:spcPts val="10"/>
              </a:spcBef>
            </a:pPr>
            <a:r>
              <a:rPr lang="en-GB" spc="-55">
                <a:solidFill>
                  <a:srgbClr val="333333"/>
                </a:solidFill>
              </a:rPr>
              <a:t>Prepared By: Mohammad Rony Lecturer, Dept. Of CSE University Of Global Village (UGV), Barishal</a:t>
            </a:r>
            <a:endParaRPr spc="-20" dirty="0">
              <a:solidFill>
                <a:srgbClr val="343434"/>
              </a:solidFill>
            </a:endParaRPr>
          </a:p>
        </p:txBody>
      </p:sp>
      <p:sp>
        <p:nvSpPr>
          <p:cNvPr id="7" name="object 7"/>
          <p:cNvSpPr txBox="1"/>
          <p:nvPr/>
        </p:nvSpPr>
        <p:spPr>
          <a:xfrm>
            <a:off x="2141055" y="1523176"/>
            <a:ext cx="7417434" cy="3973195"/>
          </a:xfrm>
          <a:prstGeom prst="rect">
            <a:avLst/>
          </a:prstGeom>
        </p:spPr>
        <p:txBody>
          <a:bodyPr vert="horz" wrap="square" lIns="0" tIns="112395" rIns="0" bIns="0" rtlCol="0">
            <a:spAutoFit/>
          </a:bodyPr>
          <a:lstStyle/>
          <a:p>
            <a:pPr marL="19685">
              <a:spcBef>
                <a:spcPts val="885"/>
              </a:spcBef>
            </a:pPr>
            <a:r>
              <a:rPr sz="3150" dirty="0">
                <a:solidFill>
                  <a:srgbClr val="FD00FF"/>
                </a:solidFill>
                <a:latin typeface="Arial MT"/>
                <a:cs typeface="Arial MT"/>
              </a:rPr>
              <a:t>e</a:t>
            </a:r>
            <a:r>
              <a:rPr sz="3150" spc="105" dirty="0">
                <a:solidFill>
                  <a:srgbClr val="FD00FF"/>
                </a:solidFill>
                <a:latin typeface="Arial MT"/>
                <a:cs typeface="Arial MT"/>
              </a:rPr>
              <a:t> </a:t>
            </a:r>
            <a:r>
              <a:rPr sz="3150" dirty="0">
                <a:latin typeface="Arial MT"/>
                <a:cs typeface="Arial MT"/>
              </a:rPr>
              <a:t>No</a:t>
            </a:r>
            <a:r>
              <a:rPr sz="3150" spc="30" dirty="0">
                <a:latin typeface="Arial MT"/>
                <a:cs typeface="Arial MT"/>
              </a:rPr>
              <a:t> </a:t>
            </a:r>
            <a:r>
              <a:rPr sz="3150" dirty="0">
                <a:latin typeface="Arial MT"/>
                <a:cs typeface="Arial MT"/>
              </a:rPr>
              <a:t>need</a:t>
            </a:r>
            <a:r>
              <a:rPr sz="3150" spc="-75" dirty="0">
                <a:latin typeface="Arial MT"/>
                <a:cs typeface="Arial MT"/>
              </a:rPr>
              <a:t> </a:t>
            </a:r>
            <a:r>
              <a:rPr sz="3150" dirty="0">
                <a:latin typeface="Arial MT"/>
                <a:cs typeface="Arial MT"/>
              </a:rPr>
              <a:t>to</a:t>
            </a:r>
            <a:r>
              <a:rPr sz="3150" spc="-35" dirty="0">
                <a:latin typeface="Arial MT"/>
                <a:cs typeface="Arial MT"/>
              </a:rPr>
              <a:t> </a:t>
            </a:r>
            <a:r>
              <a:rPr sz="3150" dirty="0">
                <a:latin typeface="Arial MT"/>
                <a:cs typeface="Arial MT"/>
              </a:rPr>
              <a:t>copy</a:t>
            </a:r>
            <a:r>
              <a:rPr sz="3150" spc="55" dirty="0">
                <a:latin typeface="Arial MT"/>
                <a:cs typeface="Arial MT"/>
              </a:rPr>
              <a:t> </a:t>
            </a:r>
            <a:r>
              <a:rPr sz="3150" spc="-20" dirty="0">
                <a:latin typeface="Arial MT"/>
                <a:cs typeface="Arial MT"/>
              </a:rPr>
              <a:t>data</a:t>
            </a:r>
            <a:endParaRPr sz="3150">
              <a:latin typeface="Arial MT"/>
              <a:cs typeface="Arial MT"/>
            </a:endParaRPr>
          </a:p>
          <a:p>
            <a:pPr marL="476884">
              <a:spcBef>
                <a:spcPts val="720"/>
              </a:spcBef>
            </a:pPr>
            <a:r>
              <a:rPr sz="2800" dirty="0">
                <a:solidFill>
                  <a:srgbClr val="016D64"/>
                </a:solidFill>
                <a:latin typeface="Arial MT"/>
                <a:cs typeface="Arial MT"/>
              </a:rPr>
              <a:t>a</a:t>
            </a:r>
            <a:r>
              <a:rPr sz="2800" spc="-200" dirty="0">
                <a:solidFill>
                  <a:srgbClr val="016D64"/>
                </a:solidFill>
                <a:latin typeface="Arial MT"/>
                <a:cs typeface="Arial MT"/>
              </a:rPr>
              <a:t> </a:t>
            </a:r>
            <a:r>
              <a:rPr sz="2800" dirty="0">
                <a:latin typeface="Arial MT"/>
                <a:cs typeface="Arial MT"/>
              </a:rPr>
              <a:t>less</a:t>
            </a:r>
            <a:r>
              <a:rPr sz="2800" spc="-80" dirty="0">
                <a:latin typeface="Arial MT"/>
                <a:cs typeface="Arial MT"/>
              </a:rPr>
              <a:t> </a:t>
            </a:r>
            <a:r>
              <a:rPr sz="2800" spc="-10" dirty="0">
                <a:latin typeface="Arial MT"/>
                <a:cs typeface="Arial MT"/>
              </a:rPr>
              <a:t>storage</a:t>
            </a:r>
            <a:endParaRPr sz="2800">
              <a:latin typeface="Arial MT"/>
              <a:cs typeface="Arial MT"/>
            </a:endParaRPr>
          </a:p>
          <a:p>
            <a:pPr marL="475615">
              <a:spcBef>
                <a:spcPts val="670"/>
              </a:spcBef>
            </a:pPr>
            <a:r>
              <a:rPr sz="2850" dirty="0">
                <a:solidFill>
                  <a:srgbClr val="087567"/>
                </a:solidFill>
                <a:latin typeface="Arial MT"/>
                <a:cs typeface="Arial MT"/>
              </a:rPr>
              <a:t>c</a:t>
            </a:r>
            <a:r>
              <a:rPr sz="2850" spc="-175" dirty="0">
                <a:solidFill>
                  <a:srgbClr val="087567"/>
                </a:solidFill>
                <a:latin typeface="Arial MT"/>
                <a:cs typeface="Arial MT"/>
              </a:rPr>
              <a:t> </a:t>
            </a:r>
            <a:r>
              <a:rPr sz="2850" dirty="0">
                <a:latin typeface="Arial MT"/>
                <a:cs typeface="Arial MT"/>
              </a:rPr>
              <a:t>no</a:t>
            </a:r>
            <a:r>
              <a:rPr sz="2850" spc="-135" dirty="0">
                <a:latin typeface="Arial MT"/>
                <a:cs typeface="Arial MT"/>
              </a:rPr>
              <a:t> </a:t>
            </a:r>
            <a:r>
              <a:rPr sz="2850" dirty="0">
                <a:latin typeface="Arial MT"/>
                <a:cs typeface="Arial MT"/>
              </a:rPr>
              <a:t>need</a:t>
            </a:r>
            <a:r>
              <a:rPr sz="2850" spc="-90" dirty="0">
                <a:latin typeface="Arial MT"/>
                <a:cs typeface="Arial MT"/>
              </a:rPr>
              <a:t> </a:t>
            </a:r>
            <a:r>
              <a:rPr sz="2850" dirty="0">
                <a:latin typeface="Arial MT"/>
                <a:cs typeface="Arial MT"/>
              </a:rPr>
              <a:t>to</a:t>
            </a:r>
            <a:r>
              <a:rPr sz="2850" spc="-140" dirty="0">
                <a:latin typeface="Arial MT"/>
                <a:cs typeface="Arial MT"/>
              </a:rPr>
              <a:t> </a:t>
            </a:r>
            <a:r>
              <a:rPr sz="2850" spc="-40" dirty="0">
                <a:latin typeface="Arial MT"/>
                <a:cs typeface="Arial MT"/>
              </a:rPr>
              <a:t>purchase</a:t>
            </a:r>
            <a:r>
              <a:rPr sz="2850" spc="65" dirty="0">
                <a:latin typeface="Arial MT"/>
                <a:cs typeface="Arial MT"/>
              </a:rPr>
              <a:t> </a:t>
            </a:r>
            <a:r>
              <a:rPr sz="2850" spc="-20" dirty="0">
                <a:latin typeface="Arial MT"/>
                <a:cs typeface="Arial MT"/>
              </a:rPr>
              <a:t>data</a:t>
            </a:r>
            <a:endParaRPr sz="2850">
              <a:latin typeface="Arial MT"/>
              <a:cs typeface="Arial MT"/>
            </a:endParaRPr>
          </a:p>
          <a:p>
            <a:pPr marL="351790" indent="-339090">
              <a:spcBef>
                <a:spcPts val="680"/>
              </a:spcBef>
              <a:buClr>
                <a:srgbClr val="F703F2"/>
              </a:buClr>
              <a:buChar char="•"/>
              <a:tabLst>
                <a:tab pos="351790" algn="l"/>
              </a:tabLst>
            </a:pPr>
            <a:r>
              <a:rPr sz="3250" spc="-10" dirty="0">
                <a:latin typeface="Arial MT"/>
                <a:cs typeface="Arial MT"/>
              </a:rPr>
              <a:t>More</a:t>
            </a:r>
            <a:r>
              <a:rPr sz="3250" spc="-140" dirty="0">
                <a:latin typeface="Arial MT"/>
                <a:cs typeface="Arial MT"/>
              </a:rPr>
              <a:t> </a:t>
            </a:r>
            <a:r>
              <a:rPr sz="3250" spc="-75" dirty="0">
                <a:latin typeface="Arial MT"/>
                <a:cs typeface="Arial MT"/>
              </a:rPr>
              <a:t>up-</a:t>
            </a:r>
            <a:r>
              <a:rPr sz="3250" spc="-65" dirty="0">
                <a:latin typeface="Arial MT"/>
                <a:cs typeface="Arial MT"/>
              </a:rPr>
              <a:t>to-</a:t>
            </a:r>
            <a:r>
              <a:rPr sz="3250" dirty="0">
                <a:latin typeface="Arial MT"/>
                <a:cs typeface="Arial MT"/>
              </a:rPr>
              <a:t>date</a:t>
            </a:r>
            <a:r>
              <a:rPr sz="3250" spc="-85" dirty="0">
                <a:latin typeface="Arial MT"/>
                <a:cs typeface="Arial MT"/>
              </a:rPr>
              <a:t> </a:t>
            </a:r>
            <a:r>
              <a:rPr sz="3250" spc="-20" dirty="0">
                <a:latin typeface="Arial MT"/>
                <a:cs typeface="Arial MT"/>
              </a:rPr>
              <a:t>data</a:t>
            </a:r>
            <a:endParaRPr sz="3250">
              <a:latin typeface="Arial MT"/>
              <a:cs typeface="Arial MT"/>
            </a:endParaRPr>
          </a:p>
          <a:p>
            <a:pPr marL="347345" indent="-334010">
              <a:spcBef>
                <a:spcPts val="805"/>
              </a:spcBef>
              <a:buClr>
                <a:srgbClr val="F405F9"/>
              </a:buClr>
              <a:buChar char="•"/>
              <a:tabLst>
                <a:tab pos="347345" algn="l"/>
              </a:tabLst>
            </a:pPr>
            <a:r>
              <a:rPr sz="3150" dirty="0">
                <a:latin typeface="Arial MT"/>
                <a:cs typeface="Arial MT"/>
              </a:rPr>
              <a:t>Query</a:t>
            </a:r>
            <a:r>
              <a:rPr sz="3150" spc="225" dirty="0">
                <a:latin typeface="Arial MT"/>
                <a:cs typeface="Arial MT"/>
              </a:rPr>
              <a:t> </a:t>
            </a:r>
            <a:r>
              <a:rPr sz="3150" dirty="0">
                <a:latin typeface="Arial MT"/>
                <a:cs typeface="Arial MT"/>
              </a:rPr>
              <a:t>needs</a:t>
            </a:r>
            <a:r>
              <a:rPr sz="3150" spc="90" dirty="0">
                <a:latin typeface="Arial MT"/>
                <a:cs typeface="Arial MT"/>
              </a:rPr>
              <a:t> </a:t>
            </a:r>
            <a:r>
              <a:rPr sz="3150" dirty="0">
                <a:latin typeface="Arial MT"/>
                <a:cs typeface="Arial MT"/>
              </a:rPr>
              <a:t>can</a:t>
            </a:r>
            <a:r>
              <a:rPr sz="3150" spc="-80" dirty="0">
                <a:latin typeface="Arial MT"/>
                <a:cs typeface="Arial MT"/>
              </a:rPr>
              <a:t> </a:t>
            </a:r>
            <a:r>
              <a:rPr sz="3150" dirty="0">
                <a:latin typeface="Arial MT"/>
                <a:cs typeface="Arial MT"/>
              </a:rPr>
              <a:t>be</a:t>
            </a:r>
            <a:r>
              <a:rPr sz="3150" spc="-20" dirty="0">
                <a:latin typeface="Arial MT"/>
                <a:cs typeface="Arial MT"/>
              </a:rPr>
              <a:t> </a:t>
            </a:r>
            <a:r>
              <a:rPr sz="3150" spc="-10" dirty="0">
                <a:latin typeface="Arial MT"/>
                <a:cs typeface="Arial MT"/>
              </a:rPr>
              <a:t>unknown</a:t>
            </a:r>
            <a:endParaRPr sz="3150">
              <a:latin typeface="Arial MT"/>
              <a:cs typeface="Arial MT"/>
            </a:endParaRPr>
          </a:p>
          <a:p>
            <a:pPr marL="344805" indent="-332105">
              <a:spcBef>
                <a:spcPts val="775"/>
              </a:spcBef>
              <a:buClr>
                <a:srgbClr val="FD03F0"/>
              </a:buClr>
              <a:buChar char="•"/>
              <a:tabLst>
                <a:tab pos="344805" algn="l"/>
              </a:tabLst>
            </a:pPr>
            <a:r>
              <a:rPr sz="3200" dirty="0">
                <a:latin typeface="Arial MT"/>
                <a:cs typeface="Arial MT"/>
              </a:rPr>
              <a:t>Only</a:t>
            </a:r>
            <a:r>
              <a:rPr sz="3200" spc="-55" dirty="0">
                <a:latin typeface="Arial MT"/>
                <a:cs typeface="Arial MT"/>
              </a:rPr>
              <a:t> </a:t>
            </a:r>
            <a:r>
              <a:rPr sz="3200" dirty="0">
                <a:latin typeface="Arial MT"/>
                <a:cs typeface="Arial MT"/>
              </a:rPr>
              <a:t>query</a:t>
            </a:r>
            <a:r>
              <a:rPr sz="3200" spc="-40" dirty="0">
                <a:latin typeface="Arial MT"/>
                <a:cs typeface="Arial MT"/>
              </a:rPr>
              <a:t> </a:t>
            </a:r>
            <a:r>
              <a:rPr sz="3200" spc="-10" dirty="0">
                <a:latin typeface="Arial MT"/>
                <a:cs typeface="Arial MT"/>
              </a:rPr>
              <a:t>interface</a:t>
            </a:r>
            <a:r>
              <a:rPr sz="3200" spc="30" dirty="0">
                <a:latin typeface="Arial MT"/>
                <a:cs typeface="Arial MT"/>
              </a:rPr>
              <a:t> </a:t>
            </a:r>
            <a:r>
              <a:rPr sz="3200" dirty="0">
                <a:latin typeface="Arial MT"/>
                <a:cs typeface="Arial MT"/>
              </a:rPr>
              <a:t>needed</a:t>
            </a:r>
            <a:r>
              <a:rPr sz="3200" spc="-90" dirty="0">
                <a:latin typeface="Arial MT"/>
                <a:cs typeface="Arial MT"/>
              </a:rPr>
              <a:t> </a:t>
            </a:r>
            <a:r>
              <a:rPr sz="3200" dirty="0">
                <a:latin typeface="Arial MT"/>
                <a:cs typeface="Arial MT"/>
              </a:rPr>
              <a:t>at</a:t>
            </a:r>
            <a:r>
              <a:rPr sz="3200" spc="-120" dirty="0">
                <a:latin typeface="Arial MT"/>
                <a:cs typeface="Arial MT"/>
              </a:rPr>
              <a:t> </a:t>
            </a:r>
            <a:r>
              <a:rPr sz="3200" spc="-10" dirty="0">
                <a:latin typeface="Arial MT"/>
                <a:cs typeface="Arial MT"/>
              </a:rPr>
              <a:t>sources</a:t>
            </a:r>
            <a:endParaRPr sz="3200">
              <a:latin typeface="Arial MT"/>
              <a:cs typeface="Arial MT"/>
            </a:endParaRPr>
          </a:p>
          <a:p>
            <a:pPr marL="31750">
              <a:spcBef>
                <a:spcPts val="780"/>
              </a:spcBef>
            </a:pPr>
            <a:r>
              <a:rPr sz="3150" dirty="0">
                <a:solidFill>
                  <a:srgbClr val="FB01F6"/>
                </a:solidFill>
                <a:latin typeface="Arial MT"/>
                <a:cs typeface="Arial MT"/>
              </a:rPr>
              <a:t>x</a:t>
            </a:r>
            <a:r>
              <a:rPr sz="3150" spc="180" dirty="0">
                <a:solidFill>
                  <a:srgbClr val="FB01F6"/>
                </a:solidFill>
                <a:latin typeface="Arial MT"/>
                <a:cs typeface="Arial MT"/>
              </a:rPr>
              <a:t> </a:t>
            </a:r>
            <a:r>
              <a:rPr sz="3150" dirty="0">
                <a:latin typeface="Arial MT"/>
                <a:cs typeface="Arial MT"/>
              </a:rPr>
              <a:t>May</a:t>
            </a:r>
            <a:r>
              <a:rPr sz="3150" spc="45" dirty="0">
                <a:latin typeface="Arial MT"/>
                <a:cs typeface="Arial MT"/>
              </a:rPr>
              <a:t> </a:t>
            </a:r>
            <a:r>
              <a:rPr sz="3150" dirty="0">
                <a:latin typeface="Arial MT"/>
                <a:cs typeface="Arial MT"/>
              </a:rPr>
              <a:t>be</a:t>
            </a:r>
            <a:r>
              <a:rPr sz="3150" spc="-70" dirty="0">
                <a:latin typeface="Arial MT"/>
                <a:cs typeface="Arial MT"/>
              </a:rPr>
              <a:t> </a:t>
            </a:r>
            <a:r>
              <a:rPr sz="3150" dirty="0">
                <a:latin typeface="Arial MT"/>
                <a:cs typeface="Arial MT"/>
              </a:rPr>
              <a:t>less</a:t>
            </a:r>
            <a:r>
              <a:rPr sz="3150" spc="50" dirty="0">
                <a:latin typeface="Arial MT"/>
                <a:cs typeface="Arial MT"/>
              </a:rPr>
              <a:t> </a:t>
            </a:r>
            <a:r>
              <a:rPr sz="3150" dirty="0">
                <a:latin typeface="Arial MT"/>
                <a:cs typeface="Arial MT"/>
              </a:rPr>
              <a:t>draining</a:t>
            </a:r>
            <a:r>
              <a:rPr sz="3150" spc="70" dirty="0">
                <a:latin typeface="Arial MT"/>
                <a:cs typeface="Arial MT"/>
              </a:rPr>
              <a:t> </a:t>
            </a:r>
            <a:r>
              <a:rPr sz="3150" dirty="0">
                <a:latin typeface="Arial MT"/>
                <a:cs typeface="Arial MT"/>
              </a:rPr>
              <a:t>on</a:t>
            </a:r>
            <a:r>
              <a:rPr sz="3150" spc="-35" dirty="0">
                <a:latin typeface="Arial MT"/>
                <a:cs typeface="Arial MT"/>
              </a:rPr>
              <a:t> </a:t>
            </a:r>
            <a:r>
              <a:rPr sz="3150" spc="-10" dirty="0">
                <a:latin typeface="Arial MT"/>
                <a:cs typeface="Arial MT"/>
              </a:rPr>
              <a:t>sources</a:t>
            </a:r>
            <a:endParaRPr sz="3150">
              <a:latin typeface="Arial MT"/>
              <a:cs typeface="Arial MT"/>
            </a:endParaRPr>
          </a:p>
        </p:txBody>
      </p:sp>
    </p:spTree>
    <p:extLst>
      <p:ext uri="{BB962C8B-B14F-4D97-AF65-F5344CB8AC3E}">
        <p14:creationId xmlns:p14="http://schemas.microsoft.com/office/powerpoint/2010/main" val="3404264381"/>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1" y="1273968"/>
            <a:ext cx="9138285" cy="163830"/>
            <a:chOff x="0" y="1273968"/>
            <a:chExt cx="9138285" cy="163830"/>
          </a:xfrm>
        </p:grpSpPr>
        <p:pic>
          <p:nvPicPr>
            <p:cNvPr id="3" name="object 3"/>
            <p:cNvPicPr/>
            <p:nvPr/>
          </p:nvPicPr>
          <p:blipFill>
            <a:blip r:embed="rId2" cstate="print"/>
            <a:stretch>
              <a:fillRect/>
            </a:stretch>
          </p:blipFill>
          <p:spPr>
            <a:xfrm>
              <a:off x="0" y="1384101"/>
              <a:ext cx="9135070" cy="53578"/>
            </a:xfrm>
            <a:prstGeom prst="rect">
              <a:avLst/>
            </a:prstGeom>
          </p:spPr>
        </p:pic>
        <p:pic>
          <p:nvPicPr>
            <p:cNvPr id="4" name="object 4"/>
            <p:cNvPicPr/>
            <p:nvPr/>
          </p:nvPicPr>
          <p:blipFill>
            <a:blip r:embed="rId3" cstate="print"/>
            <a:stretch>
              <a:fillRect/>
            </a:stretch>
          </p:blipFill>
          <p:spPr>
            <a:xfrm>
              <a:off x="0" y="1276945"/>
              <a:ext cx="9135070" cy="80367"/>
            </a:xfrm>
            <a:prstGeom prst="rect">
              <a:avLst/>
            </a:prstGeom>
          </p:spPr>
        </p:pic>
        <p:sp>
          <p:nvSpPr>
            <p:cNvPr id="5" name="object 5"/>
            <p:cNvSpPr/>
            <p:nvPr/>
          </p:nvSpPr>
          <p:spPr>
            <a:xfrm>
              <a:off x="17859"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grpSp>
      <p:sp>
        <p:nvSpPr>
          <p:cNvPr id="6" name="object 6"/>
          <p:cNvSpPr txBox="1">
            <a:spLocks noGrp="1"/>
          </p:cNvSpPr>
          <p:nvPr>
            <p:ph type="title"/>
          </p:nvPr>
        </p:nvSpPr>
        <p:spPr>
          <a:xfrm>
            <a:off x="4117078" y="-328772"/>
            <a:ext cx="3914140" cy="1433085"/>
          </a:xfrm>
          <a:prstGeom prst="rect">
            <a:avLst/>
          </a:prstGeom>
        </p:spPr>
        <p:txBody>
          <a:bodyPr vert="horz" wrap="square" lIns="0" tIns="17145" rIns="0" bIns="0" numCol="1" rtlCol="0" anchor="b" anchorCtr="0" compatLnSpc="1">
            <a:prstTxWarp prst="textNoShape">
              <a:avLst/>
            </a:prstTxWarp>
            <a:spAutoFit/>
          </a:bodyPr>
          <a:lstStyle/>
          <a:p>
            <a:pPr marL="12700">
              <a:spcBef>
                <a:spcPts val="135"/>
              </a:spcBef>
            </a:pPr>
            <a:r>
              <a:rPr sz="4600" spc="-305" dirty="0">
                <a:solidFill>
                  <a:srgbClr val="006B59"/>
                </a:solidFill>
              </a:rPr>
              <a:t>OLTP</a:t>
            </a:r>
            <a:r>
              <a:rPr sz="4600" spc="175" dirty="0">
                <a:solidFill>
                  <a:srgbClr val="006B59"/>
                </a:solidFill>
              </a:rPr>
              <a:t> </a:t>
            </a:r>
            <a:r>
              <a:rPr sz="6900" spc="-37" baseline="1207" dirty="0">
                <a:solidFill>
                  <a:srgbClr val="037262"/>
                </a:solidFill>
              </a:rPr>
              <a:t>v</a:t>
            </a:r>
            <a:r>
              <a:rPr sz="4600" spc="-25" dirty="0">
                <a:solidFill>
                  <a:srgbClr val="037262"/>
                </a:solidFill>
              </a:rPr>
              <a:t>s.</a:t>
            </a:r>
            <a:r>
              <a:rPr sz="4600" spc="-355" dirty="0">
                <a:solidFill>
                  <a:srgbClr val="037262"/>
                </a:solidFill>
              </a:rPr>
              <a:t> </a:t>
            </a:r>
            <a:r>
              <a:rPr sz="4600" spc="-145" dirty="0">
                <a:solidFill>
                  <a:srgbClr val="056B60"/>
                </a:solidFill>
              </a:rPr>
              <a:t>OLAP</a:t>
            </a:r>
            <a:endParaRPr sz="4600"/>
          </a:p>
        </p:txBody>
      </p:sp>
      <p:sp>
        <p:nvSpPr>
          <p:cNvPr id="9" name="object 9"/>
          <p:cNvSpPr txBox="1">
            <a:spLocks noGrp="1"/>
          </p:cNvSpPr>
          <p:nvPr>
            <p:ph type="ftr" sz="quarter" idx="5"/>
          </p:nvPr>
        </p:nvSpPr>
        <p:spPr>
          <a:xfrm>
            <a:off x="5226038" y="6697174"/>
            <a:ext cx="3742690" cy="191770"/>
          </a:xfrm>
          <a:prstGeom prst="rect">
            <a:avLst/>
          </a:prstGeom>
        </p:spPr>
        <p:txBody>
          <a:bodyPr vert="horz" wrap="square" lIns="0" tIns="0" rIns="0" bIns="0" rtlCol="0">
            <a:spAutoFit/>
          </a:bodyPr>
          <a:lstStyle>
            <a:defPPr>
              <a:defRPr kern="0"/>
            </a:defPPr>
            <a:lvl1pPr>
              <a:defRPr sz="1150" b="0" i="0">
                <a:solidFill>
                  <a:srgbClr val="2F2F2F"/>
                </a:solidFill>
                <a:latin typeface="Arial MT"/>
                <a:cs typeface="Arial MT"/>
              </a:defRPr>
            </a:lvl1pPr>
          </a:lstStyle>
          <a:p>
            <a:pPr marL="12700">
              <a:spcBef>
                <a:spcPts val="10"/>
              </a:spcBef>
            </a:pPr>
            <a:r>
              <a:rPr lang="en-GB" spc="-55">
                <a:solidFill>
                  <a:srgbClr val="333333"/>
                </a:solidFill>
              </a:rPr>
              <a:t>Prepared By: Mohammad Rony Lecturer, Dept. Of CSE University Of Global Village (UGV), Barishal</a:t>
            </a:r>
            <a:endParaRPr spc="-20" dirty="0">
              <a:solidFill>
                <a:srgbClr val="343434"/>
              </a:solidFill>
            </a:endParaRPr>
          </a:p>
        </p:txBody>
      </p:sp>
      <p:sp>
        <p:nvSpPr>
          <p:cNvPr id="7" name="object 7"/>
          <p:cNvSpPr txBox="1"/>
          <p:nvPr/>
        </p:nvSpPr>
        <p:spPr>
          <a:xfrm>
            <a:off x="2143696" y="1538963"/>
            <a:ext cx="6475730" cy="1930400"/>
          </a:xfrm>
          <a:prstGeom prst="rect">
            <a:avLst/>
          </a:prstGeom>
        </p:spPr>
        <p:txBody>
          <a:bodyPr vert="horz" wrap="square" lIns="0" tIns="96520" rIns="0" bIns="0" rtlCol="0">
            <a:spAutoFit/>
          </a:bodyPr>
          <a:lstStyle/>
          <a:p>
            <a:pPr marL="344805" indent="-332105">
              <a:spcBef>
                <a:spcPts val="760"/>
              </a:spcBef>
              <a:buClr>
                <a:srgbClr val="F605F4"/>
              </a:buClr>
              <a:buChar char="•"/>
              <a:tabLst>
                <a:tab pos="344805" algn="l"/>
                <a:tab pos="4736465" algn="l"/>
              </a:tabLst>
            </a:pPr>
            <a:r>
              <a:rPr sz="2800" spc="-20" dirty="0">
                <a:latin typeface="Arial MT"/>
                <a:cs typeface="Arial MT"/>
              </a:rPr>
              <a:t>OLTP:</a:t>
            </a:r>
            <a:r>
              <a:rPr sz="2800" spc="-75" dirty="0">
                <a:latin typeface="Arial MT"/>
                <a:cs typeface="Arial MT"/>
              </a:rPr>
              <a:t> </a:t>
            </a:r>
            <a:r>
              <a:rPr sz="2800" dirty="0">
                <a:latin typeface="Arial MT"/>
                <a:cs typeface="Arial MT"/>
              </a:rPr>
              <a:t>On</a:t>
            </a:r>
            <a:r>
              <a:rPr sz="2800" spc="-80" dirty="0">
                <a:latin typeface="Arial MT"/>
                <a:cs typeface="Arial MT"/>
              </a:rPr>
              <a:t> </a:t>
            </a:r>
            <a:r>
              <a:rPr sz="2800" dirty="0">
                <a:latin typeface="Arial MT"/>
                <a:cs typeface="Arial MT"/>
              </a:rPr>
              <a:t>Line</a:t>
            </a:r>
            <a:r>
              <a:rPr sz="2800" spc="-105" dirty="0">
                <a:latin typeface="Arial MT"/>
                <a:cs typeface="Arial MT"/>
              </a:rPr>
              <a:t> </a:t>
            </a:r>
            <a:r>
              <a:rPr sz="2800" spc="-10" dirty="0">
                <a:latin typeface="Arial MT"/>
                <a:cs typeface="Arial MT"/>
              </a:rPr>
              <a:t>Transaction</a:t>
            </a:r>
            <a:r>
              <a:rPr sz="2800" dirty="0">
                <a:latin typeface="Arial MT"/>
                <a:cs typeface="Arial MT"/>
              </a:rPr>
              <a:t>	</a:t>
            </a:r>
            <a:r>
              <a:rPr sz="2800" spc="-30" dirty="0">
                <a:latin typeface="Arial MT"/>
                <a:cs typeface="Arial MT"/>
              </a:rPr>
              <a:t>Processing</a:t>
            </a:r>
            <a:endParaRPr sz="2800">
              <a:latin typeface="Arial MT"/>
              <a:cs typeface="Arial MT"/>
            </a:endParaRPr>
          </a:p>
          <a:p>
            <a:pPr marL="469900">
              <a:spcBef>
                <a:spcPts val="540"/>
              </a:spcBef>
            </a:pPr>
            <a:r>
              <a:rPr sz="2450" dirty="0">
                <a:solidFill>
                  <a:srgbClr val="007269"/>
                </a:solidFill>
                <a:latin typeface="Arial MT"/>
                <a:cs typeface="Arial MT"/>
              </a:rPr>
              <a:t>+</a:t>
            </a:r>
            <a:r>
              <a:rPr sz="2450" spc="-55" dirty="0">
                <a:solidFill>
                  <a:srgbClr val="007269"/>
                </a:solidFill>
                <a:latin typeface="Arial MT"/>
                <a:cs typeface="Arial MT"/>
              </a:rPr>
              <a:t> </a:t>
            </a:r>
            <a:r>
              <a:rPr sz="2450" spc="-35" dirty="0">
                <a:latin typeface="Arial MT"/>
                <a:cs typeface="Arial MT"/>
              </a:rPr>
              <a:t>Describes</a:t>
            </a:r>
            <a:r>
              <a:rPr sz="2450" spc="-10" dirty="0">
                <a:latin typeface="Arial MT"/>
                <a:cs typeface="Arial MT"/>
              </a:rPr>
              <a:t> </a:t>
            </a:r>
            <a:r>
              <a:rPr sz="2450" spc="-25" dirty="0">
                <a:latin typeface="Arial MT"/>
                <a:cs typeface="Arial MT"/>
              </a:rPr>
              <a:t>processing</a:t>
            </a:r>
            <a:r>
              <a:rPr sz="2450" spc="45" dirty="0">
                <a:latin typeface="Arial MT"/>
                <a:cs typeface="Arial MT"/>
              </a:rPr>
              <a:t> </a:t>
            </a:r>
            <a:r>
              <a:rPr sz="2450" dirty="0">
                <a:latin typeface="Arial MT"/>
                <a:cs typeface="Arial MT"/>
              </a:rPr>
              <a:t>at</a:t>
            </a:r>
            <a:r>
              <a:rPr sz="2450" spc="-65" dirty="0">
                <a:latin typeface="Arial MT"/>
                <a:cs typeface="Arial MT"/>
              </a:rPr>
              <a:t> </a:t>
            </a:r>
            <a:r>
              <a:rPr sz="2450" spc="-40" dirty="0">
                <a:latin typeface="Arial MT"/>
                <a:cs typeface="Arial MT"/>
              </a:rPr>
              <a:t>operational</a:t>
            </a:r>
            <a:r>
              <a:rPr sz="2450" spc="50" dirty="0">
                <a:latin typeface="Arial MT"/>
                <a:cs typeface="Arial MT"/>
              </a:rPr>
              <a:t> </a:t>
            </a:r>
            <a:r>
              <a:rPr sz="2450" spc="-10" dirty="0">
                <a:latin typeface="Arial MT"/>
                <a:cs typeface="Arial MT"/>
              </a:rPr>
              <a:t>sites</a:t>
            </a:r>
            <a:endParaRPr sz="2450">
              <a:latin typeface="Arial MT"/>
              <a:cs typeface="Arial MT"/>
            </a:endParaRPr>
          </a:p>
          <a:p>
            <a:pPr marL="344805" indent="-332105">
              <a:spcBef>
                <a:spcPts val="635"/>
              </a:spcBef>
              <a:buClr>
                <a:srgbClr val="F601F6"/>
              </a:buClr>
              <a:buChar char="•"/>
              <a:tabLst>
                <a:tab pos="344805" algn="l"/>
              </a:tabLst>
            </a:pPr>
            <a:r>
              <a:rPr sz="2850" spc="-10" dirty="0">
                <a:latin typeface="Arial MT"/>
                <a:cs typeface="Arial MT"/>
              </a:rPr>
              <a:t>OLAP:</a:t>
            </a:r>
            <a:r>
              <a:rPr sz="2850" spc="-130" dirty="0">
                <a:latin typeface="Arial MT"/>
                <a:cs typeface="Arial MT"/>
              </a:rPr>
              <a:t> </a:t>
            </a:r>
            <a:r>
              <a:rPr sz="2850" dirty="0">
                <a:latin typeface="Arial MT"/>
                <a:cs typeface="Arial MT"/>
              </a:rPr>
              <a:t>On</a:t>
            </a:r>
            <a:r>
              <a:rPr sz="2850" spc="-120" dirty="0">
                <a:latin typeface="Arial MT"/>
                <a:cs typeface="Arial MT"/>
              </a:rPr>
              <a:t> </a:t>
            </a:r>
            <a:r>
              <a:rPr sz="2850" spc="-25" dirty="0">
                <a:latin typeface="Arial MT"/>
                <a:cs typeface="Arial MT"/>
              </a:rPr>
              <a:t>Line</a:t>
            </a:r>
            <a:r>
              <a:rPr sz="2850" spc="-130" dirty="0">
                <a:latin typeface="Arial MT"/>
                <a:cs typeface="Arial MT"/>
              </a:rPr>
              <a:t> </a:t>
            </a:r>
            <a:r>
              <a:rPr sz="2850" spc="-40" dirty="0">
                <a:latin typeface="Arial MT"/>
                <a:cs typeface="Arial MT"/>
              </a:rPr>
              <a:t>Analytical</a:t>
            </a:r>
            <a:r>
              <a:rPr sz="2850" spc="-25" dirty="0">
                <a:latin typeface="Arial MT"/>
                <a:cs typeface="Arial MT"/>
              </a:rPr>
              <a:t> </a:t>
            </a:r>
            <a:r>
              <a:rPr sz="2850" spc="-10" dirty="0">
                <a:latin typeface="Arial MT"/>
                <a:cs typeface="Arial MT"/>
              </a:rPr>
              <a:t>Processing</a:t>
            </a:r>
            <a:endParaRPr sz="2850">
              <a:latin typeface="Arial MT"/>
              <a:cs typeface="Arial MT"/>
            </a:endParaRPr>
          </a:p>
          <a:p>
            <a:pPr marL="469900">
              <a:spcBef>
                <a:spcPts val="445"/>
              </a:spcBef>
            </a:pPr>
            <a:r>
              <a:rPr sz="2500" dirty="0">
                <a:solidFill>
                  <a:srgbClr val="00675B"/>
                </a:solidFill>
                <a:latin typeface="Arial MT"/>
                <a:cs typeface="Arial MT"/>
              </a:rPr>
              <a:t>+</a:t>
            </a:r>
            <a:r>
              <a:rPr sz="2500" spc="-75" dirty="0">
                <a:solidFill>
                  <a:srgbClr val="00675B"/>
                </a:solidFill>
                <a:latin typeface="Arial MT"/>
                <a:cs typeface="Arial MT"/>
              </a:rPr>
              <a:t> </a:t>
            </a:r>
            <a:r>
              <a:rPr sz="2500" spc="-60" dirty="0">
                <a:latin typeface="Arial MT"/>
                <a:cs typeface="Arial MT"/>
              </a:rPr>
              <a:t>Describes</a:t>
            </a:r>
            <a:r>
              <a:rPr sz="2500" spc="-30" dirty="0">
                <a:latin typeface="Arial MT"/>
                <a:cs typeface="Arial MT"/>
              </a:rPr>
              <a:t> </a:t>
            </a:r>
            <a:r>
              <a:rPr sz="2500" spc="-50" dirty="0">
                <a:latin typeface="Arial MT"/>
                <a:cs typeface="Arial MT"/>
              </a:rPr>
              <a:t>processing</a:t>
            </a:r>
            <a:r>
              <a:rPr sz="2500" spc="20" dirty="0">
                <a:latin typeface="Arial MT"/>
                <a:cs typeface="Arial MT"/>
              </a:rPr>
              <a:t> </a:t>
            </a:r>
            <a:r>
              <a:rPr sz="2500" dirty="0">
                <a:latin typeface="Arial MT"/>
                <a:cs typeface="Arial MT"/>
              </a:rPr>
              <a:t>at</a:t>
            </a:r>
            <a:r>
              <a:rPr sz="2500" spc="-85" dirty="0">
                <a:latin typeface="Arial MT"/>
                <a:cs typeface="Arial MT"/>
              </a:rPr>
              <a:t> </a:t>
            </a:r>
            <a:r>
              <a:rPr sz="2500" spc="-10" dirty="0">
                <a:latin typeface="Arial MT"/>
                <a:cs typeface="Arial MT"/>
              </a:rPr>
              <a:t>warehouse</a:t>
            </a:r>
            <a:endParaRPr sz="2500">
              <a:latin typeface="Arial MT"/>
              <a:cs typeface="Arial MT"/>
            </a:endParaRPr>
          </a:p>
        </p:txBody>
      </p:sp>
    </p:spTree>
    <p:extLst>
      <p:ext uri="{BB962C8B-B14F-4D97-AF65-F5344CB8AC3E}">
        <p14:creationId xmlns:p14="http://schemas.microsoft.com/office/powerpoint/2010/main" val="855221525"/>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1" y="1273968"/>
            <a:ext cx="9138285" cy="163830"/>
            <a:chOff x="0" y="1273968"/>
            <a:chExt cx="9138285" cy="163830"/>
          </a:xfrm>
        </p:grpSpPr>
        <p:pic>
          <p:nvPicPr>
            <p:cNvPr id="3" name="object 3"/>
            <p:cNvPicPr/>
            <p:nvPr/>
          </p:nvPicPr>
          <p:blipFill>
            <a:blip r:embed="rId2" cstate="print"/>
            <a:stretch>
              <a:fillRect/>
            </a:stretch>
          </p:blipFill>
          <p:spPr>
            <a:xfrm>
              <a:off x="0" y="1384101"/>
              <a:ext cx="9135070" cy="53578"/>
            </a:xfrm>
            <a:prstGeom prst="rect">
              <a:avLst/>
            </a:prstGeom>
          </p:spPr>
        </p:pic>
        <p:pic>
          <p:nvPicPr>
            <p:cNvPr id="4" name="object 4"/>
            <p:cNvPicPr/>
            <p:nvPr/>
          </p:nvPicPr>
          <p:blipFill>
            <a:blip r:embed="rId3" cstate="print"/>
            <a:stretch>
              <a:fillRect/>
            </a:stretch>
          </p:blipFill>
          <p:spPr>
            <a:xfrm>
              <a:off x="0" y="1276945"/>
              <a:ext cx="9135070" cy="80367"/>
            </a:xfrm>
            <a:prstGeom prst="rect">
              <a:avLst/>
            </a:prstGeom>
          </p:spPr>
        </p:pic>
        <p:sp>
          <p:nvSpPr>
            <p:cNvPr id="5" name="object 5"/>
            <p:cNvSpPr/>
            <p:nvPr/>
          </p:nvSpPr>
          <p:spPr>
            <a:xfrm>
              <a:off x="17859"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grpSp>
      <p:sp>
        <p:nvSpPr>
          <p:cNvPr id="6" name="object 6"/>
          <p:cNvSpPr txBox="1"/>
          <p:nvPr/>
        </p:nvSpPr>
        <p:spPr>
          <a:xfrm>
            <a:off x="1809486" y="6601221"/>
            <a:ext cx="219075" cy="237886"/>
          </a:xfrm>
          <a:prstGeom prst="rect">
            <a:avLst/>
          </a:prstGeom>
        </p:spPr>
        <p:txBody>
          <a:bodyPr vert="horz" wrap="square" lIns="0" tIns="14605" rIns="0" bIns="0" rtlCol="0">
            <a:spAutoFit/>
          </a:bodyPr>
          <a:lstStyle/>
          <a:p>
            <a:pPr marL="12700">
              <a:spcBef>
                <a:spcPts val="115"/>
              </a:spcBef>
            </a:pPr>
            <a:r>
              <a:rPr sz="1450" spc="-25" dirty="0">
                <a:solidFill>
                  <a:srgbClr val="3B6759"/>
                </a:solidFill>
                <a:latin typeface="Comic Sans MS"/>
                <a:cs typeface="Comic Sans MS"/>
              </a:rPr>
              <a:t>12</a:t>
            </a:r>
            <a:endParaRPr sz="1450">
              <a:latin typeface="Comic Sans MS"/>
              <a:cs typeface="Comic Sans MS"/>
            </a:endParaRPr>
          </a:p>
        </p:txBody>
      </p:sp>
      <p:sp>
        <p:nvSpPr>
          <p:cNvPr id="7" name="object 7"/>
          <p:cNvSpPr txBox="1">
            <a:spLocks noGrp="1"/>
          </p:cNvSpPr>
          <p:nvPr>
            <p:ph type="title"/>
          </p:nvPr>
        </p:nvSpPr>
        <p:spPr>
          <a:xfrm>
            <a:off x="2548467" y="-76449"/>
            <a:ext cx="10769600" cy="803524"/>
          </a:xfrm>
          <a:prstGeom prst="rect">
            <a:avLst/>
          </a:prstGeom>
        </p:spPr>
        <p:txBody>
          <a:bodyPr vert="horz" wrap="square" lIns="0" tIns="87093" rIns="0" bIns="0" numCol="1" rtlCol="0" anchor="b" anchorCtr="0" compatLnSpc="1">
            <a:prstTxWarp prst="textNoShape">
              <a:avLst/>
            </a:prstTxWarp>
            <a:spAutoFit/>
          </a:bodyPr>
          <a:lstStyle/>
          <a:p>
            <a:pPr marL="1981835">
              <a:spcBef>
                <a:spcPts val="135"/>
              </a:spcBef>
            </a:pPr>
            <a:r>
              <a:rPr sz="4650" spc="-340" dirty="0">
                <a:solidFill>
                  <a:srgbClr val="006B59"/>
                </a:solidFill>
              </a:rPr>
              <a:t>OLTP</a:t>
            </a:r>
            <a:r>
              <a:rPr sz="4650" spc="170" dirty="0">
                <a:solidFill>
                  <a:srgbClr val="006B59"/>
                </a:solidFill>
              </a:rPr>
              <a:t> </a:t>
            </a:r>
            <a:r>
              <a:rPr sz="6975" spc="-37" baseline="1194" dirty="0">
                <a:solidFill>
                  <a:srgbClr val="037262"/>
                </a:solidFill>
              </a:rPr>
              <a:t>v</a:t>
            </a:r>
            <a:r>
              <a:rPr sz="4650" spc="-25" dirty="0">
                <a:solidFill>
                  <a:srgbClr val="037262"/>
                </a:solidFill>
              </a:rPr>
              <a:t>s.</a:t>
            </a:r>
            <a:r>
              <a:rPr sz="4650" spc="-425" dirty="0">
                <a:solidFill>
                  <a:srgbClr val="037262"/>
                </a:solidFill>
              </a:rPr>
              <a:t> </a:t>
            </a:r>
            <a:r>
              <a:rPr sz="4650" spc="-275" dirty="0">
                <a:solidFill>
                  <a:srgbClr val="056B60"/>
                </a:solidFill>
              </a:rPr>
              <a:t>OLAP</a:t>
            </a:r>
            <a:endParaRPr sz="4650"/>
          </a:p>
        </p:txBody>
      </p:sp>
      <p:sp>
        <p:nvSpPr>
          <p:cNvPr id="8" name="object 8"/>
          <p:cNvSpPr txBox="1">
            <a:spLocks noGrp="1"/>
          </p:cNvSpPr>
          <p:nvPr>
            <p:ph sz="half" idx="3"/>
          </p:nvPr>
        </p:nvSpPr>
        <p:spPr>
          <a:xfrm>
            <a:off x="7838491" y="1368053"/>
            <a:ext cx="4505112" cy="3716402"/>
          </a:xfrm>
          <a:prstGeom prst="rect">
            <a:avLst/>
          </a:prstGeom>
        </p:spPr>
        <p:txBody>
          <a:bodyPr vert="horz" wrap="square" lIns="0" tIns="172720" rIns="0" bIns="0" numCol="1" rtlCol="0" anchor="t" anchorCtr="0" compatLnSpc="1">
            <a:prstTxWarp prst="textNoShape">
              <a:avLst/>
            </a:prstTxWarp>
            <a:spAutoFit/>
          </a:bodyPr>
          <a:lstStyle/>
          <a:p>
            <a:pPr marL="179705">
              <a:spcBef>
                <a:spcPts val="1360"/>
              </a:spcBef>
            </a:pPr>
            <a:r>
              <a:rPr spc="-20" dirty="0"/>
              <a:t>OLAP</a:t>
            </a:r>
          </a:p>
          <a:p>
            <a:pPr marL="366395" indent="-341630">
              <a:spcBef>
                <a:spcPts val="830"/>
              </a:spcBef>
              <a:buClr>
                <a:srgbClr val="F60EFD"/>
              </a:buClr>
              <a:buChar char="•"/>
              <a:tabLst>
                <a:tab pos="366395" algn="l"/>
              </a:tabLst>
            </a:pPr>
            <a:r>
              <a:rPr sz="2450" spc="-20" dirty="0">
                <a:solidFill>
                  <a:srgbClr val="000000"/>
                </a:solidFill>
              </a:rPr>
              <a:t>Mostly</a:t>
            </a:r>
            <a:r>
              <a:rPr sz="2450" spc="-75" dirty="0">
                <a:solidFill>
                  <a:srgbClr val="000000"/>
                </a:solidFill>
              </a:rPr>
              <a:t> </a:t>
            </a:r>
            <a:r>
              <a:rPr sz="2450" spc="-10" dirty="0">
                <a:solidFill>
                  <a:srgbClr val="000000"/>
                </a:solidFill>
              </a:rPr>
              <a:t>reads</a:t>
            </a:r>
            <a:endParaRPr sz="2450"/>
          </a:p>
          <a:p>
            <a:pPr marL="366395" indent="-342265">
              <a:spcBef>
                <a:spcPts val="490"/>
              </a:spcBef>
              <a:buClr>
                <a:srgbClr val="EF08F9"/>
              </a:buClr>
              <a:buChar char="•"/>
              <a:tabLst>
                <a:tab pos="366395" algn="l"/>
              </a:tabLst>
            </a:pPr>
            <a:r>
              <a:rPr sz="2500" spc="-50" dirty="0">
                <a:solidFill>
                  <a:srgbClr val="000000"/>
                </a:solidFill>
              </a:rPr>
              <a:t>Queries</a:t>
            </a:r>
            <a:r>
              <a:rPr sz="2500" spc="-60" dirty="0">
                <a:solidFill>
                  <a:srgbClr val="000000"/>
                </a:solidFill>
              </a:rPr>
              <a:t> </a:t>
            </a:r>
            <a:r>
              <a:rPr sz="2500" spc="-40" dirty="0">
                <a:solidFill>
                  <a:srgbClr val="000000"/>
                </a:solidFill>
              </a:rPr>
              <a:t>long,</a:t>
            </a:r>
            <a:r>
              <a:rPr sz="2500" spc="-120" dirty="0">
                <a:solidFill>
                  <a:srgbClr val="000000"/>
                </a:solidFill>
              </a:rPr>
              <a:t> </a:t>
            </a:r>
            <a:r>
              <a:rPr sz="2500" spc="-75" dirty="0">
                <a:solidFill>
                  <a:srgbClr val="000000"/>
                </a:solidFill>
              </a:rPr>
              <a:t>complex</a:t>
            </a:r>
            <a:endParaRPr sz="2500"/>
          </a:p>
          <a:p>
            <a:pPr marL="363220" indent="-339090">
              <a:spcBef>
                <a:spcPts val="445"/>
              </a:spcBef>
              <a:buClr>
                <a:srgbClr val="EF01F2"/>
              </a:buClr>
              <a:buChar char="•"/>
              <a:tabLst>
                <a:tab pos="363220" algn="l"/>
              </a:tabLst>
            </a:pPr>
            <a:r>
              <a:rPr sz="2500" spc="-95" dirty="0">
                <a:solidFill>
                  <a:srgbClr val="000000"/>
                </a:solidFill>
              </a:rPr>
              <a:t>Gb-</a:t>
            </a:r>
            <a:r>
              <a:rPr sz="2500" dirty="0">
                <a:solidFill>
                  <a:srgbClr val="000000"/>
                </a:solidFill>
              </a:rPr>
              <a:t>Tb</a:t>
            </a:r>
            <a:r>
              <a:rPr sz="2500" spc="-105" dirty="0">
                <a:solidFill>
                  <a:srgbClr val="000000"/>
                </a:solidFill>
              </a:rPr>
              <a:t> </a:t>
            </a:r>
            <a:r>
              <a:rPr sz="2500" spc="-20" dirty="0">
                <a:solidFill>
                  <a:srgbClr val="000000"/>
                </a:solidFill>
              </a:rPr>
              <a:t>of</a:t>
            </a:r>
            <a:r>
              <a:rPr sz="2500" spc="-95" dirty="0">
                <a:solidFill>
                  <a:srgbClr val="000000"/>
                </a:solidFill>
              </a:rPr>
              <a:t> </a:t>
            </a:r>
            <a:r>
              <a:rPr sz="2500" spc="-20" dirty="0">
                <a:solidFill>
                  <a:srgbClr val="000000"/>
                </a:solidFill>
              </a:rPr>
              <a:t>data</a:t>
            </a:r>
            <a:endParaRPr sz="2500"/>
          </a:p>
          <a:p>
            <a:pPr marL="359410" indent="-346710">
              <a:spcBef>
                <a:spcPts val="445"/>
              </a:spcBef>
              <a:buClr>
                <a:srgbClr val="F003F6"/>
              </a:buClr>
              <a:buChar char="•"/>
              <a:tabLst>
                <a:tab pos="359410" algn="l"/>
              </a:tabLst>
            </a:pPr>
            <a:r>
              <a:rPr sz="2500" spc="-40" dirty="0">
                <a:solidFill>
                  <a:srgbClr val="000000"/>
                </a:solidFill>
                <a:latin typeface="Comic Sans MS"/>
                <a:cs typeface="Comic Sans MS"/>
              </a:rPr>
              <a:t>Summarized,</a:t>
            </a:r>
            <a:endParaRPr sz="2500">
              <a:latin typeface="Comic Sans MS"/>
              <a:cs typeface="Comic Sans MS"/>
            </a:endParaRPr>
          </a:p>
          <a:p>
            <a:pPr marL="361950">
              <a:spcBef>
                <a:spcPts val="20"/>
              </a:spcBef>
            </a:pPr>
            <a:r>
              <a:rPr sz="1750" spc="-10" dirty="0">
                <a:solidFill>
                  <a:srgbClr val="000000"/>
                </a:solidFill>
                <a:latin typeface="Comic Sans MS"/>
                <a:cs typeface="Comic Sans MS"/>
              </a:rPr>
              <a:t>CO</a:t>
            </a:r>
            <a:r>
              <a:rPr sz="3600" spc="-15" baseline="1157" dirty="0">
                <a:solidFill>
                  <a:srgbClr val="000000"/>
                </a:solidFill>
                <a:latin typeface="Comic Sans MS"/>
                <a:cs typeface="Comic Sans MS"/>
              </a:rPr>
              <a:t>nSOIidate</a:t>
            </a:r>
            <a:r>
              <a:rPr sz="2400" spc="-10" dirty="0">
                <a:solidFill>
                  <a:srgbClr val="000000"/>
                </a:solidFill>
                <a:latin typeface="Comic Sans MS"/>
                <a:cs typeface="Comic Sans MS"/>
              </a:rPr>
              <a:t>data</a:t>
            </a:r>
            <a:endParaRPr sz="2400">
              <a:latin typeface="Comic Sans MS"/>
              <a:cs typeface="Comic Sans MS"/>
            </a:endParaRPr>
          </a:p>
          <a:p>
            <a:pPr marL="340360" marR="661670" indent="-340360" algn="r">
              <a:spcBef>
                <a:spcPts val="480"/>
              </a:spcBef>
              <a:buClr>
                <a:srgbClr val="F905FD"/>
              </a:buClr>
              <a:buChar char="•"/>
              <a:tabLst>
                <a:tab pos="340360" algn="l"/>
              </a:tabLst>
            </a:pPr>
            <a:r>
              <a:rPr sz="2450" spc="-45" dirty="0">
                <a:solidFill>
                  <a:srgbClr val="000000"/>
                </a:solidFill>
              </a:rPr>
              <a:t>Decision-</a:t>
            </a:r>
            <a:r>
              <a:rPr sz="2450" spc="-10" dirty="0">
                <a:solidFill>
                  <a:srgbClr val="000000"/>
                </a:solidFill>
              </a:rPr>
              <a:t>makers,</a:t>
            </a:r>
            <a:endParaRPr sz="2450"/>
          </a:p>
          <a:p>
            <a:pPr marR="664845" algn="r">
              <a:spcBef>
                <a:spcPts val="25"/>
              </a:spcBef>
            </a:pPr>
            <a:r>
              <a:rPr sz="2400" dirty="0">
                <a:solidFill>
                  <a:srgbClr val="000000"/>
                </a:solidFill>
              </a:rPr>
              <a:t>analysts</a:t>
            </a:r>
            <a:r>
              <a:rPr sz="2400" spc="15" dirty="0">
                <a:solidFill>
                  <a:srgbClr val="000000"/>
                </a:solidFill>
              </a:rPr>
              <a:t> </a:t>
            </a:r>
            <a:r>
              <a:rPr sz="2400" dirty="0">
                <a:solidFill>
                  <a:srgbClr val="000000"/>
                </a:solidFill>
              </a:rPr>
              <a:t>as</a:t>
            </a:r>
            <a:r>
              <a:rPr sz="2400" spc="-120" dirty="0">
                <a:solidFill>
                  <a:srgbClr val="000000"/>
                </a:solidFill>
              </a:rPr>
              <a:t> </a:t>
            </a:r>
            <a:r>
              <a:rPr sz="2400" spc="-10" dirty="0">
                <a:solidFill>
                  <a:srgbClr val="000000"/>
                </a:solidFill>
              </a:rPr>
              <a:t>users</a:t>
            </a:r>
            <a:endParaRPr sz="2400"/>
          </a:p>
        </p:txBody>
      </p:sp>
      <p:sp>
        <p:nvSpPr>
          <p:cNvPr id="9" name="object 9"/>
          <p:cNvSpPr txBox="1">
            <a:spLocks noGrp="1"/>
          </p:cNvSpPr>
          <p:nvPr>
            <p:ph sz="half" idx="2"/>
          </p:nvPr>
        </p:nvSpPr>
        <p:spPr>
          <a:xfrm>
            <a:off x="2456866" y="1189461"/>
            <a:ext cx="4828539" cy="4562018"/>
          </a:xfrm>
          <a:prstGeom prst="rect">
            <a:avLst/>
          </a:prstGeom>
        </p:spPr>
        <p:txBody>
          <a:bodyPr vert="horz" wrap="square" lIns="0" tIns="280035" rIns="0" bIns="0" numCol="1" rtlCol="0" anchor="t" anchorCtr="0" compatLnSpc="1">
            <a:prstTxWarp prst="textNoShape">
              <a:avLst/>
            </a:prstTxWarp>
            <a:spAutoFit/>
          </a:bodyPr>
          <a:lstStyle/>
          <a:p>
            <a:pPr marL="224154">
              <a:spcBef>
                <a:spcPts val="2205"/>
              </a:spcBef>
            </a:pPr>
            <a:r>
              <a:rPr spc="-20" dirty="0"/>
              <a:t>OLTP</a:t>
            </a:r>
          </a:p>
          <a:p>
            <a:pPr marL="357505" indent="-332740">
              <a:spcBef>
                <a:spcPts val="1390"/>
              </a:spcBef>
              <a:buClr>
                <a:srgbClr val="F408ED"/>
              </a:buClr>
              <a:buChar char="•"/>
              <a:tabLst>
                <a:tab pos="357505" algn="l"/>
              </a:tabLst>
            </a:pPr>
            <a:r>
              <a:rPr sz="2450" spc="-10" dirty="0">
                <a:solidFill>
                  <a:srgbClr val="000000"/>
                </a:solidFill>
              </a:rPr>
              <a:t>Mostly</a:t>
            </a:r>
            <a:r>
              <a:rPr sz="2450" spc="-130" dirty="0">
                <a:solidFill>
                  <a:srgbClr val="000000"/>
                </a:solidFill>
              </a:rPr>
              <a:t> </a:t>
            </a:r>
            <a:r>
              <a:rPr sz="2450" spc="-10" dirty="0">
                <a:solidFill>
                  <a:srgbClr val="000000"/>
                </a:solidFill>
              </a:rPr>
              <a:t>updates</a:t>
            </a:r>
            <a:endParaRPr sz="2450"/>
          </a:p>
          <a:p>
            <a:pPr marL="356235" indent="-332105">
              <a:spcBef>
                <a:spcPts val="490"/>
              </a:spcBef>
              <a:buClr>
                <a:srgbClr val="FD03F9"/>
              </a:buClr>
              <a:buChar char="•"/>
              <a:tabLst>
                <a:tab pos="356235" algn="l"/>
              </a:tabLst>
            </a:pPr>
            <a:r>
              <a:rPr sz="2500" spc="-40" dirty="0">
                <a:solidFill>
                  <a:srgbClr val="000000"/>
                </a:solidFill>
              </a:rPr>
              <a:t>Many</a:t>
            </a:r>
            <a:r>
              <a:rPr sz="2500" spc="-95" dirty="0">
                <a:solidFill>
                  <a:srgbClr val="000000"/>
                </a:solidFill>
              </a:rPr>
              <a:t> </a:t>
            </a:r>
            <a:r>
              <a:rPr sz="2500" spc="-35" dirty="0">
                <a:solidFill>
                  <a:srgbClr val="000000"/>
                </a:solidFill>
              </a:rPr>
              <a:t>small</a:t>
            </a:r>
            <a:r>
              <a:rPr sz="2500" spc="-114" dirty="0">
                <a:solidFill>
                  <a:srgbClr val="000000"/>
                </a:solidFill>
              </a:rPr>
              <a:t> </a:t>
            </a:r>
            <a:r>
              <a:rPr sz="2500" spc="-60" dirty="0">
                <a:solidFill>
                  <a:srgbClr val="000000"/>
                </a:solidFill>
              </a:rPr>
              <a:t>transactions</a:t>
            </a:r>
            <a:endParaRPr sz="2500"/>
          </a:p>
          <a:p>
            <a:pPr marL="356235" indent="-332105">
              <a:spcBef>
                <a:spcPts val="445"/>
              </a:spcBef>
              <a:buClr>
                <a:srgbClr val="F008F9"/>
              </a:buClr>
              <a:buChar char="•"/>
              <a:tabLst>
                <a:tab pos="356235" algn="l"/>
              </a:tabLst>
            </a:pPr>
            <a:r>
              <a:rPr sz="2500" spc="-85" dirty="0">
                <a:solidFill>
                  <a:srgbClr val="000000"/>
                </a:solidFill>
              </a:rPr>
              <a:t>Mb-</a:t>
            </a:r>
            <a:r>
              <a:rPr sz="2500" dirty="0">
                <a:solidFill>
                  <a:srgbClr val="000000"/>
                </a:solidFill>
              </a:rPr>
              <a:t>Tb</a:t>
            </a:r>
            <a:r>
              <a:rPr sz="2500" spc="-140" dirty="0">
                <a:solidFill>
                  <a:srgbClr val="000000"/>
                </a:solidFill>
              </a:rPr>
              <a:t> </a:t>
            </a:r>
            <a:r>
              <a:rPr sz="2500" dirty="0">
                <a:solidFill>
                  <a:srgbClr val="000000"/>
                </a:solidFill>
              </a:rPr>
              <a:t>of</a:t>
            </a:r>
            <a:r>
              <a:rPr sz="2500" spc="-80" dirty="0">
                <a:solidFill>
                  <a:srgbClr val="000000"/>
                </a:solidFill>
              </a:rPr>
              <a:t> </a:t>
            </a:r>
            <a:r>
              <a:rPr sz="2500" spc="-20" dirty="0">
                <a:solidFill>
                  <a:srgbClr val="000000"/>
                </a:solidFill>
              </a:rPr>
              <a:t>data</a:t>
            </a:r>
            <a:endParaRPr sz="2500"/>
          </a:p>
          <a:p>
            <a:pPr marL="370840" indent="-358140">
              <a:spcBef>
                <a:spcPts val="445"/>
              </a:spcBef>
              <a:buClr>
                <a:srgbClr val="ED0AF2"/>
              </a:buClr>
              <a:buChar char="•"/>
              <a:tabLst>
                <a:tab pos="370840" algn="l"/>
              </a:tabLst>
            </a:pPr>
            <a:r>
              <a:rPr sz="2500" dirty="0">
                <a:solidFill>
                  <a:srgbClr val="000000"/>
                </a:solidFill>
                <a:latin typeface="Comic Sans MS"/>
                <a:cs typeface="Comic Sans MS"/>
              </a:rPr>
              <a:t>Raw</a:t>
            </a:r>
            <a:r>
              <a:rPr sz="2500" spc="15" dirty="0">
                <a:solidFill>
                  <a:srgbClr val="000000"/>
                </a:solidFill>
                <a:latin typeface="Comic Sans MS"/>
                <a:cs typeface="Comic Sans MS"/>
              </a:rPr>
              <a:t> </a:t>
            </a:r>
            <a:r>
              <a:rPr sz="2500" spc="-20" dirty="0">
                <a:solidFill>
                  <a:srgbClr val="000000"/>
                </a:solidFill>
                <a:latin typeface="Comic Sans MS"/>
                <a:cs typeface="Comic Sans MS"/>
              </a:rPr>
              <a:t>data</a:t>
            </a:r>
            <a:endParaRPr sz="2500">
              <a:latin typeface="Comic Sans MS"/>
              <a:cs typeface="Comic Sans MS"/>
            </a:endParaRPr>
          </a:p>
          <a:p>
            <a:pPr marL="367030" indent="-353060">
              <a:spcBef>
                <a:spcPts val="580"/>
              </a:spcBef>
              <a:buClr>
                <a:srgbClr val="FB03F0"/>
              </a:buClr>
              <a:buChar char="•"/>
              <a:tabLst>
                <a:tab pos="367030" algn="l"/>
              </a:tabLst>
            </a:pPr>
            <a:r>
              <a:rPr sz="3600" spc="-82" baseline="1157" dirty="0">
                <a:solidFill>
                  <a:srgbClr val="000000"/>
                </a:solidFill>
                <a:latin typeface="Comic Sans MS"/>
                <a:cs typeface="Comic Sans MS"/>
              </a:rPr>
              <a:t>Clerical</a:t>
            </a:r>
            <a:r>
              <a:rPr sz="3600" spc="-52" baseline="1157" dirty="0">
                <a:solidFill>
                  <a:srgbClr val="000000"/>
                </a:solidFill>
                <a:latin typeface="Comic Sans MS"/>
                <a:cs typeface="Comic Sans MS"/>
              </a:rPr>
              <a:t> </a:t>
            </a:r>
            <a:r>
              <a:rPr sz="2400" spc="-10" dirty="0">
                <a:solidFill>
                  <a:srgbClr val="000000"/>
                </a:solidFill>
                <a:latin typeface="Comic Sans MS"/>
                <a:cs typeface="Comic Sans MS"/>
              </a:rPr>
              <a:t>users</a:t>
            </a:r>
            <a:endParaRPr sz="2400">
              <a:latin typeface="Comic Sans MS"/>
              <a:cs typeface="Comic Sans MS"/>
            </a:endParaRPr>
          </a:p>
          <a:p>
            <a:pPr marL="365125" indent="-340360">
              <a:spcBef>
                <a:spcPts val="520"/>
              </a:spcBef>
              <a:buClr>
                <a:srgbClr val="F400FB"/>
              </a:buClr>
              <a:buChar char="•"/>
              <a:tabLst>
                <a:tab pos="365125" algn="l"/>
              </a:tabLst>
            </a:pPr>
            <a:r>
              <a:rPr sz="2450" spc="-80" dirty="0">
                <a:solidFill>
                  <a:srgbClr val="000000"/>
                </a:solidFill>
              </a:rPr>
              <a:t>Up-</a:t>
            </a:r>
            <a:r>
              <a:rPr sz="2450" spc="-60" dirty="0">
                <a:solidFill>
                  <a:srgbClr val="000000"/>
                </a:solidFill>
              </a:rPr>
              <a:t>to-</a:t>
            </a:r>
            <a:r>
              <a:rPr sz="2450" dirty="0">
                <a:solidFill>
                  <a:srgbClr val="000000"/>
                </a:solidFill>
              </a:rPr>
              <a:t>date</a:t>
            </a:r>
            <a:r>
              <a:rPr sz="2450" spc="35" dirty="0">
                <a:solidFill>
                  <a:srgbClr val="000000"/>
                </a:solidFill>
              </a:rPr>
              <a:t> </a:t>
            </a:r>
            <a:r>
              <a:rPr sz="2450" spc="-20" dirty="0">
                <a:solidFill>
                  <a:srgbClr val="000000"/>
                </a:solidFill>
              </a:rPr>
              <a:t>data</a:t>
            </a:r>
            <a:endParaRPr sz="2450"/>
          </a:p>
          <a:p>
            <a:pPr marL="364490" indent="-339725">
              <a:lnSpc>
                <a:spcPts val="2965"/>
              </a:lnSpc>
              <a:spcBef>
                <a:spcPts val="455"/>
              </a:spcBef>
              <a:buClr>
                <a:srgbClr val="EF05F2"/>
              </a:buClr>
              <a:buSzPct val="96000"/>
              <a:buChar char="•"/>
              <a:tabLst>
                <a:tab pos="364490" algn="l"/>
              </a:tabLst>
            </a:pPr>
            <a:r>
              <a:rPr sz="2500" spc="-10" dirty="0">
                <a:solidFill>
                  <a:srgbClr val="000000"/>
                </a:solidFill>
              </a:rPr>
              <a:t>C</a:t>
            </a:r>
            <a:r>
              <a:rPr sz="1750" spc="-10" dirty="0">
                <a:solidFill>
                  <a:srgbClr val="000000"/>
                </a:solidFill>
              </a:rPr>
              <a:t>O</a:t>
            </a:r>
            <a:r>
              <a:rPr sz="1400" spc="-10" dirty="0">
                <a:solidFill>
                  <a:srgbClr val="000000"/>
                </a:solidFill>
              </a:rPr>
              <a:t>F)</a:t>
            </a:r>
            <a:r>
              <a:rPr sz="2400" spc="-10" dirty="0">
                <a:solidFill>
                  <a:srgbClr val="000000"/>
                </a:solidFill>
              </a:rPr>
              <a:t>sistency,</a:t>
            </a:r>
            <a:endParaRPr sz="2400"/>
          </a:p>
          <a:p>
            <a:pPr marL="360680">
              <a:lnSpc>
                <a:spcPts val="2905"/>
              </a:lnSpc>
            </a:pPr>
            <a:r>
              <a:rPr sz="2450" spc="-25" dirty="0">
                <a:solidFill>
                  <a:srgbClr val="000000"/>
                </a:solidFill>
              </a:rPr>
              <a:t>recoverability</a:t>
            </a:r>
            <a:r>
              <a:rPr sz="2450" spc="-35" dirty="0">
                <a:solidFill>
                  <a:srgbClr val="000000"/>
                </a:solidFill>
              </a:rPr>
              <a:t> </a:t>
            </a:r>
            <a:r>
              <a:rPr sz="2450" spc="-10" dirty="0">
                <a:solidFill>
                  <a:srgbClr val="000000"/>
                </a:solidFill>
              </a:rPr>
              <a:t>critical</a:t>
            </a:r>
            <a:endParaRPr sz="2450"/>
          </a:p>
        </p:txBody>
      </p:sp>
      <p:sp>
        <p:nvSpPr>
          <p:cNvPr id="10" name="object 10"/>
          <p:cNvSpPr txBox="1"/>
          <p:nvPr/>
        </p:nvSpPr>
        <p:spPr>
          <a:xfrm>
            <a:off x="6750038" y="6683077"/>
            <a:ext cx="3742690" cy="192360"/>
          </a:xfrm>
          <a:prstGeom prst="rect">
            <a:avLst/>
          </a:prstGeom>
        </p:spPr>
        <p:txBody>
          <a:bodyPr vert="horz" wrap="square" lIns="0" tIns="15240" rIns="0" bIns="0" rtlCol="0">
            <a:spAutoFit/>
          </a:bodyPr>
          <a:lstStyle/>
          <a:p>
            <a:pPr marL="12700">
              <a:spcBef>
                <a:spcPts val="120"/>
              </a:spcBef>
            </a:pPr>
            <a:r>
              <a:rPr sz="1150" spc="-55" dirty="0">
                <a:solidFill>
                  <a:srgbClr val="333333"/>
                </a:solidFill>
                <a:latin typeface="Arial MT"/>
                <a:cs typeface="Arial MT"/>
              </a:rPr>
              <a:t>HI^CtOr</a:t>
            </a:r>
            <a:r>
              <a:rPr sz="1150" spc="180" dirty="0">
                <a:solidFill>
                  <a:srgbClr val="333333"/>
                </a:solidFill>
                <a:latin typeface="Arial MT"/>
                <a:cs typeface="Arial MT"/>
              </a:rPr>
              <a:t> </a:t>
            </a:r>
            <a:r>
              <a:rPr sz="1150" dirty="0">
                <a:solidFill>
                  <a:srgbClr val="414141"/>
                </a:solidFill>
                <a:latin typeface="Arial MT"/>
                <a:cs typeface="Arial MT"/>
              </a:rPr>
              <a:t>García</a:t>
            </a:r>
            <a:r>
              <a:rPr sz="1150" spc="75" dirty="0">
                <a:solidFill>
                  <a:srgbClr val="414141"/>
                </a:solidFill>
                <a:latin typeface="Arial MT"/>
                <a:cs typeface="Arial MT"/>
              </a:rPr>
              <a:t> </a:t>
            </a:r>
            <a:r>
              <a:rPr sz="1150" spc="65" dirty="0">
                <a:solidFill>
                  <a:srgbClr val="363636"/>
                </a:solidFill>
                <a:latin typeface="Arial MT"/>
                <a:cs typeface="Arial MT"/>
              </a:rPr>
              <a:t>Molina:</a:t>
            </a:r>
            <a:r>
              <a:rPr sz="1150" spc="55" dirty="0">
                <a:solidFill>
                  <a:srgbClr val="363636"/>
                </a:solidFill>
                <a:latin typeface="Arial MT"/>
                <a:cs typeface="Arial MT"/>
              </a:rPr>
              <a:t> </a:t>
            </a:r>
            <a:r>
              <a:rPr sz="1150" dirty="0">
                <a:solidFill>
                  <a:srgbClr val="2A2A2A"/>
                </a:solidFill>
                <a:latin typeface="Arial MT"/>
                <a:cs typeface="Arial MT"/>
              </a:rPr>
              <a:t>Data</a:t>
            </a:r>
            <a:r>
              <a:rPr sz="1150" spc="130" dirty="0">
                <a:solidFill>
                  <a:srgbClr val="2A2A2A"/>
                </a:solidFill>
                <a:latin typeface="Arial MT"/>
                <a:cs typeface="Arial MT"/>
              </a:rPr>
              <a:t> </a:t>
            </a:r>
            <a:r>
              <a:rPr sz="1150" spc="50" dirty="0">
                <a:solidFill>
                  <a:srgbClr val="2F2F2F"/>
                </a:solidFill>
                <a:latin typeface="Arial MT"/>
                <a:cs typeface="Arial MT"/>
              </a:rPr>
              <a:t>Warehousina</a:t>
            </a:r>
            <a:r>
              <a:rPr sz="1150" spc="185" dirty="0">
                <a:solidFill>
                  <a:srgbClr val="2F2F2F"/>
                </a:solidFill>
                <a:latin typeface="Arial MT"/>
                <a:cs typeface="Arial MT"/>
              </a:rPr>
              <a:t> </a:t>
            </a:r>
            <a:r>
              <a:rPr sz="1150" spc="70" dirty="0">
                <a:solidFill>
                  <a:srgbClr val="282828"/>
                </a:solidFill>
                <a:latin typeface="Arial MT"/>
                <a:cs typeface="Arial MT"/>
              </a:rPr>
              <a:t>and</a:t>
            </a:r>
            <a:r>
              <a:rPr sz="1150" spc="80" dirty="0">
                <a:solidFill>
                  <a:srgbClr val="282828"/>
                </a:solidFill>
                <a:latin typeface="Arial MT"/>
                <a:cs typeface="Arial MT"/>
              </a:rPr>
              <a:t> </a:t>
            </a:r>
            <a:r>
              <a:rPr sz="1150" spc="-20" dirty="0">
                <a:solidFill>
                  <a:srgbClr val="343434"/>
                </a:solidFill>
                <a:latin typeface="Arial MT"/>
                <a:cs typeface="Arial MT"/>
              </a:rPr>
              <a:t>OLAP</a:t>
            </a:r>
            <a:endParaRPr sz="1150">
              <a:latin typeface="Arial MT"/>
              <a:cs typeface="Arial MT"/>
            </a:endParaRPr>
          </a:p>
        </p:txBody>
      </p:sp>
      <p:sp>
        <p:nvSpPr>
          <p:cNvPr id="11" name="Footer Placeholder 10">
            <a:extLst>
              <a:ext uri="{FF2B5EF4-FFF2-40B4-BE49-F238E27FC236}">
                <a16:creationId xmlns:a16="http://schemas.microsoft.com/office/drawing/2014/main" id="{609CB364-78EF-471C-BD34-ED26C53ACC14}"/>
              </a:ext>
            </a:extLst>
          </p:cNvPr>
          <p:cNvSpPr>
            <a:spLocks noGrp="1"/>
          </p:cNvSpPr>
          <p:nvPr>
            <p:ph type="ftr" sz="quarter" idx="5"/>
          </p:nvPr>
        </p:nvSpPr>
        <p:spPr/>
        <p:txBody>
          <a:bodyPr/>
          <a:lstStyle/>
          <a:p>
            <a:pPr marL="12700">
              <a:spcBef>
                <a:spcPts val="10"/>
              </a:spcBef>
            </a:pPr>
            <a:r>
              <a:rPr lang="en-GB" spc="-55">
                <a:solidFill>
                  <a:srgbClr val="333333"/>
                </a:solidFill>
              </a:rPr>
              <a:t>Prepared By: Mohammad Rony Lecturer, Dept. Of CSE University Of Global Village (UGV), Barishal</a:t>
            </a:r>
            <a:endParaRPr lang="en-GB" spc="-20" dirty="0">
              <a:solidFill>
                <a:srgbClr val="343434"/>
              </a:solidFill>
            </a:endParaRPr>
          </a:p>
        </p:txBody>
      </p:sp>
    </p:spTree>
    <p:extLst>
      <p:ext uri="{BB962C8B-B14F-4D97-AF65-F5344CB8AC3E}">
        <p14:creationId xmlns:p14="http://schemas.microsoft.com/office/powerpoint/2010/main" val="1744448791"/>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1" y="1273968"/>
            <a:ext cx="9138285" cy="163830"/>
            <a:chOff x="0" y="1273968"/>
            <a:chExt cx="9138285" cy="163830"/>
          </a:xfrm>
        </p:grpSpPr>
        <p:pic>
          <p:nvPicPr>
            <p:cNvPr id="3" name="object 3"/>
            <p:cNvPicPr/>
            <p:nvPr/>
          </p:nvPicPr>
          <p:blipFill>
            <a:blip r:embed="rId2" cstate="print"/>
            <a:stretch>
              <a:fillRect/>
            </a:stretch>
          </p:blipFill>
          <p:spPr>
            <a:xfrm>
              <a:off x="0" y="1384101"/>
              <a:ext cx="9135070" cy="53578"/>
            </a:xfrm>
            <a:prstGeom prst="rect">
              <a:avLst/>
            </a:prstGeom>
          </p:spPr>
        </p:pic>
        <p:pic>
          <p:nvPicPr>
            <p:cNvPr id="4" name="object 4"/>
            <p:cNvPicPr/>
            <p:nvPr/>
          </p:nvPicPr>
          <p:blipFill>
            <a:blip r:embed="rId3" cstate="print"/>
            <a:stretch>
              <a:fillRect/>
            </a:stretch>
          </p:blipFill>
          <p:spPr>
            <a:xfrm>
              <a:off x="0" y="1276945"/>
              <a:ext cx="9135070" cy="80367"/>
            </a:xfrm>
            <a:prstGeom prst="rect">
              <a:avLst/>
            </a:prstGeom>
          </p:spPr>
        </p:pic>
        <p:sp>
          <p:nvSpPr>
            <p:cNvPr id="5" name="object 5"/>
            <p:cNvSpPr/>
            <p:nvPr/>
          </p:nvSpPr>
          <p:spPr>
            <a:xfrm>
              <a:off x="17859"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grpSp>
      <p:sp>
        <p:nvSpPr>
          <p:cNvPr id="6" name="object 6"/>
          <p:cNvSpPr txBox="1">
            <a:spLocks noGrp="1"/>
          </p:cNvSpPr>
          <p:nvPr>
            <p:ph type="title"/>
          </p:nvPr>
        </p:nvSpPr>
        <p:spPr>
          <a:xfrm>
            <a:off x="2548467" y="-78734"/>
            <a:ext cx="10769600" cy="805809"/>
          </a:xfrm>
          <a:prstGeom prst="rect">
            <a:avLst/>
          </a:prstGeom>
        </p:spPr>
        <p:txBody>
          <a:bodyPr vert="horz" wrap="square" lIns="0" tIns="104596" rIns="0" bIns="0" numCol="1" rtlCol="0" anchor="b" anchorCtr="0" compatLnSpc="1">
            <a:prstTxWarp prst="textNoShape">
              <a:avLst/>
            </a:prstTxWarp>
            <a:spAutoFit/>
          </a:bodyPr>
          <a:lstStyle/>
          <a:p>
            <a:pPr marL="2581910">
              <a:spcBef>
                <a:spcPts val="140"/>
              </a:spcBef>
            </a:pPr>
            <a:r>
              <a:rPr sz="6825" spc="-15" baseline="1221" dirty="0">
                <a:solidFill>
                  <a:srgbClr val="087264"/>
                </a:solidFill>
              </a:rPr>
              <a:t>D</a:t>
            </a:r>
            <a:r>
              <a:rPr sz="4550" spc="-10" dirty="0">
                <a:solidFill>
                  <a:srgbClr val="087264"/>
                </a:solidFill>
              </a:rPr>
              <a:t>ata</a:t>
            </a:r>
            <a:r>
              <a:rPr sz="4550" spc="-380" dirty="0">
                <a:solidFill>
                  <a:srgbClr val="087264"/>
                </a:solidFill>
              </a:rPr>
              <a:t> </a:t>
            </a:r>
            <a:r>
              <a:rPr sz="4550" spc="-105" dirty="0">
                <a:solidFill>
                  <a:srgbClr val="006960"/>
                </a:solidFill>
              </a:rPr>
              <a:t>Marts</a:t>
            </a:r>
            <a:endParaRPr sz="4550"/>
          </a:p>
        </p:txBody>
      </p:sp>
      <p:sp>
        <p:nvSpPr>
          <p:cNvPr id="9" name="object 9"/>
          <p:cNvSpPr txBox="1">
            <a:spLocks noGrp="1"/>
          </p:cNvSpPr>
          <p:nvPr>
            <p:ph type="ftr" sz="quarter" idx="5"/>
          </p:nvPr>
        </p:nvSpPr>
        <p:spPr>
          <a:xfrm>
            <a:off x="5226038" y="6697174"/>
            <a:ext cx="3742690" cy="191770"/>
          </a:xfrm>
          <a:prstGeom prst="rect">
            <a:avLst/>
          </a:prstGeom>
        </p:spPr>
        <p:txBody>
          <a:bodyPr vert="horz" wrap="square" lIns="0" tIns="0" rIns="0" bIns="0" rtlCol="0">
            <a:spAutoFit/>
          </a:bodyPr>
          <a:lstStyle>
            <a:defPPr>
              <a:defRPr kern="0"/>
            </a:defPPr>
            <a:lvl1pPr>
              <a:defRPr sz="1150" b="0" i="0">
                <a:solidFill>
                  <a:srgbClr val="2F2F2F"/>
                </a:solidFill>
                <a:latin typeface="Arial MT"/>
                <a:cs typeface="Arial MT"/>
              </a:defRPr>
            </a:lvl1pPr>
          </a:lstStyle>
          <a:p>
            <a:pPr marL="12700">
              <a:spcBef>
                <a:spcPts val="10"/>
              </a:spcBef>
            </a:pPr>
            <a:r>
              <a:rPr lang="en-GB" spc="-55">
                <a:solidFill>
                  <a:srgbClr val="333333"/>
                </a:solidFill>
              </a:rPr>
              <a:t>Prepared By: Mohammad Rony Lecturer, Dept. Of CSE University Of Global Village (UGV), Barishal</a:t>
            </a:r>
            <a:endParaRPr spc="-20" dirty="0">
              <a:solidFill>
                <a:srgbClr val="343434"/>
              </a:solidFill>
            </a:endParaRPr>
          </a:p>
        </p:txBody>
      </p:sp>
      <p:sp>
        <p:nvSpPr>
          <p:cNvPr id="7" name="object 7"/>
          <p:cNvSpPr txBox="1"/>
          <p:nvPr/>
        </p:nvSpPr>
        <p:spPr>
          <a:xfrm>
            <a:off x="2141055" y="1534177"/>
            <a:ext cx="7842884" cy="2800985"/>
          </a:xfrm>
          <a:prstGeom prst="rect">
            <a:avLst/>
          </a:prstGeom>
        </p:spPr>
        <p:txBody>
          <a:bodyPr vert="horz" wrap="square" lIns="0" tIns="106045" rIns="0" bIns="0" rtlCol="0">
            <a:spAutoFit/>
          </a:bodyPr>
          <a:lstStyle/>
          <a:p>
            <a:pPr marL="355600" indent="-342265">
              <a:spcBef>
                <a:spcPts val="835"/>
              </a:spcBef>
              <a:buClr>
                <a:srgbClr val="FD00FF"/>
              </a:buClr>
              <a:buChar char="•"/>
              <a:tabLst>
                <a:tab pos="355600" algn="l"/>
              </a:tabLst>
            </a:pPr>
            <a:r>
              <a:rPr sz="3150" dirty="0">
                <a:latin typeface="Arial MT"/>
                <a:cs typeface="Arial MT"/>
              </a:rPr>
              <a:t>Smaller</a:t>
            </a:r>
            <a:r>
              <a:rPr sz="3150" spc="100" dirty="0">
                <a:latin typeface="Arial MT"/>
                <a:cs typeface="Arial MT"/>
              </a:rPr>
              <a:t> </a:t>
            </a:r>
            <a:r>
              <a:rPr sz="3150" spc="-10" dirty="0">
                <a:latin typeface="Arial MT"/>
                <a:cs typeface="Arial MT"/>
              </a:rPr>
              <a:t>warehouses</a:t>
            </a:r>
            <a:endParaRPr sz="3150">
              <a:latin typeface="Arial MT"/>
              <a:cs typeface="Arial MT"/>
            </a:endParaRPr>
          </a:p>
          <a:p>
            <a:pPr marL="354965" indent="-342265">
              <a:spcBef>
                <a:spcPts val="760"/>
              </a:spcBef>
              <a:buClr>
                <a:srgbClr val="FB01FB"/>
              </a:buClr>
              <a:buChar char="•"/>
              <a:tabLst>
                <a:tab pos="354965" algn="l"/>
              </a:tabLst>
            </a:pPr>
            <a:r>
              <a:rPr sz="3250" spc="-30" dirty="0">
                <a:latin typeface="Arial MT"/>
                <a:cs typeface="Arial MT"/>
              </a:rPr>
              <a:t>Spans</a:t>
            </a:r>
            <a:r>
              <a:rPr sz="3250" spc="-185" dirty="0">
                <a:latin typeface="Arial MT"/>
                <a:cs typeface="Arial MT"/>
              </a:rPr>
              <a:t> </a:t>
            </a:r>
            <a:r>
              <a:rPr sz="3250" dirty="0">
                <a:latin typeface="Arial MT"/>
                <a:cs typeface="Arial MT"/>
              </a:rPr>
              <a:t>part</a:t>
            </a:r>
            <a:r>
              <a:rPr sz="3250" spc="-110" dirty="0">
                <a:latin typeface="Arial MT"/>
                <a:cs typeface="Arial MT"/>
              </a:rPr>
              <a:t> </a:t>
            </a:r>
            <a:r>
              <a:rPr sz="3250" dirty="0">
                <a:latin typeface="Arial MT"/>
                <a:cs typeface="Arial MT"/>
              </a:rPr>
              <a:t>of</a:t>
            </a:r>
            <a:r>
              <a:rPr sz="3250" spc="-55" dirty="0">
                <a:latin typeface="Arial MT"/>
                <a:cs typeface="Arial MT"/>
              </a:rPr>
              <a:t> </a:t>
            </a:r>
            <a:r>
              <a:rPr sz="3250" spc="-10" dirty="0">
                <a:latin typeface="Arial MT"/>
                <a:cs typeface="Arial MT"/>
              </a:rPr>
              <a:t>organization</a:t>
            </a:r>
            <a:endParaRPr sz="3250">
              <a:latin typeface="Arial MT"/>
              <a:cs typeface="Arial MT"/>
            </a:endParaRPr>
          </a:p>
          <a:p>
            <a:pPr marL="466090">
              <a:spcBef>
                <a:spcPts val="650"/>
              </a:spcBef>
            </a:pPr>
            <a:r>
              <a:rPr sz="2850" spc="75" dirty="0">
                <a:latin typeface="Arial MT"/>
                <a:cs typeface="Arial MT"/>
              </a:rPr>
              <a:t>«e.g.,</a:t>
            </a:r>
            <a:r>
              <a:rPr sz="2850" spc="-165" dirty="0">
                <a:latin typeface="Arial MT"/>
                <a:cs typeface="Arial MT"/>
              </a:rPr>
              <a:t> </a:t>
            </a:r>
            <a:r>
              <a:rPr sz="2850" spc="-35" dirty="0">
                <a:latin typeface="Arial MT"/>
                <a:cs typeface="Arial MT"/>
              </a:rPr>
              <a:t>marketing</a:t>
            </a:r>
            <a:r>
              <a:rPr sz="2850" spc="100" dirty="0">
                <a:latin typeface="Arial MT"/>
                <a:cs typeface="Arial MT"/>
              </a:rPr>
              <a:t> </a:t>
            </a:r>
            <a:r>
              <a:rPr sz="2850" spc="-35" dirty="0">
                <a:latin typeface="Arial MT"/>
                <a:cs typeface="Arial MT"/>
              </a:rPr>
              <a:t>(customers,</a:t>
            </a:r>
            <a:r>
              <a:rPr sz="2850" spc="20" dirty="0">
                <a:latin typeface="Arial MT"/>
                <a:cs typeface="Arial MT"/>
              </a:rPr>
              <a:t> </a:t>
            </a:r>
            <a:r>
              <a:rPr sz="2850" spc="-10" dirty="0">
                <a:latin typeface="Arial MT"/>
                <a:cs typeface="Arial MT"/>
              </a:rPr>
              <a:t>products,</a:t>
            </a:r>
            <a:r>
              <a:rPr sz="2850" spc="20" dirty="0">
                <a:latin typeface="Arial MT"/>
                <a:cs typeface="Arial MT"/>
              </a:rPr>
              <a:t> </a:t>
            </a:r>
            <a:r>
              <a:rPr sz="2850" spc="-10" dirty="0">
                <a:latin typeface="Arial MT"/>
                <a:cs typeface="Arial MT"/>
              </a:rPr>
              <a:t>sales)</a:t>
            </a:r>
            <a:endParaRPr sz="2850">
              <a:latin typeface="Arial MT"/>
              <a:cs typeface="Arial MT"/>
            </a:endParaRPr>
          </a:p>
          <a:p>
            <a:pPr marL="351155" indent="-338455">
              <a:spcBef>
                <a:spcPts val="695"/>
              </a:spcBef>
              <a:buClr>
                <a:srgbClr val="FD00FF"/>
              </a:buClr>
              <a:buChar char="•"/>
              <a:tabLst>
                <a:tab pos="351155" algn="l"/>
              </a:tabLst>
            </a:pPr>
            <a:r>
              <a:rPr sz="3200" dirty="0">
                <a:latin typeface="Arial MT"/>
                <a:cs typeface="Arial MT"/>
              </a:rPr>
              <a:t>Do</a:t>
            </a:r>
            <a:r>
              <a:rPr sz="3200" spc="-85" dirty="0">
                <a:latin typeface="Arial MT"/>
                <a:cs typeface="Arial MT"/>
              </a:rPr>
              <a:t> </a:t>
            </a:r>
            <a:r>
              <a:rPr sz="3200" dirty="0">
                <a:latin typeface="Arial MT"/>
                <a:cs typeface="Arial MT"/>
              </a:rPr>
              <a:t>not</a:t>
            </a:r>
            <a:r>
              <a:rPr sz="3200" spc="-40" dirty="0">
                <a:latin typeface="Arial MT"/>
                <a:cs typeface="Arial MT"/>
              </a:rPr>
              <a:t> </a:t>
            </a:r>
            <a:r>
              <a:rPr sz="3200" dirty="0">
                <a:latin typeface="Arial MT"/>
                <a:cs typeface="Arial MT"/>
              </a:rPr>
              <a:t>require</a:t>
            </a:r>
            <a:r>
              <a:rPr sz="3200" spc="55" dirty="0">
                <a:latin typeface="Arial MT"/>
                <a:cs typeface="Arial MT"/>
              </a:rPr>
              <a:t> </a:t>
            </a:r>
            <a:r>
              <a:rPr sz="3200" spc="-25" dirty="0">
                <a:latin typeface="Arial MT"/>
                <a:cs typeface="Arial MT"/>
              </a:rPr>
              <a:t>enterprise-</a:t>
            </a:r>
            <a:r>
              <a:rPr sz="3200" dirty="0">
                <a:latin typeface="Arial MT"/>
                <a:cs typeface="Arial MT"/>
              </a:rPr>
              <a:t>wide</a:t>
            </a:r>
            <a:r>
              <a:rPr sz="3200" spc="-195" dirty="0">
                <a:latin typeface="Arial MT"/>
                <a:cs typeface="Arial MT"/>
              </a:rPr>
              <a:t> </a:t>
            </a:r>
            <a:r>
              <a:rPr sz="3200" spc="-10" dirty="0">
                <a:latin typeface="Arial MT"/>
                <a:cs typeface="Arial MT"/>
              </a:rPr>
              <a:t>consensus</a:t>
            </a:r>
            <a:endParaRPr sz="3200">
              <a:latin typeface="Arial MT"/>
              <a:cs typeface="Arial MT"/>
            </a:endParaRPr>
          </a:p>
          <a:p>
            <a:pPr marL="476884">
              <a:spcBef>
                <a:spcPts val="705"/>
              </a:spcBef>
            </a:pPr>
            <a:r>
              <a:rPr sz="2800" spc="105" dirty="0">
                <a:latin typeface="Arial MT"/>
                <a:cs typeface="Arial MT"/>
              </a:rPr>
              <a:t>abut</a:t>
            </a:r>
            <a:r>
              <a:rPr sz="2800" spc="-80" dirty="0">
                <a:latin typeface="Arial MT"/>
                <a:cs typeface="Arial MT"/>
              </a:rPr>
              <a:t> </a:t>
            </a:r>
            <a:r>
              <a:rPr sz="2800" dirty="0">
                <a:latin typeface="Arial MT"/>
                <a:cs typeface="Arial MT"/>
              </a:rPr>
              <a:t>long</a:t>
            </a:r>
            <a:r>
              <a:rPr sz="2800" spc="-75" dirty="0">
                <a:latin typeface="Arial MT"/>
                <a:cs typeface="Arial MT"/>
              </a:rPr>
              <a:t> </a:t>
            </a:r>
            <a:r>
              <a:rPr sz="2800" dirty="0">
                <a:latin typeface="Arial MT"/>
                <a:cs typeface="Arial MT"/>
              </a:rPr>
              <a:t>term</a:t>
            </a:r>
            <a:r>
              <a:rPr sz="2800" spc="5" dirty="0">
                <a:latin typeface="Arial MT"/>
                <a:cs typeface="Arial MT"/>
              </a:rPr>
              <a:t> </a:t>
            </a:r>
            <a:r>
              <a:rPr sz="2800" spc="-10" dirty="0">
                <a:latin typeface="Arial MT"/>
                <a:cs typeface="Arial MT"/>
              </a:rPr>
              <a:t>integration</a:t>
            </a:r>
            <a:r>
              <a:rPr sz="2800" dirty="0">
                <a:latin typeface="Arial MT"/>
                <a:cs typeface="Arial MT"/>
              </a:rPr>
              <a:t> </a:t>
            </a:r>
            <a:r>
              <a:rPr sz="2800" spc="-10" dirty="0">
                <a:latin typeface="Arial MT"/>
                <a:cs typeface="Arial MT"/>
              </a:rPr>
              <a:t>problems?</a:t>
            </a:r>
            <a:endParaRPr sz="2800">
              <a:latin typeface="Arial MT"/>
              <a:cs typeface="Arial MT"/>
            </a:endParaRPr>
          </a:p>
        </p:txBody>
      </p:sp>
    </p:spTree>
    <p:extLst>
      <p:ext uri="{BB962C8B-B14F-4D97-AF65-F5344CB8AC3E}">
        <p14:creationId xmlns:p14="http://schemas.microsoft.com/office/powerpoint/2010/main" val="790830621"/>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0" y="1276945"/>
            <a:ext cx="9135110" cy="161290"/>
            <a:chOff x="0" y="1276945"/>
            <a:chExt cx="9135110" cy="161290"/>
          </a:xfrm>
        </p:grpSpPr>
        <p:pic>
          <p:nvPicPr>
            <p:cNvPr id="3" name="object 3"/>
            <p:cNvPicPr/>
            <p:nvPr/>
          </p:nvPicPr>
          <p:blipFill>
            <a:blip r:embed="rId2" cstate="print"/>
            <a:stretch>
              <a:fillRect/>
            </a:stretch>
          </p:blipFill>
          <p:spPr>
            <a:xfrm>
              <a:off x="0" y="1384101"/>
              <a:ext cx="9135070" cy="53578"/>
            </a:xfrm>
            <a:prstGeom prst="rect">
              <a:avLst/>
            </a:prstGeom>
          </p:spPr>
        </p:pic>
        <p:pic>
          <p:nvPicPr>
            <p:cNvPr id="4" name="object 4"/>
            <p:cNvPicPr/>
            <p:nvPr/>
          </p:nvPicPr>
          <p:blipFill>
            <a:blip r:embed="rId3" cstate="print"/>
            <a:stretch>
              <a:fillRect/>
            </a:stretch>
          </p:blipFill>
          <p:spPr>
            <a:xfrm>
              <a:off x="0" y="1276945"/>
              <a:ext cx="9135070" cy="80367"/>
            </a:xfrm>
            <a:prstGeom prst="rect">
              <a:avLst/>
            </a:prstGeom>
          </p:spPr>
        </p:pic>
      </p:grpSp>
      <p:pic>
        <p:nvPicPr>
          <p:cNvPr id="5" name="object 5"/>
          <p:cNvPicPr/>
          <p:nvPr/>
        </p:nvPicPr>
        <p:blipFill>
          <a:blip r:embed="rId4" cstate="print"/>
          <a:stretch>
            <a:fillRect/>
          </a:stretch>
        </p:blipFill>
        <p:spPr>
          <a:xfrm>
            <a:off x="7131843" y="571501"/>
            <a:ext cx="321468" cy="410765"/>
          </a:xfrm>
          <a:prstGeom prst="rect">
            <a:avLst/>
          </a:prstGeom>
        </p:spPr>
      </p:pic>
      <p:sp>
        <p:nvSpPr>
          <p:cNvPr id="6" name="object 6"/>
          <p:cNvSpPr/>
          <p:nvPr/>
        </p:nvSpPr>
        <p:spPr>
          <a:xfrm>
            <a:off x="1541860"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sp>
        <p:nvSpPr>
          <p:cNvPr id="7" name="object 7"/>
          <p:cNvSpPr txBox="1">
            <a:spLocks noGrp="1"/>
          </p:cNvSpPr>
          <p:nvPr>
            <p:ph type="title"/>
          </p:nvPr>
        </p:nvSpPr>
        <p:spPr>
          <a:xfrm>
            <a:off x="2147049" y="-324306"/>
            <a:ext cx="4773295" cy="1433085"/>
          </a:xfrm>
          <a:prstGeom prst="rect">
            <a:avLst/>
          </a:prstGeom>
        </p:spPr>
        <p:txBody>
          <a:bodyPr vert="horz" wrap="square" lIns="0" tIns="17145" rIns="0" bIns="0" numCol="1" rtlCol="0" anchor="b" anchorCtr="0" compatLnSpc="1">
            <a:prstTxWarp prst="textNoShape">
              <a:avLst/>
            </a:prstTxWarp>
            <a:spAutoFit/>
          </a:bodyPr>
          <a:lstStyle/>
          <a:p>
            <a:pPr marL="12700">
              <a:spcBef>
                <a:spcPts val="135"/>
              </a:spcBef>
            </a:pPr>
            <a:r>
              <a:rPr sz="6900" spc="-172" baseline="1207" dirty="0">
                <a:solidFill>
                  <a:srgbClr val="087562"/>
                </a:solidFill>
              </a:rPr>
              <a:t>W</a:t>
            </a:r>
            <a:r>
              <a:rPr sz="4600" spc="-114" dirty="0">
                <a:solidFill>
                  <a:srgbClr val="087562"/>
                </a:solidFill>
              </a:rPr>
              <a:t>a</a:t>
            </a:r>
            <a:r>
              <a:rPr sz="6900" spc="-172" baseline="1207" dirty="0">
                <a:solidFill>
                  <a:srgbClr val="087562"/>
                </a:solidFill>
              </a:rPr>
              <a:t>r</a:t>
            </a:r>
            <a:r>
              <a:rPr sz="4600" spc="-114" dirty="0">
                <a:solidFill>
                  <a:srgbClr val="087562"/>
                </a:solidFill>
              </a:rPr>
              <a:t>e</a:t>
            </a:r>
            <a:r>
              <a:rPr sz="6900" spc="-172" baseline="1207" dirty="0">
                <a:solidFill>
                  <a:srgbClr val="087562"/>
                </a:solidFill>
              </a:rPr>
              <a:t>h</a:t>
            </a:r>
            <a:r>
              <a:rPr sz="4600" spc="-114" dirty="0">
                <a:solidFill>
                  <a:srgbClr val="087562"/>
                </a:solidFill>
              </a:rPr>
              <a:t>ouse</a:t>
            </a:r>
            <a:r>
              <a:rPr sz="4600" spc="-505" dirty="0">
                <a:solidFill>
                  <a:srgbClr val="087562"/>
                </a:solidFill>
              </a:rPr>
              <a:t> </a:t>
            </a:r>
            <a:r>
              <a:rPr sz="4600" spc="-125" dirty="0">
                <a:solidFill>
                  <a:srgbClr val="076760"/>
                </a:solidFill>
              </a:rPr>
              <a:t>Modeis</a:t>
            </a:r>
            <a:endParaRPr sz="4600"/>
          </a:p>
        </p:txBody>
      </p:sp>
      <p:sp>
        <p:nvSpPr>
          <p:cNvPr id="11" name="object 11"/>
          <p:cNvSpPr txBox="1">
            <a:spLocks noGrp="1"/>
          </p:cNvSpPr>
          <p:nvPr>
            <p:ph type="ftr" sz="quarter" idx="5"/>
          </p:nvPr>
        </p:nvSpPr>
        <p:spPr>
          <a:xfrm>
            <a:off x="5226038" y="6697174"/>
            <a:ext cx="3742690" cy="191770"/>
          </a:xfrm>
          <a:prstGeom prst="rect">
            <a:avLst/>
          </a:prstGeom>
        </p:spPr>
        <p:txBody>
          <a:bodyPr vert="horz" wrap="square" lIns="0" tIns="0" rIns="0" bIns="0" rtlCol="0">
            <a:spAutoFit/>
          </a:bodyPr>
          <a:lstStyle>
            <a:defPPr>
              <a:defRPr kern="0"/>
            </a:defPPr>
            <a:lvl1pPr>
              <a:defRPr sz="1150" b="0" i="0">
                <a:solidFill>
                  <a:srgbClr val="2F2F2F"/>
                </a:solidFill>
                <a:latin typeface="Arial MT"/>
                <a:cs typeface="Arial MT"/>
              </a:defRPr>
            </a:lvl1pPr>
          </a:lstStyle>
          <a:p>
            <a:pPr marL="12700">
              <a:spcBef>
                <a:spcPts val="10"/>
              </a:spcBef>
            </a:pPr>
            <a:r>
              <a:rPr lang="en-GB" spc="-55">
                <a:solidFill>
                  <a:srgbClr val="333333"/>
                </a:solidFill>
              </a:rPr>
              <a:t>Prepared By: Mohammad Rony Lecturer, Dept. Of CSE University Of Global Village (UGV), Barishal</a:t>
            </a:r>
            <a:endParaRPr spc="-20" dirty="0">
              <a:solidFill>
                <a:srgbClr val="343434"/>
              </a:solidFill>
            </a:endParaRPr>
          </a:p>
        </p:txBody>
      </p:sp>
      <p:sp>
        <p:nvSpPr>
          <p:cNvPr id="8" name="object 8"/>
          <p:cNvSpPr txBox="1"/>
          <p:nvPr/>
        </p:nvSpPr>
        <p:spPr>
          <a:xfrm>
            <a:off x="7617517" y="375989"/>
            <a:ext cx="2539365" cy="732790"/>
          </a:xfrm>
          <a:prstGeom prst="rect">
            <a:avLst/>
          </a:prstGeom>
        </p:spPr>
        <p:txBody>
          <a:bodyPr vert="horz" wrap="square" lIns="0" tIns="17145" rIns="0" bIns="0" rtlCol="0">
            <a:spAutoFit/>
          </a:bodyPr>
          <a:lstStyle/>
          <a:p>
            <a:pPr marL="12700">
              <a:spcBef>
                <a:spcPts val="135"/>
              </a:spcBef>
            </a:pPr>
            <a:r>
              <a:rPr sz="4600" spc="-80" dirty="0">
                <a:solidFill>
                  <a:srgbClr val="006E5D"/>
                </a:solidFill>
                <a:latin typeface="Arial MT"/>
                <a:cs typeface="Arial MT"/>
              </a:rPr>
              <a:t>Ope</a:t>
            </a:r>
            <a:r>
              <a:rPr sz="6900" spc="-120" baseline="1207" dirty="0">
                <a:solidFill>
                  <a:srgbClr val="006E5D"/>
                </a:solidFill>
                <a:latin typeface="Arial MT"/>
                <a:cs typeface="Arial MT"/>
              </a:rPr>
              <a:t>r</a:t>
            </a:r>
            <a:r>
              <a:rPr sz="4600" spc="-80" dirty="0">
                <a:solidFill>
                  <a:srgbClr val="006E5D"/>
                </a:solidFill>
                <a:latin typeface="Arial MT"/>
                <a:cs typeface="Arial MT"/>
              </a:rPr>
              <a:t>ato</a:t>
            </a:r>
            <a:r>
              <a:rPr sz="6900" spc="-120" baseline="1207" dirty="0">
                <a:solidFill>
                  <a:srgbClr val="006E5D"/>
                </a:solidFill>
                <a:latin typeface="Arial MT"/>
                <a:cs typeface="Arial MT"/>
              </a:rPr>
              <a:t>r</a:t>
            </a:r>
            <a:r>
              <a:rPr sz="4600" spc="-80" dirty="0">
                <a:solidFill>
                  <a:srgbClr val="006E5D"/>
                </a:solidFill>
                <a:latin typeface="Arial MT"/>
                <a:cs typeface="Arial MT"/>
              </a:rPr>
              <a:t>s</a:t>
            </a:r>
            <a:endParaRPr sz="4600">
              <a:latin typeface="Arial MT"/>
              <a:cs typeface="Arial MT"/>
            </a:endParaRPr>
          </a:p>
        </p:txBody>
      </p:sp>
      <p:sp>
        <p:nvSpPr>
          <p:cNvPr id="9" name="object 9"/>
          <p:cNvSpPr txBox="1"/>
          <p:nvPr/>
        </p:nvSpPr>
        <p:spPr>
          <a:xfrm>
            <a:off x="2140066" y="1363997"/>
            <a:ext cx="3701415" cy="4801870"/>
          </a:xfrm>
          <a:prstGeom prst="rect">
            <a:avLst/>
          </a:prstGeom>
        </p:spPr>
        <p:txBody>
          <a:bodyPr vert="horz" wrap="square" lIns="0" tIns="94615" rIns="0" bIns="0" rtlCol="0">
            <a:spAutoFit/>
          </a:bodyPr>
          <a:lstStyle/>
          <a:p>
            <a:pPr marL="350520" indent="-337820">
              <a:spcBef>
                <a:spcPts val="745"/>
              </a:spcBef>
              <a:buClr>
                <a:srgbClr val="FB03F2"/>
              </a:buClr>
              <a:buChar char="•"/>
              <a:tabLst>
                <a:tab pos="350520" algn="l"/>
              </a:tabLst>
            </a:pPr>
            <a:r>
              <a:rPr sz="3350" spc="-80" dirty="0">
                <a:latin typeface="Arial MT"/>
                <a:cs typeface="Arial MT"/>
              </a:rPr>
              <a:t>Data</a:t>
            </a:r>
            <a:r>
              <a:rPr sz="3350" spc="-140" dirty="0">
                <a:latin typeface="Arial MT"/>
                <a:cs typeface="Arial MT"/>
              </a:rPr>
              <a:t> </a:t>
            </a:r>
            <a:r>
              <a:rPr sz="3350" spc="-10" dirty="0">
                <a:latin typeface="Arial MT"/>
                <a:cs typeface="Arial MT"/>
              </a:rPr>
              <a:t>Models</a:t>
            </a:r>
            <a:endParaRPr sz="3350">
              <a:latin typeface="Arial MT"/>
              <a:cs typeface="Arial MT"/>
            </a:endParaRPr>
          </a:p>
          <a:p>
            <a:pPr marL="469900">
              <a:spcBef>
                <a:spcPts val="580"/>
              </a:spcBef>
            </a:pPr>
            <a:r>
              <a:rPr sz="2900" spc="-110" dirty="0">
                <a:solidFill>
                  <a:srgbClr val="056D64"/>
                </a:solidFill>
                <a:latin typeface="Arial MT"/>
                <a:cs typeface="Arial MT"/>
              </a:rPr>
              <a:t>+</a:t>
            </a:r>
            <a:r>
              <a:rPr sz="2900" spc="-170" dirty="0">
                <a:solidFill>
                  <a:srgbClr val="056D64"/>
                </a:solidFill>
                <a:latin typeface="Arial MT"/>
                <a:cs typeface="Arial MT"/>
              </a:rPr>
              <a:t> </a:t>
            </a:r>
            <a:r>
              <a:rPr sz="2900" spc="-10" dirty="0">
                <a:latin typeface="Arial MT"/>
                <a:cs typeface="Arial MT"/>
              </a:rPr>
              <a:t>relations</a:t>
            </a:r>
            <a:endParaRPr sz="2900">
              <a:latin typeface="Arial MT"/>
              <a:cs typeface="Arial MT"/>
            </a:endParaRPr>
          </a:p>
          <a:p>
            <a:pPr marL="471170">
              <a:spcBef>
                <a:spcPts val="695"/>
              </a:spcBef>
            </a:pPr>
            <a:r>
              <a:rPr sz="2800" spc="75" dirty="0">
                <a:latin typeface="Arial MT"/>
                <a:cs typeface="Arial MT"/>
              </a:rPr>
              <a:t>+stars</a:t>
            </a:r>
            <a:r>
              <a:rPr sz="2800" spc="90" dirty="0">
                <a:latin typeface="Arial MT"/>
                <a:cs typeface="Arial MT"/>
              </a:rPr>
              <a:t> </a:t>
            </a:r>
            <a:r>
              <a:rPr sz="2800" dirty="0">
                <a:latin typeface="Arial MT"/>
                <a:cs typeface="Arial MT"/>
              </a:rPr>
              <a:t>&amp;</a:t>
            </a:r>
            <a:r>
              <a:rPr sz="2800" spc="55" dirty="0">
                <a:latin typeface="Arial MT"/>
                <a:cs typeface="Arial MT"/>
              </a:rPr>
              <a:t> </a:t>
            </a:r>
            <a:r>
              <a:rPr sz="2800" spc="-30" dirty="0">
                <a:latin typeface="Arial MT"/>
                <a:cs typeface="Arial MT"/>
              </a:rPr>
              <a:t>snowflakes</a:t>
            </a:r>
            <a:endParaRPr sz="2800">
              <a:latin typeface="Arial MT"/>
              <a:cs typeface="Arial MT"/>
            </a:endParaRPr>
          </a:p>
          <a:p>
            <a:pPr marL="467995">
              <a:spcBef>
                <a:spcPts val="235"/>
              </a:spcBef>
            </a:pPr>
            <a:r>
              <a:rPr sz="3250" spc="-35" dirty="0">
                <a:latin typeface="Arial MT"/>
                <a:cs typeface="Arial MT"/>
              </a:rPr>
              <a:t>+cubes</a:t>
            </a:r>
            <a:endParaRPr sz="3250">
              <a:latin typeface="Arial MT"/>
              <a:cs typeface="Arial MT"/>
            </a:endParaRPr>
          </a:p>
          <a:p>
            <a:pPr marL="344805" indent="-332105">
              <a:spcBef>
                <a:spcPts val="450"/>
              </a:spcBef>
              <a:buClr>
                <a:srgbClr val="FD00FD"/>
              </a:buClr>
              <a:buChar char="•"/>
              <a:tabLst>
                <a:tab pos="344805" algn="l"/>
              </a:tabLst>
            </a:pPr>
            <a:r>
              <a:rPr sz="3400" spc="-30" dirty="0">
                <a:latin typeface="Arial MT"/>
                <a:cs typeface="Arial MT"/>
              </a:rPr>
              <a:t>Operators</a:t>
            </a:r>
            <a:endParaRPr sz="3400">
              <a:latin typeface="Arial MT"/>
              <a:cs typeface="Arial MT"/>
            </a:endParaRPr>
          </a:p>
          <a:p>
            <a:pPr marL="468630">
              <a:spcBef>
                <a:spcPts val="365"/>
              </a:spcBef>
            </a:pPr>
            <a:r>
              <a:rPr sz="3100" spc="-65" dirty="0">
                <a:latin typeface="Arial MT"/>
                <a:cs typeface="Arial MT"/>
              </a:rPr>
              <a:t>+sIice</a:t>
            </a:r>
            <a:r>
              <a:rPr sz="3100" spc="-125" dirty="0">
                <a:latin typeface="Arial MT"/>
                <a:cs typeface="Arial MT"/>
              </a:rPr>
              <a:t> </a:t>
            </a:r>
            <a:r>
              <a:rPr sz="3100" spc="-330" dirty="0">
                <a:latin typeface="Arial MT"/>
                <a:cs typeface="Arial MT"/>
              </a:rPr>
              <a:t>&amp;</a:t>
            </a:r>
            <a:r>
              <a:rPr sz="3100" spc="-55" dirty="0">
                <a:latin typeface="Arial MT"/>
                <a:cs typeface="Arial MT"/>
              </a:rPr>
              <a:t> </a:t>
            </a:r>
            <a:r>
              <a:rPr sz="3100" spc="-20" dirty="0">
                <a:latin typeface="Arial MT"/>
                <a:cs typeface="Arial MT"/>
              </a:rPr>
              <a:t>dice</a:t>
            </a:r>
            <a:endParaRPr sz="3100">
              <a:latin typeface="Arial MT"/>
              <a:cs typeface="Arial MT"/>
            </a:endParaRPr>
          </a:p>
          <a:p>
            <a:pPr marL="471170">
              <a:spcBef>
                <a:spcPts val="555"/>
              </a:spcBef>
            </a:pPr>
            <a:r>
              <a:rPr sz="2800" spc="-190" dirty="0">
                <a:solidFill>
                  <a:srgbClr val="077069"/>
                </a:solidFill>
                <a:latin typeface="Arial MT"/>
                <a:cs typeface="Arial MT"/>
              </a:rPr>
              <a:t>+</a:t>
            </a:r>
            <a:r>
              <a:rPr sz="2800" spc="-30" dirty="0">
                <a:solidFill>
                  <a:srgbClr val="077069"/>
                </a:solidFill>
                <a:latin typeface="Arial MT"/>
                <a:cs typeface="Arial MT"/>
              </a:rPr>
              <a:t> </a:t>
            </a:r>
            <a:r>
              <a:rPr sz="2800" spc="-40" dirty="0">
                <a:latin typeface="Arial MT"/>
                <a:cs typeface="Arial MT"/>
              </a:rPr>
              <a:t>roll-</a:t>
            </a:r>
            <a:r>
              <a:rPr sz="2800" dirty="0">
                <a:latin typeface="Arial MT"/>
                <a:cs typeface="Arial MT"/>
              </a:rPr>
              <a:t>up,</a:t>
            </a:r>
            <a:r>
              <a:rPr sz="2800" spc="35" dirty="0">
                <a:latin typeface="Arial MT"/>
                <a:cs typeface="Arial MT"/>
              </a:rPr>
              <a:t> </a:t>
            </a:r>
            <a:r>
              <a:rPr sz="2800" dirty="0">
                <a:latin typeface="Arial MT"/>
                <a:cs typeface="Arial MT"/>
              </a:rPr>
              <a:t>drill</a:t>
            </a:r>
            <a:r>
              <a:rPr sz="2800" spc="15" dirty="0">
                <a:latin typeface="Arial MT"/>
                <a:cs typeface="Arial MT"/>
              </a:rPr>
              <a:t> </a:t>
            </a:r>
            <a:r>
              <a:rPr sz="2800" spc="-20" dirty="0">
                <a:latin typeface="Arial MT"/>
                <a:cs typeface="Arial MT"/>
              </a:rPr>
              <a:t>down</a:t>
            </a:r>
            <a:endParaRPr sz="2800">
              <a:latin typeface="Arial MT"/>
              <a:cs typeface="Arial MT"/>
            </a:endParaRPr>
          </a:p>
          <a:p>
            <a:pPr marL="469900">
              <a:spcBef>
                <a:spcPts val="500"/>
              </a:spcBef>
            </a:pPr>
            <a:r>
              <a:rPr sz="2950" spc="-10" dirty="0">
                <a:latin typeface="Arial MT"/>
                <a:cs typeface="Arial MT"/>
              </a:rPr>
              <a:t>+pivoting</a:t>
            </a:r>
            <a:endParaRPr sz="2950">
              <a:latin typeface="Arial MT"/>
              <a:cs typeface="Arial MT"/>
            </a:endParaRPr>
          </a:p>
          <a:p>
            <a:pPr marL="468630">
              <a:spcBef>
                <a:spcPts val="335"/>
              </a:spcBef>
            </a:pPr>
            <a:r>
              <a:rPr sz="3150" spc="-10" dirty="0">
                <a:latin typeface="Arial MT"/>
                <a:cs typeface="Arial MT"/>
              </a:rPr>
              <a:t>+other</a:t>
            </a:r>
            <a:endParaRPr sz="3150">
              <a:latin typeface="Arial MT"/>
              <a:cs typeface="Arial MT"/>
            </a:endParaRPr>
          </a:p>
        </p:txBody>
      </p:sp>
    </p:spTree>
    <p:extLst>
      <p:ext uri="{BB962C8B-B14F-4D97-AF65-F5344CB8AC3E}">
        <p14:creationId xmlns:p14="http://schemas.microsoft.com/office/powerpoint/2010/main" val="4255038170"/>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52626" y="1562695"/>
            <a:ext cx="7849195" cy="2723554"/>
          </a:xfrm>
          <a:prstGeom prst="rect">
            <a:avLst/>
          </a:prstGeom>
        </p:spPr>
      </p:pic>
      <p:grpSp>
        <p:nvGrpSpPr>
          <p:cNvPr id="3" name="object 3"/>
          <p:cNvGrpSpPr/>
          <p:nvPr/>
        </p:nvGrpSpPr>
        <p:grpSpPr>
          <a:xfrm>
            <a:off x="1524001" y="1273968"/>
            <a:ext cx="9138285" cy="163830"/>
            <a:chOff x="0" y="1273968"/>
            <a:chExt cx="9138285" cy="163830"/>
          </a:xfrm>
        </p:grpSpPr>
        <p:pic>
          <p:nvPicPr>
            <p:cNvPr id="4" name="object 4"/>
            <p:cNvPicPr/>
            <p:nvPr/>
          </p:nvPicPr>
          <p:blipFill>
            <a:blip r:embed="rId3" cstate="print"/>
            <a:stretch>
              <a:fillRect/>
            </a:stretch>
          </p:blipFill>
          <p:spPr>
            <a:xfrm>
              <a:off x="0" y="1384101"/>
              <a:ext cx="9135070" cy="53578"/>
            </a:xfrm>
            <a:prstGeom prst="rect">
              <a:avLst/>
            </a:prstGeom>
          </p:spPr>
        </p:pic>
        <p:pic>
          <p:nvPicPr>
            <p:cNvPr id="5" name="object 5"/>
            <p:cNvPicPr/>
            <p:nvPr/>
          </p:nvPicPr>
          <p:blipFill>
            <a:blip r:embed="rId4" cstate="print"/>
            <a:stretch>
              <a:fillRect/>
            </a:stretch>
          </p:blipFill>
          <p:spPr>
            <a:xfrm>
              <a:off x="0" y="1276945"/>
              <a:ext cx="9135070" cy="80367"/>
            </a:xfrm>
            <a:prstGeom prst="rect">
              <a:avLst/>
            </a:prstGeom>
          </p:spPr>
        </p:pic>
        <p:sp>
          <p:nvSpPr>
            <p:cNvPr id="6" name="object 6"/>
            <p:cNvSpPr/>
            <p:nvPr/>
          </p:nvSpPr>
          <p:spPr>
            <a:xfrm>
              <a:off x="17859"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grpSp>
      <p:sp>
        <p:nvSpPr>
          <p:cNvPr id="7" name="object 7"/>
          <p:cNvSpPr txBox="1"/>
          <p:nvPr/>
        </p:nvSpPr>
        <p:spPr>
          <a:xfrm>
            <a:off x="2194930" y="1561406"/>
            <a:ext cx="608965" cy="252633"/>
          </a:xfrm>
          <a:prstGeom prst="rect">
            <a:avLst/>
          </a:prstGeom>
        </p:spPr>
        <p:txBody>
          <a:bodyPr vert="horz" wrap="square" lIns="0" tIns="13970" rIns="0" bIns="0" rtlCol="0">
            <a:spAutoFit/>
          </a:bodyPr>
          <a:lstStyle/>
          <a:p>
            <a:pPr marL="12700">
              <a:spcBef>
                <a:spcPts val="110"/>
              </a:spcBef>
            </a:pPr>
            <a:r>
              <a:rPr sz="1550" spc="-10" dirty="0">
                <a:latin typeface="Arial MT"/>
                <a:cs typeface="Arial MT"/>
              </a:rPr>
              <a:t>roduct</a:t>
            </a:r>
            <a:endParaRPr sz="1550">
              <a:latin typeface="Arial MT"/>
              <a:cs typeface="Arial MT"/>
            </a:endParaRPr>
          </a:p>
        </p:txBody>
      </p:sp>
      <p:sp>
        <p:nvSpPr>
          <p:cNvPr id="22" name="object 22"/>
          <p:cNvSpPr txBox="1">
            <a:spLocks noGrp="1"/>
          </p:cNvSpPr>
          <p:nvPr>
            <p:ph type="ftr" sz="quarter" idx="5"/>
          </p:nvPr>
        </p:nvSpPr>
        <p:spPr>
          <a:xfrm>
            <a:off x="5226038" y="6697174"/>
            <a:ext cx="3742690" cy="191770"/>
          </a:xfrm>
          <a:prstGeom prst="rect">
            <a:avLst/>
          </a:prstGeom>
        </p:spPr>
        <p:txBody>
          <a:bodyPr vert="horz" wrap="square" lIns="0" tIns="0" rIns="0" bIns="0" rtlCol="0">
            <a:spAutoFit/>
          </a:bodyPr>
          <a:lstStyle>
            <a:defPPr>
              <a:defRPr kern="0"/>
            </a:defPPr>
            <a:lvl1pPr>
              <a:defRPr sz="1150" b="0" i="0">
                <a:solidFill>
                  <a:srgbClr val="2F2F2F"/>
                </a:solidFill>
                <a:latin typeface="Arial MT"/>
                <a:cs typeface="Arial MT"/>
              </a:defRPr>
            </a:lvl1pPr>
          </a:lstStyle>
          <a:p>
            <a:pPr marL="12700">
              <a:spcBef>
                <a:spcPts val="10"/>
              </a:spcBef>
            </a:pPr>
            <a:r>
              <a:rPr lang="en-GB" spc="-55">
                <a:solidFill>
                  <a:srgbClr val="333333"/>
                </a:solidFill>
              </a:rPr>
              <a:t>Prepared By: Mohammad Rony Lecturer, Dept. Of CSE University Of Global Village (UGV), Barishal</a:t>
            </a:r>
            <a:endParaRPr spc="-20" dirty="0">
              <a:solidFill>
                <a:srgbClr val="343434"/>
              </a:solidFill>
            </a:endParaRPr>
          </a:p>
        </p:txBody>
      </p:sp>
      <p:sp>
        <p:nvSpPr>
          <p:cNvPr id="8" name="object 8"/>
          <p:cNvSpPr txBox="1"/>
          <p:nvPr/>
        </p:nvSpPr>
        <p:spPr>
          <a:xfrm>
            <a:off x="3249254" y="1797051"/>
            <a:ext cx="230504" cy="495777"/>
          </a:xfrm>
          <a:prstGeom prst="rect">
            <a:avLst/>
          </a:prstGeom>
        </p:spPr>
        <p:txBody>
          <a:bodyPr vert="horz" wrap="square" lIns="0" tIns="12065" rIns="0" bIns="0" rtlCol="0">
            <a:spAutoFit/>
          </a:bodyPr>
          <a:lstStyle/>
          <a:p>
            <a:pPr marL="12700" marR="5080">
              <a:lnSpc>
                <a:spcPct val="113100"/>
              </a:lnSpc>
              <a:spcBef>
                <a:spcPts val="95"/>
              </a:spcBef>
            </a:pPr>
            <a:r>
              <a:rPr sz="1450" spc="-25" dirty="0">
                <a:latin typeface="Arial MT"/>
                <a:cs typeface="Arial MT"/>
              </a:rPr>
              <a:t>p1 p2</a:t>
            </a:r>
            <a:endParaRPr sz="1450">
              <a:latin typeface="Arial MT"/>
              <a:cs typeface="Arial MT"/>
            </a:endParaRPr>
          </a:p>
        </p:txBody>
      </p:sp>
      <p:sp>
        <p:nvSpPr>
          <p:cNvPr id="9" name="object 9"/>
          <p:cNvSpPr txBox="1"/>
          <p:nvPr/>
        </p:nvSpPr>
        <p:spPr>
          <a:xfrm>
            <a:off x="3855656" y="1540571"/>
            <a:ext cx="1132840" cy="508344"/>
          </a:xfrm>
          <a:prstGeom prst="rect">
            <a:avLst/>
          </a:prstGeom>
        </p:spPr>
        <p:txBody>
          <a:bodyPr vert="horz" wrap="square" lIns="0" tIns="12065" rIns="0" bIns="0" rtlCol="0">
            <a:spAutoFit/>
          </a:bodyPr>
          <a:lstStyle/>
          <a:p>
            <a:pPr marL="781050" marR="5080" indent="-768350">
              <a:lnSpc>
                <a:spcPct val="107700"/>
              </a:lnSpc>
              <a:spcBef>
                <a:spcPts val="95"/>
              </a:spcBef>
              <a:tabLst>
                <a:tab pos="780415" algn="l"/>
              </a:tabLst>
            </a:pPr>
            <a:r>
              <a:rPr sz="1550" spc="-20" dirty="0">
                <a:latin typeface="Arial MT"/>
                <a:cs typeface="Arial MT"/>
              </a:rPr>
              <a:t>name</a:t>
            </a:r>
            <a:r>
              <a:rPr sz="1550" dirty="0">
                <a:latin typeface="Arial MT"/>
                <a:cs typeface="Arial MT"/>
              </a:rPr>
              <a:t>	</a:t>
            </a:r>
            <a:r>
              <a:rPr sz="1550" spc="-20" dirty="0">
                <a:latin typeface="Arial MT"/>
                <a:cs typeface="Arial MT"/>
              </a:rPr>
              <a:t>rice </a:t>
            </a:r>
            <a:r>
              <a:rPr sz="1550" spc="-25" dirty="0">
                <a:latin typeface="Arial MT"/>
                <a:cs typeface="Arial MT"/>
              </a:rPr>
              <a:t>10</a:t>
            </a:r>
            <a:endParaRPr sz="1550">
              <a:latin typeface="Arial MT"/>
              <a:cs typeface="Arial MT"/>
            </a:endParaRPr>
          </a:p>
        </p:txBody>
      </p:sp>
      <p:sp>
        <p:nvSpPr>
          <p:cNvPr id="10" name="object 10"/>
          <p:cNvSpPr txBox="1">
            <a:spLocks noGrp="1"/>
          </p:cNvSpPr>
          <p:nvPr>
            <p:ph type="title"/>
          </p:nvPr>
        </p:nvSpPr>
        <p:spPr>
          <a:xfrm>
            <a:off x="5574912" y="-315442"/>
            <a:ext cx="1009015" cy="1418337"/>
          </a:xfrm>
          <a:prstGeom prst="rect">
            <a:avLst/>
          </a:prstGeom>
        </p:spPr>
        <p:txBody>
          <a:bodyPr vert="horz" wrap="square" lIns="0" tIns="17780" rIns="0" bIns="0" numCol="1" rtlCol="0" anchor="b" anchorCtr="0" compatLnSpc="1">
            <a:prstTxWarp prst="textNoShape">
              <a:avLst/>
            </a:prstTxWarp>
            <a:spAutoFit/>
          </a:bodyPr>
          <a:lstStyle/>
          <a:p>
            <a:pPr marL="12700">
              <a:spcBef>
                <a:spcPts val="140"/>
              </a:spcBef>
            </a:pPr>
            <a:r>
              <a:rPr sz="4550" spc="-145" dirty="0">
                <a:solidFill>
                  <a:srgbClr val="07675B"/>
                </a:solidFill>
              </a:rPr>
              <a:t>Star</a:t>
            </a:r>
            <a:endParaRPr sz="4550"/>
          </a:p>
        </p:txBody>
      </p:sp>
      <p:sp>
        <p:nvSpPr>
          <p:cNvPr id="11" name="object 11"/>
          <p:cNvSpPr txBox="1"/>
          <p:nvPr/>
        </p:nvSpPr>
        <p:spPr>
          <a:xfrm>
            <a:off x="7826461" y="1575047"/>
            <a:ext cx="469265" cy="300990"/>
          </a:xfrm>
          <a:prstGeom prst="rect">
            <a:avLst/>
          </a:prstGeom>
        </p:spPr>
        <p:txBody>
          <a:bodyPr vert="horz" wrap="square" lIns="0" tIns="13335" rIns="0" bIns="0" rtlCol="0">
            <a:spAutoFit/>
          </a:bodyPr>
          <a:lstStyle/>
          <a:p>
            <a:pPr marL="12700">
              <a:spcBef>
                <a:spcPts val="105"/>
              </a:spcBef>
            </a:pPr>
            <a:r>
              <a:rPr spc="-100" dirty="0">
                <a:latin typeface="Arial MT"/>
                <a:cs typeface="Arial MT"/>
              </a:rPr>
              <a:t>store</a:t>
            </a:r>
            <a:endParaRPr>
              <a:latin typeface="Arial MT"/>
              <a:cs typeface="Arial MT"/>
            </a:endParaRPr>
          </a:p>
        </p:txBody>
      </p:sp>
      <p:sp>
        <p:nvSpPr>
          <p:cNvPr id="12" name="object 12"/>
          <p:cNvSpPr txBox="1"/>
          <p:nvPr/>
        </p:nvSpPr>
        <p:spPr>
          <a:xfrm>
            <a:off x="8682291" y="2136626"/>
            <a:ext cx="227329" cy="275075"/>
          </a:xfrm>
          <a:prstGeom prst="rect">
            <a:avLst/>
          </a:prstGeom>
        </p:spPr>
        <p:txBody>
          <a:bodyPr vert="horz" wrap="square" lIns="0" tIns="13335" rIns="0" bIns="0" rtlCol="0">
            <a:spAutoFit/>
          </a:bodyPr>
          <a:lstStyle/>
          <a:p>
            <a:pPr marL="12700">
              <a:spcBef>
                <a:spcPts val="105"/>
              </a:spcBef>
            </a:pPr>
            <a:r>
              <a:rPr sz="1700" spc="-80" dirty="0">
                <a:latin typeface="Arial MT"/>
                <a:cs typeface="Arial MT"/>
              </a:rPr>
              <a:t>c2</a:t>
            </a:r>
            <a:endParaRPr sz="1700">
              <a:latin typeface="Arial MT"/>
              <a:cs typeface="Arial MT"/>
            </a:endParaRPr>
          </a:p>
        </p:txBody>
      </p:sp>
      <p:sp>
        <p:nvSpPr>
          <p:cNvPr id="13" name="object 13"/>
          <p:cNvSpPr txBox="1"/>
          <p:nvPr/>
        </p:nvSpPr>
        <p:spPr>
          <a:xfrm>
            <a:off x="9371678" y="2136626"/>
            <a:ext cx="274320" cy="275075"/>
          </a:xfrm>
          <a:prstGeom prst="rect">
            <a:avLst/>
          </a:prstGeom>
        </p:spPr>
        <p:txBody>
          <a:bodyPr vert="horz" wrap="square" lIns="0" tIns="13335" rIns="0" bIns="0" rtlCol="0">
            <a:spAutoFit/>
          </a:bodyPr>
          <a:lstStyle/>
          <a:p>
            <a:pPr marL="12700">
              <a:spcBef>
                <a:spcPts val="105"/>
              </a:spcBef>
            </a:pPr>
            <a:r>
              <a:rPr sz="1700" spc="-95" dirty="0">
                <a:latin typeface="Arial MT"/>
                <a:cs typeface="Arial MT"/>
              </a:rPr>
              <a:t>sfo</a:t>
            </a:r>
            <a:endParaRPr sz="1700">
              <a:latin typeface="Arial MT"/>
              <a:cs typeface="Arial MT"/>
            </a:endParaRPr>
          </a:p>
        </p:txBody>
      </p:sp>
      <p:graphicFrame>
        <p:nvGraphicFramePr>
          <p:cNvPr id="14" name="object 14"/>
          <p:cNvGraphicFramePr>
            <a:graphicFrameLocks noGrp="1"/>
          </p:cNvGraphicFramePr>
          <p:nvPr/>
        </p:nvGraphicFramePr>
        <p:xfrm>
          <a:off x="3030790" y="3276018"/>
          <a:ext cx="5937249" cy="998220"/>
        </p:xfrm>
        <a:graphic>
          <a:graphicData uri="http://schemas.openxmlformats.org/drawingml/2006/table">
            <a:tbl>
              <a:tblPr firstRow="1" bandRow="1">
                <a:tableStyleId>{2D5ABB26-0587-4C30-8999-92F81FD0307C}</a:tableStyleId>
              </a:tblPr>
              <a:tblGrid>
                <a:gridCol w="522605">
                  <a:extLst>
                    <a:ext uri="{9D8B030D-6E8A-4147-A177-3AD203B41FA5}">
                      <a16:colId xmlns:a16="http://schemas.microsoft.com/office/drawing/2014/main" val="20000"/>
                    </a:ext>
                  </a:extLst>
                </a:gridCol>
                <a:gridCol w="788034">
                  <a:extLst>
                    <a:ext uri="{9D8B030D-6E8A-4147-A177-3AD203B41FA5}">
                      <a16:colId xmlns:a16="http://schemas.microsoft.com/office/drawing/2014/main" val="20001"/>
                    </a:ext>
                  </a:extLst>
                </a:gridCol>
                <a:gridCol w="765810">
                  <a:extLst>
                    <a:ext uri="{9D8B030D-6E8A-4147-A177-3AD203B41FA5}">
                      <a16:colId xmlns:a16="http://schemas.microsoft.com/office/drawing/2014/main" val="20002"/>
                    </a:ext>
                  </a:extLst>
                </a:gridCol>
                <a:gridCol w="949960">
                  <a:extLst>
                    <a:ext uri="{9D8B030D-6E8A-4147-A177-3AD203B41FA5}">
                      <a16:colId xmlns:a16="http://schemas.microsoft.com/office/drawing/2014/main" val="20003"/>
                    </a:ext>
                  </a:extLst>
                </a:gridCol>
                <a:gridCol w="689610">
                  <a:extLst>
                    <a:ext uri="{9D8B030D-6E8A-4147-A177-3AD203B41FA5}">
                      <a16:colId xmlns:a16="http://schemas.microsoft.com/office/drawing/2014/main" val="20004"/>
                    </a:ext>
                  </a:extLst>
                </a:gridCol>
                <a:gridCol w="1372870">
                  <a:extLst>
                    <a:ext uri="{9D8B030D-6E8A-4147-A177-3AD203B41FA5}">
                      <a16:colId xmlns:a16="http://schemas.microsoft.com/office/drawing/2014/main" val="20005"/>
                    </a:ext>
                  </a:extLst>
                </a:gridCol>
                <a:gridCol w="848360">
                  <a:extLst>
                    <a:ext uri="{9D8B030D-6E8A-4147-A177-3AD203B41FA5}">
                      <a16:colId xmlns:a16="http://schemas.microsoft.com/office/drawing/2014/main" val="20006"/>
                    </a:ext>
                  </a:extLst>
                </a:gridCol>
              </a:tblGrid>
              <a:tr h="263525">
                <a:tc>
                  <a:txBody>
                    <a:bodyPr/>
                    <a:lstStyle/>
                    <a:p>
                      <a:pPr marL="31750">
                        <a:lnSpc>
                          <a:spcPts val="1910"/>
                        </a:lnSpc>
                      </a:pPr>
                      <a:r>
                        <a:rPr sz="1600" spc="30" dirty="0">
                          <a:latin typeface="Arial MT"/>
                          <a:cs typeface="Arial MT"/>
                        </a:rPr>
                        <a:t>sale</a:t>
                      </a:r>
                      <a:endParaRPr sz="1600">
                        <a:latin typeface="Arial MT"/>
                        <a:cs typeface="Arial MT"/>
                      </a:endParaRPr>
                    </a:p>
                  </a:txBody>
                  <a:tcPr marL="0" marR="0" marT="0" marB="0"/>
                </a:tc>
                <a:tc>
                  <a:txBody>
                    <a:bodyPr/>
                    <a:lstStyle/>
                    <a:p>
                      <a:pPr marL="21590" algn="ctr">
                        <a:lnSpc>
                          <a:spcPts val="1910"/>
                        </a:lnSpc>
                      </a:pPr>
                      <a:r>
                        <a:rPr sz="1600" spc="70" dirty="0">
                          <a:latin typeface="Arial MT"/>
                          <a:cs typeface="Arial MT"/>
                        </a:rPr>
                        <a:t>oderld</a:t>
                      </a:r>
                      <a:endParaRPr sz="1600">
                        <a:latin typeface="Arial MT"/>
                        <a:cs typeface="Arial MT"/>
                      </a:endParaRPr>
                    </a:p>
                  </a:txBody>
                  <a:tcPr marL="0" marR="0" marT="0" marB="0"/>
                </a:tc>
                <a:tc>
                  <a:txBody>
                    <a:bodyPr/>
                    <a:lstStyle/>
                    <a:p>
                      <a:pPr marR="21590" algn="ctr">
                        <a:lnSpc>
                          <a:spcPts val="1910"/>
                        </a:lnSpc>
                      </a:pPr>
                      <a:r>
                        <a:rPr sz="1600" spc="50" dirty="0">
                          <a:latin typeface="Arial MT"/>
                          <a:cs typeface="Arial MT"/>
                        </a:rPr>
                        <a:t>date</a:t>
                      </a:r>
                      <a:endParaRPr sz="1600">
                        <a:latin typeface="Arial MT"/>
                        <a:cs typeface="Arial MT"/>
                      </a:endParaRPr>
                    </a:p>
                  </a:txBody>
                  <a:tcPr marL="0" marR="0" marT="0" marB="0"/>
                </a:tc>
                <a:tc>
                  <a:txBody>
                    <a:bodyPr/>
                    <a:lstStyle/>
                    <a:p>
                      <a:pPr marR="116839" algn="ctr">
                        <a:lnSpc>
                          <a:spcPts val="1910"/>
                        </a:lnSpc>
                      </a:pPr>
                      <a:r>
                        <a:rPr sz="1600" spc="85" dirty="0">
                          <a:latin typeface="Arial MT"/>
                          <a:cs typeface="Arial MT"/>
                        </a:rPr>
                        <a:t>custld</a:t>
                      </a:r>
                      <a:endParaRPr sz="1600">
                        <a:latin typeface="Arial MT"/>
                        <a:cs typeface="Arial MT"/>
                      </a:endParaRPr>
                    </a:p>
                  </a:txBody>
                  <a:tcPr marL="0" marR="0" marT="0" marB="0"/>
                </a:tc>
                <a:tc>
                  <a:txBody>
                    <a:bodyPr/>
                    <a:lstStyle/>
                    <a:p>
                      <a:pPr>
                        <a:lnSpc>
                          <a:spcPct val="100000"/>
                        </a:lnSpc>
                      </a:pPr>
                      <a:endParaRPr sz="1500">
                        <a:latin typeface="Times New Roman"/>
                        <a:cs typeface="Times New Roman"/>
                      </a:endParaRPr>
                    </a:p>
                  </a:txBody>
                  <a:tcPr marL="0" marR="0" marT="0" marB="0"/>
                </a:tc>
                <a:tc>
                  <a:txBody>
                    <a:bodyPr/>
                    <a:lstStyle/>
                    <a:p>
                      <a:pPr marL="234315">
                        <a:lnSpc>
                          <a:spcPts val="1920"/>
                        </a:lnSpc>
                      </a:pPr>
                      <a:r>
                        <a:rPr sz="1650" spc="55" dirty="0">
                          <a:latin typeface="Arial MT"/>
                          <a:cs typeface="Arial MT"/>
                        </a:rPr>
                        <a:t>storeld</a:t>
                      </a:r>
                      <a:endParaRPr sz="1650">
                        <a:latin typeface="Arial MT"/>
                        <a:cs typeface="Arial MT"/>
                      </a:endParaRPr>
                    </a:p>
                  </a:txBody>
                  <a:tcPr marL="0" marR="0" marT="0" marB="0"/>
                </a:tc>
                <a:tc>
                  <a:txBody>
                    <a:bodyPr/>
                    <a:lstStyle/>
                    <a:p>
                      <a:pPr marR="24130" algn="r">
                        <a:lnSpc>
                          <a:spcPts val="1939"/>
                        </a:lnSpc>
                      </a:pPr>
                      <a:r>
                        <a:rPr sz="1750" spc="-25" dirty="0">
                          <a:latin typeface="Arial MT"/>
                          <a:cs typeface="Arial MT"/>
                        </a:rPr>
                        <a:t>amt</a:t>
                      </a:r>
                      <a:endParaRPr sz="1750">
                        <a:latin typeface="Arial MT"/>
                        <a:cs typeface="Arial MT"/>
                      </a:endParaRPr>
                    </a:p>
                  </a:txBody>
                  <a:tcPr marL="0" marR="0" marT="0" marB="0"/>
                </a:tc>
                <a:extLst>
                  <a:ext uri="{0D108BD9-81ED-4DB2-BD59-A6C34878D82A}">
                    <a16:rowId xmlns:a16="http://schemas.microsoft.com/office/drawing/2014/main" val="10000"/>
                  </a:ext>
                </a:extLst>
              </a:tr>
              <a:tr h="240665">
                <a:tc>
                  <a:txBody>
                    <a:bodyPr/>
                    <a:lstStyle/>
                    <a:p>
                      <a:pPr>
                        <a:lnSpc>
                          <a:spcPct val="100000"/>
                        </a:lnSpc>
                      </a:pPr>
                      <a:endParaRPr sz="1400">
                        <a:latin typeface="Times New Roman"/>
                        <a:cs typeface="Times New Roman"/>
                      </a:endParaRPr>
                    </a:p>
                  </a:txBody>
                  <a:tcPr marL="0" marR="0" marT="0" marB="0"/>
                </a:tc>
                <a:tc>
                  <a:txBody>
                    <a:bodyPr/>
                    <a:lstStyle/>
                    <a:p>
                      <a:pPr marL="26034" algn="ctr">
                        <a:lnSpc>
                          <a:spcPts val="1785"/>
                        </a:lnSpc>
                      </a:pPr>
                      <a:r>
                        <a:rPr sz="1500" spc="65" dirty="0">
                          <a:latin typeface="Arial MT"/>
                          <a:cs typeface="Arial MT"/>
                        </a:rPr>
                        <a:t>o100</a:t>
                      </a:r>
                      <a:endParaRPr sz="1500">
                        <a:latin typeface="Arial MT"/>
                        <a:cs typeface="Arial MT"/>
                      </a:endParaRPr>
                    </a:p>
                  </a:txBody>
                  <a:tcPr marL="0" marR="0" marT="0" marB="0"/>
                </a:tc>
                <a:tc>
                  <a:txBody>
                    <a:bodyPr/>
                    <a:lstStyle/>
                    <a:p>
                      <a:pPr marR="24765" algn="ctr">
                        <a:lnSpc>
                          <a:spcPts val="1785"/>
                        </a:lnSpc>
                      </a:pPr>
                      <a:r>
                        <a:rPr sz="1500" spc="50" dirty="0">
                          <a:latin typeface="Arial MT"/>
                          <a:cs typeface="Arial MT"/>
                        </a:rPr>
                        <a:t>1/7/97</a:t>
                      </a:r>
                      <a:endParaRPr sz="1500">
                        <a:latin typeface="Arial MT"/>
                        <a:cs typeface="Arial MT"/>
                      </a:endParaRPr>
                    </a:p>
                  </a:txBody>
                  <a:tcPr marL="0" marR="0" marT="0" marB="0"/>
                </a:tc>
                <a:tc>
                  <a:txBody>
                    <a:bodyPr/>
                    <a:lstStyle/>
                    <a:p>
                      <a:pPr marR="121285" algn="ctr">
                        <a:lnSpc>
                          <a:spcPts val="1785"/>
                        </a:lnSpc>
                      </a:pPr>
                      <a:r>
                        <a:rPr sz="1500" spc="50" dirty="0">
                          <a:latin typeface="Arial MT"/>
                          <a:cs typeface="Arial MT"/>
                        </a:rPr>
                        <a:t>53</a:t>
                      </a:r>
                      <a:endParaRPr sz="1500">
                        <a:latin typeface="Arial MT"/>
                        <a:cs typeface="Arial MT"/>
                      </a:endParaRPr>
                    </a:p>
                  </a:txBody>
                  <a:tcPr marL="0" marR="0" marT="0" marB="0"/>
                </a:tc>
                <a:tc>
                  <a:txBody>
                    <a:bodyPr/>
                    <a:lstStyle/>
                    <a:p>
                      <a:pPr>
                        <a:lnSpc>
                          <a:spcPct val="100000"/>
                        </a:lnSpc>
                      </a:pPr>
                      <a:endParaRPr sz="1400">
                        <a:latin typeface="Times New Roman"/>
                        <a:cs typeface="Times New Roman"/>
                      </a:endParaRPr>
                    </a:p>
                  </a:txBody>
                  <a:tcPr marL="0" marR="0" marT="0" marB="0"/>
                </a:tc>
                <a:tc>
                  <a:txBody>
                    <a:bodyPr/>
                    <a:lstStyle/>
                    <a:p>
                      <a:pPr>
                        <a:lnSpc>
                          <a:spcPct val="100000"/>
                        </a:lnSpc>
                      </a:pPr>
                      <a:endParaRPr sz="1400">
                        <a:latin typeface="Times New Roman"/>
                        <a:cs typeface="Times New Roman"/>
                      </a:endParaRPr>
                    </a:p>
                  </a:txBody>
                  <a:tcPr marL="0" marR="0" marT="0" marB="0"/>
                </a:tc>
                <a:tc>
                  <a:txBody>
                    <a:bodyPr/>
                    <a:lstStyle/>
                    <a:p>
                      <a:pPr>
                        <a:lnSpc>
                          <a:spcPct val="100000"/>
                        </a:lnSpc>
                      </a:pPr>
                      <a:endParaRPr sz="1400">
                        <a:latin typeface="Times New Roman"/>
                        <a:cs typeface="Times New Roman"/>
                      </a:endParaRPr>
                    </a:p>
                  </a:txBody>
                  <a:tcPr marL="0" marR="0" marT="0" marB="0"/>
                </a:tc>
                <a:extLst>
                  <a:ext uri="{0D108BD9-81ED-4DB2-BD59-A6C34878D82A}">
                    <a16:rowId xmlns:a16="http://schemas.microsoft.com/office/drawing/2014/main" val="10001"/>
                  </a:ext>
                </a:extLst>
              </a:tr>
              <a:tr h="242570">
                <a:tc>
                  <a:txBody>
                    <a:bodyPr/>
                    <a:lstStyle/>
                    <a:p>
                      <a:pPr>
                        <a:lnSpc>
                          <a:spcPct val="100000"/>
                        </a:lnSpc>
                      </a:pPr>
                      <a:endParaRPr sz="1400">
                        <a:latin typeface="Times New Roman"/>
                        <a:cs typeface="Times New Roman"/>
                      </a:endParaRPr>
                    </a:p>
                  </a:txBody>
                  <a:tcPr marL="0" marR="0" marT="0" marB="0"/>
                </a:tc>
                <a:tc>
                  <a:txBody>
                    <a:bodyPr/>
                    <a:lstStyle/>
                    <a:p>
                      <a:pPr marL="24130" algn="ctr">
                        <a:lnSpc>
                          <a:spcPts val="1814"/>
                        </a:lnSpc>
                      </a:pPr>
                      <a:r>
                        <a:rPr sz="1600" spc="-20" dirty="0">
                          <a:latin typeface="Arial MT"/>
                          <a:cs typeface="Arial MT"/>
                        </a:rPr>
                        <a:t>o102</a:t>
                      </a:r>
                      <a:endParaRPr sz="1600">
                        <a:latin typeface="Arial MT"/>
                        <a:cs typeface="Arial MT"/>
                      </a:endParaRPr>
                    </a:p>
                  </a:txBody>
                  <a:tcPr marL="0" marR="0" marT="0" marB="0"/>
                </a:tc>
                <a:tc>
                  <a:txBody>
                    <a:bodyPr/>
                    <a:lstStyle/>
                    <a:p>
                      <a:pPr marR="32384" algn="ctr">
                        <a:lnSpc>
                          <a:spcPts val="1814"/>
                        </a:lnSpc>
                      </a:pPr>
                      <a:r>
                        <a:rPr sz="1600" spc="-10" dirty="0">
                          <a:latin typeface="Arial MT"/>
                          <a:cs typeface="Arial MT"/>
                        </a:rPr>
                        <a:t>2/7/97</a:t>
                      </a:r>
                      <a:endParaRPr sz="1600">
                        <a:latin typeface="Arial MT"/>
                        <a:cs typeface="Arial MT"/>
                      </a:endParaRPr>
                    </a:p>
                  </a:txBody>
                  <a:tcPr marL="0" marR="0" marT="0" marB="0"/>
                </a:tc>
                <a:tc>
                  <a:txBody>
                    <a:bodyPr/>
                    <a:lstStyle/>
                    <a:p>
                      <a:pPr marR="120650" algn="ctr">
                        <a:lnSpc>
                          <a:spcPts val="1814"/>
                        </a:lnSpc>
                      </a:pPr>
                      <a:r>
                        <a:rPr sz="1600" spc="-25" dirty="0">
                          <a:latin typeface="Arial MT"/>
                          <a:cs typeface="Arial MT"/>
                        </a:rPr>
                        <a:t>53</a:t>
                      </a:r>
                      <a:endParaRPr sz="1600">
                        <a:latin typeface="Arial MT"/>
                        <a:cs typeface="Arial MT"/>
                      </a:endParaRPr>
                    </a:p>
                  </a:txBody>
                  <a:tcPr marL="0" marR="0" marT="0" marB="0"/>
                </a:tc>
                <a:tc>
                  <a:txBody>
                    <a:bodyPr/>
                    <a:lstStyle/>
                    <a:p>
                      <a:pPr algn="ctr">
                        <a:lnSpc>
                          <a:spcPts val="1814"/>
                        </a:lnSpc>
                      </a:pPr>
                      <a:r>
                        <a:rPr sz="1600" spc="-25" dirty="0">
                          <a:latin typeface="Arial MT"/>
                          <a:cs typeface="Arial MT"/>
                        </a:rPr>
                        <a:t>p2</a:t>
                      </a:r>
                      <a:endParaRPr sz="1600">
                        <a:latin typeface="Arial MT"/>
                        <a:cs typeface="Arial MT"/>
                      </a:endParaRPr>
                    </a:p>
                  </a:txBody>
                  <a:tcPr marL="0" marR="0" marT="0" marB="0"/>
                </a:tc>
                <a:tc>
                  <a:txBody>
                    <a:bodyPr/>
                    <a:lstStyle/>
                    <a:p>
                      <a:pPr>
                        <a:lnSpc>
                          <a:spcPct val="100000"/>
                        </a:lnSpc>
                      </a:pPr>
                      <a:endParaRPr sz="1400">
                        <a:latin typeface="Times New Roman"/>
                        <a:cs typeface="Times New Roman"/>
                      </a:endParaRPr>
                    </a:p>
                  </a:txBody>
                  <a:tcPr marL="0" marR="0" marT="0" marB="0"/>
                </a:tc>
                <a:tc>
                  <a:txBody>
                    <a:bodyPr/>
                    <a:lstStyle/>
                    <a:p>
                      <a:pPr>
                        <a:lnSpc>
                          <a:spcPct val="100000"/>
                        </a:lnSpc>
                      </a:pPr>
                      <a:endParaRPr sz="1400">
                        <a:latin typeface="Times New Roman"/>
                        <a:cs typeface="Times New Roman"/>
                      </a:endParaRPr>
                    </a:p>
                  </a:txBody>
                  <a:tcPr marL="0" marR="0" marT="0" marB="0"/>
                </a:tc>
                <a:extLst>
                  <a:ext uri="{0D108BD9-81ED-4DB2-BD59-A6C34878D82A}">
                    <a16:rowId xmlns:a16="http://schemas.microsoft.com/office/drawing/2014/main" val="10002"/>
                  </a:ext>
                </a:extLst>
              </a:tr>
              <a:tr h="251460">
                <a:tc>
                  <a:txBody>
                    <a:bodyPr/>
                    <a:lstStyle/>
                    <a:p>
                      <a:pPr>
                        <a:lnSpc>
                          <a:spcPct val="100000"/>
                        </a:lnSpc>
                      </a:pPr>
                      <a:endParaRPr sz="1500">
                        <a:latin typeface="Times New Roman"/>
                        <a:cs typeface="Times New Roman"/>
                      </a:endParaRPr>
                    </a:p>
                  </a:txBody>
                  <a:tcPr marL="0" marR="0" marT="0" marB="0"/>
                </a:tc>
                <a:tc>
                  <a:txBody>
                    <a:bodyPr/>
                    <a:lstStyle/>
                    <a:p>
                      <a:pPr marL="21590" algn="ctr">
                        <a:lnSpc>
                          <a:spcPts val="1860"/>
                        </a:lnSpc>
                        <a:spcBef>
                          <a:spcPts val="25"/>
                        </a:spcBef>
                      </a:pPr>
                      <a:r>
                        <a:rPr sz="1550" spc="35" dirty="0">
                          <a:latin typeface="Arial MT"/>
                          <a:cs typeface="Arial MT"/>
                        </a:rPr>
                        <a:t>105</a:t>
                      </a:r>
                      <a:endParaRPr sz="1550">
                        <a:latin typeface="Arial MT"/>
                        <a:cs typeface="Arial MT"/>
                      </a:endParaRPr>
                    </a:p>
                  </a:txBody>
                  <a:tcPr marL="0" marR="0" marT="3175" marB="0"/>
                </a:tc>
                <a:tc>
                  <a:txBody>
                    <a:bodyPr/>
                    <a:lstStyle/>
                    <a:p>
                      <a:pPr marR="33020" algn="ctr">
                        <a:lnSpc>
                          <a:spcPts val="1860"/>
                        </a:lnSpc>
                        <a:spcBef>
                          <a:spcPts val="25"/>
                        </a:spcBef>
                      </a:pPr>
                      <a:r>
                        <a:rPr sz="1550" spc="40" dirty="0">
                          <a:latin typeface="Arial MT"/>
                          <a:cs typeface="Arial MT"/>
                        </a:rPr>
                        <a:t>3/8/97</a:t>
                      </a:r>
                      <a:endParaRPr sz="1550">
                        <a:latin typeface="Arial MT"/>
                        <a:cs typeface="Arial MT"/>
                      </a:endParaRPr>
                    </a:p>
                  </a:txBody>
                  <a:tcPr marL="0" marR="0" marT="3175" marB="0"/>
                </a:tc>
                <a:tc>
                  <a:txBody>
                    <a:bodyPr/>
                    <a:lstStyle/>
                    <a:p>
                      <a:pPr>
                        <a:lnSpc>
                          <a:spcPct val="100000"/>
                        </a:lnSpc>
                      </a:pPr>
                      <a:endParaRPr sz="1500">
                        <a:latin typeface="Times New Roman"/>
                        <a:cs typeface="Times New Roman"/>
                      </a:endParaRPr>
                    </a:p>
                  </a:txBody>
                  <a:tcPr marL="0" marR="0" marT="0" marB="0"/>
                </a:tc>
                <a:tc>
                  <a:txBody>
                    <a:bodyPr/>
                    <a:lstStyle/>
                    <a:p>
                      <a:pPr>
                        <a:lnSpc>
                          <a:spcPct val="100000"/>
                        </a:lnSpc>
                      </a:pPr>
                      <a:endParaRPr sz="1500">
                        <a:latin typeface="Times New Roman"/>
                        <a:cs typeface="Times New Roman"/>
                      </a:endParaRPr>
                    </a:p>
                  </a:txBody>
                  <a:tcPr marL="0" marR="0" marT="0" marB="0"/>
                </a:tc>
                <a:tc>
                  <a:txBody>
                    <a:bodyPr/>
                    <a:lstStyle/>
                    <a:p>
                      <a:pPr>
                        <a:lnSpc>
                          <a:spcPct val="100000"/>
                        </a:lnSpc>
                      </a:pPr>
                      <a:endParaRPr sz="1500">
                        <a:latin typeface="Times New Roman"/>
                        <a:cs typeface="Times New Roman"/>
                      </a:endParaRPr>
                    </a:p>
                  </a:txBody>
                  <a:tcPr marL="0" marR="0" marT="0" marB="0"/>
                </a:tc>
                <a:tc>
                  <a:txBody>
                    <a:bodyPr/>
                    <a:lstStyle/>
                    <a:p>
                      <a:pPr marR="83185" algn="r">
                        <a:lnSpc>
                          <a:spcPts val="1880"/>
                        </a:lnSpc>
                      </a:pPr>
                      <a:r>
                        <a:rPr sz="1750" spc="-25" dirty="0">
                          <a:latin typeface="Arial MT"/>
                          <a:cs typeface="Arial MT"/>
                        </a:rPr>
                        <a:t>50</a:t>
                      </a:r>
                      <a:endParaRPr sz="1750">
                        <a:latin typeface="Arial MT"/>
                        <a:cs typeface="Arial MT"/>
                      </a:endParaRPr>
                    </a:p>
                  </a:txBody>
                  <a:tcPr marL="0" marR="0" marT="0" marB="0"/>
                </a:tc>
                <a:extLst>
                  <a:ext uri="{0D108BD9-81ED-4DB2-BD59-A6C34878D82A}">
                    <a16:rowId xmlns:a16="http://schemas.microsoft.com/office/drawing/2014/main" val="10003"/>
                  </a:ext>
                </a:extLst>
              </a:tr>
            </a:tbl>
          </a:graphicData>
        </a:graphic>
      </p:graphicFrame>
      <p:sp>
        <p:nvSpPr>
          <p:cNvPr id="15" name="object 15"/>
          <p:cNvSpPr txBox="1"/>
          <p:nvPr/>
        </p:nvSpPr>
        <p:spPr>
          <a:xfrm>
            <a:off x="2905268" y="5162797"/>
            <a:ext cx="890269" cy="260328"/>
          </a:xfrm>
          <a:prstGeom prst="rect">
            <a:avLst/>
          </a:prstGeom>
        </p:spPr>
        <p:txBody>
          <a:bodyPr vert="horz" wrap="square" lIns="0" tIns="13970" rIns="0" bIns="0" rtlCol="0">
            <a:spAutoFit/>
          </a:bodyPr>
          <a:lstStyle/>
          <a:p>
            <a:pPr marL="12700">
              <a:spcBef>
                <a:spcPts val="110"/>
              </a:spcBef>
              <a:tabLst>
                <a:tab pos="753745" algn="l"/>
              </a:tabLst>
            </a:pPr>
            <a:r>
              <a:rPr sz="1600" spc="85" dirty="0">
                <a:latin typeface="Arial MT"/>
                <a:cs typeface="Arial MT"/>
              </a:rPr>
              <a:t>custo</a:t>
            </a:r>
            <a:r>
              <a:rPr sz="1600" dirty="0">
                <a:latin typeface="Arial MT"/>
                <a:cs typeface="Arial MT"/>
              </a:rPr>
              <a:t>	</a:t>
            </a:r>
            <a:r>
              <a:rPr sz="1600" spc="25" dirty="0">
                <a:latin typeface="Arial MT"/>
                <a:cs typeface="Arial MT"/>
              </a:rPr>
              <a:t>e</a:t>
            </a:r>
            <a:endParaRPr sz="1600">
              <a:latin typeface="Arial MT"/>
              <a:cs typeface="Arial MT"/>
            </a:endParaRPr>
          </a:p>
        </p:txBody>
      </p:sp>
      <p:sp>
        <p:nvSpPr>
          <p:cNvPr id="16" name="object 16"/>
          <p:cNvSpPr txBox="1"/>
          <p:nvPr/>
        </p:nvSpPr>
        <p:spPr>
          <a:xfrm>
            <a:off x="4391429" y="5162797"/>
            <a:ext cx="513715" cy="260328"/>
          </a:xfrm>
          <a:prstGeom prst="rect">
            <a:avLst/>
          </a:prstGeom>
        </p:spPr>
        <p:txBody>
          <a:bodyPr vert="horz" wrap="square" lIns="0" tIns="13970" rIns="0" bIns="0" rtlCol="0">
            <a:spAutoFit/>
          </a:bodyPr>
          <a:lstStyle/>
          <a:p>
            <a:pPr marL="12700">
              <a:spcBef>
                <a:spcPts val="110"/>
              </a:spcBef>
            </a:pPr>
            <a:r>
              <a:rPr sz="1600" spc="70" dirty="0">
                <a:latin typeface="Arial MT"/>
                <a:cs typeface="Arial MT"/>
              </a:rPr>
              <a:t>ustld</a:t>
            </a:r>
            <a:endParaRPr sz="1600">
              <a:latin typeface="Arial MT"/>
              <a:cs typeface="Arial MT"/>
            </a:endParaRPr>
          </a:p>
        </p:txBody>
      </p:sp>
      <p:sp>
        <p:nvSpPr>
          <p:cNvPr id="17" name="object 17"/>
          <p:cNvSpPr txBox="1"/>
          <p:nvPr/>
        </p:nvSpPr>
        <p:spPr>
          <a:xfrm>
            <a:off x="5310785" y="5162797"/>
            <a:ext cx="574040" cy="260328"/>
          </a:xfrm>
          <a:prstGeom prst="rect">
            <a:avLst/>
          </a:prstGeom>
        </p:spPr>
        <p:txBody>
          <a:bodyPr vert="horz" wrap="square" lIns="0" tIns="13970" rIns="0" bIns="0" rtlCol="0">
            <a:spAutoFit/>
          </a:bodyPr>
          <a:lstStyle/>
          <a:p>
            <a:pPr marL="12700">
              <a:spcBef>
                <a:spcPts val="110"/>
              </a:spcBef>
              <a:tabLst>
                <a:tab pos="438150" algn="l"/>
              </a:tabLst>
            </a:pPr>
            <a:r>
              <a:rPr sz="1600" spc="-25" dirty="0">
                <a:latin typeface="Arial MT"/>
                <a:cs typeface="Arial MT"/>
              </a:rPr>
              <a:t>na</a:t>
            </a:r>
            <a:r>
              <a:rPr sz="1600" dirty="0">
                <a:latin typeface="Arial MT"/>
                <a:cs typeface="Arial MT"/>
              </a:rPr>
              <a:t>	</a:t>
            </a:r>
            <a:r>
              <a:rPr sz="1600" spc="25" dirty="0">
                <a:latin typeface="Arial MT"/>
                <a:cs typeface="Arial MT"/>
              </a:rPr>
              <a:t>e</a:t>
            </a:r>
            <a:endParaRPr sz="1600">
              <a:latin typeface="Arial MT"/>
              <a:cs typeface="Arial MT"/>
            </a:endParaRPr>
          </a:p>
        </p:txBody>
      </p:sp>
      <p:sp>
        <p:nvSpPr>
          <p:cNvPr id="18" name="object 18"/>
          <p:cNvSpPr txBox="1"/>
          <p:nvPr/>
        </p:nvSpPr>
        <p:spPr>
          <a:xfrm>
            <a:off x="6567037" y="5162797"/>
            <a:ext cx="592455" cy="260328"/>
          </a:xfrm>
          <a:prstGeom prst="rect">
            <a:avLst/>
          </a:prstGeom>
        </p:spPr>
        <p:txBody>
          <a:bodyPr vert="horz" wrap="square" lIns="0" tIns="13970" rIns="0" bIns="0" rtlCol="0">
            <a:spAutoFit/>
          </a:bodyPr>
          <a:lstStyle/>
          <a:p>
            <a:pPr marL="12700">
              <a:spcBef>
                <a:spcPts val="110"/>
              </a:spcBef>
            </a:pPr>
            <a:r>
              <a:rPr sz="1600" spc="90" dirty="0">
                <a:latin typeface="Arial MT"/>
                <a:cs typeface="Arial MT"/>
              </a:rPr>
              <a:t>add</a:t>
            </a:r>
            <a:r>
              <a:rPr sz="1600" spc="190" dirty="0">
                <a:latin typeface="Arial MT"/>
                <a:cs typeface="Arial MT"/>
              </a:rPr>
              <a:t> </a:t>
            </a:r>
            <a:r>
              <a:rPr sz="1600" spc="-50" dirty="0">
                <a:latin typeface="Arial MT"/>
                <a:cs typeface="Arial MT"/>
              </a:rPr>
              <a:t>e</a:t>
            </a:r>
            <a:endParaRPr sz="1600">
              <a:latin typeface="Arial MT"/>
              <a:cs typeface="Arial MT"/>
            </a:endParaRPr>
          </a:p>
        </p:txBody>
      </p:sp>
      <p:sp>
        <p:nvSpPr>
          <p:cNvPr id="19" name="object 19"/>
          <p:cNvSpPr txBox="1"/>
          <p:nvPr/>
        </p:nvSpPr>
        <p:spPr>
          <a:xfrm>
            <a:off x="8272009" y="5162797"/>
            <a:ext cx="132080" cy="260328"/>
          </a:xfrm>
          <a:prstGeom prst="rect">
            <a:avLst/>
          </a:prstGeom>
        </p:spPr>
        <p:txBody>
          <a:bodyPr vert="horz" wrap="square" lIns="0" tIns="13970" rIns="0" bIns="0" rtlCol="0">
            <a:spAutoFit/>
          </a:bodyPr>
          <a:lstStyle/>
          <a:p>
            <a:pPr marL="12700">
              <a:spcBef>
                <a:spcPts val="110"/>
              </a:spcBef>
            </a:pPr>
            <a:r>
              <a:rPr sz="1600" spc="-50" dirty="0">
                <a:latin typeface="Arial MT"/>
                <a:cs typeface="Arial MT"/>
              </a:rPr>
              <a:t>c</a:t>
            </a:r>
            <a:endParaRPr sz="1600">
              <a:latin typeface="Arial MT"/>
              <a:cs typeface="Arial MT"/>
            </a:endParaRPr>
          </a:p>
        </p:txBody>
      </p:sp>
      <p:graphicFrame>
        <p:nvGraphicFramePr>
          <p:cNvPr id="20" name="object 20"/>
          <p:cNvGraphicFramePr>
            <a:graphicFrameLocks noGrp="1"/>
          </p:cNvGraphicFramePr>
          <p:nvPr/>
        </p:nvGraphicFramePr>
        <p:xfrm>
          <a:off x="4390651" y="5453844"/>
          <a:ext cx="4229732" cy="713105"/>
        </p:xfrm>
        <a:graphic>
          <a:graphicData uri="http://schemas.openxmlformats.org/drawingml/2006/table">
            <a:tbl>
              <a:tblPr firstRow="1" bandRow="1">
                <a:tableStyleId>{2D5ABB26-0587-4C30-8999-92F81FD0307C}</a:tableStyleId>
              </a:tblPr>
              <a:tblGrid>
                <a:gridCol w="70294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753109">
                  <a:extLst>
                    <a:ext uri="{9D8B030D-6E8A-4147-A177-3AD203B41FA5}">
                      <a16:colId xmlns:a16="http://schemas.microsoft.com/office/drawing/2014/main" val="20002"/>
                    </a:ext>
                  </a:extLst>
                </a:gridCol>
                <a:gridCol w="853439">
                  <a:extLst>
                    <a:ext uri="{9D8B030D-6E8A-4147-A177-3AD203B41FA5}">
                      <a16:colId xmlns:a16="http://schemas.microsoft.com/office/drawing/2014/main" val="20003"/>
                    </a:ext>
                  </a:extLst>
                </a:gridCol>
                <a:gridCol w="834389">
                  <a:extLst>
                    <a:ext uri="{9D8B030D-6E8A-4147-A177-3AD203B41FA5}">
                      <a16:colId xmlns:a16="http://schemas.microsoft.com/office/drawing/2014/main" val="20004"/>
                    </a:ext>
                  </a:extLst>
                </a:gridCol>
              </a:tblGrid>
              <a:tr h="237490">
                <a:tc>
                  <a:txBody>
                    <a:bodyPr/>
                    <a:lstStyle/>
                    <a:p>
                      <a:pPr marL="88900">
                        <a:lnSpc>
                          <a:spcPts val="1770"/>
                        </a:lnSpc>
                      </a:pPr>
                      <a:r>
                        <a:rPr sz="1600" spc="-25" dirty="0">
                          <a:latin typeface="Arial MT"/>
                          <a:cs typeface="Arial MT"/>
                        </a:rPr>
                        <a:t>53</a:t>
                      </a:r>
                      <a:endParaRPr sz="1600">
                        <a:latin typeface="Arial MT"/>
                        <a:cs typeface="Arial MT"/>
                      </a:endParaRPr>
                    </a:p>
                  </a:txBody>
                  <a:tcPr marL="0" marR="0" marT="0" marB="0"/>
                </a:tc>
                <a:tc>
                  <a:txBody>
                    <a:bodyPr/>
                    <a:lstStyle/>
                    <a:p>
                      <a:pPr marR="78740" algn="ctr">
                        <a:lnSpc>
                          <a:spcPts val="1770"/>
                        </a:lnSpc>
                      </a:pPr>
                      <a:r>
                        <a:rPr sz="1600" spc="-25" dirty="0">
                          <a:latin typeface="Arial MT"/>
                          <a:cs typeface="Arial MT"/>
                        </a:rPr>
                        <a:t>joe</a:t>
                      </a:r>
                      <a:endParaRPr sz="1600">
                        <a:latin typeface="Arial MT"/>
                        <a:cs typeface="Arial MT"/>
                      </a:endParaRPr>
                    </a:p>
                  </a:txBody>
                  <a:tcPr marL="0" marR="0" marT="0" marB="0"/>
                </a:tc>
                <a:tc>
                  <a:txBody>
                    <a:bodyPr/>
                    <a:lstStyle/>
                    <a:p>
                      <a:pPr marR="74930" algn="r">
                        <a:lnSpc>
                          <a:spcPts val="1770"/>
                        </a:lnSpc>
                      </a:pPr>
                      <a:r>
                        <a:rPr sz="1600" spc="-25" dirty="0">
                          <a:latin typeface="Arial MT"/>
                          <a:cs typeface="Arial MT"/>
                        </a:rPr>
                        <a:t>10</a:t>
                      </a:r>
                      <a:endParaRPr sz="1600">
                        <a:latin typeface="Arial MT"/>
                        <a:cs typeface="Arial MT"/>
                      </a:endParaRPr>
                    </a:p>
                  </a:txBody>
                  <a:tcPr marL="0" marR="0" marT="0" marB="0"/>
                </a:tc>
                <a:tc>
                  <a:txBody>
                    <a:bodyPr/>
                    <a:lstStyle/>
                    <a:p>
                      <a:pPr marR="544830" algn="r">
                        <a:lnSpc>
                          <a:spcPts val="1770"/>
                        </a:lnSpc>
                      </a:pPr>
                      <a:r>
                        <a:rPr sz="1600" spc="-50" dirty="0">
                          <a:latin typeface="Arial MT"/>
                          <a:cs typeface="Arial MT"/>
                        </a:rPr>
                        <a:t>i</a:t>
                      </a:r>
                      <a:endParaRPr sz="1600">
                        <a:latin typeface="Arial MT"/>
                        <a:cs typeface="Arial MT"/>
                      </a:endParaRPr>
                    </a:p>
                  </a:txBody>
                  <a:tcPr marL="0" marR="0" marT="0" marB="0"/>
                </a:tc>
                <a:tc>
                  <a:txBody>
                    <a:bodyPr/>
                    <a:lstStyle/>
                    <a:p>
                      <a:pPr marR="24130" algn="r">
                        <a:lnSpc>
                          <a:spcPts val="1770"/>
                        </a:lnSpc>
                      </a:pPr>
                      <a:r>
                        <a:rPr sz="1600" spc="-25" dirty="0">
                          <a:latin typeface="Arial MT"/>
                          <a:cs typeface="Arial MT"/>
                        </a:rPr>
                        <a:t>sto</a:t>
                      </a:r>
                      <a:endParaRPr sz="1600">
                        <a:latin typeface="Arial MT"/>
                        <a:cs typeface="Arial MT"/>
                      </a:endParaRPr>
                    </a:p>
                  </a:txBody>
                  <a:tcPr marL="0" marR="0" marT="0" marB="0"/>
                </a:tc>
                <a:extLst>
                  <a:ext uri="{0D108BD9-81ED-4DB2-BD59-A6C34878D82A}">
                    <a16:rowId xmlns:a16="http://schemas.microsoft.com/office/drawing/2014/main" val="10000"/>
                  </a:ext>
                </a:extLst>
              </a:tr>
              <a:tr h="242570">
                <a:tc>
                  <a:txBody>
                    <a:bodyPr/>
                    <a:lstStyle/>
                    <a:p>
                      <a:pPr marL="89535">
                        <a:lnSpc>
                          <a:spcPts val="1795"/>
                        </a:lnSpc>
                      </a:pPr>
                      <a:r>
                        <a:rPr sz="1550" spc="-25" dirty="0">
                          <a:latin typeface="Arial MT"/>
                          <a:cs typeface="Arial MT"/>
                        </a:rPr>
                        <a:t>81</a:t>
                      </a:r>
                      <a:endParaRPr sz="1550">
                        <a:latin typeface="Arial MT"/>
                        <a:cs typeface="Arial MT"/>
                      </a:endParaRPr>
                    </a:p>
                  </a:txBody>
                  <a:tcPr marL="0" marR="0" marT="0" marB="0"/>
                </a:tc>
                <a:tc>
                  <a:txBody>
                    <a:bodyPr/>
                    <a:lstStyle/>
                    <a:p>
                      <a:pPr marR="398780" algn="r">
                        <a:lnSpc>
                          <a:spcPts val="1795"/>
                        </a:lnSpc>
                      </a:pPr>
                      <a:r>
                        <a:rPr sz="1550" spc="-20" dirty="0">
                          <a:latin typeface="Arial MT"/>
                          <a:cs typeface="Arial MT"/>
                        </a:rPr>
                        <a:t>fred</a:t>
                      </a:r>
                      <a:endParaRPr sz="1550">
                        <a:latin typeface="Arial MT"/>
                        <a:cs typeface="Arial MT"/>
                      </a:endParaRPr>
                    </a:p>
                  </a:txBody>
                  <a:tcPr marL="0" marR="0" marT="0" marB="0"/>
                </a:tc>
                <a:tc>
                  <a:txBody>
                    <a:bodyPr/>
                    <a:lstStyle/>
                    <a:p>
                      <a:pPr marR="70485" algn="r">
                        <a:lnSpc>
                          <a:spcPts val="1795"/>
                        </a:lnSpc>
                      </a:pPr>
                      <a:r>
                        <a:rPr sz="1550" spc="-50" dirty="0">
                          <a:latin typeface="Arial MT"/>
                          <a:cs typeface="Arial MT"/>
                        </a:rPr>
                        <a:t>2</a:t>
                      </a:r>
                      <a:endParaRPr sz="1550">
                        <a:latin typeface="Arial MT"/>
                        <a:cs typeface="Arial MT"/>
                      </a:endParaRPr>
                    </a:p>
                  </a:txBody>
                  <a:tcPr marL="0" marR="0" marT="0" marB="0"/>
                </a:tc>
                <a:tc>
                  <a:txBody>
                    <a:bodyPr/>
                    <a:lstStyle/>
                    <a:p>
                      <a:pPr>
                        <a:lnSpc>
                          <a:spcPct val="100000"/>
                        </a:lnSpc>
                      </a:pPr>
                      <a:endParaRPr sz="1400">
                        <a:latin typeface="Times New Roman"/>
                        <a:cs typeface="Times New Roman"/>
                      </a:endParaRPr>
                    </a:p>
                  </a:txBody>
                  <a:tcPr marL="0" marR="0" marT="0" marB="0"/>
                </a:tc>
                <a:tc>
                  <a:txBody>
                    <a:bodyPr/>
                    <a:lstStyle/>
                    <a:p>
                      <a:pPr marR="24130" algn="r">
                        <a:lnSpc>
                          <a:spcPts val="1795"/>
                        </a:lnSpc>
                      </a:pPr>
                      <a:r>
                        <a:rPr sz="1550" spc="-25" dirty="0">
                          <a:latin typeface="Arial MT"/>
                          <a:cs typeface="Arial MT"/>
                        </a:rPr>
                        <a:t>sfo</a:t>
                      </a:r>
                      <a:endParaRPr sz="1550">
                        <a:latin typeface="Arial MT"/>
                        <a:cs typeface="Arial MT"/>
                      </a:endParaRPr>
                    </a:p>
                  </a:txBody>
                  <a:tcPr marL="0" marR="0" marT="0" marB="0"/>
                </a:tc>
                <a:extLst>
                  <a:ext uri="{0D108BD9-81ED-4DB2-BD59-A6C34878D82A}">
                    <a16:rowId xmlns:a16="http://schemas.microsoft.com/office/drawing/2014/main" val="10001"/>
                  </a:ext>
                </a:extLst>
              </a:tr>
              <a:tr h="233045">
                <a:tc>
                  <a:txBody>
                    <a:bodyPr/>
                    <a:lstStyle/>
                    <a:p>
                      <a:pPr marL="31750">
                        <a:lnSpc>
                          <a:spcPts val="1739"/>
                        </a:lnSpc>
                      </a:pPr>
                      <a:r>
                        <a:rPr sz="1550" spc="-25" dirty="0">
                          <a:latin typeface="Arial MT"/>
                          <a:cs typeface="Arial MT"/>
                        </a:rPr>
                        <a:t>111</a:t>
                      </a:r>
                      <a:endParaRPr sz="1550">
                        <a:latin typeface="Arial MT"/>
                        <a:cs typeface="Arial MT"/>
                      </a:endParaRPr>
                    </a:p>
                  </a:txBody>
                  <a:tcPr marL="0" marR="0" marT="0" marB="0"/>
                </a:tc>
                <a:tc>
                  <a:txBody>
                    <a:bodyPr/>
                    <a:lstStyle/>
                    <a:p>
                      <a:pPr marR="382270" algn="r">
                        <a:lnSpc>
                          <a:spcPts val="1739"/>
                        </a:lnSpc>
                      </a:pPr>
                      <a:r>
                        <a:rPr sz="1550" dirty="0">
                          <a:latin typeface="Arial MT"/>
                          <a:cs typeface="Arial MT"/>
                        </a:rPr>
                        <a:t>a</a:t>
                      </a:r>
                      <a:r>
                        <a:rPr sz="1550" spc="-130" dirty="0">
                          <a:latin typeface="Arial MT"/>
                          <a:cs typeface="Arial MT"/>
                        </a:rPr>
                        <a:t> </a:t>
                      </a:r>
                      <a:r>
                        <a:rPr sz="1550" spc="-25" dirty="0">
                          <a:latin typeface="Arial MT"/>
                          <a:cs typeface="Arial MT"/>
                        </a:rPr>
                        <a:t>Iy</a:t>
                      </a:r>
                      <a:endParaRPr sz="1550">
                        <a:latin typeface="Arial MT"/>
                        <a:cs typeface="Arial MT"/>
                      </a:endParaRPr>
                    </a:p>
                  </a:txBody>
                  <a:tcPr marL="0" marR="0" marT="0" marB="0"/>
                </a:tc>
                <a:tc>
                  <a:txBody>
                    <a:bodyPr/>
                    <a:lstStyle/>
                    <a:p>
                      <a:pPr marR="116839" algn="r">
                        <a:lnSpc>
                          <a:spcPts val="1739"/>
                        </a:lnSpc>
                      </a:pPr>
                      <a:r>
                        <a:rPr sz="1550" spc="35" dirty="0">
                          <a:latin typeface="Arial MT"/>
                          <a:cs typeface="Arial MT"/>
                        </a:rPr>
                        <a:t>80</a:t>
                      </a:r>
                      <a:endParaRPr sz="1550">
                        <a:latin typeface="Arial MT"/>
                        <a:cs typeface="Arial MT"/>
                      </a:endParaRPr>
                    </a:p>
                  </a:txBody>
                  <a:tcPr marL="0" marR="0" marT="0" marB="0"/>
                </a:tc>
                <a:tc>
                  <a:txBody>
                    <a:bodyPr/>
                    <a:lstStyle/>
                    <a:p>
                      <a:pPr marR="527050" algn="r">
                        <a:lnSpc>
                          <a:spcPts val="1739"/>
                        </a:lnSpc>
                      </a:pPr>
                      <a:r>
                        <a:rPr sz="1550" spc="-20" dirty="0">
                          <a:latin typeface="Arial MT"/>
                          <a:cs typeface="Arial MT"/>
                        </a:rPr>
                        <a:t>illo</a:t>
                      </a:r>
                      <a:endParaRPr sz="1550">
                        <a:latin typeface="Arial MT"/>
                        <a:cs typeface="Arial MT"/>
                      </a:endParaRPr>
                    </a:p>
                  </a:txBody>
                  <a:tcPr marL="0" marR="0" marT="0" marB="0"/>
                </a:tc>
                <a:tc>
                  <a:txBody>
                    <a:bodyPr/>
                    <a:lstStyle/>
                    <a:p>
                      <a:pPr marR="74930" algn="r">
                        <a:lnSpc>
                          <a:spcPts val="1739"/>
                        </a:lnSpc>
                      </a:pPr>
                      <a:r>
                        <a:rPr sz="1550" spc="-25" dirty="0">
                          <a:latin typeface="Arial MT"/>
                          <a:cs typeface="Arial MT"/>
                        </a:rPr>
                        <a:t>la</a:t>
                      </a:r>
                      <a:endParaRPr sz="1550">
                        <a:latin typeface="Arial MT"/>
                        <a:cs typeface="Arial MT"/>
                      </a:endParaRPr>
                    </a:p>
                  </a:txBody>
                  <a:tcPr marL="0" marR="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7777868"/>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0" y="1276945"/>
            <a:ext cx="9135110" cy="161290"/>
            <a:chOff x="0" y="1276945"/>
            <a:chExt cx="9135110" cy="161290"/>
          </a:xfrm>
        </p:grpSpPr>
        <p:pic>
          <p:nvPicPr>
            <p:cNvPr id="3" name="object 3"/>
            <p:cNvPicPr/>
            <p:nvPr/>
          </p:nvPicPr>
          <p:blipFill>
            <a:blip r:embed="rId2" cstate="print"/>
            <a:stretch>
              <a:fillRect/>
            </a:stretch>
          </p:blipFill>
          <p:spPr>
            <a:xfrm>
              <a:off x="0" y="1384101"/>
              <a:ext cx="9135070" cy="53578"/>
            </a:xfrm>
            <a:prstGeom prst="rect">
              <a:avLst/>
            </a:prstGeom>
          </p:spPr>
        </p:pic>
        <p:pic>
          <p:nvPicPr>
            <p:cNvPr id="4" name="object 4"/>
            <p:cNvPicPr/>
            <p:nvPr/>
          </p:nvPicPr>
          <p:blipFill>
            <a:blip r:embed="rId3" cstate="print"/>
            <a:stretch>
              <a:fillRect/>
            </a:stretch>
          </p:blipFill>
          <p:spPr>
            <a:xfrm>
              <a:off x="0" y="1276945"/>
              <a:ext cx="9135070" cy="80367"/>
            </a:xfrm>
            <a:prstGeom prst="rect">
              <a:avLst/>
            </a:prstGeom>
          </p:spPr>
        </p:pic>
      </p:grpSp>
      <p:sp>
        <p:nvSpPr>
          <p:cNvPr id="5" name="object 5"/>
          <p:cNvSpPr/>
          <p:nvPr/>
        </p:nvSpPr>
        <p:spPr>
          <a:xfrm>
            <a:off x="4051101" y="3195339"/>
            <a:ext cx="1209040" cy="0"/>
          </a:xfrm>
          <a:custGeom>
            <a:avLst/>
            <a:gdLst/>
            <a:ahLst/>
            <a:cxnLst/>
            <a:rect l="l" t="t" r="r" b="b"/>
            <a:pathLst>
              <a:path w="1209039">
                <a:moveTo>
                  <a:pt x="0" y="0"/>
                </a:moveTo>
                <a:lnTo>
                  <a:pt x="1208484" y="0"/>
                </a:lnTo>
              </a:path>
            </a:pathLst>
          </a:custGeom>
          <a:ln w="20835">
            <a:solidFill>
              <a:srgbClr val="030303"/>
            </a:solidFill>
          </a:ln>
        </p:spPr>
        <p:txBody>
          <a:bodyPr wrap="square" lIns="0" tIns="0" rIns="0" bIns="0" rtlCol="0"/>
          <a:lstStyle/>
          <a:p>
            <a:endParaRPr/>
          </a:p>
        </p:txBody>
      </p:sp>
      <p:sp>
        <p:nvSpPr>
          <p:cNvPr id="6" name="object 6"/>
          <p:cNvSpPr/>
          <p:nvPr/>
        </p:nvSpPr>
        <p:spPr>
          <a:xfrm>
            <a:off x="6337101" y="3195339"/>
            <a:ext cx="1289050" cy="0"/>
          </a:xfrm>
          <a:custGeom>
            <a:avLst/>
            <a:gdLst/>
            <a:ahLst/>
            <a:cxnLst/>
            <a:rect l="l" t="t" r="r" b="b"/>
            <a:pathLst>
              <a:path w="1289050">
                <a:moveTo>
                  <a:pt x="0" y="0"/>
                </a:moveTo>
                <a:lnTo>
                  <a:pt x="1288852" y="0"/>
                </a:lnTo>
              </a:path>
            </a:pathLst>
          </a:custGeom>
          <a:ln w="20835">
            <a:solidFill>
              <a:srgbClr val="030303"/>
            </a:solidFill>
          </a:ln>
        </p:spPr>
        <p:txBody>
          <a:bodyPr wrap="square" lIns="0" tIns="0" rIns="0" bIns="0" rtlCol="0"/>
          <a:lstStyle/>
          <a:p>
            <a:endParaRPr/>
          </a:p>
        </p:txBody>
      </p:sp>
      <p:sp>
        <p:nvSpPr>
          <p:cNvPr id="7" name="object 7"/>
          <p:cNvSpPr/>
          <p:nvPr/>
        </p:nvSpPr>
        <p:spPr>
          <a:xfrm>
            <a:off x="1541860"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sp>
        <p:nvSpPr>
          <p:cNvPr id="8" name="object 8"/>
          <p:cNvSpPr txBox="1"/>
          <p:nvPr/>
        </p:nvSpPr>
        <p:spPr>
          <a:xfrm>
            <a:off x="3115321" y="2656284"/>
            <a:ext cx="760730" cy="268022"/>
          </a:xfrm>
          <a:prstGeom prst="rect">
            <a:avLst/>
          </a:prstGeom>
        </p:spPr>
        <p:txBody>
          <a:bodyPr vert="horz" wrap="square" lIns="0" tIns="13970" rIns="0" bIns="0" rtlCol="0">
            <a:spAutoFit/>
          </a:bodyPr>
          <a:lstStyle/>
          <a:p>
            <a:pPr marL="12700">
              <a:spcBef>
                <a:spcPts val="110"/>
              </a:spcBef>
            </a:pPr>
            <a:r>
              <a:rPr sz="1650" spc="-30" dirty="0">
                <a:latin typeface="Comic Sans MS"/>
                <a:cs typeface="Comic Sans MS"/>
              </a:rPr>
              <a:t>product</a:t>
            </a:r>
            <a:endParaRPr sz="1650">
              <a:latin typeface="Comic Sans MS"/>
              <a:cs typeface="Comic Sans MS"/>
            </a:endParaRPr>
          </a:p>
        </p:txBody>
      </p:sp>
      <p:sp>
        <p:nvSpPr>
          <p:cNvPr id="18" name="object 18"/>
          <p:cNvSpPr txBox="1">
            <a:spLocks noGrp="1"/>
          </p:cNvSpPr>
          <p:nvPr>
            <p:ph type="ftr" sz="quarter" idx="5"/>
          </p:nvPr>
        </p:nvSpPr>
        <p:spPr>
          <a:xfrm>
            <a:off x="5226038" y="6697174"/>
            <a:ext cx="3742690" cy="191770"/>
          </a:xfrm>
          <a:prstGeom prst="rect">
            <a:avLst/>
          </a:prstGeom>
        </p:spPr>
        <p:txBody>
          <a:bodyPr vert="horz" wrap="square" lIns="0" tIns="0" rIns="0" bIns="0" rtlCol="0">
            <a:spAutoFit/>
          </a:bodyPr>
          <a:lstStyle>
            <a:defPPr>
              <a:defRPr kern="0"/>
            </a:defPPr>
            <a:lvl1pPr>
              <a:defRPr sz="1150" b="0" i="0">
                <a:solidFill>
                  <a:srgbClr val="2F2F2F"/>
                </a:solidFill>
                <a:latin typeface="Arial MT"/>
                <a:cs typeface="Arial MT"/>
              </a:defRPr>
            </a:lvl1pPr>
          </a:lstStyle>
          <a:p>
            <a:pPr marL="12700">
              <a:spcBef>
                <a:spcPts val="10"/>
              </a:spcBef>
            </a:pPr>
            <a:r>
              <a:rPr lang="en-GB" spc="-55">
                <a:solidFill>
                  <a:srgbClr val="333333"/>
                </a:solidFill>
              </a:rPr>
              <a:t>Prepared By: Mohammad Rony Lecturer, Dept. Of CSE University Of Global Village (UGV), Barishal</a:t>
            </a:r>
            <a:endParaRPr spc="-20" dirty="0">
              <a:solidFill>
                <a:srgbClr val="343434"/>
              </a:solidFill>
            </a:endParaRPr>
          </a:p>
        </p:txBody>
      </p:sp>
      <p:sp>
        <p:nvSpPr>
          <p:cNvPr id="9" name="object 9"/>
          <p:cNvSpPr txBox="1"/>
          <p:nvPr/>
        </p:nvSpPr>
        <p:spPr>
          <a:xfrm>
            <a:off x="2981028" y="2954238"/>
            <a:ext cx="1000125" cy="713529"/>
          </a:xfrm>
          <a:prstGeom prst="rect">
            <a:avLst/>
          </a:prstGeom>
          <a:ln w="14882">
            <a:solidFill>
              <a:srgbClr val="0F0F0F"/>
            </a:solidFill>
          </a:ln>
        </p:spPr>
        <p:txBody>
          <a:bodyPr vert="horz" wrap="square" lIns="0" tIns="0" rIns="0" bIns="0" rtlCol="0">
            <a:spAutoFit/>
          </a:bodyPr>
          <a:lstStyle/>
          <a:p>
            <a:pPr marL="351155">
              <a:lnSpc>
                <a:spcPts val="1739"/>
              </a:lnSpc>
            </a:pPr>
            <a:r>
              <a:rPr sz="1600" spc="-10" dirty="0">
                <a:latin typeface="Arial MT"/>
                <a:cs typeface="Arial MT"/>
              </a:rPr>
              <a:t>rodld</a:t>
            </a:r>
            <a:endParaRPr sz="1600">
              <a:latin typeface="Arial MT"/>
              <a:cs typeface="Arial MT"/>
            </a:endParaRPr>
          </a:p>
          <a:p>
            <a:pPr marL="306070" marR="229870" indent="-36195">
              <a:lnSpc>
                <a:spcPts val="2000"/>
              </a:lnSpc>
              <a:spcBef>
                <a:spcPts val="10"/>
              </a:spcBef>
            </a:pPr>
            <a:r>
              <a:rPr sz="1600" spc="-40" dirty="0">
                <a:latin typeface="Arial MT"/>
                <a:cs typeface="Arial MT"/>
              </a:rPr>
              <a:t>name </a:t>
            </a:r>
            <a:r>
              <a:rPr sz="1600" spc="-10" dirty="0">
                <a:latin typeface="Arial MT"/>
                <a:cs typeface="Arial MT"/>
              </a:rPr>
              <a:t>price</a:t>
            </a:r>
            <a:endParaRPr sz="1600">
              <a:latin typeface="Arial MT"/>
              <a:cs typeface="Arial MT"/>
            </a:endParaRPr>
          </a:p>
        </p:txBody>
      </p:sp>
      <p:sp>
        <p:nvSpPr>
          <p:cNvPr id="10" name="object 10"/>
          <p:cNvSpPr txBox="1">
            <a:spLocks noGrp="1"/>
          </p:cNvSpPr>
          <p:nvPr>
            <p:ph type="title"/>
          </p:nvPr>
        </p:nvSpPr>
        <p:spPr>
          <a:xfrm>
            <a:off x="2548467" y="-80959"/>
            <a:ext cx="10769600" cy="808034"/>
          </a:xfrm>
          <a:prstGeom prst="rect">
            <a:avLst/>
          </a:prstGeom>
        </p:spPr>
        <p:txBody>
          <a:bodyPr vert="horz" wrap="square" lIns="0" tIns="91559" rIns="0" bIns="0" numCol="1" rtlCol="0" anchor="b" anchorCtr="0" compatLnSpc="1">
            <a:prstTxWarp prst="textNoShape">
              <a:avLst/>
            </a:prstTxWarp>
            <a:spAutoFit/>
          </a:bodyPr>
          <a:lstStyle/>
          <a:p>
            <a:pPr marL="2332355">
              <a:spcBef>
                <a:spcPts val="135"/>
              </a:spcBef>
            </a:pPr>
            <a:r>
              <a:rPr sz="4650" spc="-95" dirty="0">
                <a:solidFill>
                  <a:srgbClr val="016756"/>
                </a:solidFill>
              </a:rPr>
              <a:t>Star</a:t>
            </a:r>
            <a:r>
              <a:rPr sz="4650" spc="-225" dirty="0">
                <a:solidFill>
                  <a:srgbClr val="016756"/>
                </a:solidFill>
              </a:rPr>
              <a:t> </a:t>
            </a:r>
            <a:r>
              <a:rPr sz="4650" spc="-195" dirty="0">
                <a:solidFill>
                  <a:srgbClr val="006E5D"/>
                </a:solidFill>
              </a:rPr>
              <a:t>Schema</a:t>
            </a:r>
            <a:endParaRPr sz="4650"/>
          </a:p>
        </p:txBody>
      </p:sp>
      <p:sp>
        <p:nvSpPr>
          <p:cNvPr id="11" name="object 11"/>
          <p:cNvSpPr txBox="1"/>
          <p:nvPr/>
        </p:nvSpPr>
        <p:spPr>
          <a:xfrm>
            <a:off x="5585682" y="2080318"/>
            <a:ext cx="408305" cy="268022"/>
          </a:xfrm>
          <a:prstGeom prst="rect">
            <a:avLst/>
          </a:prstGeom>
        </p:spPr>
        <p:txBody>
          <a:bodyPr vert="horz" wrap="square" lIns="0" tIns="13970" rIns="0" bIns="0" rtlCol="0">
            <a:spAutoFit/>
          </a:bodyPr>
          <a:lstStyle/>
          <a:p>
            <a:pPr marL="12700">
              <a:spcBef>
                <a:spcPts val="110"/>
              </a:spcBef>
            </a:pPr>
            <a:r>
              <a:rPr sz="1650" spc="-20" dirty="0">
                <a:latin typeface="Arial MT"/>
                <a:cs typeface="Arial MT"/>
              </a:rPr>
              <a:t>sale</a:t>
            </a:r>
            <a:endParaRPr sz="1650">
              <a:latin typeface="Arial MT"/>
              <a:cs typeface="Arial MT"/>
            </a:endParaRPr>
          </a:p>
        </p:txBody>
      </p:sp>
      <p:sp>
        <p:nvSpPr>
          <p:cNvPr id="12" name="object 12"/>
          <p:cNvSpPr txBox="1"/>
          <p:nvPr/>
        </p:nvSpPr>
        <p:spPr>
          <a:xfrm>
            <a:off x="5267027" y="2382738"/>
            <a:ext cx="1000125" cy="1768475"/>
          </a:xfrm>
          <a:prstGeom prst="rect">
            <a:avLst/>
          </a:prstGeom>
          <a:ln w="14882">
            <a:solidFill>
              <a:srgbClr val="0F0F0F"/>
            </a:solidFill>
          </a:ln>
        </p:spPr>
        <p:txBody>
          <a:bodyPr vert="horz" wrap="square" lIns="0" tIns="0" rIns="0" bIns="0" rtlCol="0">
            <a:spAutoFit/>
          </a:bodyPr>
          <a:lstStyle/>
          <a:p>
            <a:pPr marL="46355" algn="ctr">
              <a:lnSpc>
                <a:spcPts val="1730"/>
              </a:lnSpc>
            </a:pPr>
            <a:r>
              <a:rPr sz="1550" u="sng" spc="-30" dirty="0">
                <a:uFill>
                  <a:solidFill>
                    <a:srgbClr val="000000"/>
                  </a:solidFill>
                </a:uFill>
                <a:latin typeface="Arial MT"/>
                <a:cs typeface="Arial MT"/>
              </a:rPr>
              <a:t>order</a:t>
            </a:r>
            <a:r>
              <a:rPr sz="1550" u="sng" spc="-225" dirty="0">
                <a:uFill>
                  <a:solidFill>
                    <a:srgbClr val="000000"/>
                  </a:solidFill>
                </a:uFill>
                <a:latin typeface="Arial MT"/>
                <a:cs typeface="Arial MT"/>
              </a:rPr>
              <a:t> </a:t>
            </a:r>
            <a:r>
              <a:rPr sz="1550" u="sng" spc="-25" dirty="0">
                <a:uFill>
                  <a:solidFill>
                    <a:srgbClr val="000000"/>
                  </a:solidFill>
                </a:uFill>
                <a:latin typeface="Arial MT"/>
                <a:cs typeface="Arial MT"/>
              </a:rPr>
              <a:t>Id</a:t>
            </a:r>
            <a:endParaRPr sz="1550">
              <a:latin typeface="Arial MT"/>
              <a:cs typeface="Arial MT"/>
            </a:endParaRPr>
          </a:p>
          <a:p>
            <a:pPr marL="27305" algn="ctr">
              <a:spcBef>
                <a:spcPts val="20"/>
              </a:spcBef>
            </a:pPr>
            <a:r>
              <a:rPr sz="1600" spc="-20" dirty="0">
                <a:latin typeface="Arial MT"/>
                <a:cs typeface="Arial MT"/>
              </a:rPr>
              <a:t>date</a:t>
            </a:r>
            <a:endParaRPr sz="1600">
              <a:latin typeface="Arial MT"/>
              <a:cs typeface="Arial MT"/>
            </a:endParaRPr>
          </a:p>
          <a:p>
            <a:pPr marL="215265" marR="169545" indent="-10160" algn="ctr">
              <a:lnSpc>
                <a:spcPct val="100299"/>
              </a:lnSpc>
              <a:spcBef>
                <a:spcPts val="45"/>
              </a:spcBef>
            </a:pPr>
            <a:r>
              <a:rPr sz="1600" spc="-10" dirty="0">
                <a:latin typeface="Arial MT"/>
                <a:cs typeface="Arial MT"/>
              </a:rPr>
              <a:t>custld prodld </a:t>
            </a:r>
            <a:r>
              <a:rPr sz="1650" spc="-35" dirty="0">
                <a:latin typeface="Arial MT"/>
                <a:cs typeface="Arial MT"/>
              </a:rPr>
              <a:t>storeld </a:t>
            </a:r>
            <a:r>
              <a:rPr sz="1650" spc="-25" dirty="0">
                <a:latin typeface="Arial MT"/>
                <a:cs typeface="Arial MT"/>
              </a:rPr>
              <a:t>qty amt</a:t>
            </a:r>
            <a:endParaRPr sz="1650">
              <a:latin typeface="Arial MT"/>
              <a:cs typeface="Arial MT"/>
            </a:endParaRPr>
          </a:p>
        </p:txBody>
      </p:sp>
      <p:sp>
        <p:nvSpPr>
          <p:cNvPr id="13" name="object 13"/>
          <p:cNvSpPr txBox="1"/>
          <p:nvPr/>
        </p:nvSpPr>
        <p:spPr>
          <a:xfrm>
            <a:off x="5531721" y="4903092"/>
            <a:ext cx="506730" cy="293370"/>
          </a:xfrm>
          <a:prstGeom prst="rect">
            <a:avLst/>
          </a:prstGeom>
        </p:spPr>
        <p:txBody>
          <a:bodyPr vert="horz" wrap="square" lIns="0" tIns="13335" rIns="0" bIns="0" rtlCol="0">
            <a:spAutoFit/>
          </a:bodyPr>
          <a:lstStyle/>
          <a:p>
            <a:pPr marL="12700">
              <a:spcBef>
                <a:spcPts val="105"/>
              </a:spcBef>
            </a:pPr>
            <a:r>
              <a:rPr sz="1750" spc="-20" dirty="0">
                <a:latin typeface="Arial MT"/>
                <a:cs typeface="Arial MT"/>
              </a:rPr>
              <a:t>store</a:t>
            </a:r>
            <a:endParaRPr sz="1750">
              <a:latin typeface="Arial MT"/>
              <a:cs typeface="Arial MT"/>
            </a:endParaRPr>
          </a:p>
        </p:txBody>
      </p:sp>
      <p:sp>
        <p:nvSpPr>
          <p:cNvPr id="14" name="object 14"/>
          <p:cNvSpPr txBox="1"/>
          <p:nvPr/>
        </p:nvSpPr>
        <p:spPr>
          <a:xfrm>
            <a:off x="5267027" y="5213450"/>
            <a:ext cx="1000125" cy="461665"/>
          </a:xfrm>
          <a:prstGeom prst="rect">
            <a:avLst/>
          </a:prstGeom>
          <a:ln w="14882">
            <a:solidFill>
              <a:srgbClr val="0F0F0F"/>
            </a:solidFill>
          </a:ln>
        </p:spPr>
        <p:txBody>
          <a:bodyPr vert="horz" wrap="square" lIns="0" tIns="0" rIns="0" bIns="0" rtlCol="0">
            <a:spAutoFit/>
          </a:bodyPr>
          <a:lstStyle/>
          <a:p>
            <a:pPr marR="275590" algn="r">
              <a:lnSpc>
                <a:spcPts val="1630"/>
              </a:lnSpc>
              <a:tabLst>
                <a:tab pos="441325" algn="l"/>
              </a:tabLst>
            </a:pPr>
            <a:r>
              <a:rPr sz="1750" spc="-25" dirty="0">
                <a:latin typeface="Arial MT"/>
                <a:cs typeface="Arial MT"/>
              </a:rPr>
              <a:t>our</a:t>
            </a:r>
            <a:r>
              <a:rPr sz="1750" dirty="0">
                <a:latin typeface="Arial MT"/>
                <a:cs typeface="Arial MT"/>
              </a:rPr>
              <a:t>	</a:t>
            </a:r>
            <a:r>
              <a:rPr sz="1750" spc="-50" dirty="0">
                <a:latin typeface="Arial MT"/>
                <a:cs typeface="Arial MT"/>
              </a:rPr>
              <a:t>I</a:t>
            </a:r>
            <a:endParaRPr sz="1750">
              <a:latin typeface="Arial MT"/>
              <a:cs typeface="Arial MT"/>
            </a:endParaRPr>
          </a:p>
          <a:p>
            <a:pPr marR="330200" algn="r">
              <a:lnSpc>
                <a:spcPts val="2000"/>
              </a:lnSpc>
            </a:pPr>
            <a:r>
              <a:rPr sz="1750" spc="-20" dirty="0">
                <a:latin typeface="Arial MT"/>
                <a:cs typeface="Arial MT"/>
              </a:rPr>
              <a:t>city</a:t>
            </a:r>
            <a:endParaRPr sz="1750">
              <a:latin typeface="Arial MT"/>
              <a:cs typeface="Arial MT"/>
            </a:endParaRPr>
          </a:p>
        </p:txBody>
      </p:sp>
      <p:sp>
        <p:nvSpPr>
          <p:cNvPr id="15" name="object 15"/>
          <p:cNvSpPr txBox="1"/>
          <p:nvPr/>
        </p:nvSpPr>
        <p:spPr>
          <a:xfrm>
            <a:off x="7691337" y="2531268"/>
            <a:ext cx="901700" cy="268022"/>
          </a:xfrm>
          <a:prstGeom prst="rect">
            <a:avLst/>
          </a:prstGeom>
        </p:spPr>
        <p:txBody>
          <a:bodyPr vert="horz" wrap="square" lIns="0" tIns="13970" rIns="0" bIns="0" rtlCol="0">
            <a:spAutoFit/>
          </a:bodyPr>
          <a:lstStyle/>
          <a:p>
            <a:pPr marL="12700">
              <a:spcBef>
                <a:spcPts val="110"/>
              </a:spcBef>
            </a:pPr>
            <a:r>
              <a:rPr sz="1650" spc="-10" dirty="0">
                <a:latin typeface="Arial MT"/>
                <a:cs typeface="Arial MT"/>
              </a:rPr>
              <a:t>customer</a:t>
            </a:r>
            <a:endParaRPr sz="1650">
              <a:latin typeface="Arial MT"/>
              <a:cs typeface="Arial MT"/>
            </a:endParaRPr>
          </a:p>
        </p:txBody>
      </p:sp>
      <p:sp>
        <p:nvSpPr>
          <p:cNvPr id="16" name="object 16"/>
          <p:cNvSpPr txBox="1"/>
          <p:nvPr/>
        </p:nvSpPr>
        <p:spPr>
          <a:xfrm>
            <a:off x="7624465" y="2829223"/>
            <a:ext cx="1000125" cy="966355"/>
          </a:xfrm>
          <a:prstGeom prst="rect">
            <a:avLst/>
          </a:prstGeom>
          <a:ln w="14882">
            <a:solidFill>
              <a:srgbClr val="0F0F0F"/>
            </a:solidFill>
          </a:ln>
        </p:spPr>
        <p:txBody>
          <a:bodyPr vert="horz" wrap="square" lIns="0" tIns="0" rIns="0" bIns="0" rtlCol="0">
            <a:spAutoFit/>
          </a:bodyPr>
          <a:lstStyle/>
          <a:p>
            <a:pPr marL="45720" algn="ctr">
              <a:lnSpc>
                <a:spcPts val="1775"/>
              </a:lnSpc>
            </a:pPr>
            <a:r>
              <a:rPr sz="1600" u="heavy" spc="-10" dirty="0">
                <a:uFill>
                  <a:solidFill>
                    <a:srgbClr val="1F1F1F"/>
                  </a:solidFill>
                </a:uFill>
                <a:latin typeface="Arial MT"/>
                <a:cs typeface="Arial MT"/>
              </a:rPr>
              <a:t>custld</a:t>
            </a:r>
            <a:endParaRPr sz="1600">
              <a:latin typeface="Arial MT"/>
              <a:cs typeface="Arial MT"/>
            </a:endParaRPr>
          </a:p>
          <a:p>
            <a:pPr marL="46355" algn="ctr">
              <a:spcBef>
                <a:spcPts val="25"/>
              </a:spcBef>
            </a:pPr>
            <a:r>
              <a:rPr sz="1550" spc="-20" dirty="0">
                <a:latin typeface="Arial MT"/>
                <a:cs typeface="Arial MT"/>
              </a:rPr>
              <a:t>name</a:t>
            </a:r>
            <a:endParaRPr sz="1550">
              <a:latin typeface="Arial MT"/>
              <a:cs typeface="Arial MT"/>
            </a:endParaRPr>
          </a:p>
          <a:p>
            <a:pPr marL="38100" algn="ctr">
              <a:lnSpc>
                <a:spcPts val="1830"/>
              </a:lnSpc>
              <a:spcBef>
                <a:spcPts val="180"/>
              </a:spcBef>
            </a:pPr>
            <a:r>
              <a:rPr sz="1550" spc="-10" dirty="0">
                <a:latin typeface="Arial MT"/>
                <a:cs typeface="Arial MT"/>
              </a:rPr>
              <a:t>address</a:t>
            </a:r>
            <a:endParaRPr sz="1550">
              <a:latin typeface="Arial MT"/>
              <a:cs typeface="Arial MT"/>
            </a:endParaRPr>
          </a:p>
          <a:p>
            <a:pPr marL="45085" algn="ctr">
              <a:lnSpc>
                <a:spcPts val="1950"/>
              </a:lnSpc>
            </a:pPr>
            <a:r>
              <a:rPr sz="1650" spc="-20" dirty="0">
                <a:latin typeface="Arial MT"/>
                <a:cs typeface="Arial MT"/>
              </a:rPr>
              <a:t>city</a:t>
            </a:r>
            <a:endParaRPr sz="1650">
              <a:latin typeface="Arial MT"/>
              <a:cs typeface="Arial MT"/>
            </a:endParaRPr>
          </a:p>
        </p:txBody>
      </p:sp>
    </p:spTree>
    <p:extLst>
      <p:ext uri="{BB962C8B-B14F-4D97-AF65-F5344CB8AC3E}">
        <p14:creationId xmlns:p14="http://schemas.microsoft.com/office/powerpoint/2010/main" val="2492595523"/>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935391" y="5054203"/>
            <a:ext cx="625078" cy="330398"/>
          </a:xfrm>
          <a:prstGeom prst="rect">
            <a:avLst/>
          </a:prstGeom>
        </p:spPr>
      </p:pic>
      <p:grpSp>
        <p:nvGrpSpPr>
          <p:cNvPr id="3" name="object 3"/>
          <p:cNvGrpSpPr/>
          <p:nvPr/>
        </p:nvGrpSpPr>
        <p:grpSpPr>
          <a:xfrm>
            <a:off x="1524000" y="1276945"/>
            <a:ext cx="9135110" cy="161290"/>
            <a:chOff x="0" y="1276945"/>
            <a:chExt cx="9135110" cy="161290"/>
          </a:xfrm>
        </p:grpSpPr>
        <p:pic>
          <p:nvPicPr>
            <p:cNvPr id="4" name="object 4"/>
            <p:cNvPicPr/>
            <p:nvPr/>
          </p:nvPicPr>
          <p:blipFill>
            <a:blip r:embed="rId3" cstate="print"/>
            <a:stretch>
              <a:fillRect/>
            </a:stretch>
          </p:blipFill>
          <p:spPr>
            <a:xfrm>
              <a:off x="0" y="1384101"/>
              <a:ext cx="9135070" cy="53578"/>
            </a:xfrm>
            <a:prstGeom prst="rect">
              <a:avLst/>
            </a:prstGeom>
          </p:spPr>
        </p:pic>
        <p:pic>
          <p:nvPicPr>
            <p:cNvPr id="5" name="object 5"/>
            <p:cNvPicPr/>
            <p:nvPr/>
          </p:nvPicPr>
          <p:blipFill>
            <a:blip r:embed="rId4" cstate="print"/>
            <a:stretch>
              <a:fillRect/>
            </a:stretch>
          </p:blipFill>
          <p:spPr>
            <a:xfrm>
              <a:off x="0" y="1276945"/>
              <a:ext cx="9135070" cy="80367"/>
            </a:xfrm>
            <a:prstGeom prst="rect">
              <a:avLst/>
            </a:prstGeom>
          </p:spPr>
        </p:pic>
      </p:grpSp>
      <p:sp>
        <p:nvSpPr>
          <p:cNvPr id="6" name="object 6"/>
          <p:cNvSpPr/>
          <p:nvPr/>
        </p:nvSpPr>
        <p:spPr>
          <a:xfrm>
            <a:off x="8347769" y="3655219"/>
            <a:ext cx="0" cy="616585"/>
          </a:xfrm>
          <a:custGeom>
            <a:avLst/>
            <a:gdLst/>
            <a:ahLst/>
            <a:cxnLst/>
            <a:rect l="l" t="t" r="r" b="b"/>
            <a:pathLst>
              <a:path h="616585">
                <a:moveTo>
                  <a:pt x="0" y="616148"/>
                </a:moveTo>
                <a:lnTo>
                  <a:pt x="0" y="0"/>
                </a:lnTo>
              </a:path>
            </a:pathLst>
          </a:custGeom>
          <a:ln w="8929">
            <a:solidFill>
              <a:srgbClr val="232323"/>
            </a:solidFill>
          </a:ln>
        </p:spPr>
        <p:txBody>
          <a:bodyPr wrap="square" lIns="0" tIns="0" rIns="0" bIns="0" rtlCol="0"/>
          <a:lstStyle/>
          <a:p>
            <a:endParaRPr/>
          </a:p>
        </p:txBody>
      </p:sp>
      <p:grpSp>
        <p:nvGrpSpPr>
          <p:cNvPr id="7" name="object 7"/>
          <p:cNvGrpSpPr/>
          <p:nvPr/>
        </p:nvGrpSpPr>
        <p:grpSpPr>
          <a:xfrm>
            <a:off x="8343305" y="3655219"/>
            <a:ext cx="607695" cy="616585"/>
            <a:chOff x="6819304" y="3655218"/>
            <a:chExt cx="607695" cy="616585"/>
          </a:xfrm>
        </p:grpSpPr>
        <p:sp>
          <p:nvSpPr>
            <p:cNvPr id="8" name="object 8"/>
            <p:cNvSpPr/>
            <p:nvPr/>
          </p:nvSpPr>
          <p:spPr>
            <a:xfrm>
              <a:off x="7422058" y="3655218"/>
              <a:ext cx="0" cy="616585"/>
            </a:xfrm>
            <a:custGeom>
              <a:avLst/>
              <a:gdLst/>
              <a:ahLst/>
              <a:cxnLst/>
              <a:rect l="l" t="t" r="r" b="b"/>
              <a:pathLst>
                <a:path h="616585">
                  <a:moveTo>
                    <a:pt x="0" y="616148"/>
                  </a:moveTo>
                  <a:lnTo>
                    <a:pt x="0" y="0"/>
                  </a:lnTo>
                </a:path>
              </a:pathLst>
            </a:custGeom>
            <a:ln w="8929">
              <a:solidFill>
                <a:srgbClr val="232323"/>
              </a:solidFill>
            </a:ln>
          </p:spPr>
          <p:txBody>
            <a:bodyPr wrap="square" lIns="0" tIns="0" rIns="0" bIns="0" rtlCol="0"/>
            <a:lstStyle/>
            <a:p>
              <a:endParaRPr/>
            </a:p>
          </p:txBody>
        </p:sp>
        <p:sp>
          <p:nvSpPr>
            <p:cNvPr id="9" name="object 9"/>
            <p:cNvSpPr/>
            <p:nvPr/>
          </p:nvSpPr>
          <p:spPr>
            <a:xfrm>
              <a:off x="6819304" y="3659683"/>
              <a:ext cx="607695" cy="0"/>
            </a:xfrm>
            <a:custGeom>
              <a:avLst/>
              <a:gdLst/>
              <a:ahLst/>
              <a:cxnLst/>
              <a:rect l="l" t="t" r="r" b="b"/>
              <a:pathLst>
                <a:path w="607695">
                  <a:moveTo>
                    <a:pt x="0" y="0"/>
                  </a:moveTo>
                  <a:lnTo>
                    <a:pt x="607219" y="0"/>
                  </a:lnTo>
                </a:path>
              </a:pathLst>
            </a:custGeom>
            <a:ln w="8929">
              <a:solidFill>
                <a:srgbClr val="232323"/>
              </a:solidFill>
            </a:ln>
          </p:spPr>
          <p:txBody>
            <a:bodyPr wrap="square" lIns="0" tIns="0" rIns="0" bIns="0" rtlCol="0"/>
            <a:lstStyle/>
            <a:p>
              <a:endParaRPr/>
            </a:p>
          </p:txBody>
        </p:sp>
        <p:sp>
          <p:nvSpPr>
            <p:cNvPr id="10" name="object 10"/>
            <p:cNvSpPr/>
            <p:nvPr/>
          </p:nvSpPr>
          <p:spPr>
            <a:xfrm>
              <a:off x="6819304" y="4266902"/>
              <a:ext cx="607695" cy="0"/>
            </a:xfrm>
            <a:custGeom>
              <a:avLst/>
              <a:gdLst/>
              <a:ahLst/>
              <a:cxnLst/>
              <a:rect l="l" t="t" r="r" b="b"/>
              <a:pathLst>
                <a:path w="607695">
                  <a:moveTo>
                    <a:pt x="0" y="0"/>
                  </a:moveTo>
                  <a:lnTo>
                    <a:pt x="607219" y="0"/>
                  </a:lnTo>
                </a:path>
              </a:pathLst>
            </a:custGeom>
            <a:ln w="8929">
              <a:solidFill>
                <a:srgbClr val="232323"/>
              </a:solidFill>
            </a:ln>
          </p:spPr>
          <p:txBody>
            <a:bodyPr wrap="square" lIns="0" tIns="0" rIns="0" bIns="0" rtlCol="0"/>
            <a:lstStyle/>
            <a:p>
              <a:endParaRPr/>
            </a:p>
          </p:txBody>
        </p:sp>
      </p:grpSp>
      <p:sp>
        <p:nvSpPr>
          <p:cNvPr id="11" name="object 11"/>
          <p:cNvSpPr/>
          <p:nvPr/>
        </p:nvSpPr>
        <p:spPr>
          <a:xfrm>
            <a:off x="6212085" y="3847207"/>
            <a:ext cx="717550" cy="0"/>
          </a:xfrm>
          <a:custGeom>
            <a:avLst/>
            <a:gdLst/>
            <a:ahLst/>
            <a:cxnLst/>
            <a:rect l="l" t="t" r="r" b="b"/>
            <a:pathLst>
              <a:path w="717550">
                <a:moveTo>
                  <a:pt x="0" y="0"/>
                </a:moveTo>
                <a:lnTo>
                  <a:pt x="717351" y="0"/>
                </a:lnTo>
              </a:path>
            </a:pathLst>
          </a:custGeom>
          <a:ln w="20835">
            <a:solidFill>
              <a:srgbClr val="1F1F1F"/>
            </a:solidFill>
          </a:ln>
        </p:spPr>
        <p:txBody>
          <a:bodyPr wrap="square" lIns="0" tIns="0" rIns="0" bIns="0" rtlCol="0"/>
          <a:lstStyle/>
          <a:p>
            <a:endParaRPr/>
          </a:p>
        </p:txBody>
      </p:sp>
      <p:sp>
        <p:nvSpPr>
          <p:cNvPr id="12" name="object 12"/>
          <p:cNvSpPr/>
          <p:nvPr/>
        </p:nvSpPr>
        <p:spPr>
          <a:xfrm>
            <a:off x="7578329" y="3847207"/>
            <a:ext cx="771525" cy="0"/>
          </a:xfrm>
          <a:custGeom>
            <a:avLst/>
            <a:gdLst/>
            <a:ahLst/>
            <a:cxnLst/>
            <a:rect l="l" t="t" r="r" b="b"/>
            <a:pathLst>
              <a:path w="771525">
                <a:moveTo>
                  <a:pt x="0" y="0"/>
                </a:moveTo>
                <a:lnTo>
                  <a:pt x="770930" y="0"/>
                </a:lnTo>
              </a:path>
            </a:pathLst>
          </a:custGeom>
          <a:ln w="20835">
            <a:solidFill>
              <a:srgbClr val="1F1F1F"/>
            </a:solidFill>
          </a:ln>
        </p:spPr>
        <p:txBody>
          <a:bodyPr wrap="square" lIns="0" tIns="0" rIns="0" bIns="0" rtlCol="0"/>
          <a:lstStyle/>
          <a:p>
            <a:endParaRPr/>
          </a:p>
        </p:txBody>
      </p:sp>
      <p:sp>
        <p:nvSpPr>
          <p:cNvPr id="13" name="object 13"/>
          <p:cNvSpPr/>
          <p:nvPr/>
        </p:nvSpPr>
        <p:spPr>
          <a:xfrm>
            <a:off x="8515946" y="3757909"/>
            <a:ext cx="315595" cy="0"/>
          </a:xfrm>
          <a:custGeom>
            <a:avLst/>
            <a:gdLst/>
            <a:ahLst/>
            <a:cxnLst/>
            <a:rect l="l" t="t" r="r" b="b"/>
            <a:pathLst>
              <a:path w="315595">
                <a:moveTo>
                  <a:pt x="0" y="0"/>
                </a:moveTo>
                <a:lnTo>
                  <a:pt x="315515" y="0"/>
                </a:lnTo>
              </a:path>
            </a:pathLst>
          </a:custGeom>
          <a:ln w="20835">
            <a:solidFill>
              <a:srgbClr val="484848"/>
            </a:solidFill>
          </a:ln>
        </p:spPr>
        <p:txBody>
          <a:bodyPr wrap="square" lIns="0" tIns="0" rIns="0" bIns="0" rtlCol="0"/>
          <a:lstStyle/>
          <a:p>
            <a:endParaRPr/>
          </a:p>
        </p:txBody>
      </p:sp>
      <p:sp>
        <p:nvSpPr>
          <p:cNvPr id="14" name="object 14"/>
          <p:cNvSpPr/>
          <p:nvPr/>
        </p:nvSpPr>
        <p:spPr>
          <a:xfrm>
            <a:off x="1541860"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pic>
        <p:nvPicPr>
          <p:cNvPr id="15" name="object 15"/>
          <p:cNvPicPr/>
          <p:nvPr/>
        </p:nvPicPr>
        <p:blipFill>
          <a:blip r:embed="rId5" cstate="print"/>
          <a:stretch>
            <a:fillRect/>
          </a:stretch>
        </p:blipFill>
        <p:spPr>
          <a:xfrm>
            <a:off x="5569149" y="3705821"/>
            <a:ext cx="26789" cy="464343"/>
          </a:xfrm>
          <a:prstGeom prst="rect">
            <a:avLst/>
          </a:prstGeom>
        </p:spPr>
      </p:pic>
      <p:pic>
        <p:nvPicPr>
          <p:cNvPr id="16" name="object 16"/>
          <p:cNvPicPr/>
          <p:nvPr/>
        </p:nvPicPr>
        <p:blipFill>
          <a:blip r:embed="rId6" cstate="print"/>
          <a:stretch>
            <a:fillRect/>
          </a:stretch>
        </p:blipFill>
        <p:spPr>
          <a:xfrm>
            <a:off x="7176491" y="4143375"/>
            <a:ext cx="151804" cy="107156"/>
          </a:xfrm>
          <a:prstGeom prst="rect">
            <a:avLst/>
          </a:prstGeom>
        </p:spPr>
      </p:pic>
      <p:pic>
        <p:nvPicPr>
          <p:cNvPr id="17" name="object 17"/>
          <p:cNvPicPr/>
          <p:nvPr/>
        </p:nvPicPr>
        <p:blipFill>
          <a:blip r:embed="rId7" cstate="print"/>
          <a:stretch>
            <a:fillRect/>
          </a:stretch>
        </p:blipFill>
        <p:spPr>
          <a:xfrm>
            <a:off x="8399859" y="3509366"/>
            <a:ext cx="535781" cy="267890"/>
          </a:xfrm>
          <a:prstGeom prst="rect">
            <a:avLst/>
          </a:prstGeom>
        </p:spPr>
      </p:pic>
      <p:sp>
        <p:nvSpPr>
          <p:cNvPr id="18" name="object 18"/>
          <p:cNvSpPr txBox="1">
            <a:spLocks noGrp="1"/>
          </p:cNvSpPr>
          <p:nvPr>
            <p:ph type="title"/>
          </p:nvPr>
        </p:nvSpPr>
        <p:spPr>
          <a:xfrm>
            <a:off x="5314017" y="-347840"/>
            <a:ext cx="1517015" cy="1448473"/>
          </a:xfrm>
          <a:prstGeom prst="rect">
            <a:avLst/>
          </a:prstGeom>
        </p:spPr>
        <p:txBody>
          <a:bodyPr vert="horz" wrap="square" lIns="0" tIns="17145" rIns="0" bIns="0" numCol="1" rtlCol="0" anchor="b" anchorCtr="0" compatLnSpc="1">
            <a:prstTxWarp prst="textNoShape">
              <a:avLst/>
            </a:prstTxWarp>
            <a:spAutoFit/>
          </a:bodyPr>
          <a:lstStyle/>
          <a:p>
            <a:pPr marL="12700">
              <a:spcBef>
                <a:spcPts val="135"/>
              </a:spcBef>
            </a:pPr>
            <a:r>
              <a:rPr sz="4650" spc="-215" dirty="0">
                <a:solidFill>
                  <a:srgbClr val="036D60"/>
                </a:solidFill>
                <a:latin typeface="Cambria"/>
                <a:cs typeface="Cambria"/>
              </a:rPr>
              <a:t>Terms</a:t>
            </a:r>
            <a:endParaRPr sz="4650">
              <a:latin typeface="Cambria"/>
              <a:cs typeface="Cambria"/>
            </a:endParaRPr>
          </a:p>
        </p:txBody>
      </p:sp>
      <p:sp>
        <p:nvSpPr>
          <p:cNvPr id="27" name="object 27"/>
          <p:cNvSpPr txBox="1">
            <a:spLocks noGrp="1"/>
          </p:cNvSpPr>
          <p:nvPr>
            <p:ph type="ftr" sz="quarter" idx="5"/>
          </p:nvPr>
        </p:nvSpPr>
        <p:spPr>
          <a:xfrm>
            <a:off x="5226038" y="6697174"/>
            <a:ext cx="3742690" cy="191770"/>
          </a:xfrm>
          <a:prstGeom prst="rect">
            <a:avLst/>
          </a:prstGeom>
        </p:spPr>
        <p:txBody>
          <a:bodyPr vert="horz" wrap="square" lIns="0" tIns="0" rIns="0" bIns="0" rtlCol="0">
            <a:spAutoFit/>
          </a:bodyPr>
          <a:lstStyle>
            <a:defPPr>
              <a:defRPr kern="0"/>
            </a:defPPr>
            <a:lvl1pPr>
              <a:defRPr sz="1150" b="0" i="0">
                <a:solidFill>
                  <a:srgbClr val="2F2F2F"/>
                </a:solidFill>
                <a:latin typeface="Arial MT"/>
                <a:cs typeface="Arial MT"/>
              </a:defRPr>
            </a:lvl1pPr>
          </a:lstStyle>
          <a:p>
            <a:pPr marL="12700">
              <a:spcBef>
                <a:spcPts val="10"/>
              </a:spcBef>
            </a:pPr>
            <a:r>
              <a:rPr lang="en-GB" spc="-55">
                <a:solidFill>
                  <a:srgbClr val="333333"/>
                </a:solidFill>
              </a:rPr>
              <a:t>Prepared By: Mohammad Rony Lecturer, Dept. Of CSE University Of Global Village (UGV), Barishal</a:t>
            </a:r>
            <a:endParaRPr spc="-20" dirty="0">
              <a:solidFill>
                <a:srgbClr val="343434"/>
              </a:solidFill>
            </a:endParaRPr>
          </a:p>
        </p:txBody>
      </p:sp>
      <p:sp>
        <p:nvSpPr>
          <p:cNvPr id="19" name="object 19"/>
          <p:cNvSpPr txBox="1"/>
          <p:nvPr/>
        </p:nvSpPr>
        <p:spPr>
          <a:xfrm>
            <a:off x="2140065" y="1538702"/>
            <a:ext cx="3455670" cy="1774825"/>
          </a:xfrm>
          <a:prstGeom prst="rect">
            <a:avLst/>
          </a:prstGeom>
        </p:spPr>
        <p:txBody>
          <a:bodyPr vert="horz" wrap="square" lIns="0" tIns="84455" rIns="0" bIns="0" rtlCol="0">
            <a:spAutoFit/>
          </a:bodyPr>
          <a:lstStyle/>
          <a:p>
            <a:pPr marL="349885" indent="-336550">
              <a:spcBef>
                <a:spcPts val="665"/>
              </a:spcBef>
              <a:buClr>
                <a:srgbClr val="FD00FF"/>
              </a:buClr>
              <a:buChar char="•"/>
              <a:tabLst>
                <a:tab pos="349885" algn="l"/>
              </a:tabLst>
            </a:pPr>
            <a:r>
              <a:rPr sz="3250" dirty="0">
                <a:latin typeface="Arial MT"/>
                <a:cs typeface="Arial MT"/>
              </a:rPr>
              <a:t>Fact</a:t>
            </a:r>
            <a:r>
              <a:rPr sz="3250" spc="-175" dirty="0">
                <a:latin typeface="Arial MT"/>
                <a:cs typeface="Arial MT"/>
              </a:rPr>
              <a:t> </a:t>
            </a:r>
            <a:r>
              <a:rPr sz="3250" spc="-10" dirty="0">
                <a:latin typeface="Arial MT"/>
                <a:cs typeface="Arial MT"/>
              </a:rPr>
              <a:t>table</a:t>
            </a:r>
            <a:endParaRPr sz="3250">
              <a:latin typeface="Arial MT"/>
              <a:cs typeface="Arial MT"/>
            </a:endParaRPr>
          </a:p>
          <a:p>
            <a:pPr marL="349885" indent="-337185">
              <a:spcBef>
                <a:spcPts val="590"/>
              </a:spcBef>
              <a:buClr>
                <a:srgbClr val="FB01FB"/>
              </a:buClr>
              <a:buChar char="•"/>
              <a:tabLst>
                <a:tab pos="349885" algn="l"/>
              </a:tabLst>
            </a:pPr>
            <a:r>
              <a:rPr sz="3400" spc="-125" dirty="0">
                <a:latin typeface="Arial MT"/>
                <a:cs typeface="Arial MT"/>
              </a:rPr>
              <a:t>Dimension</a:t>
            </a:r>
            <a:r>
              <a:rPr sz="3400" spc="-45" dirty="0">
                <a:latin typeface="Arial MT"/>
                <a:cs typeface="Arial MT"/>
              </a:rPr>
              <a:t> </a:t>
            </a:r>
            <a:r>
              <a:rPr sz="3400" spc="-85" dirty="0">
                <a:latin typeface="Arial MT"/>
                <a:cs typeface="Arial MT"/>
              </a:rPr>
              <a:t>tables</a:t>
            </a:r>
            <a:endParaRPr sz="3400">
              <a:latin typeface="Arial MT"/>
              <a:cs typeface="Arial MT"/>
            </a:endParaRPr>
          </a:p>
          <a:p>
            <a:pPr marL="351790" indent="-339090">
              <a:spcBef>
                <a:spcPts val="610"/>
              </a:spcBef>
              <a:buClr>
                <a:srgbClr val="FB01FF"/>
              </a:buClr>
              <a:buChar char="•"/>
              <a:tabLst>
                <a:tab pos="351790" algn="l"/>
              </a:tabLst>
            </a:pPr>
            <a:r>
              <a:rPr sz="3350" spc="-10" dirty="0">
                <a:latin typeface="Arial MT"/>
                <a:cs typeface="Arial MT"/>
              </a:rPr>
              <a:t>Measures</a:t>
            </a:r>
            <a:endParaRPr sz="3350">
              <a:latin typeface="Arial MT"/>
              <a:cs typeface="Arial MT"/>
            </a:endParaRPr>
          </a:p>
        </p:txBody>
      </p:sp>
      <p:sp>
        <p:nvSpPr>
          <p:cNvPr id="20" name="object 20"/>
          <p:cNvSpPr txBox="1"/>
          <p:nvPr/>
        </p:nvSpPr>
        <p:spPr>
          <a:xfrm>
            <a:off x="5641767" y="3541316"/>
            <a:ext cx="460375" cy="146835"/>
          </a:xfrm>
          <a:prstGeom prst="rect">
            <a:avLst/>
          </a:prstGeom>
        </p:spPr>
        <p:txBody>
          <a:bodyPr vert="horz" wrap="square" lIns="0" tIns="15875" rIns="0" bIns="0" rtlCol="0">
            <a:spAutoFit/>
          </a:bodyPr>
          <a:lstStyle/>
          <a:p>
            <a:pPr marL="12700">
              <a:spcBef>
                <a:spcPts val="125"/>
              </a:spcBef>
            </a:pPr>
            <a:r>
              <a:rPr sz="850" spc="55" dirty="0">
                <a:latin typeface="Cambria"/>
                <a:cs typeface="Cambria"/>
              </a:rPr>
              <a:t>product</a:t>
            </a:r>
            <a:endParaRPr sz="850">
              <a:latin typeface="Cambria"/>
              <a:cs typeface="Cambria"/>
            </a:endParaRPr>
          </a:p>
        </p:txBody>
      </p:sp>
      <p:sp>
        <p:nvSpPr>
          <p:cNvPr id="21" name="object 21"/>
          <p:cNvSpPr txBox="1"/>
          <p:nvPr/>
        </p:nvSpPr>
        <p:spPr>
          <a:xfrm>
            <a:off x="5552778" y="3731122"/>
            <a:ext cx="607695" cy="410369"/>
          </a:xfrm>
          <a:prstGeom prst="rect">
            <a:avLst/>
          </a:prstGeom>
          <a:ln w="8929">
            <a:solidFill>
              <a:srgbClr val="232323"/>
            </a:solidFill>
          </a:ln>
        </p:spPr>
        <p:txBody>
          <a:bodyPr vert="horz" wrap="square" lIns="0" tIns="0" rIns="0" bIns="0" rtlCol="0">
            <a:spAutoFit/>
          </a:bodyPr>
          <a:lstStyle/>
          <a:p>
            <a:pPr marL="154305">
              <a:lnSpc>
                <a:spcPts val="940"/>
              </a:lnSpc>
            </a:pPr>
            <a:r>
              <a:rPr sz="1000" u="heavy" spc="-10" dirty="0">
                <a:uFill>
                  <a:solidFill>
                    <a:srgbClr val="606060"/>
                  </a:solidFill>
                </a:uFill>
                <a:latin typeface="Cambria"/>
                <a:cs typeface="Cambria"/>
              </a:rPr>
              <a:t>prodld</a:t>
            </a:r>
            <a:endParaRPr sz="1000">
              <a:latin typeface="Cambria"/>
              <a:cs typeface="Cambria"/>
            </a:endParaRPr>
          </a:p>
          <a:p>
            <a:pPr marL="180975">
              <a:lnSpc>
                <a:spcPts val="1130"/>
              </a:lnSpc>
            </a:pPr>
            <a:r>
              <a:rPr sz="950" spc="-20" dirty="0">
                <a:latin typeface="Cambria"/>
                <a:cs typeface="Cambria"/>
              </a:rPr>
              <a:t>name</a:t>
            </a:r>
            <a:endParaRPr sz="950">
              <a:latin typeface="Cambria"/>
              <a:cs typeface="Cambria"/>
            </a:endParaRPr>
          </a:p>
          <a:p>
            <a:pPr marL="198755">
              <a:spcBef>
                <a:spcPts val="5"/>
              </a:spcBef>
            </a:pPr>
            <a:r>
              <a:rPr sz="1000" spc="-10" dirty="0">
                <a:latin typeface="Cambria"/>
                <a:cs typeface="Cambria"/>
              </a:rPr>
              <a:t>price</a:t>
            </a:r>
            <a:endParaRPr sz="1000">
              <a:latin typeface="Cambria"/>
              <a:cs typeface="Cambria"/>
            </a:endParaRPr>
          </a:p>
        </p:txBody>
      </p:sp>
      <p:sp>
        <p:nvSpPr>
          <p:cNvPr id="22" name="object 22"/>
          <p:cNvSpPr txBox="1"/>
          <p:nvPr/>
        </p:nvSpPr>
        <p:spPr>
          <a:xfrm>
            <a:off x="7122095" y="3183384"/>
            <a:ext cx="256540" cy="169918"/>
          </a:xfrm>
          <a:prstGeom prst="rect">
            <a:avLst/>
          </a:prstGeom>
        </p:spPr>
        <p:txBody>
          <a:bodyPr vert="horz" wrap="square" lIns="0" tIns="15875" rIns="0" bIns="0" rtlCol="0">
            <a:spAutoFit/>
          </a:bodyPr>
          <a:lstStyle/>
          <a:p>
            <a:pPr marL="12700">
              <a:spcBef>
                <a:spcPts val="125"/>
              </a:spcBef>
            </a:pPr>
            <a:r>
              <a:rPr sz="1000" spc="-20" dirty="0">
                <a:latin typeface="Cambria"/>
                <a:cs typeface="Cambria"/>
              </a:rPr>
              <a:t>sale</a:t>
            </a:r>
            <a:endParaRPr sz="1000">
              <a:latin typeface="Cambria"/>
              <a:cs typeface="Cambria"/>
            </a:endParaRPr>
          </a:p>
        </p:txBody>
      </p:sp>
      <p:sp>
        <p:nvSpPr>
          <p:cNvPr id="23" name="object 23"/>
          <p:cNvSpPr txBox="1"/>
          <p:nvPr/>
        </p:nvSpPr>
        <p:spPr>
          <a:xfrm>
            <a:off x="6927950" y="3382862"/>
            <a:ext cx="598805" cy="1062990"/>
          </a:xfrm>
          <a:prstGeom prst="rect">
            <a:avLst/>
          </a:prstGeom>
          <a:ln w="14882">
            <a:solidFill>
              <a:srgbClr val="232323"/>
            </a:solidFill>
          </a:ln>
        </p:spPr>
        <p:txBody>
          <a:bodyPr vert="horz" wrap="square" lIns="0" tIns="0" rIns="0" bIns="0" rtlCol="0">
            <a:spAutoFit/>
          </a:bodyPr>
          <a:lstStyle/>
          <a:p>
            <a:pPr marL="34290" algn="ctr">
              <a:lnSpc>
                <a:spcPts val="940"/>
              </a:lnSpc>
            </a:pPr>
            <a:r>
              <a:rPr sz="950" u="sng" spc="-25" dirty="0">
                <a:uFill>
                  <a:solidFill>
                    <a:srgbClr val="1F1F1F"/>
                  </a:solidFill>
                </a:uFill>
                <a:latin typeface="Cambria"/>
                <a:cs typeface="Cambria"/>
              </a:rPr>
              <a:t>order</a:t>
            </a:r>
            <a:r>
              <a:rPr sz="950" u="sng" spc="-65" dirty="0">
                <a:uFill>
                  <a:solidFill>
                    <a:srgbClr val="1F1F1F"/>
                  </a:solidFill>
                </a:uFill>
                <a:latin typeface="Cambria"/>
                <a:cs typeface="Cambria"/>
              </a:rPr>
              <a:t> </a:t>
            </a:r>
            <a:r>
              <a:rPr sz="950" u="sng" spc="-25" dirty="0">
                <a:uFill>
                  <a:solidFill>
                    <a:srgbClr val="1F1F1F"/>
                  </a:solidFill>
                </a:uFill>
                <a:latin typeface="Cambria"/>
                <a:cs typeface="Cambria"/>
              </a:rPr>
              <a:t>Id</a:t>
            </a:r>
            <a:endParaRPr sz="950">
              <a:latin typeface="Cambria"/>
              <a:cs typeface="Cambria"/>
            </a:endParaRPr>
          </a:p>
          <a:p>
            <a:pPr marL="135255" marR="97155" indent="12700" algn="ctr">
              <a:lnSpc>
                <a:spcPct val="99600"/>
              </a:lnSpc>
              <a:spcBef>
                <a:spcPts val="60"/>
              </a:spcBef>
            </a:pPr>
            <a:r>
              <a:rPr sz="950" spc="-20" dirty="0">
                <a:latin typeface="Cambria"/>
                <a:cs typeface="Cambria"/>
              </a:rPr>
              <a:t>date</a:t>
            </a:r>
            <a:r>
              <a:rPr sz="950" spc="-10" dirty="0">
                <a:latin typeface="Cambria"/>
                <a:cs typeface="Cambria"/>
              </a:rPr>
              <a:t> </a:t>
            </a:r>
            <a:r>
              <a:rPr sz="1000" spc="-10" dirty="0">
                <a:latin typeface="Cambria"/>
                <a:cs typeface="Cambria"/>
              </a:rPr>
              <a:t>custld </a:t>
            </a:r>
            <a:r>
              <a:rPr sz="950" spc="-10" dirty="0">
                <a:latin typeface="Cambria"/>
                <a:cs typeface="Cambria"/>
              </a:rPr>
              <a:t>prodld </a:t>
            </a:r>
            <a:r>
              <a:rPr sz="1000" spc="-40" dirty="0">
                <a:latin typeface="Cambria"/>
                <a:cs typeface="Cambria"/>
              </a:rPr>
              <a:t>storeld</a:t>
            </a:r>
            <a:endParaRPr sz="1000">
              <a:latin typeface="Cambria"/>
              <a:cs typeface="Cambria"/>
            </a:endParaRPr>
          </a:p>
          <a:p>
            <a:pPr marL="40005" algn="ctr">
              <a:spcBef>
                <a:spcPts val="1140"/>
              </a:spcBef>
            </a:pPr>
            <a:r>
              <a:rPr sz="1050" spc="-25" dirty="0">
                <a:solidFill>
                  <a:srgbClr val="4F4F4F"/>
                </a:solidFill>
                <a:latin typeface="Cambria"/>
                <a:cs typeface="Cambria"/>
              </a:rPr>
              <a:t>amt</a:t>
            </a:r>
            <a:endParaRPr sz="1050">
              <a:latin typeface="Cambria"/>
              <a:cs typeface="Cambria"/>
            </a:endParaRPr>
          </a:p>
        </p:txBody>
      </p:sp>
      <p:sp>
        <p:nvSpPr>
          <p:cNvPr id="24" name="object 24"/>
          <p:cNvSpPr txBox="1"/>
          <p:nvPr/>
        </p:nvSpPr>
        <p:spPr>
          <a:xfrm>
            <a:off x="7087231" y="4898628"/>
            <a:ext cx="317500" cy="146835"/>
          </a:xfrm>
          <a:prstGeom prst="rect">
            <a:avLst/>
          </a:prstGeom>
        </p:spPr>
        <p:txBody>
          <a:bodyPr vert="horz" wrap="square" lIns="0" tIns="15875" rIns="0" bIns="0" rtlCol="0">
            <a:spAutoFit/>
          </a:bodyPr>
          <a:lstStyle/>
          <a:p>
            <a:pPr marL="12700">
              <a:spcBef>
                <a:spcPts val="125"/>
              </a:spcBef>
            </a:pPr>
            <a:r>
              <a:rPr sz="850" spc="70" dirty="0">
                <a:latin typeface="Cambria"/>
                <a:cs typeface="Cambria"/>
              </a:rPr>
              <a:t>store</a:t>
            </a:r>
            <a:endParaRPr sz="850">
              <a:latin typeface="Cambria"/>
              <a:cs typeface="Cambria"/>
            </a:endParaRPr>
          </a:p>
        </p:txBody>
      </p:sp>
      <p:sp>
        <p:nvSpPr>
          <p:cNvPr id="25" name="object 25"/>
          <p:cNvSpPr txBox="1"/>
          <p:nvPr/>
        </p:nvSpPr>
        <p:spPr>
          <a:xfrm>
            <a:off x="8352235" y="3742483"/>
            <a:ext cx="589915" cy="470193"/>
          </a:xfrm>
          <a:prstGeom prst="rect">
            <a:avLst/>
          </a:prstGeom>
        </p:spPr>
        <p:txBody>
          <a:bodyPr vert="horz" wrap="square" lIns="0" tIns="8255" rIns="0" bIns="0" rtlCol="0">
            <a:spAutoFit/>
          </a:bodyPr>
          <a:lstStyle/>
          <a:p>
            <a:pPr marL="105410" marR="60960" indent="-2540" algn="ctr">
              <a:lnSpc>
                <a:spcPct val="104200"/>
              </a:lnSpc>
              <a:spcBef>
                <a:spcPts val="65"/>
              </a:spcBef>
            </a:pPr>
            <a:r>
              <a:rPr sz="1100" spc="-20" dirty="0">
                <a:latin typeface="Cambria"/>
                <a:cs typeface="Cambria"/>
              </a:rPr>
              <a:t>name </a:t>
            </a:r>
            <a:r>
              <a:rPr sz="900" spc="-10" dirty="0">
                <a:latin typeface="Cambria"/>
                <a:cs typeface="Cambria"/>
              </a:rPr>
              <a:t>address</a:t>
            </a:r>
            <a:r>
              <a:rPr sz="900" spc="500" dirty="0">
                <a:latin typeface="Cambria"/>
                <a:cs typeface="Cambria"/>
              </a:rPr>
              <a:t> </a:t>
            </a:r>
            <a:r>
              <a:rPr sz="950" spc="-20" dirty="0">
                <a:solidFill>
                  <a:srgbClr val="111111"/>
                </a:solidFill>
                <a:latin typeface="Cambria"/>
                <a:cs typeface="Cambria"/>
              </a:rPr>
              <a:t>city</a:t>
            </a:r>
            <a:endParaRPr sz="950">
              <a:latin typeface="Cambria"/>
              <a:cs typeface="Cambria"/>
            </a:endParaRPr>
          </a:p>
        </p:txBody>
      </p:sp>
    </p:spTree>
    <p:extLst>
      <p:ext uri="{BB962C8B-B14F-4D97-AF65-F5344CB8AC3E}">
        <p14:creationId xmlns:p14="http://schemas.microsoft.com/office/powerpoint/2010/main" val="12803458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Rectangle 2"/>
          <p:cNvSpPr>
            <a:spLocks noGrp="1" noChangeArrowheads="1"/>
          </p:cNvSpPr>
          <p:nvPr>
            <p:ph type="title" idx="4294967295"/>
          </p:nvPr>
        </p:nvSpPr>
        <p:spPr>
          <a:xfrm>
            <a:off x="1422400" y="117475"/>
            <a:ext cx="1076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ffectLst/>
              </a:rPr>
              <a:t>Database Users</a:t>
            </a:r>
          </a:p>
        </p:txBody>
      </p:sp>
      <p:pic>
        <p:nvPicPr>
          <p:cNvPr id="5" name="Graphic 4">
            <a:extLst>
              <a:ext uri="{FF2B5EF4-FFF2-40B4-BE49-F238E27FC236}">
                <a16:creationId xmlns:a16="http://schemas.microsoft.com/office/drawing/2014/main" id="{64BFA042-22D8-4B76-83F1-7A404E7E236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 b="46320"/>
          <a:stretch/>
        </p:blipFill>
        <p:spPr>
          <a:xfrm>
            <a:off x="2676940" y="1114977"/>
            <a:ext cx="7291748" cy="5625549"/>
          </a:xfrm>
          <a:prstGeom prst="rect">
            <a:avLst/>
          </a:prstGeom>
        </p:spPr>
      </p:pic>
    </p:spTree>
    <p:extLst>
      <p:ext uri="{BB962C8B-B14F-4D97-AF65-F5344CB8AC3E}">
        <p14:creationId xmlns:p14="http://schemas.microsoft.com/office/powerpoint/2010/main" val="4091803831"/>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730134" y="4723804"/>
            <a:ext cx="482203" cy="562570"/>
          </a:xfrm>
          <a:prstGeom prst="rect">
            <a:avLst/>
          </a:prstGeom>
        </p:spPr>
      </p:pic>
      <p:pic>
        <p:nvPicPr>
          <p:cNvPr id="3" name="object 3"/>
          <p:cNvPicPr/>
          <p:nvPr/>
        </p:nvPicPr>
        <p:blipFill>
          <a:blip r:embed="rId3" cstate="print"/>
          <a:stretch>
            <a:fillRect/>
          </a:stretch>
        </p:blipFill>
        <p:spPr>
          <a:xfrm>
            <a:off x="5524500" y="3875484"/>
            <a:ext cx="3473648" cy="767953"/>
          </a:xfrm>
          <a:prstGeom prst="rect">
            <a:avLst/>
          </a:prstGeom>
        </p:spPr>
      </p:pic>
      <p:pic>
        <p:nvPicPr>
          <p:cNvPr id="4" name="object 4"/>
          <p:cNvPicPr/>
          <p:nvPr/>
        </p:nvPicPr>
        <p:blipFill>
          <a:blip r:embed="rId4" cstate="print"/>
          <a:stretch>
            <a:fillRect/>
          </a:stretch>
        </p:blipFill>
        <p:spPr>
          <a:xfrm>
            <a:off x="5524501" y="3196829"/>
            <a:ext cx="634007" cy="482203"/>
          </a:xfrm>
          <a:prstGeom prst="rect">
            <a:avLst/>
          </a:prstGeom>
        </p:spPr>
      </p:pic>
      <p:grpSp>
        <p:nvGrpSpPr>
          <p:cNvPr id="5" name="object 5"/>
          <p:cNvGrpSpPr/>
          <p:nvPr/>
        </p:nvGrpSpPr>
        <p:grpSpPr>
          <a:xfrm>
            <a:off x="1524000" y="1276945"/>
            <a:ext cx="9135110" cy="161290"/>
            <a:chOff x="0" y="1276945"/>
            <a:chExt cx="9135110" cy="161290"/>
          </a:xfrm>
        </p:grpSpPr>
        <p:pic>
          <p:nvPicPr>
            <p:cNvPr id="6" name="object 6"/>
            <p:cNvPicPr/>
            <p:nvPr/>
          </p:nvPicPr>
          <p:blipFill>
            <a:blip r:embed="rId5" cstate="print"/>
            <a:stretch>
              <a:fillRect/>
            </a:stretch>
          </p:blipFill>
          <p:spPr>
            <a:xfrm>
              <a:off x="0" y="1384101"/>
              <a:ext cx="9135070" cy="53578"/>
            </a:xfrm>
            <a:prstGeom prst="rect">
              <a:avLst/>
            </a:prstGeom>
          </p:spPr>
        </p:pic>
        <p:pic>
          <p:nvPicPr>
            <p:cNvPr id="7" name="object 7"/>
            <p:cNvPicPr/>
            <p:nvPr/>
          </p:nvPicPr>
          <p:blipFill>
            <a:blip r:embed="rId6" cstate="print"/>
            <a:stretch>
              <a:fillRect/>
            </a:stretch>
          </p:blipFill>
          <p:spPr>
            <a:xfrm>
              <a:off x="0" y="1276945"/>
              <a:ext cx="9135070" cy="80367"/>
            </a:xfrm>
            <a:prstGeom prst="rect">
              <a:avLst/>
            </a:prstGeom>
          </p:spPr>
        </p:pic>
      </p:grpSp>
      <p:sp>
        <p:nvSpPr>
          <p:cNvPr id="8" name="object 8"/>
          <p:cNvSpPr/>
          <p:nvPr/>
        </p:nvSpPr>
        <p:spPr>
          <a:xfrm>
            <a:off x="4881563" y="2436316"/>
            <a:ext cx="610235" cy="0"/>
          </a:xfrm>
          <a:custGeom>
            <a:avLst/>
            <a:gdLst/>
            <a:ahLst/>
            <a:cxnLst/>
            <a:rect l="l" t="t" r="r" b="b"/>
            <a:pathLst>
              <a:path w="610235">
                <a:moveTo>
                  <a:pt x="0" y="0"/>
                </a:moveTo>
                <a:lnTo>
                  <a:pt x="610195" y="0"/>
                </a:lnTo>
              </a:path>
            </a:pathLst>
          </a:custGeom>
          <a:ln w="20835">
            <a:solidFill>
              <a:srgbClr val="1F1F1F"/>
            </a:solidFill>
          </a:ln>
        </p:spPr>
        <p:txBody>
          <a:bodyPr wrap="square" lIns="0" tIns="0" rIns="0" bIns="0" rtlCol="0"/>
          <a:lstStyle/>
          <a:p>
            <a:endParaRPr/>
          </a:p>
        </p:txBody>
      </p:sp>
      <p:sp>
        <p:nvSpPr>
          <p:cNvPr id="9" name="object 9"/>
          <p:cNvSpPr/>
          <p:nvPr/>
        </p:nvSpPr>
        <p:spPr>
          <a:xfrm>
            <a:off x="1541860"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sp>
        <p:nvSpPr>
          <p:cNvPr id="10" name="object 10"/>
          <p:cNvSpPr txBox="1">
            <a:spLocks noGrp="1"/>
          </p:cNvSpPr>
          <p:nvPr>
            <p:ph type="title"/>
          </p:nvPr>
        </p:nvSpPr>
        <p:spPr>
          <a:xfrm>
            <a:off x="2548467" y="-79526"/>
            <a:ext cx="10769600" cy="806601"/>
          </a:xfrm>
          <a:prstGeom prst="rect">
            <a:avLst/>
          </a:prstGeom>
        </p:spPr>
        <p:txBody>
          <a:bodyPr vert="horz" wrap="square" lIns="0" tIns="97760" rIns="0" bIns="0" numCol="1" rtlCol="0" anchor="b" anchorCtr="0" compatLnSpc="1">
            <a:prstTxWarp prst="textNoShape">
              <a:avLst/>
            </a:prstTxWarp>
            <a:spAutoFit/>
          </a:bodyPr>
          <a:lstStyle/>
          <a:p>
            <a:pPr marL="1143635">
              <a:spcBef>
                <a:spcPts val="135"/>
              </a:spcBef>
            </a:pPr>
            <a:r>
              <a:rPr spc="-100" dirty="0">
                <a:solidFill>
                  <a:srgbClr val="016B5D"/>
                </a:solidFill>
              </a:rPr>
              <a:t>Dime</a:t>
            </a:r>
            <a:r>
              <a:rPr sz="6900" spc="-150" baseline="1207" dirty="0">
                <a:solidFill>
                  <a:srgbClr val="016B5D"/>
                </a:solidFill>
              </a:rPr>
              <a:t>n</a:t>
            </a:r>
            <a:r>
              <a:rPr sz="4600" spc="-100" dirty="0">
                <a:solidFill>
                  <a:srgbClr val="016B5D"/>
                </a:solidFill>
              </a:rPr>
              <a:t>sio</a:t>
            </a:r>
            <a:r>
              <a:rPr sz="6900" spc="-150" baseline="1207" dirty="0">
                <a:solidFill>
                  <a:srgbClr val="016B5D"/>
                </a:solidFill>
              </a:rPr>
              <a:t>n</a:t>
            </a:r>
            <a:r>
              <a:rPr sz="6900" spc="-592" baseline="1207" dirty="0">
                <a:solidFill>
                  <a:srgbClr val="016B5D"/>
                </a:solidFill>
              </a:rPr>
              <a:t> </a:t>
            </a:r>
            <a:r>
              <a:rPr sz="6900" spc="-75" baseline="1207" dirty="0">
                <a:solidFill>
                  <a:srgbClr val="08675D"/>
                </a:solidFill>
              </a:rPr>
              <a:t>H</a:t>
            </a:r>
            <a:r>
              <a:rPr sz="4600" spc="-50" dirty="0">
                <a:solidFill>
                  <a:srgbClr val="08675D"/>
                </a:solidFill>
              </a:rPr>
              <a:t>ie</a:t>
            </a:r>
            <a:r>
              <a:rPr sz="6900" spc="-75" baseline="1207" dirty="0">
                <a:solidFill>
                  <a:srgbClr val="08675D"/>
                </a:solidFill>
              </a:rPr>
              <a:t>r</a:t>
            </a:r>
            <a:r>
              <a:rPr sz="4600" spc="-50" dirty="0">
                <a:solidFill>
                  <a:srgbClr val="08675D"/>
                </a:solidFill>
              </a:rPr>
              <a:t>a</a:t>
            </a:r>
            <a:r>
              <a:rPr sz="6900" spc="-75" baseline="1207" dirty="0">
                <a:solidFill>
                  <a:srgbClr val="08675D"/>
                </a:solidFill>
              </a:rPr>
              <a:t>r</a:t>
            </a:r>
            <a:r>
              <a:rPr sz="4600" spc="-50" dirty="0">
                <a:solidFill>
                  <a:srgbClr val="08675D"/>
                </a:solidFill>
              </a:rPr>
              <a:t>chies</a:t>
            </a:r>
            <a:endParaRPr sz="4600"/>
          </a:p>
        </p:txBody>
      </p:sp>
      <p:sp>
        <p:nvSpPr>
          <p:cNvPr id="25" name="object 25"/>
          <p:cNvSpPr txBox="1">
            <a:spLocks noGrp="1"/>
          </p:cNvSpPr>
          <p:nvPr>
            <p:ph type="ftr" sz="quarter" idx="5"/>
          </p:nvPr>
        </p:nvSpPr>
        <p:spPr>
          <a:xfrm>
            <a:off x="5226038" y="6697174"/>
            <a:ext cx="3742690" cy="191770"/>
          </a:xfrm>
          <a:prstGeom prst="rect">
            <a:avLst/>
          </a:prstGeom>
        </p:spPr>
        <p:txBody>
          <a:bodyPr vert="horz" wrap="square" lIns="0" tIns="0" rIns="0" bIns="0" rtlCol="0">
            <a:spAutoFit/>
          </a:bodyPr>
          <a:lstStyle>
            <a:defPPr>
              <a:defRPr kern="0"/>
            </a:defPPr>
            <a:lvl1pPr>
              <a:defRPr sz="1150" b="0" i="0">
                <a:solidFill>
                  <a:srgbClr val="2F2F2F"/>
                </a:solidFill>
                <a:latin typeface="Arial MT"/>
                <a:cs typeface="Arial MT"/>
              </a:defRPr>
            </a:lvl1pPr>
          </a:lstStyle>
          <a:p>
            <a:pPr marL="12700">
              <a:spcBef>
                <a:spcPts val="10"/>
              </a:spcBef>
            </a:pPr>
            <a:r>
              <a:rPr lang="en-GB" spc="-55">
                <a:solidFill>
                  <a:srgbClr val="333333"/>
                </a:solidFill>
              </a:rPr>
              <a:t>Prepared By: Mohammad Rony Lecturer, Dept. Of CSE University Of Global Village (UGV), Barishal</a:t>
            </a:r>
            <a:endParaRPr spc="-20" dirty="0">
              <a:solidFill>
                <a:srgbClr val="343434"/>
              </a:solidFill>
            </a:endParaRPr>
          </a:p>
        </p:txBody>
      </p:sp>
      <p:sp>
        <p:nvSpPr>
          <p:cNvPr id="11" name="object 11"/>
          <p:cNvSpPr txBox="1"/>
          <p:nvPr/>
        </p:nvSpPr>
        <p:spPr>
          <a:xfrm>
            <a:off x="2734249" y="1991767"/>
            <a:ext cx="687705" cy="390525"/>
          </a:xfrm>
          <a:prstGeom prst="rect">
            <a:avLst/>
          </a:prstGeom>
        </p:spPr>
        <p:txBody>
          <a:bodyPr vert="horz" wrap="square" lIns="0" tIns="11430" rIns="0" bIns="0" rtlCol="0">
            <a:spAutoFit/>
          </a:bodyPr>
          <a:lstStyle/>
          <a:p>
            <a:pPr marL="12700">
              <a:spcBef>
                <a:spcPts val="90"/>
              </a:spcBef>
            </a:pPr>
            <a:r>
              <a:rPr sz="2400" spc="-20" dirty="0">
                <a:solidFill>
                  <a:srgbClr val="155D54"/>
                </a:solidFill>
                <a:latin typeface="Arial MT"/>
                <a:cs typeface="Arial MT"/>
              </a:rPr>
              <a:t>store</a:t>
            </a:r>
            <a:endParaRPr sz="2400">
              <a:latin typeface="Arial MT"/>
              <a:cs typeface="Arial MT"/>
            </a:endParaRPr>
          </a:p>
        </p:txBody>
      </p:sp>
      <p:sp>
        <p:nvSpPr>
          <p:cNvPr id="12" name="object 12"/>
          <p:cNvSpPr txBox="1"/>
          <p:nvPr/>
        </p:nvSpPr>
        <p:spPr>
          <a:xfrm>
            <a:off x="4260843" y="1595387"/>
            <a:ext cx="817880" cy="405130"/>
          </a:xfrm>
          <a:prstGeom prst="rect">
            <a:avLst/>
          </a:prstGeom>
        </p:spPr>
        <p:txBody>
          <a:bodyPr vert="horz" wrap="square" lIns="0" tIns="11430" rIns="0" bIns="0" rtlCol="0">
            <a:spAutoFit/>
          </a:bodyPr>
          <a:lstStyle/>
          <a:p>
            <a:pPr marL="12700">
              <a:spcBef>
                <a:spcPts val="90"/>
              </a:spcBef>
            </a:pPr>
            <a:r>
              <a:rPr sz="2500" spc="-110" dirty="0">
                <a:solidFill>
                  <a:srgbClr val="136657"/>
                </a:solidFill>
                <a:latin typeface="Arial MT"/>
                <a:cs typeface="Arial MT"/>
              </a:rPr>
              <a:t>sType</a:t>
            </a:r>
            <a:endParaRPr sz="2500">
              <a:latin typeface="Arial MT"/>
              <a:cs typeface="Arial MT"/>
            </a:endParaRPr>
          </a:p>
        </p:txBody>
      </p:sp>
      <p:sp>
        <p:nvSpPr>
          <p:cNvPr id="13" name="object 13"/>
          <p:cNvSpPr txBox="1"/>
          <p:nvPr/>
        </p:nvSpPr>
        <p:spPr>
          <a:xfrm>
            <a:off x="4330142" y="2223939"/>
            <a:ext cx="467995" cy="390525"/>
          </a:xfrm>
          <a:prstGeom prst="rect">
            <a:avLst/>
          </a:prstGeom>
        </p:spPr>
        <p:txBody>
          <a:bodyPr vert="horz" wrap="square" lIns="0" tIns="11430" rIns="0" bIns="0" rtlCol="0">
            <a:spAutoFit/>
          </a:bodyPr>
          <a:lstStyle/>
          <a:p>
            <a:pPr marL="12700">
              <a:spcBef>
                <a:spcPts val="90"/>
              </a:spcBef>
            </a:pPr>
            <a:r>
              <a:rPr sz="2400" spc="-25" dirty="0">
                <a:solidFill>
                  <a:srgbClr val="4B4B4B"/>
                </a:solidFill>
                <a:latin typeface="Arial MT"/>
                <a:cs typeface="Arial MT"/>
              </a:rPr>
              <a:t>city</a:t>
            </a:r>
            <a:endParaRPr sz="2400">
              <a:latin typeface="Arial MT"/>
              <a:cs typeface="Arial MT"/>
            </a:endParaRPr>
          </a:p>
        </p:txBody>
      </p:sp>
      <p:sp>
        <p:nvSpPr>
          <p:cNvPr id="14" name="object 14"/>
          <p:cNvSpPr txBox="1"/>
          <p:nvPr/>
        </p:nvSpPr>
        <p:spPr>
          <a:xfrm>
            <a:off x="5554577" y="2223938"/>
            <a:ext cx="2445385" cy="1271270"/>
          </a:xfrm>
          <a:prstGeom prst="rect">
            <a:avLst/>
          </a:prstGeom>
        </p:spPr>
        <p:txBody>
          <a:bodyPr vert="horz" wrap="square" lIns="0" tIns="11430" rIns="0" bIns="0" rtlCol="0">
            <a:spAutoFit/>
          </a:bodyPr>
          <a:lstStyle/>
          <a:p>
            <a:pPr marL="12700">
              <a:spcBef>
                <a:spcPts val="90"/>
              </a:spcBef>
            </a:pPr>
            <a:r>
              <a:rPr sz="2400" spc="-10" dirty="0">
                <a:solidFill>
                  <a:srgbClr val="164F50"/>
                </a:solidFill>
                <a:latin typeface="Arial MT"/>
                <a:cs typeface="Arial MT"/>
              </a:rPr>
              <a:t>region</a:t>
            </a:r>
            <a:endParaRPr sz="2400">
              <a:latin typeface="Arial MT"/>
              <a:cs typeface="Arial MT"/>
            </a:endParaRPr>
          </a:p>
          <a:p>
            <a:pPr marL="1392555" marR="674370" indent="-721995">
              <a:lnSpc>
                <a:spcPct val="107700"/>
              </a:lnSpc>
              <a:spcBef>
                <a:spcPts val="990"/>
              </a:spcBef>
              <a:tabLst>
                <a:tab pos="1229995" algn="l"/>
                <a:tab pos="1512570" algn="l"/>
              </a:tabLst>
            </a:pPr>
            <a:r>
              <a:rPr sz="1550" spc="-20" dirty="0">
                <a:latin typeface="Arial MT"/>
                <a:cs typeface="Arial MT"/>
              </a:rPr>
              <a:t>iceT</a:t>
            </a:r>
            <a:r>
              <a:rPr sz="1550" dirty="0">
                <a:latin typeface="Arial MT"/>
                <a:cs typeface="Arial MT"/>
              </a:rPr>
              <a:t>	</a:t>
            </a:r>
            <a:r>
              <a:rPr sz="1550" spc="25" dirty="0">
                <a:latin typeface="Arial MT"/>
                <a:cs typeface="Arial MT"/>
              </a:rPr>
              <a:t>e</a:t>
            </a:r>
            <a:r>
              <a:rPr sz="1550" dirty="0">
                <a:latin typeface="Arial MT"/>
                <a:cs typeface="Arial MT"/>
              </a:rPr>
              <a:t>		</a:t>
            </a:r>
            <a:r>
              <a:rPr sz="1550" spc="-60" dirty="0">
                <a:latin typeface="Arial MT"/>
                <a:cs typeface="Arial MT"/>
              </a:rPr>
              <a:t>fig{ </a:t>
            </a:r>
            <a:r>
              <a:rPr sz="1550" spc="-85" dirty="0">
                <a:latin typeface="Arial MT"/>
                <a:cs typeface="Arial MT"/>
              </a:rPr>
              <a:t>sqtl1</a:t>
            </a:r>
            <a:endParaRPr sz="1550">
              <a:latin typeface="Arial MT"/>
              <a:cs typeface="Arial MT"/>
            </a:endParaRPr>
          </a:p>
          <a:p>
            <a:pPr marL="1615440">
              <a:spcBef>
                <a:spcPts val="75"/>
              </a:spcBef>
              <a:tabLst>
                <a:tab pos="1983739" algn="l"/>
              </a:tabLst>
            </a:pPr>
            <a:r>
              <a:rPr sz="1550" spc="-50" dirty="0">
                <a:latin typeface="Arial MT"/>
                <a:cs typeface="Arial MT"/>
              </a:rPr>
              <a:t>2</a:t>
            </a:r>
            <a:r>
              <a:rPr sz="1550" dirty="0">
                <a:latin typeface="Arial MT"/>
                <a:cs typeface="Arial MT"/>
              </a:rPr>
              <a:t>	lar</a:t>
            </a:r>
            <a:r>
              <a:rPr sz="1550" spc="470" dirty="0">
                <a:latin typeface="Arial MT"/>
                <a:cs typeface="Arial MT"/>
              </a:rPr>
              <a:t> </a:t>
            </a:r>
            <a:r>
              <a:rPr sz="1550" spc="-50" dirty="0">
                <a:latin typeface="Arial MT"/>
                <a:cs typeface="Arial MT"/>
              </a:rPr>
              <a:t>e</a:t>
            </a:r>
            <a:endParaRPr sz="1550">
              <a:latin typeface="Arial MT"/>
              <a:cs typeface="Arial MT"/>
            </a:endParaRPr>
          </a:p>
        </p:txBody>
      </p:sp>
      <p:sp>
        <p:nvSpPr>
          <p:cNvPr id="15" name="object 15"/>
          <p:cNvSpPr txBox="1"/>
          <p:nvPr/>
        </p:nvSpPr>
        <p:spPr>
          <a:xfrm>
            <a:off x="2150750" y="3272930"/>
            <a:ext cx="2383155" cy="1030605"/>
          </a:xfrm>
          <a:prstGeom prst="rect">
            <a:avLst/>
          </a:prstGeom>
        </p:spPr>
        <p:txBody>
          <a:bodyPr vert="horz" wrap="square" lIns="0" tIns="12065" rIns="0" bIns="0" rtlCol="0">
            <a:spAutoFit/>
          </a:bodyPr>
          <a:lstStyle/>
          <a:p>
            <a:pPr marL="393700" marR="5080" indent="-381635">
              <a:lnSpc>
                <a:spcPct val="109600"/>
              </a:lnSpc>
              <a:spcBef>
                <a:spcPts val="95"/>
              </a:spcBef>
              <a:tabLst>
                <a:tab pos="539115" algn="l"/>
                <a:tab pos="1503045" algn="l"/>
                <a:tab pos="1652270" algn="l"/>
                <a:tab pos="1694180" algn="l"/>
                <a:tab pos="2155190" algn="l"/>
                <a:tab pos="2182495" algn="l"/>
              </a:tabLst>
            </a:pPr>
            <a:r>
              <a:rPr sz="1550" dirty="0">
                <a:latin typeface="Arial MT"/>
                <a:cs typeface="Arial MT"/>
              </a:rPr>
              <a:t>to</a:t>
            </a:r>
            <a:r>
              <a:rPr sz="1550" spc="135" dirty="0">
                <a:latin typeface="Arial MT"/>
                <a:cs typeface="Arial MT"/>
              </a:rPr>
              <a:t> </a:t>
            </a:r>
            <a:r>
              <a:rPr sz="1550" spc="-50" dirty="0">
                <a:latin typeface="Arial MT"/>
                <a:cs typeface="Arial MT"/>
              </a:rPr>
              <a:t>e</a:t>
            </a:r>
            <a:r>
              <a:rPr sz="1550" dirty="0">
                <a:latin typeface="Arial MT"/>
                <a:cs typeface="Arial MT"/>
              </a:rPr>
              <a:t>		</a:t>
            </a:r>
            <a:r>
              <a:rPr sz="1550" spc="-10" dirty="0">
                <a:latin typeface="Arial MT"/>
                <a:cs typeface="Arial MT"/>
              </a:rPr>
              <a:t>tosreld</a:t>
            </a:r>
            <a:r>
              <a:rPr sz="1550" dirty="0">
                <a:latin typeface="Arial MT"/>
                <a:cs typeface="Arial MT"/>
              </a:rPr>
              <a:t>	</a:t>
            </a:r>
            <a:r>
              <a:rPr sz="1550" spc="-50" dirty="0">
                <a:latin typeface="Arial MT"/>
                <a:cs typeface="Arial MT"/>
              </a:rPr>
              <a:t>i</a:t>
            </a:r>
            <a:r>
              <a:rPr sz="1550" dirty="0">
                <a:latin typeface="Arial MT"/>
                <a:cs typeface="Arial MT"/>
              </a:rPr>
              <a:t>		</a:t>
            </a:r>
            <a:r>
              <a:rPr sz="1550" spc="-35" dirty="0">
                <a:latin typeface="Arial MT"/>
                <a:cs typeface="Arial MT"/>
              </a:rPr>
              <a:t>Id</a:t>
            </a:r>
            <a:r>
              <a:rPr sz="1550" dirty="0">
                <a:latin typeface="Arial MT"/>
                <a:cs typeface="Arial MT"/>
              </a:rPr>
              <a:t>	t</a:t>
            </a:r>
            <a:r>
              <a:rPr sz="1550" spc="-114" dirty="0">
                <a:latin typeface="Arial MT"/>
                <a:cs typeface="Arial MT"/>
              </a:rPr>
              <a:t> </a:t>
            </a:r>
            <a:r>
              <a:rPr sz="1550" spc="15" dirty="0">
                <a:latin typeface="Arial MT"/>
                <a:cs typeface="Arial MT"/>
              </a:rPr>
              <a:t>d </a:t>
            </a:r>
            <a:r>
              <a:rPr sz="1550" spc="30" dirty="0">
                <a:latin typeface="Arial MT"/>
                <a:cs typeface="Arial MT"/>
              </a:rPr>
              <a:t>sts</a:t>
            </a:r>
            <a:r>
              <a:rPr sz="1550" dirty="0">
                <a:latin typeface="Arial MT"/>
                <a:cs typeface="Arial MT"/>
              </a:rPr>
              <a:t>		</a:t>
            </a:r>
            <a:r>
              <a:rPr sz="1550" spc="-50" dirty="0">
                <a:latin typeface="Arial MT"/>
                <a:cs typeface="Arial MT"/>
              </a:rPr>
              <a:t>o</a:t>
            </a:r>
            <a:r>
              <a:rPr sz="1550" dirty="0">
                <a:latin typeface="Arial MT"/>
                <a:cs typeface="Arial MT"/>
              </a:rPr>
              <a:t>		</a:t>
            </a:r>
            <a:r>
              <a:rPr sz="1550" spc="-25" dirty="0">
                <a:latin typeface="Arial MT"/>
                <a:cs typeface="Arial MT"/>
              </a:rPr>
              <a:t>t1</a:t>
            </a:r>
            <a:endParaRPr sz="1550">
              <a:latin typeface="Arial MT"/>
              <a:cs typeface="Arial MT"/>
            </a:endParaRPr>
          </a:p>
          <a:p>
            <a:pPr marL="742315">
              <a:spcBef>
                <a:spcPts val="40"/>
              </a:spcBef>
              <a:tabLst>
                <a:tab pos="1652270" algn="l"/>
              </a:tabLst>
            </a:pPr>
            <a:r>
              <a:rPr sz="1550" spc="-50" dirty="0">
                <a:latin typeface="Arial MT"/>
                <a:cs typeface="Arial MT"/>
              </a:rPr>
              <a:t>s</a:t>
            </a:r>
            <a:r>
              <a:rPr sz="1550" dirty="0">
                <a:latin typeface="Arial MT"/>
                <a:cs typeface="Arial MT"/>
              </a:rPr>
              <a:t>	</a:t>
            </a:r>
            <a:r>
              <a:rPr sz="1550" spc="-50" dirty="0">
                <a:latin typeface="Arial MT"/>
                <a:cs typeface="Arial MT"/>
              </a:rPr>
              <a:t>o</a:t>
            </a:r>
            <a:endParaRPr sz="1550">
              <a:latin typeface="Arial MT"/>
              <a:cs typeface="Arial MT"/>
            </a:endParaRPr>
          </a:p>
          <a:p>
            <a:pPr marL="742315">
              <a:spcBef>
                <a:spcPts val="75"/>
              </a:spcBef>
            </a:pPr>
            <a:r>
              <a:rPr sz="1550" spc="-25" dirty="0">
                <a:latin typeface="Arial MT"/>
                <a:cs typeface="Arial MT"/>
              </a:rPr>
              <a:t>s9</a:t>
            </a:r>
            <a:endParaRPr sz="1550">
              <a:latin typeface="Arial MT"/>
              <a:cs typeface="Arial MT"/>
            </a:endParaRPr>
          </a:p>
        </p:txBody>
      </p:sp>
      <p:sp>
        <p:nvSpPr>
          <p:cNvPr id="16" name="object 16"/>
          <p:cNvSpPr txBox="1"/>
          <p:nvPr/>
        </p:nvSpPr>
        <p:spPr>
          <a:xfrm>
            <a:off x="3749250" y="4039394"/>
            <a:ext cx="101600" cy="252633"/>
          </a:xfrm>
          <a:prstGeom prst="rect">
            <a:avLst/>
          </a:prstGeom>
        </p:spPr>
        <p:txBody>
          <a:bodyPr vert="horz" wrap="square" lIns="0" tIns="13970" rIns="0" bIns="0" rtlCol="0">
            <a:spAutoFit/>
          </a:bodyPr>
          <a:lstStyle/>
          <a:p>
            <a:pPr>
              <a:spcBef>
                <a:spcPts val="110"/>
              </a:spcBef>
            </a:pPr>
            <a:r>
              <a:rPr sz="1550" spc="-120" dirty="0">
                <a:latin typeface="Arial MT"/>
                <a:cs typeface="Arial MT"/>
              </a:rPr>
              <a:t>a</a:t>
            </a:r>
            <a:endParaRPr sz="1550">
              <a:latin typeface="Arial MT"/>
              <a:cs typeface="Arial MT"/>
            </a:endParaRPr>
          </a:p>
        </p:txBody>
      </p:sp>
      <p:sp>
        <p:nvSpPr>
          <p:cNvPr id="17" name="object 17"/>
          <p:cNvSpPr txBox="1"/>
          <p:nvPr/>
        </p:nvSpPr>
        <p:spPr>
          <a:xfrm>
            <a:off x="4373981" y="3552725"/>
            <a:ext cx="882650" cy="750570"/>
          </a:xfrm>
          <a:prstGeom prst="rect">
            <a:avLst/>
          </a:prstGeom>
        </p:spPr>
        <p:txBody>
          <a:bodyPr vert="horz" wrap="square" lIns="0" tIns="8890" rIns="0" bIns="0" rtlCol="0">
            <a:spAutoFit/>
          </a:bodyPr>
          <a:lstStyle/>
          <a:p>
            <a:pPr marL="505459" marR="57785" indent="37465" algn="r">
              <a:lnSpc>
                <a:spcPct val="102099"/>
              </a:lnSpc>
              <a:spcBef>
                <a:spcPts val="70"/>
              </a:spcBef>
            </a:pPr>
            <a:r>
              <a:rPr sz="1550" spc="-25" dirty="0">
                <a:latin typeface="Arial MT"/>
                <a:cs typeface="Arial MT"/>
              </a:rPr>
              <a:t>joe </a:t>
            </a:r>
            <a:r>
              <a:rPr sz="1550" spc="-70" dirty="0">
                <a:latin typeface="Arial MT"/>
                <a:cs typeface="Arial MT"/>
              </a:rPr>
              <a:t>fred</a:t>
            </a:r>
            <a:endParaRPr sz="1550">
              <a:latin typeface="Arial MT"/>
              <a:cs typeface="Arial MT"/>
            </a:endParaRPr>
          </a:p>
          <a:p>
            <a:pPr marR="5080" algn="r">
              <a:spcBef>
                <a:spcPts val="75"/>
              </a:spcBef>
              <a:tabLst>
                <a:tab pos="401320" algn="l"/>
              </a:tabLst>
            </a:pPr>
            <a:r>
              <a:rPr sz="1550" spc="-50" dirty="0">
                <a:latin typeface="Arial MT"/>
                <a:cs typeface="Arial MT"/>
              </a:rPr>
              <a:t>1</a:t>
            </a:r>
            <a:r>
              <a:rPr sz="1550" dirty="0">
                <a:latin typeface="Arial MT"/>
                <a:cs typeface="Arial MT"/>
              </a:rPr>
              <a:t>	</a:t>
            </a:r>
            <a:r>
              <a:rPr sz="1550" spc="-105" dirty="0">
                <a:latin typeface="Arial MT"/>
                <a:cs typeface="Arial MT"/>
              </a:rPr>
              <a:t>nancy</a:t>
            </a:r>
            <a:endParaRPr sz="1550">
              <a:latin typeface="Arial MT"/>
              <a:cs typeface="Arial MT"/>
            </a:endParaRPr>
          </a:p>
        </p:txBody>
      </p:sp>
      <p:sp>
        <p:nvSpPr>
          <p:cNvPr id="18" name="object 18"/>
          <p:cNvSpPr txBox="1"/>
          <p:nvPr/>
        </p:nvSpPr>
        <p:spPr>
          <a:xfrm>
            <a:off x="2485917" y="4890443"/>
            <a:ext cx="2959735" cy="771525"/>
          </a:xfrm>
          <a:prstGeom prst="rect">
            <a:avLst/>
          </a:prstGeom>
        </p:spPr>
        <p:txBody>
          <a:bodyPr vert="horz" wrap="square" lIns="0" tIns="11430" rIns="0" bIns="0" rtlCol="0">
            <a:spAutoFit/>
          </a:bodyPr>
          <a:lstStyle/>
          <a:p>
            <a:pPr marL="63500">
              <a:lnSpc>
                <a:spcPts val="2940"/>
              </a:lnSpc>
              <a:spcBef>
                <a:spcPts val="90"/>
              </a:spcBef>
            </a:pPr>
            <a:r>
              <a:rPr sz="2500" spc="-165" dirty="0">
                <a:solidFill>
                  <a:srgbClr val="00675D"/>
                </a:solidFill>
                <a:latin typeface="Arial MT"/>
                <a:cs typeface="Arial MT"/>
              </a:rPr>
              <a:t>-</a:t>
            </a:r>
            <a:r>
              <a:rPr sz="2500" spc="-25" dirty="0">
                <a:solidFill>
                  <a:srgbClr val="00675D"/>
                </a:solidFill>
                <a:latin typeface="Arial MT"/>
                <a:cs typeface="Arial MT"/>
              </a:rPr>
              <a:t>¥'</a:t>
            </a:r>
            <a:r>
              <a:rPr sz="2500" spc="-80" dirty="0">
                <a:solidFill>
                  <a:srgbClr val="00675D"/>
                </a:solidFill>
                <a:latin typeface="Arial MT"/>
                <a:cs typeface="Arial MT"/>
              </a:rPr>
              <a:t> </a:t>
            </a:r>
            <a:r>
              <a:rPr sz="2500" spc="-65" dirty="0">
                <a:solidFill>
                  <a:srgbClr val="1D6054"/>
                </a:solidFill>
                <a:latin typeface="Arial MT"/>
                <a:cs typeface="Arial MT"/>
              </a:rPr>
              <a:t>snowflake</a:t>
            </a:r>
            <a:r>
              <a:rPr sz="2500" spc="-50" dirty="0">
                <a:solidFill>
                  <a:srgbClr val="1D6054"/>
                </a:solidFill>
                <a:latin typeface="Arial MT"/>
                <a:cs typeface="Arial MT"/>
              </a:rPr>
              <a:t> </a:t>
            </a:r>
            <a:r>
              <a:rPr sz="2500" spc="-50" dirty="0">
                <a:solidFill>
                  <a:srgbClr val="1A6052"/>
                </a:solidFill>
                <a:latin typeface="Arial MT"/>
                <a:cs typeface="Arial MT"/>
              </a:rPr>
              <a:t>schema</a:t>
            </a:r>
            <a:endParaRPr sz="2500">
              <a:latin typeface="Arial MT"/>
              <a:cs typeface="Arial MT"/>
            </a:endParaRPr>
          </a:p>
          <a:p>
            <a:pPr marL="12700">
              <a:lnSpc>
                <a:spcPts val="2940"/>
              </a:lnSpc>
              <a:tabLst>
                <a:tab pos="454025" algn="l"/>
              </a:tabLst>
            </a:pPr>
            <a:r>
              <a:rPr sz="2500" spc="70" dirty="0">
                <a:solidFill>
                  <a:srgbClr val="00625D"/>
                </a:solidFill>
                <a:latin typeface="Arial MT"/>
                <a:cs typeface="Arial MT"/>
              </a:rPr>
              <a:t>6</a:t>
            </a:r>
            <a:r>
              <a:rPr sz="2500" dirty="0">
                <a:solidFill>
                  <a:srgbClr val="00625D"/>
                </a:solidFill>
                <a:latin typeface="Arial MT"/>
                <a:cs typeface="Arial MT"/>
              </a:rPr>
              <a:t>	</a:t>
            </a:r>
            <a:r>
              <a:rPr sz="2500" spc="-10" dirty="0">
                <a:solidFill>
                  <a:srgbClr val="18695D"/>
                </a:solidFill>
                <a:latin typeface="Arial MT"/>
                <a:cs typeface="Arial MT"/>
              </a:rPr>
              <a:t>constellations</a:t>
            </a:r>
            <a:endParaRPr sz="2500">
              <a:latin typeface="Arial MT"/>
              <a:cs typeface="Arial MT"/>
            </a:endParaRPr>
          </a:p>
        </p:txBody>
      </p:sp>
      <p:sp>
        <p:nvSpPr>
          <p:cNvPr id="19" name="object 19"/>
          <p:cNvSpPr txBox="1"/>
          <p:nvPr/>
        </p:nvSpPr>
        <p:spPr>
          <a:xfrm>
            <a:off x="8183923" y="2714823"/>
            <a:ext cx="936625" cy="780415"/>
          </a:xfrm>
          <a:prstGeom prst="rect">
            <a:avLst/>
          </a:prstGeom>
        </p:spPr>
        <p:txBody>
          <a:bodyPr vert="horz" wrap="square" lIns="0" tIns="16510" rIns="0" bIns="0" rtlCol="0">
            <a:spAutoFit/>
          </a:bodyPr>
          <a:lstStyle/>
          <a:p>
            <a:pPr marL="12065" marR="5080" indent="-87630" algn="ctr">
              <a:lnSpc>
                <a:spcPct val="105800"/>
              </a:lnSpc>
              <a:spcBef>
                <a:spcPts val="130"/>
              </a:spcBef>
              <a:tabLst>
                <a:tab pos="294640" algn="l"/>
              </a:tabLst>
            </a:pPr>
            <a:r>
              <a:rPr sz="1550" spc="-25" dirty="0">
                <a:latin typeface="Arial MT"/>
                <a:cs typeface="Arial MT"/>
              </a:rPr>
              <a:t>oc</a:t>
            </a:r>
            <a:r>
              <a:rPr sz="1550" dirty="0">
                <a:latin typeface="Arial MT"/>
                <a:cs typeface="Arial MT"/>
              </a:rPr>
              <a:t>	t</a:t>
            </a:r>
            <a:r>
              <a:rPr sz="1550" spc="95" dirty="0">
                <a:latin typeface="Arial MT"/>
                <a:cs typeface="Arial MT"/>
              </a:rPr>
              <a:t> </a:t>
            </a:r>
            <a:r>
              <a:rPr sz="1550" spc="-50" dirty="0">
                <a:latin typeface="Arial MT"/>
                <a:cs typeface="Arial MT"/>
              </a:rPr>
              <a:t>o </a:t>
            </a:r>
            <a:r>
              <a:rPr sz="1550" spc="-10" dirty="0">
                <a:latin typeface="Arial MT"/>
                <a:cs typeface="Arial MT"/>
              </a:rPr>
              <a:t>downtown suburbs</a:t>
            </a:r>
            <a:endParaRPr sz="1550">
              <a:latin typeface="Arial MT"/>
              <a:cs typeface="Arial MT"/>
            </a:endParaRPr>
          </a:p>
        </p:txBody>
      </p:sp>
      <p:sp>
        <p:nvSpPr>
          <p:cNvPr id="20" name="object 20"/>
          <p:cNvSpPr txBox="1"/>
          <p:nvPr/>
        </p:nvSpPr>
        <p:spPr>
          <a:xfrm>
            <a:off x="6307721" y="3874195"/>
            <a:ext cx="1083945" cy="488403"/>
          </a:xfrm>
          <a:prstGeom prst="rect">
            <a:avLst/>
          </a:prstGeom>
        </p:spPr>
        <p:txBody>
          <a:bodyPr vert="horz" wrap="square" lIns="0" tIns="635" rIns="0" bIns="0" rtlCol="0">
            <a:spAutoFit/>
          </a:bodyPr>
          <a:lstStyle/>
          <a:p>
            <a:pPr marL="683895" marR="5080" indent="-671830">
              <a:lnSpc>
                <a:spcPct val="105800"/>
              </a:lnSpc>
              <a:spcBef>
                <a:spcPts val="5"/>
              </a:spcBef>
              <a:tabLst>
                <a:tab pos="565785" algn="l"/>
                <a:tab pos="903605" algn="l"/>
              </a:tabLst>
            </a:pPr>
            <a:r>
              <a:rPr sz="1550" spc="-25" dirty="0">
                <a:latin typeface="Arial MT"/>
                <a:cs typeface="Arial MT"/>
              </a:rPr>
              <a:t>cit</a:t>
            </a:r>
            <a:r>
              <a:rPr sz="1550" dirty="0">
                <a:latin typeface="Arial MT"/>
                <a:cs typeface="Arial MT"/>
              </a:rPr>
              <a:t>	</a:t>
            </a:r>
            <a:r>
              <a:rPr sz="1550" spc="-25" dirty="0">
                <a:latin typeface="Arial MT"/>
                <a:cs typeface="Arial MT"/>
              </a:rPr>
              <a:t>cit</a:t>
            </a:r>
            <a:r>
              <a:rPr sz="1550" dirty="0">
                <a:latin typeface="Arial MT"/>
                <a:cs typeface="Arial MT"/>
              </a:rPr>
              <a:t>	</a:t>
            </a:r>
            <a:r>
              <a:rPr sz="1550" spc="-25" dirty="0">
                <a:latin typeface="Arial MT"/>
                <a:cs typeface="Arial MT"/>
              </a:rPr>
              <a:t>Id sfO</a:t>
            </a:r>
            <a:endParaRPr sz="1550">
              <a:latin typeface="Arial MT"/>
              <a:cs typeface="Arial MT"/>
            </a:endParaRPr>
          </a:p>
        </p:txBody>
      </p:sp>
      <p:sp>
        <p:nvSpPr>
          <p:cNvPr id="21" name="object 21"/>
          <p:cNvSpPr txBox="1"/>
          <p:nvPr/>
        </p:nvSpPr>
        <p:spPr>
          <a:xfrm>
            <a:off x="7619900" y="3857824"/>
            <a:ext cx="1188720" cy="780415"/>
          </a:xfrm>
          <a:prstGeom prst="rect">
            <a:avLst/>
          </a:prstGeom>
        </p:spPr>
        <p:txBody>
          <a:bodyPr vert="horz" wrap="square" lIns="0" tIns="12065" rIns="0" bIns="0" rtlCol="0">
            <a:spAutoFit/>
          </a:bodyPr>
          <a:lstStyle/>
          <a:p>
            <a:pPr marL="686435" marR="19050" indent="-17780" algn="r">
              <a:lnSpc>
                <a:spcPct val="107700"/>
              </a:lnSpc>
              <a:spcBef>
                <a:spcPts val="95"/>
              </a:spcBef>
              <a:tabLst>
                <a:tab pos="993140" algn="l"/>
              </a:tabLst>
            </a:pPr>
            <a:r>
              <a:rPr sz="1550" spc="-25" dirty="0">
                <a:latin typeface="Arial MT"/>
                <a:cs typeface="Arial MT"/>
              </a:rPr>
              <a:t>re</a:t>
            </a:r>
            <a:r>
              <a:rPr sz="1550" dirty="0">
                <a:latin typeface="Arial MT"/>
                <a:cs typeface="Arial MT"/>
              </a:rPr>
              <a:t>	</a:t>
            </a:r>
            <a:r>
              <a:rPr sz="1550" spc="-25" dirty="0">
                <a:latin typeface="Arial MT"/>
                <a:cs typeface="Arial MT"/>
              </a:rPr>
              <a:t>Id </a:t>
            </a:r>
            <a:r>
              <a:rPr sz="1550" spc="-10" dirty="0">
                <a:latin typeface="Arial MT"/>
                <a:cs typeface="Arial MT"/>
              </a:rPr>
              <a:t>north</a:t>
            </a:r>
            <a:endParaRPr sz="1550">
              <a:latin typeface="Arial MT"/>
              <a:cs typeface="Arial MT"/>
            </a:endParaRPr>
          </a:p>
          <a:p>
            <a:pPr marR="5080" algn="r">
              <a:spcBef>
                <a:spcPts val="75"/>
              </a:spcBef>
              <a:tabLst>
                <a:tab pos="662305" algn="l"/>
              </a:tabLst>
            </a:pPr>
            <a:r>
              <a:rPr sz="1550" spc="-25" dirty="0">
                <a:latin typeface="Arial MT"/>
                <a:cs typeface="Arial MT"/>
              </a:rPr>
              <a:t>5M</a:t>
            </a:r>
            <a:r>
              <a:rPr sz="1550" dirty="0">
                <a:latin typeface="Arial MT"/>
                <a:cs typeface="Arial MT"/>
              </a:rPr>
              <a:t>	</a:t>
            </a:r>
            <a:r>
              <a:rPr sz="1550" spc="-10" dirty="0">
                <a:latin typeface="Arial MT"/>
                <a:cs typeface="Arial MT"/>
              </a:rPr>
              <a:t>south</a:t>
            </a:r>
            <a:endParaRPr sz="1550">
              <a:latin typeface="Arial MT"/>
              <a:cs typeface="Arial MT"/>
            </a:endParaRPr>
          </a:p>
        </p:txBody>
      </p:sp>
      <p:sp>
        <p:nvSpPr>
          <p:cNvPr id="22" name="object 22"/>
          <p:cNvSpPr txBox="1"/>
          <p:nvPr/>
        </p:nvSpPr>
        <p:spPr>
          <a:xfrm>
            <a:off x="7183797" y="5304433"/>
            <a:ext cx="1401445" cy="780415"/>
          </a:xfrm>
          <a:prstGeom prst="rect">
            <a:avLst/>
          </a:prstGeom>
        </p:spPr>
        <p:txBody>
          <a:bodyPr vert="horz" wrap="square" lIns="0" tIns="30480" rIns="0" bIns="0" rtlCol="0">
            <a:spAutoFit/>
          </a:bodyPr>
          <a:lstStyle/>
          <a:p>
            <a:pPr marL="12700">
              <a:spcBef>
                <a:spcPts val="240"/>
              </a:spcBef>
              <a:tabLst>
                <a:tab pos="398780" algn="l"/>
                <a:tab pos="577215" algn="l"/>
              </a:tabLst>
            </a:pPr>
            <a:r>
              <a:rPr sz="1550" spc="-844" dirty="0">
                <a:latin typeface="Arial MT"/>
                <a:cs typeface="Arial MT"/>
              </a:rPr>
              <a:t>d</a:t>
            </a:r>
            <a:r>
              <a:rPr sz="1550" spc="5" dirty="0">
                <a:latin typeface="Arial MT"/>
                <a:cs typeface="Arial MT"/>
              </a:rPr>
              <a:t>r</a:t>
            </a:r>
            <a:r>
              <a:rPr sz="1550" spc="10" dirty="0">
                <a:latin typeface="Arial MT"/>
                <a:cs typeface="Arial MT"/>
              </a:rPr>
              <a:t>e</a:t>
            </a:r>
            <a:r>
              <a:rPr sz="1550" dirty="0">
                <a:latin typeface="Arial MT"/>
                <a:cs typeface="Arial MT"/>
              </a:rPr>
              <a:t>	</a:t>
            </a:r>
            <a:r>
              <a:rPr sz="1550" spc="-50" dirty="0">
                <a:latin typeface="Arial MT"/>
                <a:cs typeface="Arial MT"/>
              </a:rPr>
              <a:t>i</a:t>
            </a:r>
            <a:r>
              <a:rPr sz="1550" dirty="0">
                <a:latin typeface="Arial MT"/>
                <a:cs typeface="Arial MT"/>
              </a:rPr>
              <a:t>	n</a:t>
            </a:r>
            <a:r>
              <a:rPr sz="1550" spc="-200" dirty="0">
                <a:latin typeface="Arial MT"/>
                <a:cs typeface="Arial MT"/>
              </a:rPr>
              <a:t> </a:t>
            </a:r>
            <a:r>
              <a:rPr sz="1550" spc="10" dirty="0">
                <a:latin typeface="Arial MT"/>
                <a:cs typeface="Arial MT"/>
              </a:rPr>
              <a:t>o</a:t>
            </a:r>
            <a:r>
              <a:rPr sz="1550" spc="620" dirty="0">
                <a:latin typeface="Arial MT"/>
                <a:cs typeface="Arial MT"/>
              </a:rPr>
              <a:t>e</a:t>
            </a:r>
            <a:endParaRPr sz="1550">
              <a:latin typeface="Arial MT"/>
              <a:cs typeface="Arial MT"/>
            </a:endParaRPr>
          </a:p>
          <a:p>
            <a:pPr marL="888365" marR="5080" indent="10795">
              <a:lnSpc>
                <a:spcPct val="104000"/>
              </a:lnSpc>
              <a:spcBef>
                <a:spcPts val="70"/>
              </a:spcBef>
            </a:pPr>
            <a:r>
              <a:rPr sz="1550" spc="-10" dirty="0">
                <a:latin typeface="Arial MT"/>
                <a:cs typeface="Arial MT"/>
              </a:rPr>
              <a:t>north south</a:t>
            </a:r>
            <a:endParaRPr sz="1550">
              <a:latin typeface="Arial MT"/>
              <a:cs typeface="Arial MT"/>
            </a:endParaRPr>
          </a:p>
        </p:txBody>
      </p:sp>
      <p:sp>
        <p:nvSpPr>
          <p:cNvPr id="23" name="object 23"/>
          <p:cNvSpPr txBox="1"/>
          <p:nvPr/>
        </p:nvSpPr>
        <p:spPr>
          <a:xfrm>
            <a:off x="8593831" y="5304433"/>
            <a:ext cx="1597660" cy="780415"/>
          </a:xfrm>
          <a:prstGeom prst="rect">
            <a:avLst/>
          </a:prstGeom>
        </p:spPr>
        <p:txBody>
          <a:bodyPr vert="horz" wrap="square" lIns="0" tIns="16510" rIns="0" bIns="0" rtlCol="0">
            <a:spAutoFit/>
          </a:bodyPr>
          <a:lstStyle/>
          <a:p>
            <a:pPr marL="153670" marR="5080" indent="-141605">
              <a:lnSpc>
                <a:spcPct val="105800"/>
              </a:lnSpc>
              <a:spcBef>
                <a:spcPts val="130"/>
              </a:spcBef>
            </a:pPr>
            <a:r>
              <a:rPr sz="1550" spc="3090" dirty="0">
                <a:latin typeface="Arial MT"/>
                <a:cs typeface="Arial MT"/>
              </a:rPr>
              <a:t>n</a:t>
            </a:r>
            <a:r>
              <a:rPr sz="1550" spc="2380" dirty="0">
                <a:latin typeface="Arial MT"/>
                <a:cs typeface="Arial MT"/>
              </a:rPr>
              <a:t>a</a:t>
            </a:r>
            <a:r>
              <a:rPr sz="1550" spc="3095" dirty="0">
                <a:latin typeface="Arial MT"/>
                <a:cs typeface="Arial MT"/>
              </a:rPr>
              <a:t>e</a:t>
            </a:r>
            <a:r>
              <a:rPr sz="1550" spc="2855" dirty="0">
                <a:latin typeface="Arial MT"/>
                <a:cs typeface="Arial MT"/>
              </a:rPr>
              <a:t> </a:t>
            </a:r>
            <a:r>
              <a:rPr sz="1550" dirty="0">
                <a:latin typeface="Arial MT"/>
                <a:cs typeface="Arial MT"/>
              </a:rPr>
              <a:t>cold</a:t>
            </a:r>
            <a:r>
              <a:rPr sz="1550" spc="160" dirty="0">
                <a:latin typeface="Arial MT"/>
                <a:cs typeface="Arial MT"/>
              </a:rPr>
              <a:t> </a:t>
            </a:r>
            <a:r>
              <a:rPr sz="1550" spc="-10" dirty="0">
                <a:latin typeface="Arial MT"/>
                <a:cs typeface="Arial MT"/>
              </a:rPr>
              <a:t>region </a:t>
            </a:r>
            <a:r>
              <a:rPr sz="1550" dirty="0">
                <a:latin typeface="Arial MT"/>
                <a:cs typeface="Arial MT"/>
              </a:rPr>
              <a:t>warm</a:t>
            </a:r>
            <a:r>
              <a:rPr sz="1550" spc="150" dirty="0">
                <a:latin typeface="Arial MT"/>
                <a:cs typeface="Arial MT"/>
              </a:rPr>
              <a:t> </a:t>
            </a:r>
            <a:r>
              <a:rPr sz="1550" spc="-10" dirty="0">
                <a:latin typeface="Arial MT"/>
                <a:cs typeface="Arial MT"/>
              </a:rPr>
              <a:t>region</a:t>
            </a:r>
            <a:endParaRPr sz="1550">
              <a:latin typeface="Arial MT"/>
              <a:cs typeface="Arial MT"/>
            </a:endParaRPr>
          </a:p>
        </p:txBody>
      </p:sp>
    </p:spTree>
    <p:extLst>
      <p:ext uri="{BB962C8B-B14F-4D97-AF65-F5344CB8AC3E}">
        <p14:creationId xmlns:p14="http://schemas.microsoft.com/office/powerpoint/2010/main" val="3145482397"/>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283023" y="3009305"/>
            <a:ext cx="3178968" cy="1276945"/>
          </a:xfrm>
          <a:prstGeom prst="rect">
            <a:avLst/>
          </a:prstGeom>
        </p:spPr>
      </p:pic>
      <p:pic>
        <p:nvPicPr>
          <p:cNvPr id="3" name="object 3"/>
          <p:cNvPicPr/>
          <p:nvPr/>
        </p:nvPicPr>
        <p:blipFill>
          <a:blip r:embed="rId3" cstate="print"/>
          <a:stretch>
            <a:fillRect/>
          </a:stretch>
        </p:blipFill>
        <p:spPr>
          <a:xfrm>
            <a:off x="5640585" y="3500437"/>
            <a:ext cx="839390" cy="160734"/>
          </a:xfrm>
          <a:prstGeom prst="rect">
            <a:avLst/>
          </a:prstGeom>
        </p:spPr>
      </p:pic>
      <p:pic>
        <p:nvPicPr>
          <p:cNvPr id="4" name="object 4"/>
          <p:cNvPicPr/>
          <p:nvPr/>
        </p:nvPicPr>
        <p:blipFill>
          <a:blip r:embed="rId4" cstate="print"/>
          <a:stretch>
            <a:fillRect/>
          </a:stretch>
        </p:blipFill>
        <p:spPr>
          <a:xfrm>
            <a:off x="6694289" y="3178968"/>
            <a:ext cx="2589608" cy="776882"/>
          </a:xfrm>
          <a:prstGeom prst="rect">
            <a:avLst/>
          </a:prstGeom>
        </p:spPr>
      </p:pic>
      <p:grpSp>
        <p:nvGrpSpPr>
          <p:cNvPr id="5" name="object 5"/>
          <p:cNvGrpSpPr/>
          <p:nvPr/>
        </p:nvGrpSpPr>
        <p:grpSpPr>
          <a:xfrm>
            <a:off x="1524001" y="1273968"/>
            <a:ext cx="9138285" cy="163830"/>
            <a:chOff x="0" y="1273968"/>
            <a:chExt cx="9138285" cy="163830"/>
          </a:xfrm>
        </p:grpSpPr>
        <p:pic>
          <p:nvPicPr>
            <p:cNvPr id="6" name="object 6"/>
            <p:cNvPicPr/>
            <p:nvPr/>
          </p:nvPicPr>
          <p:blipFill>
            <a:blip r:embed="rId5" cstate="print"/>
            <a:stretch>
              <a:fillRect/>
            </a:stretch>
          </p:blipFill>
          <p:spPr>
            <a:xfrm>
              <a:off x="0" y="1384101"/>
              <a:ext cx="9135070" cy="53578"/>
            </a:xfrm>
            <a:prstGeom prst="rect">
              <a:avLst/>
            </a:prstGeom>
          </p:spPr>
        </p:pic>
        <p:pic>
          <p:nvPicPr>
            <p:cNvPr id="7" name="object 7"/>
            <p:cNvPicPr/>
            <p:nvPr/>
          </p:nvPicPr>
          <p:blipFill>
            <a:blip r:embed="rId6" cstate="print"/>
            <a:stretch>
              <a:fillRect/>
            </a:stretch>
          </p:blipFill>
          <p:spPr>
            <a:xfrm>
              <a:off x="0" y="1276945"/>
              <a:ext cx="9135070" cy="80367"/>
            </a:xfrm>
            <a:prstGeom prst="rect">
              <a:avLst/>
            </a:prstGeom>
          </p:spPr>
        </p:pic>
        <p:sp>
          <p:nvSpPr>
            <p:cNvPr id="8" name="object 8"/>
            <p:cNvSpPr/>
            <p:nvPr/>
          </p:nvSpPr>
          <p:spPr>
            <a:xfrm>
              <a:off x="17859"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grpSp>
      <p:sp>
        <p:nvSpPr>
          <p:cNvPr id="9" name="object 9"/>
          <p:cNvSpPr txBox="1"/>
          <p:nvPr/>
        </p:nvSpPr>
        <p:spPr>
          <a:xfrm>
            <a:off x="5001926" y="3770511"/>
            <a:ext cx="269240" cy="237886"/>
          </a:xfrm>
          <a:prstGeom prst="rect">
            <a:avLst/>
          </a:prstGeom>
        </p:spPr>
        <p:txBody>
          <a:bodyPr vert="horz" wrap="square" lIns="0" tIns="14605" rIns="0" bIns="0" rtlCol="0">
            <a:spAutoFit/>
          </a:bodyPr>
          <a:lstStyle/>
          <a:p>
            <a:pPr marL="12700">
              <a:spcBef>
                <a:spcPts val="115"/>
              </a:spcBef>
            </a:pPr>
            <a:r>
              <a:rPr sz="1450" spc="45" dirty="0">
                <a:latin typeface="Courier New"/>
                <a:cs typeface="Courier New"/>
              </a:rPr>
              <a:t>ñ0</a:t>
            </a:r>
            <a:endParaRPr sz="1450">
              <a:latin typeface="Courier New"/>
              <a:cs typeface="Courier New"/>
            </a:endParaRPr>
          </a:p>
        </p:txBody>
      </p:sp>
      <p:sp>
        <p:nvSpPr>
          <p:cNvPr id="17" name="object 17"/>
          <p:cNvSpPr txBox="1">
            <a:spLocks noGrp="1"/>
          </p:cNvSpPr>
          <p:nvPr>
            <p:ph type="ftr" sz="quarter" idx="5"/>
          </p:nvPr>
        </p:nvSpPr>
        <p:spPr>
          <a:xfrm>
            <a:off x="1524000" y="0"/>
            <a:ext cx="0" cy="7434086"/>
          </a:xfrm>
          <a:prstGeom prst="rect">
            <a:avLst/>
          </a:prstGeom>
        </p:spPr>
        <p:txBody>
          <a:bodyPr vert="horz" wrap="square" lIns="0" tIns="1270" rIns="0" bIns="0" rtlCol="0">
            <a:spAutoFit/>
          </a:bodyPr>
          <a:lstStyle/>
          <a:p>
            <a:pPr marL="12700">
              <a:spcBef>
                <a:spcPts val="10"/>
              </a:spcBef>
            </a:pPr>
            <a:r>
              <a:rPr lang="en-GB" spc="-55">
                <a:solidFill>
                  <a:srgbClr val="333333"/>
                </a:solidFill>
              </a:rPr>
              <a:t>Prepared By: Mohammad Rony Lecturer, Dept. Of CSE University Of Global Village (UGV), Barishal</a:t>
            </a:r>
            <a:endParaRPr spc="-20" dirty="0">
              <a:solidFill>
                <a:srgbClr val="343434"/>
              </a:solidFill>
            </a:endParaRPr>
          </a:p>
        </p:txBody>
      </p:sp>
      <p:sp>
        <p:nvSpPr>
          <p:cNvPr id="10" name="object 10"/>
          <p:cNvSpPr txBox="1"/>
          <p:nvPr/>
        </p:nvSpPr>
        <p:spPr>
          <a:xfrm>
            <a:off x="2349718" y="2346474"/>
            <a:ext cx="2976880" cy="1925955"/>
          </a:xfrm>
          <a:prstGeom prst="rect">
            <a:avLst/>
          </a:prstGeom>
        </p:spPr>
        <p:txBody>
          <a:bodyPr vert="horz" wrap="square" lIns="0" tIns="17145" rIns="0" bIns="0" rtlCol="0">
            <a:spAutoFit/>
          </a:bodyPr>
          <a:lstStyle/>
          <a:p>
            <a:pPr marL="12700">
              <a:spcBef>
                <a:spcPts val="135"/>
              </a:spcBef>
            </a:pPr>
            <a:r>
              <a:rPr sz="2550" spc="-225" dirty="0">
                <a:solidFill>
                  <a:srgbClr val="1F5D56"/>
                </a:solidFill>
                <a:latin typeface="Comic Sans MS"/>
                <a:cs typeface="Comic Sans MS"/>
              </a:rPr>
              <a:t>Fact</a:t>
            </a:r>
            <a:r>
              <a:rPr sz="2550" spc="-10" dirty="0">
                <a:solidFill>
                  <a:srgbClr val="1F5D56"/>
                </a:solidFill>
                <a:latin typeface="Comic Sans MS"/>
                <a:cs typeface="Comic Sans MS"/>
              </a:rPr>
              <a:t> </a:t>
            </a:r>
            <a:r>
              <a:rPr sz="2550" spc="-210" dirty="0">
                <a:solidFill>
                  <a:srgbClr val="24524D"/>
                </a:solidFill>
                <a:latin typeface="Comic Sans MS"/>
                <a:cs typeface="Comic Sans MS"/>
              </a:rPr>
              <a:t>table</a:t>
            </a:r>
            <a:r>
              <a:rPr sz="2550" spc="80" dirty="0">
                <a:solidFill>
                  <a:srgbClr val="24524D"/>
                </a:solidFill>
                <a:latin typeface="Comic Sans MS"/>
                <a:cs typeface="Comic Sans MS"/>
              </a:rPr>
              <a:t> </a:t>
            </a:r>
            <a:r>
              <a:rPr sz="2550" spc="-10" dirty="0">
                <a:solidFill>
                  <a:srgbClr val="3F3F3F"/>
                </a:solidFill>
                <a:latin typeface="Comic Sans MS"/>
                <a:cs typeface="Comic Sans MS"/>
              </a:rPr>
              <a:t>view:</a:t>
            </a:r>
            <a:endParaRPr sz="2550">
              <a:latin typeface="Comic Sans MS"/>
              <a:cs typeface="Comic Sans MS"/>
            </a:endParaRPr>
          </a:p>
          <a:p>
            <a:pPr marL="140970">
              <a:spcBef>
                <a:spcPts val="2025"/>
              </a:spcBef>
              <a:tabLst>
                <a:tab pos="1694814" algn="l"/>
                <a:tab pos="2595245" algn="l"/>
              </a:tabLst>
            </a:pPr>
            <a:r>
              <a:rPr sz="1600" spc="30" dirty="0">
                <a:latin typeface="Arial MT"/>
                <a:cs typeface="Arial MT"/>
              </a:rPr>
              <a:t>sale</a:t>
            </a:r>
            <a:r>
              <a:rPr sz="1600" dirty="0">
                <a:latin typeface="Arial MT"/>
                <a:cs typeface="Arial MT"/>
              </a:rPr>
              <a:t>	</a:t>
            </a:r>
            <a:r>
              <a:rPr sz="1650" spc="55" dirty="0">
                <a:latin typeface="Arial MT"/>
                <a:cs typeface="Arial MT"/>
              </a:rPr>
              <a:t>storeld</a:t>
            </a:r>
            <a:r>
              <a:rPr sz="1650" dirty="0">
                <a:latin typeface="Arial MT"/>
                <a:cs typeface="Arial MT"/>
              </a:rPr>
              <a:t>	</a:t>
            </a:r>
            <a:r>
              <a:rPr sz="1650" spc="-25" dirty="0">
                <a:latin typeface="Arial MT"/>
                <a:cs typeface="Arial MT"/>
              </a:rPr>
              <a:t>amt</a:t>
            </a:r>
            <a:endParaRPr sz="1650">
              <a:latin typeface="Arial MT"/>
              <a:cs typeface="Arial MT"/>
            </a:endParaRPr>
          </a:p>
          <a:p>
            <a:pPr marL="2672080">
              <a:spcBef>
                <a:spcPts val="225"/>
              </a:spcBef>
            </a:pPr>
            <a:r>
              <a:rPr sz="1450" spc="-25" dirty="0">
                <a:latin typeface="Arial MT"/>
                <a:cs typeface="Arial MT"/>
              </a:rPr>
              <a:t>12</a:t>
            </a:r>
            <a:endParaRPr sz="1450">
              <a:latin typeface="Arial MT"/>
              <a:cs typeface="Arial MT"/>
            </a:endParaRPr>
          </a:p>
          <a:p>
            <a:pPr>
              <a:spcBef>
                <a:spcPts val="495"/>
              </a:spcBef>
            </a:pPr>
            <a:endParaRPr sz="1450">
              <a:latin typeface="Arial MT"/>
              <a:cs typeface="Arial MT"/>
            </a:endParaRPr>
          </a:p>
          <a:p>
            <a:pPr marL="1930400">
              <a:lnSpc>
                <a:spcPts val="1685"/>
              </a:lnSpc>
            </a:pPr>
            <a:r>
              <a:rPr sz="1450" spc="45" dirty="0">
                <a:latin typeface="Courier New"/>
                <a:cs typeface="Courier New"/>
              </a:rPr>
              <a:t>C3</a:t>
            </a:r>
            <a:endParaRPr sz="1450">
              <a:latin typeface="Courier New"/>
              <a:cs typeface="Courier New"/>
            </a:endParaRPr>
          </a:p>
          <a:p>
            <a:pPr marL="1923414">
              <a:lnSpc>
                <a:spcPts val="2045"/>
              </a:lnSpc>
            </a:pPr>
            <a:r>
              <a:rPr sz="1750" spc="-25" dirty="0">
                <a:latin typeface="Courier New"/>
                <a:cs typeface="Courier New"/>
              </a:rPr>
              <a:t>c2</a:t>
            </a:r>
            <a:endParaRPr sz="1750">
              <a:latin typeface="Courier New"/>
              <a:cs typeface="Courier New"/>
            </a:endParaRPr>
          </a:p>
        </p:txBody>
      </p:sp>
      <p:sp>
        <p:nvSpPr>
          <p:cNvPr id="11" name="object 11"/>
          <p:cNvSpPr txBox="1">
            <a:spLocks noGrp="1"/>
          </p:cNvSpPr>
          <p:nvPr>
            <p:ph type="title"/>
          </p:nvPr>
        </p:nvSpPr>
        <p:spPr>
          <a:xfrm>
            <a:off x="5403246" y="326379"/>
            <a:ext cx="1343660" cy="792480"/>
          </a:xfrm>
          <a:prstGeom prst="rect">
            <a:avLst/>
          </a:prstGeom>
        </p:spPr>
        <p:txBody>
          <a:bodyPr vert="horz" wrap="square" lIns="0" tIns="16510" rIns="0" bIns="0" numCol="1" rtlCol="0" anchor="b" anchorCtr="0" compatLnSpc="1">
            <a:prstTxWarp prst="textNoShape">
              <a:avLst/>
            </a:prstTxWarp>
            <a:spAutoFit/>
          </a:bodyPr>
          <a:lstStyle/>
          <a:p>
            <a:pPr marL="12700">
              <a:spcBef>
                <a:spcPts val="130"/>
              </a:spcBef>
            </a:pPr>
            <a:r>
              <a:rPr sz="5000" spc="-145" dirty="0">
                <a:solidFill>
                  <a:srgbClr val="0C6E62"/>
                </a:solidFill>
                <a:latin typeface="Cambria"/>
                <a:cs typeface="Cambria"/>
              </a:rPr>
              <a:t>Gube</a:t>
            </a:r>
            <a:endParaRPr sz="5000">
              <a:latin typeface="Cambria"/>
              <a:cs typeface="Cambria"/>
            </a:endParaRPr>
          </a:p>
        </p:txBody>
      </p:sp>
      <p:sp>
        <p:nvSpPr>
          <p:cNvPr id="12" name="object 12"/>
          <p:cNvSpPr txBox="1"/>
          <p:nvPr/>
        </p:nvSpPr>
        <p:spPr>
          <a:xfrm>
            <a:off x="7544696" y="3442842"/>
            <a:ext cx="260985" cy="244939"/>
          </a:xfrm>
          <a:prstGeom prst="rect">
            <a:avLst/>
          </a:prstGeom>
        </p:spPr>
        <p:txBody>
          <a:bodyPr vert="horz" wrap="square" lIns="0" tIns="13970" rIns="0" bIns="0" rtlCol="0">
            <a:spAutoFit/>
          </a:bodyPr>
          <a:lstStyle/>
          <a:p>
            <a:pPr marL="12700">
              <a:spcBef>
                <a:spcPts val="110"/>
              </a:spcBef>
            </a:pPr>
            <a:r>
              <a:rPr sz="1500" spc="50" dirty="0">
                <a:latin typeface="Arial MT"/>
                <a:cs typeface="Arial MT"/>
              </a:rPr>
              <a:t>12</a:t>
            </a:r>
            <a:endParaRPr sz="1500">
              <a:latin typeface="Arial MT"/>
              <a:cs typeface="Arial MT"/>
            </a:endParaRPr>
          </a:p>
        </p:txBody>
      </p:sp>
      <p:sp>
        <p:nvSpPr>
          <p:cNvPr id="13" name="object 13"/>
          <p:cNvSpPr txBox="1"/>
          <p:nvPr/>
        </p:nvSpPr>
        <p:spPr>
          <a:xfrm>
            <a:off x="6467501" y="2508944"/>
            <a:ext cx="3214370" cy="937260"/>
          </a:xfrm>
          <a:prstGeom prst="rect">
            <a:avLst/>
          </a:prstGeom>
        </p:spPr>
        <p:txBody>
          <a:bodyPr vert="horz" wrap="square" lIns="0" tIns="17780" rIns="0" bIns="0" rtlCol="0">
            <a:spAutoFit/>
          </a:bodyPr>
          <a:lstStyle/>
          <a:p>
            <a:pPr marL="12700">
              <a:spcBef>
                <a:spcPts val="140"/>
              </a:spcBef>
            </a:pPr>
            <a:r>
              <a:rPr sz="2500" spc="-120" dirty="0">
                <a:solidFill>
                  <a:srgbClr val="0E6656"/>
                </a:solidFill>
                <a:latin typeface="Comic Sans MS"/>
                <a:cs typeface="Comic Sans MS"/>
              </a:rPr>
              <a:t>Multi-dimensional</a:t>
            </a:r>
            <a:r>
              <a:rPr sz="2500" spc="25" dirty="0">
                <a:solidFill>
                  <a:srgbClr val="0E6656"/>
                </a:solidFill>
                <a:latin typeface="Comic Sans MS"/>
                <a:cs typeface="Comic Sans MS"/>
              </a:rPr>
              <a:t> </a:t>
            </a:r>
            <a:r>
              <a:rPr sz="2500" spc="-45" dirty="0">
                <a:solidFill>
                  <a:srgbClr val="266456"/>
                </a:solidFill>
                <a:latin typeface="Comic Sans MS"/>
                <a:cs typeface="Comic Sans MS"/>
              </a:rPr>
              <a:t>cube:</a:t>
            </a:r>
            <a:endParaRPr sz="2500">
              <a:latin typeface="Comic Sans MS"/>
              <a:cs typeface="Comic Sans MS"/>
            </a:endParaRPr>
          </a:p>
          <a:p>
            <a:pPr marL="483234" algn="ctr">
              <a:spcBef>
                <a:spcPts val="2035"/>
              </a:spcBef>
            </a:pPr>
            <a:r>
              <a:rPr sz="1750" spc="-25" dirty="0">
                <a:latin typeface="Courier New"/>
                <a:cs typeface="Courier New"/>
              </a:rPr>
              <a:t>c2</a:t>
            </a:r>
            <a:endParaRPr sz="1750">
              <a:latin typeface="Courier New"/>
              <a:cs typeface="Courier New"/>
            </a:endParaRPr>
          </a:p>
        </p:txBody>
      </p:sp>
      <p:sp>
        <p:nvSpPr>
          <p:cNvPr id="14" name="object 14"/>
          <p:cNvSpPr txBox="1"/>
          <p:nvPr/>
        </p:nvSpPr>
        <p:spPr>
          <a:xfrm>
            <a:off x="6770912" y="4696223"/>
            <a:ext cx="1731645" cy="338455"/>
          </a:xfrm>
          <a:prstGeom prst="rect">
            <a:avLst/>
          </a:prstGeom>
        </p:spPr>
        <p:txBody>
          <a:bodyPr vert="horz" wrap="square" lIns="0" tIns="12700" rIns="0" bIns="0" rtlCol="0">
            <a:spAutoFit/>
          </a:bodyPr>
          <a:lstStyle/>
          <a:p>
            <a:pPr marL="12700">
              <a:spcBef>
                <a:spcPts val="100"/>
              </a:spcBef>
            </a:pPr>
            <a:r>
              <a:rPr sz="2050" spc="-25" dirty="0">
                <a:solidFill>
                  <a:srgbClr val="1D6459"/>
                </a:solidFill>
                <a:latin typeface="Arial MT"/>
                <a:cs typeface="Arial MT"/>
              </a:rPr>
              <a:t>dimensions</a:t>
            </a:r>
            <a:r>
              <a:rPr sz="2050" spc="15" dirty="0">
                <a:solidFill>
                  <a:srgbClr val="1D6459"/>
                </a:solidFill>
                <a:latin typeface="Arial MT"/>
                <a:cs typeface="Arial MT"/>
              </a:rPr>
              <a:t> </a:t>
            </a:r>
            <a:r>
              <a:rPr sz="2050" dirty="0">
                <a:solidFill>
                  <a:srgbClr val="28594F"/>
                </a:solidFill>
                <a:latin typeface="Arial MT"/>
                <a:cs typeface="Arial MT"/>
              </a:rPr>
              <a:t>=</a:t>
            </a:r>
            <a:r>
              <a:rPr sz="2050" spc="-110" dirty="0">
                <a:solidFill>
                  <a:srgbClr val="28594F"/>
                </a:solidFill>
                <a:latin typeface="Arial MT"/>
                <a:cs typeface="Arial MT"/>
              </a:rPr>
              <a:t> </a:t>
            </a:r>
            <a:r>
              <a:rPr sz="2050" spc="-50" dirty="0">
                <a:solidFill>
                  <a:srgbClr val="3B665E"/>
                </a:solidFill>
                <a:latin typeface="Arial MT"/>
                <a:cs typeface="Arial MT"/>
              </a:rPr>
              <a:t>2</a:t>
            </a:r>
            <a:endParaRPr sz="2050">
              <a:latin typeface="Arial MT"/>
              <a:cs typeface="Arial MT"/>
            </a:endParaRPr>
          </a:p>
        </p:txBody>
      </p:sp>
      <p:sp>
        <p:nvSpPr>
          <p:cNvPr id="15" name="object 15"/>
          <p:cNvSpPr txBox="1"/>
          <p:nvPr/>
        </p:nvSpPr>
        <p:spPr>
          <a:xfrm>
            <a:off x="8811686" y="3405634"/>
            <a:ext cx="278765" cy="300990"/>
          </a:xfrm>
          <a:prstGeom prst="rect">
            <a:avLst/>
          </a:prstGeom>
        </p:spPr>
        <p:txBody>
          <a:bodyPr vert="horz" wrap="square" lIns="0" tIns="13335" rIns="0" bIns="0" rtlCol="0">
            <a:spAutoFit/>
          </a:bodyPr>
          <a:lstStyle/>
          <a:p>
            <a:pPr marL="12700">
              <a:spcBef>
                <a:spcPts val="105"/>
              </a:spcBef>
            </a:pPr>
            <a:r>
              <a:rPr spc="-60" dirty="0">
                <a:latin typeface="Courier New"/>
                <a:cs typeface="Courier New"/>
              </a:rPr>
              <a:t>50</a:t>
            </a:r>
            <a:endParaRPr>
              <a:latin typeface="Courier New"/>
              <a:cs typeface="Courier New"/>
            </a:endParaRPr>
          </a:p>
        </p:txBody>
      </p:sp>
    </p:spTree>
    <p:extLst>
      <p:ext uri="{BB962C8B-B14F-4D97-AF65-F5344CB8AC3E}">
        <p14:creationId xmlns:p14="http://schemas.microsoft.com/office/powerpoint/2010/main" val="1532391997"/>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720454" y="2687835"/>
            <a:ext cx="4009429" cy="1768078"/>
          </a:xfrm>
          <a:prstGeom prst="rect">
            <a:avLst/>
          </a:prstGeom>
        </p:spPr>
      </p:pic>
      <p:pic>
        <p:nvPicPr>
          <p:cNvPr id="3" name="object 3"/>
          <p:cNvPicPr/>
          <p:nvPr/>
        </p:nvPicPr>
        <p:blipFill>
          <a:blip r:embed="rId3" cstate="print"/>
          <a:stretch>
            <a:fillRect/>
          </a:stretch>
        </p:blipFill>
        <p:spPr>
          <a:xfrm>
            <a:off x="6863953" y="2732483"/>
            <a:ext cx="3205758" cy="1768078"/>
          </a:xfrm>
          <a:prstGeom prst="rect">
            <a:avLst/>
          </a:prstGeom>
        </p:spPr>
      </p:pic>
      <p:grpSp>
        <p:nvGrpSpPr>
          <p:cNvPr id="4" name="object 4"/>
          <p:cNvGrpSpPr/>
          <p:nvPr/>
        </p:nvGrpSpPr>
        <p:grpSpPr>
          <a:xfrm>
            <a:off x="1524000" y="1276945"/>
            <a:ext cx="9135110" cy="161290"/>
            <a:chOff x="0" y="1276945"/>
            <a:chExt cx="9135110" cy="161290"/>
          </a:xfrm>
        </p:grpSpPr>
        <p:pic>
          <p:nvPicPr>
            <p:cNvPr id="5" name="object 5"/>
            <p:cNvPicPr/>
            <p:nvPr/>
          </p:nvPicPr>
          <p:blipFill>
            <a:blip r:embed="rId4" cstate="print"/>
            <a:stretch>
              <a:fillRect/>
            </a:stretch>
          </p:blipFill>
          <p:spPr>
            <a:xfrm>
              <a:off x="0" y="1384101"/>
              <a:ext cx="9135070" cy="53578"/>
            </a:xfrm>
            <a:prstGeom prst="rect">
              <a:avLst/>
            </a:prstGeom>
          </p:spPr>
        </p:pic>
        <p:pic>
          <p:nvPicPr>
            <p:cNvPr id="6" name="object 6"/>
            <p:cNvPicPr/>
            <p:nvPr/>
          </p:nvPicPr>
          <p:blipFill>
            <a:blip r:embed="rId5" cstate="print"/>
            <a:stretch>
              <a:fillRect/>
            </a:stretch>
          </p:blipFill>
          <p:spPr>
            <a:xfrm>
              <a:off x="0" y="1276945"/>
              <a:ext cx="9135070" cy="80367"/>
            </a:xfrm>
            <a:prstGeom prst="rect">
              <a:avLst/>
            </a:prstGeom>
          </p:spPr>
        </p:pic>
      </p:grpSp>
      <p:pic>
        <p:nvPicPr>
          <p:cNvPr id="7" name="object 7"/>
          <p:cNvPicPr/>
          <p:nvPr/>
        </p:nvPicPr>
        <p:blipFill>
          <a:blip r:embed="rId6" cstate="print"/>
          <a:stretch>
            <a:fillRect/>
          </a:stretch>
        </p:blipFill>
        <p:spPr>
          <a:xfrm>
            <a:off x="4917281" y="571501"/>
            <a:ext cx="446484" cy="410765"/>
          </a:xfrm>
          <a:prstGeom prst="rect">
            <a:avLst/>
          </a:prstGeom>
        </p:spPr>
      </p:pic>
      <p:pic>
        <p:nvPicPr>
          <p:cNvPr id="8" name="object 8"/>
          <p:cNvPicPr/>
          <p:nvPr/>
        </p:nvPicPr>
        <p:blipFill>
          <a:blip r:embed="rId7" cstate="print"/>
          <a:stretch>
            <a:fillRect/>
          </a:stretch>
        </p:blipFill>
        <p:spPr>
          <a:xfrm>
            <a:off x="5444133" y="562571"/>
            <a:ext cx="321468" cy="401835"/>
          </a:xfrm>
          <a:prstGeom prst="rect">
            <a:avLst/>
          </a:prstGeom>
        </p:spPr>
      </p:pic>
      <p:sp>
        <p:nvSpPr>
          <p:cNvPr id="9" name="object 9"/>
          <p:cNvSpPr/>
          <p:nvPr/>
        </p:nvSpPr>
        <p:spPr>
          <a:xfrm>
            <a:off x="1541860"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pic>
        <p:nvPicPr>
          <p:cNvPr id="10" name="object 10"/>
          <p:cNvPicPr/>
          <p:nvPr/>
        </p:nvPicPr>
        <p:blipFill>
          <a:blip r:embed="rId8" cstate="print"/>
          <a:stretch>
            <a:fillRect/>
          </a:stretch>
        </p:blipFill>
        <p:spPr>
          <a:xfrm>
            <a:off x="5301258" y="3335238"/>
            <a:ext cx="1491258" cy="308074"/>
          </a:xfrm>
          <a:prstGeom prst="rect">
            <a:avLst/>
          </a:prstGeom>
        </p:spPr>
      </p:pic>
      <p:sp>
        <p:nvSpPr>
          <p:cNvPr id="11" name="object 11"/>
          <p:cNvSpPr txBox="1"/>
          <p:nvPr/>
        </p:nvSpPr>
        <p:spPr>
          <a:xfrm>
            <a:off x="1968069" y="1985565"/>
            <a:ext cx="2132965" cy="397510"/>
          </a:xfrm>
          <a:prstGeom prst="rect">
            <a:avLst/>
          </a:prstGeom>
        </p:spPr>
        <p:txBody>
          <a:bodyPr vert="horz" wrap="square" lIns="0" tIns="11430" rIns="0" bIns="0" rtlCol="0">
            <a:spAutoFit/>
          </a:bodyPr>
          <a:lstStyle/>
          <a:p>
            <a:pPr marL="12700">
              <a:spcBef>
                <a:spcPts val="90"/>
              </a:spcBef>
            </a:pPr>
            <a:r>
              <a:rPr sz="2450" dirty="0">
                <a:solidFill>
                  <a:srgbClr val="285649"/>
                </a:solidFill>
                <a:latin typeface="Arial MT"/>
                <a:cs typeface="Arial MT"/>
              </a:rPr>
              <a:t>Fact</a:t>
            </a:r>
            <a:r>
              <a:rPr sz="2450" spc="-120" dirty="0">
                <a:solidFill>
                  <a:srgbClr val="285649"/>
                </a:solidFill>
                <a:latin typeface="Arial MT"/>
                <a:cs typeface="Arial MT"/>
              </a:rPr>
              <a:t> </a:t>
            </a:r>
            <a:r>
              <a:rPr sz="2450" spc="-20" dirty="0">
                <a:solidFill>
                  <a:srgbClr val="21564F"/>
                </a:solidFill>
                <a:latin typeface="Arial MT"/>
                <a:cs typeface="Arial MT"/>
              </a:rPr>
              <a:t>table</a:t>
            </a:r>
            <a:r>
              <a:rPr sz="2450" spc="-114" dirty="0">
                <a:solidFill>
                  <a:srgbClr val="21564F"/>
                </a:solidFill>
                <a:latin typeface="Arial MT"/>
                <a:cs typeface="Arial MT"/>
              </a:rPr>
              <a:t> </a:t>
            </a:r>
            <a:r>
              <a:rPr sz="2450" spc="-10" dirty="0">
                <a:solidFill>
                  <a:srgbClr val="1C594D"/>
                </a:solidFill>
                <a:latin typeface="Arial MT"/>
                <a:cs typeface="Arial MT"/>
              </a:rPr>
              <a:t>view:</a:t>
            </a:r>
            <a:endParaRPr sz="2450">
              <a:latin typeface="Arial MT"/>
              <a:cs typeface="Arial MT"/>
            </a:endParaRPr>
          </a:p>
        </p:txBody>
      </p:sp>
      <p:sp>
        <p:nvSpPr>
          <p:cNvPr id="26" name="object 26"/>
          <p:cNvSpPr txBox="1">
            <a:spLocks noGrp="1"/>
          </p:cNvSpPr>
          <p:nvPr>
            <p:ph type="ftr" sz="quarter" idx="5"/>
          </p:nvPr>
        </p:nvSpPr>
        <p:spPr>
          <a:xfrm>
            <a:off x="5226038" y="6697174"/>
            <a:ext cx="3742690" cy="191770"/>
          </a:xfrm>
          <a:prstGeom prst="rect">
            <a:avLst/>
          </a:prstGeom>
        </p:spPr>
        <p:txBody>
          <a:bodyPr vert="horz" wrap="square" lIns="0" tIns="0" rIns="0" bIns="0" rtlCol="0">
            <a:spAutoFit/>
          </a:bodyPr>
          <a:lstStyle>
            <a:defPPr>
              <a:defRPr kern="0"/>
            </a:defPPr>
            <a:lvl1pPr>
              <a:defRPr sz="1150" b="0" i="0">
                <a:solidFill>
                  <a:srgbClr val="2F2F2F"/>
                </a:solidFill>
                <a:latin typeface="Arial MT"/>
                <a:cs typeface="Arial MT"/>
              </a:defRPr>
            </a:lvl1pPr>
          </a:lstStyle>
          <a:p>
            <a:pPr marL="12700">
              <a:spcBef>
                <a:spcPts val="10"/>
              </a:spcBef>
            </a:pPr>
            <a:r>
              <a:rPr lang="en-GB" spc="-55">
                <a:solidFill>
                  <a:srgbClr val="333333"/>
                </a:solidFill>
              </a:rPr>
              <a:t>Prepared By: Mohammad Rony Lecturer, Dept. Of CSE University Of Global Village (UGV), Barishal</a:t>
            </a:r>
            <a:endParaRPr spc="-20" dirty="0">
              <a:solidFill>
                <a:srgbClr val="343434"/>
              </a:solidFill>
            </a:endParaRPr>
          </a:p>
        </p:txBody>
      </p:sp>
      <p:sp>
        <p:nvSpPr>
          <p:cNvPr id="12" name="object 12"/>
          <p:cNvSpPr txBox="1"/>
          <p:nvPr/>
        </p:nvSpPr>
        <p:spPr>
          <a:xfrm>
            <a:off x="1924509" y="2660749"/>
            <a:ext cx="408305" cy="268022"/>
          </a:xfrm>
          <a:prstGeom prst="rect">
            <a:avLst/>
          </a:prstGeom>
        </p:spPr>
        <p:txBody>
          <a:bodyPr vert="horz" wrap="square" lIns="0" tIns="13970" rIns="0" bIns="0" rtlCol="0">
            <a:spAutoFit/>
          </a:bodyPr>
          <a:lstStyle/>
          <a:p>
            <a:pPr marL="12700">
              <a:spcBef>
                <a:spcPts val="110"/>
              </a:spcBef>
            </a:pPr>
            <a:r>
              <a:rPr sz="1650" spc="-20" dirty="0">
                <a:latin typeface="Arial MT"/>
                <a:cs typeface="Arial MT"/>
              </a:rPr>
              <a:t>sale</a:t>
            </a:r>
            <a:endParaRPr sz="1650">
              <a:latin typeface="Arial MT"/>
              <a:cs typeface="Arial MT"/>
            </a:endParaRPr>
          </a:p>
        </p:txBody>
      </p:sp>
      <p:sp>
        <p:nvSpPr>
          <p:cNvPr id="13" name="object 13"/>
          <p:cNvSpPr txBox="1"/>
          <p:nvPr/>
        </p:nvSpPr>
        <p:spPr>
          <a:xfrm>
            <a:off x="4441959" y="2638715"/>
            <a:ext cx="1144270" cy="551815"/>
          </a:xfrm>
          <a:prstGeom prst="rect">
            <a:avLst/>
          </a:prstGeom>
        </p:spPr>
        <p:txBody>
          <a:bodyPr vert="horz" wrap="square" lIns="0" tIns="35560" rIns="0" bIns="0" rtlCol="0">
            <a:spAutoFit/>
          </a:bodyPr>
          <a:lstStyle/>
          <a:p>
            <a:pPr marR="5080" algn="r">
              <a:spcBef>
                <a:spcPts val="280"/>
              </a:spcBef>
              <a:tabLst>
                <a:tab pos="767080" algn="l"/>
              </a:tabLst>
            </a:pPr>
            <a:r>
              <a:rPr sz="1650" spc="-20" dirty="0">
                <a:latin typeface="Arial MT"/>
                <a:cs typeface="Arial MT"/>
              </a:rPr>
              <a:t>date</a:t>
            </a:r>
            <a:r>
              <a:rPr sz="1650" dirty="0">
                <a:latin typeface="Arial MT"/>
                <a:cs typeface="Arial MT"/>
              </a:rPr>
              <a:t>	</a:t>
            </a:r>
            <a:r>
              <a:rPr sz="1650" spc="-25" dirty="0">
                <a:latin typeface="Arial MT"/>
                <a:cs typeface="Arial MT"/>
              </a:rPr>
              <a:t>amt</a:t>
            </a:r>
            <a:endParaRPr sz="1650">
              <a:latin typeface="Arial MT"/>
              <a:cs typeface="Arial MT"/>
            </a:endParaRPr>
          </a:p>
          <a:p>
            <a:pPr marR="62230" algn="r">
              <a:spcBef>
                <a:spcPts val="175"/>
              </a:spcBef>
            </a:pPr>
            <a:r>
              <a:rPr sz="1500" spc="-25" dirty="0">
                <a:latin typeface="Arial MT"/>
                <a:cs typeface="Arial MT"/>
              </a:rPr>
              <a:t>12</a:t>
            </a:r>
            <a:endParaRPr sz="1500">
              <a:latin typeface="Arial MT"/>
              <a:cs typeface="Arial MT"/>
            </a:endParaRPr>
          </a:p>
        </p:txBody>
      </p:sp>
      <p:sp>
        <p:nvSpPr>
          <p:cNvPr id="14" name="object 14"/>
          <p:cNvSpPr txBox="1"/>
          <p:nvPr/>
        </p:nvSpPr>
        <p:spPr>
          <a:xfrm>
            <a:off x="2649330" y="2638714"/>
            <a:ext cx="1536700" cy="1295400"/>
          </a:xfrm>
          <a:prstGeom prst="rect">
            <a:avLst/>
          </a:prstGeom>
        </p:spPr>
        <p:txBody>
          <a:bodyPr vert="horz" wrap="square" lIns="0" tIns="35560" rIns="0" bIns="0" rtlCol="0">
            <a:spAutoFit/>
          </a:bodyPr>
          <a:lstStyle/>
          <a:p>
            <a:pPr marL="12700" algn="just">
              <a:spcBef>
                <a:spcPts val="280"/>
              </a:spcBef>
            </a:pPr>
            <a:r>
              <a:rPr sz="1650" dirty="0">
                <a:latin typeface="Arial MT"/>
                <a:cs typeface="Arial MT"/>
              </a:rPr>
              <a:t>prodld</a:t>
            </a:r>
            <a:r>
              <a:rPr sz="1650" spc="229" dirty="0">
                <a:latin typeface="Arial MT"/>
                <a:cs typeface="Arial MT"/>
              </a:rPr>
              <a:t>   </a:t>
            </a:r>
            <a:r>
              <a:rPr sz="1650" spc="-10" dirty="0">
                <a:latin typeface="Arial MT"/>
                <a:cs typeface="Arial MT"/>
              </a:rPr>
              <a:t>storeld</a:t>
            </a:r>
            <a:endParaRPr sz="1650">
              <a:latin typeface="Arial MT"/>
              <a:cs typeface="Arial MT"/>
            </a:endParaRPr>
          </a:p>
          <a:p>
            <a:pPr marL="208279" marR="1093470" indent="1905" algn="just">
              <a:lnSpc>
                <a:spcPct val="98600"/>
              </a:lnSpc>
              <a:spcBef>
                <a:spcPts val="200"/>
              </a:spcBef>
            </a:pPr>
            <a:r>
              <a:rPr sz="1500" spc="-25" dirty="0">
                <a:latin typeface="Arial MT"/>
                <a:cs typeface="Arial MT"/>
              </a:rPr>
              <a:t>p1 </a:t>
            </a:r>
            <a:r>
              <a:rPr sz="1600" spc="-25" dirty="0">
                <a:latin typeface="Arial MT"/>
                <a:cs typeface="Arial MT"/>
              </a:rPr>
              <a:t>p2 </a:t>
            </a:r>
            <a:r>
              <a:rPr sz="1750" spc="-100" dirty="0">
                <a:latin typeface="Arial MT"/>
                <a:cs typeface="Arial MT"/>
              </a:rPr>
              <a:t>p1 </a:t>
            </a:r>
            <a:r>
              <a:rPr sz="1600" spc="-25" dirty="0">
                <a:latin typeface="Arial MT"/>
                <a:cs typeface="Arial MT"/>
              </a:rPr>
              <a:t>p2</a:t>
            </a:r>
            <a:endParaRPr sz="1600">
              <a:latin typeface="Arial MT"/>
              <a:cs typeface="Arial MT"/>
            </a:endParaRPr>
          </a:p>
        </p:txBody>
      </p:sp>
      <p:sp>
        <p:nvSpPr>
          <p:cNvPr id="15" name="object 15"/>
          <p:cNvSpPr txBox="1"/>
          <p:nvPr/>
        </p:nvSpPr>
        <p:spPr>
          <a:xfrm>
            <a:off x="3717869" y="3662610"/>
            <a:ext cx="237490" cy="260328"/>
          </a:xfrm>
          <a:prstGeom prst="rect">
            <a:avLst/>
          </a:prstGeom>
        </p:spPr>
        <p:txBody>
          <a:bodyPr vert="horz" wrap="square" lIns="0" tIns="13970" rIns="0" bIns="0" rtlCol="0">
            <a:spAutoFit/>
          </a:bodyPr>
          <a:lstStyle/>
          <a:p>
            <a:pPr marL="12700">
              <a:spcBef>
                <a:spcPts val="110"/>
              </a:spcBef>
            </a:pPr>
            <a:r>
              <a:rPr sz="1600" spc="-25" dirty="0">
                <a:latin typeface="Arial MT"/>
                <a:cs typeface="Arial MT"/>
              </a:rPr>
              <a:t>c2</a:t>
            </a:r>
            <a:endParaRPr sz="1600">
              <a:latin typeface="Arial MT"/>
              <a:cs typeface="Arial MT"/>
            </a:endParaRPr>
          </a:p>
        </p:txBody>
      </p:sp>
      <p:sp>
        <p:nvSpPr>
          <p:cNvPr id="16" name="object 16"/>
          <p:cNvSpPr txBox="1"/>
          <p:nvPr/>
        </p:nvSpPr>
        <p:spPr>
          <a:xfrm>
            <a:off x="3717869" y="4158207"/>
            <a:ext cx="237490" cy="260328"/>
          </a:xfrm>
          <a:prstGeom prst="rect">
            <a:avLst/>
          </a:prstGeom>
        </p:spPr>
        <p:txBody>
          <a:bodyPr vert="horz" wrap="square" lIns="0" tIns="13970" rIns="0" bIns="0" rtlCol="0">
            <a:spAutoFit/>
          </a:bodyPr>
          <a:lstStyle/>
          <a:p>
            <a:pPr marL="12700">
              <a:spcBef>
                <a:spcPts val="110"/>
              </a:spcBef>
            </a:pPr>
            <a:r>
              <a:rPr sz="1600" spc="-25" dirty="0">
                <a:latin typeface="Arial MT"/>
                <a:cs typeface="Arial MT"/>
              </a:rPr>
              <a:t>c2</a:t>
            </a:r>
            <a:endParaRPr sz="1600">
              <a:latin typeface="Arial MT"/>
              <a:cs typeface="Arial MT"/>
            </a:endParaRPr>
          </a:p>
        </p:txBody>
      </p:sp>
      <p:sp>
        <p:nvSpPr>
          <p:cNvPr id="17" name="object 17"/>
          <p:cNvSpPr txBox="1">
            <a:spLocks noGrp="1"/>
          </p:cNvSpPr>
          <p:nvPr>
            <p:ph type="title"/>
          </p:nvPr>
        </p:nvSpPr>
        <p:spPr>
          <a:xfrm>
            <a:off x="5938179" y="-310977"/>
            <a:ext cx="1335405" cy="1418337"/>
          </a:xfrm>
          <a:prstGeom prst="rect">
            <a:avLst/>
          </a:prstGeom>
        </p:spPr>
        <p:txBody>
          <a:bodyPr vert="horz" wrap="square" lIns="0" tIns="17780" rIns="0" bIns="0" numCol="1" rtlCol="0" anchor="b" anchorCtr="0" compatLnSpc="1">
            <a:prstTxWarp prst="textNoShape">
              <a:avLst/>
            </a:prstTxWarp>
            <a:spAutoFit/>
          </a:bodyPr>
          <a:lstStyle/>
          <a:p>
            <a:pPr marL="12700">
              <a:spcBef>
                <a:spcPts val="140"/>
              </a:spcBef>
            </a:pPr>
            <a:r>
              <a:rPr sz="4550" spc="-130" dirty="0">
                <a:solidFill>
                  <a:srgbClr val="086B60"/>
                </a:solidFill>
              </a:rPr>
              <a:t>Cube</a:t>
            </a:r>
            <a:endParaRPr sz="4550"/>
          </a:p>
        </p:txBody>
      </p:sp>
      <p:sp>
        <p:nvSpPr>
          <p:cNvPr id="18" name="object 18"/>
          <p:cNvSpPr txBox="1"/>
          <p:nvPr/>
        </p:nvSpPr>
        <p:spPr>
          <a:xfrm>
            <a:off x="6462124" y="1985565"/>
            <a:ext cx="3217545" cy="397510"/>
          </a:xfrm>
          <a:prstGeom prst="rect">
            <a:avLst/>
          </a:prstGeom>
        </p:spPr>
        <p:txBody>
          <a:bodyPr vert="horz" wrap="square" lIns="0" tIns="11430" rIns="0" bIns="0" rtlCol="0">
            <a:spAutoFit/>
          </a:bodyPr>
          <a:lstStyle/>
          <a:p>
            <a:pPr marL="12700">
              <a:spcBef>
                <a:spcPts val="90"/>
              </a:spcBef>
            </a:pPr>
            <a:r>
              <a:rPr sz="2450" spc="-40" dirty="0">
                <a:solidFill>
                  <a:srgbClr val="1A675D"/>
                </a:solidFill>
                <a:latin typeface="Arial MT"/>
                <a:cs typeface="Arial MT"/>
              </a:rPr>
              <a:t>Multi-</a:t>
            </a:r>
            <a:r>
              <a:rPr sz="2450" spc="-25" dirty="0">
                <a:solidFill>
                  <a:srgbClr val="1A675D"/>
                </a:solidFill>
                <a:latin typeface="Arial MT"/>
                <a:cs typeface="Arial MT"/>
              </a:rPr>
              <a:t>dimensional</a:t>
            </a:r>
            <a:r>
              <a:rPr sz="2450" spc="-80" dirty="0">
                <a:solidFill>
                  <a:srgbClr val="1A675D"/>
                </a:solidFill>
                <a:latin typeface="Arial MT"/>
                <a:cs typeface="Arial MT"/>
              </a:rPr>
              <a:t> </a:t>
            </a:r>
            <a:r>
              <a:rPr sz="2450" spc="-10" dirty="0">
                <a:solidFill>
                  <a:srgbClr val="2D6E66"/>
                </a:solidFill>
                <a:latin typeface="Arial MT"/>
                <a:cs typeface="Arial MT"/>
              </a:rPr>
              <a:t>cube:</a:t>
            </a:r>
            <a:endParaRPr sz="2450">
              <a:latin typeface="Arial MT"/>
              <a:cs typeface="Arial MT"/>
            </a:endParaRPr>
          </a:p>
        </p:txBody>
      </p:sp>
      <p:sp>
        <p:nvSpPr>
          <p:cNvPr id="19" name="object 19"/>
          <p:cNvSpPr txBox="1"/>
          <p:nvPr/>
        </p:nvSpPr>
        <p:spPr>
          <a:xfrm>
            <a:off x="5277186" y="3912641"/>
            <a:ext cx="255270" cy="260328"/>
          </a:xfrm>
          <a:prstGeom prst="rect">
            <a:avLst/>
          </a:prstGeom>
        </p:spPr>
        <p:txBody>
          <a:bodyPr vert="horz" wrap="square" lIns="0" tIns="13970" rIns="0" bIns="0" rtlCol="0">
            <a:spAutoFit/>
          </a:bodyPr>
          <a:lstStyle/>
          <a:p>
            <a:pPr marL="12700">
              <a:spcBef>
                <a:spcPts val="110"/>
              </a:spcBef>
            </a:pPr>
            <a:r>
              <a:rPr sz="1500" spc="-25" dirty="0">
                <a:latin typeface="Arial MT"/>
                <a:cs typeface="Arial MT"/>
              </a:rPr>
              <a:t>4</a:t>
            </a:r>
            <a:r>
              <a:rPr sz="1600" spc="-25" dirty="0">
                <a:latin typeface="Arial MT"/>
                <a:cs typeface="Arial MT"/>
              </a:rPr>
              <a:t>4</a:t>
            </a:r>
            <a:endParaRPr sz="1600">
              <a:latin typeface="Arial MT"/>
              <a:cs typeface="Arial MT"/>
            </a:endParaRPr>
          </a:p>
        </p:txBody>
      </p:sp>
      <p:sp>
        <p:nvSpPr>
          <p:cNvPr id="20" name="object 20"/>
          <p:cNvSpPr txBox="1"/>
          <p:nvPr/>
        </p:nvSpPr>
        <p:spPr>
          <a:xfrm>
            <a:off x="6158580" y="3892550"/>
            <a:ext cx="520065" cy="192360"/>
          </a:xfrm>
          <a:prstGeom prst="rect">
            <a:avLst/>
          </a:prstGeom>
        </p:spPr>
        <p:txBody>
          <a:bodyPr vert="horz" wrap="square" lIns="0" tIns="15240" rIns="0" bIns="0" rtlCol="0">
            <a:spAutoFit/>
          </a:bodyPr>
          <a:lstStyle/>
          <a:p>
            <a:pPr marL="12700">
              <a:spcBef>
                <a:spcPts val="120"/>
              </a:spcBef>
              <a:tabLst>
                <a:tab pos="452755" algn="l"/>
              </a:tabLst>
            </a:pPr>
            <a:r>
              <a:rPr sz="1150" spc="-25" dirty="0">
                <a:latin typeface="Arial MT"/>
                <a:cs typeface="Arial MT"/>
              </a:rPr>
              <a:t>day</a:t>
            </a:r>
            <a:r>
              <a:rPr sz="1150" dirty="0">
                <a:latin typeface="Arial MT"/>
                <a:cs typeface="Arial MT"/>
              </a:rPr>
              <a:t>	</a:t>
            </a:r>
            <a:r>
              <a:rPr sz="1150" spc="-165" dirty="0">
                <a:latin typeface="Arial MT"/>
                <a:cs typeface="Arial MT"/>
              </a:rPr>
              <a:t>1</a:t>
            </a:r>
            <a:endParaRPr sz="1150">
              <a:latin typeface="Arial MT"/>
              <a:cs typeface="Arial MT"/>
            </a:endParaRPr>
          </a:p>
        </p:txBody>
      </p:sp>
      <p:sp>
        <p:nvSpPr>
          <p:cNvPr id="21" name="object 21"/>
          <p:cNvSpPr txBox="1"/>
          <p:nvPr/>
        </p:nvSpPr>
        <p:spPr>
          <a:xfrm>
            <a:off x="7772190" y="3713460"/>
            <a:ext cx="161925" cy="252633"/>
          </a:xfrm>
          <a:prstGeom prst="rect">
            <a:avLst/>
          </a:prstGeom>
        </p:spPr>
        <p:txBody>
          <a:bodyPr vert="horz" wrap="square" lIns="0" tIns="13970" rIns="0" bIns="0" rtlCol="0">
            <a:spAutoFit/>
          </a:bodyPr>
          <a:lstStyle/>
          <a:p>
            <a:pPr marL="12700">
              <a:spcBef>
                <a:spcPts val="110"/>
              </a:spcBef>
            </a:pPr>
            <a:r>
              <a:rPr sz="1550" spc="-320" dirty="0">
                <a:latin typeface="Arial MT"/>
                <a:cs typeface="Arial MT"/>
              </a:rPr>
              <a:t>c1</a:t>
            </a:r>
            <a:endParaRPr sz="1550">
              <a:latin typeface="Arial MT"/>
              <a:cs typeface="Arial MT"/>
            </a:endParaRPr>
          </a:p>
        </p:txBody>
      </p:sp>
      <p:sp>
        <p:nvSpPr>
          <p:cNvPr id="22" name="object 22"/>
          <p:cNvSpPr txBox="1"/>
          <p:nvPr/>
        </p:nvSpPr>
        <p:spPr>
          <a:xfrm>
            <a:off x="8406197" y="3713460"/>
            <a:ext cx="161925" cy="252633"/>
          </a:xfrm>
          <a:prstGeom prst="rect">
            <a:avLst/>
          </a:prstGeom>
        </p:spPr>
        <p:txBody>
          <a:bodyPr vert="horz" wrap="square" lIns="0" tIns="13970" rIns="0" bIns="0" rtlCol="0">
            <a:spAutoFit/>
          </a:bodyPr>
          <a:lstStyle/>
          <a:p>
            <a:pPr marL="12700">
              <a:spcBef>
                <a:spcPts val="110"/>
              </a:spcBef>
            </a:pPr>
            <a:r>
              <a:rPr sz="1550" spc="-320" dirty="0">
                <a:latin typeface="Arial MT"/>
                <a:cs typeface="Arial MT"/>
              </a:rPr>
              <a:t>c2</a:t>
            </a:r>
            <a:endParaRPr sz="1550">
              <a:latin typeface="Arial MT"/>
              <a:cs typeface="Arial MT"/>
            </a:endParaRPr>
          </a:p>
        </p:txBody>
      </p:sp>
      <p:sp>
        <p:nvSpPr>
          <p:cNvPr id="23" name="object 23"/>
          <p:cNvSpPr txBox="1"/>
          <p:nvPr/>
        </p:nvSpPr>
        <p:spPr>
          <a:xfrm>
            <a:off x="9048650" y="3692623"/>
            <a:ext cx="264160" cy="516616"/>
          </a:xfrm>
          <a:prstGeom prst="rect">
            <a:avLst/>
          </a:prstGeom>
        </p:spPr>
        <p:txBody>
          <a:bodyPr vert="horz" wrap="square" lIns="0" tIns="12065" rIns="0" bIns="0" rtlCol="0">
            <a:spAutoFit/>
          </a:bodyPr>
          <a:lstStyle/>
          <a:p>
            <a:pPr marL="12700" marR="5080">
              <a:lnSpc>
                <a:spcPct val="109600"/>
              </a:lnSpc>
              <a:spcBef>
                <a:spcPts val="95"/>
              </a:spcBef>
            </a:pPr>
            <a:r>
              <a:rPr sz="1550" spc="-320" dirty="0">
                <a:latin typeface="Arial MT"/>
                <a:cs typeface="Arial MT"/>
              </a:rPr>
              <a:t>c3</a:t>
            </a:r>
            <a:r>
              <a:rPr sz="1550" spc="35" dirty="0">
                <a:latin typeface="Arial MT"/>
                <a:cs typeface="Arial MT"/>
              </a:rPr>
              <a:t> 50</a:t>
            </a:r>
            <a:endParaRPr sz="1550">
              <a:latin typeface="Arial MT"/>
              <a:cs typeface="Arial MT"/>
            </a:endParaRPr>
          </a:p>
        </p:txBody>
      </p:sp>
      <p:sp>
        <p:nvSpPr>
          <p:cNvPr id="24" name="object 24"/>
          <p:cNvSpPr txBox="1"/>
          <p:nvPr/>
        </p:nvSpPr>
        <p:spPr>
          <a:xfrm>
            <a:off x="7146170" y="5309643"/>
            <a:ext cx="1738630" cy="330835"/>
          </a:xfrm>
          <a:prstGeom prst="rect">
            <a:avLst/>
          </a:prstGeom>
        </p:spPr>
        <p:txBody>
          <a:bodyPr vert="horz" wrap="square" lIns="0" tIns="12700" rIns="0" bIns="0" rtlCol="0">
            <a:spAutoFit/>
          </a:bodyPr>
          <a:lstStyle/>
          <a:p>
            <a:pPr marL="12700">
              <a:spcBef>
                <a:spcPts val="100"/>
              </a:spcBef>
            </a:pPr>
            <a:r>
              <a:rPr sz="2000" dirty="0">
                <a:solidFill>
                  <a:srgbClr val="186756"/>
                </a:solidFill>
                <a:latin typeface="Arial MT"/>
                <a:cs typeface="Arial MT"/>
              </a:rPr>
              <a:t>dimensions</a:t>
            </a:r>
            <a:r>
              <a:rPr sz="2000" spc="85" dirty="0">
                <a:solidFill>
                  <a:srgbClr val="186756"/>
                </a:solidFill>
                <a:latin typeface="Arial MT"/>
                <a:cs typeface="Arial MT"/>
              </a:rPr>
              <a:t> </a:t>
            </a:r>
            <a:r>
              <a:rPr sz="2000" dirty="0">
                <a:solidFill>
                  <a:srgbClr val="235046"/>
                </a:solidFill>
                <a:latin typeface="Arial MT"/>
                <a:cs typeface="Arial MT"/>
              </a:rPr>
              <a:t>=</a:t>
            </a:r>
            <a:r>
              <a:rPr sz="2000" spc="-70" dirty="0">
                <a:solidFill>
                  <a:srgbClr val="235046"/>
                </a:solidFill>
                <a:latin typeface="Arial MT"/>
                <a:cs typeface="Arial MT"/>
              </a:rPr>
              <a:t> </a:t>
            </a:r>
            <a:r>
              <a:rPr sz="2000" spc="-50" dirty="0">
                <a:solidFill>
                  <a:srgbClr val="1F6054"/>
                </a:solidFill>
                <a:latin typeface="Arial MT"/>
                <a:cs typeface="Arial MT"/>
              </a:rPr>
              <a:t>3</a:t>
            </a:r>
            <a:endParaRPr sz="2000">
              <a:latin typeface="Arial MT"/>
              <a:cs typeface="Arial MT"/>
            </a:endParaRPr>
          </a:p>
        </p:txBody>
      </p:sp>
    </p:spTree>
    <p:extLst>
      <p:ext uri="{BB962C8B-B14F-4D97-AF65-F5344CB8AC3E}">
        <p14:creationId xmlns:p14="http://schemas.microsoft.com/office/powerpoint/2010/main" val="2685960468"/>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1" y="1273968"/>
            <a:ext cx="9138285" cy="163830"/>
            <a:chOff x="0" y="1273968"/>
            <a:chExt cx="9138285" cy="163830"/>
          </a:xfrm>
        </p:grpSpPr>
        <p:pic>
          <p:nvPicPr>
            <p:cNvPr id="3" name="object 3"/>
            <p:cNvPicPr/>
            <p:nvPr/>
          </p:nvPicPr>
          <p:blipFill>
            <a:blip r:embed="rId2" cstate="print"/>
            <a:stretch>
              <a:fillRect/>
            </a:stretch>
          </p:blipFill>
          <p:spPr>
            <a:xfrm>
              <a:off x="0" y="1384101"/>
              <a:ext cx="9135070" cy="53578"/>
            </a:xfrm>
            <a:prstGeom prst="rect">
              <a:avLst/>
            </a:prstGeom>
          </p:spPr>
        </p:pic>
        <p:pic>
          <p:nvPicPr>
            <p:cNvPr id="4" name="object 4"/>
            <p:cNvPicPr/>
            <p:nvPr/>
          </p:nvPicPr>
          <p:blipFill>
            <a:blip r:embed="rId3" cstate="print"/>
            <a:stretch>
              <a:fillRect/>
            </a:stretch>
          </p:blipFill>
          <p:spPr>
            <a:xfrm>
              <a:off x="0" y="1276945"/>
              <a:ext cx="9135070" cy="80367"/>
            </a:xfrm>
            <a:prstGeom prst="rect">
              <a:avLst/>
            </a:prstGeom>
          </p:spPr>
        </p:pic>
        <p:sp>
          <p:nvSpPr>
            <p:cNvPr id="5" name="object 5"/>
            <p:cNvSpPr/>
            <p:nvPr/>
          </p:nvSpPr>
          <p:spPr>
            <a:xfrm>
              <a:off x="17859"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grpSp>
      <p:sp>
        <p:nvSpPr>
          <p:cNvPr id="6" name="object 6"/>
          <p:cNvSpPr txBox="1"/>
          <p:nvPr/>
        </p:nvSpPr>
        <p:spPr>
          <a:xfrm>
            <a:off x="1800013" y="6601221"/>
            <a:ext cx="197485" cy="237886"/>
          </a:xfrm>
          <a:prstGeom prst="rect">
            <a:avLst/>
          </a:prstGeom>
        </p:spPr>
        <p:txBody>
          <a:bodyPr vert="horz" wrap="square" lIns="0" tIns="14605" rIns="0" bIns="0" rtlCol="0">
            <a:spAutoFit/>
          </a:bodyPr>
          <a:lstStyle/>
          <a:p>
            <a:pPr marL="12700">
              <a:spcBef>
                <a:spcPts val="115"/>
              </a:spcBef>
            </a:pPr>
            <a:r>
              <a:rPr sz="1450" spc="-75" dirty="0">
                <a:solidFill>
                  <a:srgbClr val="545454"/>
                </a:solidFill>
                <a:latin typeface="Comic Sans MS"/>
                <a:cs typeface="Comic Sans MS"/>
              </a:rPr>
              <a:t>21</a:t>
            </a:r>
            <a:endParaRPr sz="1450">
              <a:latin typeface="Comic Sans MS"/>
              <a:cs typeface="Comic Sans MS"/>
            </a:endParaRPr>
          </a:p>
        </p:txBody>
      </p:sp>
      <p:sp>
        <p:nvSpPr>
          <p:cNvPr id="7" name="object 7"/>
          <p:cNvSpPr txBox="1">
            <a:spLocks noGrp="1"/>
          </p:cNvSpPr>
          <p:nvPr>
            <p:ph type="title"/>
          </p:nvPr>
        </p:nvSpPr>
        <p:spPr>
          <a:xfrm>
            <a:off x="3652764" y="-328772"/>
            <a:ext cx="4845685" cy="1433085"/>
          </a:xfrm>
          <a:prstGeom prst="rect">
            <a:avLst/>
          </a:prstGeom>
        </p:spPr>
        <p:txBody>
          <a:bodyPr vert="horz" wrap="square" lIns="0" tIns="17145" rIns="0" bIns="0" numCol="1" rtlCol="0" anchor="b" anchorCtr="0" compatLnSpc="1">
            <a:prstTxWarp prst="textNoShape">
              <a:avLst/>
            </a:prstTxWarp>
            <a:spAutoFit/>
          </a:bodyPr>
          <a:lstStyle/>
          <a:p>
            <a:pPr marL="12700">
              <a:spcBef>
                <a:spcPts val="135"/>
              </a:spcBef>
            </a:pPr>
            <a:r>
              <a:rPr sz="4600" spc="-254" dirty="0">
                <a:solidFill>
                  <a:srgbClr val="016657"/>
                </a:solidFill>
              </a:rPr>
              <a:t>ROLAP</a:t>
            </a:r>
            <a:r>
              <a:rPr sz="4600" spc="340" dirty="0">
                <a:solidFill>
                  <a:srgbClr val="016657"/>
                </a:solidFill>
              </a:rPr>
              <a:t> </a:t>
            </a:r>
            <a:r>
              <a:rPr sz="6900" spc="-67" baseline="1207" dirty="0">
                <a:solidFill>
                  <a:srgbClr val="00695B"/>
                </a:solidFill>
              </a:rPr>
              <a:t>v</a:t>
            </a:r>
            <a:r>
              <a:rPr sz="4600" spc="-45" dirty="0">
                <a:solidFill>
                  <a:srgbClr val="00695B"/>
                </a:solidFill>
              </a:rPr>
              <a:t>s.</a:t>
            </a:r>
            <a:r>
              <a:rPr sz="4600" spc="-270" dirty="0">
                <a:solidFill>
                  <a:srgbClr val="00695B"/>
                </a:solidFill>
              </a:rPr>
              <a:t> </a:t>
            </a:r>
            <a:r>
              <a:rPr sz="4600" spc="-160" dirty="0">
                <a:solidFill>
                  <a:srgbClr val="056B60"/>
                </a:solidFill>
              </a:rPr>
              <a:t>MOLAP</a:t>
            </a:r>
            <a:endParaRPr sz="4600"/>
          </a:p>
        </p:txBody>
      </p:sp>
      <p:sp>
        <p:nvSpPr>
          <p:cNvPr id="8" name="object 8"/>
          <p:cNvSpPr txBox="1"/>
          <p:nvPr/>
        </p:nvSpPr>
        <p:spPr>
          <a:xfrm>
            <a:off x="2140066" y="1615728"/>
            <a:ext cx="7643495" cy="2572385"/>
          </a:xfrm>
          <a:prstGeom prst="rect">
            <a:avLst/>
          </a:prstGeom>
        </p:spPr>
        <p:txBody>
          <a:bodyPr vert="horz" wrap="square" lIns="0" tIns="15240" rIns="0" bIns="0" rtlCol="0">
            <a:spAutoFit/>
          </a:bodyPr>
          <a:lstStyle/>
          <a:p>
            <a:pPr marL="360680" indent="-346710">
              <a:spcBef>
                <a:spcPts val="120"/>
              </a:spcBef>
              <a:buClr>
                <a:srgbClr val="FD00FF"/>
              </a:buClr>
              <a:buChar char="•"/>
              <a:tabLst>
                <a:tab pos="360680" algn="l"/>
              </a:tabLst>
            </a:pPr>
            <a:r>
              <a:rPr sz="3150" spc="-10" dirty="0">
                <a:latin typeface="Arial MT"/>
                <a:cs typeface="Arial MT"/>
              </a:rPr>
              <a:t>ROLAP:</a:t>
            </a:r>
            <a:endParaRPr sz="3150">
              <a:latin typeface="Arial MT"/>
              <a:cs typeface="Arial MT"/>
            </a:endParaRPr>
          </a:p>
          <a:p>
            <a:pPr marL="351790">
              <a:spcBef>
                <a:spcPts val="125"/>
              </a:spcBef>
            </a:pPr>
            <a:r>
              <a:rPr sz="3150" dirty="0">
                <a:latin typeface="Arial MT"/>
                <a:cs typeface="Arial MT"/>
              </a:rPr>
              <a:t>Relational</a:t>
            </a:r>
            <a:r>
              <a:rPr sz="3150" spc="70" dirty="0">
                <a:latin typeface="Arial MT"/>
                <a:cs typeface="Arial MT"/>
              </a:rPr>
              <a:t> </a:t>
            </a:r>
            <a:r>
              <a:rPr sz="3150" spc="-30" dirty="0">
                <a:latin typeface="Arial MT"/>
                <a:cs typeface="Arial MT"/>
              </a:rPr>
              <a:t>On-</a:t>
            </a:r>
            <a:r>
              <a:rPr sz="3150" dirty="0">
                <a:latin typeface="Arial MT"/>
                <a:cs typeface="Arial MT"/>
              </a:rPr>
              <a:t>Line</a:t>
            </a:r>
            <a:r>
              <a:rPr sz="3150" spc="-5" dirty="0">
                <a:latin typeface="Arial MT"/>
                <a:cs typeface="Arial MT"/>
              </a:rPr>
              <a:t> </a:t>
            </a:r>
            <a:r>
              <a:rPr sz="3150" dirty="0">
                <a:latin typeface="Arial MT"/>
                <a:cs typeface="Arial MT"/>
              </a:rPr>
              <a:t>Analytical</a:t>
            </a:r>
            <a:r>
              <a:rPr sz="3150" spc="60" dirty="0">
                <a:latin typeface="Arial MT"/>
                <a:cs typeface="Arial MT"/>
              </a:rPr>
              <a:t> </a:t>
            </a:r>
            <a:r>
              <a:rPr sz="3150" spc="-10" dirty="0">
                <a:latin typeface="Arial MT"/>
                <a:cs typeface="Arial MT"/>
              </a:rPr>
              <a:t>Processing</a:t>
            </a:r>
            <a:endParaRPr sz="3150">
              <a:latin typeface="Arial MT"/>
              <a:cs typeface="Arial MT"/>
            </a:endParaRPr>
          </a:p>
          <a:p>
            <a:pPr marL="351155" indent="-338455">
              <a:lnSpc>
                <a:spcPts val="4004"/>
              </a:lnSpc>
              <a:spcBef>
                <a:spcPts val="575"/>
              </a:spcBef>
              <a:buClr>
                <a:srgbClr val="F703F9"/>
              </a:buClr>
              <a:buChar char="•"/>
              <a:tabLst>
                <a:tab pos="351155" algn="l"/>
              </a:tabLst>
            </a:pPr>
            <a:r>
              <a:rPr sz="3400" spc="-10" dirty="0">
                <a:latin typeface="Arial MT"/>
                <a:cs typeface="Arial MT"/>
              </a:rPr>
              <a:t>MOLAP:</a:t>
            </a:r>
            <a:endParaRPr sz="3400">
              <a:latin typeface="Arial MT"/>
              <a:cs typeface="Arial MT"/>
            </a:endParaRPr>
          </a:p>
          <a:p>
            <a:pPr marL="352425">
              <a:lnSpc>
                <a:spcPts val="3815"/>
              </a:lnSpc>
            </a:pPr>
            <a:r>
              <a:rPr sz="3300" spc="-65" dirty="0">
                <a:latin typeface="Arial MT"/>
                <a:cs typeface="Arial MT"/>
              </a:rPr>
              <a:t>Multi-</a:t>
            </a:r>
            <a:r>
              <a:rPr sz="3300" spc="-55" dirty="0">
                <a:latin typeface="Arial MT"/>
                <a:cs typeface="Arial MT"/>
              </a:rPr>
              <a:t>Dimensional</a:t>
            </a:r>
            <a:r>
              <a:rPr sz="3300" spc="-175" dirty="0">
                <a:latin typeface="Arial MT"/>
                <a:cs typeface="Arial MT"/>
              </a:rPr>
              <a:t> </a:t>
            </a:r>
            <a:r>
              <a:rPr sz="3300" spc="-105" dirty="0">
                <a:latin typeface="Arial MT"/>
                <a:cs typeface="Arial MT"/>
              </a:rPr>
              <a:t>On-</a:t>
            </a:r>
            <a:r>
              <a:rPr sz="3300" spc="-20" dirty="0">
                <a:latin typeface="Arial MT"/>
                <a:cs typeface="Arial MT"/>
              </a:rPr>
              <a:t>Line</a:t>
            </a:r>
            <a:r>
              <a:rPr sz="3300" spc="-135" dirty="0">
                <a:latin typeface="Arial MT"/>
                <a:cs typeface="Arial MT"/>
              </a:rPr>
              <a:t> </a:t>
            </a:r>
            <a:r>
              <a:rPr sz="3300" spc="-10" dirty="0">
                <a:latin typeface="Arial MT"/>
                <a:cs typeface="Arial MT"/>
              </a:rPr>
              <a:t>Analytical</a:t>
            </a:r>
            <a:endParaRPr sz="3300">
              <a:latin typeface="Arial MT"/>
              <a:cs typeface="Arial MT"/>
            </a:endParaRPr>
          </a:p>
          <a:p>
            <a:pPr marL="350520">
              <a:lnSpc>
                <a:spcPts val="3950"/>
              </a:lnSpc>
            </a:pPr>
            <a:r>
              <a:rPr sz="3350" spc="-25" dirty="0">
                <a:latin typeface="Arial MT"/>
                <a:cs typeface="Arial MT"/>
              </a:rPr>
              <a:t>Processing</a:t>
            </a:r>
            <a:endParaRPr sz="3350">
              <a:latin typeface="Arial MT"/>
              <a:cs typeface="Arial MT"/>
            </a:endParaRPr>
          </a:p>
        </p:txBody>
      </p:sp>
      <p:sp>
        <p:nvSpPr>
          <p:cNvPr id="9" name="object 9"/>
          <p:cNvSpPr txBox="1"/>
          <p:nvPr/>
        </p:nvSpPr>
        <p:spPr>
          <a:xfrm>
            <a:off x="6750038" y="6683077"/>
            <a:ext cx="3742690" cy="192360"/>
          </a:xfrm>
          <a:prstGeom prst="rect">
            <a:avLst/>
          </a:prstGeom>
        </p:spPr>
        <p:txBody>
          <a:bodyPr vert="horz" wrap="square" lIns="0" tIns="15240" rIns="0" bIns="0" rtlCol="0">
            <a:spAutoFit/>
          </a:bodyPr>
          <a:lstStyle/>
          <a:p>
            <a:pPr marL="12700">
              <a:spcBef>
                <a:spcPts val="120"/>
              </a:spcBef>
            </a:pPr>
            <a:r>
              <a:rPr sz="1150" spc="-55" dirty="0">
                <a:solidFill>
                  <a:srgbClr val="333333"/>
                </a:solidFill>
                <a:latin typeface="Arial MT"/>
                <a:cs typeface="Arial MT"/>
              </a:rPr>
              <a:t>HI^CtOr</a:t>
            </a:r>
            <a:r>
              <a:rPr sz="1150" spc="150" dirty="0">
                <a:solidFill>
                  <a:srgbClr val="333333"/>
                </a:solidFill>
                <a:latin typeface="Arial MT"/>
                <a:cs typeface="Arial MT"/>
              </a:rPr>
              <a:t> </a:t>
            </a:r>
            <a:r>
              <a:rPr sz="1150" spc="50" dirty="0">
                <a:solidFill>
                  <a:srgbClr val="414141"/>
                </a:solidFill>
                <a:latin typeface="Arial MT"/>
                <a:cs typeface="Arial MT"/>
              </a:rPr>
              <a:t>Garcia</a:t>
            </a:r>
            <a:r>
              <a:rPr sz="1150" spc="15" dirty="0">
                <a:solidFill>
                  <a:srgbClr val="414141"/>
                </a:solidFill>
                <a:latin typeface="Arial MT"/>
                <a:cs typeface="Arial MT"/>
              </a:rPr>
              <a:t> </a:t>
            </a:r>
            <a:r>
              <a:rPr sz="1150" spc="65" dirty="0">
                <a:solidFill>
                  <a:srgbClr val="363636"/>
                </a:solidFill>
                <a:latin typeface="Arial MT"/>
                <a:cs typeface="Arial MT"/>
              </a:rPr>
              <a:t>Molina:</a:t>
            </a:r>
            <a:r>
              <a:rPr sz="1150" spc="25" dirty="0">
                <a:solidFill>
                  <a:srgbClr val="363636"/>
                </a:solidFill>
                <a:latin typeface="Arial MT"/>
                <a:cs typeface="Arial MT"/>
              </a:rPr>
              <a:t> </a:t>
            </a:r>
            <a:r>
              <a:rPr sz="1150" dirty="0">
                <a:solidFill>
                  <a:srgbClr val="2A2A2A"/>
                </a:solidFill>
                <a:latin typeface="Arial MT"/>
                <a:cs typeface="Arial MT"/>
              </a:rPr>
              <a:t>Data</a:t>
            </a:r>
            <a:r>
              <a:rPr sz="1150" spc="100" dirty="0">
                <a:solidFill>
                  <a:srgbClr val="2A2A2A"/>
                </a:solidFill>
                <a:latin typeface="Arial MT"/>
                <a:cs typeface="Arial MT"/>
              </a:rPr>
              <a:t> </a:t>
            </a:r>
            <a:r>
              <a:rPr sz="1150" spc="50" dirty="0">
                <a:solidFill>
                  <a:srgbClr val="2F2F2F"/>
                </a:solidFill>
                <a:latin typeface="Arial MT"/>
                <a:cs typeface="Arial MT"/>
              </a:rPr>
              <a:t>Warehousing</a:t>
            </a:r>
            <a:r>
              <a:rPr sz="1150" spc="155" dirty="0">
                <a:solidFill>
                  <a:srgbClr val="2F2F2F"/>
                </a:solidFill>
                <a:latin typeface="Arial MT"/>
                <a:cs typeface="Arial MT"/>
              </a:rPr>
              <a:t> </a:t>
            </a:r>
            <a:r>
              <a:rPr sz="1150" spc="70" dirty="0">
                <a:solidFill>
                  <a:srgbClr val="282828"/>
                </a:solidFill>
                <a:latin typeface="Arial MT"/>
                <a:cs typeface="Arial MT"/>
              </a:rPr>
              <a:t>and</a:t>
            </a:r>
            <a:r>
              <a:rPr sz="1150" spc="55" dirty="0">
                <a:solidFill>
                  <a:srgbClr val="282828"/>
                </a:solidFill>
                <a:latin typeface="Arial MT"/>
                <a:cs typeface="Arial MT"/>
              </a:rPr>
              <a:t> </a:t>
            </a:r>
            <a:r>
              <a:rPr sz="1150" spc="-20" dirty="0">
                <a:solidFill>
                  <a:srgbClr val="343434"/>
                </a:solidFill>
                <a:latin typeface="Arial MT"/>
                <a:cs typeface="Arial MT"/>
              </a:rPr>
              <a:t>OLAP</a:t>
            </a:r>
            <a:endParaRPr sz="1150">
              <a:latin typeface="Arial MT"/>
              <a:cs typeface="Arial MT"/>
            </a:endParaRPr>
          </a:p>
        </p:txBody>
      </p:sp>
    </p:spTree>
    <p:extLst>
      <p:ext uri="{BB962C8B-B14F-4D97-AF65-F5344CB8AC3E}">
        <p14:creationId xmlns:p14="http://schemas.microsoft.com/office/powerpoint/2010/main" val="3380416560"/>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640210" y="3295054"/>
            <a:ext cx="3991570" cy="1768078"/>
          </a:xfrm>
          <a:prstGeom prst="rect">
            <a:avLst/>
          </a:prstGeom>
        </p:spPr>
      </p:pic>
      <p:pic>
        <p:nvPicPr>
          <p:cNvPr id="3" name="object 3"/>
          <p:cNvPicPr/>
          <p:nvPr/>
        </p:nvPicPr>
        <p:blipFill>
          <a:blip r:embed="rId3" cstate="print"/>
          <a:stretch>
            <a:fillRect/>
          </a:stretch>
        </p:blipFill>
        <p:spPr>
          <a:xfrm>
            <a:off x="7390805" y="4036218"/>
            <a:ext cx="535781" cy="383976"/>
          </a:xfrm>
          <a:prstGeom prst="rect">
            <a:avLst/>
          </a:prstGeom>
        </p:spPr>
      </p:pic>
      <p:grpSp>
        <p:nvGrpSpPr>
          <p:cNvPr id="4" name="object 4"/>
          <p:cNvGrpSpPr/>
          <p:nvPr/>
        </p:nvGrpSpPr>
        <p:grpSpPr>
          <a:xfrm>
            <a:off x="1524001" y="1273968"/>
            <a:ext cx="9138285" cy="163830"/>
            <a:chOff x="0" y="1273968"/>
            <a:chExt cx="9138285" cy="163830"/>
          </a:xfrm>
        </p:grpSpPr>
        <p:pic>
          <p:nvPicPr>
            <p:cNvPr id="5" name="object 5"/>
            <p:cNvPicPr/>
            <p:nvPr/>
          </p:nvPicPr>
          <p:blipFill>
            <a:blip r:embed="rId4" cstate="print"/>
            <a:stretch>
              <a:fillRect/>
            </a:stretch>
          </p:blipFill>
          <p:spPr>
            <a:xfrm>
              <a:off x="0" y="1384101"/>
              <a:ext cx="9135070" cy="53578"/>
            </a:xfrm>
            <a:prstGeom prst="rect">
              <a:avLst/>
            </a:prstGeom>
          </p:spPr>
        </p:pic>
        <p:pic>
          <p:nvPicPr>
            <p:cNvPr id="6" name="object 6"/>
            <p:cNvPicPr/>
            <p:nvPr/>
          </p:nvPicPr>
          <p:blipFill>
            <a:blip r:embed="rId5" cstate="print"/>
            <a:stretch>
              <a:fillRect/>
            </a:stretch>
          </p:blipFill>
          <p:spPr>
            <a:xfrm>
              <a:off x="0" y="1276945"/>
              <a:ext cx="9135070" cy="80367"/>
            </a:xfrm>
            <a:prstGeom prst="rect">
              <a:avLst/>
            </a:prstGeom>
          </p:spPr>
        </p:pic>
        <p:sp>
          <p:nvSpPr>
            <p:cNvPr id="7" name="object 7"/>
            <p:cNvSpPr/>
            <p:nvPr/>
          </p:nvSpPr>
          <p:spPr>
            <a:xfrm>
              <a:off x="17859"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grpSp>
      <p:sp>
        <p:nvSpPr>
          <p:cNvPr id="8" name="object 8"/>
          <p:cNvSpPr txBox="1"/>
          <p:nvPr/>
        </p:nvSpPr>
        <p:spPr>
          <a:xfrm>
            <a:off x="1797305" y="6585346"/>
            <a:ext cx="222885" cy="268022"/>
          </a:xfrm>
          <a:prstGeom prst="rect">
            <a:avLst/>
          </a:prstGeom>
        </p:spPr>
        <p:txBody>
          <a:bodyPr vert="horz" wrap="square" lIns="0" tIns="13970" rIns="0" bIns="0" rtlCol="0">
            <a:spAutoFit/>
          </a:bodyPr>
          <a:lstStyle/>
          <a:p>
            <a:pPr marL="12700">
              <a:spcBef>
                <a:spcPts val="110"/>
              </a:spcBef>
            </a:pPr>
            <a:r>
              <a:rPr sz="1650" spc="-185" dirty="0">
                <a:solidFill>
                  <a:srgbClr val="444444"/>
                </a:solidFill>
                <a:latin typeface="Courier New"/>
                <a:cs typeface="Courier New"/>
              </a:rPr>
              <a:t>2P</a:t>
            </a:r>
            <a:endParaRPr sz="1650">
              <a:latin typeface="Courier New"/>
              <a:cs typeface="Courier New"/>
            </a:endParaRPr>
          </a:p>
        </p:txBody>
      </p:sp>
      <p:sp>
        <p:nvSpPr>
          <p:cNvPr id="9" name="object 9"/>
          <p:cNvSpPr txBox="1">
            <a:spLocks noGrp="1"/>
          </p:cNvSpPr>
          <p:nvPr>
            <p:ph type="title"/>
          </p:nvPr>
        </p:nvSpPr>
        <p:spPr>
          <a:xfrm>
            <a:off x="2548467" y="-79526"/>
            <a:ext cx="10769600" cy="806601"/>
          </a:xfrm>
          <a:prstGeom prst="rect">
            <a:avLst/>
          </a:prstGeom>
        </p:spPr>
        <p:txBody>
          <a:bodyPr vert="horz" wrap="square" lIns="0" tIns="97760" rIns="0" bIns="0" numCol="1" rtlCol="0" anchor="b" anchorCtr="0" compatLnSpc="1">
            <a:prstTxWarp prst="textNoShape">
              <a:avLst/>
            </a:prstTxWarp>
            <a:spAutoFit/>
          </a:bodyPr>
          <a:lstStyle/>
          <a:p>
            <a:pPr marL="2529840">
              <a:spcBef>
                <a:spcPts val="135"/>
              </a:spcBef>
            </a:pPr>
            <a:r>
              <a:rPr spc="-55" dirty="0">
                <a:solidFill>
                  <a:srgbClr val="086664"/>
                </a:solidFill>
              </a:rPr>
              <a:t>Ag</a:t>
            </a:r>
            <a:r>
              <a:rPr sz="6900" spc="-82" baseline="1207" dirty="0">
                <a:solidFill>
                  <a:srgbClr val="086664"/>
                </a:solidFill>
              </a:rPr>
              <a:t>gr</a:t>
            </a:r>
            <a:r>
              <a:rPr sz="4600" spc="-55" dirty="0">
                <a:solidFill>
                  <a:srgbClr val="086664"/>
                </a:solidFill>
              </a:rPr>
              <a:t>egates</a:t>
            </a:r>
            <a:endParaRPr sz="4600"/>
          </a:p>
        </p:txBody>
      </p:sp>
      <p:sp>
        <p:nvSpPr>
          <p:cNvPr id="10" name="object 10"/>
          <p:cNvSpPr txBox="1"/>
          <p:nvPr/>
        </p:nvSpPr>
        <p:spPr>
          <a:xfrm>
            <a:off x="2196944" y="1544041"/>
            <a:ext cx="6756400" cy="1329690"/>
          </a:xfrm>
          <a:prstGeom prst="rect">
            <a:avLst/>
          </a:prstGeom>
        </p:spPr>
        <p:txBody>
          <a:bodyPr vert="horz" wrap="square" lIns="0" tIns="16510" rIns="0" bIns="0" rtlCol="0">
            <a:spAutoFit/>
          </a:bodyPr>
          <a:lstStyle/>
          <a:p>
            <a:pPr marL="227965" indent="-215265">
              <a:lnSpc>
                <a:spcPts val="3450"/>
              </a:lnSpc>
              <a:spcBef>
                <a:spcPts val="130"/>
              </a:spcBef>
              <a:buClr>
                <a:srgbClr val="017764"/>
              </a:buClr>
              <a:buChar char="•"/>
              <a:tabLst>
                <a:tab pos="227965" algn="l"/>
              </a:tabLst>
            </a:pPr>
            <a:r>
              <a:rPr sz="2900" spc="-100" dirty="0">
                <a:solidFill>
                  <a:srgbClr val="1C7766"/>
                </a:solidFill>
                <a:latin typeface="Arial MT"/>
                <a:cs typeface="Arial MT"/>
              </a:rPr>
              <a:t>Add </a:t>
            </a:r>
            <a:r>
              <a:rPr sz="2900" dirty="0">
                <a:solidFill>
                  <a:srgbClr val="245D57"/>
                </a:solidFill>
                <a:latin typeface="Arial MT"/>
                <a:cs typeface="Arial MT"/>
              </a:rPr>
              <a:t>up</a:t>
            </a:r>
            <a:r>
              <a:rPr sz="2900" spc="-200" dirty="0">
                <a:solidFill>
                  <a:srgbClr val="245D57"/>
                </a:solidFill>
                <a:latin typeface="Arial MT"/>
                <a:cs typeface="Arial MT"/>
              </a:rPr>
              <a:t> </a:t>
            </a:r>
            <a:r>
              <a:rPr sz="2900" spc="-50" dirty="0">
                <a:solidFill>
                  <a:srgbClr val="156252"/>
                </a:solidFill>
                <a:latin typeface="Arial MT"/>
                <a:cs typeface="Arial MT"/>
              </a:rPr>
              <a:t>amounts </a:t>
            </a:r>
            <a:r>
              <a:rPr sz="2900" dirty="0">
                <a:solidFill>
                  <a:srgbClr val="265B54"/>
                </a:solidFill>
                <a:latin typeface="Arial MT"/>
                <a:cs typeface="Arial MT"/>
              </a:rPr>
              <a:t>for</a:t>
            </a:r>
            <a:r>
              <a:rPr sz="2900" spc="-130" dirty="0">
                <a:solidFill>
                  <a:srgbClr val="265B54"/>
                </a:solidFill>
                <a:latin typeface="Arial MT"/>
                <a:cs typeface="Arial MT"/>
              </a:rPr>
              <a:t> </a:t>
            </a:r>
            <a:r>
              <a:rPr sz="2900" spc="-35" dirty="0">
                <a:solidFill>
                  <a:srgbClr val="086452"/>
                </a:solidFill>
                <a:latin typeface="Arial MT"/>
                <a:cs typeface="Arial MT"/>
              </a:rPr>
              <a:t>day</a:t>
            </a:r>
            <a:r>
              <a:rPr sz="2900" spc="-100" dirty="0">
                <a:solidFill>
                  <a:srgbClr val="086452"/>
                </a:solidFill>
                <a:latin typeface="Arial MT"/>
                <a:cs typeface="Arial MT"/>
              </a:rPr>
              <a:t> </a:t>
            </a:r>
            <a:r>
              <a:rPr sz="2900" spc="-50" dirty="0">
                <a:solidFill>
                  <a:srgbClr val="056254"/>
                </a:solidFill>
                <a:latin typeface="Arial MT"/>
                <a:cs typeface="Arial MT"/>
              </a:rPr>
              <a:t>1</a:t>
            </a:r>
            <a:endParaRPr sz="2900">
              <a:latin typeface="Arial MT"/>
              <a:cs typeface="Arial MT"/>
            </a:endParaRPr>
          </a:p>
          <a:p>
            <a:pPr marL="238125" indent="-225425">
              <a:lnSpc>
                <a:spcPts val="3345"/>
              </a:lnSpc>
              <a:buClr>
                <a:srgbClr val="007462"/>
              </a:buClr>
              <a:buChar char="•"/>
              <a:tabLst>
                <a:tab pos="238125" algn="l"/>
                <a:tab pos="1640839" algn="l"/>
                <a:tab pos="4716780" algn="l"/>
              </a:tabLst>
            </a:pPr>
            <a:r>
              <a:rPr sz="2850" dirty="0">
                <a:solidFill>
                  <a:srgbClr val="266454"/>
                </a:solidFill>
                <a:latin typeface="Arial MT"/>
                <a:cs typeface="Arial MT"/>
              </a:rPr>
              <a:t>In</a:t>
            </a:r>
            <a:r>
              <a:rPr sz="2850" spc="-85" dirty="0">
                <a:solidFill>
                  <a:srgbClr val="266454"/>
                </a:solidFill>
                <a:latin typeface="Arial MT"/>
                <a:cs typeface="Arial MT"/>
              </a:rPr>
              <a:t> </a:t>
            </a:r>
            <a:r>
              <a:rPr sz="2850" spc="-20" dirty="0">
                <a:solidFill>
                  <a:srgbClr val="21564F"/>
                </a:solidFill>
                <a:latin typeface="Arial MT"/>
                <a:cs typeface="Arial MT"/>
              </a:rPr>
              <a:t>SQL:</a:t>
            </a:r>
            <a:r>
              <a:rPr sz="2850" dirty="0">
                <a:solidFill>
                  <a:srgbClr val="21564F"/>
                </a:solidFill>
                <a:latin typeface="Arial MT"/>
                <a:cs typeface="Arial MT"/>
              </a:rPr>
              <a:t>	</a:t>
            </a:r>
            <a:r>
              <a:rPr sz="2850" spc="-30" dirty="0">
                <a:latin typeface="Arial MT"/>
                <a:cs typeface="Arial MT"/>
              </a:rPr>
              <a:t>SELECT</a:t>
            </a:r>
            <a:r>
              <a:rPr sz="2850" spc="-145" dirty="0">
                <a:latin typeface="Arial MT"/>
                <a:cs typeface="Arial MT"/>
              </a:rPr>
              <a:t> </a:t>
            </a:r>
            <a:r>
              <a:rPr sz="2850" spc="-10" dirty="0">
                <a:latin typeface="Arial MT"/>
                <a:cs typeface="Arial MT"/>
              </a:rPr>
              <a:t>sum(amt)</a:t>
            </a:r>
            <a:r>
              <a:rPr sz="2850" dirty="0">
                <a:latin typeface="Arial MT"/>
                <a:cs typeface="Arial MT"/>
              </a:rPr>
              <a:t>	</a:t>
            </a:r>
            <a:r>
              <a:rPr sz="2850" spc="-10" dirty="0">
                <a:latin typeface="Arial MT"/>
                <a:cs typeface="Arial MT"/>
              </a:rPr>
              <a:t>FROM</a:t>
            </a:r>
            <a:r>
              <a:rPr sz="2850" spc="-185" dirty="0">
                <a:latin typeface="Arial MT"/>
                <a:cs typeface="Arial MT"/>
              </a:rPr>
              <a:t> </a:t>
            </a:r>
            <a:r>
              <a:rPr sz="2850" spc="-65" dirty="0">
                <a:latin typeface="Arial MT"/>
                <a:cs typeface="Arial MT"/>
              </a:rPr>
              <a:t>SALE</a:t>
            </a:r>
            <a:endParaRPr sz="2850">
              <a:latin typeface="Arial MT"/>
              <a:cs typeface="Arial MT"/>
            </a:endParaRPr>
          </a:p>
          <a:p>
            <a:pPr marL="1983105">
              <a:lnSpc>
                <a:spcPts val="3429"/>
              </a:lnSpc>
              <a:tabLst>
                <a:tab pos="4491990" algn="l"/>
              </a:tabLst>
            </a:pPr>
            <a:r>
              <a:rPr sz="2900" spc="-105" dirty="0">
                <a:latin typeface="Arial MT"/>
                <a:cs typeface="Arial MT"/>
              </a:rPr>
              <a:t>WHERE</a:t>
            </a:r>
            <a:r>
              <a:rPr sz="2900" spc="-80" dirty="0">
                <a:latin typeface="Arial MT"/>
                <a:cs typeface="Arial MT"/>
              </a:rPr>
              <a:t> </a:t>
            </a:r>
            <a:r>
              <a:rPr sz="2900" spc="-20" dirty="0">
                <a:latin typeface="Arial MT"/>
                <a:cs typeface="Arial MT"/>
              </a:rPr>
              <a:t>date</a:t>
            </a:r>
            <a:r>
              <a:rPr sz="2900" dirty="0">
                <a:latin typeface="Arial MT"/>
                <a:cs typeface="Arial MT"/>
              </a:rPr>
              <a:t>	</a:t>
            </a:r>
            <a:r>
              <a:rPr sz="2900" spc="-50" dirty="0">
                <a:latin typeface="Arial MT"/>
                <a:cs typeface="Arial MT"/>
              </a:rPr>
              <a:t>1</a:t>
            </a:r>
            <a:endParaRPr sz="2900">
              <a:latin typeface="Arial MT"/>
              <a:cs typeface="Arial MT"/>
            </a:endParaRPr>
          </a:p>
        </p:txBody>
      </p:sp>
      <p:sp>
        <p:nvSpPr>
          <p:cNvPr id="11" name="object 11"/>
          <p:cNvSpPr txBox="1"/>
          <p:nvPr/>
        </p:nvSpPr>
        <p:spPr>
          <a:xfrm>
            <a:off x="2826216" y="3275162"/>
            <a:ext cx="427990" cy="275075"/>
          </a:xfrm>
          <a:prstGeom prst="rect">
            <a:avLst/>
          </a:prstGeom>
        </p:spPr>
        <p:txBody>
          <a:bodyPr vert="horz" wrap="square" lIns="0" tIns="13335" rIns="0" bIns="0" rtlCol="0">
            <a:spAutoFit/>
          </a:bodyPr>
          <a:lstStyle/>
          <a:p>
            <a:pPr marL="12700">
              <a:spcBef>
                <a:spcPts val="105"/>
              </a:spcBef>
            </a:pPr>
            <a:r>
              <a:rPr sz="1700" spc="-20" dirty="0">
                <a:latin typeface="Arial MT"/>
                <a:cs typeface="Arial MT"/>
              </a:rPr>
              <a:t>sale</a:t>
            </a:r>
            <a:endParaRPr sz="1700">
              <a:latin typeface="Arial MT"/>
              <a:cs typeface="Arial MT"/>
            </a:endParaRPr>
          </a:p>
        </p:txBody>
      </p:sp>
      <p:sp>
        <p:nvSpPr>
          <p:cNvPr id="12" name="object 12"/>
          <p:cNvSpPr txBox="1"/>
          <p:nvPr/>
        </p:nvSpPr>
        <p:spPr>
          <a:xfrm>
            <a:off x="3676049" y="3275162"/>
            <a:ext cx="537210" cy="275075"/>
          </a:xfrm>
          <a:prstGeom prst="rect">
            <a:avLst/>
          </a:prstGeom>
        </p:spPr>
        <p:txBody>
          <a:bodyPr vert="horz" wrap="square" lIns="0" tIns="13335" rIns="0" bIns="0" rtlCol="0">
            <a:spAutoFit/>
          </a:bodyPr>
          <a:lstStyle/>
          <a:p>
            <a:pPr marL="12700">
              <a:spcBef>
                <a:spcPts val="105"/>
              </a:spcBef>
            </a:pPr>
            <a:r>
              <a:rPr sz="1700" spc="-10" dirty="0">
                <a:latin typeface="Arial MT"/>
                <a:cs typeface="Arial MT"/>
              </a:rPr>
              <a:t>rodld</a:t>
            </a:r>
            <a:endParaRPr sz="1700">
              <a:latin typeface="Arial MT"/>
              <a:cs typeface="Arial MT"/>
            </a:endParaRPr>
          </a:p>
        </p:txBody>
      </p:sp>
      <p:sp>
        <p:nvSpPr>
          <p:cNvPr id="13" name="object 13"/>
          <p:cNvSpPr txBox="1"/>
          <p:nvPr/>
        </p:nvSpPr>
        <p:spPr>
          <a:xfrm>
            <a:off x="4379982" y="3275162"/>
            <a:ext cx="716280" cy="275075"/>
          </a:xfrm>
          <a:prstGeom prst="rect">
            <a:avLst/>
          </a:prstGeom>
        </p:spPr>
        <p:txBody>
          <a:bodyPr vert="horz" wrap="square" lIns="0" tIns="13335" rIns="0" bIns="0" rtlCol="0">
            <a:spAutoFit/>
          </a:bodyPr>
          <a:lstStyle/>
          <a:p>
            <a:pPr marL="12700">
              <a:spcBef>
                <a:spcPts val="105"/>
              </a:spcBef>
            </a:pPr>
            <a:r>
              <a:rPr sz="1700" spc="-10" dirty="0">
                <a:latin typeface="Arial MT"/>
                <a:cs typeface="Arial MT"/>
              </a:rPr>
              <a:t>storeld</a:t>
            </a:r>
            <a:endParaRPr sz="1700">
              <a:latin typeface="Arial MT"/>
              <a:cs typeface="Arial MT"/>
            </a:endParaRPr>
          </a:p>
        </p:txBody>
      </p:sp>
      <p:sp>
        <p:nvSpPr>
          <p:cNvPr id="14" name="object 14"/>
          <p:cNvSpPr txBox="1"/>
          <p:nvPr/>
        </p:nvSpPr>
        <p:spPr>
          <a:xfrm>
            <a:off x="5343645" y="3275162"/>
            <a:ext cx="452120" cy="275075"/>
          </a:xfrm>
          <a:prstGeom prst="rect">
            <a:avLst/>
          </a:prstGeom>
        </p:spPr>
        <p:txBody>
          <a:bodyPr vert="horz" wrap="square" lIns="0" tIns="13335" rIns="0" bIns="0" rtlCol="0">
            <a:spAutoFit/>
          </a:bodyPr>
          <a:lstStyle/>
          <a:p>
            <a:pPr marL="12700">
              <a:spcBef>
                <a:spcPts val="105"/>
              </a:spcBef>
            </a:pPr>
            <a:r>
              <a:rPr sz="1700" spc="-20" dirty="0">
                <a:latin typeface="Arial MT"/>
                <a:cs typeface="Arial MT"/>
              </a:rPr>
              <a:t>date</a:t>
            </a:r>
            <a:endParaRPr sz="1700">
              <a:latin typeface="Arial MT"/>
              <a:cs typeface="Arial MT"/>
            </a:endParaRPr>
          </a:p>
        </p:txBody>
      </p:sp>
      <p:sp>
        <p:nvSpPr>
          <p:cNvPr id="15" name="object 15"/>
          <p:cNvSpPr txBox="1"/>
          <p:nvPr/>
        </p:nvSpPr>
        <p:spPr>
          <a:xfrm>
            <a:off x="4609121" y="4260155"/>
            <a:ext cx="277495" cy="293370"/>
          </a:xfrm>
          <a:prstGeom prst="rect">
            <a:avLst/>
          </a:prstGeom>
        </p:spPr>
        <p:txBody>
          <a:bodyPr vert="horz" wrap="square" lIns="0" tIns="13335" rIns="0" bIns="0" rtlCol="0">
            <a:spAutoFit/>
          </a:bodyPr>
          <a:lstStyle/>
          <a:p>
            <a:pPr marL="12700">
              <a:spcBef>
                <a:spcPts val="105"/>
              </a:spcBef>
            </a:pPr>
            <a:r>
              <a:rPr sz="1750" spc="-40" dirty="0">
                <a:latin typeface="Courier New"/>
                <a:cs typeface="Courier New"/>
              </a:rPr>
              <a:t>c2</a:t>
            </a:r>
            <a:endParaRPr sz="1750">
              <a:latin typeface="Courier New"/>
              <a:cs typeface="Courier New"/>
            </a:endParaRPr>
          </a:p>
        </p:txBody>
      </p:sp>
      <p:sp>
        <p:nvSpPr>
          <p:cNvPr id="16" name="object 16"/>
          <p:cNvSpPr txBox="1"/>
          <p:nvPr/>
        </p:nvSpPr>
        <p:spPr>
          <a:xfrm>
            <a:off x="4611972" y="4778821"/>
            <a:ext cx="266065" cy="260328"/>
          </a:xfrm>
          <a:prstGeom prst="rect">
            <a:avLst/>
          </a:prstGeom>
        </p:spPr>
        <p:txBody>
          <a:bodyPr vert="horz" wrap="square" lIns="0" tIns="13970" rIns="0" bIns="0" rtlCol="0">
            <a:spAutoFit/>
          </a:bodyPr>
          <a:lstStyle/>
          <a:p>
            <a:pPr marL="12700">
              <a:spcBef>
                <a:spcPts val="110"/>
              </a:spcBef>
            </a:pPr>
            <a:r>
              <a:rPr sz="1600" spc="40" dirty="0">
                <a:latin typeface="Consolas"/>
                <a:cs typeface="Consolas"/>
              </a:rPr>
              <a:t>c2</a:t>
            </a:r>
            <a:endParaRPr sz="1600">
              <a:latin typeface="Consolas"/>
              <a:cs typeface="Consolas"/>
            </a:endParaRPr>
          </a:p>
        </p:txBody>
      </p:sp>
      <p:sp>
        <p:nvSpPr>
          <p:cNvPr id="17" name="object 17"/>
          <p:cNvSpPr txBox="1"/>
          <p:nvPr/>
        </p:nvSpPr>
        <p:spPr>
          <a:xfrm>
            <a:off x="6182479" y="4050061"/>
            <a:ext cx="254635" cy="244939"/>
          </a:xfrm>
          <a:prstGeom prst="rect">
            <a:avLst/>
          </a:prstGeom>
        </p:spPr>
        <p:txBody>
          <a:bodyPr vert="horz" wrap="square" lIns="0" tIns="13970" rIns="0" bIns="0" rtlCol="0">
            <a:spAutoFit/>
          </a:bodyPr>
          <a:lstStyle/>
          <a:p>
            <a:pPr marL="12700">
              <a:spcBef>
                <a:spcPts val="110"/>
              </a:spcBef>
            </a:pPr>
            <a:r>
              <a:rPr sz="1500" spc="25" dirty="0">
                <a:latin typeface="Arial MT"/>
                <a:cs typeface="Arial MT"/>
              </a:rPr>
              <a:t>50</a:t>
            </a:r>
            <a:endParaRPr sz="1500">
              <a:latin typeface="Arial MT"/>
              <a:cs typeface="Arial MT"/>
            </a:endParaRPr>
          </a:p>
        </p:txBody>
      </p:sp>
      <p:sp>
        <p:nvSpPr>
          <p:cNvPr id="18" name="object 18"/>
          <p:cNvSpPr txBox="1"/>
          <p:nvPr/>
        </p:nvSpPr>
        <p:spPr>
          <a:xfrm>
            <a:off x="6187856" y="4528789"/>
            <a:ext cx="257810" cy="260328"/>
          </a:xfrm>
          <a:prstGeom prst="rect">
            <a:avLst/>
          </a:prstGeom>
        </p:spPr>
        <p:txBody>
          <a:bodyPr vert="horz" wrap="square" lIns="0" tIns="13970" rIns="0" bIns="0" rtlCol="0">
            <a:spAutoFit/>
          </a:bodyPr>
          <a:lstStyle/>
          <a:p>
            <a:pPr marL="12700">
              <a:spcBef>
                <a:spcPts val="110"/>
              </a:spcBef>
            </a:pPr>
            <a:r>
              <a:rPr sz="1600" spc="-25" dirty="0">
                <a:latin typeface="Arial MT"/>
                <a:cs typeface="Arial MT"/>
              </a:rPr>
              <a:t>44</a:t>
            </a:r>
            <a:endParaRPr sz="1600">
              <a:latin typeface="Arial MT"/>
              <a:cs typeface="Arial MT"/>
            </a:endParaRPr>
          </a:p>
        </p:txBody>
      </p:sp>
      <p:sp>
        <p:nvSpPr>
          <p:cNvPr id="19" name="object 19"/>
          <p:cNvSpPr txBox="1"/>
          <p:nvPr/>
        </p:nvSpPr>
        <p:spPr>
          <a:xfrm>
            <a:off x="8598338" y="4056261"/>
            <a:ext cx="343535" cy="382905"/>
          </a:xfrm>
          <a:prstGeom prst="rect">
            <a:avLst/>
          </a:prstGeom>
        </p:spPr>
        <p:txBody>
          <a:bodyPr vert="horz" wrap="square" lIns="0" tIns="11430" rIns="0" bIns="0" rtlCol="0">
            <a:spAutoFit/>
          </a:bodyPr>
          <a:lstStyle/>
          <a:p>
            <a:pPr marL="12700">
              <a:spcBef>
                <a:spcPts val="90"/>
              </a:spcBef>
            </a:pPr>
            <a:r>
              <a:rPr sz="2350" spc="-35" dirty="0">
                <a:solidFill>
                  <a:srgbClr val="18594D"/>
                </a:solidFill>
                <a:latin typeface="Arial MT"/>
                <a:cs typeface="Arial MT"/>
              </a:rPr>
              <a:t>81</a:t>
            </a:r>
            <a:endParaRPr sz="2350">
              <a:latin typeface="Arial MT"/>
              <a:cs typeface="Arial MT"/>
            </a:endParaRPr>
          </a:p>
        </p:txBody>
      </p:sp>
      <p:sp>
        <p:nvSpPr>
          <p:cNvPr id="20" name="object 20"/>
          <p:cNvSpPr txBox="1"/>
          <p:nvPr/>
        </p:nvSpPr>
        <p:spPr>
          <a:xfrm>
            <a:off x="6750038" y="6683077"/>
            <a:ext cx="3742690" cy="192360"/>
          </a:xfrm>
          <a:prstGeom prst="rect">
            <a:avLst/>
          </a:prstGeom>
        </p:spPr>
        <p:txBody>
          <a:bodyPr vert="horz" wrap="square" lIns="0" tIns="15240" rIns="0" bIns="0" rtlCol="0">
            <a:spAutoFit/>
          </a:bodyPr>
          <a:lstStyle/>
          <a:p>
            <a:pPr marL="12700">
              <a:spcBef>
                <a:spcPts val="120"/>
              </a:spcBef>
            </a:pPr>
            <a:r>
              <a:rPr sz="1150" spc="-55" dirty="0">
                <a:solidFill>
                  <a:srgbClr val="333333"/>
                </a:solidFill>
                <a:latin typeface="Arial MT"/>
                <a:cs typeface="Arial MT"/>
              </a:rPr>
              <a:t>HI^CtOr</a:t>
            </a:r>
            <a:r>
              <a:rPr sz="1150" spc="150" dirty="0">
                <a:solidFill>
                  <a:srgbClr val="333333"/>
                </a:solidFill>
                <a:latin typeface="Arial MT"/>
                <a:cs typeface="Arial MT"/>
              </a:rPr>
              <a:t> </a:t>
            </a:r>
            <a:r>
              <a:rPr sz="1150" spc="50" dirty="0">
                <a:solidFill>
                  <a:srgbClr val="414141"/>
                </a:solidFill>
                <a:latin typeface="Arial MT"/>
                <a:cs typeface="Arial MT"/>
              </a:rPr>
              <a:t>Garcia</a:t>
            </a:r>
            <a:r>
              <a:rPr sz="1150" spc="15" dirty="0">
                <a:solidFill>
                  <a:srgbClr val="414141"/>
                </a:solidFill>
                <a:latin typeface="Arial MT"/>
                <a:cs typeface="Arial MT"/>
              </a:rPr>
              <a:t> </a:t>
            </a:r>
            <a:r>
              <a:rPr sz="1150" spc="65" dirty="0">
                <a:solidFill>
                  <a:srgbClr val="363636"/>
                </a:solidFill>
                <a:latin typeface="Arial MT"/>
                <a:cs typeface="Arial MT"/>
              </a:rPr>
              <a:t>Molina:</a:t>
            </a:r>
            <a:r>
              <a:rPr sz="1150" spc="25" dirty="0">
                <a:solidFill>
                  <a:srgbClr val="363636"/>
                </a:solidFill>
                <a:latin typeface="Arial MT"/>
                <a:cs typeface="Arial MT"/>
              </a:rPr>
              <a:t> </a:t>
            </a:r>
            <a:r>
              <a:rPr sz="1150" dirty="0">
                <a:solidFill>
                  <a:srgbClr val="2A2A2A"/>
                </a:solidFill>
                <a:latin typeface="Arial MT"/>
                <a:cs typeface="Arial MT"/>
              </a:rPr>
              <a:t>Data</a:t>
            </a:r>
            <a:r>
              <a:rPr sz="1150" spc="100" dirty="0">
                <a:solidFill>
                  <a:srgbClr val="2A2A2A"/>
                </a:solidFill>
                <a:latin typeface="Arial MT"/>
                <a:cs typeface="Arial MT"/>
              </a:rPr>
              <a:t> </a:t>
            </a:r>
            <a:r>
              <a:rPr sz="1150" spc="50" dirty="0">
                <a:solidFill>
                  <a:srgbClr val="2F2F2F"/>
                </a:solidFill>
                <a:latin typeface="Arial MT"/>
                <a:cs typeface="Arial MT"/>
              </a:rPr>
              <a:t>Warehousing</a:t>
            </a:r>
            <a:r>
              <a:rPr sz="1150" spc="155" dirty="0">
                <a:solidFill>
                  <a:srgbClr val="2F2F2F"/>
                </a:solidFill>
                <a:latin typeface="Arial MT"/>
                <a:cs typeface="Arial MT"/>
              </a:rPr>
              <a:t> </a:t>
            </a:r>
            <a:r>
              <a:rPr sz="1150" spc="70" dirty="0">
                <a:solidFill>
                  <a:srgbClr val="282828"/>
                </a:solidFill>
                <a:latin typeface="Arial MT"/>
                <a:cs typeface="Arial MT"/>
              </a:rPr>
              <a:t>and</a:t>
            </a:r>
            <a:r>
              <a:rPr sz="1150" spc="55" dirty="0">
                <a:solidFill>
                  <a:srgbClr val="282828"/>
                </a:solidFill>
                <a:latin typeface="Arial MT"/>
                <a:cs typeface="Arial MT"/>
              </a:rPr>
              <a:t> </a:t>
            </a:r>
            <a:r>
              <a:rPr sz="1150" spc="-20" dirty="0">
                <a:solidFill>
                  <a:srgbClr val="343434"/>
                </a:solidFill>
                <a:latin typeface="Arial MT"/>
                <a:cs typeface="Arial MT"/>
              </a:rPr>
              <a:t>OLAP</a:t>
            </a:r>
            <a:endParaRPr sz="1150">
              <a:latin typeface="Arial MT"/>
              <a:cs typeface="Arial MT"/>
            </a:endParaRPr>
          </a:p>
        </p:txBody>
      </p:sp>
    </p:spTree>
    <p:extLst>
      <p:ext uri="{BB962C8B-B14F-4D97-AF65-F5344CB8AC3E}">
        <p14:creationId xmlns:p14="http://schemas.microsoft.com/office/powerpoint/2010/main" val="2782162084"/>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52625" y="3286126"/>
            <a:ext cx="4000500" cy="1785937"/>
          </a:xfrm>
          <a:prstGeom prst="rect">
            <a:avLst/>
          </a:prstGeom>
        </p:spPr>
      </p:pic>
      <p:pic>
        <p:nvPicPr>
          <p:cNvPr id="3" name="object 3"/>
          <p:cNvPicPr/>
          <p:nvPr/>
        </p:nvPicPr>
        <p:blipFill>
          <a:blip r:embed="rId3" cstate="print"/>
          <a:stretch>
            <a:fillRect/>
          </a:stretch>
        </p:blipFill>
        <p:spPr>
          <a:xfrm>
            <a:off x="6479977" y="4036218"/>
            <a:ext cx="535781" cy="383976"/>
          </a:xfrm>
          <a:prstGeom prst="rect">
            <a:avLst/>
          </a:prstGeom>
        </p:spPr>
      </p:pic>
      <p:pic>
        <p:nvPicPr>
          <p:cNvPr id="4" name="object 4"/>
          <p:cNvPicPr/>
          <p:nvPr/>
        </p:nvPicPr>
        <p:blipFill>
          <a:blip r:embed="rId4" cstate="print"/>
          <a:stretch>
            <a:fillRect/>
          </a:stretch>
        </p:blipFill>
        <p:spPr>
          <a:xfrm>
            <a:off x="7435453" y="3750468"/>
            <a:ext cx="2277070" cy="839390"/>
          </a:xfrm>
          <a:prstGeom prst="rect">
            <a:avLst/>
          </a:prstGeom>
        </p:spPr>
      </p:pic>
      <p:grpSp>
        <p:nvGrpSpPr>
          <p:cNvPr id="5" name="object 5"/>
          <p:cNvGrpSpPr/>
          <p:nvPr/>
        </p:nvGrpSpPr>
        <p:grpSpPr>
          <a:xfrm>
            <a:off x="1524001" y="1273968"/>
            <a:ext cx="9138285" cy="163830"/>
            <a:chOff x="0" y="1273968"/>
            <a:chExt cx="9138285" cy="163830"/>
          </a:xfrm>
        </p:grpSpPr>
        <p:pic>
          <p:nvPicPr>
            <p:cNvPr id="6" name="object 6"/>
            <p:cNvPicPr/>
            <p:nvPr/>
          </p:nvPicPr>
          <p:blipFill>
            <a:blip r:embed="rId5" cstate="print"/>
            <a:stretch>
              <a:fillRect/>
            </a:stretch>
          </p:blipFill>
          <p:spPr>
            <a:xfrm>
              <a:off x="0" y="1384101"/>
              <a:ext cx="9135070" cy="53578"/>
            </a:xfrm>
            <a:prstGeom prst="rect">
              <a:avLst/>
            </a:prstGeom>
          </p:spPr>
        </p:pic>
        <p:pic>
          <p:nvPicPr>
            <p:cNvPr id="7" name="object 7"/>
            <p:cNvPicPr/>
            <p:nvPr/>
          </p:nvPicPr>
          <p:blipFill>
            <a:blip r:embed="rId6" cstate="print"/>
            <a:stretch>
              <a:fillRect/>
            </a:stretch>
          </p:blipFill>
          <p:spPr>
            <a:xfrm>
              <a:off x="0" y="1276945"/>
              <a:ext cx="9135070" cy="80367"/>
            </a:xfrm>
            <a:prstGeom prst="rect">
              <a:avLst/>
            </a:prstGeom>
          </p:spPr>
        </p:pic>
        <p:sp>
          <p:nvSpPr>
            <p:cNvPr id="8" name="object 8"/>
            <p:cNvSpPr/>
            <p:nvPr/>
          </p:nvSpPr>
          <p:spPr>
            <a:xfrm>
              <a:off x="17859"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grpSp>
      <p:sp>
        <p:nvSpPr>
          <p:cNvPr id="9" name="object 9"/>
          <p:cNvSpPr txBox="1"/>
          <p:nvPr/>
        </p:nvSpPr>
        <p:spPr>
          <a:xfrm>
            <a:off x="1800077" y="6603951"/>
            <a:ext cx="228600" cy="244939"/>
          </a:xfrm>
          <a:prstGeom prst="rect">
            <a:avLst/>
          </a:prstGeom>
        </p:spPr>
        <p:txBody>
          <a:bodyPr vert="horz" wrap="square" lIns="0" tIns="13970" rIns="0" bIns="0" rtlCol="0">
            <a:spAutoFit/>
          </a:bodyPr>
          <a:lstStyle/>
          <a:p>
            <a:pPr marL="12700">
              <a:spcBef>
                <a:spcPts val="110"/>
              </a:spcBef>
            </a:pPr>
            <a:r>
              <a:rPr sz="1500" spc="-25" dirty="0">
                <a:solidFill>
                  <a:srgbClr val="4F7E74"/>
                </a:solidFill>
                <a:latin typeface="Consolas"/>
                <a:cs typeface="Consolas"/>
              </a:rPr>
              <a:t>P3</a:t>
            </a:r>
            <a:endParaRPr sz="1500">
              <a:latin typeface="Consolas"/>
              <a:cs typeface="Consolas"/>
            </a:endParaRPr>
          </a:p>
        </p:txBody>
      </p:sp>
      <p:sp>
        <p:nvSpPr>
          <p:cNvPr id="10" name="object 10"/>
          <p:cNvSpPr txBox="1">
            <a:spLocks noGrp="1"/>
          </p:cNvSpPr>
          <p:nvPr>
            <p:ph type="title"/>
          </p:nvPr>
        </p:nvSpPr>
        <p:spPr>
          <a:xfrm>
            <a:off x="2548467" y="-79526"/>
            <a:ext cx="10769600" cy="806601"/>
          </a:xfrm>
          <a:prstGeom prst="rect">
            <a:avLst/>
          </a:prstGeom>
        </p:spPr>
        <p:txBody>
          <a:bodyPr vert="horz" wrap="square" lIns="0" tIns="97760" rIns="0" bIns="0" numCol="1" rtlCol="0" anchor="b" anchorCtr="0" compatLnSpc="1">
            <a:prstTxWarp prst="textNoShape">
              <a:avLst/>
            </a:prstTxWarp>
            <a:spAutoFit/>
          </a:bodyPr>
          <a:lstStyle/>
          <a:p>
            <a:pPr marL="2529840">
              <a:spcBef>
                <a:spcPts val="135"/>
              </a:spcBef>
            </a:pPr>
            <a:r>
              <a:rPr spc="-55" dirty="0">
                <a:solidFill>
                  <a:srgbClr val="086664"/>
                </a:solidFill>
              </a:rPr>
              <a:t>Ag</a:t>
            </a:r>
            <a:r>
              <a:rPr sz="6900" spc="-82" baseline="1207" dirty="0">
                <a:solidFill>
                  <a:srgbClr val="086664"/>
                </a:solidFill>
              </a:rPr>
              <a:t>gr</a:t>
            </a:r>
            <a:r>
              <a:rPr sz="4600" spc="-55" dirty="0">
                <a:solidFill>
                  <a:srgbClr val="086664"/>
                </a:solidFill>
              </a:rPr>
              <a:t>egates</a:t>
            </a:r>
            <a:endParaRPr sz="4600"/>
          </a:p>
        </p:txBody>
      </p:sp>
      <p:sp>
        <p:nvSpPr>
          <p:cNvPr id="11" name="object 11"/>
          <p:cNvSpPr txBox="1"/>
          <p:nvPr/>
        </p:nvSpPr>
        <p:spPr>
          <a:xfrm>
            <a:off x="2183498" y="1548508"/>
            <a:ext cx="7661909" cy="1325245"/>
          </a:xfrm>
          <a:prstGeom prst="rect">
            <a:avLst/>
          </a:prstGeom>
        </p:spPr>
        <p:txBody>
          <a:bodyPr vert="horz" wrap="square" lIns="0" tIns="16510" rIns="0" bIns="0" rtlCol="0">
            <a:spAutoFit/>
          </a:bodyPr>
          <a:lstStyle/>
          <a:p>
            <a:pPr marL="217170" indent="-204470">
              <a:lnSpc>
                <a:spcPts val="3435"/>
              </a:lnSpc>
              <a:spcBef>
                <a:spcPts val="130"/>
              </a:spcBef>
              <a:buClr>
                <a:srgbClr val="017764"/>
              </a:buClr>
              <a:buChar char="•"/>
              <a:tabLst>
                <a:tab pos="217170" algn="l"/>
              </a:tabLst>
            </a:pPr>
            <a:r>
              <a:rPr sz="2900" spc="-195" dirty="0">
                <a:solidFill>
                  <a:srgbClr val="1C7766"/>
                </a:solidFill>
                <a:latin typeface="Comic Sans MS"/>
                <a:cs typeface="Comic Sans MS"/>
              </a:rPr>
              <a:t>Add</a:t>
            </a:r>
            <a:r>
              <a:rPr sz="2900" spc="-25" dirty="0">
                <a:solidFill>
                  <a:srgbClr val="1C7766"/>
                </a:solidFill>
                <a:latin typeface="Comic Sans MS"/>
                <a:cs typeface="Comic Sans MS"/>
              </a:rPr>
              <a:t> </a:t>
            </a:r>
            <a:r>
              <a:rPr sz="2900" dirty="0">
                <a:solidFill>
                  <a:srgbClr val="245D57"/>
                </a:solidFill>
                <a:latin typeface="Comic Sans MS"/>
                <a:cs typeface="Comic Sans MS"/>
              </a:rPr>
              <a:t>up</a:t>
            </a:r>
            <a:r>
              <a:rPr sz="2900" spc="-100" dirty="0">
                <a:solidFill>
                  <a:srgbClr val="245D57"/>
                </a:solidFill>
                <a:latin typeface="Comic Sans MS"/>
                <a:cs typeface="Comic Sans MS"/>
              </a:rPr>
              <a:t> </a:t>
            </a:r>
            <a:r>
              <a:rPr sz="2900" spc="-85" dirty="0">
                <a:solidFill>
                  <a:srgbClr val="156252"/>
                </a:solidFill>
                <a:latin typeface="Comic Sans MS"/>
                <a:cs typeface="Comic Sans MS"/>
              </a:rPr>
              <a:t>amounts</a:t>
            </a:r>
            <a:r>
              <a:rPr sz="2900" spc="35" dirty="0">
                <a:solidFill>
                  <a:srgbClr val="156252"/>
                </a:solidFill>
                <a:latin typeface="Comic Sans MS"/>
                <a:cs typeface="Comic Sans MS"/>
              </a:rPr>
              <a:t> </a:t>
            </a:r>
            <a:r>
              <a:rPr sz="2900" spc="-190" dirty="0">
                <a:solidFill>
                  <a:srgbClr val="0C5D4D"/>
                </a:solidFill>
                <a:latin typeface="Comic Sans MS"/>
                <a:cs typeface="Comic Sans MS"/>
              </a:rPr>
              <a:t>by</a:t>
            </a:r>
            <a:r>
              <a:rPr sz="2900" spc="-25" dirty="0">
                <a:solidFill>
                  <a:srgbClr val="0C5D4D"/>
                </a:solidFill>
                <a:latin typeface="Comic Sans MS"/>
                <a:cs typeface="Comic Sans MS"/>
              </a:rPr>
              <a:t> </a:t>
            </a:r>
            <a:r>
              <a:rPr sz="2900" spc="-25" dirty="0">
                <a:solidFill>
                  <a:srgbClr val="0F6252"/>
                </a:solidFill>
                <a:latin typeface="Comic Sans MS"/>
                <a:cs typeface="Comic Sans MS"/>
              </a:rPr>
              <a:t>day</a:t>
            </a:r>
            <a:endParaRPr sz="2900">
              <a:latin typeface="Comic Sans MS"/>
              <a:cs typeface="Comic Sans MS"/>
            </a:endParaRPr>
          </a:p>
          <a:p>
            <a:pPr marL="272415" indent="-259715">
              <a:lnSpc>
                <a:spcPts val="3325"/>
              </a:lnSpc>
              <a:buClr>
                <a:srgbClr val="007462"/>
              </a:buClr>
              <a:buChar char="•"/>
              <a:tabLst>
                <a:tab pos="272415" algn="l"/>
                <a:tab pos="1647189" algn="l"/>
              </a:tabLst>
            </a:pPr>
            <a:r>
              <a:rPr sz="2850" spc="-600" dirty="0">
                <a:solidFill>
                  <a:srgbClr val="266454"/>
                </a:solidFill>
                <a:latin typeface="Comic Sans MS"/>
                <a:cs typeface="Comic Sans MS"/>
              </a:rPr>
              <a:t>In</a:t>
            </a:r>
            <a:r>
              <a:rPr sz="2850" spc="145" dirty="0">
                <a:solidFill>
                  <a:srgbClr val="266454"/>
                </a:solidFill>
                <a:latin typeface="Comic Sans MS"/>
                <a:cs typeface="Comic Sans MS"/>
              </a:rPr>
              <a:t> </a:t>
            </a:r>
            <a:r>
              <a:rPr sz="2850" spc="-20" dirty="0">
                <a:solidFill>
                  <a:srgbClr val="21564F"/>
                </a:solidFill>
                <a:latin typeface="Comic Sans MS"/>
                <a:cs typeface="Comic Sans MS"/>
              </a:rPr>
              <a:t>SQL:</a:t>
            </a:r>
            <a:r>
              <a:rPr sz="2850" dirty="0">
                <a:solidFill>
                  <a:srgbClr val="21564F"/>
                </a:solidFill>
                <a:latin typeface="Comic Sans MS"/>
                <a:cs typeface="Comic Sans MS"/>
              </a:rPr>
              <a:t>	</a:t>
            </a:r>
            <a:r>
              <a:rPr sz="2850" dirty="0">
                <a:latin typeface="Comic Sans MS"/>
                <a:cs typeface="Comic Sans MS"/>
              </a:rPr>
              <a:t>SELECT</a:t>
            </a:r>
            <a:r>
              <a:rPr sz="2850" spc="-135" dirty="0">
                <a:latin typeface="Comic Sans MS"/>
                <a:cs typeface="Comic Sans MS"/>
              </a:rPr>
              <a:t> </a:t>
            </a:r>
            <a:r>
              <a:rPr sz="2850" spc="-110" dirty="0">
                <a:latin typeface="Comic Sans MS"/>
                <a:cs typeface="Comic Sans MS"/>
              </a:rPr>
              <a:t>date,</a:t>
            </a:r>
            <a:r>
              <a:rPr sz="2850" spc="-65" dirty="0">
                <a:latin typeface="Comic Sans MS"/>
                <a:cs typeface="Comic Sans MS"/>
              </a:rPr>
              <a:t> </a:t>
            </a:r>
            <a:r>
              <a:rPr sz="2850" spc="-60" dirty="0">
                <a:latin typeface="Comic Sans MS"/>
                <a:cs typeface="Comic Sans MS"/>
              </a:rPr>
              <a:t>sum(amt)</a:t>
            </a:r>
            <a:r>
              <a:rPr sz="2850" spc="-90" dirty="0">
                <a:latin typeface="Comic Sans MS"/>
                <a:cs typeface="Comic Sans MS"/>
              </a:rPr>
              <a:t> </a:t>
            </a:r>
            <a:r>
              <a:rPr sz="2850" dirty="0">
                <a:latin typeface="Comic Sans MS"/>
                <a:cs typeface="Comic Sans MS"/>
              </a:rPr>
              <a:t>FROM</a:t>
            </a:r>
            <a:r>
              <a:rPr sz="2850" spc="-150" dirty="0">
                <a:latin typeface="Comic Sans MS"/>
                <a:cs typeface="Comic Sans MS"/>
              </a:rPr>
              <a:t> </a:t>
            </a:r>
            <a:r>
              <a:rPr sz="2850" spc="-30" dirty="0">
                <a:latin typeface="Comic Sans MS"/>
                <a:cs typeface="Comic Sans MS"/>
              </a:rPr>
              <a:t>SALE</a:t>
            </a:r>
            <a:endParaRPr sz="2850">
              <a:latin typeface="Comic Sans MS"/>
              <a:cs typeface="Comic Sans MS"/>
            </a:endParaRPr>
          </a:p>
          <a:p>
            <a:pPr marL="1995805">
              <a:lnSpc>
                <a:spcPts val="3429"/>
              </a:lnSpc>
            </a:pPr>
            <a:r>
              <a:rPr sz="2900" dirty="0">
                <a:latin typeface="Comic Sans MS"/>
                <a:cs typeface="Comic Sans MS"/>
              </a:rPr>
              <a:t>GROUP</a:t>
            </a:r>
            <a:r>
              <a:rPr sz="2900" spc="185" dirty="0">
                <a:latin typeface="Comic Sans MS"/>
                <a:cs typeface="Comic Sans MS"/>
              </a:rPr>
              <a:t> </a:t>
            </a:r>
            <a:r>
              <a:rPr sz="2900" spc="50" dirty="0">
                <a:latin typeface="Comic Sans MS"/>
                <a:cs typeface="Comic Sans MS"/>
              </a:rPr>
              <a:t>BY</a:t>
            </a:r>
            <a:r>
              <a:rPr sz="2900" spc="-204" dirty="0">
                <a:latin typeface="Comic Sans MS"/>
                <a:cs typeface="Comic Sans MS"/>
              </a:rPr>
              <a:t> </a:t>
            </a:r>
            <a:r>
              <a:rPr sz="2900" spc="-20" dirty="0">
                <a:latin typeface="Comic Sans MS"/>
                <a:cs typeface="Comic Sans MS"/>
              </a:rPr>
              <a:t>date</a:t>
            </a:r>
            <a:endParaRPr sz="2900">
              <a:latin typeface="Comic Sans MS"/>
              <a:cs typeface="Comic Sans MS"/>
            </a:endParaRPr>
          </a:p>
        </p:txBody>
      </p:sp>
      <p:sp>
        <p:nvSpPr>
          <p:cNvPr id="12" name="object 12"/>
          <p:cNvSpPr txBox="1"/>
          <p:nvPr/>
        </p:nvSpPr>
        <p:spPr>
          <a:xfrm>
            <a:off x="2138821" y="3281362"/>
            <a:ext cx="427990" cy="268022"/>
          </a:xfrm>
          <a:prstGeom prst="rect">
            <a:avLst/>
          </a:prstGeom>
        </p:spPr>
        <p:txBody>
          <a:bodyPr vert="horz" wrap="square" lIns="0" tIns="13970" rIns="0" bIns="0" rtlCol="0">
            <a:spAutoFit/>
          </a:bodyPr>
          <a:lstStyle/>
          <a:p>
            <a:pPr marL="12700">
              <a:spcBef>
                <a:spcPts val="110"/>
              </a:spcBef>
            </a:pPr>
            <a:r>
              <a:rPr sz="1650" spc="-20" dirty="0">
                <a:latin typeface="Arial MT"/>
                <a:cs typeface="Arial MT"/>
              </a:rPr>
              <a:t>sale</a:t>
            </a:r>
            <a:endParaRPr sz="1650">
              <a:latin typeface="Arial MT"/>
              <a:cs typeface="Arial MT"/>
            </a:endParaRPr>
          </a:p>
        </p:txBody>
      </p:sp>
      <p:sp>
        <p:nvSpPr>
          <p:cNvPr id="13" name="object 13"/>
          <p:cNvSpPr txBox="1"/>
          <p:nvPr/>
        </p:nvSpPr>
        <p:spPr>
          <a:xfrm>
            <a:off x="4656272" y="3281362"/>
            <a:ext cx="1162050" cy="268022"/>
          </a:xfrm>
          <a:prstGeom prst="rect">
            <a:avLst/>
          </a:prstGeom>
        </p:spPr>
        <p:txBody>
          <a:bodyPr vert="horz" wrap="square" lIns="0" tIns="13970" rIns="0" bIns="0" rtlCol="0">
            <a:spAutoFit/>
          </a:bodyPr>
          <a:lstStyle/>
          <a:p>
            <a:pPr marL="12700">
              <a:spcBef>
                <a:spcPts val="110"/>
              </a:spcBef>
              <a:tabLst>
                <a:tab pos="779780" algn="l"/>
              </a:tabLst>
            </a:pPr>
            <a:r>
              <a:rPr sz="1650" spc="-20" dirty="0">
                <a:latin typeface="Arial MT"/>
                <a:cs typeface="Arial MT"/>
              </a:rPr>
              <a:t>date</a:t>
            </a:r>
            <a:r>
              <a:rPr sz="1650" dirty="0">
                <a:latin typeface="Arial MT"/>
                <a:cs typeface="Arial MT"/>
              </a:rPr>
              <a:t>	</a:t>
            </a:r>
            <a:r>
              <a:rPr sz="1650" spc="-25" dirty="0">
                <a:latin typeface="Arial MT"/>
                <a:cs typeface="Arial MT"/>
              </a:rPr>
              <a:t>amt</a:t>
            </a:r>
            <a:endParaRPr sz="1650">
              <a:latin typeface="Arial MT"/>
              <a:cs typeface="Arial MT"/>
            </a:endParaRPr>
          </a:p>
        </p:txBody>
      </p:sp>
      <p:sp>
        <p:nvSpPr>
          <p:cNvPr id="14" name="object 14"/>
          <p:cNvSpPr txBox="1"/>
          <p:nvPr/>
        </p:nvSpPr>
        <p:spPr>
          <a:xfrm>
            <a:off x="2988867" y="3281363"/>
            <a:ext cx="1421765" cy="776605"/>
          </a:xfrm>
          <a:prstGeom prst="rect">
            <a:avLst/>
          </a:prstGeom>
        </p:spPr>
        <p:txBody>
          <a:bodyPr vert="horz" wrap="square" lIns="0" tIns="13970" rIns="0" bIns="0" rtlCol="0">
            <a:spAutoFit/>
          </a:bodyPr>
          <a:lstStyle/>
          <a:p>
            <a:pPr marL="12700">
              <a:spcBef>
                <a:spcPts val="110"/>
              </a:spcBef>
              <a:tabLst>
                <a:tab pos="725170" algn="l"/>
              </a:tabLst>
            </a:pPr>
            <a:r>
              <a:rPr sz="1650" spc="65" dirty="0">
                <a:latin typeface="Arial MT"/>
                <a:cs typeface="Arial MT"/>
              </a:rPr>
              <a:t>rodld</a:t>
            </a:r>
            <a:r>
              <a:rPr sz="1650" dirty="0">
                <a:latin typeface="Arial MT"/>
                <a:cs typeface="Arial MT"/>
              </a:rPr>
              <a:t>	</a:t>
            </a:r>
            <a:r>
              <a:rPr sz="1650" spc="40" dirty="0">
                <a:latin typeface="Arial MT"/>
                <a:cs typeface="Arial MT"/>
              </a:rPr>
              <a:t>storeld</a:t>
            </a:r>
            <a:endParaRPr sz="1650">
              <a:latin typeface="Arial MT"/>
              <a:cs typeface="Arial MT"/>
            </a:endParaRPr>
          </a:p>
          <a:p>
            <a:pPr marL="92710">
              <a:spcBef>
                <a:spcPts val="35"/>
              </a:spcBef>
            </a:pPr>
            <a:r>
              <a:rPr sz="1600" spc="-25" dirty="0">
                <a:latin typeface="Arial MT"/>
                <a:cs typeface="Arial MT"/>
              </a:rPr>
              <a:t>p1</a:t>
            </a:r>
            <a:endParaRPr sz="1600">
              <a:latin typeface="Arial MT"/>
              <a:cs typeface="Arial MT"/>
            </a:endParaRPr>
          </a:p>
          <a:p>
            <a:pPr marL="93345">
              <a:spcBef>
                <a:spcPts val="100"/>
              </a:spcBef>
            </a:pPr>
            <a:r>
              <a:rPr sz="1550" spc="-25" dirty="0">
                <a:latin typeface="Arial MT"/>
                <a:cs typeface="Arial MT"/>
              </a:rPr>
              <a:t>p2</a:t>
            </a:r>
            <a:endParaRPr sz="1550">
              <a:latin typeface="Arial MT"/>
              <a:cs typeface="Arial MT"/>
            </a:endParaRPr>
          </a:p>
        </p:txBody>
      </p:sp>
      <p:sp>
        <p:nvSpPr>
          <p:cNvPr id="15" name="object 15"/>
          <p:cNvSpPr txBox="1"/>
          <p:nvPr/>
        </p:nvSpPr>
        <p:spPr>
          <a:xfrm>
            <a:off x="3070253" y="4291161"/>
            <a:ext cx="252095" cy="244939"/>
          </a:xfrm>
          <a:prstGeom prst="rect">
            <a:avLst/>
          </a:prstGeom>
        </p:spPr>
        <p:txBody>
          <a:bodyPr vert="horz" wrap="square" lIns="0" tIns="13970" rIns="0" bIns="0" rtlCol="0">
            <a:spAutoFit/>
          </a:bodyPr>
          <a:lstStyle/>
          <a:p>
            <a:pPr marL="12700">
              <a:spcBef>
                <a:spcPts val="110"/>
              </a:spcBef>
            </a:pPr>
            <a:r>
              <a:rPr sz="1500" spc="-25" dirty="0">
                <a:latin typeface="Arial MT"/>
                <a:cs typeface="Arial MT"/>
              </a:rPr>
              <a:t>p2</a:t>
            </a:r>
            <a:endParaRPr sz="1500">
              <a:latin typeface="Arial MT"/>
              <a:cs typeface="Arial MT"/>
            </a:endParaRPr>
          </a:p>
        </p:txBody>
      </p:sp>
      <p:sp>
        <p:nvSpPr>
          <p:cNvPr id="16" name="object 16"/>
          <p:cNvSpPr txBox="1"/>
          <p:nvPr/>
        </p:nvSpPr>
        <p:spPr>
          <a:xfrm>
            <a:off x="3932181" y="3793827"/>
            <a:ext cx="256540" cy="1254760"/>
          </a:xfrm>
          <a:prstGeom prst="rect">
            <a:avLst/>
          </a:prstGeom>
        </p:spPr>
        <p:txBody>
          <a:bodyPr vert="horz" wrap="square" lIns="0" tIns="2540" rIns="0" bIns="0" rtlCol="0">
            <a:spAutoFit/>
          </a:bodyPr>
          <a:lstStyle/>
          <a:p>
            <a:pPr marL="12700" marR="5080">
              <a:lnSpc>
                <a:spcPct val="104900"/>
              </a:lnSpc>
              <a:spcBef>
                <a:spcPts val="20"/>
              </a:spcBef>
            </a:pPr>
            <a:r>
              <a:rPr sz="1550" spc="-25" dirty="0">
                <a:latin typeface="Arial MT"/>
                <a:cs typeface="Arial MT"/>
              </a:rPr>
              <a:t>ct </a:t>
            </a:r>
            <a:r>
              <a:rPr sz="1550" spc="40" dirty="0">
                <a:latin typeface="Arial MT"/>
                <a:cs typeface="Arial MT"/>
              </a:rPr>
              <a:t>c3 </a:t>
            </a:r>
            <a:r>
              <a:rPr sz="1500" spc="-25" dirty="0">
                <a:latin typeface="Arial MT"/>
                <a:cs typeface="Arial MT"/>
              </a:rPr>
              <a:t>c2 </a:t>
            </a:r>
            <a:r>
              <a:rPr sz="1600" spc="-25" dirty="0">
                <a:latin typeface="Arial MT"/>
                <a:cs typeface="Arial MT"/>
              </a:rPr>
              <a:t>c1 </a:t>
            </a:r>
            <a:r>
              <a:rPr sz="1550" spc="50" dirty="0">
                <a:latin typeface="Arial MT"/>
                <a:cs typeface="Arial MT"/>
              </a:rPr>
              <a:t>c2</a:t>
            </a:r>
            <a:endParaRPr sz="1550">
              <a:latin typeface="Arial MT"/>
              <a:cs typeface="Arial MT"/>
            </a:endParaRPr>
          </a:p>
        </p:txBody>
      </p:sp>
      <p:sp>
        <p:nvSpPr>
          <p:cNvPr id="17" name="object 17"/>
          <p:cNvSpPr txBox="1"/>
          <p:nvPr/>
        </p:nvSpPr>
        <p:spPr>
          <a:xfrm>
            <a:off x="5480318" y="4006651"/>
            <a:ext cx="288925" cy="308610"/>
          </a:xfrm>
          <a:prstGeom prst="rect">
            <a:avLst/>
          </a:prstGeom>
        </p:spPr>
        <p:txBody>
          <a:bodyPr vert="horz" wrap="square" lIns="0" tIns="13335" rIns="0" bIns="0" rtlCol="0">
            <a:spAutoFit/>
          </a:bodyPr>
          <a:lstStyle/>
          <a:p>
            <a:pPr marL="12700">
              <a:spcBef>
                <a:spcPts val="105"/>
              </a:spcBef>
            </a:pPr>
            <a:r>
              <a:rPr sz="1850" spc="-50" dirty="0">
                <a:latin typeface="Courier New"/>
                <a:cs typeface="Courier New"/>
              </a:rPr>
              <a:t>50</a:t>
            </a:r>
            <a:endParaRPr sz="1850">
              <a:latin typeface="Courier New"/>
              <a:cs typeface="Courier New"/>
            </a:endParaRPr>
          </a:p>
        </p:txBody>
      </p:sp>
      <p:sp>
        <p:nvSpPr>
          <p:cNvPr id="18" name="object 18"/>
          <p:cNvSpPr txBox="1"/>
          <p:nvPr/>
        </p:nvSpPr>
        <p:spPr>
          <a:xfrm>
            <a:off x="5500428" y="4541193"/>
            <a:ext cx="256540" cy="244939"/>
          </a:xfrm>
          <a:prstGeom prst="rect">
            <a:avLst/>
          </a:prstGeom>
        </p:spPr>
        <p:txBody>
          <a:bodyPr vert="horz" wrap="square" lIns="0" tIns="13970" rIns="0" bIns="0" rtlCol="0">
            <a:spAutoFit/>
          </a:bodyPr>
          <a:lstStyle/>
          <a:p>
            <a:pPr marL="12700">
              <a:spcBef>
                <a:spcPts val="110"/>
              </a:spcBef>
            </a:pPr>
            <a:r>
              <a:rPr sz="1500" spc="35" dirty="0">
                <a:latin typeface="Arial MT"/>
                <a:cs typeface="Arial MT"/>
              </a:rPr>
              <a:t>44</a:t>
            </a:r>
            <a:endParaRPr sz="1500">
              <a:latin typeface="Arial MT"/>
              <a:cs typeface="Arial MT"/>
            </a:endParaRPr>
          </a:p>
        </p:txBody>
      </p:sp>
      <p:sp>
        <p:nvSpPr>
          <p:cNvPr id="19" name="object 19"/>
          <p:cNvSpPr txBox="1"/>
          <p:nvPr/>
        </p:nvSpPr>
        <p:spPr>
          <a:xfrm>
            <a:off x="7647082" y="3722653"/>
            <a:ext cx="1970405" cy="849630"/>
          </a:xfrm>
          <a:prstGeom prst="rect">
            <a:avLst/>
          </a:prstGeom>
        </p:spPr>
        <p:txBody>
          <a:bodyPr vert="horz" wrap="square" lIns="0" tIns="39370" rIns="0" bIns="0" rtlCol="0">
            <a:spAutoFit/>
          </a:bodyPr>
          <a:lstStyle/>
          <a:p>
            <a:pPr marL="12700">
              <a:spcBef>
                <a:spcPts val="310"/>
              </a:spcBef>
              <a:tabLst>
                <a:tab pos="780415" algn="l"/>
                <a:tab pos="1522730" algn="l"/>
              </a:tabLst>
            </a:pPr>
            <a:r>
              <a:rPr sz="1700" spc="-25" dirty="0">
                <a:latin typeface="Arial MT"/>
                <a:cs typeface="Arial MT"/>
              </a:rPr>
              <a:t>ans</a:t>
            </a:r>
            <a:r>
              <a:rPr sz="1700" dirty="0">
                <a:latin typeface="Arial MT"/>
                <a:cs typeface="Arial MT"/>
              </a:rPr>
              <a:t>	</a:t>
            </a:r>
            <a:r>
              <a:rPr sz="1700" spc="-20" dirty="0">
                <a:latin typeface="Arial MT"/>
                <a:cs typeface="Arial MT"/>
              </a:rPr>
              <a:t>date</a:t>
            </a:r>
            <a:r>
              <a:rPr sz="1700" dirty="0">
                <a:latin typeface="Arial MT"/>
                <a:cs typeface="Arial MT"/>
              </a:rPr>
              <a:t>	</a:t>
            </a:r>
            <a:r>
              <a:rPr sz="1700" spc="35" dirty="0">
                <a:latin typeface="Arial MT"/>
                <a:cs typeface="Arial MT"/>
              </a:rPr>
              <a:t>sum</a:t>
            </a:r>
            <a:endParaRPr sz="1700">
              <a:latin typeface="Arial MT"/>
              <a:cs typeface="Arial MT"/>
            </a:endParaRPr>
          </a:p>
          <a:p>
            <a:pPr marL="1619250">
              <a:spcBef>
                <a:spcPts val="204"/>
              </a:spcBef>
            </a:pPr>
            <a:r>
              <a:rPr sz="1600" spc="-25" dirty="0">
                <a:latin typeface="Arial MT"/>
                <a:cs typeface="Arial MT"/>
              </a:rPr>
              <a:t>81</a:t>
            </a:r>
            <a:endParaRPr sz="1600">
              <a:latin typeface="Arial MT"/>
              <a:cs typeface="Arial MT"/>
            </a:endParaRPr>
          </a:p>
          <a:p>
            <a:pPr marL="1624965">
              <a:spcBef>
                <a:spcPts val="190"/>
              </a:spcBef>
            </a:pPr>
            <a:r>
              <a:rPr sz="1600" spc="-25" dirty="0">
                <a:latin typeface="Arial MT"/>
                <a:cs typeface="Arial MT"/>
              </a:rPr>
              <a:t>48</a:t>
            </a:r>
            <a:endParaRPr sz="1600">
              <a:latin typeface="Arial MT"/>
              <a:cs typeface="Arial MT"/>
            </a:endParaRPr>
          </a:p>
        </p:txBody>
      </p:sp>
      <p:sp>
        <p:nvSpPr>
          <p:cNvPr id="20" name="object 20"/>
          <p:cNvSpPr txBox="1"/>
          <p:nvPr/>
        </p:nvSpPr>
        <p:spPr>
          <a:xfrm>
            <a:off x="6750038" y="6683077"/>
            <a:ext cx="3742690" cy="192360"/>
          </a:xfrm>
          <a:prstGeom prst="rect">
            <a:avLst/>
          </a:prstGeom>
        </p:spPr>
        <p:txBody>
          <a:bodyPr vert="horz" wrap="square" lIns="0" tIns="15240" rIns="0" bIns="0" rtlCol="0">
            <a:spAutoFit/>
          </a:bodyPr>
          <a:lstStyle/>
          <a:p>
            <a:pPr marL="12700">
              <a:spcBef>
                <a:spcPts val="120"/>
              </a:spcBef>
            </a:pPr>
            <a:r>
              <a:rPr sz="1150" spc="-55" dirty="0">
                <a:solidFill>
                  <a:srgbClr val="333333"/>
                </a:solidFill>
                <a:latin typeface="Arial MT"/>
                <a:cs typeface="Arial MT"/>
              </a:rPr>
              <a:t>HI^CtOr</a:t>
            </a:r>
            <a:r>
              <a:rPr sz="1150" spc="150" dirty="0">
                <a:solidFill>
                  <a:srgbClr val="333333"/>
                </a:solidFill>
                <a:latin typeface="Arial MT"/>
                <a:cs typeface="Arial MT"/>
              </a:rPr>
              <a:t> </a:t>
            </a:r>
            <a:r>
              <a:rPr sz="1150" spc="50" dirty="0">
                <a:solidFill>
                  <a:srgbClr val="414141"/>
                </a:solidFill>
                <a:latin typeface="Arial MT"/>
                <a:cs typeface="Arial MT"/>
              </a:rPr>
              <a:t>Garcia</a:t>
            </a:r>
            <a:r>
              <a:rPr sz="1150" spc="15" dirty="0">
                <a:solidFill>
                  <a:srgbClr val="414141"/>
                </a:solidFill>
                <a:latin typeface="Arial MT"/>
                <a:cs typeface="Arial MT"/>
              </a:rPr>
              <a:t> </a:t>
            </a:r>
            <a:r>
              <a:rPr sz="1150" spc="65" dirty="0">
                <a:solidFill>
                  <a:srgbClr val="363636"/>
                </a:solidFill>
                <a:latin typeface="Arial MT"/>
                <a:cs typeface="Arial MT"/>
              </a:rPr>
              <a:t>Molina:</a:t>
            </a:r>
            <a:r>
              <a:rPr sz="1150" spc="25" dirty="0">
                <a:solidFill>
                  <a:srgbClr val="363636"/>
                </a:solidFill>
                <a:latin typeface="Arial MT"/>
                <a:cs typeface="Arial MT"/>
              </a:rPr>
              <a:t> </a:t>
            </a:r>
            <a:r>
              <a:rPr sz="1150" dirty="0">
                <a:solidFill>
                  <a:srgbClr val="2A2A2A"/>
                </a:solidFill>
                <a:latin typeface="Arial MT"/>
                <a:cs typeface="Arial MT"/>
              </a:rPr>
              <a:t>Data</a:t>
            </a:r>
            <a:r>
              <a:rPr sz="1150" spc="100" dirty="0">
                <a:solidFill>
                  <a:srgbClr val="2A2A2A"/>
                </a:solidFill>
                <a:latin typeface="Arial MT"/>
                <a:cs typeface="Arial MT"/>
              </a:rPr>
              <a:t> </a:t>
            </a:r>
            <a:r>
              <a:rPr sz="1150" spc="50" dirty="0">
                <a:solidFill>
                  <a:srgbClr val="2F2F2F"/>
                </a:solidFill>
                <a:latin typeface="Arial MT"/>
                <a:cs typeface="Arial MT"/>
              </a:rPr>
              <a:t>Warehousing</a:t>
            </a:r>
            <a:r>
              <a:rPr sz="1150" spc="155" dirty="0">
                <a:solidFill>
                  <a:srgbClr val="2F2F2F"/>
                </a:solidFill>
                <a:latin typeface="Arial MT"/>
                <a:cs typeface="Arial MT"/>
              </a:rPr>
              <a:t> </a:t>
            </a:r>
            <a:r>
              <a:rPr sz="1150" spc="70" dirty="0">
                <a:solidFill>
                  <a:srgbClr val="282828"/>
                </a:solidFill>
                <a:latin typeface="Arial MT"/>
                <a:cs typeface="Arial MT"/>
              </a:rPr>
              <a:t>and</a:t>
            </a:r>
            <a:r>
              <a:rPr sz="1150" spc="55" dirty="0">
                <a:solidFill>
                  <a:srgbClr val="282828"/>
                </a:solidFill>
                <a:latin typeface="Arial MT"/>
                <a:cs typeface="Arial MT"/>
              </a:rPr>
              <a:t> </a:t>
            </a:r>
            <a:r>
              <a:rPr sz="1150" spc="-20" dirty="0">
                <a:solidFill>
                  <a:srgbClr val="343434"/>
                </a:solidFill>
                <a:latin typeface="Arial MT"/>
                <a:cs typeface="Arial MT"/>
              </a:rPr>
              <a:t>OLAP</a:t>
            </a:r>
            <a:endParaRPr sz="1150">
              <a:latin typeface="Arial MT"/>
              <a:cs typeface="Arial MT"/>
            </a:endParaRPr>
          </a:p>
        </p:txBody>
      </p:sp>
    </p:spTree>
    <p:extLst>
      <p:ext uri="{BB962C8B-B14F-4D97-AF65-F5344CB8AC3E}">
        <p14:creationId xmlns:p14="http://schemas.microsoft.com/office/powerpoint/2010/main" val="255403540"/>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328171" y="5197079"/>
            <a:ext cx="964406" cy="125015"/>
          </a:xfrm>
          <a:prstGeom prst="rect">
            <a:avLst/>
          </a:prstGeom>
        </p:spPr>
      </p:pic>
      <p:pic>
        <p:nvPicPr>
          <p:cNvPr id="3" name="object 3"/>
          <p:cNvPicPr/>
          <p:nvPr/>
        </p:nvPicPr>
        <p:blipFill>
          <a:blip r:embed="rId3" cstate="print"/>
          <a:stretch>
            <a:fillRect/>
          </a:stretch>
        </p:blipFill>
        <p:spPr>
          <a:xfrm>
            <a:off x="1899047" y="3045024"/>
            <a:ext cx="4009429" cy="1777007"/>
          </a:xfrm>
          <a:prstGeom prst="rect">
            <a:avLst/>
          </a:prstGeom>
        </p:spPr>
      </p:pic>
      <p:pic>
        <p:nvPicPr>
          <p:cNvPr id="4" name="object 4"/>
          <p:cNvPicPr/>
          <p:nvPr/>
        </p:nvPicPr>
        <p:blipFill>
          <a:blip r:embed="rId4" cstate="print"/>
          <a:stretch>
            <a:fillRect/>
          </a:stretch>
        </p:blipFill>
        <p:spPr>
          <a:xfrm>
            <a:off x="6283524" y="3786187"/>
            <a:ext cx="526851" cy="383976"/>
          </a:xfrm>
          <a:prstGeom prst="rect">
            <a:avLst/>
          </a:prstGeom>
        </p:spPr>
      </p:pic>
      <p:pic>
        <p:nvPicPr>
          <p:cNvPr id="5" name="object 5"/>
          <p:cNvPicPr/>
          <p:nvPr/>
        </p:nvPicPr>
        <p:blipFill>
          <a:blip r:embed="rId5" cstate="print"/>
          <a:stretch>
            <a:fillRect/>
          </a:stretch>
        </p:blipFill>
        <p:spPr>
          <a:xfrm>
            <a:off x="7087195" y="3348633"/>
            <a:ext cx="3134320" cy="1125140"/>
          </a:xfrm>
          <a:prstGeom prst="rect">
            <a:avLst/>
          </a:prstGeom>
        </p:spPr>
      </p:pic>
      <p:grpSp>
        <p:nvGrpSpPr>
          <p:cNvPr id="6" name="object 6"/>
          <p:cNvGrpSpPr/>
          <p:nvPr/>
        </p:nvGrpSpPr>
        <p:grpSpPr>
          <a:xfrm>
            <a:off x="1524000" y="1276945"/>
            <a:ext cx="9135110" cy="161290"/>
            <a:chOff x="0" y="1276945"/>
            <a:chExt cx="9135110" cy="161290"/>
          </a:xfrm>
        </p:grpSpPr>
        <p:pic>
          <p:nvPicPr>
            <p:cNvPr id="7" name="object 7"/>
            <p:cNvPicPr/>
            <p:nvPr/>
          </p:nvPicPr>
          <p:blipFill>
            <a:blip r:embed="rId6" cstate="print"/>
            <a:stretch>
              <a:fillRect/>
            </a:stretch>
          </p:blipFill>
          <p:spPr>
            <a:xfrm>
              <a:off x="0" y="1384101"/>
              <a:ext cx="9135070" cy="53578"/>
            </a:xfrm>
            <a:prstGeom prst="rect">
              <a:avLst/>
            </a:prstGeom>
          </p:spPr>
        </p:pic>
        <p:pic>
          <p:nvPicPr>
            <p:cNvPr id="8" name="object 8"/>
            <p:cNvPicPr/>
            <p:nvPr/>
          </p:nvPicPr>
          <p:blipFill>
            <a:blip r:embed="rId7" cstate="print"/>
            <a:stretch>
              <a:fillRect/>
            </a:stretch>
          </p:blipFill>
          <p:spPr>
            <a:xfrm>
              <a:off x="0" y="1276945"/>
              <a:ext cx="9135070" cy="80367"/>
            </a:xfrm>
            <a:prstGeom prst="rect">
              <a:avLst/>
            </a:prstGeom>
          </p:spPr>
        </p:pic>
      </p:grpSp>
      <p:sp>
        <p:nvSpPr>
          <p:cNvPr id="9" name="object 9"/>
          <p:cNvSpPr/>
          <p:nvPr/>
        </p:nvSpPr>
        <p:spPr>
          <a:xfrm>
            <a:off x="6667500" y="5856386"/>
            <a:ext cx="646430" cy="0"/>
          </a:xfrm>
          <a:custGeom>
            <a:avLst/>
            <a:gdLst/>
            <a:ahLst/>
            <a:cxnLst/>
            <a:rect l="l" t="t" r="r" b="b"/>
            <a:pathLst>
              <a:path w="646429">
                <a:moveTo>
                  <a:pt x="0" y="0"/>
                </a:moveTo>
                <a:lnTo>
                  <a:pt x="645914" y="0"/>
                </a:lnTo>
              </a:path>
            </a:pathLst>
          </a:custGeom>
          <a:ln w="20835">
            <a:solidFill>
              <a:srgbClr val="E43B0F"/>
            </a:solidFill>
          </a:ln>
        </p:spPr>
        <p:txBody>
          <a:bodyPr wrap="square" lIns="0" tIns="0" rIns="0" bIns="0" rtlCol="0"/>
          <a:lstStyle/>
          <a:p>
            <a:endParaRPr/>
          </a:p>
        </p:txBody>
      </p:sp>
      <p:sp>
        <p:nvSpPr>
          <p:cNvPr id="10" name="object 10"/>
          <p:cNvSpPr/>
          <p:nvPr/>
        </p:nvSpPr>
        <p:spPr>
          <a:xfrm>
            <a:off x="4658320" y="5240238"/>
            <a:ext cx="735330" cy="0"/>
          </a:xfrm>
          <a:custGeom>
            <a:avLst/>
            <a:gdLst/>
            <a:ahLst/>
            <a:cxnLst/>
            <a:rect l="l" t="t" r="r" b="b"/>
            <a:pathLst>
              <a:path w="735329">
                <a:moveTo>
                  <a:pt x="0" y="0"/>
                </a:moveTo>
                <a:lnTo>
                  <a:pt x="735211" y="0"/>
                </a:lnTo>
              </a:path>
            </a:pathLst>
          </a:custGeom>
          <a:ln w="20835">
            <a:solidFill>
              <a:srgbClr val="E43F13"/>
            </a:solidFill>
          </a:ln>
        </p:spPr>
        <p:txBody>
          <a:bodyPr wrap="square" lIns="0" tIns="0" rIns="0" bIns="0" rtlCol="0"/>
          <a:lstStyle/>
          <a:p>
            <a:endParaRPr/>
          </a:p>
        </p:txBody>
      </p:sp>
      <p:sp>
        <p:nvSpPr>
          <p:cNvPr id="11" name="object 11"/>
          <p:cNvSpPr/>
          <p:nvPr/>
        </p:nvSpPr>
        <p:spPr>
          <a:xfrm>
            <a:off x="1541860"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sp>
        <p:nvSpPr>
          <p:cNvPr id="12" name="object 12"/>
          <p:cNvSpPr txBox="1"/>
          <p:nvPr/>
        </p:nvSpPr>
        <p:spPr>
          <a:xfrm>
            <a:off x="1798339" y="6588820"/>
            <a:ext cx="234950" cy="252633"/>
          </a:xfrm>
          <a:prstGeom prst="rect">
            <a:avLst/>
          </a:prstGeom>
        </p:spPr>
        <p:txBody>
          <a:bodyPr vert="horz" wrap="square" lIns="0" tIns="13970" rIns="0" bIns="0" rtlCol="0">
            <a:spAutoFit/>
          </a:bodyPr>
          <a:lstStyle/>
          <a:p>
            <a:pPr marL="12700">
              <a:spcBef>
                <a:spcPts val="110"/>
              </a:spcBef>
            </a:pPr>
            <a:r>
              <a:rPr sz="1550" spc="-75" dirty="0">
                <a:solidFill>
                  <a:srgbClr val="264F46"/>
                </a:solidFill>
                <a:latin typeface="Courier New"/>
                <a:cs typeface="Courier New"/>
              </a:rPr>
              <a:t>24</a:t>
            </a:r>
            <a:endParaRPr sz="1550">
              <a:latin typeface="Courier New"/>
              <a:cs typeface="Courier New"/>
            </a:endParaRPr>
          </a:p>
        </p:txBody>
      </p:sp>
      <p:sp>
        <p:nvSpPr>
          <p:cNvPr id="13" name="object 13"/>
          <p:cNvSpPr txBox="1">
            <a:spLocks noGrp="1"/>
          </p:cNvSpPr>
          <p:nvPr>
            <p:ph type="title"/>
          </p:nvPr>
        </p:nvSpPr>
        <p:spPr>
          <a:xfrm>
            <a:off x="2548467" y="-74075"/>
            <a:ext cx="10769600" cy="801150"/>
          </a:xfrm>
          <a:prstGeom prst="rect">
            <a:avLst/>
          </a:prstGeom>
        </p:spPr>
        <p:txBody>
          <a:bodyPr vert="horz" wrap="square" lIns="0" tIns="99982" rIns="0" bIns="0" numCol="1" rtlCol="0" anchor="b" anchorCtr="0" compatLnSpc="1">
            <a:prstTxWarp prst="textNoShape">
              <a:avLst/>
            </a:prstTxWarp>
            <a:spAutoFit/>
          </a:bodyPr>
          <a:lstStyle/>
          <a:p>
            <a:pPr marL="1777364">
              <a:spcBef>
                <a:spcPts val="90"/>
              </a:spcBef>
            </a:pPr>
            <a:r>
              <a:rPr sz="4550" spc="-360" dirty="0">
                <a:solidFill>
                  <a:srgbClr val="0A6966"/>
                </a:solidFill>
                <a:latin typeface="Comic Sans MS"/>
                <a:cs typeface="Comic Sans MS"/>
              </a:rPr>
              <a:t>Another</a:t>
            </a:r>
            <a:r>
              <a:rPr sz="4550" spc="360" dirty="0">
                <a:solidFill>
                  <a:srgbClr val="0A6966"/>
                </a:solidFill>
                <a:latin typeface="Comic Sans MS"/>
                <a:cs typeface="Comic Sans MS"/>
              </a:rPr>
              <a:t> </a:t>
            </a:r>
            <a:r>
              <a:rPr sz="4550" spc="-135" dirty="0">
                <a:solidFill>
                  <a:srgbClr val="036D62"/>
                </a:solidFill>
                <a:latin typeface="Comic Sans MS"/>
                <a:cs typeface="Comic Sans MS"/>
              </a:rPr>
              <a:t>Exampie</a:t>
            </a:r>
            <a:endParaRPr sz="4550">
              <a:latin typeface="Comic Sans MS"/>
              <a:cs typeface="Comic Sans MS"/>
            </a:endParaRPr>
          </a:p>
        </p:txBody>
      </p:sp>
      <p:sp>
        <p:nvSpPr>
          <p:cNvPr id="14" name="object 14"/>
          <p:cNvSpPr txBox="1"/>
          <p:nvPr/>
        </p:nvSpPr>
        <p:spPr>
          <a:xfrm>
            <a:off x="2096563" y="1537840"/>
            <a:ext cx="7748270" cy="1771014"/>
          </a:xfrm>
          <a:prstGeom prst="rect">
            <a:avLst/>
          </a:prstGeom>
        </p:spPr>
        <p:txBody>
          <a:bodyPr vert="horz" wrap="square" lIns="0" tIns="15875" rIns="0" bIns="0" rtlCol="0">
            <a:spAutoFit/>
          </a:bodyPr>
          <a:lstStyle/>
          <a:p>
            <a:pPr marL="305435" indent="-206375">
              <a:lnSpc>
                <a:spcPts val="3504"/>
              </a:lnSpc>
              <a:spcBef>
                <a:spcPts val="125"/>
              </a:spcBef>
              <a:buClr>
                <a:srgbClr val="017764"/>
              </a:buClr>
              <a:buChar char="•"/>
              <a:tabLst>
                <a:tab pos="305435" algn="l"/>
              </a:tabLst>
            </a:pPr>
            <a:r>
              <a:rPr sz="2950" spc="-270" dirty="0">
                <a:solidFill>
                  <a:srgbClr val="1C7766"/>
                </a:solidFill>
                <a:latin typeface="Comic Sans MS"/>
                <a:cs typeface="Comic Sans MS"/>
              </a:rPr>
              <a:t>Add</a:t>
            </a:r>
            <a:r>
              <a:rPr sz="2950" spc="50" dirty="0">
                <a:solidFill>
                  <a:srgbClr val="1C7766"/>
                </a:solidFill>
                <a:latin typeface="Comic Sans MS"/>
                <a:cs typeface="Comic Sans MS"/>
              </a:rPr>
              <a:t> </a:t>
            </a:r>
            <a:r>
              <a:rPr sz="2950" dirty="0">
                <a:solidFill>
                  <a:srgbClr val="245D57"/>
                </a:solidFill>
                <a:latin typeface="Comic Sans MS"/>
                <a:cs typeface="Comic Sans MS"/>
              </a:rPr>
              <a:t>up</a:t>
            </a:r>
            <a:r>
              <a:rPr sz="2950" spc="-165" dirty="0">
                <a:solidFill>
                  <a:srgbClr val="245D57"/>
                </a:solidFill>
                <a:latin typeface="Comic Sans MS"/>
                <a:cs typeface="Comic Sans MS"/>
              </a:rPr>
              <a:t> </a:t>
            </a:r>
            <a:r>
              <a:rPr sz="2950" spc="-114" dirty="0">
                <a:solidFill>
                  <a:srgbClr val="156252"/>
                </a:solidFill>
                <a:latin typeface="Comic Sans MS"/>
                <a:cs typeface="Comic Sans MS"/>
              </a:rPr>
              <a:t>amounts</a:t>
            </a:r>
            <a:r>
              <a:rPr sz="2950" spc="-30" dirty="0">
                <a:solidFill>
                  <a:srgbClr val="156252"/>
                </a:solidFill>
                <a:latin typeface="Comic Sans MS"/>
                <a:cs typeface="Comic Sans MS"/>
              </a:rPr>
              <a:t> </a:t>
            </a:r>
            <a:r>
              <a:rPr sz="2950" spc="-235" dirty="0">
                <a:solidFill>
                  <a:srgbClr val="0C5D4D"/>
                </a:solidFill>
                <a:latin typeface="Comic Sans MS"/>
                <a:cs typeface="Comic Sans MS"/>
              </a:rPr>
              <a:t>by</a:t>
            </a:r>
            <a:r>
              <a:rPr sz="2950" spc="-5" dirty="0">
                <a:solidFill>
                  <a:srgbClr val="0C5D4D"/>
                </a:solidFill>
                <a:latin typeface="Comic Sans MS"/>
                <a:cs typeface="Comic Sans MS"/>
              </a:rPr>
              <a:t> </a:t>
            </a:r>
            <a:r>
              <a:rPr sz="2950" spc="-130" dirty="0">
                <a:solidFill>
                  <a:srgbClr val="0F6252"/>
                </a:solidFill>
                <a:latin typeface="Comic Sans MS"/>
                <a:cs typeface="Comic Sans MS"/>
              </a:rPr>
              <a:t>day,</a:t>
            </a:r>
            <a:r>
              <a:rPr sz="2950" spc="55" dirty="0">
                <a:solidFill>
                  <a:srgbClr val="0F6252"/>
                </a:solidFill>
                <a:latin typeface="Comic Sans MS"/>
                <a:cs typeface="Comic Sans MS"/>
              </a:rPr>
              <a:t> </a:t>
            </a:r>
            <a:r>
              <a:rPr sz="2950" spc="-75" dirty="0">
                <a:solidFill>
                  <a:srgbClr val="156259"/>
                </a:solidFill>
                <a:latin typeface="Comic Sans MS"/>
                <a:cs typeface="Comic Sans MS"/>
              </a:rPr>
              <a:t>product</a:t>
            </a:r>
            <a:endParaRPr sz="2950">
              <a:latin typeface="Comic Sans MS"/>
              <a:cs typeface="Comic Sans MS"/>
            </a:endParaRPr>
          </a:p>
          <a:p>
            <a:pPr marL="359410" marR="5080" indent="-259715">
              <a:lnSpc>
                <a:spcPts val="3379"/>
              </a:lnSpc>
              <a:spcBef>
                <a:spcPts val="114"/>
              </a:spcBef>
              <a:buClr>
                <a:srgbClr val="007462"/>
              </a:buClr>
              <a:buChar char="•"/>
              <a:tabLst>
                <a:tab pos="1734185" algn="l"/>
                <a:tab pos="2082800" algn="l"/>
              </a:tabLst>
            </a:pPr>
            <a:r>
              <a:rPr sz="2850" spc="-600" dirty="0">
                <a:solidFill>
                  <a:srgbClr val="266454"/>
                </a:solidFill>
                <a:latin typeface="Comic Sans MS"/>
                <a:cs typeface="Comic Sans MS"/>
              </a:rPr>
              <a:t>In</a:t>
            </a:r>
            <a:r>
              <a:rPr sz="2850" spc="145" dirty="0">
                <a:solidFill>
                  <a:srgbClr val="266454"/>
                </a:solidFill>
                <a:latin typeface="Comic Sans MS"/>
                <a:cs typeface="Comic Sans MS"/>
              </a:rPr>
              <a:t> </a:t>
            </a:r>
            <a:r>
              <a:rPr sz="2850" spc="-20" dirty="0">
                <a:solidFill>
                  <a:srgbClr val="21564F"/>
                </a:solidFill>
                <a:latin typeface="Comic Sans MS"/>
                <a:cs typeface="Comic Sans MS"/>
              </a:rPr>
              <a:t>SQL:</a:t>
            </a:r>
            <a:r>
              <a:rPr sz="2850" dirty="0">
                <a:solidFill>
                  <a:srgbClr val="21564F"/>
                </a:solidFill>
                <a:latin typeface="Comic Sans MS"/>
                <a:cs typeface="Comic Sans MS"/>
              </a:rPr>
              <a:t>	</a:t>
            </a:r>
            <a:r>
              <a:rPr sz="2850" dirty="0">
                <a:latin typeface="Comic Sans MS"/>
                <a:cs typeface="Comic Sans MS"/>
              </a:rPr>
              <a:t>SELECT</a:t>
            </a:r>
            <a:r>
              <a:rPr sz="2850" spc="-135" dirty="0">
                <a:latin typeface="Comic Sans MS"/>
                <a:cs typeface="Comic Sans MS"/>
              </a:rPr>
              <a:t> </a:t>
            </a:r>
            <a:r>
              <a:rPr sz="2850" spc="-110" dirty="0">
                <a:latin typeface="Comic Sans MS"/>
                <a:cs typeface="Comic Sans MS"/>
              </a:rPr>
              <a:t>date,</a:t>
            </a:r>
            <a:r>
              <a:rPr sz="2850" spc="-65" dirty="0">
                <a:latin typeface="Comic Sans MS"/>
                <a:cs typeface="Comic Sans MS"/>
              </a:rPr>
              <a:t> </a:t>
            </a:r>
            <a:r>
              <a:rPr sz="2850" spc="-60" dirty="0">
                <a:latin typeface="Comic Sans MS"/>
                <a:cs typeface="Comic Sans MS"/>
              </a:rPr>
              <a:t>sum(amt)</a:t>
            </a:r>
            <a:r>
              <a:rPr sz="2850" spc="-90" dirty="0">
                <a:latin typeface="Comic Sans MS"/>
                <a:cs typeface="Comic Sans MS"/>
              </a:rPr>
              <a:t> </a:t>
            </a:r>
            <a:r>
              <a:rPr sz="2850" dirty="0">
                <a:latin typeface="Comic Sans MS"/>
                <a:cs typeface="Comic Sans MS"/>
              </a:rPr>
              <a:t>FROM</a:t>
            </a:r>
            <a:r>
              <a:rPr sz="2850" spc="-150" dirty="0">
                <a:latin typeface="Comic Sans MS"/>
                <a:cs typeface="Comic Sans MS"/>
              </a:rPr>
              <a:t> </a:t>
            </a:r>
            <a:r>
              <a:rPr sz="2850" spc="-55" dirty="0">
                <a:latin typeface="Comic Sans MS"/>
                <a:cs typeface="Comic Sans MS"/>
              </a:rPr>
              <a:t>SALE 		</a:t>
            </a:r>
            <a:r>
              <a:rPr sz="2850" spc="70" dirty="0">
                <a:latin typeface="Comic Sans MS"/>
                <a:cs typeface="Comic Sans MS"/>
              </a:rPr>
              <a:t>GROUP</a:t>
            </a:r>
            <a:r>
              <a:rPr sz="2850" spc="-10" dirty="0">
                <a:latin typeface="Comic Sans MS"/>
                <a:cs typeface="Comic Sans MS"/>
              </a:rPr>
              <a:t> </a:t>
            </a:r>
            <a:r>
              <a:rPr sz="2850" spc="50" dirty="0">
                <a:latin typeface="Comic Sans MS"/>
                <a:cs typeface="Comic Sans MS"/>
              </a:rPr>
              <a:t>BY</a:t>
            </a:r>
            <a:r>
              <a:rPr sz="2850" spc="-210" dirty="0">
                <a:latin typeface="Comic Sans MS"/>
                <a:cs typeface="Comic Sans MS"/>
              </a:rPr>
              <a:t> </a:t>
            </a:r>
            <a:r>
              <a:rPr sz="2850" spc="-135" dirty="0">
                <a:latin typeface="Comic Sans MS"/>
                <a:cs typeface="Comic Sans MS"/>
              </a:rPr>
              <a:t>date,</a:t>
            </a:r>
            <a:r>
              <a:rPr sz="2850" spc="80" dirty="0">
                <a:latin typeface="Comic Sans MS"/>
                <a:cs typeface="Comic Sans MS"/>
              </a:rPr>
              <a:t> </a:t>
            </a:r>
            <a:r>
              <a:rPr sz="2850" spc="-10" dirty="0">
                <a:latin typeface="Comic Sans MS"/>
                <a:cs typeface="Comic Sans MS"/>
              </a:rPr>
              <a:t>prodld</a:t>
            </a:r>
            <a:endParaRPr sz="2850">
              <a:latin typeface="Comic Sans MS"/>
              <a:cs typeface="Comic Sans MS"/>
            </a:endParaRPr>
          </a:p>
          <a:p>
            <a:pPr marL="12700">
              <a:spcBef>
                <a:spcPts val="1410"/>
              </a:spcBef>
              <a:tabLst>
                <a:tab pos="1575435" algn="l"/>
                <a:tab pos="2524760" algn="l"/>
                <a:tab pos="3297554" algn="l"/>
              </a:tabLst>
            </a:pPr>
            <a:r>
              <a:rPr sz="1600" spc="-20" dirty="0">
                <a:latin typeface="Comic Sans MS"/>
                <a:cs typeface="Comic Sans MS"/>
              </a:rPr>
              <a:t>sale</a:t>
            </a:r>
            <a:r>
              <a:rPr sz="1600" dirty="0">
                <a:latin typeface="Comic Sans MS"/>
                <a:cs typeface="Comic Sans MS"/>
              </a:rPr>
              <a:t>	</a:t>
            </a:r>
            <a:r>
              <a:rPr sz="2325" spc="-15" baseline="1792" dirty="0">
                <a:latin typeface="Comic Sans MS"/>
                <a:cs typeface="Comic Sans MS"/>
              </a:rPr>
              <a:t>storeld</a:t>
            </a:r>
            <a:r>
              <a:rPr sz="2325" baseline="1792" dirty="0">
                <a:latin typeface="Comic Sans MS"/>
                <a:cs typeface="Comic Sans MS"/>
              </a:rPr>
              <a:t>	</a:t>
            </a:r>
            <a:r>
              <a:rPr sz="2325" spc="-30" baseline="1792" dirty="0">
                <a:latin typeface="Comic Sans MS"/>
                <a:cs typeface="Comic Sans MS"/>
              </a:rPr>
              <a:t>date</a:t>
            </a:r>
            <a:r>
              <a:rPr sz="2325" baseline="1792" dirty="0">
                <a:latin typeface="Comic Sans MS"/>
                <a:cs typeface="Comic Sans MS"/>
              </a:rPr>
              <a:t>	</a:t>
            </a:r>
            <a:r>
              <a:rPr sz="2325" spc="44" baseline="1792" dirty="0">
                <a:latin typeface="Comic Sans MS"/>
                <a:cs typeface="Comic Sans MS"/>
              </a:rPr>
              <a:t>amt</a:t>
            </a:r>
            <a:endParaRPr sz="2325" baseline="1792">
              <a:latin typeface="Comic Sans MS"/>
              <a:cs typeface="Comic Sans MS"/>
            </a:endParaRPr>
          </a:p>
        </p:txBody>
      </p:sp>
      <p:sp>
        <p:nvSpPr>
          <p:cNvPr id="15" name="object 15"/>
          <p:cNvSpPr txBox="1"/>
          <p:nvPr/>
        </p:nvSpPr>
        <p:spPr>
          <a:xfrm>
            <a:off x="3026746" y="3293766"/>
            <a:ext cx="252729" cy="1003935"/>
          </a:xfrm>
          <a:prstGeom prst="rect">
            <a:avLst/>
          </a:prstGeom>
        </p:spPr>
        <p:txBody>
          <a:bodyPr vert="horz" wrap="square" lIns="0" tIns="635" rIns="0" bIns="0" rtlCol="0">
            <a:spAutoFit/>
          </a:bodyPr>
          <a:lstStyle/>
          <a:p>
            <a:pPr marL="12700" marR="5080">
              <a:lnSpc>
                <a:spcPct val="105800"/>
              </a:lnSpc>
              <a:spcBef>
                <a:spcPts val="5"/>
              </a:spcBef>
            </a:pPr>
            <a:r>
              <a:rPr sz="1550" spc="-25" dirty="0">
                <a:latin typeface="Comic Sans MS"/>
                <a:cs typeface="Comic Sans MS"/>
              </a:rPr>
              <a:t>p1 p2</a:t>
            </a:r>
            <a:endParaRPr sz="1550">
              <a:latin typeface="Comic Sans MS"/>
              <a:cs typeface="Comic Sans MS"/>
            </a:endParaRPr>
          </a:p>
          <a:p>
            <a:pPr marL="12700">
              <a:spcBef>
                <a:spcPts val="2055"/>
              </a:spcBef>
            </a:pPr>
            <a:r>
              <a:rPr sz="1500" spc="-25" dirty="0">
                <a:latin typeface="Comic Sans MS"/>
                <a:cs typeface="Comic Sans MS"/>
              </a:rPr>
              <a:t>p2</a:t>
            </a:r>
            <a:endParaRPr sz="1500">
              <a:latin typeface="Comic Sans MS"/>
              <a:cs typeface="Comic Sans MS"/>
            </a:endParaRPr>
          </a:p>
        </p:txBody>
      </p:sp>
      <p:sp>
        <p:nvSpPr>
          <p:cNvPr id="16" name="object 16"/>
          <p:cNvSpPr txBox="1"/>
          <p:nvPr/>
        </p:nvSpPr>
        <p:spPr>
          <a:xfrm>
            <a:off x="3894602" y="4041130"/>
            <a:ext cx="252729" cy="244939"/>
          </a:xfrm>
          <a:prstGeom prst="rect">
            <a:avLst/>
          </a:prstGeom>
        </p:spPr>
        <p:txBody>
          <a:bodyPr vert="horz" wrap="square" lIns="0" tIns="13970" rIns="0" bIns="0" rtlCol="0">
            <a:spAutoFit/>
          </a:bodyPr>
          <a:lstStyle/>
          <a:p>
            <a:pPr marL="12700">
              <a:spcBef>
                <a:spcPts val="110"/>
              </a:spcBef>
            </a:pPr>
            <a:r>
              <a:rPr sz="1500" spc="-25" dirty="0">
                <a:latin typeface="Comic Sans MS"/>
                <a:cs typeface="Comic Sans MS"/>
              </a:rPr>
              <a:t>c2</a:t>
            </a:r>
            <a:endParaRPr sz="1500">
              <a:latin typeface="Comic Sans MS"/>
              <a:cs typeface="Comic Sans MS"/>
            </a:endParaRPr>
          </a:p>
        </p:txBody>
      </p:sp>
      <p:sp>
        <p:nvSpPr>
          <p:cNvPr id="17" name="object 17"/>
          <p:cNvSpPr txBox="1"/>
          <p:nvPr/>
        </p:nvSpPr>
        <p:spPr>
          <a:xfrm>
            <a:off x="3887232" y="4510186"/>
            <a:ext cx="253365" cy="293370"/>
          </a:xfrm>
          <a:prstGeom prst="rect">
            <a:avLst/>
          </a:prstGeom>
        </p:spPr>
        <p:txBody>
          <a:bodyPr vert="horz" wrap="square" lIns="0" tIns="13335" rIns="0" bIns="0" rtlCol="0">
            <a:spAutoFit/>
          </a:bodyPr>
          <a:lstStyle/>
          <a:p>
            <a:pPr marL="12700">
              <a:spcBef>
                <a:spcPts val="105"/>
              </a:spcBef>
            </a:pPr>
            <a:r>
              <a:rPr sz="1750" spc="-40" dirty="0">
                <a:latin typeface="Consolas"/>
                <a:cs typeface="Consolas"/>
              </a:rPr>
              <a:t>c2</a:t>
            </a:r>
            <a:endParaRPr sz="1750">
              <a:latin typeface="Consolas"/>
              <a:cs typeface="Consolas"/>
            </a:endParaRPr>
          </a:p>
        </p:txBody>
      </p:sp>
      <p:sp>
        <p:nvSpPr>
          <p:cNvPr id="18" name="object 18"/>
          <p:cNvSpPr txBox="1"/>
          <p:nvPr/>
        </p:nvSpPr>
        <p:spPr>
          <a:xfrm>
            <a:off x="5439357" y="3775225"/>
            <a:ext cx="273685" cy="275075"/>
          </a:xfrm>
          <a:prstGeom prst="rect">
            <a:avLst/>
          </a:prstGeom>
        </p:spPr>
        <p:txBody>
          <a:bodyPr vert="horz" wrap="square" lIns="0" tIns="13335" rIns="0" bIns="0" rtlCol="0">
            <a:spAutoFit/>
          </a:bodyPr>
          <a:lstStyle/>
          <a:p>
            <a:pPr marL="12700">
              <a:spcBef>
                <a:spcPts val="105"/>
              </a:spcBef>
            </a:pPr>
            <a:r>
              <a:rPr sz="1700" spc="-25" dirty="0">
                <a:latin typeface="Consolas"/>
                <a:cs typeface="Consolas"/>
              </a:rPr>
              <a:t>50</a:t>
            </a:r>
            <a:endParaRPr sz="1700">
              <a:latin typeface="Consolas"/>
              <a:cs typeface="Consolas"/>
            </a:endParaRPr>
          </a:p>
        </p:txBody>
      </p:sp>
      <p:sp>
        <p:nvSpPr>
          <p:cNvPr id="19" name="object 19"/>
          <p:cNvSpPr txBox="1"/>
          <p:nvPr/>
        </p:nvSpPr>
        <p:spPr>
          <a:xfrm>
            <a:off x="5237243" y="5018186"/>
            <a:ext cx="1303020" cy="1021715"/>
          </a:xfrm>
          <a:prstGeom prst="rect">
            <a:avLst/>
          </a:prstGeom>
        </p:spPr>
        <p:txBody>
          <a:bodyPr vert="horz" wrap="square" lIns="0" tIns="17780" rIns="0" bIns="0" rtlCol="0">
            <a:spAutoFit/>
          </a:bodyPr>
          <a:lstStyle/>
          <a:p>
            <a:pPr marR="69215" algn="ctr">
              <a:spcBef>
                <a:spcPts val="140"/>
              </a:spcBef>
            </a:pPr>
            <a:r>
              <a:rPr sz="2500" spc="-10" dirty="0">
                <a:solidFill>
                  <a:srgbClr val="38605B"/>
                </a:solidFill>
                <a:latin typeface="Comic Sans MS"/>
                <a:cs typeface="Comic Sans MS"/>
              </a:rPr>
              <a:t>rollup</a:t>
            </a:r>
            <a:endParaRPr sz="2500">
              <a:latin typeface="Comic Sans MS"/>
              <a:cs typeface="Comic Sans MS"/>
            </a:endParaRPr>
          </a:p>
          <a:p>
            <a:pPr algn="ctr">
              <a:spcBef>
                <a:spcPts val="1864"/>
              </a:spcBef>
            </a:pPr>
            <a:r>
              <a:rPr sz="2450" spc="-125" dirty="0">
                <a:solidFill>
                  <a:srgbClr val="11625E"/>
                </a:solidFill>
                <a:latin typeface="Comic Sans MS"/>
                <a:cs typeface="Comic Sans MS"/>
              </a:rPr>
              <a:t>drill-</a:t>
            </a:r>
            <a:r>
              <a:rPr sz="2450" spc="-120" dirty="0">
                <a:solidFill>
                  <a:srgbClr val="11625E"/>
                </a:solidFill>
                <a:latin typeface="Comic Sans MS"/>
                <a:cs typeface="Comic Sans MS"/>
              </a:rPr>
              <a:t>down</a:t>
            </a:r>
            <a:endParaRPr sz="2450">
              <a:latin typeface="Comic Sans MS"/>
              <a:cs typeface="Comic Sans MS"/>
            </a:endParaRPr>
          </a:p>
        </p:txBody>
      </p:sp>
      <p:sp>
        <p:nvSpPr>
          <p:cNvPr id="20" name="object 20"/>
          <p:cNvSpPr txBox="1"/>
          <p:nvPr/>
        </p:nvSpPr>
        <p:spPr>
          <a:xfrm>
            <a:off x="7275410" y="3340398"/>
            <a:ext cx="427355" cy="293370"/>
          </a:xfrm>
          <a:prstGeom prst="rect">
            <a:avLst/>
          </a:prstGeom>
        </p:spPr>
        <p:txBody>
          <a:bodyPr vert="horz" wrap="square" lIns="0" tIns="13335" rIns="0" bIns="0" rtlCol="0">
            <a:spAutoFit/>
          </a:bodyPr>
          <a:lstStyle/>
          <a:p>
            <a:pPr marL="12700">
              <a:spcBef>
                <a:spcPts val="105"/>
              </a:spcBef>
            </a:pPr>
            <a:r>
              <a:rPr sz="1750" spc="-20" dirty="0">
                <a:latin typeface="Comic Sans MS"/>
                <a:cs typeface="Comic Sans MS"/>
              </a:rPr>
              <a:t>sale</a:t>
            </a:r>
            <a:endParaRPr sz="1750">
              <a:latin typeface="Comic Sans MS"/>
              <a:cs typeface="Comic Sans MS"/>
            </a:endParaRPr>
          </a:p>
        </p:txBody>
      </p:sp>
      <p:sp>
        <p:nvSpPr>
          <p:cNvPr id="21" name="object 21"/>
          <p:cNvSpPr txBox="1"/>
          <p:nvPr/>
        </p:nvSpPr>
        <p:spPr>
          <a:xfrm>
            <a:off x="8104116" y="3305492"/>
            <a:ext cx="1985010" cy="1161415"/>
          </a:xfrm>
          <a:prstGeom prst="rect">
            <a:avLst/>
          </a:prstGeom>
        </p:spPr>
        <p:txBody>
          <a:bodyPr vert="horz" wrap="square" lIns="0" tIns="48260" rIns="0" bIns="0" rtlCol="0">
            <a:spAutoFit/>
          </a:bodyPr>
          <a:lstStyle/>
          <a:p>
            <a:pPr marR="5080" algn="r">
              <a:spcBef>
                <a:spcPts val="380"/>
              </a:spcBef>
              <a:tabLst>
                <a:tab pos="798195" algn="l"/>
                <a:tab pos="1590040" algn="l"/>
              </a:tabLst>
            </a:pPr>
            <a:r>
              <a:rPr sz="1750" spc="-10" dirty="0">
                <a:latin typeface="Comic Sans MS"/>
                <a:cs typeface="Comic Sans MS"/>
              </a:rPr>
              <a:t>rodld</a:t>
            </a:r>
            <a:r>
              <a:rPr sz="1750" dirty="0">
                <a:latin typeface="Comic Sans MS"/>
                <a:cs typeface="Comic Sans MS"/>
              </a:rPr>
              <a:t>	</a:t>
            </a:r>
            <a:r>
              <a:rPr sz="1750" spc="-20" dirty="0">
                <a:latin typeface="Comic Sans MS"/>
                <a:cs typeface="Comic Sans MS"/>
              </a:rPr>
              <a:t>date</a:t>
            </a:r>
            <a:r>
              <a:rPr sz="1750" dirty="0">
                <a:latin typeface="Comic Sans MS"/>
                <a:cs typeface="Comic Sans MS"/>
              </a:rPr>
              <a:t>	</a:t>
            </a:r>
            <a:r>
              <a:rPr sz="1750" spc="-45" dirty="0">
                <a:latin typeface="Comic Sans MS"/>
                <a:cs typeface="Comic Sans MS"/>
              </a:rPr>
              <a:t>amt</a:t>
            </a:r>
            <a:endParaRPr sz="1750">
              <a:latin typeface="Comic Sans MS"/>
              <a:cs typeface="Comic Sans MS"/>
            </a:endParaRPr>
          </a:p>
          <a:p>
            <a:pPr marR="63500" algn="r">
              <a:spcBef>
                <a:spcPts val="265"/>
              </a:spcBef>
            </a:pPr>
            <a:r>
              <a:rPr sz="1600" spc="-25" dirty="0">
                <a:latin typeface="Comic Sans MS"/>
                <a:cs typeface="Comic Sans MS"/>
              </a:rPr>
              <a:t>62</a:t>
            </a:r>
            <a:endParaRPr sz="1600">
              <a:latin typeface="Comic Sans MS"/>
              <a:cs typeface="Comic Sans MS"/>
            </a:endParaRPr>
          </a:p>
          <a:p>
            <a:pPr marR="68580" algn="r">
              <a:lnSpc>
                <a:spcPts val="2090"/>
              </a:lnSpc>
              <a:spcBef>
                <a:spcPts val="75"/>
              </a:spcBef>
              <a:tabLst>
                <a:tab pos="1575435" algn="l"/>
              </a:tabLst>
            </a:pPr>
            <a:r>
              <a:rPr sz="1650" spc="-25" dirty="0">
                <a:latin typeface="Comic Sans MS"/>
                <a:cs typeface="Comic Sans MS"/>
              </a:rPr>
              <a:t>p2</a:t>
            </a:r>
            <a:r>
              <a:rPr sz="1650" dirty="0">
                <a:latin typeface="Comic Sans MS"/>
                <a:cs typeface="Comic Sans MS"/>
              </a:rPr>
              <a:t>	</a:t>
            </a:r>
            <a:r>
              <a:rPr sz="1750" spc="-25" dirty="0">
                <a:latin typeface="Comic Sans MS"/>
                <a:cs typeface="Comic Sans MS"/>
              </a:rPr>
              <a:t>19</a:t>
            </a:r>
            <a:endParaRPr sz="1750">
              <a:latin typeface="Comic Sans MS"/>
              <a:cs typeface="Comic Sans MS"/>
            </a:endParaRPr>
          </a:p>
          <a:p>
            <a:pPr marR="69850" algn="r">
              <a:lnSpc>
                <a:spcPts val="2210"/>
              </a:lnSpc>
            </a:pPr>
            <a:r>
              <a:rPr sz="1850" spc="-25" dirty="0">
                <a:latin typeface="Comic Sans MS"/>
                <a:cs typeface="Comic Sans MS"/>
              </a:rPr>
              <a:t>48</a:t>
            </a:r>
            <a:endParaRPr sz="1850">
              <a:latin typeface="Comic Sans MS"/>
              <a:cs typeface="Comic Sans MS"/>
            </a:endParaRPr>
          </a:p>
        </p:txBody>
      </p:sp>
      <p:sp>
        <p:nvSpPr>
          <p:cNvPr id="22" name="object 22"/>
          <p:cNvSpPr txBox="1"/>
          <p:nvPr/>
        </p:nvSpPr>
        <p:spPr>
          <a:xfrm>
            <a:off x="6750910" y="6683077"/>
            <a:ext cx="3738245" cy="192360"/>
          </a:xfrm>
          <a:prstGeom prst="rect">
            <a:avLst/>
          </a:prstGeom>
        </p:spPr>
        <p:txBody>
          <a:bodyPr vert="horz" wrap="square" lIns="0" tIns="15240" rIns="0" bIns="0" rtlCol="0">
            <a:spAutoFit/>
          </a:bodyPr>
          <a:lstStyle/>
          <a:p>
            <a:pPr marL="12700">
              <a:spcBef>
                <a:spcPts val="120"/>
              </a:spcBef>
            </a:pPr>
            <a:r>
              <a:rPr sz="1150" spc="-185" dirty="0">
                <a:solidFill>
                  <a:srgbClr val="333333"/>
                </a:solidFill>
                <a:latin typeface="Comic Sans MS"/>
                <a:cs typeface="Comic Sans MS"/>
              </a:rPr>
              <a:t>HI^CtOr</a:t>
            </a:r>
            <a:r>
              <a:rPr sz="1150" spc="295" dirty="0">
                <a:solidFill>
                  <a:srgbClr val="333333"/>
                </a:solidFill>
                <a:latin typeface="Comic Sans MS"/>
                <a:cs typeface="Comic Sans MS"/>
              </a:rPr>
              <a:t> </a:t>
            </a:r>
            <a:r>
              <a:rPr sz="1150" dirty="0">
                <a:solidFill>
                  <a:srgbClr val="414141"/>
                </a:solidFill>
                <a:latin typeface="Comic Sans MS"/>
                <a:cs typeface="Comic Sans MS"/>
              </a:rPr>
              <a:t>Garcia</a:t>
            </a:r>
            <a:r>
              <a:rPr sz="1150" spc="185" dirty="0">
                <a:solidFill>
                  <a:srgbClr val="414141"/>
                </a:solidFill>
                <a:latin typeface="Comic Sans MS"/>
                <a:cs typeface="Comic Sans MS"/>
              </a:rPr>
              <a:t> </a:t>
            </a:r>
            <a:r>
              <a:rPr sz="1150" spc="55" dirty="0">
                <a:solidFill>
                  <a:srgbClr val="363636"/>
                </a:solidFill>
                <a:latin typeface="Comic Sans MS"/>
                <a:cs typeface="Comic Sans MS"/>
              </a:rPr>
              <a:t>Molina:</a:t>
            </a:r>
            <a:r>
              <a:rPr sz="1150" spc="85" dirty="0">
                <a:solidFill>
                  <a:srgbClr val="363636"/>
                </a:solidFill>
                <a:latin typeface="Comic Sans MS"/>
                <a:cs typeface="Comic Sans MS"/>
              </a:rPr>
              <a:t> </a:t>
            </a:r>
            <a:r>
              <a:rPr sz="1150" dirty="0">
                <a:solidFill>
                  <a:srgbClr val="2A2A2A"/>
                </a:solidFill>
                <a:latin typeface="Comic Sans MS"/>
                <a:cs typeface="Comic Sans MS"/>
              </a:rPr>
              <a:t>Data</a:t>
            </a:r>
            <a:r>
              <a:rPr sz="1150" spc="135" dirty="0">
                <a:solidFill>
                  <a:srgbClr val="2A2A2A"/>
                </a:solidFill>
                <a:latin typeface="Comic Sans MS"/>
                <a:cs typeface="Comic Sans MS"/>
              </a:rPr>
              <a:t> </a:t>
            </a:r>
            <a:r>
              <a:rPr sz="1150" dirty="0">
                <a:solidFill>
                  <a:srgbClr val="2F2F2F"/>
                </a:solidFill>
                <a:latin typeface="Comic Sans MS"/>
                <a:cs typeface="Comic Sans MS"/>
              </a:rPr>
              <a:t>Warehousing</a:t>
            </a:r>
            <a:r>
              <a:rPr sz="1150" spc="250" dirty="0">
                <a:solidFill>
                  <a:srgbClr val="2F2F2F"/>
                </a:solidFill>
                <a:latin typeface="Comic Sans MS"/>
                <a:cs typeface="Comic Sans MS"/>
              </a:rPr>
              <a:t> </a:t>
            </a:r>
            <a:r>
              <a:rPr sz="1150" dirty="0">
                <a:solidFill>
                  <a:srgbClr val="282828"/>
                </a:solidFill>
                <a:latin typeface="Comic Sans MS"/>
                <a:cs typeface="Comic Sans MS"/>
              </a:rPr>
              <a:t>and</a:t>
            </a:r>
            <a:r>
              <a:rPr sz="1150" spc="290" dirty="0">
                <a:solidFill>
                  <a:srgbClr val="282828"/>
                </a:solidFill>
                <a:latin typeface="Comic Sans MS"/>
                <a:cs typeface="Comic Sans MS"/>
              </a:rPr>
              <a:t> </a:t>
            </a:r>
            <a:r>
              <a:rPr sz="1150" spc="-20" dirty="0">
                <a:solidFill>
                  <a:srgbClr val="343434"/>
                </a:solidFill>
                <a:latin typeface="Comic Sans MS"/>
                <a:cs typeface="Comic Sans MS"/>
              </a:rPr>
              <a:t>OLAP</a:t>
            </a:r>
            <a:endParaRPr sz="1150">
              <a:latin typeface="Comic Sans MS"/>
              <a:cs typeface="Comic Sans MS"/>
            </a:endParaRPr>
          </a:p>
        </p:txBody>
      </p:sp>
    </p:spTree>
    <p:extLst>
      <p:ext uri="{BB962C8B-B14F-4D97-AF65-F5344CB8AC3E}">
        <p14:creationId xmlns:p14="http://schemas.microsoft.com/office/powerpoint/2010/main" val="960467540"/>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1" y="1273968"/>
            <a:ext cx="9138285" cy="163830"/>
            <a:chOff x="0" y="1273968"/>
            <a:chExt cx="9138285" cy="163830"/>
          </a:xfrm>
        </p:grpSpPr>
        <p:pic>
          <p:nvPicPr>
            <p:cNvPr id="3" name="object 3"/>
            <p:cNvPicPr/>
            <p:nvPr/>
          </p:nvPicPr>
          <p:blipFill>
            <a:blip r:embed="rId2" cstate="print"/>
            <a:stretch>
              <a:fillRect/>
            </a:stretch>
          </p:blipFill>
          <p:spPr>
            <a:xfrm>
              <a:off x="0" y="1384101"/>
              <a:ext cx="9135070" cy="53578"/>
            </a:xfrm>
            <a:prstGeom prst="rect">
              <a:avLst/>
            </a:prstGeom>
          </p:spPr>
        </p:pic>
        <p:pic>
          <p:nvPicPr>
            <p:cNvPr id="4" name="object 4"/>
            <p:cNvPicPr/>
            <p:nvPr/>
          </p:nvPicPr>
          <p:blipFill>
            <a:blip r:embed="rId3" cstate="print"/>
            <a:stretch>
              <a:fillRect/>
            </a:stretch>
          </p:blipFill>
          <p:spPr>
            <a:xfrm>
              <a:off x="0" y="1276945"/>
              <a:ext cx="9135070" cy="80367"/>
            </a:xfrm>
            <a:prstGeom prst="rect">
              <a:avLst/>
            </a:prstGeom>
          </p:spPr>
        </p:pic>
        <p:sp>
          <p:nvSpPr>
            <p:cNvPr id="5" name="object 5"/>
            <p:cNvSpPr/>
            <p:nvPr/>
          </p:nvSpPr>
          <p:spPr>
            <a:xfrm>
              <a:off x="17859"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grpSp>
      <p:sp>
        <p:nvSpPr>
          <p:cNvPr id="6" name="object 6"/>
          <p:cNvSpPr txBox="1"/>
          <p:nvPr/>
        </p:nvSpPr>
        <p:spPr>
          <a:xfrm>
            <a:off x="1800013" y="6610151"/>
            <a:ext cx="220979" cy="237886"/>
          </a:xfrm>
          <a:prstGeom prst="rect">
            <a:avLst/>
          </a:prstGeom>
        </p:spPr>
        <p:txBody>
          <a:bodyPr vert="horz" wrap="square" lIns="0" tIns="14605" rIns="0" bIns="0" rtlCol="0">
            <a:spAutoFit/>
          </a:bodyPr>
          <a:lstStyle/>
          <a:p>
            <a:pPr marL="12700">
              <a:spcBef>
                <a:spcPts val="115"/>
              </a:spcBef>
            </a:pPr>
            <a:r>
              <a:rPr sz="1450" spc="-100" dirty="0">
                <a:solidFill>
                  <a:srgbClr val="7B9390"/>
                </a:solidFill>
                <a:latin typeface="Comic Sans MS"/>
                <a:cs typeface="Comic Sans MS"/>
              </a:rPr>
              <a:t>25</a:t>
            </a:r>
            <a:endParaRPr sz="1450">
              <a:latin typeface="Comic Sans MS"/>
              <a:cs typeface="Comic Sans MS"/>
            </a:endParaRPr>
          </a:p>
        </p:txBody>
      </p:sp>
      <p:sp>
        <p:nvSpPr>
          <p:cNvPr id="7" name="object 7"/>
          <p:cNvSpPr txBox="1">
            <a:spLocks noGrp="1"/>
          </p:cNvSpPr>
          <p:nvPr>
            <p:ph type="title"/>
          </p:nvPr>
        </p:nvSpPr>
        <p:spPr>
          <a:xfrm>
            <a:off x="2548467" y="-79526"/>
            <a:ext cx="10769600" cy="806601"/>
          </a:xfrm>
          <a:prstGeom prst="rect">
            <a:avLst/>
          </a:prstGeom>
        </p:spPr>
        <p:txBody>
          <a:bodyPr vert="horz" wrap="square" lIns="0" tIns="97760" rIns="0" bIns="0" numCol="1" rtlCol="0" anchor="b" anchorCtr="0" compatLnSpc="1">
            <a:prstTxWarp prst="textNoShape">
              <a:avLst/>
            </a:prstTxWarp>
            <a:spAutoFit/>
          </a:bodyPr>
          <a:lstStyle/>
          <a:p>
            <a:pPr marL="2529840">
              <a:spcBef>
                <a:spcPts val="135"/>
              </a:spcBef>
            </a:pPr>
            <a:r>
              <a:rPr spc="-55" dirty="0">
                <a:solidFill>
                  <a:srgbClr val="086664"/>
                </a:solidFill>
              </a:rPr>
              <a:t>Ag</a:t>
            </a:r>
            <a:r>
              <a:rPr sz="6900" spc="-82" baseline="1207" dirty="0">
                <a:solidFill>
                  <a:srgbClr val="086664"/>
                </a:solidFill>
              </a:rPr>
              <a:t>gr</a:t>
            </a:r>
            <a:r>
              <a:rPr sz="4600" spc="-55" dirty="0">
                <a:solidFill>
                  <a:srgbClr val="086664"/>
                </a:solidFill>
              </a:rPr>
              <a:t>egates</a:t>
            </a:r>
            <a:endParaRPr sz="4600"/>
          </a:p>
        </p:txBody>
      </p:sp>
      <p:sp>
        <p:nvSpPr>
          <p:cNvPr id="8" name="object 8"/>
          <p:cNvSpPr txBox="1"/>
          <p:nvPr/>
        </p:nvSpPr>
        <p:spPr>
          <a:xfrm>
            <a:off x="2140725" y="1601588"/>
            <a:ext cx="6339840" cy="3221990"/>
          </a:xfrm>
          <a:prstGeom prst="rect">
            <a:avLst/>
          </a:prstGeom>
        </p:spPr>
        <p:txBody>
          <a:bodyPr vert="horz" wrap="square" lIns="0" tIns="15240" rIns="0" bIns="0" rtlCol="0">
            <a:spAutoFit/>
          </a:bodyPr>
          <a:lstStyle/>
          <a:p>
            <a:pPr marL="344805" indent="-332105">
              <a:lnSpc>
                <a:spcPts val="3940"/>
              </a:lnSpc>
              <a:spcBef>
                <a:spcPts val="120"/>
              </a:spcBef>
              <a:buClr>
                <a:srgbClr val="FD00FF"/>
              </a:buClr>
              <a:buChar char="•"/>
              <a:tabLst>
                <a:tab pos="344805" algn="l"/>
              </a:tabLst>
            </a:pPr>
            <a:r>
              <a:rPr sz="3300" spc="-50" dirty="0">
                <a:latin typeface="Arial MT"/>
                <a:cs typeface="Arial MT"/>
              </a:rPr>
              <a:t>Operators:</a:t>
            </a:r>
            <a:r>
              <a:rPr sz="3300" spc="-100" dirty="0">
                <a:latin typeface="Arial MT"/>
                <a:cs typeface="Arial MT"/>
              </a:rPr>
              <a:t> </a:t>
            </a:r>
            <a:r>
              <a:rPr sz="3300" spc="-45" dirty="0">
                <a:latin typeface="Arial MT"/>
                <a:cs typeface="Arial MT"/>
              </a:rPr>
              <a:t>sum,</a:t>
            </a:r>
            <a:r>
              <a:rPr sz="3300" spc="-180" dirty="0">
                <a:latin typeface="Arial MT"/>
                <a:cs typeface="Arial MT"/>
              </a:rPr>
              <a:t> </a:t>
            </a:r>
            <a:r>
              <a:rPr sz="3300" spc="-30" dirty="0">
                <a:latin typeface="Arial MT"/>
                <a:cs typeface="Arial MT"/>
              </a:rPr>
              <a:t>count,</a:t>
            </a:r>
            <a:r>
              <a:rPr sz="3300" spc="-165" dirty="0">
                <a:latin typeface="Arial MT"/>
                <a:cs typeface="Arial MT"/>
              </a:rPr>
              <a:t> </a:t>
            </a:r>
            <a:r>
              <a:rPr sz="3300" spc="-30" dirty="0">
                <a:latin typeface="Arial MT"/>
                <a:cs typeface="Arial MT"/>
              </a:rPr>
              <a:t>max,</a:t>
            </a:r>
            <a:r>
              <a:rPr sz="3300" spc="-200" dirty="0">
                <a:latin typeface="Arial MT"/>
                <a:cs typeface="Arial MT"/>
              </a:rPr>
              <a:t> </a:t>
            </a:r>
            <a:r>
              <a:rPr sz="3300" spc="-20" dirty="0">
                <a:latin typeface="Arial MT"/>
                <a:cs typeface="Arial MT"/>
              </a:rPr>
              <a:t>min,</a:t>
            </a:r>
            <a:endParaRPr sz="3300">
              <a:latin typeface="Arial MT"/>
              <a:cs typeface="Arial MT"/>
            </a:endParaRPr>
          </a:p>
          <a:p>
            <a:pPr marL="1838325">
              <a:lnSpc>
                <a:spcPts val="3879"/>
              </a:lnSpc>
            </a:pPr>
            <a:r>
              <a:rPr sz="3250" spc="-25" dirty="0">
                <a:latin typeface="Arial MT"/>
                <a:cs typeface="Arial MT"/>
              </a:rPr>
              <a:t>median,</a:t>
            </a:r>
            <a:r>
              <a:rPr sz="3250" spc="-120" dirty="0">
                <a:latin typeface="Arial MT"/>
                <a:cs typeface="Arial MT"/>
              </a:rPr>
              <a:t> </a:t>
            </a:r>
            <a:r>
              <a:rPr sz="3250" spc="-25" dirty="0">
                <a:latin typeface="Arial MT"/>
                <a:cs typeface="Arial MT"/>
              </a:rPr>
              <a:t>ave</a:t>
            </a:r>
            <a:endParaRPr sz="3250">
              <a:latin typeface="Arial MT"/>
              <a:cs typeface="Arial MT"/>
            </a:endParaRPr>
          </a:p>
          <a:p>
            <a:pPr marL="348615" indent="-335280">
              <a:spcBef>
                <a:spcPts val="755"/>
              </a:spcBef>
              <a:buClr>
                <a:srgbClr val="F703F9"/>
              </a:buClr>
              <a:buChar char="•"/>
              <a:tabLst>
                <a:tab pos="348615" algn="l"/>
              </a:tabLst>
            </a:pPr>
            <a:r>
              <a:rPr sz="3200" dirty="0">
                <a:latin typeface="Arial MT"/>
                <a:cs typeface="Arial MT"/>
              </a:rPr>
              <a:t>“Having”</a:t>
            </a:r>
            <a:r>
              <a:rPr sz="3200" spc="-125" dirty="0">
                <a:latin typeface="Arial MT"/>
                <a:cs typeface="Arial MT"/>
              </a:rPr>
              <a:t> </a:t>
            </a:r>
            <a:r>
              <a:rPr sz="3200" spc="-10" dirty="0">
                <a:latin typeface="Arial MT"/>
                <a:cs typeface="Arial MT"/>
              </a:rPr>
              <a:t>clause</a:t>
            </a:r>
            <a:endParaRPr sz="3200">
              <a:latin typeface="Arial MT"/>
              <a:cs typeface="Arial MT"/>
            </a:endParaRPr>
          </a:p>
          <a:p>
            <a:pPr marL="350520" indent="-337820">
              <a:spcBef>
                <a:spcPts val="750"/>
              </a:spcBef>
              <a:buClr>
                <a:srgbClr val="F903F9"/>
              </a:buClr>
              <a:buChar char="•"/>
              <a:tabLst>
                <a:tab pos="350520" algn="l"/>
              </a:tabLst>
            </a:pPr>
            <a:r>
              <a:rPr sz="3250" spc="-20" dirty="0">
                <a:latin typeface="Arial MT"/>
                <a:cs typeface="Arial MT"/>
              </a:rPr>
              <a:t>Using</a:t>
            </a:r>
            <a:r>
              <a:rPr sz="3250" spc="-204" dirty="0">
                <a:latin typeface="Arial MT"/>
                <a:cs typeface="Arial MT"/>
              </a:rPr>
              <a:t> </a:t>
            </a:r>
            <a:r>
              <a:rPr sz="3250" spc="-30" dirty="0">
                <a:latin typeface="Arial MT"/>
                <a:cs typeface="Arial MT"/>
              </a:rPr>
              <a:t>dimension</a:t>
            </a:r>
            <a:r>
              <a:rPr sz="3250" spc="-55" dirty="0">
                <a:latin typeface="Arial MT"/>
                <a:cs typeface="Arial MT"/>
              </a:rPr>
              <a:t> </a:t>
            </a:r>
            <a:r>
              <a:rPr sz="3250" spc="-10" dirty="0">
                <a:latin typeface="Arial MT"/>
                <a:cs typeface="Arial MT"/>
              </a:rPr>
              <a:t>hierarchy</a:t>
            </a:r>
            <a:endParaRPr sz="3250">
              <a:latin typeface="Arial MT"/>
              <a:cs typeface="Arial MT"/>
            </a:endParaRPr>
          </a:p>
          <a:p>
            <a:pPr marL="469265">
              <a:spcBef>
                <a:spcPts val="515"/>
              </a:spcBef>
            </a:pPr>
            <a:r>
              <a:rPr sz="2950" spc="-95" dirty="0">
                <a:solidFill>
                  <a:srgbClr val="006459"/>
                </a:solidFill>
                <a:latin typeface="Arial MT"/>
                <a:cs typeface="Arial MT"/>
              </a:rPr>
              <a:t>+</a:t>
            </a:r>
            <a:r>
              <a:rPr sz="2950" spc="-235" dirty="0">
                <a:solidFill>
                  <a:srgbClr val="006459"/>
                </a:solidFill>
                <a:latin typeface="Arial MT"/>
                <a:cs typeface="Arial MT"/>
              </a:rPr>
              <a:t> </a:t>
            </a:r>
            <a:r>
              <a:rPr sz="2950" spc="-95" dirty="0">
                <a:latin typeface="Arial MT"/>
                <a:cs typeface="Arial MT"/>
              </a:rPr>
              <a:t>average</a:t>
            </a:r>
            <a:r>
              <a:rPr sz="2950" spc="-114" dirty="0">
                <a:latin typeface="Arial MT"/>
                <a:cs typeface="Arial MT"/>
              </a:rPr>
              <a:t> </a:t>
            </a:r>
            <a:r>
              <a:rPr sz="2950" spc="-35" dirty="0">
                <a:latin typeface="Arial MT"/>
                <a:cs typeface="Arial MT"/>
              </a:rPr>
              <a:t>by</a:t>
            </a:r>
            <a:r>
              <a:rPr sz="2950" spc="-170" dirty="0">
                <a:latin typeface="Arial MT"/>
                <a:cs typeface="Arial MT"/>
              </a:rPr>
              <a:t> </a:t>
            </a:r>
            <a:r>
              <a:rPr sz="2950" spc="-35" dirty="0">
                <a:latin typeface="Arial MT"/>
                <a:cs typeface="Arial MT"/>
              </a:rPr>
              <a:t>region</a:t>
            </a:r>
            <a:r>
              <a:rPr sz="2950" spc="-170" dirty="0">
                <a:latin typeface="Arial MT"/>
                <a:cs typeface="Arial MT"/>
              </a:rPr>
              <a:t> </a:t>
            </a:r>
            <a:r>
              <a:rPr sz="2950" spc="-55" dirty="0">
                <a:latin typeface="Arial MT"/>
                <a:cs typeface="Arial MT"/>
              </a:rPr>
              <a:t>(within</a:t>
            </a:r>
            <a:r>
              <a:rPr sz="2950" spc="-35" dirty="0">
                <a:latin typeface="Arial MT"/>
                <a:cs typeface="Arial MT"/>
              </a:rPr>
              <a:t> </a:t>
            </a:r>
            <a:r>
              <a:rPr sz="2950" spc="-10" dirty="0">
                <a:latin typeface="Arial MT"/>
                <a:cs typeface="Arial MT"/>
              </a:rPr>
              <a:t>store)</a:t>
            </a:r>
            <a:endParaRPr sz="2950">
              <a:latin typeface="Arial MT"/>
              <a:cs typeface="Arial MT"/>
            </a:endParaRPr>
          </a:p>
          <a:p>
            <a:pPr marL="469900">
              <a:spcBef>
                <a:spcPts val="600"/>
              </a:spcBef>
            </a:pPr>
            <a:r>
              <a:rPr sz="2850" spc="-155" dirty="0">
                <a:solidFill>
                  <a:srgbClr val="116D64"/>
                </a:solidFill>
                <a:latin typeface="Arial MT"/>
                <a:cs typeface="Arial MT"/>
              </a:rPr>
              <a:t>+</a:t>
            </a:r>
            <a:r>
              <a:rPr sz="2850" spc="-90" dirty="0">
                <a:solidFill>
                  <a:srgbClr val="116D64"/>
                </a:solidFill>
                <a:latin typeface="Arial MT"/>
                <a:cs typeface="Arial MT"/>
              </a:rPr>
              <a:t> </a:t>
            </a:r>
            <a:r>
              <a:rPr sz="2850" spc="-45" dirty="0">
                <a:latin typeface="Arial MT"/>
                <a:cs typeface="Arial MT"/>
              </a:rPr>
              <a:t>maximum</a:t>
            </a:r>
            <a:r>
              <a:rPr sz="2850" spc="-140" dirty="0">
                <a:latin typeface="Arial MT"/>
                <a:cs typeface="Arial MT"/>
              </a:rPr>
              <a:t> </a:t>
            </a:r>
            <a:r>
              <a:rPr sz="2850" dirty="0">
                <a:latin typeface="Arial MT"/>
                <a:cs typeface="Arial MT"/>
              </a:rPr>
              <a:t>by</a:t>
            </a:r>
            <a:r>
              <a:rPr sz="2850" spc="-130" dirty="0">
                <a:latin typeface="Arial MT"/>
                <a:cs typeface="Arial MT"/>
              </a:rPr>
              <a:t> </a:t>
            </a:r>
            <a:r>
              <a:rPr sz="2850" spc="-20" dirty="0">
                <a:latin typeface="Arial MT"/>
                <a:cs typeface="Arial MT"/>
              </a:rPr>
              <a:t>month</a:t>
            </a:r>
            <a:r>
              <a:rPr sz="2850" spc="-30" dirty="0">
                <a:latin typeface="Arial MT"/>
                <a:cs typeface="Arial MT"/>
              </a:rPr>
              <a:t> </a:t>
            </a:r>
            <a:r>
              <a:rPr sz="2850" spc="-35" dirty="0">
                <a:latin typeface="Arial MT"/>
                <a:cs typeface="Arial MT"/>
              </a:rPr>
              <a:t>(within</a:t>
            </a:r>
            <a:r>
              <a:rPr sz="2850" spc="-45" dirty="0">
                <a:latin typeface="Arial MT"/>
                <a:cs typeface="Arial MT"/>
              </a:rPr>
              <a:t> </a:t>
            </a:r>
            <a:r>
              <a:rPr sz="2850" spc="-10" dirty="0">
                <a:latin typeface="Arial MT"/>
                <a:cs typeface="Arial MT"/>
              </a:rPr>
              <a:t>date)</a:t>
            </a:r>
            <a:endParaRPr sz="2850">
              <a:latin typeface="Arial MT"/>
              <a:cs typeface="Arial MT"/>
            </a:endParaRPr>
          </a:p>
        </p:txBody>
      </p:sp>
      <p:sp>
        <p:nvSpPr>
          <p:cNvPr id="9" name="object 9"/>
          <p:cNvSpPr txBox="1"/>
          <p:nvPr/>
        </p:nvSpPr>
        <p:spPr>
          <a:xfrm>
            <a:off x="6750038" y="6683077"/>
            <a:ext cx="3742690" cy="192360"/>
          </a:xfrm>
          <a:prstGeom prst="rect">
            <a:avLst/>
          </a:prstGeom>
        </p:spPr>
        <p:txBody>
          <a:bodyPr vert="horz" wrap="square" lIns="0" tIns="15240" rIns="0" bIns="0" rtlCol="0">
            <a:spAutoFit/>
          </a:bodyPr>
          <a:lstStyle/>
          <a:p>
            <a:pPr marL="12700">
              <a:spcBef>
                <a:spcPts val="120"/>
              </a:spcBef>
            </a:pPr>
            <a:r>
              <a:rPr sz="1150" spc="-55" dirty="0">
                <a:solidFill>
                  <a:srgbClr val="333333"/>
                </a:solidFill>
                <a:latin typeface="Arial MT"/>
                <a:cs typeface="Arial MT"/>
              </a:rPr>
              <a:t>HI^CtOr</a:t>
            </a:r>
            <a:r>
              <a:rPr sz="1150" spc="150" dirty="0">
                <a:solidFill>
                  <a:srgbClr val="333333"/>
                </a:solidFill>
                <a:latin typeface="Arial MT"/>
                <a:cs typeface="Arial MT"/>
              </a:rPr>
              <a:t> </a:t>
            </a:r>
            <a:r>
              <a:rPr sz="1150" spc="50" dirty="0">
                <a:solidFill>
                  <a:srgbClr val="414141"/>
                </a:solidFill>
                <a:latin typeface="Arial MT"/>
                <a:cs typeface="Arial MT"/>
              </a:rPr>
              <a:t>Garcia</a:t>
            </a:r>
            <a:r>
              <a:rPr sz="1150" spc="15" dirty="0">
                <a:solidFill>
                  <a:srgbClr val="414141"/>
                </a:solidFill>
                <a:latin typeface="Arial MT"/>
                <a:cs typeface="Arial MT"/>
              </a:rPr>
              <a:t> </a:t>
            </a:r>
            <a:r>
              <a:rPr sz="1150" spc="65" dirty="0">
                <a:solidFill>
                  <a:srgbClr val="363636"/>
                </a:solidFill>
                <a:latin typeface="Arial MT"/>
                <a:cs typeface="Arial MT"/>
              </a:rPr>
              <a:t>Molina:</a:t>
            </a:r>
            <a:r>
              <a:rPr sz="1150" spc="25" dirty="0">
                <a:solidFill>
                  <a:srgbClr val="363636"/>
                </a:solidFill>
                <a:latin typeface="Arial MT"/>
                <a:cs typeface="Arial MT"/>
              </a:rPr>
              <a:t> </a:t>
            </a:r>
            <a:r>
              <a:rPr sz="1150" dirty="0">
                <a:solidFill>
                  <a:srgbClr val="2A2A2A"/>
                </a:solidFill>
                <a:latin typeface="Arial MT"/>
                <a:cs typeface="Arial MT"/>
              </a:rPr>
              <a:t>Data</a:t>
            </a:r>
            <a:r>
              <a:rPr sz="1150" spc="100" dirty="0">
                <a:solidFill>
                  <a:srgbClr val="2A2A2A"/>
                </a:solidFill>
                <a:latin typeface="Arial MT"/>
                <a:cs typeface="Arial MT"/>
              </a:rPr>
              <a:t> </a:t>
            </a:r>
            <a:r>
              <a:rPr sz="1150" spc="50" dirty="0">
                <a:solidFill>
                  <a:srgbClr val="2F2F2F"/>
                </a:solidFill>
                <a:latin typeface="Arial MT"/>
                <a:cs typeface="Arial MT"/>
              </a:rPr>
              <a:t>Warehousing</a:t>
            </a:r>
            <a:r>
              <a:rPr sz="1150" spc="155" dirty="0">
                <a:solidFill>
                  <a:srgbClr val="2F2F2F"/>
                </a:solidFill>
                <a:latin typeface="Arial MT"/>
                <a:cs typeface="Arial MT"/>
              </a:rPr>
              <a:t> </a:t>
            </a:r>
            <a:r>
              <a:rPr sz="1150" spc="70" dirty="0">
                <a:solidFill>
                  <a:srgbClr val="282828"/>
                </a:solidFill>
                <a:latin typeface="Arial MT"/>
                <a:cs typeface="Arial MT"/>
              </a:rPr>
              <a:t>and</a:t>
            </a:r>
            <a:r>
              <a:rPr sz="1150" spc="55" dirty="0">
                <a:solidFill>
                  <a:srgbClr val="282828"/>
                </a:solidFill>
                <a:latin typeface="Arial MT"/>
                <a:cs typeface="Arial MT"/>
              </a:rPr>
              <a:t> </a:t>
            </a:r>
            <a:r>
              <a:rPr sz="1150" spc="-20" dirty="0">
                <a:solidFill>
                  <a:srgbClr val="343434"/>
                </a:solidFill>
                <a:latin typeface="Arial MT"/>
                <a:cs typeface="Arial MT"/>
              </a:rPr>
              <a:t>OLAP</a:t>
            </a:r>
            <a:endParaRPr sz="1150">
              <a:latin typeface="Arial MT"/>
              <a:cs typeface="Arial MT"/>
            </a:endParaRPr>
          </a:p>
        </p:txBody>
      </p:sp>
    </p:spTree>
    <p:extLst>
      <p:ext uri="{BB962C8B-B14F-4D97-AF65-F5344CB8AC3E}">
        <p14:creationId xmlns:p14="http://schemas.microsoft.com/office/powerpoint/2010/main" val="301640976"/>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059781" y="1660921"/>
            <a:ext cx="7804546" cy="4330898"/>
          </a:xfrm>
          <a:prstGeom prst="rect">
            <a:avLst/>
          </a:prstGeom>
        </p:spPr>
      </p:pic>
      <p:grpSp>
        <p:nvGrpSpPr>
          <p:cNvPr id="3" name="object 3"/>
          <p:cNvGrpSpPr/>
          <p:nvPr/>
        </p:nvGrpSpPr>
        <p:grpSpPr>
          <a:xfrm>
            <a:off x="1524000" y="1276945"/>
            <a:ext cx="9135110" cy="161290"/>
            <a:chOff x="0" y="1276945"/>
            <a:chExt cx="9135110" cy="161290"/>
          </a:xfrm>
        </p:grpSpPr>
        <p:pic>
          <p:nvPicPr>
            <p:cNvPr id="4" name="object 4"/>
            <p:cNvPicPr/>
            <p:nvPr/>
          </p:nvPicPr>
          <p:blipFill>
            <a:blip r:embed="rId3" cstate="print"/>
            <a:stretch>
              <a:fillRect/>
            </a:stretch>
          </p:blipFill>
          <p:spPr>
            <a:xfrm>
              <a:off x="0" y="1384101"/>
              <a:ext cx="9135070" cy="53578"/>
            </a:xfrm>
            <a:prstGeom prst="rect">
              <a:avLst/>
            </a:prstGeom>
          </p:spPr>
        </p:pic>
        <p:pic>
          <p:nvPicPr>
            <p:cNvPr id="5" name="object 5"/>
            <p:cNvPicPr/>
            <p:nvPr/>
          </p:nvPicPr>
          <p:blipFill>
            <a:blip r:embed="rId4" cstate="print"/>
            <a:stretch>
              <a:fillRect/>
            </a:stretch>
          </p:blipFill>
          <p:spPr>
            <a:xfrm>
              <a:off x="0" y="1276945"/>
              <a:ext cx="9135070" cy="80367"/>
            </a:xfrm>
            <a:prstGeom prst="rect">
              <a:avLst/>
            </a:prstGeom>
          </p:spPr>
        </p:pic>
      </p:grpSp>
      <p:sp>
        <p:nvSpPr>
          <p:cNvPr id="6" name="object 6"/>
          <p:cNvSpPr/>
          <p:nvPr/>
        </p:nvSpPr>
        <p:spPr>
          <a:xfrm>
            <a:off x="4444008" y="6052839"/>
            <a:ext cx="655320" cy="0"/>
          </a:xfrm>
          <a:custGeom>
            <a:avLst/>
            <a:gdLst/>
            <a:ahLst/>
            <a:cxnLst/>
            <a:rect l="l" t="t" r="r" b="b"/>
            <a:pathLst>
              <a:path w="655320">
                <a:moveTo>
                  <a:pt x="0" y="0"/>
                </a:moveTo>
                <a:lnTo>
                  <a:pt x="654844" y="0"/>
                </a:lnTo>
              </a:path>
            </a:pathLst>
          </a:custGeom>
          <a:ln w="20835">
            <a:solidFill>
              <a:srgbClr val="D83B18"/>
            </a:solidFill>
          </a:ln>
        </p:spPr>
        <p:txBody>
          <a:bodyPr wrap="square" lIns="0" tIns="0" rIns="0" bIns="0" rtlCol="0"/>
          <a:lstStyle/>
          <a:p>
            <a:endParaRPr/>
          </a:p>
        </p:txBody>
      </p:sp>
      <p:sp>
        <p:nvSpPr>
          <p:cNvPr id="7" name="object 7"/>
          <p:cNvSpPr/>
          <p:nvPr/>
        </p:nvSpPr>
        <p:spPr>
          <a:xfrm>
            <a:off x="1541860"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sp>
        <p:nvSpPr>
          <p:cNvPr id="8" name="object 8"/>
          <p:cNvSpPr txBox="1"/>
          <p:nvPr/>
        </p:nvSpPr>
        <p:spPr>
          <a:xfrm>
            <a:off x="1811674" y="2732434"/>
            <a:ext cx="588010" cy="316230"/>
          </a:xfrm>
          <a:prstGeom prst="rect">
            <a:avLst/>
          </a:prstGeom>
        </p:spPr>
        <p:txBody>
          <a:bodyPr vert="horz" wrap="square" lIns="0" tIns="13335" rIns="0" bIns="0" rtlCol="0">
            <a:spAutoFit/>
          </a:bodyPr>
          <a:lstStyle/>
          <a:p>
            <a:pPr marL="12700">
              <a:spcBef>
                <a:spcPts val="105"/>
              </a:spcBef>
            </a:pPr>
            <a:r>
              <a:rPr sz="1900" dirty="0">
                <a:latin typeface="Comic Sans MS"/>
                <a:cs typeface="Comic Sans MS"/>
              </a:rPr>
              <a:t>day</a:t>
            </a:r>
            <a:r>
              <a:rPr sz="1900" spc="-130" dirty="0">
                <a:latin typeface="Comic Sans MS"/>
                <a:cs typeface="Comic Sans MS"/>
              </a:rPr>
              <a:t> </a:t>
            </a:r>
            <a:r>
              <a:rPr sz="1900" spc="-50" dirty="0">
                <a:latin typeface="Comic Sans MS"/>
                <a:cs typeface="Comic Sans MS"/>
              </a:rPr>
              <a:t>1</a:t>
            </a:r>
            <a:endParaRPr sz="1900">
              <a:latin typeface="Comic Sans MS"/>
              <a:cs typeface="Comic Sans MS"/>
            </a:endParaRPr>
          </a:p>
        </p:txBody>
      </p:sp>
      <p:sp>
        <p:nvSpPr>
          <p:cNvPr id="9" name="object 9"/>
          <p:cNvSpPr txBox="1"/>
          <p:nvPr/>
        </p:nvSpPr>
        <p:spPr>
          <a:xfrm>
            <a:off x="1809766" y="6622553"/>
            <a:ext cx="212725" cy="222496"/>
          </a:xfrm>
          <a:prstGeom prst="rect">
            <a:avLst/>
          </a:prstGeom>
        </p:spPr>
        <p:txBody>
          <a:bodyPr vert="horz" wrap="square" lIns="0" tIns="14604" rIns="0" bIns="0" rtlCol="0">
            <a:spAutoFit/>
          </a:bodyPr>
          <a:lstStyle/>
          <a:p>
            <a:pPr marL="12700">
              <a:spcBef>
                <a:spcPts val="114"/>
              </a:spcBef>
            </a:pPr>
            <a:r>
              <a:rPr sz="1350" spc="-25" dirty="0">
                <a:solidFill>
                  <a:srgbClr val="16463B"/>
                </a:solidFill>
                <a:latin typeface="Arial MT"/>
                <a:cs typeface="Arial MT"/>
              </a:rPr>
              <a:t>26</a:t>
            </a:r>
            <a:endParaRPr sz="1350">
              <a:latin typeface="Arial MT"/>
              <a:cs typeface="Arial MT"/>
            </a:endParaRPr>
          </a:p>
        </p:txBody>
      </p:sp>
      <p:sp>
        <p:nvSpPr>
          <p:cNvPr id="10" name="object 10"/>
          <p:cNvSpPr txBox="1"/>
          <p:nvPr/>
        </p:nvSpPr>
        <p:spPr>
          <a:xfrm>
            <a:off x="3428110" y="2907060"/>
            <a:ext cx="260985" cy="244939"/>
          </a:xfrm>
          <a:prstGeom prst="rect">
            <a:avLst/>
          </a:prstGeom>
        </p:spPr>
        <p:txBody>
          <a:bodyPr vert="horz" wrap="square" lIns="0" tIns="13970" rIns="0" bIns="0" rtlCol="0">
            <a:spAutoFit/>
          </a:bodyPr>
          <a:lstStyle/>
          <a:p>
            <a:pPr marL="12700">
              <a:spcBef>
                <a:spcPts val="110"/>
              </a:spcBef>
            </a:pPr>
            <a:r>
              <a:rPr sz="1500" spc="50" dirty="0">
                <a:latin typeface="Arial MT"/>
                <a:cs typeface="Arial MT"/>
              </a:rPr>
              <a:t>12</a:t>
            </a:r>
            <a:endParaRPr sz="1500">
              <a:latin typeface="Arial MT"/>
              <a:cs typeface="Arial MT"/>
            </a:endParaRPr>
          </a:p>
        </p:txBody>
      </p:sp>
      <p:sp>
        <p:nvSpPr>
          <p:cNvPr id="11" name="object 11"/>
          <p:cNvSpPr txBox="1">
            <a:spLocks noGrp="1"/>
          </p:cNvSpPr>
          <p:nvPr>
            <p:ph type="title"/>
          </p:nvPr>
        </p:nvSpPr>
        <p:spPr>
          <a:xfrm>
            <a:off x="2548467" y="197473"/>
            <a:ext cx="10769600" cy="529602"/>
          </a:xfrm>
          <a:prstGeom prst="rect">
            <a:avLst/>
          </a:prstGeom>
        </p:spPr>
        <p:txBody>
          <a:bodyPr vert="horz" wrap="square" lIns="0" tIns="97760" rIns="0" bIns="0" numCol="1" rtlCol="0" anchor="b" anchorCtr="0" compatLnSpc="1">
            <a:prstTxWarp prst="textNoShape">
              <a:avLst/>
            </a:prstTxWarp>
            <a:spAutoFit/>
          </a:bodyPr>
          <a:lstStyle/>
          <a:p>
            <a:pPr marL="1704975">
              <a:spcBef>
                <a:spcPts val="135"/>
              </a:spcBef>
            </a:pPr>
            <a:r>
              <a:rPr spc="-150" dirty="0">
                <a:solidFill>
                  <a:srgbClr val="0C6459"/>
                </a:solidFill>
              </a:rPr>
              <a:t>Cube</a:t>
            </a:r>
            <a:r>
              <a:rPr spc="-155" dirty="0">
                <a:solidFill>
                  <a:srgbClr val="0C6459"/>
                </a:solidFill>
              </a:rPr>
              <a:t> </a:t>
            </a:r>
            <a:r>
              <a:rPr spc="-140" dirty="0">
                <a:solidFill>
                  <a:srgbClr val="01605D"/>
                </a:solidFill>
              </a:rPr>
              <a:t>Aggregation</a:t>
            </a:r>
          </a:p>
        </p:txBody>
      </p:sp>
      <p:sp>
        <p:nvSpPr>
          <p:cNvPr id="12" name="object 12"/>
          <p:cNvSpPr txBox="1"/>
          <p:nvPr/>
        </p:nvSpPr>
        <p:spPr>
          <a:xfrm>
            <a:off x="3018534" y="5841454"/>
            <a:ext cx="1310640" cy="405130"/>
          </a:xfrm>
          <a:prstGeom prst="rect">
            <a:avLst/>
          </a:prstGeom>
        </p:spPr>
        <p:txBody>
          <a:bodyPr vert="horz" wrap="square" lIns="0" tIns="11430" rIns="0" bIns="0" rtlCol="0">
            <a:spAutoFit/>
          </a:bodyPr>
          <a:lstStyle/>
          <a:p>
            <a:pPr marL="12700">
              <a:spcBef>
                <a:spcPts val="90"/>
              </a:spcBef>
            </a:pPr>
            <a:r>
              <a:rPr sz="2500" spc="-60" dirty="0">
                <a:solidFill>
                  <a:srgbClr val="18625B"/>
                </a:solidFill>
                <a:latin typeface="Arial MT"/>
                <a:cs typeface="Arial MT"/>
              </a:rPr>
              <a:t>drill-</a:t>
            </a:r>
            <a:r>
              <a:rPr sz="2500" spc="-55" dirty="0">
                <a:solidFill>
                  <a:srgbClr val="18625B"/>
                </a:solidFill>
                <a:latin typeface="Arial MT"/>
                <a:cs typeface="Arial MT"/>
              </a:rPr>
              <a:t>down</a:t>
            </a:r>
            <a:endParaRPr sz="2500">
              <a:latin typeface="Arial MT"/>
              <a:cs typeface="Arial MT"/>
            </a:endParaRPr>
          </a:p>
        </p:txBody>
      </p:sp>
      <p:sp>
        <p:nvSpPr>
          <p:cNvPr id="13" name="object 13"/>
          <p:cNvSpPr txBox="1"/>
          <p:nvPr/>
        </p:nvSpPr>
        <p:spPr>
          <a:xfrm>
            <a:off x="4697320" y="2638426"/>
            <a:ext cx="283845" cy="537845"/>
          </a:xfrm>
          <a:prstGeom prst="rect">
            <a:avLst/>
          </a:prstGeom>
        </p:spPr>
        <p:txBody>
          <a:bodyPr vert="horz" wrap="square" lIns="0" tIns="13970" rIns="0" bIns="0" rtlCol="0">
            <a:spAutoFit/>
          </a:bodyPr>
          <a:lstStyle/>
          <a:p>
            <a:pPr marL="12700">
              <a:spcBef>
                <a:spcPts val="110"/>
              </a:spcBef>
            </a:pPr>
            <a:r>
              <a:rPr sz="1650" spc="50" dirty="0">
                <a:latin typeface="Comic Sans MS"/>
                <a:cs typeface="Comic Sans MS"/>
              </a:rPr>
              <a:t>c3</a:t>
            </a:r>
            <a:endParaRPr sz="1650">
              <a:latin typeface="Comic Sans MS"/>
              <a:cs typeface="Comic Sans MS"/>
            </a:endParaRPr>
          </a:p>
          <a:p>
            <a:pPr marL="23495">
              <a:spcBef>
                <a:spcPts val="60"/>
              </a:spcBef>
            </a:pPr>
            <a:r>
              <a:rPr sz="1650" spc="-25" dirty="0">
                <a:solidFill>
                  <a:srgbClr val="080808"/>
                </a:solidFill>
                <a:latin typeface="Arial MT"/>
                <a:cs typeface="Arial MT"/>
              </a:rPr>
              <a:t>50</a:t>
            </a:r>
            <a:endParaRPr sz="1650">
              <a:latin typeface="Arial MT"/>
              <a:cs typeface="Arial MT"/>
            </a:endParaRPr>
          </a:p>
        </p:txBody>
      </p:sp>
      <p:sp>
        <p:nvSpPr>
          <p:cNvPr id="14" name="object 14"/>
          <p:cNvSpPr txBox="1"/>
          <p:nvPr/>
        </p:nvSpPr>
        <p:spPr>
          <a:xfrm>
            <a:off x="6468556" y="1745455"/>
            <a:ext cx="3580765" cy="412750"/>
          </a:xfrm>
          <a:prstGeom prst="rect">
            <a:avLst/>
          </a:prstGeom>
        </p:spPr>
        <p:txBody>
          <a:bodyPr vert="horz" wrap="square" lIns="0" tIns="17780" rIns="0" bIns="0" rtlCol="0">
            <a:spAutoFit/>
          </a:bodyPr>
          <a:lstStyle/>
          <a:p>
            <a:pPr marL="12700">
              <a:spcBef>
                <a:spcPts val="140"/>
              </a:spcBef>
            </a:pPr>
            <a:r>
              <a:rPr sz="2500" spc="-55" dirty="0">
                <a:solidFill>
                  <a:srgbClr val="3F3F3F"/>
                </a:solidFill>
                <a:latin typeface="Arial MT"/>
                <a:cs typeface="Arial MT"/>
              </a:rPr>
              <a:t>Example:</a:t>
            </a:r>
            <a:r>
              <a:rPr sz="2500" spc="-105" dirty="0">
                <a:solidFill>
                  <a:srgbClr val="3F3F3F"/>
                </a:solidFill>
                <a:latin typeface="Arial MT"/>
                <a:cs typeface="Arial MT"/>
              </a:rPr>
              <a:t> </a:t>
            </a:r>
            <a:r>
              <a:rPr sz="2500" spc="-55" dirty="0">
                <a:solidFill>
                  <a:srgbClr val="1C5B4F"/>
                </a:solidFill>
                <a:latin typeface="Arial MT"/>
                <a:cs typeface="Arial MT"/>
              </a:rPr>
              <a:t>computing</a:t>
            </a:r>
            <a:r>
              <a:rPr sz="2500" spc="-60" dirty="0">
                <a:solidFill>
                  <a:srgbClr val="1C5B4F"/>
                </a:solidFill>
                <a:latin typeface="Arial MT"/>
                <a:cs typeface="Arial MT"/>
              </a:rPr>
              <a:t> </a:t>
            </a:r>
            <a:r>
              <a:rPr sz="2500" spc="-50" dirty="0">
                <a:solidFill>
                  <a:srgbClr val="28605D"/>
                </a:solidFill>
                <a:latin typeface="Arial MT"/>
                <a:cs typeface="Arial MT"/>
              </a:rPr>
              <a:t>sums</a:t>
            </a:r>
            <a:endParaRPr sz="2500">
              <a:latin typeface="Arial MT"/>
              <a:cs typeface="Arial MT"/>
            </a:endParaRPr>
          </a:p>
        </p:txBody>
      </p:sp>
      <p:sp>
        <p:nvSpPr>
          <p:cNvPr id="15" name="object 15"/>
          <p:cNvSpPr txBox="1"/>
          <p:nvPr/>
        </p:nvSpPr>
        <p:spPr>
          <a:xfrm>
            <a:off x="6749541" y="6685806"/>
            <a:ext cx="3742690" cy="200055"/>
          </a:xfrm>
          <a:prstGeom prst="rect">
            <a:avLst/>
          </a:prstGeom>
        </p:spPr>
        <p:txBody>
          <a:bodyPr vert="horz" wrap="square" lIns="0" tIns="15240" rIns="0" bIns="0" rtlCol="0">
            <a:spAutoFit/>
          </a:bodyPr>
          <a:lstStyle/>
          <a:p>
            <a:pPr marL="12700">
              <a:spcBef>
                <a:spcPts val="120"/>
              </a:spcBef>
            </a:pPr>
            <a:r>
              <a:rPr baseline="2314" dirty="0">
                <a:solidFill>
                  <a:srgbClr val="2F2F2F"/>
                </a:solidFill>
                <a:latin typeface="Arial MT"/>
                <a:cs typeface="Arial MT"/>
              </a:rPr>
              <a:t>Hector</a:t>
            </a:r>
            <a:r>
              <a:rPr spc="247" baseline="2314" dirty="0">
                <a:solidFill>
                  <a:srgbClr val="2F2F2F"/>
                </a:solidFill>
                <a:latin typeface="Arial MT"/>
                <a:cs typeface="Arial MT"/>
              </a:rPr>
              <a:t> </a:t>
            </a:r>
            <a:r>
              <a:rPr baseline="2314" dirty="0">
                <a:solidFill>
                  <a:srgbClr val="3D3D3D"/>
                </a:solidFill>
                <a:latin typeface="Arial MT"/>
                <a:cs typeface="Arial MT"/>
              </a:rPr>
              <a:t>Garcia</a:t>
            </a:r>
            <a:r>
              <a:rPr spc="209" baseline="2314" dirty="0">
                <a:solidFill>
                  <a:srgbClr val="3D3D3D"/>
                </a:solidFill>
                <a:latin typeface="Arial MT"/>
                <a:cs typeface="Arial MT"/>
              </a:rPr>
              <a:t> </a:t>
            </a:r>
            <a:r>
              <a:rPr spc="67" baseline="2314" dirty="0">
                <a:solidFill>
                  <a:srgbClr val="2B2B2B"/>
                </a:solidFill>
                <a:latin typeface="Arial MT"/>
                <a:cs typeface="Arial MT"/>
              </a:rPr>
              <a:t>Molina:</a:t>
            </a:r>
            <a:r>
              <a:rPr spc="232" baseline="2314" dirty="0">
                <a:solidFill>
                  <a:srgbClr val="2B2B2B"/>
                </a:solidFill>
                <a:latin typeface="Arial MT"/>
                <a:cs typeface="Arial MT"/>
              </a:rPr>
              <a:t> </a:t>
            </a:r>
            <a:r>
              <a:rPr baseline="2314" dirty="0">
                <a:solidFill>
                  <a:srgbClr val="5D563B"/>
                </a:solidFill>
                <a:latin typeface="Arial MT"/>
                <a:cs typeface="Arial MT"/>
              </a:rPr>
              <a:t>Data</a:t>
            </a:r>
            <a:r>
              <a:rPr spc="337" baseline="2314" dirty="0">
                <a:solidFill>
                  <a:srgbClr val="5D563B"/>
                </a:solidFill>
                <a:latin typeface="Arial MT"/>
                <a:cs typeface="Arial MT"/>
              </a:rPr>
              <a:t> </a:t>
            </a:r>
            <a:r>
              <a:rPr baseline="2314" dirty="0">
                <a:solidFill>
                  <a:srgbClr val="343434"/>
                </a:solidFill>
                <a:latin typeface="Arial MT"/>
                <a:cs typeface="Arial MT"/>
              </a:rPr>
              <a:t>Warehousina</a:t>
            </a:r>
            <a:r>
              <a:rPr spc="397" baseline="2314" dirty="0">
                <a:solidFill>
                  <a:srgbClr val="343434"/>
                </a:solidFill>
                <a:latin typeface="Arial MT"/>
                <a:cs typeface="Arial MT"/>
              </a:rPr>
              <a:t> </a:t>
            </a:r>
            <a:r>
              <a:rPr sz="1200" dirty="0">
                <a:solidFill>
                  <a:srgbClr val="4D4224"/>
                </a:solidFill>
                <a:latin typeface="Arial MT"/>
                <a:cs typeface="Arial MT"/>
              </a:rPr>
              <a:t>and</a:t>
            </a:r>
            <a:r>
              <a:rPr sz="1200" spc="80" dirty="0">
                <a:solidFill>
                  <a:srgbClr val="4D4224"/>
                </a:solidFill>
                <a:latin typeface="Arial MT"/>
                <a:cs typeface="Arial MT"/>
              </a:rPr>
              <a:t> </a:t>
            </a:r>
            <a:r>
              <a:rPr spc="-30" baseline="2314" dirty="0">
                <a:solidFill>
                  <a:srgbClr val="313131"/>
                </a:solidFill>
                <a:latin typeface="Arial MT"/>
                <a:cs typeface="Arial MT"/>
              </a:rPr>
              <a:t>OLAP</a:t>
            </a:r>
            <a:endParaRPr baseline="2314">
              <a:latin typeface="Arial MT"/>
              <a:cs typeface="Arial MT"/>
            </a:endParaRPr>
          </a:p>
        </p:txBody>
      </p:sp>
    </p:spTree>
    <p:extLst>
      <p:ext uri="{BB962C8B-B14F-4D97-AF65-F5344CB8AC3E}">
        <p14:creationId xmlns:p14="http://schemas.microsoft.com/office/powerpoint/2010/main" val="3626743463"/>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059781" y="1660921"/>
            <a:ext cx="8393906" cy="4455914"/>
          </a:xfrm>
          <a:prstGeom prst="rect">
            <a:avLst/>
          </a:prstGeom>
        </p:spPr>
      </p:pic>
      <p:grpSp>
        <p:nvGrpSpPr>
          <p:cNvPr id="3" name="object 3"/>
          <p:cNvGrpSpPr/>
          <p:nvPr/>
        </p:nvGrpSpPr>
        <p:grpSpPr>
          <a:xfrm>
            <a:off x="1524001" y="1273968"/>
            <a:ext cx="9138285" cy="163830"/>
            <a:chOff x="0" y="1273968"/>
            <a:chExt cx="9138285" cy="163830"/>
          </a:xfrm>
        </p:grpSpPr>
        <p:pic>
          <p:nvPicPr>
            <p:cNvPr id="4" name="object 4"/>
            <p:cNvPicPr/>
            <p:nvPr/>
          </p:nvPicPr>
          <p:blipFill>
            <a:blip r:embed="rId3" cstate="print"/>
            <a:stretch>
              <a:fillRect/>
            </a:stretch>
          </p:blipFill>
          <p:spPr>
            <a:xfrm>
              <a:off x="0" y="1384101"/>
              <a:ext cx="9135070" cy="53578"/>
            </a:xfrm>
            <a:prstGeom prst="rect">
              <a:avLst/>
            </a:prstGeom>
          </p:spPr>
        </p:pic>
        <p:pic>
          <p:nvPicPr>
            <p:cNvPr id="5" name="object 5"/>
            <p:cNvPicPr/>
            <p:nvPr/>
          </p:nvPicPr>
          <p:blipFill>
            <a:blip r:embed="rId4" cstate="print"/>
            <a:stretch>
              <a:fillRect/>
            </a:stretch>
          </p:blipFill>
          <p:spPr>
            <a:xfrm>
              <a:off x="0" y="1276945"/>
              <a:ext cx="9135070" cy="80367"/>
            </a:xfrm>
            <a:prstGeom prst="rect">
              <a:avLst/>
            </a:prstGeom>
          </p:spPr>
        </p:pic>
        <p:sp>
          <p:nvSpPr>
            <p:cNvPr id="6" name="object 6"/>
            <p:cNvSpPr/>
            <p:nvPr/>
          </p:nvSpPr>
          <p:spPr>
            <a:xfrm>
              <a:off x="17859"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grpSp>
      <p:sp>
        <p:nvSpPr>
          <p:cNvPr id="7" name="object 7"/>
          <p:cNvSpPr txBox="1"/>
          <p:nvPr/>
        </p:nvSpPr>
        <p:spPr>
          <a:xfrm>
            <a:off x="1811363" y="2726234"/>
            <a:ext cx="584200" cy="323215"/>
          </a:xfrm>
          <a:prstGeom prst="rect">
            <a:avLst/>
          </a:prstGeom>
        </p:spPr>
        <p:txBody>
          <a:bodyPr vert="horz" wrap="square" lIns="0" tIns="12700" rIns="0" bIns="0" rtlCol="0">
            <a:spAutoFit/>
          </a:bodyPr>
          <a:lstStyle/>
          <a:p>
            <a:pPr marL="12700">
              <a:spcBef>
                <a:spcPts val="100"/>
              </a:spcBef>
            </a:pPr>
            <a:r>
              <a:rPr sz="1950" spc="-10" dirty="0">
                <a:latin typeface="Comic Sans MS"/>
                <a:cs typeface="Comic Sans MS"/>
              </a:rPr>
              <a:t>day</a:t>
            </a:r>
            <a:r>
              <a:rPr sz="1950" spc="-125" dirty="0">
                <a:latin typeface="Comic Sans MS"/>
                <a:cs typeface="Comic Sans MS"/>
              </a:rPr>
              <a:t> </a:t>
            </a:r>
            <a:r>
              <a:rPr sz="1950" spc="-50" dirty="0">
                <a:latin typeface="Comic Sans MS"/>
                <a:cs typeface="Comic Sans MS"/>
              </a:rPr>
              <a:t>1</a:t>
            </a:r>
            <a:endParaRPr sz="1950">
              <a:latin typeface="Comic Sans MS"/>
              <a:cs typeface="Comic Sans MS"/>
            </a:endParaRPr>
          </a:p>
        </p:txBody>
      </p:sp>
      <p:sp>
        <p:nvSpPr>
          <p:cNvPr id="8" name="object 8"/>
          <p:cNvSpPr txBox="1"/>
          <p:nvPr/>
        </p:nvSpPr>
        <p:spPr>
          <a:xfrm>
            <a:off x="1800013" y="6601221"/>
            <a:ext cx="216535" cy="237886"/>
          </a:xfrm>
          <a:prstGeom prst="rect">
            <a:avLst/>
          </a:prstGeom>
        </p:spPr>
        <p:txBody>
          <a:bodyPr vert="horz" wrap="square" lIns="0" tIns="14605" rIns="0" bIns="0" rtlCol="0">
            <a:spAutoFit/>
          </a:bodyPr>
          <a:lstStyle/>
          <a:p>
            <a:pPr marL="12700">
              <a:spcBef>
                <a:spcPts val="115"/>
              </a:spcBef>
            </a:pPr>
            <a:r>
              <a:rPr sz="1450" spc="-110" dirty="0">
                <a:solidFill>
                  <a:srgbClr val="264F4B"/>
                </a:solidFill>
                <a:latin typeface="Comic Sans MS"/>
                <a:cs typeface="Comic Sans MS"/>
              </a:rPr>
              <a:t>27</a:t>
            </a:r>
            <a:endParaRPr sz="1450">
              <a:latin typeface="Comic Sans MS"/>
              <a:cs typeface="Comic Sans MS"/>
            </a:endParaRPr>
          </a:p>
        </p:txBody>
      </p:sp>
      <p:sp>
        <p:nvSpPr>
          <p:cNvPr id="9" name="object 9"/>
          <p:cNvSpPr txBox="1"/>
          <p:nvPr/>
        </p:nvSpPr>
        <p:spPr>
          <a:xfrm>
            <a:off x="3428784" y="2913261"/>
            <a:ext cx="199390" cy="237886"/>
          </a:xfrm>
          <a:prstGeom prst="rect">
            <a:avLst/>
          </a:prstGeom>
        </p:spPr>
        <p:txBody>
          <a:bodyPr vert="horz" wrap="square" lIns="0" tIns="14605" rIns="0" bIns="0" rtlCol="0">
            <a:spAutoFit/>
          </a:bodyPr>
          <a:lstStyle/>
          <a:p>
            <a:pPr marL="12700">
              <a:spcBef>
                <a:spcPts val="115"/>
              </a:spcBef>
            </a:pPr>
            <a:r>
              <a:rPr sz="1450" spc="-110" dirty="0">
                <a:latin typeface="Arial MT"/>
                <a:cs typeface="Arial MT"/>
              </a:rPr>
              <a:t>12</a:t>
            </a:r>
            <a:endParaRPr sz="1450">
              <a:latin typeface="Arial MT"/>
              <a:cs typeface="Arial MT"/>
            </a:endParaRPr>
          </a:p>
        </p:txBody>
      </p:sp>
      <p:sp>
        <p:nvSpPr>
          <p:cNvPr id="10" name="object 10"/>
          <p:cNvSpPr txBox="1">
            <a:spLocks noGrp="1"/>
          </p:cNvSpPr>
          <p:nvPr>
            <p:ph type="title"/>
          </p:nvPr>
        </p:nvSpPr>
        <p:spPr>
          <a:xfrm>
            <a:off x="2548467" y="-85467"/>
            <a:ext cx="10769600" cy="812542"/>
          </a:xfrm>
          <a:prstGeom prst="rect">
            <a:avLst/>
          </a:prstGeom>
        </p:spPr>
        <p:txBody>
          <a:bodyPr vert="horz" wrap="square" lIns="0" tIns="96024" rIns="0" bIns="0" numCol="1" rtlCol="0" anchor="b" anchorCtr="0" compatLnSpc="1">
            <a:prstTxWarp prst="textNoShape">
              <a:avLst/>
            </a:prstTxWarp>
            <a:spAutoFit/>
          </a:bodyPr>
          <a:lstStyle/>
          <a:p>
            <a:pPr marL="1954530">
              <a:spcBef>
                <a:spcPts val="135"/>
              </a:spcBef>
            </a:pPr>
            <a:r>
              <a:rPr sz="4650" spc="-155" dirty="0">
                <a:solidFill>
                  <a:srgbClr val="0E7469"/>
                </a:solidFill>
              </a:rPr>
              <a:t>Cube</a:t>
            </a:r>
            <a:r>
              <a:rPr sz="4650" spc="-150" dirty="0">
                <a:solidFill>
                  <a:srgbClr val="0E7469"/>
                </a:solidFill>
              </a:rPr>
              <a:t> </a:t>
            </a:r>
            <a:r>
              <a:rPr sz="4650" spc="-80" dirty="0">
                <a:solidFill>
                  <a:srgbClr val="0C7264"/>
                </a:solidFill>
              </a:rPr>
              <a:t>Ope</a:t>
            </a:r>
            <a:r>
              <a:rPr sz="6975" spc="-120" baseline="1194" dirty="0">
                <a:solidFill>
                  <a:srgbClr val="0C7264"/>
                </a:solidFill>
              </a:rPr>
              <a:t>r</a:t>
            </a:r>
            <a:r>
              <a:rPr sz="4650" spc="-80" dirty="0">
                <a:solidFill>
                  <a:srgbClr val="0C7264"/>
                </a:solidFill>
              </a:rPr>
              <a:t>ato</a:t>
            </a:r>
            <a:r>
              <a:rPr sz="6975" spc="-120" baseline="1194" dirty="0">
                <a:solidFill>
                  <a:srgbClr val="0C7264"/>
                </a:solidFill>
              </a:rPr>
              <a:t>r</a:t>
            </a:r>
            <a:r>
              <a:rPr sz="4650" spc="-80" dirty="0">
                <a:solidFill>
                  <a:srgbClr val="0C7264"/>
                </a:solidFill>
              </a:rPr>
              <a:t>s</a:t>
            </a:r>
            <a:endParaRPr sz="4650"/>
          </a:p>
        </p:txBody>
      </p:sp>
      <p:sp>
        <p:nvSpPr>
          <p:cNvPr id="11" name="object 11"/>
          <p:cNvSpPr txBox="1"/>
          <p:nvPr/>
        </p:nvSpPr>
        <p:spPr>
          <a:xfrm>
            <a:off x="2867812" y="5421758"/>
            <a:ext cx="1765300" cy="405130"/>
          </a:xfrm>
          <a:prstGeom prst="rect">
            <a:avLst/>
          </a:prstGeom>
        </p:spPr>
        <p:txBody>
          <a:bodyPr vert="horz" wrap="square" lIns="0" tIns="11430" rIns="0" bIns="0" rtlCol="0">
            <a:spAutoFit/>
          </a:bodyPr>
          <a:lstStyle/>
          <a:p>
            <a:pPr marL="12700">
              <a:spcBef>
                <a:spcPts val="90"/>
              </a:spcBef>
            </a:pPr>
            <a:r>
              <a:rPr sz="2500" spc="-30" dirty="0">
                <a:solidFill>
                  <a:srgbClr val="F7341C"/>
                </a:solidFill>
                <a:latin typeface="Arial MT"/>
                <a:cs typeface="Arial MT"/>
              </a:rPr>
              <a:t>sale(c2,p2,*)</a:t>
            </a:r>
            <a:endParaRPr sz="2500">
              <a:latin typeface="Arial MT"/>
              <a:cs typeface="Arial MT"/>
            </a:endParaRPr>
          </a:p>
        </p:txBody>
      </p:sp>
      <p:sp>
        <p:nvSpPr>
          <p:cNvPr id="12" name="object 12"/>
          <p:cNvSpPr txBox="1"/>
          <p:nvPr/>
        </p:nvSpPr>
        <p:spPr>
          <a:xfrm>
            <a:off x="4698398" y="2607419"/>
            <a:ext cx="269240" cy="560070"/>
          </a:xfrm>
          <a:prstGeom prst="rect">
            <a:avLst/>
          </a:prstGeom>
        </p:spPr>
        <p:txBody>
          <a:bodyPr vert="horz" wrap="square" lIns="0" tIns="13335" rIns="0" bIns="0" rtlCol="0">
            <a:spAutoFit/>
          </a:bodyPr>
          <a:lstStyle/>
          <a:p>
            <a:pPr marL="12700">
              <a:lnSpc>
                <a:spcPts val="2250"/>
              </a:lnSpc>
              <a:spcBef>
                <a:spcPts val="105"/>
              </a:spcBef>
            </a:pPr>
            <a:r>
              <a:rPr sz="1900" spc="-65" dirty="0">
                <a:latin typeface="Consolas"/>
                <a:cs typeface="Consolas"/>
              </a:rPr>
              <a:t>c3</a:t>
            </a:r>
            <a:endParaRPr sz="1900">
              <a:latin typeface="Consolas"/>
              <a:cs typeface="Consolas"/>
            </a:endParaRPr>
          </a:p>
          <a:p>
            <a:pPr marL="15875">
              <a:lnSpc>
                <a:spcPts val="1950"/>
              </a:lnSpc>
            </a:pPr>
            <a:r>
              <a:rPr sz="1650" spc="-25" dirty="0">
                <a:solidFill>
                  <a:srgbClr val="050505"/>
                </a:solidFill>
                <a:latin typeface="Cambria"/>
                <a:cs typeface="Cambria"/>
              </a:rPr>
              <a:t>50</a:t>
            </a:r>
            <a:endParaRPr sz="1650">
              <a:latin typeface="Cambria"/>
              <a:cs typeface="Cambria"/>
            </a:endParaRPr>
          </a:p>
        </p:txBody>
      </p:sp>
      <p:sp>
        <p:nvSpPr>
          <p:cNvPr id="13" name="object 13"/>
          <p:cNvSpPr txBox="1"/>
          <p:nvPr/>
        </p:nvSpPr>
        <p:spPr>
          <a:xfrm>
            <a:off x="7029429" y="2996357"/>
            <a:ext cx="1525905" cy="390525"/>
          </a:xfrm>
          <a:prstGeom prst="rect">
            <a:avLst/>
          </a:prstGeom>
        </p:spPr>
        <p:txBody>
          <a:bodyPr vert="horz" wrap="square" lIns="0" tIns="11430" rIns="0" bIns="0" rtlCol="0">
            <a:spAutoFit/>
          </a:bodyPr>
          <a:lstStyle/>
          <a:p>
            <a:pPr marL="12700">
              <a:spcBef>
                <a:spcPts val="90"/>
              </a:spcBef>
            </a:pPr>
            <a:r>
              <a:rPr sz="2400" spc="-10" dirty="0">
                <a:solidFill>
                  <a:srgbClr val="E84B13"/>
                </a:solidFill>
                <a:latin typeface="Arial MT"/>
                <a:cs typeface="Arial MT"/>
              </a:rPr>
              <a:t>sale(c1,*,*)</a:t>
            </a:r>
            <a:endParaRPr sz="2400">
              <a:latin typeface="Arial MT"/>
              <a:cs typeface="Arial MT"/>
            </a:endParaRPr>
          </a:p>
        </p:txBody>
      </p:sp>
      <p:sp>
        <p:nvSpPr>
          <p:cNvPr id="14" name="object 14"/>
          <p:cNvSpPr txBox="1"/>
          <p:nvPr/>
        </p:nvSpPr>
        <p:spPr>
          <a:xfrm>
            <a:off x="8815366" y="5590431"/>
            <a:ext cx="1321435" cy="390525"/>
          </a:xfrm>
          <a:prstGeom prst="rect">
            <a:avLst/>
          </a:prstGeom>
        </p:spPr>
        <p:txBody>
          <a:bodyPr vert="horz" wrap="square" lIns="0" tIns="11430" rIns="0" bIns="0" rtlCol="0">
            <a:spAutoFit/>
          </a:bodyPr>
          <a:lstStyle/>
          <a:p>
            <a:pPr marL="12700">
              <a:spcBef>
                <a:spcPts val="90"/>
              </a:spcBef>
            </a:pPr>
            <a:r>
              <a:rPr sz="2400" spc="-10" dirty="0">
                <a:solidFill>
                  <a:srgbClr val="DF380E"/>
                </a:solidFill>
                <a:latin typeface="Arial MT"/>
                <a:cs typeface="Arial MT"/>
              </a:rPr>
              <a:t>sale(*,*,*)</a:t>
            </a:r>
            <a:endParaRPr sz="2400">
              <a:latin typeface="Arial MT"/>
              <a:cs typeface="Arial MT"/>
            </a:endParaRPr>
          </a:p>
        </p:txBody>
      </p:sp>
      <p:sp>
        <p:nvSpPr>
          <p:cNvPr id="15" name="object 15"/>
          <p:cNvSpPr txBox="1"/>
          <p:nvPr/>
        </p:nvSpPr>
        <p:spPr>
          <a:xfrm>
            <a:off x="6750038" y="6683077"/>
            <a:ext cx="3742690" cy="192360"/>
          </a:xfrm>
          <a:prstGeom prst="rect">
            <a:avLst/>
          </a:prstGeom>
        </p:spPr>
        <p:txBody>
          <a:bodyPr vert="horz" wrap="square" lIns="0" tIns="15240" rIns="0" bIns="0" rtlCol="0">
            <a:spAutoFit/>
          </a:bodyPr>
          <a:lstStyle/>
          <a:p>
            <a:pPr marL="12700">
              <a:spcBef>
                <a:spcPts val="120"/>
              </a:spcBef>
            </a:pPr>
            <a:r>
              <a:rPr sz="1150" spc="-55" dirty="0">
                <a:solidFill>
                  <a:srgbClr val="333333"/>
                </a:solidFill>
                <a:latin typeface="Arial MT"/>
                <a:cs typeface="Arial MT"/>
              </a:rPr>
              <a:t>HI^CtOr</a:t>
            </a:r>
            <a:r>
              <a:rPr sz="1150" spc="150" dirty="0">
                <a:solidFill>
                  <a:srgbClr val="333333"/>
                </a:solidFill>
                <a:latin typeface="Arial MT"/>
                <a:cs typeface="Arial MT"/>
              </a:rPr>
              <a:t> </a:t>
            </a:r>
            <a:r>
              <a:rPr sz="1150" spc="50" dirty="0">
                <a:solidFill>
                  <a:srgbClr val="414141"/>
                </a:solidFill>
                <a:latin typeface="Arial MT"/>
                <a:cs typeface="Arial MT"/>
              </a:rPr>
              <a:t>Garcia</a:t>
            </a:r>
            <a:r>
              <a:rPr sz="1150" spc="15" dirty="0">
                <a:solidFill>
                  <a:srgbClr val="414141"/>
                </a:solidFill>
                <a:latin typeface="Arial MT"/>
                <a:cs typeface="Arial MT"/>
              </a:rPr>
              <a:t> </a:t>
            </a:r>
            <a:r>
              <a:rPr sz="1150" spc="65" dirty="0">
                <a:solidFill>
                  <a:srgbClr val="363636"/>
                </a:solidFill>
                <a:latin typeface="Arial MT"/>
                <a:cs typeface="Arial MT"/>
              </a:rPr>
              <a:t>Molina:</a:t>
            </a:r>
            <a:r>
              <a:rPr sz="1150" spc="25" dirty="0">
                <a:solidFill>
                  <a:srgbClr val="363636"/>
                </a:solidFill>
                <a:latin typeface="Arial MT"/>
                <a:cs typeface="Arial MT"/>
              </a:rPr>
              <a:t> </a:t>
            </a:r>
            <a:r>
              <a:rPr sz="1150" dirty="0">
                <a:solidFill>
                  <a:srgbClr val="2A2A2A"/>
                </a:solidFill>
                <a:latin typeface="Arial MT"/>
                <a:cs typeface="Arial MT"/>
              </a:rPr>
              <a:t>Data</a:t>
            </a:r>
            <a:r>
              <a:rPr sz="1150" spc="100" dirty="0">
                <a:solidFill>
                  <a:srgbClr val="2A2A2A"/>
                </a:solidFill>
                <a:latin typeface="Arial MT"/>
                <a:cs typeface="Arial MT"/>
              </a:rPr>
              <a:t> </a:t>
            </a:r>
            <a:r>
              <a:rPr sz="1150" spc="50" dirty="0">
                <a:solidFill>
                  <a:srgbClr val="2F2F2F"/>
                </a:solidFill>
                <a:latin typeface="Arial MT"/>
                <a:cs typeface="Arial MT"/>
              </a:rPr>
              <a:t>Warehousing</a:t>
            </a:r>
            <a:r>
              <a:rPr sz="1150" spc="155" dirty="0">
                <a:solidFill>
                  <a:srgbClr val="2F2F2F"/>
                </a:solidFill>
                <a:latin typeface="Arial MT"/>
                <a:cs typeface="Arial MT"/>
              </a:rPr>
              <a:t> </a:t>
            </a:r>
            <a:r>
              <a:rPr sz="1150" spc="70" dirty="0">
                <a:solidFill>
                  <a:srgbClr val="282828"/>
                </a:solidFill>
                <a:latin typeface="Arial MT"/>
                <a:cs typeface="Arial MT"/>
              </a:rPr>
              <a:t>and</a:t>
            </a:r>
            <a:r>
              <a:rPr sz="1150" spc="55" dirty="0">
                <a:solidFill>
                  <a:srgbClr val="282828"/>
                </a:solidFill>
                <a:latin typeface="Arial MT"/>
                <a:cs typeface="Arial MT"/>
              </a:rPr>
              <a:t> </a:t>
            </a:r>
            <a:r>
              <a:rPr sz="1150" spc="-20" dirty="0">
                <a:solidFill>
                  <a:srgbClr val="343434"/>
                </a:solidFill>
                <a:latin typeface="Arial MT"/>
                <a:cs typeface="Arial MT"/>
              </a:rPr>
              <a:t>OLAP</a:t>
            </a:r>
            <a:endParaRPr sz="1150">
              <a:latin typeface="Arial MT"/>
              <a:cs typeface="Arial MT"/>
            </a:endParaRPr>
          </a:p>
        </p:txBody>
      </p:sp>
    </p:spTree>
    <p:extLst>
      <p:ext uri="{BB962C8B-B14F-4D97-AF65-F5344CB8AC3E}">
        <p14:creationId xmlns:p14="http://schemas.microsoft.com/office/powerpoint/2010/main" val="37540479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Rectangle 2"/>
          <p:cNvSpPr>
            <a:spLocks noGrp="1" noChangeArrowheads="1"/>
          </p:cNvSpPr>
          <p:nvPr>
            <p:ph type="title" idx="4294967295"/>
          </p:nvPr>
        </p:nvSpPr>
        <p:spPr>
          <a:xfrm>
            <a:off x="1422400" y="117475"/>
            <a:ext cx="1076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ffectLst/>
              </a:rPr>
              <a:t>Database Administrator</a:t>
            </a:r>
          </a:p>
        </p:txBody>
      </p:sp>
      <p:sp>
        <p:nvSpPr>
          <p:cNvPr id="61442" name="Rectangle 3"/>
          <p:cNvSpPr>
            <a:spLocks noGrp="1" noChangeArrowheads="1"/>
          </p:cNvSpPr>
          <p:nvPr>
            <p:ph idx="4294967295"/>
          </p:nvPr>
        </p:nvSpPr>
        <p:spPr>
          <a:xfrm>
            <a:off x="4889500" y="1800225"/>
            <a:ext cx="7302500" cy="4059238"/>
          </a:xfrm>
          <a:ln>
            <a:solidFill>
              <a:schemeClr val="accent1"/>
            </a:solidFill>
          </a:ln>
        </p:spPr>
        <p:txBody>
          <a:bodyPr/>
          <a:lstStyle/>
          <a:p>
            <a:r>
              <a:rPr lang="en-US" altLang="en-US" dirty="0"/>
              <a:t>Schema definition</a:t>
            </a:r>
          </a:p>
          <a:p>
            <a:r>
              <a:rPr lang="en-US" altLang="en-US" dirty="0"/>
              <a:t>Storage structure and access-method definition</a:t>
            </a:r>
          </a:p>
          <a:p>
            <a:r>
              <a:rPr lang="en-US" altLang="en-US" dirty="0"/>
              <a:t>Schema and physical-organization modification</a:t>
            </a:r>
          </a:p>
          <a:p>
            <a:r>
              <a:rPr lang="en-US" altLang="en-US" dirty="0"/>
              <a:t>Granting of authorization for data access</a:t>
            </a:r>
          </a:p>
          <a:p>
            <a:r>
              <a:rPr lang="en-US" altLang="en-US" dirty="0"/>
              <a:t>Routine maintenance</a:t>
            </a:r>
          </a:p>
          <a:p>
            <a:r>
              <a:rPr lang="en-US" altLang="en-US" dirty="0"/>
              <a:t>Periodically backing up the database</a:t>
            </a:r>
          </a:p>
          <a:p>
            <a:r>
              <a:rPr lang="en-US" altLang="en-US" dirty="0"/>
              <a:t>Ensuring that enough free disk space is available for normal operations, and upgrading disk space as required</a:t>
            </a:r>
          </a:p>
          <a:p>
            <a:r>
              <a:rPr lang="en-US" altLang="en-US" dirty="0"/>
              <a:t>Monitoring jobs running on the database</a:t>
            </a:r>
          </a:p>
        </p:txBody>
      </p:sp>
      <p:sp>
        <p:nvSpPr>
          <p:cNvPr id="5" name="Rectangle 4"/>
          <p:cNvSpPr/>
          <p:nvPr/>
        </p:nvSpPr>
        <p:spPr>
          <a:xfrm>
            <a:off x="2292351" y="1135534"/>
            <a:ext cx="7510018" cy="615553"/>
          </a:xfrm>
          <a:prstGeom prst="rect">
            <a:avLst/>
          </a:prstGeom>
        </p:spPr>
        <p:txBody>
          <a:bodyPr wrap="square">
            <a:spAutoFit/>
          </a:bodyPr>
          <a:lstStyle/>
          <a:p>
            <a:pPr eaLnBrk="0" fontAlgn="base" hangingPunct="0">
              <a:spcBef>
                <a:spcPct val="0"/>
              </a:spcBef>
              <a:spcAft>
                <a:spcPct val="0"/>
              </a:spcAft>
            </a:pPr>
            <a:r>
              <a:rPr lang="en-US" sz="1700" dirty="0">
                <a:solidFill>
                  <a:srgbClr val="000000"/>
                </a:solidFill>
                <a:latin typeface="Helvetica" panose="020B0604020202020204" pitchFamily="34" charset="0"/>
                <a:ea typeface="MS PGothic" panose="020B0600070205080204" pitchFamily="34" charset="-128"/>
              </a:rPr>
              <a:t>A person who has central control over the system is called a </a:t>
            </a:r>
            <a:r>
              <a:rPr lang="en-US" sz="1700" b="1" dirty="0">
                <a:solidFill>
                  <a:srgbClr val="002060"/>
                </a:solidFill>
                <a:latin typeface="Helvetica" panose="020B0604020202020204" pitchFamily="34" charset="0"/>
                <a:ea typeface="MS PGothic" panose="020B0600070205080204" pitchFamily="34" charset="-128"/>
              </a:rPr>
              <a:t>database administrator </a:t>
            </a:r>
            <a:r>
              <a:rPr lang="en-US" sz="1700" b="1" dirty="0">
                <a:solidFill>
                  <a:srgbClr val="000000"/>
                </a:solidFill>
                <a:latin typeface="Helvetica" panose="020B0604020202020204" pitchFamily="34" charset="0"/>
                <a:ea typeface="MS PGothic" panose="020B0600070205080204" pitchFamily="34" charset="-128"/>
              </a:rPr>
              <a:t>(</a:t>
            </a:r>
            <a:r>
              <a:rPr lang="en-US" sz="1700" b="1" dirty="0">
                <a:solidFill>
                  <a:srgbClr val="002060"/>
                </a:solidFill>
                <a:latin typeface="Helvetica" panose="020B0604020202020204" pitchFamily="34" charset="0"/>
                <a:ea typeface="MS PGothic" panose="020B0600070205080204" pitchFamily="34" charset="-128"/>
              </a:rPr>
              <a:t>DBA</a:t>
            </a:r>
            <a:r>
              <a:rPr lang="en-US" sz="1700" b="1" dirty="0">
                <a:solidFill>
                  <a:srgbClr val="000000"/>
                </a:solidFill>
                <a:latin typeface="Helvetica" panose="020B0604020202020204" pitchFamily="34" charset="0"/>
                <a:ea typeface="MS PGothic" panose="020B0600070205080204" pitchFamily="34" charset="-128"/>
              </a:rPr>
              <a:t>).  </a:t>
            </a:r>
            <a:r>
              <a:rPr lang="en-US" sz="1700" dirty="0">
                <a:solidFill>
                  <a:srgbClr val="000000"/>
                </a:solidFill>
                <a:latin typeface="Helvetica" panose="020B0604020202020204" pitchFamily="34" charset="0"/>
                <a:ea typeface="MS PGothic" panose="020B0600070205080204" pitchFamily="34" charset="-128"/>
              </a:rPr>
              <a:t>Functions of a DBA include:</a:t>
            </a:r>
          </a:p>
        </p:txBody>
      </p:sp>
    </p:spTree>
    <p:extLst>
      <p:ext uri="{BB962C8B-B14F-4D97-AF65-F5344CB8AC3E}">
        <p14:creationId xmlns:p14="http://schemas.microsoft.com/office/powerpoint/2010/main" val="1368325251"/>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149203" y="2053828"/>
            <a:ext cx="6107906" cy="2830710"/>
          </a:xfrm>
          <a:prstGeom prst="rect">
            <a:avLst/>
          </a:prstGeom>
        </p:spPr>
      </p:pic>
      <p:grpSp>
        <p:nvGrpSpPr>
          <p:cNvPr id="3" name="object 3"/>
          <p:cNvGrpSpPr/>
          <p:nvPr/>
        </p:nvGrpSpPr>
        <p:grpSpPr>
          <a:xfrm>
            <a:off x="1524000" y="1276945"/>
            <a:ext cx="9135110" cy="161290"/>
            <a:chOff x="0" y="1276945"/>
            <a:chExt cx="9135110" cy="161290"/>
          </a:xfrm>
        </p:grpSpPr>
        <p:pic>
          <p:nvPicPr>
            <p:cNvPr id="4" name="object 4"/>
            <p:cNvPicPr/>
            <p:nvPr/>
          </p:nvPicPr>
          <p:blipFill>
            <a:blip r:embed="rId3" cstate="print"/>
            <a:stretch>
              <a:fillRect/>
            </a:stretch>
          </p:blipFill>
          <p:spPr>
            <a:xfrm>
              <a:off x="0" y="1384101"/>
              <a:ext cx="9135070" cy="53578"/>
            </a:xfrm>
            <a:prstGeom prst="rect">
              <a:avLst/>
            </a:prstGeom>
          </p:spPr>
        </p:pic>
        <p:pic>
          <p:nvPicPr>
            <p:cNvPr id="5" name="object 5"/>
            <p:cNvPicPr/>
            <p:nvPr/>
          </p:nvPicPr>
          <p:blipFill>
            <a:blip r:embed="rId4" cstate="print"/>
            <a:stretch>
              <a:fillRect/>
            </a:stretch>
          </p:blipFill>
          <p:spPr>
            <a:xfrm>
              <a:off x="0" y="1276945"/>
              <a:ext cx="9135070" cy="80367"/>
            </a:xfrm>
            <a:prstGeom prst="rect">
              <a:avLst/>
            </a:prstGeom>
          </p:spPr>
        </p:pic>
      </p:grpSp>
      <p:sp>
        <p:nvSpPr>
          <p:cNvPr id="6" name="object 6"/>
          <p:cNvSpPr/>
          <p:nvPr/>
        </p:nvSpPr>
        <p:spPr>
          <a:xfrm>
            <a:off x="4927698" y="2970608"/>
            <a:ext cx="0" cy="1887220"/>
          </a:xfrm>
          <a:custGeom>
            <a:avLst/>
            <a:gdLst/>
            <a:ahLst/>
            <a:cxnLst/>
            <a:rect l="l" t="t" r="r" b="b"/>
            <a:pathLst>
              <a:path h="1887220">
                <a:moveTo>
                  <a:pt x="0" y="1887141"/>
                </a:moveTo>
                <a:lnTo>
                  <a:pt x="0" y="0"/>
                </a:lnTo>
              </a:path>
            </a:pathLst>
          </a:custGeom>
          <a:ln w="3175">
            <a:solidFill>
              <a:srgbClr val="23231F"/>
            </a:solidFill>
          </a:ln>
        </p:spPr>
        <p:txBody>
          <a:bodyPr wrap="square" lIns="0" tIns="0" rIns="0" bIns="0" rtlCol="0"/>
          <a:lstStyle/>
          <a:p>
            <a:endParaRPr/>
          </a:p>
        </p:txBody>
      </p:sp>
      <p:grpSp>
        <p:nvGrpSpPr>
          <p:cNvPr id="7" name="object 7"/>
          <p:cNvGrpSpPr/>
          <p:nvPr/>
        </p:nvGrpSpPr>
        <p:grpSpPr>
          <a:xfrm>
            <a:off x="3515321" y="2952750"/>
            <a:ext cx="5102225" cy="1905000"/>
            <a:chOff x="1991320" y="2952750"/>
            <a:chExt cx="5102225" cy="1905000"/>
          </a:xfrm>
        </p:grpSpPr>
        <p:sp>
          <p:nvSpPr>
            <p:cNvPr id="8" name="object 8"/>
            <p:cNvSpPr/>
            <p:nvPr/>
          </p:nvSpPr>
          <p:spPr>
            <a:xfrm>
              <a:off x="4082355" y="2952750"/>
              <a:ext cx="0" cy="1905000"/>
            </a:xfrm>
            <a:custGeom>
              <a:avLst/>
              <a:gdLst/>
              <a:ahLst/>
              <a:cxnLst/>
              <a:rect l="l" t="t" r="r" b="b"/>
              <a:pathLst>
                <a:path h="1905000">
                  <a:moveTo>
                    <a:pt x="0" y="1905000"/>
                  </a:moveTo>
                  <a:lnTo>
                    <a:pt x="0" y="0"/>
                  </a:lnTo>
                </a:path>
              </a:pathLst>
            </a:custGeom>
            <a:ln w="3175">
              <a:solidFill>
                <a:srgbClr val="23231F"/>
              </a:solidFill>
            </a:ln>
          </p:spPr>
          <p:txBody>
            <a:bodyPr wrap="square" lIns="0" tIns="0" rIns="0" bIns="0" rtlCol="0"/>
            <a:lstStyle/>
            <a:p>
              <a:endParaRPr/>
            </a:p>
          </p:txBody>
        </p:sp>
        <p:sp>
          <p:nvSpPr>
            <p:cNvPr id="9" name="object 9"/>
            <p:cNvSpPr/>
            <p:nvPr/>
          </p:nvSpPr>
          <p:spPr>
            <a:xfrm>
              <a:off x="1991320" y="4552652"/>
              <a:ext cx="3495040" cy="0"/>
            </a:xfrm>
            <a:custGeom>
              <a:avLst/>
              <a:gdLst/>
              <a:ahLst/>
              <a:cxnLst/>
              <a:rect l="l" t="t" r="r" b="b"/>
              <a:pathLst>
                <a:path w="3495040">
                  <a:moveTo>
                    <a:pt x="0" y="0"/>
                  </a:moveTo>
                  <a:lnTo>
                    <a:pt x="3494486" y="0"/>
                  </a:lnTo>
                </a:path>
              </a:pathLst>
            </a:custGeom>
            <a:ln w="3175">
              <a:solidFill>
                <a:srgbClr val="23231F"/>
              </a:solidFill>
            </a:ln>
          </p:spPr>
          <p:txBody>
            <a:bodyPr wrap="square" lIns="0" tIns="0" rIns="0" bIns="0" rtlCol="0"/>
            <a:lstStyle/>
            <a:p>
              <a:endParaRPr/>
            </a:p>
          </p:txBody>
        </p:sp>
        <p:sp>
          <p:nvSpPr>
            <p:cNvPr id="10" name="object 10"/>
            <p:cNvSpPr/>
            <p:nvPr/>
          </p:nvSpPr>
          <p:spPr>
            <a:xfrm>
              <a:off x="1991320" y="4257971"/>
              <a:ext cx="3495040" cy="0"/>
            </a:xfrm>
            <a:custGeom>
              <a:avLst/>
              <a:gdLst/>
              <a:ahLst/>
              <a:cxnLst/>
              <a:rect l="l" t="t" r="r" b="b"/>
              <a:pathLst>
                <a:path w="3495040">
                  <a:moveTo>
                    <a:pt x="0" y="0"/>
                  </a:moveTo>
                  <a:lnTo>
                    <a:pt x="3494486" y="0"/>
                  </a:lnTo>
                </a:path>
              </a:pathLst>
            </a:custGeom>
            <a:ln w="3175">
              <a:solidFill>
                <a:srgbClr val="23231F"/>
              </a:solidFill>
            </a:ln>
          </p:spPr>
          <p:txBody>
            <a:bodyPr wrap="square" lIns="0" tIns="0" rIns="0" bIns="0" rtlCol="0"/>
            <a:lstStyle/>
            <a:p>
              <a:endParaRPr/>
            </a:p>
          </p:txBody>
        </p:sp>
        <p:sp>
          <p:nvSpPr>
            <p:cNvPr id="11" name="object 11"/>
            <p:cNvSpPr/>
            <p:nvPr/>
          </p:nvSpPr>
          <p:spPr>
            <a:xfrm>
              <a:off x="1991320" y="3954363"/>
              <a:ext cx="3503929" cy="0"/>
            </a:xfrm>
            <a:custGeom>
              <a:avLst/>
              <a:gdLst/>
              <a:ahLst/>
              <a:cxnLst/>
              <a:rect l="l" t="t" r="r" b="b"/>
              <a:pathLst>
                <a:path w="3503929">
                  <a:moveTo>
                    <a:pt x="0" y="0"/>
                  </a:moveTo>
                  <a:lnTo>
                    <a:pt x="3503415" y="0"/>
                  </a:lnTo>
                </a:path>
              </a:pathLst>
            </a:custGeom>
            <a:ln w="3175">
              <a:solidFill>
                <a:srgbClr val="23231F"/>
              </a:solidFill>
            </a:ln>
          </p:spPr>
          <p:txBody>
            <a:bodyPr wrap="square" lIns="0" tIns="0" rIns="0" bIns="0" rtlCol="0"/>
            <a:lstStyle/>
            <a:p>
              <a:endParaRPr/>
            </a:p>
          </p:txBody>
        </p:sp>
        <p:sp>
          <p:nvSpPr>
            <p:cNvPr id="12" name="object 12"/>
            <p:cNvSpPr/>
            <p:nvPr/>
          </p:nvSpPr>
          <p:spPr>
            <a:xfrm>
              <a:off x="2750343" y="3579317"/>
              <a:ext cx="3352165" cy="0"/>
            </a:xfrm>
            <a:custGeom>
              <a:avLst/>
              <a:gdLst/>
              <a:ahLst/>
              <a:cxnLst/>
              <a:rect l="l" t="t" r="r" b="b"/>
              <a:pathLst>
                <a:path w="3352165">
                  <a:moveTo>
                    <a:pt x="0" y="0"/>
                  </a:moveTo>
                  <a:lnTo>
                    <a:pt x="3351611" y="0"/>
                  </a:lnTo>
                </a:path>
              </a:pathLst>
            </a:custGeom>
            <a:ln w="3175">
              <a:solidFill>
                <a:srgbClr val="23231F"/>
              </a:solidFill>
            </a:ln>
          </p:spPr>
          <p:txBody>
            <a:bodyPr wrap="square" lIns="0" tIns="0" rIns="0" bIns="0" rtlCol="0"/>
            <a:lstStyle/>
            <a:p>
              <a:endParaRPr/>
            </a:p>
          </p:txBody>
        </p:sp>
        <p:sp>
          <p:nvSpPr>
            <p:cNvPr id="13" name="object 13"/>
            <p:cNvSpPr/>
            <p:nvPr/>
          </p:nvSpPr>
          <p:spPr>
            <a:xfrm>
              <a:off x="2750343" y="3275707"/>
              <a:ext cx="3352165" cy="0"/>
            </a:xfrm>
            <a:custGeom>
              <a:avLst/>
              <a:gdLst/>
              <a:ahLst/>
              <a:cxnLst/>
              <a:rect l="l" t="t" r="r" b="b"/>
              <a:pathLst>
                <a:path w="3352165">
                  <a:moveTo>
                    <a:pt x="0" y="0"/>
                  </a:moveTo>
                  <a:lnTo>
                    <a:pt x="3351611" y="0"/>
                  </a:lnTo>
                </a:path>
              </a:pathLst>
            </a:custGeom>
            <a:ln w="3175">
              <a:solidFill>
                <a:srgbClr val="23231F"/>
              </a:solidFill>
            </a:ln>
          </p:spPr>
          <p:txBody>
            <a:bodyPr wrap="square" lIns="0" tIns="0" rIns="0" bIns="0" rtlCol="0"/>
            <a:lstStyle/>
            <a:p>
              <a:endParaRPr/>
            </a:p>
          </p:txBody>
        </p:sp>
        <p:sp>
          <p:nvSpPr>
            <p:cNvPr id="14" name="object 14"/>
            <p:cNvSpPr/>
            <p:nvPr/>
          </p:nvSpPr>
          <p:spPr>
            <a:xfrm>
              <a:off x="4089796" y="2981027"/>
              <a:ext cx="3003550" cy="0"/>
            </a:xfrm>
            <a:custGeom>
              <a:avLst/>
              <a:gdLst/>
              <a:ahLst/>
              <a:cxnLst/>
              <a:rect l="l" t="t" r="r" b="b"/>
              <a:pathLst>
                <a:path w="3003550">
                  <a:moveTo>
                    <a:pt x="0" y="0"/>
                  </a:moveTo>
                  <a:lnTo>
                    <a:pt x="3003353" y="0"/>
                  </a:lnTo>
                </a:path>
              </a:pathLst>
            </a:custGeom>
            <a:ln w="3175">
              <a:solidFill>
                <a:srgbClr val="23231F"/>
              </a:solidFill>
            </a:ln>
          </p:spPr>
          <p:txBody>
            <a:bodyPr wrap="square" lIns="0" tIns="0" rIns="0" bIns="0" rtlCol="0"/>
            <a:lstStyle/>
            <a:p>
              <a:endParaRPr/>
            </a:p>
          </p:txBody>
        </p:sp>
        <p:sp>
          <p:nvSpPr>
            <p:cNvPr id="15" name="object 15"/>
            <p:cNvSpPr/>
            <p:nvPr/>
          </p:nvSpPr>
          <p:spPr>
            <a:xfrm>
              <a:off x="3509366" y="2954238"/>
              <a:ext cx="583565" cy="0"/>
            </a:xfrm>
            <a:custGeom>
              <a:avLst/>
              <a:gdLst/>
              <a:ahLst/>
              <a:cxnLst/>
              <a:rect l="l" t="t" r="r" b="b"/>
              <a:pathLst>
                <a:path w="583564">
                  <a:moveTo>
                    <a:pt x="0" y="0"/>
                  </a:moveTo>
                  <a:lnTo>
                    <a:pt x="583406" y="0"/>
                  </a:lnTo>
                </a:path>
              </a:pathLst>
            </a:custGeom>
            <a:ln w="3175">
              <a:solidFill>
                <a:srgbClr val="23231F"/>
              </a:solidFill>
            </a:ln>
          </p:spPr>
          <p:txBody>
            <a:bodyPr wrap="square" lIns="0" tIns="0" rIns="0" bIns="0" rtlCol="0"/>
            <a:lstStyle/>
            <a:p>
              <a:endParaRPr/>
            </a:p>
          </p:txBody>
        </p:sp>
      </p:grpSp>
      <p:sp>
        <p:nvSpPr>
          <p:cNvPr id="16" name="object 16"/>
          <p:cNvSpPr/>
          <p:nvPr/>
        </p:nvSpPr>
        <p:spPr>
          <a:xfrm>
            <a:off x="1541860"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sp>
        <p:nvSpPr>
          <p:cNvPr id="17" name="object 17"/>
          <p:cNvSpPr txBox="1"/>
          <p:nvPr/>
        </p:nvSpPr>
        <p:spPr>
          <a:xfrm>
            <a:off x="1801110" y="6603951"/>
            <a:ext cx="224154" cy="244939"/>
          </a:xfrm>
          <a:prstGeom prst="rect">
            <a:avLst/>
          </a:prstGeom>
        </p:spPr>
        <p:txBody>
          <a:bodyPr vert="horz" wrap="square" lIns="0" tIns="13970" rIns="0" bIns="0" rtlCol="0">
            <a:spAutoFit/>
          </a:bodyPr>
          <a:lstStyle/>
          <a:p>
            <a:pPr marL="12700">
              <a:spcBef>
                <a:spcPts val="110"/>
              </a:spcBef>
            </a:pPr>
            <a:r>
              <a:rPr sz="1500" spc="-25" dirty="0">
                <a:solidFill>
                  <a:srgbClr val="7B9793"/>
                </a:solidFill>
                <a:latin typeface="Consolas"/>
                <a:cs typeface="Consolas"/>
              </a:rPr>
              <a:t>28</a:t>
            </a:r>
            <a:endParaRPr sz="1500">
              <a:latin typeface="Consolas"/>
              <a:cs typeface="Consolas"/>
            </a:endParaRPr>
          </a:p>
        </p:txBody>
      </p:sp>
      <p:sp>
        <p:nvSpPr>
          <p:cNvPr id="18" name="object 18"/>
          <p:cNvSpPr txBox="1"/>
          <p:nvPr/>
        </p:nvSpPr>
        <p:spPr>
          <a:xfrm>
            <a:off x="2589181" y="3834259"/>
            <a:ext cx="584200" cy="300990"/>
          </a:xfrm>
          <a:prstGeom prst="rect">
            <a:avLst/>
          </a:prstGeom>
        </p:spPr>
        <p:txBody>
          <a:bodyPr vert="horz" wrap="square" lIns="0" tIns="13335" rIns="0" bIns="0" rtlCol="0">
            <a:spAutoFit/>
          </a:bodyPr>
          <a:lstStyle/>
          <a:p>
            <a:pPr marL="12700">
              <a:spcBef>
                <a:spcPts val="105"/>
              </a:spcBef>
            </a:pPr>
            <a:r>
              <a:rPr spc="55" dirty="0">
                <a:latin typeface="Comic Sans MS"/>
                <a:cs typeface="Comic Sans MS"/>
              </a:rPr>
              <a:t>day</a:t>
            </a:r>
            <a:r>
              <a:rPr spc="-30" dirty="0">
                <a:latin typeface="Comic Sans MS"/>
                <a:cs typeface="Comic Sans MS"/>
              </a:rPr>
              <a:t> </a:t>
            </a:r>
            <a:r>
              <a:rPr spc="-50" dirty="0">
                <a:latin typeface="Comic Sans MS"/>
                <a:cs typeface="Comic Sans MS"/>
              </a:rPr>
              <a:t>1</a:t>
            </a:r>
            <a:endParaRPr>
              <a:latin typeface="Comic Sans MS"/>
              <a:cs typeface="Comic Sans MS"/>
            </a:endParaRPr>
          </a:p>
        </p:txBody>
      </p:sp>
      <p:sp>
        <p:nvSpPr>
          <p:cNvPr id="19" name="object 19"/>
          <p:cNvSpPr txBox="1">
            <a:spLocks noGrp="1"/>
          </p:cNvSpPr>
          <p:nvPr>
            <p:ph type="title"/>
          </p:nvPr>
        </p:nvSpPr>
        <p:spPr>
          <a:xfrm>
            <a:off x="4160970" y="-338911"/>
            <a:ext cx="3843654" cy="1448473"/>
          </a:xfrm>
          <a:prstGeom prst="rect">
            <a:avLst/>
          </a:prstGeom>
        </p:spPr>
        <p:txBody>
          <a:bodyPr vert="horz" wrap="square" lIns="0" tIns="17145" rIns="0" bIns="0" numCol="1" rtlCol="0" anchor="b" anchorCtr="0" compatLnSpc="1">
            <a:prstTxWarp prst="textNoShape">
              <a:avLst/>
            </a:prstTxWarp>
            <a:spAutoFit/>
          </a:bodyPr>
          <a:lstStyle/>
          <a:p>
            <a:pPr marL="12700">
              <a:spcBef>
                <a:spcPts val="135"/>
              </a:spcBef>
            </a:pPr>
            <a:r>
              <a:rPr sz="4650" spc="-155" dirty="0">
                <a:solidFill>
                  <a:srgbClr val="0A7970"/>
                </a:solidFill>
              </a:rPr>
              <a:t>Extended</a:t>
            </a:r>
            <a:r>
              <a:rPr sz="4650" spc="-135" dirty="0">
                <a:solidFill>
                  <a:srgbClr val="0A7970"/>
                </a:solidFill>
              </a:rPr>
              <a:t> </a:t>
            </a:r>
            <a:r>
              <a:rPr sz="4650" spc="-155" dirty="0">
                <a:solidFill>
                  <a:srgbClr val="016756"/>
                </a:solidFill>
              </a:rPr>
              <a:t>Cube</a:t>
            </a:r>
            <a:endParaRPr sz="4650"/>
          </a:p>
        </p:txBody>
      </p:sp>
      <p:sp>
        <p:nvSpPr>
          <p:cNvPr id="20" name="object 20"/>
          <p:cNvSpPr txBox="1"/>
          <p:nvPr/>
        </p:nvSpPr>
        <p:spPr>
          <a:xfrm>
            <a:off x="5107727" y="3624660"/>
            <a:ext cx="294640" cy="338455"/>
          </a:xfrm>
          <a:prstGeom prst="rect">
            <a:avLst/>
          </a:prstGeom>
        </p:spPr>
        <p:txBody>
          <a:bodyPr vert="horz" wrap="square" lIns="0" tIns="12700" rIns="0" bIns="0" rtlCol="0">
            <a:spAutoFit/>
          </a:bodyPr>
          <a:lstStyle/>
          <a:p>
            <a:pPr marL="12700">
              <a:spcBef>
                <a:spcPts val="100"/>
              </a:spcBef>
            </a:pPr>
            <a:r>
              <a:rPr sz="2050" spc="-40" dirty="0">
                <a:latin typeface="Consolas"/>
                <a:cs typeface="Consolas"/>
              </a:rPr>
              <a:t>c2</a:t>
            </a:r>
            <a:endParaRPr sz="2050">
              <a:latin typeface="Consolas"/>
              <a:cs typeface="Consolas"/>
            </a:endParaRPr>
          </a:p>
        </p:txBody>
      </p:sp>
      <p:sp>
        <p:nvSpPr>
          <p:cNvPr id="21" name="object 21"/>
          <p:cNvSpPr txBox="1"/>
          <p:nvPr/>
        </p:nvSpPr>
        <p:spPr>
          <a:xfrm>
            <a:off x="7003059" y="3877171"/>
            <a:ext cx="635635" cy="308610"/>
          </a:xfrm>
          <a:prstGeom prst="rect">
            <a:avLst/>
          </a:prstGeom>
        </p:spPr>
        <p:txBody>
          <a:bodyPr vert="horz" wrap="square" lIns="0" tIns="13335" rIns="0" bIns="0" rtlCol="0">
            <a:spAutoFit/>
          </a:bodyPr>
          <a:lstStyle/>
          <a:p>
            <a:pPr marL="12700">
              <a:spcBef>
                <a:spcPts val="105"/>
              </a:spcBef>
              <a:tabLst>
                <a:tab pos="622300" algn="l"/>
              </a:tabLst>
            </a:pPr>
            <a:r>
              <a:rPr sz="1850" u="heavy" spc="65" dirty="0">
                <a:solidFill>
                  <a:srgbClr val="00112D"/>
                </a:solidFill>
                <a:uFill>
                  <a:solidFill>
                    <a:srgbClr val="080F23"/>
                  </a:solidFill>
                </a:uFill>
                <a:latin typeface="Arial MT"/>
                <a:cs typeface="Arial MT"/>
              </a:rPr>
              <a:t>  </a:t>
            </a:r>
            <a:r>
              <a:rPr sz="1850" u="heavy" spc="-25" dirty="0">
                <a:solidFill>
                  <a:srgbClr val="00112D"/>
                </a:solidFill>
                <a:uFill>
                  <a:solidFill>
                    <a:srgbClr val="080F23"/>
                  </a:solidFill>
                </a:uFill>
                <a:latin typeface="Arial MT"/>
                <a:cs typeface="Arial MT"/>
              </a:rPr>
              <a:t>48</a:t>
            </a:r>
            <a:r>
              <a:rPr sz="1850" u="heavy" dirty="0">
                <a:solidFill>
                  <a:srgbClr val="00112D"/>
                </a:solidFill>
                <a:uFill>
                  <a:solidFill>
                    <a:srgbClr val="080F23"/>
                  </a:solidFill>
                </a:uFill>
                <a:latin typeface="Arial MT"/>
                <a:cs typeface="Arial MT"/>
              </a:rPr>
              <a:t>	</a:t>
            </a:r>
            <a:endParaRPr sz="1850">
              <a:latin typeface="Arial MT"/>
              <a:cs typeface="Arial MT"/>
            </a:endParaRPr>
          </a:p>
        </p:txBody>
      </p:sp>
      <p:graphicFrame>
        <p:nvGraphicFramePr>
          <p:cNvPr id="22" name="object 22"/>
          <p:cNvGraphicFramePr>
            <a:graphicFrameLocks noGrp="1"/>
          </p:cNvGraphicFramePr>
          <p:nvPr/>
        </p:nvGraphicFramePr>
        <p:xfrm>
          <a:off x="4396878" y="3954364"/>
          <a:ext cx="2417444" cy="902970"/>
        </p:xfrm>
        <a:graphic>
          <a:graphicData uri="http://schemas.openxmlformats.org/drawingml/2006/table">
            <a:tbl>
              <a:tblPr firstRow="1" bandRow="1">
                <a:tableStyleId>{2D5ABB26-0587-4C30-8999-92F81FD0307C}</a:tableStyleId>
              </a:tblPr>
              <a:tblGrid>
                <a:gridCol w="530860">
                  <a:extLst>
                    <a:ext uri="{9D8B030D-6E8A-4147-A177-3AD203B41FA5}">
                      <a16:colId xmlns:a16="http://schemas.microsoft.com/office/drawing/2014/main" val="20000"/>
                    </a:ext>
                  </a:extLst>
                </a:gridCol>
                <a:gridCol w="678815">
                  <a:extLst>
                    <a:ext uri="{9D8B030D-6E8A-4147-A177-3AD203B41FA5}">
                      <a16:colId xmlns:a16="http://schemas.microsoft.com/office/drawing/2014/main" val="20001"/>
                    </a:ext>
                  </a:extLst>
                </a:gridCol>
                <a:gridCol w="697864">
                  <a:extLst>
                    <a:ext uri="{9D8B030D-6E8A-4147-A177-3AD203B41FA5}">
                      <a16:colId xmlns:a16="http://schemas.microsoft.com/office/drawing/2014/main" val="20002"/>
                    </a:ext>
                  </a:extLst>
                </a:gridCol>
                <a:gridCol w="509905">
                  <a:extLst>
                    <a:ext uri="{9D8B030D-6E8A-4147-A177-3AD203B41FA5}">
                      <a16:colId xmlns:a16="http://schemas.microsoft.com/office/drawing/2014/main" val="20003"/>
                    </a:ext>
                  </a:extLst>
                </a:gridCol>
              </a:tblGrid>
              <a:tr h="303530">
                <a:tc>
                  <a:txBody>
                    <a:bodyPr/>
                    <a:lstStyle/>
                    <a:p>
                      <a:pPr marL="31750">
                        <a:lnSpc>
                          <a:spcPts val="2095"/>
                        </a:lnSpc>
                        <a:spcBef>
                          <a:spcPts val="195"/>
                        </a:spcBef>
                      </a:pPr>
                      <a:r>
                        <a:rPr sz="1750" spc="35" dirty="0">
                          <a:latin typeface="Arial MT"/>
                          <a:cs typeface="Arial MT"/>
                        </a:rPr>
                        <a:t>12</a:t>
                      </a:r>
                      <a:endParaRPr sz="1750">
                        <a:latin typeface="Arial MT"/>
                        <a:cs typeface="Arial MT"/>
                      </a:endParaRPr>
                    </a:p>
                  </a:txBody>
                  <a:tcPr marL="0" marR="0" marT="24765" marB="0"/>
                </a:tc>
                <a:tc>
                  <a:txBody>
                    <a:bodyPr/>
                    <a:lstStyle/>
                    <a:p>
                      <a:pPr>
                        <a:lnSpc>
                          <a:spcPct val="100000"/>
                        </a:lnSpc>
                      </a:pPr>
                      <a:endParaRPr sz="1900">
                        <a:latin typeface="Times New Roman"/>
                        <a:cs typeface="Times New Roman"/>
                      </a:endParaRPr>
                    </a:p>
                  </a:txBody>
                  <a:tcPr marL="0" marR="0" marT="0" marB="0"/>
                </a:tc>
                <a:tc>
                  <a:txBody>
                    <a:bodyPr/>
                    <a:lstStyle/>
                    <a:p>
                      <a:pPr marL="635" algn="ctr">
                        <a:lnSpc>
                          <a:spcPts val="2125"/>
                        </a:lnSpc>
                        <a:spcBef>
                          <a:spcPts val="165"/>
                        </a:spcBef>
                      </a:pPr>
                      <a:r>
                        <a:rPr sz="1850" spc="-25" dirty="0">
                          <a:solidFill>
                            <a:srgbClr val="110A00"/>
                          </a:solidFill>
                          <a:latin typeface="Arial MT"/>
                          <a:cs typeface="Arial MT"/>
                        </a:rPr>
                        <a:t>50</a:t>
                      </a:r>
                      <a:endParaRPr sz="1850">
                        <a:latin typeface="Arial MT"/>
                        <a:cs typeface="Arial MT"/>
                      </a:endParaRPr>
                    </a:p>
                  </a:txBody>
                  <a:tcPr marL="0" marR="0" marT="20955" marB="0"/>
                </a:tc>
                <a:tc>
                  <a:txBody>
                    <a:bodyPr/>
                    <a:lstStyle/>
                    <a:p>
                      <a:pPr marR="24130" algn="r">
                        <a:lnSpc>
                          <a:spcPts val="2160"/>
                        </a:lnSpc>
                        <a:spcBef>
                          <a:spcPts val="130"/>
                        </a:spcBef>
                      </a:pPr>
                      <a:r>
                        <a:rPr sz="1850" spc="-25" dirty="0">
                          <a:latin typeface="Arial MT"/>
                          <a:cs typeface="Arial MT"/>
                        </a:rPr>
                        <a:t>62</a:t>
                      </a:r>
                      <a:endParaRPr sz="1850">
                        <a:latin typeface="Arial MT"/>
                        <a:cs typeface="Arial MT"/>
                      </a:endParaRPr>
                    </a:p>
                  </a:txBody>
                  <a:tcPr marL="0" marR="0" marT="16510" marB="0"/>
                </a:tc>
                <a:extLst>
                  <a:ext uri="{0D108BD9-81ED-4DB2-BD59-A6C34878D82A}">
                    <a16:rowId xmlns:a16="http://schemas.microsoft.com/office/drawing/2014/main" val="10000"/>
                  </a:ext>
                </a:extLst>
              </a:tr>
              <a:tr h="294640">
                <a:tc>
                  <a:txBody>
                    <a:bodyPr/>
                    <a:lstStyle/>
                    <a:p>
                      <a:pPr>
                        <a:lnSpc>
                          <a:spcPct val="100000"/>
                        </a:lnSpc>
                      </a:pPr>
                      <a:endParaRPr sz="1800">
                        <a:latin typeface="Times New Roman"/>
                        <a:cs typeface="Times New Roman"/>
                      </a:endParaRPr>
                    </a:p>
                  </a:txBody>
                  <a:tcPr marL="0" marR="0" marT="0" marB="0"/>
                </a:tc>
                <a:tc>
                  <a:txBody>
                    <a:bodyPr/>
                    <a:lstStyle/>
                    <a:p>
                      <a:pPr>
                        <a:lnSpc>
                          <a:spcPct val="100000"/>
                        </a:lnSpc>
                      </a:pPr>
                      <a:endParaRPr sz="1800">
                        <a:latin typeface="Times New Roman"/>
                        <a:cs typeface="Times New Roman"/>
                      </a:endParaRPr>
                    </a:p>
                  </a:txBody>
                  <a:tcPr marL="0" marR="0" marT="0" marB="0"/>
                </a:tc>
                <a:tc>
                  <a:txBody>
                    <a:bodyPr/>
                    <a:lstStyle/>
                    <a:p>
                      <a:pPr>
                        <a:lnSpc>
                          <a:spcPct val="100000"/>
                        </a:lnSpc>
                      </a:pPr>
                      <a:endParaRPr sz="1800">
                        <a:latin typeface="Times New Roman"/>
                        <a:cs typeface="Times New Roman"/>
                      </a:endParaRPr>
                    </a:p>
                  </a:txBody>
                  <a:tcPr marL="0" marR="0" marT="0" marB="0"/>
                </a:tc>
                <a:tc>
                  <a:txBody>
                    <a:bodyPr/>
                    <a:lstStyle/>
                    <a:p>
                      <a:pPr>
                        <a:lnSpc>
                          <a:spcPct val="100000"/>
                        </a:lnSpc>
                      </a:pPr>
                      <a:endParaRPr sz="1800">
                        <a:latin typeface="Times New Roman"/>
                        <a:cs typeface="Times New Roman"/>
                      </a:endParaRPr>
                    </a:p>
                  </a:txBody>
                  <a:tcPr marL="0" marR="0" marT="0" marB="0"/>
                </a:tc>
                <a:extLst>
                  <a:ext uri="{0D108BD9-81ED-4DB2-BD59-A6C34878D82A}">
                    <a16:rowId xmlns:a16="http://schemas.microsoft.com/office/drawing/2014/main" val="10001"/>
                  </a:ext>
                </a:extLst>
              </a:tr>
              <a:tr h="304800">
                <a:tc>
                  <a:txBody>
                    <a:bodyPr/>
                    <a:lstStyle/>
                    <a:p>
                      <a:pPr marL="39370">
                        <a:lnSpc>
                          <a:spcPts val="2300"/>
                        </a:lnSpc>
                      </a:pPr>
                      <a:r>
                        <a:rPr sz="2050" spc="-25" dirty="0">
                          <a:solidFill>
                            <a:srgbClr val="110A00"/>
                          </a:solidFill>
                          <a:latin typeface="Arial MT"/>
                          <a:cs typeface="Arial MT"/>
                        </a:rPr>
                        <a:t>23</a:t>
                      </a:r>
                      <a:endParaRPr sz="2050">
                        <a:latin typeface="Arial MT"/>
                        <a:cs typeface="Arial MT"/>
                      </a:endParaRPr>
                    </a:p>
                  </a:txBody>
                  <a:tcPr marL="0" marR="0" marT="0" marB="0"/>
                </a:tc>
                <a:tc>
                  <a:txBody>
                    <a:bodyPr/>
                    <a:lstStyle/>
                    <a:p>
                      <a:pPr>
                        <a:lnSpc>
                          <a:spcPct val="100000"/>
                        </a:lnSpc>
                      </a:pPr>
                      <a:endParaRPr sz="1900">
                        <a:latin typeface="Times New Roman"/>
                        <a:cs typeface="Times New Roman"/>
                      </a:endParaRPr>
                    </a:p>
                  </a:txBody>
                  <a:tcPr marL="0" marR="0" marT="0" marB="0"/>
                </a:tc>
                <a:tc>
                  <a:txBody>
                    <a:bodyPr/>
                    <a:lstStyle/>
                    <a:p>
                      <a:pPr algn="ctr">
                        <a:lnSpc>
                          <a:spcPct val="100000"/>
                        </a:lnSpc>
                        <a:spcBef>
                          <a:spcPts val="10"/>
                        </a:spcBef>
                      </a:pPr>
                      <a:r>
                        <a:rPr sz="1900" spc="-25" dirty="0">
                          <a:latin typeface="Arial MT"/>
                          <a:cs typeface="Arial MT"/>
                        </a:rPr>
                        <a:t>50</a:t>
                      </a:r>
                      <a:endParaRPr sz="1900">
                        <a:latin typeface="Arial MT"/>
                        <a:cs typeface="Arial MT"/>
                      </a:endParaRPr>
                    </a:p>
                  </a:txBody>
                  <a:tcPr marL="0" marR="0" marT="1270" marB="0"/>
                </a:tc>
                <a:tc>
                  <a:txBody>
                    <a:bodyPr/>
                    <a:lstStyle/>
                    <a:p>
                      <a:pPr marR="28575" algn="r">
                        <a:lnSpc>
                          <a:spcPct val="100000"/>
                        </a:lnSpc>
                        <a:spcBef>
                          <a:spcPts val="10"/>
                        </a:spcBef>
                      </a:pPr>
                      <a:r>
                        <a:rPr sz="1900" spc="-25" dirty="0">
                          <a:latin typeface="Arial MT"/>
                          <a:cs typeface="Arial MT"/>
                        </a:rPr>
                        <a:t>81</a:t>
                      </a:r>
                      <a:endParaRPr sz="1900">
                        <a:latin typeface="Arial MT"/>
                        <a:cs typeface="Arial MT"/>
                      </a:endParaRPr>
                    </a:p>
                  </a:txBody>
                  <a:tcPr marL="0" marR="0" marT="1270" marB="0"/>
                </a:tc>
                <a:extLst>
                  <a:ext uri="{0D108BD9-81ED-4DB2-BD59-A6C34878D82A}">
                    <a16:rowId xmlns:a16="http://schemas.microsoft.com/office/drawing/2014/main" val="10002"/>
                  </a:ext>
                </a:extLst>
              </a:tr>
            </a:tbl>
          </a:graphicData>
        </a:graphic>
      </p:graphicFrame>
      <p:sp>
        <p:nvSpPr>
          <p:cNvPr id="23" name="object 23"/>
          <p:cNvSpPr txBox="1"/>
          <p:nvPr/>
        </p:nvSpPr>
        <p:spPr>
          <a:xfrm>
            <a:off x="8448973" y="3677543"/>
            <a:ext cx="1881505" cy="461024"/>
          </a:xfrm>
          <a:prstGeom prst="rect">
            <a:avLst/>
          </a:prstGeom>
          <a:ln w="14882">
            <a:solidFill>
              <a:srgbClr val="DB3F18"/>
            </a:solidFill>
          </a:ln>
        </p:spPr>
        <p:txBody>
          <a:bodyPr vert="horz" wrap="square" lIns="0" tIns="83185" rIns="0" bIns="0" rtlCol="0">
            <a:spAutoFit/>
          </a:bodyPr>
          <a:lstStyle/>
          <a:p>
            <a:pPr marL="182245">
              <a:spcBef>
                <a:spcPts val="655"/>
              </a:spcBef>
            </a:pPr>
            <a:r>
              <a:rPr sz="2450" spc="-10" dirty="0">
                <a:solidFill>
                  <a:srgbClr val="E4491C"/>
                </a:solidFill>
                <a:latin typeface="Arial MT"/>
                <a:cs typeface="Arial MT"/>
              </a:rPr>
              <a:t>sale(*,p2,*)</a:t>
            </a:r>
            <a:endParaRPr sz="2450">
              <a:latin typeface="Arial MT"/>
              <a:cs typeface="Arial MT"/>
            </a:endParaRPr>
          </a:p>
        </p:txBody>
      </p:sp>
      <p:sp>
        <p:nvSpPr>
          <p:cNvPr id="24" name="object 24"/>
          <p:cNvSpPr txBox="1"/>
          <p:nvPr/>
        </p:nvSpPr>
        <p:spPr>
          <a:xfrm>
            <a:off x="6750038" y="6683077"/>
            <a:ext cx="3742690" cy="192360"/>
          </a:xfrm>
          <a:prstGeom prst="rect">
            <a:avLst/>
          </a:prstGeom>
        </p:spPr>
        <p:txBody>
          <a:bodyPr vert="horz" wrap="square" lIns="0" tIns="15240" rIns="0" bIns="0" rtlCol="0">
            <a:spAutoFit/>
          </a:bodyPr>
          <a:lstStyle/>
          <a:p>
            <a:pPr marL="12700">
              <a:spcBef>
                <a:spcPts val="120"/>
              </a:spcBef>
            </a:pPr>
            <a:r>
              <a:rPr sz="1150" spc="-55" dirty="0">
                <a:solidFill>
                  <a:srgbClr val="333333"/>
                </a:solidFill>
                <a:latin typeface="Arial MT"/>
                <a:cs typeface="Arial MT"/>
              </a:rPr>
              <a:t>HI^CtOr</a:t>
            </a:r>
            <a:r>
              <a:rPr sz="1150" spc="150" dirty="0">
                <a:solidFill>
                  <a:srgbClr val="333333"/>
                </a:solidFill>
                <a:latin typeface="Arial MT"/>
                <a:cs typeface="Arial MT"/>
              </a:rPr>
              <a:t> </a:t>
            </a:r>
            <a:r>
              <a:rPr sz="1150" spc="50" dirty="0">
                <a:solidFill>
                  <a:srgbClr val="414141"/>
                </a:solidFill>
                <a:latin typeface="Arial MT"/>
                <a:cs typeface="Arial MT"/>
              </a:rPr>
              <a:t>Garcia</a:t>
            </a:r>
            <a:r>
              <a:rPr sz="1150" spc="15" dirty="0">
                <a:solidFill>
                  <a:srgbClr val="414141"/>
                </a:solidFill>
                <a:latin typeface="Arial MT"/>
                <a:cs typeface="Arial MT"/>
              </a:rPr>
              <a:t> </a:t>
            </a:r>
            <a:r>
              <a:rPr sz="1150" spc="65" dirty="0">
                <a:solidFill>
                  <a:srgbClr val="363636"/>
                </a:solidFill>
                <a:latin typeface="Arial MT"/>
                <a:cs typeface="Arial MT"/>
              </a:rPr>
              <a:t>Molina:</a:t>
            </a:r>
            <a:r>
              <a:rPr sz="1150" spc="25" dirty="0">
                <a:solidFill>
                  <a:srgbClr val="363636"/>
                </a:solidFill>
                <a:latin typeface="Arial MT"/>
                <a:cs typeface="Arial MT"/>
              </a:rPr>
              <a:t> </a:t>
            </a:r>
            <a:r>
              <a:rPr sz="1150" dirty="0">
                <a:solidFill>
                  <a:srgbClr val="2A2A2A"/>
                </a:solidFill>
                <a:latin typeface="Arial MT"/>
                <a:cs typeface="Arial MT"/>
              </a:rPr>
              <a:t>Data</a:t>
            </a:r>
            <a:r>
              <a:rPr sz="1150" spc="100" dirty="0">
                <a:solidFill>
                  <a:srgbClr val="2A2A2A"/>
                </a:solidFill>
                <a:latin typeface="Arial MT"/>
                <a:cs typeface="Arial MT"/>
              </a:rPr>
              <a:t> </a:t>
            </a:r>
            <a:r>
              <a:rPr sz="1150" spc="50" dirty="0">
                <a:solidFill>
                  <a:srgbClr val="2F2F2F"/>
                </a:solidFill>
                <a:latin typeface="Arial MT"/>
                <a:cs typeface="Arial MT"/>
              </a:rPr>
              <a:t>Warehousing</a:t>
            </a:r>
            <a:r>
              <a:rPr sz="1150" spc="155" dirty="0">
                <a:solidFill>
                  <a:srgbClr val="2F2F2F"/>
                </a:solidFill>
                <a:latin typeface="Arial MT"/>
                <a:cs typeface="Arial MT"/>
              </a:rPr>
              <a:t> </a:t>
            </a:r>
            <a:r>
              <a:rPr sz="1150" spc="70" dirty="0">
                <a:solidFill>
                  <a:srgbClr val="282828"/>
                </a:solidFill>
                <a:latin typeface="Arial MT"/>
                <a:cs typeface="Arial MT"/>
              </a:rPr>
              <a:t>and</a:t>
            </a:r>
            <a:r>
              <a:rPr sz="1150" spc="55" dirty="0">
                <a:solidFill>
                  <a:srgbClr val="282828"/>
                </a:solidFill>
                <a:latin typeface="Arial MT"/>
                <a:cs typeface="Arial MT"/>
              </a:rPr>
              <a:t> </a:t>
            </a:r>
            <a:r>
              <a:rPr sz="1150" spc="-20" dirty="0">
                <a:solidFill>
                  <a:srgbClr val="343434"/>
                </a:solidFill>
                <a:latin typeface="Arial MT"/>
                <a:cs typeface="Arial MT"/>
              </a:rPr>
              <a:t>OLAP</a:t>
            </a:r>
            <a:endParaRPr sz="1150">
              <a:latin typeface="Arial MT"/>
              <a:cs typeface="Arial MT"/>
            </a:endParaRPr>
          </a:p>
        </p:txBody>
      </p:sp>
    </p:spTree>
    <p:extLst>
      <p:ext uri="{BB962C8B-B14F-4D97-AF65-F5344CB8AC3E}">
        <p14:creationId xmlns:p14="http://schemas.microsoft.com/office/powerpoint/2010/main" val="267224207"/>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345657" y="4625579"/>
            <a:ext cx="2116335" cy="651867"/>
          </a:xfrm>
          <a:prstGeom prst="rect">
            <a:avLst/>
          </a:prstGeom>
        </p:spPr>
      </p:pic>
      <p:pic>
        <p:nvPicPr>
          <p:cNvPr id="3" name="object 3"/>
          <p:cNvPicPr/>
          <p:nvPr/>
        </p:nvPicPr>
        <p:blipFill>
          <a:blip r:embed="rId3" cstate="print"/>
          <a:stretch>
            <a:fillRect/>
          </a:stretch>
        </p:blipFill>
        <p:spPr>
          <a:xfrm>
            <a:off x="3131343" y="1964532"/>
            <a:ext cx="3205758" cy="1777007"/>
          </a:xfrm>
          <a:prstGeom prst="rect">
            <a:avLst/>
          </a:prstGeom>
        </p:spPr>
      </p:pic>
      <p:grpSp>
        <p:nvGrpSpPr>
          <p:cNvPr id="4" name="object 4"/>
          <p:cNvGrpSpPr/>
          <p:nvPr/>
        </p:nvGrpSpPr>
        <p:grpSpPr>
          <a:xfrm>
            <a:off x="1524000" y="1276945"/>
            <a:ext cx="9135110" cy="161290"/>
            <a:chOff x="0" y="1276945"/>
            <a:chExt cx="9135110" cy="161290"/>
          </a:xfrm>
        </p:grpSpPr>
        <p:pic>
          <p:nvPicPr>
            <p:cNvPr id="5" name="object 5"/>
            <p:cNvPicPr/>
            <p:nvPr/>
          </p:nvPicPr>
          <p:blipFill>
            <a:blip r:embed="rId4" cstate="print"/>
            <a:stretch>
              <a:fillRect/>
            </a:stretch>
          </p:blipFill>
          <p:spPr>
            <a:xfrm>
              <a:off x="0" y="1384101"/>
              <a:ext cx="9135070" cy="53578"/>
            </a:xfrm>
            <a:prstGeom prst="rect">
              <a:avLst/>
            </a:prstGeom>
          </p:spPr>
        </p:pic>
        <p:pic>
          <p:nvPicPr>
            <p:cNvPr id="6" name="object 6"/>
            <p:cNvPicPr/>
            <p:nvPr/>
          </p:nvPicPr>
          <p:blipFill>
            <a:blip r:embed="rId5" cstate="print"/>
            <a:stretch>
              <a:fillRect/>
            </a:stretch>
          </p:blipFill>
          <p:spPr>
            <a:xfrm>
              <a:off x="0" y="1276945"/>
              <a:ext cx="9135070" cy="80367"/>
            </a:xfrm>
            <a:prstGeom prst="rect">
              <a:avLst/>
            </a:prstGeom>
          </p:spPr>
        </p:pic>
      </p:grpSp>
      <p:pic>
        <p:nvPicPr>
          <p:cNvPr id="7" name="object 7"/>
          <p:cNvPicPr/>
          <p:nvPr/>
        </p:nvPicPr>
        <p:blipFill>
          <a:blip r:embed="rId6" cstate="print"/>
          <a:stretch>
            <a:fillRect/>
          </a:stretch>
        </p:blipFill>
        <p:spPr>
          <a:xfrm>
            <a:off x="5524501" y="562571"/>
            <a:ext cx="1348383" cy="526851"/>
          </a:xfrm>
          <a:prstGeom prst="rect">
            <a:avLst/>
          </a:prstGeom>
        </p:spPr>
      </p:pic>
      <p:sp>
        <p:nvSpPr>
          <p:cNvPr id="8" name="object 8"/>
          <p:cNvSpPr/>
          <p:nvPr/>
        </p:nvSpPr>
        <p:spPr>
          <a:xfrm>
            <a:off x="1541860"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grpSp>
        <p:nvGrpSpPr>
          <p:cNvPr id="9" name="object 9"/>
          <p:cNvGrpSpPr/>
          <p:nvPr/>
        </p:nvGrpSpPr>
        <p:grpSpPr>
          <a:xfrm>
            <a:off x="7899796" y="2821781"/>
            <a:ext cx="196850" cy="1018540"/>
            <a:chOff x="6375796" y="2821781"/>
            <a:chExt cx="196850" cy="1018540"/>
          </a:xfrm>
        </p:grpSpPr>
        <p:pic>
          <p:nvPicPr>
            <p:cNvPr id="10" name="object 10"/>
            <p:cNvPicPr/>
            <p:nvPr/>
          </p:nvPicPr>
          <p:blipFill>
            <a:blip r:embed="rId7" cstate="print"/>
            <a:stretch>
              <a:fillRect/>
            </a:stretch>
          </p:blipFill>
          <p:spPr>
            <a:xfrm>
              <a:off x="6536531" y="2821781"/>
              <a:ext cx="35718" cy="303609"/>
            </a:xfrm>
            <a:prstGeom prst="rect">
              <a:avLst/>
            </a:prstGeom>
          </p:spPr>
        </p:pic>
        <p:pic>
          <p:nvPicPr>
            <p:cNvPr id="11" name="object 11"/>
            <p:cNvPicPr/>
            <p:nvPr/>
          </p:nvPicPr>
          <p:blipFill>
            <a:blip r:embed="rId8" cstate="print"/>
            <a:stretch>
              <a:fillRect/>
            </a:stretch>
          </p:blipFill>
          <p:spPr>
            <a:xfrm>
              <a:off x="6375796" y="3067347"/>
              <a:ext cx="196453" cy="772417"/>
            </a:xfrm>
            <a:prstGeom prst="rect">
              <a:avLst/>
            </a:prstGeom>
          </p:spPr>
        </p:pic>
      </p:grpSp>
      <p:sp>
        <p:nvSpPr>
          <p:cNvPr id="12" name="object 12"/>
          <p:cNvSpPr txBox="1"/>
          <p:nvPr/>
        </p:nvSpPr>
        <p:spPr>
          <a:xfrm>
            <a:off x="1809582" y="6616352"/>
            <a:ext cx="213995" cy="230190"/>
          </a:xfrm>
          <a:prstGeom prst="rect">
            <a:avLst/>
          </a:prstGeom>
        </p:spPr>
        <p:txBody>
          <a:bodyPr vert="horz" wrap="square" lIns="0" tIns="14604" rIns="0" bIns="0" rtlCol="0">
            <a:spAutoFit/>
          </a:bodyPr>
          <a:lstStyle/>
          <a:p>
            <a:pPr marL="12700">
              <a:spcBef>
                <a:spcPts val="114"/>
              </a:spcBef>
            </a:pPr>
            <a:r>
              <a:rPr sz="1400" spc="-25" dirty="0">
                <a:solidFill>
                  <a:srgbClr val="0A493A"/>
                </a:solidFill>
                <a:latin typeface="Arial MT"/>
                <a:cs typeface="Arial MT"/>
              </a:rPr>
              <a:t>29</a:t>
            </a:r>
            <a:endParaRPr sz="1400">
              <a:latin typeface="Arial MT"/>
              <a:cs typeface="Arial MT"/>
            </a:endParaRPr>
          </a:p>
        </p:txBody>
      </p:sp>
      <p:sp>
        <p:nvSpPr>
          <p:cNvPr id="13" name="object 13"/>
          <p:cNvSpPr txBox="1">
            <a:spLocks noGrp="1"/>
          </p:cNvSpPr>
          <p:nvPr>
            <p:ph type="title"/>
          </p:nvPr>
        </p:nvSpPr>
        <p:spPr>
          <a:xfrm>
            <a:off x="2297987" y="-343376"/>
            <a:ext cx="2978785" cy="1448473"/>
          </a:xfrm>
          <a:prstGeom prst="rect">
            <a:avLst/>
          </a:prstGeom>
        </p:spPr>
        <p:txBody>
          <a:bodyPr vert="horz" wrap="square" lIns="0" tIns="17145" rIns="0" bIns="0" numCol="1" rtlCol="0" anchor="b" anchorCtr="0" compatLnSpc="1">
            <a:prstTxWarp prst="textNoShape">
              <a:avLst/>
            </a:prstTxWarp>
            <a:spAutoFit/>
          </a:bodyPr>
          <a:lstStyle/>
          <a:p>
            <a:pPr marL="12700">
              <a:spcBef>
                <a:spcPts val="135"/>
              </a:spcBef>
            </a:pPr>
            <a:r>
              <a:rPr sz="4650" spc="-170" dirty="0">
                <a:solidFill>
                  <a:srgbClr val="016962"/>
                </a:solidFill>
              </a:rPr>
              <a:t>Aggregation</a:t>
            </a:r>
            <a:endParaRPr sz="4650"/>
          </a:p>
        </p:txBody>
      </p:sp>
      <p:sp>
        <p:nvSpPr>
          <p:cNvPr id="14" name="object 14"/>
          <p:cNvSpPr txBox="1"/>
          <p:nvPr/>
        </p:nvSpPr>
        <p:spPr>
          <a:xfrm>
            <a:off x="7044683" y="365323"/>
            <a:ext cx="2795270" cy="739775"/>
          </a:xfrm>
          <a:prstGeom prst="rect">
            <a:avLst/>
          </a:prstGeom>
        </p:spPr>
        <p:txBody>
          <a:bodyPr vert="horz" wrap="square" lIns="0" tIns="17145" rIns="0" bIns="0" rtlCol="0">
            <a:spAutoFit/>
          </a:bodyPr>
          <a:lstStyle/>
          <a:p>
            <a:pPr marL="12700">
              <a:spcBef>
                <a:spcPts val="135"/>
              </a:spcBef>
            </a:pPr>
            <a:r>
              <a:rPr sz="4650" spc="-160" dirty="0">
                <a:solidFill>
                  <a:srgbClr val="036B62"/>
                </a:solidFill>
                <a:latin typeface="Arial MT"/>
                <a:cs typeface="Arial MT"/>
              </a:rPr>
              <a:t>Hierarchies</a:t>
            </a:r>
            <a:endParaRPr sz="4650">
              <a:latin typeface="Arial MT"/>
              <a:cs typeface="Arial MT"/>
            </a:endParaRPr>
          </a:p>
        </p:txBody>
      </p:sp>
      <p:sp>
        <p:nvSpPr>
          <p:cNvPr id="15" name="object 15"/>
          <p:cNvSpPr txBox="1"/>
          <p:nvPr/>
        </p:nvSpPr>
        <p:spPr>
          <a:xfrm>
            <a:off x="2418582" y="3034308"/>
            <a:ext cx="596265" cy="323215"/>
          </a:xfrm>
          <a:prstGeom prst="rect">
            <a:avLst/>
          </a:prstGeom>
        </p:spPr>
        <p:txBody>
          <a:bodyPr vert="horz" wrap="square" lIns="0" tIns="12700" rIns="0" bIns="0" rtlCol="0">
            <a:spAutoFit/>
          </a:bodyPr>
          <a:lstStyle/>
          <a:p>
            <a:pPr marL="12700">
              <a:spcBef>
                <a:spcPts val="100"/>
              </a:spcBef>
            </a:pPr>
            <a:r>
              <a:rPr sz="1950" spc="-10" dirty="0">
                <a:latin typeface="Comic Sans MS"/>
                <a:cs typeface="Comic Sans MS"/>
              </a:rPr>
              <a:t>day</a:t>
            </a:r>
            <a:r>
              <a:rPr sz="1950" spc="-125" dirty="0">
                <a:latin typeface="Comic Sans MS"/>
                <a:cs typeface="Comic Sans MS"/>
              </a:rPr>
              <a:t> </a:t>
            </a:r>
            <a:r>
              <a:rPr sz="1950" spc="-50" dirty="0">
                <a:latin typeface="Comic Sans MS"/>
                <a:cs typeface="Comic Sans MS"/>
              </a:rPr>
              <a:t>1</a:t>
            </a:r>
            <a:endParaRPr sz="1950">
              <a:latin typeface="Comic Sans MS"/>
              <a:cs typeface="Comic Sans MS"/>
            </a:endParaRPr>
          </a:p>
        </p:txBody>
      </p:sp>
      <p:sp>
        <p:nvSpPr>
          <p:cNvPr id="16" name="object 16"/>
          <p:cNvSpPr txBox="1"/>
          <p:nvPr/>
        </p:nvSpPr>
        <p:spPr>
          <a:xfrm>
            <a:off x="4673345" y="2948235"/>
            <a:ext cx="243840" cy="260328"/>
          </a:xfrm>
          <a:prstGeom prst="rect">
            <a:avLst/>
          </a:prstGeom>
        </p:spPr>
        <p:txBody>
          <a:bodyPr vert="horz" wrap="square" lIns="0" tIns="13970" rIns="0" bIns="0" rtlCol="0">
            <a:spAutoFit/>
          </a:bodyPr>
          <a:lstStyle/>
          <a:p>
            <a:pPr marL="12700">
              <a:spcBef>
                <a:spcPts val="110"/>
              </a:spcBef>
            </a:pPr>
            <a:r>
              <a:rPr sz="1600" spc="-25" dirty="0">
                <a:latin typeface="Arial MT"/>
                <a:cs typeface="Arial MT"/>
              </a:rPr>
              <a:t>c2</a:t>
            </a:r>
            <a:endParaRPr sz="1600">
              <a:latin typeface="Arial MT"/>
              <a:cs typeface="Arial MT"/>
            </a:endParaRPr>
          </a:p>
        </p:txBody>
      </p:sp>
      <p:sp>
        <p:nvSpPr>
          <p:cNvPr id="17" name="object 17"/>
          <p:cNvSpPr txBox="1"/>
          <p:nvPr/>
        </p:nvSpPr>
        <p:spPr>
          <a:xfrm>
            <a:off x="4030409" y="2948235"/>
            <a:ext cx="274955" cy="493918"/>
          </a:xfrm>
          <a:prstGeom prst="rect">
            <a:avLst/>
          </a:prstGeom>
        </p:spPr>
        <p:txBody>
          <a:bodyPr vert="horz" wrap="square" lIns="0" tIns="7620" rIns="0" bIns="0" rtlCol="0">
            <a:spAutoFit/>
          </a:bodyPr>
          <a:lstStyle/>
          <a:p>
            <a:pPr marL="15875" marR="5080" indent="-3810">
              <a:lnSpc>
                <a:spcPct val="102499"/>
              </a:lnSpc>
              <a:spcBef>
                <a:spcPts val="60"/>
              </a:spcBef>
            </a:pPr>
            <a:r>
              <a:rPr sz="1600" spc="-25" dirty="0">
                <a:latin typeface="Arial MT"/>
                <a:cs typeface="Arial MT"/>
              </a:rPr>
              <a:t>c1 </a:t>
            </a:r>
            <a:r>
              <a:rPr sz="1600" spc="45" dirty="0">
                <a:latin typeface="Arial MT"/>
                <a:cs typeface="Arial MT"/>
              </a:rPr>
              <a:t>12</a:t>
            </a:r>
            <a:endParaRPr sz="1600">
              <a:latin typeface="Arial MT"/>
              <a:cs typeface="Arial MT"/>
            </a:endParaRPr>
          </a:p>
        </p:txBody>
      </p:sp>
      <p:sp>
        <p:nvSpPr>
          <p:cNvPr id="18" name="object 18"/>
          <p:cNvSpPr txBox="1"/>
          <p:nvPr/>
        </p:nvSpPr>
        <p:spPr>
          <a:xfrm>
            <a:off x="5306854" y="2948235"/>
            <a:ext cx="273685" cy="493918"/>
          </a:xfrm>
          <a:prstGeom prst="rect">
            <a:avLst/>
          </a:prstGeom>
        </p:spPr>
        <p:txBody>
          <a:bodyPr vert="horz" wrap="square" lIns="0" tIns="7620" rIns="0" bIns="0" rtlCol="0">
            <a:spAutoFit/>
          </a:bodyPr>
          <a:lstStyle/>
          <a:p>
            <a:pPr marL="12700" marR="5080" indent="8890">
              <a:lnSpc>
                <a:spcPct val="102499"/>
              </a:lnSpc>
              <a:spcBef>
                <a:spcPts val="60"/>
              </a:spcBef>
            </a:pPr>
            <a:r>
              <a:rPr sz="1600" spc="50" dirty="0">
                <a:latin typeface="Arial MT"/>
                <a:cs typeface="Arial MT"/>
              </a:rPr>
              <a:t>c3 </a:t>
            </a:r>
            <a:r>
              <a:rPr sz="1600" spc="55" dirty="0">
                <a:solidFill>
                  <a:srgbClr val="181A00"/>
                </a:solidFill>
                <a:latin typeface="Arial MT"/>
                <a:cs typeface="Arial MT"/>
              </a:rPr>
              <a:t>50</a:t>
            </a:r>
            <a:endParaRPr sz="1600">
              <a:latin typeface="Arial MT"/>
              <a:cs typeface="Arial MT"/>
            </a:endParaRPr>
          </a:p>
        </p:txBody>
      </p:sp>
      <p:sp>
        <p:nvSpPr>
          <p:cNvPr id="19" name="object 19"/>
          <p:cNvSpPr txBox="1"/>
          <p:nvPr/>
        </p:nvSpPr>
        <p:spPr>
          <a:xfrm>
            <a:off x="7526727" y="2440979"/>
            <a:ext cx="1249680" cy="397510"/>
          </a:xfrm>
          <a:prstGeom prst="rect">
            <a:avLst/>
          </a:prstGeom>
        </p:spPr>
        <p:txBody>
          <a:bodyPr vert="horz" wrap="square" lIns="0" tIns="11430" rIns="0" bIns="0" rtlCol="0">
            <a:spAutoFit/>
          </a:bodyPr>
          <a:lstStyle/>
          <a:p>
            <a:pPr marL="12700">
              <a:spcBef>
                <a:spcPts val="90"/>
              </a:spcBef>
            </a:pPr>
            <a:r>
              <a:rPr sz="2450" spc="-55" dirty="0">
                <a:solidFill>
                  <a:srgbClr val="2B675B"/>
                </a:solidFill>
                <a:latin typeface="Arial MT"/>
                <a:cs typeface="Arial MT"/>
              </a:rPr>
              <a:t>customer</a:t>
            </a:r>
            <a:endParaRPr sz="2450">
              <a:latin typeface="Arial MT"/>
              <a:cs typeface="Arial MT"/>
            </a:endParaRPr>
          </a:p>
        </p:txBody>
      </p:sp>
      <p:sp>
        <p:nvSpPr>
          <p:cNvPr id="20" name="object 20"/>
          <p:cNvSpPr txBox="1"/>
          <p:nvPr/>
        </p:nvSpPr>
        <p:spPr>
          <a:xfrm>
            <a:off x="7607599" y="3122364"/>
            <a:ext cx="860425" cy="405130"/>
          </a:xfrm>
          <a:prstGeom prst="rect">
            <a:avLst/>
          </a:prstGeom>
        </p:spPr>
        <p:txBody>
          <a:bodyPr vert="horz" wrap="square" lIns="0" tIns="11430" rIns="0" bIns="0" rtlCol="0">
            <a:spAutoFit/>
          </a:bodyPr>
          <a:lstStyle/>
          <a:p>
            <a:pPr marL="12700">
              <a:spcBef>
                <a:spcPts val="90"/>
              </a:spcBef>
              <a:tabLst>
                <a:tab pos="449580" algn="l"/>
              </a:tabLst>
            </a:pPr>
            <a:r>
              <a:rPr sz="2500" spc="-25" dirty="0">
                <a:solidFill>
                  <a:srgbClr val="367C77"/>
                </a:solidFill>
                <a:latin typeface="Arial MT"/>
                <a:cs typeface="Arial MT"/>
              </a:rPr>
              <a:t>re</a:t>
            </a:r>
            <a:r>
              <a:rPr sz="2500" dirty="0">
                <a:solidFill>
                  <a:srgbClr val="367C77"/>
                </a:solidFill>
                <a:latin typeface="Arial MT"/>
                <a:cs typeface="Arial MT"/>
              </a:rPr>
              <a:t>	</a:t>
            </a:r>
            <a:r>
              <a:rPr sz="2450" spc="-30" dirty="0">
                <a:solidFill>
                  <a:srgbClr val="1F564B"/>
                </a:solidFill>
                <a:latin typeface="Arial MT"/>
                <a:cs typeface="Arial MT"/>
              </a:rPr>
              <a:t>ion</a:t>
            </a:r>
            <a:endParaRPr sz="2450">
              <a:latin typeface="Arial MT"/>
              <a:cs typeface="Arial MT"/>
            </a:endParaRPr>
          </a:p>
        </p:txBody>
      </p:sp>
      <p:sp>
        <p:nvSpPr>
          <p:cNvPr id="21" name="object 21"/>
          <p:cNvSpPr txBox="1"/>
          <p:nvPr/>
        </p:nvSpPr>
        <p:spPr>
          <a:xfrm>
            <a:off x="7607579" y="3828554"/>
            <a:ext cx="1002030" cy="382905"/>
          </a:xfrm>
          <a:prstGeom prst="rect">
            <a:avLst/>
          </a:prstGeom>
        </p:spPr>
        <p:txBody>
          <a:bodyPr vert="horz" wrap="square" lIns="0" tIns="11430" rIns="0" bIns="0" rtlCol="0">
            <a:spAutoFit/>
          </a:bodyPr>
          <a:lstStyle/>
          <a:p>
            <a:pPr marL="12700">
              <a:spcBef>
                <a:spcPts val="90"/>
              </a:spcBef>
            </a:pPr>
            <a:r>
              <a:rPr sz="2350" spc="-10" dirty="0">
                <a:solidFill>
                  <a:srgbClr val="115E54"/>
                </a:solidFill>
                <a:latin typeface="Arial MT"/>
                <a:cs typeface="Arial MT"/>
              </a:rPr>
              <a:t>country</a:t>
            </a:r>
            <a:endParaRPr sz="2350">
              <a:latin typeface="Arial MT"/>
              <a:cs typeface="Arial MT"/>
            </a:endParaRPr>
          </a:p>
        </p:txBody>
      </p:sp>
      <p:sp>
        <p:nvSpPr>
          <p:cNvPr id="22" name="object 22"/>
          <p:cNvSpPr txBox="1"/>
          <p:nvPr/>
        </p:nvSpPr>
        <p:spPr>
          <a:xfrm>
            <a:off x="6538439" y="5100539"/>
            <a:ext cx="3065145" cy="581025"/>
          </a:xfrm>
          <a:prstGeom prst="rect">
            <a:avLst/>
          </a:prstGeom>
        </p:spPr>
        <p:txBody>
          <a:bodyPr vert="horz" wrap="square" lIns="0" tIns="30480" rIns="0" bIns="0" rtlCol="0">
            <a:spAutoFit/>
          </a:bodyPr>
          <a:lstStyle/>
          <a:p>
            <a:pPr marL="12700" marR="5080" indent="3810">
              <a:lnSpc>
                <a:spcPts val="2140"/>
              </a:lnSpc>
              <a:spcBef>
                <a:spcPts val="240"/>
              </a:spcBef>
            </a:pPr>
            <a:r>
              <a:rPr sz="1850" spc="-30" dirty="0">
                <a:solidFill>
                  <a:srgbClr val="AC8A80"/>
                </a:solidFill>
                <a:latin typeface="Arial MT"/>
                <a:cs typeface="Arial MT"/>
              </a:rPr>
              <a:t>(customer</a:t>
            </a:r>
            <a:r>
              <a:rPr sz="1850" spc="5" dirty="0">
                <a:solidFill>
                  <a:srgbClr val="AC8A80"/>
                </a:solidFill>
                <a:latin typeface="Arial MT"/>
                <a:cs typeface="Arial MT"/>
              </a:rPr>
              <a:t> </a:t>
            </a:r>
            <a:r>
              <a:rPr sz="1850" dirty="0">
                <a:solidFill>
                  <a:srgbClr val="693A16"/>
                </a:solidFill>
                <a:latin typeface="Arial MT"/>
                <a:cs typeface="Arial MT"/>
              </a:rPr>
              <a:t>c1</a:t>
            </a:r>
            <a:r>
              <a:rPr sz="1850" spc="-40" dirty="0">
                <a:solidFill>
                  <a:srgbClr val="693A16"/>
                </a:solidFill>
                <a:latin typeface="Arial MT"/>
                <a:cs typeface="Arial MT"/>
              </a:rPr>
              <a:t> </a:t>
            </a:r>
            <a:r>
              <a:rPr sz="1850" dirty="0">
                <a:solidFill>
                  <a:srgbClr val="6E3F28"/>
                </a:solidFill>
                <a:latin typeface="Arial MT"/>
                <a:cs typeface="Arial MT"/>
              </a:rPr>
              <a:t>in</a:t>
            </a:r>
            <a:r>
              <a:rPr sz="1850" spc="-80" dirty="0">
                <a:solidFill>
                  <a:srgbClr val="6E3F28"/>
                </a:solidFill>
                <a:latin typeface="Arial MT"/>
                <a:cs typeface="Arial MT"/>
              </a:rPr>
              <a:t> </a:t>
            </a:r>
            <a:r>
              <a:rPr sz="1850" spc="-35" dirty="0">
                <a:solidFill>
                  <a:srgbClr val="794223"/>
                </a:solidFill>
                <a:latin typeface="Arial MT"/>
                <a:cs typeface="Arial MT"/>
              </a:rPr>
              <a:t>Region</a:t>
            </a:r>
            <a:r>
              <a:rPr sz="1850" spc="-75" dirty="0">
                <a:solidFill>
                  <a:srgbClr val="794223"/>
                </a:solidFill>
                <a:latin typeface="Arial MT"/>
                <a:cs typeface="Arial MT"/>
              </a:rPr>
              <a:t> </a:t>
            </a:r>
            <a:r>
              <a:rPr sz="1850" spc="-25" dirty="0">
                <a:solidFill>
                  <a:srgbClr val="803411"/>
                </a:solidFill>
                <a:latin typeface="Arial MT"/>
                <a:cs typeface="Arial MT"/>
              </a:rPr>
              <a:t>A; </a:t>
            </a:r>
            <a:r>
              <a:rPr sz="1850" spc="-30" dirty="0">
                <a:solidFill>
                  <a:srgbClr val="906659"/>
                </a:solidFill>
                <a:latin typeface="Arial MT"/>
                <a:cs typeface="Arial MT"/>
              </a:rPr>
              <a:t>customers</a:t>
            </a:r>
            <a:r>
              <a:rPr sz="1850" spc="10" dirty="0">
                <a:solidFill>
                  <a:srgbClr val="906659"/>
                </a:solidFill>
                <a:latin typeface="Arial MT"/>
                <a:cs typeface="Arial MT"/>
              </a:rPr>
              <a:t> </a:t>
            </a:r>
            <a:r>
              <a:rPr sz="1850" dirty="0">
                <a:solidFill>
                  <a:srgbClr val="62362F"/>
                </a:solidFill>
                <a:latin typeface="Arial MT"/>
                <a:cs typeface="Arial MT"/>
              </a:rPr>
              <a:t>c2,</a:t>
            </a:r>
            <a:r>
              <a:rPr sz="1850" spc="-114" dirty="0">
                <a:solidFill>
                  <a:srgbClr val="62362F"/>
                </a:solidFill>
                <a:latin typeface="Arial MT"/>
                <a:cs typeface="Arial MT"/>
              </a:rPr>
              <a:t> </a:t>
            </a:r>
            <a:r>
              <a:rPr sz="1850" dirty="0">
                <a:solidFill>
                  <a:srgbClr val="593D2F"/>
                </a:solidFill>
                <a:latin typeface="Arial MT"/>
                <a:cs typeface="Arial MT"/>
              </a:rPr>
              <a:t>c3</a:t>
            </a:r>
            <a:r>
              <a:rPr sz="1850" spc="-80" dirty="0">
                <a:solidFill>
                  <a:srgbClr val="593D2F"/>
                </a:solidFill>
                <a:latin typeface="Arial MT"/>
                <a:cs typeface="Arial MT"/>
              </a:rPr>
              <a:t> </a:t>
            </a:r>
            <a:r>
              <a:rPr sz="1850" dirty="0">
                <a:solidFill>
                  <a:srgbClr val="705649"/>
                </a:solidFill>
                <a:latin typeface="Arial MT"/>
                <a:cs typeface="Arial MT"/>
              </a:rPr>
              <a:t>in</a:t>
            </a:r>
            <a:r>
              <a:rPr sz="1850" spc="-80" dirty="0">
                <a:solidFill>
                  <a:srgbClr val="705649"/>
                </a:solidFill>
                <a:latin typeface="Arial MT"/>
                <a:cs typeface="Arial MT"/>
              </a:rPr>
              <a:t> </a:t>
            </a:r>
            <a:r>
              <a:rPr sz="1850" spc="-25" dirty="0">
                <a:solidFill>
                  <a:srgbClr val="624438"/>
                </a:solidFill>
                <a:latin typeface="Arial MT"/>
                <a:cs typeface="Arial MT"/>
              </a:rPr>
              <a:t>Region</a:t>
            </a:r>
            <a:r>
              <a:rPr sz="1850" spc="-30" dirty="0">
                <a:solidFill>
                  <a:srgbClr val="624438"/>
                </a:solidFill>
                <a:latin typeface="Arial MT"/>
                <a:cs typeface="Arial MT"/>
              </a:rPr>
              <a:t> </a:t>
            </a:r>
            <a:r>
              <a:rPr sz="1850" spc="-25" dirty="0">
                <a:solidFill>
                  <a:srgbClr val="565656"/>
                </a:solidFill>
                <a:latin typeface="Arial MT"/>
                <a:cs typeface="Arial MT"/>
              </a:rPr>
              <a:t>B)</a:t>
            </a:r>
            <a:endParaRPr sz="1850">
              <a:latin typeface="Arial MT"/>
              <a:cs typeface="Arial MT"/>
            </a:endParaRPr>
          </a:p>
        </p:txBody>
      </p:sp>
      <p:sp>
        <p:nvSpPr>
          <p:cNvPr id="23" name="object 23"/>
          <p:cNvSpPr txBox="1"/>
          <p:nvPr/>
        </p:nvSpPr>
        <p:spPr>
          <a:xfrm>
            <a:off x="6749541" y="6685806"/>
            <a:ext cx="3742690" cy="200055"/>
          </a:xfrm>
          <a:prstGeom prst="rect">
            <a:avLst/>
          </a:prstGeom>
        </p:spPr>
        <p:txBody>
          <a:bodyPr vert="horz" wrap="square" lIns="0" tIns="15240" rIns="0" bIns="0" rtlCol="0">
            <a:spAutoFit/>
          </a:bodyPr>
          <a:lstStyle/>
          <a:p>
            <a:pPr marL="12700">
              <a:spcBef>
                <a:spcPts val="120"/>
              </a:spcBef>
            </a:pPr>
            <a:r>
              <a:rPr baseline="2314" dirty="0">
                <a:solidFill>
                  <a:srgbClr val="2F2F2F"/>
                </a:solidFill>
                <a:latin typeface="Arial MT"/>
                <a:cs typeface="Arial MT"/>
              </a:rPr>
              <a:t>Hector</a:t>
            </a:r>
            <a:r>
              <a:rPr spc="247" baseline="2314" dirty="0">
                <a:solidFill>
                  <a:srgbClr val="2F2F2F"/>
                </a:solidFill>
                <a:latin typeface="Arial MT"/>
                <a:cs typeface="Arial MT"/>
              </a:rPr>
              <a:t> </a:t>
            </a:r>
            <a:r>
              <a:rPr baseline="2314" dirty="0">
                <a:solidFill>
                  <a:srgbClr val="3D3D3D"/>
                </a:solidFill>
                <a:latin typeface="Arial MT"/>
                <a:cs typeface="Arial MT"/>
              </a:rPr>
              <a:t>Garcia</a:t>
            </a:r>
            <a:r>
              <a:rPr spc="209" baseline="2314" dirty="0">
                <a:solidFill>
                  <a:srgbClr val="3D3D3D"/>
                </a:solidFill>
                <a:latin typeface="Arial MT"/>
                <a:cs typeface="Arial MT"/>
              </a:rPr>
              <a:t> </a:t>
            </a:r>
            <a:r>
              <a:rPr spc="67" baseline="2314" dirty="0">
                <a:solidFill>
                  <a:srgbClr val="2B2B2B"/>
                </a:solidFill>
                <a:latin typeface="Arial MT"/>
                <a:cs typeface="Arial MT"/>
              </a:rPr>
              <a:t>Molina:</a:t>
            </a:r>
            <a:r>
              <a:rPr spc="232" baseline="2314" dirty="0">
                <a:solidFill>
                  <a:srgbClr val="2B2B2B"/>
                </a:solidFill>
                <a:latin typeface="Arial MT"/>
                <a:cs typeface="Arial MT"/>
              </a:rPr>
              <a:t> </a:t>
            </a:r>
            <a:r>
              <a:rPr baseline="2314" dirty="0">
                <a:solidFill>
                  <a:srgbClr val="5D563B"/>
                </a:solidFill>
                <a:latin typeface="Arial MT"/>
                <a:cs typeface="Arial MT"/>
              </a:rPr>
              <a:t>Data</a:t>
            </a:r>
            <a:r>
              <a:rPr spc="337" baseline="2314" dirty="0">
                <a:solidFill>
                  <a:srgbClr val="5D563B"/>
                </a:solidFill>
                <a:latin typeface="Arial MT"/>
                <a:cs typeface="Arial MT"/>
              </a:rPr>
              <a:t> </a:t>
            </a:r>
            <a:r>
              <a:rPr baseline="2314" dirty="0">
                <a:solidFill>
                  <a:srgbClr val="343434"/>
                </a:solidFill>
                <a:latin typeface="Arial MT"/>
                <a:cs typeface="Arial MT"/>
              </a:rPr>
              <a:t>Warehousina</a:t>
            </a:r>
            <a:r>
              <a:rPr spc="397" baseline="2314" dirty="0">
                <a:solidFill>
                  <a:srgbClr val="343434"/>
                </a:solidFill>
                <a:latin typeface="Arial MT"/>
                <a:cs typeface="Arial MT"/>
              </a:rPr>
              <a:t> </a:t>
            </a:r>
            <a:r>
              <a:rPr sz="1200" dirty="0">
                <a:solidFill>
                  <a:srgbClr val="4D4224"/>
                </a:solidFill>
                <a:latin typeface="Arial MT"/>
                <a:cs typeface="Arial MT"/>
              </a:rPr>
              <a:t>and</a:t>
            </a:r>
            <a:r>
              <a:rPr sz="1200" spc="80" dirty="0">
                <a:solidFill>
                  <a:srgbClr val="4D4224"/>
                </a:solidFill>
                <a:latin typeface="Arial MT"/>
                <a:cs typeface="Arial MT"/>
              </a:rPr>
              <a:t> </a:t>
            </a:r>
            <a:r>
              <a:rPr spc="-30" baseline="2314" dirty="0">
                <a:solidFill>
                  <a:srgbClr val="313131"/>
                </a:solidFill>
                <a:latin typeface="Arial MT"/>
                <a:cs typeface="Arial MT"/>
              </a:rPr>
              <a:t>OLAP</a:t>
            </a:r>
            <a:endParaRPr baseline="2314">
              <a:latin typeface="Arial MT"/>
              <a:cs typeface="Arial MT"/>
            </a:endParaRPr>
          </a:p>
        </p:txBody>
      </p:sp>
    </p:spTree>
    <p:extLst>
      <p:ext uri="{BB962C8B-B14F-4D97-AF65-F5344CB8AC3E}">
        <p14:creationId xmlns:p14="http://schemas.microsoft.com/office/powerpoint/2010/main" val="4178335289"/>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078266" y="5089921"/>
            <a:ext cx="2589608" cy="776882"/>
          </a:xfrm>
          <a:prstGeom prst="rect">
            <a:avLst/>
          </a:prstGeom>
        </p:spPr>
      </p:pic>
      <p:pic>
        <p:nvPicPr>
          <p:cNvPr id="3" name="object 3"/>
          <p:cNvPicPr/>
          <p:nvPr/>
        </p:nvPicPr>
        <p:blipFill>
          <a:blip r:embed="rId3" cstate="print"/>
          <a:stretch>
            <a:fillRect/>
          </a:stretch>
        </p:blipFill>
        <p:spPr>
          <a:xfrm>
            <a:off x="5622726" y="4161234"/>
            <a:ext cx="669726" cy="464343"/>
          </a:xfrm>
          <a:prstGeom prst="rect">
            <a:avLst/>
          </a:prstGeom>
        </p:spPr>
      </p:pic>
      <p:pic>
        <p:nvPicPr>
          <p:cNvPr id="4" name="object 4"/>
          <p:cNvPicPr/>
          <p:nvPr/>
        </p:nvPicPr>
        <p:blipFill>
          <a:blip r:embed="rId4" cstate="print"/>
          <a:stretch>
            <a:fillRect/>
          </a:stretch>
        </p:blipFill>
        <p:spPr>
          <a:xfrm>
            <a:off x="5560219" y="3045024"/>
            <a:ext cx="687585" cy="464343"/>
          </a:xfrm>
          <a:prstGeom prst="rect">
            <a:avLst/>
          </a:prstGeom>
        </p:spPr>
      </p:pic>
      <p:pic>
        <p:nvPicPr>
          <p:cNvPr id="5" name="object 5"/>
          <p:cNvPicPr/>
          <p:nvPr/>
        </p:nvPicPr>
        <p:blipFill>
          <a:blip r:embed="rId5" cstate="print"/>
          <a:stretch>
            <a:fillRect/>
          </a:stretch>
        </p:blipFill>
        <p:spPr>
          <a:xfrm>
            <a:off x="7096125" y="2196703"/>
            <a:ext cx="3205758" cy="1768078"/>
          </a:xfrm>
          <a:prstGeom prst="rect">
            <a:avLst/>
          </a:prstGeom>
        </p:spPr>
      </p:pic>
      <p:grpSp>
        <p:nvGrpSpPr>
          <p:cNvPr id="6" name="object 6"/>
          <p:cNvGrpSpPr/>
          <p:nvPr/>
        </p:nvGrpSpPr>
        <p:grpSpPr>
          <a:xfrm>
            <a:off x="1524001" y="1273968"/>
            <a:ext cx="9138285" cy="163830"/>
            <a:chOff x="0" y="1273968"/>
            <a:chExt cx="9138285" cy="163830"/>
          </a:xfrm>
        </p:grpSpPr>
        <p:pic>
          <p:nvPicPr>
            <p:cNvPr id="7" name="object 7"/>
            <p:cNvPicPr/>
            <p:nvPr/>
          </p:nvPicPr>
          <p:blipFill>
            <a:blip r:embed="rId6" cstate="print"/>
            <a:stretch>
              <a:fillRect/>
            </a:stretch>
          </p:blipFill>
          <p:spPr>
            <a:xfrm>
              <a:off x="0" y="1384101"/>
              <a:ext cx="9135070" cy="53578"/>
            </a:xfrm>
            <a:prstGeom prst="rect">
              <a:avLst/>
            </a:prstGeom>
          </p:spPr>
        </p:pic>
        <p:pic>
          <p:nvPicPr>
            <p:cNvPr id="8" name="object 8"/>
            <p:cNvPicPr/>
            <p:nvPr/>
          </p:nvPicPr>
          <p:blipFill>
            <a:blip r:embed="rId7" cstate="print"/>
            <a:stretch>
              <a:fillRect/>
            </a:stretch>
          </p:blipFill>
          <p:spPr>
            <a:xfrm>
              <a:off x="0" y="1276945"/>
              <a:ext cx="9135070" cy="80367"/>
            </a:xfrm>
            <a:prstGeom prst="rect">
              <a:avLst/>
            </a:prstGeom>
          </p:spPr>
        </p:pic>
        <p:sp>
          <p:nvSpPr>
            <p:cNvPr id="9" name="object 9"/>
            <p:cNvSpPr/>
            <p:nvPr/>
          </p:nvSpPr>
          <p:spPr>
            <a:xfrm>
              <a:off x="17859"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grpSp>
      <p:graphicFrame>
        <p:nvGraphicFramePr>
          <p:cNvPr id="10" name="object 10"/>
          <p:cNvGraphicFramePr>
            <a:graphicFrameLocks noGrp="1"/>
          </p:cNvGraphicFramePr>
          <p:nvPr/>
        </p:nvGraphicFramePr>
        <p:xfrm>
          <a:off x="1675805" y="2050851"/>
          <a:ext cx="3790313" cy="1804669"/>
        </p:xfrm>
        <a:graphic>
          <a:graphicData uri="http://schemas.openxmlformats.org/drawingml/2006/table">
            <a:tbl>
              <a:tblPr firstRow="1" bandRow="1">
                <a:tableStyleId>{2D5ABB26-0587-4C30-8999-92F81FD0307C}</a:tableStyleId>
              </a:tblPr>
              <a:tblGrid>
                <a:gridCol w="760730">
                  <a:extLst>
                    <a:ext uri="{9D8B030D-6E8A-4147-A177-3AD203B41FA5}">
                      <a16:colId xmlns:a16="http://schemas.microsoft.com/office/drawing/2014/main" val="20000"/>
                    </a:ext>
                  </a:extLst>
                </a:gridCol>
                <a:gridCol w="848359">
                  <a:extLst>
                    <a:ext uri="{9D8B030D-6E8A-4147-A177-3AD203B41FA5}">
                      <a16:colId xmlns:a16="http://schemas.microsoft.com/office/drawing/2014/main" val="20001"/>
                    </a:ext>
                  </a:extLst>
                </a:gridCol>
                <a:gridCol w="786130">
                  <a:extLst>
                    <a:ext uri="{9D8B030D-6E8A-4147-A177-3AD203B41FA5}">
                      <a16:colId xmlns:a16="http://schemas.microsoft.com/office/drawing/2014/main" val="20002"/>
                    </a:ext>
                  </a:extLst>
                </a:gridCol>
                <a:gridCol w="786130">
                  <a:extLst>
                    <a:ext uri="{9D8B030D-6E8A-4147-A177-3AD203B41FA5}">
                      <a16:colId xmlns:a16="http://schemas.microsoft.com/office/drawing/2014/main" val="20003"/>
                    </a:ext>
                  </a:extLst>
                </a:gridCol>
                <a:gridCol w="608964">
                  <a:extLst>
                    <a:ext uri="{9D8B030D-6E8A-4147-A177-3AD203B41FA5}">
                      <a16:colId xmlns:a16="http://schemas.microsoft.com/office/drawing/2014/main" val="20004"/>
                    </a:ext>
                  </a:extLst>
                </a:gridCol>
              </a:tblGrid>
              <a:tr h="269240">
                <a:tc>
                  <a:txBody>
                    <a:bodyPr/>
                    <a:lstStyle/>
                    <a:p>
                      <a:pPr marL="180340">
                        <a:lnSpc>
                          <a:spcPts val="1980"/>
                        </a:lnSpc>
                      </a:pPr>
                      <a:r>
                        <a:rPr sz="1700" spc="-20" dirty="0">
                          <a:latin typeface="Arial MT"/>
                          <a:cs typeface="Arial MT"/>
                        </a:rPr>
                        <a:t>sale</a:t>
                      </a:r>
                      <a:endParaRPr sz="1700">
                        <a:latin typeface="Arial MT"/>
                        <a:cs typeface="Arial MT"/>
                      </a:endParaRPr>
                    </a:p>
                  </a:txBody>
                  <a:tcPr marL="0" marR="0" marT="0" marB="0">
                    <a:lnR w="3175">
                      <a:solidFill>
                        <a:srgbClr val="383838"/>
                      </a:solidFill>
                      <a:prstDash val="solid"/>
                    </a:lnR>
                    <a:lnB w="3175">
                      <a:solidFill>
                        <a:srgbClr val="383838"/>
                      </a:solidFill>
                      <a:prstDash val="solid"/>
                    </a:lnB>
                  </a:tcPr>
                </a:tc>
                <a:tc>
                  <a:txBody>
                    <a:bodyPr/>
                    <a:lstStyle/>
                    <a:p>
                      <a:pPr marR="30480" algn="ctr">
                        <a:lnSpc>
                          <a:spcPts val="1980"/>
                        </a:lnSpc>
                      </a:pPr>
                      <a:r>
                        <a:rPr sz="1700" spc="-10" dirty="0">
                          <a:latin typeface="Arial MT"/>
                          <a:cs typeface="Arial MT"/>
                        </a:rPr>
                        <a:t>prodld</a:t>
                      </a:r>
                      <a:endParaRPr sz="1700">
                        <a:latin typeface="Arial MT"/>
                        <a:cs typeface="Arial MT"/>
                      </a:endParaRPr>
                    </a:p>
                  </a:txBody>
                  <a:tcPr marL="0" marR="0" marT="0" marB="0">
                    <a:lnL w="3175">
                      <a:solidFill>
                        <a:srgbClr val="383838"/>
                      </a:solidFill>
                      <a:prstDash val="solid"/>
                    </a:lnL>
                    <a:lnR w="3175">
                      <a:solidFill>
                        <a:srgbClr val="383838"/>
                      </a:solidFill>
                      <a:prstDash val="solid"/>
                    </a:lnR>
                    <a:lnB w="3175">
                      <a:solidFill>
                        <a:srgbClr val="383838"/>
                      </a:solidFill>
                      <a:prstDash val="solid"/>
                    </a:lnB>
                  </a:tcPr>
                </a:tc>
                <a:tc>
                  <a:txBody>
                    <a:bodyPr/>
                    <a:lstStyle/>
                    <a:p>
                      <a:pPr marR="17780" algn="ctr">
                        <a:lnSpc>
                          <a:spcPts val="1980"/>
                        </a:lnSpc>
                      </a:pPr>
                      <a:r>
                        <a:rPr sz="1700" spc="-10" dirty="0">
                          <a:latin typeface="Arial MT"/>
                          <a:cs typeface="Arial MT"/>
                        </a:rPr>
                        <a:t>storeld</a:t>
                      </a:r>
                      <a:endParaRPr sz="1700">
                        <a:latin typeface="Arial MT"/>
                        <a:cs typeface="Arial MT"/>
                      </a:endParaRPr>
                    </a:p>
                  </a:txBody>
                  <a:tcPr marL="0" marR="0" marT="0" marB="0">
                    <a:lnL w="3175">
                      <a:solidFill>
                        <a:srgbClr val="383838"/>
                      </a:solidFill>
                      <a:prstDash val="solid"/>
                    </a:lnL>
                    <a:lnR w="3175">
                      <a:solidFill>
                        <a:srgbClr val="383838"/>
                      </a:solidFill>
                      <a:prstDash val="solid"/>
                    </a:lnR>
                    <a:lnB w="3175">
                      <a:solidFill>
                        <a:srgbClr val="383838"/>
                      </a:solidFill>
                      <a:prstDash val="solid"/>
                    </a:lnB>
                  </a:tcPr>
                </a:tc>
                <a:tc>
                  <a:txBody>
                    <a:bodyPr/>
                    <a:lstStyle/>
                    <a:p>
                      <a:pPr marR="20320" algn="ctr">
                        <a:lnSpc>
                          <a:spcPts val="1980"/>
                        </a:lnSpc>
                      </a:pPr>
                      <a:r>
                        <a:rPr sz="1700" spc="-20" dirty="0">
                          <a:latin typeface="Arial MT"/>
                          <a:cs typeface="Arial MT"/>
                        </a:rPr>
                        <a:t>date</a:t>
                      </a:r>
                      <a:endParaRPr sz="1700">
                        <a:latin typeface="Arial MT"/>
                        <a:cs typeface="Arial MT"/>
                      </a:endParaRPr>
                    </a:p>
                  </a:txBody>
                  <a:tcPr marL="0" marR="0" marT="0" marB="0">
                    <a:lnL w="3175">
                      <a:solidFill>
                        <a:srgbClr val="383838"/>
                      </a:solidFill>
                      <a:prstDash val="solid"/>
                    </a:lnL>
                    <a:lnR w="3175">
                      <a:solidFill>
                        <a:srgbClr val="383838"/>
                      </a:solidFill>
                      <a:prstDash val="solid"/>
                    </a:lnR>
                    <a:lnB w="3175">
                      <a:solidFill>
                        <a:srgbClr val="383838"/>
                      </a:solidFill>
                      <a:prstDash val="solid"/>
                    </a:lnB>
                  </a:tcPr>
                </a:tc>
                <a:tc>
                  <a:txBody>
                    <a:bodyPr/>
                    <a:lstStyle/>
                    <a:p>
                      <a:pPr marR="19050" algn="ctr">
                        <a:lnSpc>
                          <a:spcPts val="1980"/>
                        </a:lnSpc>
                      </a:pPr>
                      <a:r>
                        <a:rPr sz="1700" spc="-25" dirty="0">
                          <a:latin typeface="Arial MT"/>
                          <a:cs typeface="Arial MT"/>
                        </a:rPr>
                        <a:t>amt</a:t>
                      </a:r>
                      <a:endParaRPr sz="1700">
                        <a:latin typeface="Arial MT"/>
                        <a:cs typeface="Arial MT"/>
                      </a:endParaRPr>
                    </a:p>
                  </a:txBody>
                  <a:tcPr marL="0" marR="0" marT="0" marB="0">
                    <a:lnL w="3175">
                      <a:solidFill>
                        <a:srgbClr val="383838"/>
                      </a:solidFill>
                      <a:prstDash val="solid"/>
                    </a:lnL>
                    <a:lnB w="3175">
                      <a:solidFill>
                        <a:srgbClr val="383838"/>
                      </a:solidFill>
                      <a:prstDash val="solid"/>
                    </a:lnB>
                  </a:tcPr>
                </a:tc>
                <a:extLst>
                  <a:ext uri="{0D108BD9-81ED-4DB2-BD59-A6C34878D82A}">
                    <a16:rowId xmlns:a16="http://schemas.microsoft.com/office/drawing/2014/main" val="10000"/>
                  </a:ext>
                </a:extLst>
              </a:tr>
              <a:tr h="255904">
                <a:tc>
                  <a:txBody>
                    <a:bodyPr/>
                    <a:lstStyle/>
                    <a:p>
                      <a:pPr>
                        <a:lnSpc>
                          <a:spcPct val="100000"/>
                        </a:lnSpc>
                      </a:pPr>
                      <a:endParaRPr sz="1500">
                        <a:latin typeface="Times New Roman"/>
                        <a:cs typeface="Times New Roman"/>
                      </a:endParaRPr>
                    </a:p>
                  </a:txBody>
                  <a:tcPr marL="0" marR="0" marT="0" marB="0">
                    <a:lnR w="3175">
                      <a:solidFill>
                        <a:srgbClr val="383838"/>
                      </a:solidFill>
                      <a:prstDash val="solid"/>
                    </a:lnR>
                    <a:lnT w="3175">
                      <a:solidFill>
                        <a:srgbClr val="383838"/>
                      </a:solidFill>
                      <a:prstDash val="solid"/>
                    </a:lnT>
                  </a:tcPr>
                </a:tc>
                <a:tc>
                  <a:txBody>
                    <a:bodyPr/>
                    <a:lstStyle/>
                    <a:p>
                      <a:pPr marR="31115" algn="ctr">
                        <a:lnSpc>
                          <a:spcPts val="1914"/>
                        </a:lnSpc>
                      </a:pPr>
                      <a:r>
                        <a:rPr sz="1600" spc="-25" dirty="0">
                          <a:latin typeface="Arial MT"/>
                          <a:cs typeface="Arial MT"/>
                        </a:rPr>
                        <a:t>p1</a:t>
                      </a:r>
                      <a:endParaRPr sz="1600">
                        <a:latin typeface="Arial MT"/>
                        <a:cs typeface="Arial MT"/>
                      </a:endParaRPr>
                    </a:p>
                  </a:txBody>
                  <a:tcPr marL="0" marR="0" marT="0" marB="0">
                    <a:lnL w="3175">
                      <a:solidFill>
                        <a:srgbClr val="383838"/>
                      </a:solidFill>
                      <a:prstDash val="solid"/>
                    </a:lnL>
                    <a:lnR w="3175">
                      <a:solidFill>
                        <a:srgbClr val="383838"/>
                      </a:solidFill>
                      <a:prstDash val="solid"/>
                    </a:lnR>
                    <a:lnT w="3175">
                      <a:solidFill>
                        <a:srgbClr val="383838"/>
                      </a:solidFill>
                      <a:prstDash val="solid"/>
                    </a:lnT>
                  </a:tcPr>
                </a:tc>
                <a:tc>
                  <a:txBody>
                    <a:bodyPr/>
                    <a:lstStyle/>
                    <a:p>
                      <a:pPr marR="15875" algn="ctr">
                        <a:lnSpc>
                          <a:spcPts val="1914"/>
                        </a:lnSpc>
                      </a:pPr>
                      <a:r>
                        <a:rPr sz="1600" spc="-25" dirty="0">
                          <a:latin typeface="Arial MT"/>
                          <a:cs typeface="Arial MT"/>
                        </a:rPr>
                        <a:t>c1</a:t>
                      </a:r>
                      <a:endParaRPr sz="1600">
                        <a:latin typeface="Arial MT"/>
                        <a:cs typeface="Arial MT"/>
                      </a:endParaRPr>
                    </a:p>
                  </a:txBody>
                  <a:tcPr marL="0" marR="0" marT="0" marB="0">
                    <a:lnL w="3175">
                      <a:solidFill>
                        <a:srgbClr val="383838"/>
                      </a:solidFill>
                      <a:prstDash val="solid"/>
                    </a:lnL>
                    <a:lnR w="3175">
                      <a:solidFill>
                        <a:srgbClr val="383838"/>
                      </a:solidFill>
                      <a:prstDash val="solid"/>
                    </a:lnR>
                    <a:lnT w="3175">
                      <a:solidFill>
                        <a:srgbClr val="383838"/>
                      </a:solidFill>
                      <a:prstDash val="solid"/>
                    </a:lnT>
                  </a:tcPr>
                </a:tc>
                <a:tc>
                  <a:txBody>
                    <a:bodyPr/>
                    <a:lstStyle/>
                    <a:p>
                      <a:pPr marR="18415" algn="ctr">
                        <a:lnSpc>
                          <a:spcPts val="1914"/>
                        </a:lnSpc>
                      </a:pPr>
                      <a:r>
                        <a:rPr sz="1600" spc="-50" dirty="0">
                          <a:latin typeface="Arial MT"/>
                          <a:cs typeface="Arial MT"/>
                        </a:rPr>
                        <a:t>1</a:t>
                      </a:r>
                      <a:endParaRPr sz="1600">
                        <a:latin typeface="Arial MT"/>
                        <a:cs typeface="Arial MT"/>
                      </a:endParaRPr>
                    </a:p>
                  </a:txBody>
                  <a:tcPr marL="0" marR="0" marT="0" marB="0">
                    <a:lnL w="3175">
                      <a:solidFill>
                        <a:srgbClr val="383838"/>
                      </a:solidFill>
                      <a:prstDash val="solid"/>
                    </a:lnL>
                    <a:lnR w="3175">
                      <a:solidFill>
                        <a:srgbClr val="383838"/>
                      </a:solidFill>
                      <a:prstDash val="solid"/>
                    </a:lnR>
                    <a:lnT w="3175">
                      <a:solidFill>
                        <a:srgbClr val="383838"/>
                      </a:solidFill>
                      <a:prstDash val="solid"/>
                    </a:lnT>
                  </a:tcPr>
                </a:tc>
                <a:tc>
                  <a:txBody>
                    <a:bodyPr/>
                    <a:lstStyle/>
                    <a:p>
                      <a:pPr marR="12065" algn="ctr">
                        <a:lnSpc>
                          <a:spcPts val="1914"/>
                        </a:lnSpc>
                      </a:pPr>
                      <a:r>
                        <a:rPr sz="1600" spc="-25" dirty="0">
                          <a:latin typeface="Arial MT"/>
                          <a:cs typeface="Arial MT"/>
                        </a:rPr>
                        <a:t>12</a:t>
                      </a:r>
                      <a:endParaRPr sz="1600">
                        <a:latin typeface="Arial MT"/>
                        <a:cs typeface="Arial MT"/>
                      </a:endParaRPr>
                    </a:p>
                  </a:txBody>
                  <a:tcPr marL="0" marR="0" marT="0" marB="0">
                    <a:lnL w="3175">
                      <a:solidFill>
                        <a:srgbClr val="383838"/>
                      </a:solidFill>
                      <a:prstDash val="solid"/>
                    </a:lnL>
                    <a:lnT w="3175">
                      <a:solidFill>
                        <a:srgbClr val="383838"/>
                      </a:solidFill>
                      <a:prstDash val="solid"/>
                    </a:lnT>
                  </a:tcPr>
                </a:tc>
                <a:extLst>
                  <a:ext uri="{0D108BD9-81ED-4DB2-BD59-A6C34878D82A}">
                    <a16:rowId xmlns:a16="http://schemas.microsoft.com/office/drawing/2014/main" val="10001"/>
                  </a:ext>
                </a:extLst>
              </a:tr>
              <a:tr h="254635">
                <a:tc>
                  <a:txBody>
                    <a:bodyPr/>
                    <a:lstStyle/>
                    <a:p>
                      <a:pPr>
                        <a:lnSpc>
                          <a:spcPct val="100000"/>
                        </a:lnSpc>
                      </a:pPr>
                      <a:endParaRPr sz="1500">
                        <a:latin typeface="Times New Roman"/>
                        <a:cs typeface="Times New Roman"/>
                      </a:endParaRPr>
                    </a:p>
                  </a:txBody>
                  <a:tcPr marL="0" marR="0" marT="0" marB="0">
                    <a:lnR w="3175">
                      <a:solidFill>
                        <a:srgbClr val="383838"/>
                      </a:solidFill>
                      <a:prstDash val="solid"/>
                    </a:lnR>
                  </a:tcPr>
                </a:tc>
                <a:tc>
                  <a:txBody>
                    <a:bodyPr/>
                    <a:lstStyle/>
                    <a:p>
                      <a:pPr marR="29209" algn="ctr">
                        <a:lnSpc>
                          <a:spcPts val="1864"/>
                        </a:lnSpc>
                      </a:pPr>
                      <a:r>
                        <a:rPr sz="1600" spc="-25" dirty="0">
                          <a:latin typeface="Arial MT"/>
                          <a:cs typeface="Arial MT"/>
                        </a:rPr>
                        <a:t>p2</a:t>
                      </a:r>
                      <a:endParaRPr sz="1600">
                        <a:latin typeface="Arial MT"/>
                        <a:cs typeface="Arial MT"/>
                      </a:endParaRPr>
                    </a:p>
                  </a:txBody>
                  <a:tcPr marL="0" marR="0" marT="0" marB="0">
                    <a:lnL w="3175">
                      <a:solidFill>
                        <a:srgbClr val="383838"/>
                      </a:solidFill>
                      <a:prstDash val="solid"/>
                    </a:lnL>
                    <a:lnR w="3175">
                      <a:solidFill>
                        <a:srgbClr val="383838"/>
                      </a:solidFill>
                      <a:prstDash val="solid"/>
                    </a:lnR>
                  </a:tcPr>
                </a:tc>
                <a:tc>
                  <a:txBody>
                    <a:bodyPr/>
                    <a:lstStyle/>
                    <a:p>
                      <a:pPr marR="15875" algn="ctr">
                        <a:lnSpc>
                          <a:spcPts val="1864"/>
                        </a:lnSpc>
                      </a:pPr>
                      <a:r>
                        <a:rPr sz="1600" spc="-25" dirty="0">
                          <a:latin typeface="Arial MT"/>
                          <a:cs typeface="Arial MT"/>
                        </a:rPr>
                        <a:t>c1</a:t>
                      </a:r>
                      <a:endParaRPr sz="1600">
                        <a:latin typeface="Arial MT"/>
                        <a:cs typeface="Arial MT"/>
                      </a:endParaRPr>
                    </a:p>
                  </a:txBody>
                  <a:tcPr marL="0" marR="0" marT="0" marB="0">
                    <a:lnL w="3175">
                      <a:solidFill>
                        <a:srgbClr val="383838"/>
                      </a:solidFill>
                      <a:prstDash val="solid"/>
                    </a:lnL>
                    <a:lnR w="3175">
                      <a:solidFill>
                        <a:srgbClr val="383838"/>
                      </a:solidFill>
                      <a:prstDash val="solid"/>
                    </a:lnR>
                  </a:tcPr>
                </a:tc>
                <a:tc>
                  <a:txBody>
                    <a:bodyPr/>
                    <a:lstStyle/>
                    <a:p>
                      <a:pPr marR="18415" algn="ctr">
                        <a:lnSpc>
                          <a:spcPts val="1864"/>
                        </a:lnSpc>
                      </a:pPr>
                      <a:r>
                        <a:rPr sz="1600" spc="-50" dirty="0">
                          <a:latin typeface="Arial MT"/>
                          <a:cs typeface="Arial MT"/>
                        </a:rPr>
                        <a:t>1</a:t>
                      </a:r>
                      <a:endParaRPr sz="1600">
                        <a:latin typeface="Arial MT"/>
                        <a:cs typeface="Arial MT"/>
                      </a:endParaRPr>
                    </a:p>
                  </a:txBody>
                  <a:tcPr marL="0" marR="0" marT="0" marB="0">
                    <a:lnL w="3175">
                      <a:solidFill>
                        <a:srgbClr val="383838"/>
                      </a:solidFill>
                      <a:prstDash val="solid"/>
                    </a:lnL>
                    <a:lnR w="3175">
                      <a:solidFill>
                        <a:srgbClr val="383838"/>
                      </a:solidFill>
                      <a:prstDash val="solid"/>
                    </a:lnR>
                  </a:tcPr>
                </a:tc>
                <a:tc>
                  <a:txBody>
                    <a:bodyPr/>
                    <a:lstStyle/>
                    <a:p>
                      <a:pPr marR="12065" algn="ctr">
                        <a:lnSpc>
                          <a:spcPts val="1864"/>
                        </a:lnSpc>
                      </a:pPr>
                      <a:r>
                        <a:rPr sz="1600" spc="-25" dirty="0">
                          <a:latin typeface="Arial MT"/>
                          <a:cs typeface="Arial MT"/>
                        </a:rPr>
                        <a:t>11</a:t>
                      </a:r>
                      <a:endParaRPr sz="1600">
                        <a:latin typeface="Arial MT"/>
                        <a:cs typeface="Arial MT"/>
                      </a:endParaRPr>
                    </a:p>
                  </a:txBody>
                  <a:tcPr marL="0" marR="0" marT="0" marB="0">
                    <a:lnL w="3175">
                      <a:solidFill>
                        <a:srgbClr val="383838"/>
                      </a:solidFill>
                      <a:prstDash val="solid"/>
                    </a:lnL>
                  </a:tcPr>
                </a:tc>
                <a:extLst>
                  <a:ext uri="{0D108BD9-81ED-4DB2-BD59-A6C34878D82A}">
                    <a16:rowId xmlns:a16="http://schemas.microsoft.com/office/drawing/2014/main" val="10002"/>
                  </a:ext>
                </a:extLst>
              </a:tr>
              <a:tr h="247650">
                <a:tc>
                  <a:txBody>
                    <a:bodyPr/>
                    <a:lstStyle/>
                    <a:p>
                      <a:pPr>
                        <a:lnSpc>
                          <a:spcPct val="100000"/>
                        </a:lnSpc>
                      </a:pPr>
                      <a:endParaRPr sz="1500">
                        <a:latin typeface="Times New Roman"/>
                        <a:cs typeface="Times New Roman"/>
                      </a:endParaRPr>
                    </a:p>
                  </a:txBody>
                  <a:tcPr marL="0" marR="0" marT="0" marB="0">
                    <a:lnR w="3175">
                      <a:solidFill>
                        <a:srgbClr val="383838"/>
                      </a:solidFill>
                      <a:prstDash val="solid"/>
                    </a:lnR>
                  </a:tcPr>
                </a:tc>
                <a:tc>
                  <a:txBody>
                    <a:bodyPr/>
                    <a:lstStyle/>
                    <a:p>
                      <a:pPr marR="30480" algn="ctr">
                        <a:lnSpc>
                          <a:spcPts val="1850"/>
                        </a:lnSpc>
                      </a:pPr>
                      <a:r>
                        <a:rPr sz="1550" spc="-25" dirty="0">
                          <a:latin typeface="Arial MT"/>
                          <a:cs typeface="Arial MT"/>
                        </a:rPr>
                        <a:t>p1</a:t>
                      </a:r>
                      <a:endParaRPr sz="1550">
                        <a:latin typeface="Arial MT"/>
                        <a:cs typeface="Arial MT"/>
                      </a:endParaRPr>
                    </a:p>
                  </a:txBody>
                  <a:tcPr marL="0" marR="0" marT="0" marB="0">
                    <a:lnL w="3175">
                      <a:solidFill>
                        <a:srgbClr val="383838"/>
                      </a:solidFill>
                      <a:prstDash val="solid"/>
                    </a:lnL>
                    <a:lnR w="3175">
                      <a:solidFill>
                        <a:srgbClr val="383838"/>
                      </a:solidFill>
                      <a:prstDash val="solid"/>
                    </a:lnR>
                  </a:tcPr>
                </a:tc>
                <a:tc>
                  <a:txBody>
                    <a:bodyPr/>
                    <a:lstStyle/>
                    <a:p>
                      <a:pPr marR="15240" algn="ctr">
                        <a:lnSpc>
                          <a:spcPts val="1850"/>
                        </a:lnSpc>
                      </a:pPr>
                      <a:r>
                        <a:rPr sz="1550" spc="-25" dirty="0">
                          <a:latin typeface="Arial MT"/>
                          <a:cs typeface="Arial MT"/>
                        </a:rPr>
                        <a:t>c3</a:t>
                      </a:r>
                      <a:endParaRPr sz="1550">
                        <a:latin typeface="Arial MT"/>
                        <a:cs typeface="Arial MT"/>
                      </a:endParaRPr>
                    </a:p>
                  </a:txBody>
                  <a:tcPr marL="0" marR="0" marT="0" marB="0">
                    <a:lnL w="3175">
                      <a:solidFill>
                        <a:srgbClr val="383838"/>
                      </a:solidFill>
                      <a:prstDash val="solid"/>
                    </a:lnL>
                    <a:lnR w="3175">
                      <a:solidFill>
                        <a:srgbClr val="383838"/>
                      </a:solidFill>
                      <a:prstDash val="solid"/>
                    </a:lnR>
                  </a:tcPr>
                </a:tc>
                <a:tc>
                  <a:txBody>
                    <a:bodyPr/>
                    <a:lstStyle/>
                    <a:p>
                      <a:pPr marR="17145" algn="ctr">
                        <a:lnSpc>
                          <a:spcPts val="1850"/>
                        </a:lnSpc>
                      </a:pPr>
                      <a:r>
                        <a:rPr sz="1550" spc="-50" dirty="0">
                          <a:latin typeface="Arial MT"/>
                          <a:cs typeface="Arial MT"/>
                        </a:rPr>
                        <a:t>1</a:t>
                      </a:r>
                      <a:endParaRPr sz="1550">
                        <a:latin typeface="Arial MT"/>
                        <a:cs typeface="Arial MT"/>
                      </a:endParaRPr>
                    </a:p>
                  </a:txBody>
                  <a:tcPr marL="0" marR="0" marT="0" marB="0">
                    <a:lnL w="3175">
                      <a:solidFill>
                        <a:srgbClr val="383838"/>
                      </a:solidFill>
                      <a:prstDash val="solid"/>
                    </a:lnL>
                    <a:lnR w="3175">
                      <a:solidFill>
                        <a:srgbClr val="383838"/>
                      </a:solidFill>
                      <a:prstDash val="solid"/>
                    </a:lnR>
                  </a:tcPr>
                </a:tc>
                <a:tc>
                  <a:txBody>
                    <a:bodyPr/>
                    <a:lstStyle/>
                    <a:p>
                      <a:pPr marR="8890" algn="ctr">
                        <a:lnSpc>
                          <a:spcPts val="1850"/>
                        </a:lnSpc>
                      </a:pPr>
                      <a:r>
                        <a:rPr sz="1550" spc="-25" dirty="0">
                          <a:latin typeface="Arial MT"/>
                          <a:cs typeface="Arial MT"/>
                        </a:rPr>
                        <a:t>50</a:t>
                      </a:r>
                      <a:endParaRPr sz="1550">
                        <a:latin typeface="Arial MT"/>
                        <a:cs typeface="Arial MT"/>
                      </a:endParaRPr>
                    </a:p>
                  </a:txBody>
                  <a:tcPr marL="0" marR="0" marT="0" marB="0">
                    <a:lnL w="3175">
                      <a:solidFill>
                        <a:srgbClr val="383838"/>
                      </a:solidFill>
                      <a:prstDash val="solid"/>
                    </a:lnL>
                  </a:tcPr>
                </a:tc>
                <a:extLst>
                  <a:ext uri="{0D108BD9-81ED-4DB2-BD59-A6C34878D82A}">
                    <a16:rowId xmlns:a16="http://schemas.microsoft.com/office/drawing/2014/main" val="10003"/>
                  </a:ext>
                </a:extLst>
              </a:tr>
              <a:tr h="253365">
                <a:tc>
                  <a:txBody>
                    <a:bodyPr/>
                    <a:lstStyle/>
                    <a:p>
                      <a:pPr>
                        <a:lnSpc>
                          <a:spcPct val="100000"/>
                        </a:lnSpc>
                      </a:pPr>
                      <a:endParaRPr sz="1500">
                        <a:latin typeface="Times New Roman"/>
                        <a:cs typeface="Times New Roman"/>
                      </a:endParaRPr>
                    </a:p>
                  </a:txBody>
                  <a:tcPr marL="0" marR="0" marT="0" marB="0">
                    <a:lnR w="3175">
                      <a:solidFill>
                        <a:srgbClr val="383838"/>
                      </a:solidFill>
                      <a:prstDash val="solid"/>
                    </a:lnR>
                  </a:tcPr>
                </a:tc>
                <a:tc>
                  <a:txBody>
                    <a:bodyPr/>
                    <a:lstStyle/>
                    <a:p>
                      <a:pPr marR="30480" algn="ctr">
                        <a:lnSpc>
                          <a:spcPts val="1895"/>
                        </a:lnSpc>
                      </a:pPr>
                      <a:r>
                        <a:rPr sz="1650" spc="-25" dirty="0">
                          <a:latin typeface="Arial MT"/>
                          <a:cs typeface="Arial MT"/>
                        </a:rPr>
                        <a:t>p2</a:t>
                      </a:r>
                      <a:endParaRPr sz="1650">
                        <a:latin typeface="Arial MT"/>
                        <a:cs typeface="Arial MT"/>
                      </a:endParaRPr>
                    </a:p>
                  </a:txBody>
                  <a:tcPr marL="0" marR="0" marT="0" marB="0">
                    <a:lnL w="3175">
                      <a:solidFill>
                        <a:srgbClr val="383838"/>
                      </a:solidFill>
                      <a:prstDash val="solid"/>
                    </a:lnL>
                    <a:lnR w="3175">
                      <a:solidFill>
                        <a:srgbClr val="383838"/>
                      </a:solidFill>
                      <a:prstDash val="solid"/>
                    </a:lnR>
                  </a:tcPr>
                </a:tc>
                <a:tc>
                  <a:txBody>
                    <a:bodyPr/>
                    <a:lstStyle/>
                    <a:p>
                      <a:pPr marR="14604" algn="ctr">
                        <a:lnSpc>
                          <a:spcPts val="1895"/>
                        </a:lnSpc>
                      </a:pPr>
                      <a:r>
                        <a:rPr sz="1650" spc="-25" dirty="0">
                          <a:latin typeface="Arial MT"/>
                          <a:cs typeface="Arial MT"/>
                        </a:rPr>
                        <a:t>c2</a:t>
                      </a:r>
                      <a:endParaRPr sz="1650">
                        <a:latin typeface="Arial MT"/>
                        <a:cs typeface="Arial MT"/>
                      </a:endParaRPr>
                    </a:p>
                  </a:txBody>
                  <a:tcPr marL="0" marR="0" marT="0" marB="0">
                    <a:lnL w="3175">
                      <a:solidFill>
                        <a:srgbClr val="383838"/>
                      </a:solidFill>
                      <a:prstDash val="solid"/>
                    </a:lnL>
                    <a:lnR w="3175">
                      <a:solidFill>
                        <a:srgbClr val="383838"/>
                      </a:solidFill>
                      <a:prstDash val="solid"/>
                    </a:lnR>
                  </a:tcPr>
                </a:tc>
                <a:tc>
                  <a:txBody>
                    <a:bodyPr/>
                    <a:lstStyle/>
                    <a:p>
                      <a:pPr marR="20320" algn="ctr">
                        <a:lnSpc>
                          <a:spcPts val="1895"/>
                        </a:lnSpc>
                      </a:pPr>
                      <a:r>
                        <a:rPr sz="1650" spc="-50" dirty="0">
                          <a:latin typeface="Arial MT"/>
                          <a:cs typeface="Arial MT"/>
                        </a:rPr>
                        <a:t>1</a:t>
                      </a:r>
                      <a:endParaRPr sz="1650">
                        <a:latin typeface="Arial MT"/>
                        <a:cs typeface="Arial MT"/>
                      </a:endParaRPr>
                    </a:p>
                  </a:txBody>
                  <a:tcPr marL="0" marR="0" marT="0" marB="0">
                    <a:lnL w="3175">
                      <a:solidFill>
                        <a:srgbClr val="383838"/>
                      </a:solidFill>
                      <a:prstDash val="solid"/>
                    </a:lnL>
                    <a:lnR w="3175">
                      <a:solidFill>
                        <a:srgbClr val="383838"/>
                      </a:solidFill>
                      <a:prstDash val="solid"/>
                    </a:lnR>
                  </a:tcPr>
                </a:tc>
                <a:tc>
                  <a:txBody>
                    <a:bodyPr/>
                    <a:lstStyle/>
                    <a:p>
                      <a:pPr marR="6985" algn="ctr">
                        <a:lnSpc>
                          <a:spcPts val="1895"/>
                        </a:lnSpc>
                      </a:pPr>
                      <a:r>
                        <a:rPr sz="1650" spc="-50" dirty="0">
                          <a:latin typeface="Arial MT"/>
                          <a:cs typeface="Arial MT"/>
                        </a:rPr>
                        <a:t>8</a:t>
                      </a:r>
                      <a:endParaRPr sz="1650">
                        <a:latin typeface="Arial MT"/>
                        <a:cs typeface="Arial MT"/>
                      </a:endParaRPr>
                    </a:p>
                  </a:txBody>
                  <a:tcPr marL="0" marR="0" marT="0" marB="0">
                    <a:lnL w="3175">
                      <a:solidFill>
                        <a:srgbClr val="383838"/>
                      </a:solidFill>
                      <a:prstDash val="solid"/>
                    </a:lnL>
                  </a:tcPr>
                </a:tc>
                <a:extLst>
                  <a:ext uri="{0D108BD9-81ED-4DB2-BD59-A6C34878D82A}">
                    <a16:rowId xmlns:a16="http://schemas.microsoft.com/office/drawing/2014/main" val="10004"/>
                  </a:ext>
                </a:extLst>
              </a:tr>
              <a:tr h="257175">
                <a:tc>
                  <a:txBody>
                    <a:bodyPr/>
                    <a:lstStyle/>
                    <a:p>
                      <a:pPr>
                        <a:lnSpc>
                          <a:spcPct val="100000"/>
                        </a:lnSpc>
                      </a:pPr>
                      <a:endParaRPr sz="1500">
                        <a:latin typeface="Times New Roman"/>
                        <a:cs typeface="Times New Roman"/>
                      </a:endParaRPr>
                    </a:p>
                  </a:txBody>
                  <a:tcPr marL="0" marR="0" marT="0" marB="0">
                    <a:lnR w="3175">
                      <a:solidFill>
                        <a:srgbClr val="383838"/>
                      </a:solidFill>
                      <a:prstDash val="solid"/>
                    </a:lnR>
                  </a:tcPr>
                </a:tc>
                <a:tc>
                  <a:txBody>
                    <a:bodyPr/>
                    <a:lstStyle/>
                    <a:p>
                      <a:pPr marR="33020" algn="ctr">
                        <a:lnSpc>
                          <a:spcPts val="1889"/>
                        </a:lnSpc>
                      </a:pPr>
                      <a:r>
                        <a:rPr sz="1650" spc="-25" dirty="0">
                          <a:latin typeface="Arial MT"/>
                          <a:cs typeface="Arial MT"/>
                        </a:rPr>
                        <a:t>p1</a:t>
                      </a:r>
                      <a:endParaRPr sz="1650">
                        <a:latin typeface="Arial MT"/>
                        <a:cs typeface="Arial MT"/>
                      </a:endParaRPr>
                    </a:p>
                  </a:txBody>
                  <a:tcPr marL="0" marR="0" marT="0" marB="0">
                    <a:lnL w="3175">
                      <a:solidFill>
                        <a:srgbClr val="383838"/>
                      </a:solidFill>
                      <a:prstDash val="solid"/>
                    </a:lnL>
                    <a:lnR w="3175">
                      <a:solidFill>
                        <a:srgbClr val="383838"/>
                      </a:solidFill>
                      <a:prstDash val="solid"/>
                    </a:lnR>
                  </a:tcPr>
                </a:tc>
                <a:tc>
                  <a:txBody>
                    <a:bodyPr/>
                    <a:lstStyle/>
                    <a:p>
                      <a:pPr marR="14604" algn="ctr">
                        <a:lnSpc>
                          <a:spcPts val="1889"/>
                        </a:lnSpc>
                      </a:pPr>
                      <a:r>
                        <a:rPr sz="1650" spc="-25" dirty="0">
                          <a:latin typeface="Arial MT"/>
                          <a:cs typeface="Arial MT"/>
                        </a:rPr>
                        <a:t>c1</a:t>
                      </a:r>
                      <a:endParaRPr sz="1650">
                        <a:latin typeface="Arial MT"/>
                        <a:cs typeface="Arial MT"/>
                      </a:endParaRPr>
                    </a:p>
                  </a:txBody>
                  <a:tcPr marL="0" marR="0" marT="0" marB="0">
                    <a:lnL w="3175">
                      <a:solidFill>
                        <a:srgbClr val="383838"/>
                      </a:solidFill>
                      <a:prstDash val="solid"/>
                    </a:lnL>
                    <a:lnR w="3175">
                      <a:solidFill>
                        <a:srgbClr val="383838"/>
                      </a:solidFill>
                      <a:prstDash val="solid"/>
                    </a:lnR>
                  </a:tcPr>
                </a:tc>
                <a:tc>
                  <a:txBody>
                    <a:bodyPr/>
                    <a:lstStyle/>
                    <a:p>
                      <a:pPr marR="12700" algn="ctr">
                        <a:lnSpc>
                          <a:spcPts val="1889"/>
                        </a:lnSpc>
                      </a:pPr>
                      <a:r>
                        <a:rPr sz="1650" spc="-50" dirty="0">
                          <a:latin typeface="Arial MT"/>
                          <a:cs typeface="Arial MT"/>
                        </a:rPr>
                        <a:t>2</a:t>
                      </a:r>
                      <a:endParaRPr sz="1650">
                        <a:latin typeface="Arial MT"/>
                        <a:cs typeface="Arial MT"/>
                      </a:endParaRPr>
                    </a:p>
                  </a:txBody>
                  <a:tcPr marL="0" marR="0" marT="0" marB="0">
                    <a:lnL w="3175">
                      <a:solidFill>
                        <a:srgbClr val="383838"/>
                      </a:solidFill>
                      <a:prstDash val="solid"/>
                    </a:lnL>
                    <a:lnR w="3175">
                      <a:solidFill>
                        <a:srgbClr val="383838"/>
                      </a:solidFill>
                      <a:prstDash val="solid"/>
                    </a:lnR>
                  </a:tcPr>
                </a:tc>
                <a:tc>
                  <a:txBody>
                    <a:bodyPr/>
                    <a:lstStyle/>
                    <a:p>
                      <a:pPr marR="2540" algn="ctr">
                        <a:lnSpc>
                          <a:spcPts val="1889"/>
                        </a:lnSpc>
                      </a:pPr>
                      <a:r>
                        <a:rPr sz="1650" spc="-25" dirty="0">
                          <a:latin typeface="Arial MT"/>
                          <a:cs typeface="Arial MT"/>
                        </a:rPr>
                        <a:t>44</a:t>
                      </a:r>
                      <a:endParaRPr sz="1650">
                        <a:latin typeface="Arial MT"/>
                        <a:cs typeface="Arial MT"/>
                      </a:endParaRPr>
                    </a:p>
                  </a:txBody>
                  <a:tcPr marL="0" marR="0" marT="0" marB="0">
                    <a:lnL w="3175">
                      <a:solidFill>
                        <a:srgbClr val="383838"/>
                      </a:solidFill>
                      <a:prstDash val="solid"/>
                    </a:lnL>
                  </a:tcPr>
                </a:tc>
                <a:extLst>
                  <a:ext uri="{0D108BD9-81ED-4DB2-BD59-A6C34878D82A}">
                    <a16:rowId xmlns:a16="http://schemas.microsoft.com/office/drawing/2014/main" val="10005"/>
                  </a:ext>
                </a:extLst>
              </a:tr>
              <a:tr h="266700">
                <a:tc>
                  <a:txBody>
                    <a:bodyPr/>
                    <a:lstStyle/>
                    <a:p>
                      <a:pPr>
                        <a:lnSpc>
                          <a:spcPct val="100000"/>
                        </a:lnSpc>
                      </a:pPr>
                      <a:endParaRPr sz="1600">
                        <a:latin typeface="Times New Roman"/>
                        <a:cs typeface="Times New Roman"/>
                      </a:endParaRPr>
                    </a:p>
                  </a:txBody>
                  <a:tcPr marL="0" marR="0" marT="0" marB="0">
                    <a:lnR w="3175">
                      <a:solidFill>
                        <a:srgbClr val="383838"/>
                      </a:solidFill>
                      <a:prstDash val="solid"/>
                    </a:lnR>
                  </a:tcPr>
                </a:tc>
                <a:tc>
                  <a:txBody>
                    <a:bodyPr/>
                    <a:lstStyle/>
                    <a:p>
                      <a:pPr marR="31115" algn="ctr">
                        <a:lnSpc>
                          <a:spcPts val="1895"/>
                        </a:lnSpc>
                      </a:pPr>
                      <a:r>
                        <a:rPr sz="1600" spc="-25" dirty="0">
                          <a:latin typeface="Arial MT"/>
                          <a:cs typeface="Arial MT"/>
                        </a:rPr>
                        <a:t>p1</a:t>
                      </a:r>
                      <a:endParaRPr sz="1600">
                        <a:latin typeface="Arial MT"/>
                        <a:cs typeface="Arial MT"/>
                      </a:endParaRPr>
                    </a:p>
                  </a:txBody>
                  <a:tcPr marL="0" marR="0" marT="0" marB="0">
                    <a:lnL w="3175">
                      <a:solidFill>
                        <a:srgbClr val="383838"/>
                      </a:solidFill>
                      <a:prstDash val="solid"/>
                    </a:lnL>
                    <a:lnR w="3175">
                      <a:solidFill>
                        <a:srgbClr val="383838"/>
                      </a:solidFill>
                      <a:prstDash val="solid"/>
                    </a:lnR>
                  </a:tcPr>
                </a:tc>
                <a:tc>
                  <a:txBody>
                    <a:bodyPr/>
                    <a:lstStyle/>
                    <a:p>
                      <a:pPr marR="13335" algn="ctr">
                        <a:lnSpc>
                          <a:spcPts val="1895"/>
                        </a:lnSpc>
                      </a:pPr>
                      <a:r>
                        <a:rPr sz="1600" spc="-25" dirty="0">
                          <a:latin typeface="Arial MT"/>
                          <a:cs typeface="Arial MT"/>
                        </a:rPr>
                        <a:t>c2</a:t>
                      </a:r>
                      <a:endParaRPr sz="1600">
                        <a:latin typeface="Arial MT"/>
                        <a:cs typeface="Arial MT"/>
                      </a:endParaRPr>
                    </a:p>
                  </a:txBody>
                  <a:tcPr marL="0" marR="0" marT="0" marB="0">
                    <a:lnL w="3175">
                      <a:solidFill>
                        <a:srgbClr val="383838"/>
                      </a:solidFill>
                      <a:prstDash val="solid"/>
                    </a:lnL>
                    <a:lnR w="3175">
                      <a:solidFill>
                        <a:srgbClr val="383838"/>
                      </a:solidFill>
                      <a:prstDash val="solid"/>
                    </a:lnR>
                  </a:tcPr>
                </a:tc>
                <a:tc>
                  <a:txBody>
                    <a:bodyPr/>
                    <a:lstStyle/>
                    <a:p>
                      <a:pPr marR="12065" algn="ctr">
                        <a:lnSpc>
                          <a:spcPts val="1895"/>
                        </a:lnSpc>
                      </a:pPr>
                      <a:r>
                        <a:rPr sz="1600" spc="-50" dirty="0">
                          <a:latin typeface="Arial MT"/>
                          <a:cs typeface="Arial MT"/>
                        </a:rPr>
                        <a:t>2</a:t>
                      </a:r>
                      <a:endParaRPr sz="1600">
                        <a:latin typeface="Arial MT"/>
                        <a:cs typeface="Arial MT"/>
                      </a:endParaRPr>
                    </a:p>
                  </a:txBody>
                  <a:tcPr marL="0" marR="0" marT="0" marB="0">
                    <a:lnL w="3175">
                      <a:solidFill>
                        <a:srgbClr val="383838"/>
                      </a:solidFill>
                      <a:prstDash val="solid"/>
                    </a:lnL>
                    <a:lnR w="3175">
                      <a:solidFill>
                        <a:srgbClr val="383838"/>
                      </a:solidFill>
                      <a:prstDash val="solid"/>
                    </a:lnR>
                  </a:tcPr>
                </a:tc>
                <a:tc>
                  <a:txBody>
                    <a:bodyPr/>
                    <a:lstStyle/>
                    <a:p>
                      <a:pPr marR="635" algn="ctr">
                        <a:lnSpc>
                          <a:spcPts val="1895"/>
                        </a:lnSpc>
                      </a:pPr>
                      <a:r>
                        <a:rPr sz="1600" spc="-50" dirty="0">
                          <a:latin typeface="Arial MT"/>
                          <a:cs typeface="Arial MT"/>
                        </a:rPr>
                        <a:t>4</a:t>
                      </a:r>
                      <a:endParaRPr sz="1600">
                        <a:latin typeface="Arial MT"/>
                        <a:cs typeface="Arial MT"/>
                      </a:endParaRPr>
                    </a:p>
                  </a:txBody>
                  <a:tcPr marL="0" marR="0" marT="0" marB="0">
                    <a:lnL w="3175">
                      <a:solidFill>
                        <a:srgbClr val="383838"/>
                      </a:solidFill>
                      <a:prstDash val="solid"/>
                    </a:lnL>
                  </a:tcPr>
                </a:tc>
                <a:extLst>
                  <a:ext uri="{0D108BD9-81ED-4DB2-BD59-A6C34878D82A}">
                    <a16:rowId xmlns:a16="http://schemas.microsoft.com/office/drawing/2014/main" val="10006"/>
                  </a:ext>
                </a:extLst>
              </a:tr>
            </a:tbl>
          </a:graphicData>
        </a:graphic>
      </p:graphicFrame>
      <p:sp>
        <p:nvSpPr>
          <p:cNvPr id="19" name="object 19"/>
          <p:cNvSpPr txBox="1">
            <a:spLocks noGrp="1"/>
          </p:cNvSpPr>
          <p:nvPr>
            <p:ph type="ftr" sz="quarter" idx="5"/>
          </p:nvPr>
        </p:nvSpPr>
        <p:spPr>
          <a:xfrm>
            <a:off x="5226038" y="6697174"/>
            <a:ext cx="3742690" cy="191770"/>
          </a:xfrm>
          <a:prstGeom prst="rect">
            <a:avLst/>
          </a:prstGeom>
        </p:spPr>
        <p:txBody>
          <a:bodyPr vert="horz" wrap="square" lIns="0" tIns="0" rIns="0" bIns="0" rtlCol="0">
            <a:spAutoFit/>
          </a:bodyPr>
          <a:lstStyle>
            <a:defPPr>
              <a:defRPr kern="0"/>
            </a:defPPr>
            <a:lvl1pPr>
              <a:defRPr sz="1150" b="0" i="0">
                <a:solidFill>
                  <a:srgbClr val="2F2F2F"/>
                </a:solidFill>
                <a:latin typeface="Arial MT"/>
                <a:cs typeface="Arial MT"/>
              </a:defRPr>
            </a:lvl1pPr>
          </a:lstStyle>
          <a:p>
            <a:pPr marL="12700">
              <a:spcBef>
                <a:spcPts val="10"/>
              </a:spcBef>
            </a:pPr>
            <a:r>
              <a:rPr lang="en-GB" spc="-55">
                <a:solidFill>
                  <a:srgbClr val="333333"/>
                </a:solidFill>
              </a:rPr>
              <a:t>Prepared By: Mohammad Rony Lecturer, Dept. Of CSE University Of Global Village (UGV), Barishal</a:t>
            </a:r>
            <a:endParaRPr spc="-20" dirty="0">
              <a:solidFill>
                <a:srgbClr val="343434"/>
              </a:solidFill>
            </a:endParaRPr>
          </a:p>
        </p:txBody>
      </p:sp>
      <p:sp>
        <p:nvSpPr>
          <p:cNvPr id="11" name="object 11"/>
          <p:cNvSpPr txBox="1"/>
          <p:nvPr/>
        </p:nvSpPr>
        <p:spPr>
          <a:xfrm>
            <a:off x="1896631" y="1601588"/>
            <a:ext cx="2125980" cy="397510"/>
          </a:xfrm>
          <a:prstGeom prst="rect">
            <a:avLst/>
          </a:prstGeom>
        </p:spPr>
        <p:txBody>
          <a:bodyPr vert="horz" wrap="square" lIns="0" tIns="11430" rIns="0" bIns="0" rtlCol="0">
            <a:spAutoFit/>
          </a:bodyPr>
          <a:lstStyle/>
          <a:p>
            <a:pPr marL="12700">
              <a:spcBef>
                <a:spcPts val="90"/>
              </a:spcBef>
            </a:pPr>
            <a:r>
              <a:rPr sz="2450" spc="-20" dirty="0">
                <a:solidFill>
                  <a:srgbClr val="2F5754"/>
                </a:solidFill>
                <a:latin typeface="Arial MT"/>
                <a:cs typeface="Arial MT"/>
              </a:rPr>
              <a:t>Fact</a:t>
            </a:r>
            <a:r>
              <a:rPr sz="2450" spc="-130" dirty="0">
                <a:solidFill>
                  <a:srgbClr val="2F5754"/>
                </a:solidFill>
                <a:latin typeface="Arial MT"/>
                <a:cs typeface="Arial MT"/>
              </a:rPr>
              <a:t> </a:t>
            </a:r>
            <a:r>
              <a:rPr sz="2450" dirty="0">
                <a:solidFill>
                  <a:srgbClr val="2D6459"/>
                </a:solidFill>
                <a:latin typeface="Arial MT"/>
                <a:cs typeface="Arial MT"/>
              </a:rPr>
              <a:t>table</a:t>
            </a:r>
            <a:r>
              <a:rPr sz="2450" spc="-120" dirty="0">
                <a:solidFill>
                  <a:srgbClr val="2D6459"/>
                </a:solidFill>
                <a:latin typeface="Arial MT"/>
                <a:cs typeface="Arial MT"/>
              </a:rPr>
              <a:t> </a:t>
            </a:r>
            <a:r>
              <a:rPr sz="2450" spc="-25" dirty="0">
                <a:solidFill>
                  <a:srgbClr val="246E62"/>
                </a:solidFill>
                <a:latin typeface="Arial MT"/>
                <a:cs typeface="Arial MT"/>
              </a:rPr>
              <a:t>view:</a:t>
            </a:r>
            <a:endParaRPr sz="2450">
              <a:latin typeface="Arial MT"/>
              <a:cs typeface="Arial MT"/>
            </a:endParaRPr>
          </a:p>
        </p:txBody>
      </p:sp>
      <p:sp>
        <p:nvSpPr>
          <p:cNvPr id="12" name="object 12"/>
          <p:cNvSpPr txBox="1">
            <a:spLocks noGrp="1"/>
          </p:cNvSpPr>
          <p:nvPr>
            <p:ph type="title"/>
          </p:nvPr>
        </p:nvSpPr>
        <p:spPr>
          <a:xfrm>
            <a:off x="2548467" y="-62924"/>
            <a:ext cx="10769600" cy="789999"/>
          </a:xfrm>
          <a:prstGeom prst="rect">
            <a:avLst/>
          </a:prstGeom>
        </p:spPr>
        <p:txBody>
          <a:bodyPr vert="horz" wrap="square" lIns="0" tIns="73699" rIns="0" bIns="0" numCol="1" rtlCol="0" anchor="b" anchorCtr="0" compatLnSpc="1">
            <a:prstTxWarp prst="textNoShape">
              <a:avLst/>
            </a:prstTxWarp>
            <a:spAutoFit/>
          </a:bodyPr>
          <a:lstStyle/>
          <a:p>
            <a:pPr marL="2955925">
              <a:spcBef>
                <a:spcPts val="135"/>
              </a:spcBef>
            </a:pPr>
            <a:r>
              <a:rPr sz="4650" spc="-55" dirty="0">
                <a:solidFill>
                  <a:srgbClr val="08665B"/>
                </a:solidFill>
              </a:rPr>
              <a:t>Piv</a:t>
            </a:r>
            <a:r>
              <a:rPr sz="6975" spc="-82" baseline="-1194" dirty="0">
                <a:solidFill>
                  <a:srgbClr val="08665B"/>
                </a:solidFill>
              </a:rPr>
              <a:t>oti</a:t>
            </a:r>
            <a:r>
              <a:rPr sz="4650" spc="-55" dirty="0">
                <a:solidFill>
                  <a:srgbClr val="08665B"/>
                </a:solidFill>
              </a:rPr>
              <a:t>ng</a:t>
            </a:r>
            <a:endParaRPr sz="4650"/>
          </a:p>
        </p:txBody>
      </p:sp>
      <p:sp>
        <p:nvSpPr>
          <p:cNvPr id="13" name="object 13"/>
          <p:cNvSpPr txBox="1"/>
          <p:nvPr/>
        </p:nvSpPr>
        <p:spPr>
          <a:xfrm>
            <a:off x="6467840" y="1675755"/>
            <a:ext cx="3215640" cy="405130"/>
          </a:xfrm>
          <a:prstGeom prst="rect">
            <a:avLst/>
          </a:prstGeom>
        </p:spPr>
        <p:txBody>
          <a:bodyPr vert="horz" wrap="square" lIns="0" tIns="11430" rIns="0" bIns="0" rtlCol="0">
            <a:spAutoFit/>
          </a:bodyPr>
          <a:lstStyle/>
          <a:p>
            <a:pPr marL="12700">
              <a:spcBef>
                <a:spcPts val="90"/>
              </a:spcBef>
            </a:pPr>
            <a:r>
              <a:rPr sz="2500" spc="-120" dirty="0">
                <a:solidFill>
                  <a:srgbClr val="186056"/>
                </a:solidFill>
                <a:latin typeface="Comic Sans MS"/>
                <a:cs typeface="Comic Sans MS"/>
              </a:rPr>
              <a:t>Multi-</a:t>
            </a:r>
            <a:r>
              <a:rPr sz="2500" spc="-114" dirty="0">
                <a:solidFill>
                  <a:srgbClr val="186056"/>
                </a:solidFill>
                <a:latin typeface="Comic Sans MS"/>
                <a:cs typeface="Comic Sans MS"/>
              </a:rPr>
              <a:t>dimensional</a:t>
            </a:r>
            <a:r>
              <a:rPr sz="2500" spc="-75" dirty="0">
                <a:solidFill>
                  <a:srgbClr val="186056"/>
                </a:solidFill>
                <a:latin typeface="Comic Sans MS"/>
                <a:cs typeface="Comic Sans MS"/>
              </a:rPr>
              <a:t> </a:t>
            </a:r>
            <a:r>
              <a:rPr sz="2500" spc="-30" dirty="0">
                <a:solidFill>
                  <a:srgbClr val="1C6960"/>
                </a:solidFill>
                <a:latin typeface="Comic Sans MS"/>
                <a:cs typeface="Comic Sans MS"/>
              </a:rPr>
              <a:t>cube:</a:t>
            </a:r>
            <a:endParaRPr sz="2500">
              <a:latin typeface="Comic Sans MS"/>
              <a:cs typeface="Comic Sans MS"/>
            </a:endParaRPr>
          </a:p>
        </p:txBody>
      </p:sp>
      <p:sp>
        <p:nvSpPr>
          <p:cNvPr id="14" name="object 14"/>
          <p:cNvSpPr txBox="1"/>
          <p:nvPr/>
        </p:nvSpPr>
        <p:spPr>
          <a:xfrm>
            <a:off x="6606293" y="2720033"/>
            <a:ext cx="420370" cy="330835"/>
          </a:xfrm>
          <a:prstGeom prst="rect">
            <a:avLst/>
          </a:prstGeom>
        </p:spPr>
        <p:txBody>
          <a:bodyPr vert="horz" wrap="square" lIns="0" tIns="12700" rIns="0" bIns="0" rtlCol="0">
            <a:spAutoFit/>
          </a:bodyPr>
          <a:lstStyle/>
          <a:p>
            <a:pPr marL="12700">
              <a:spcBef>
                <a:spcPts val="100"/>
              </a:spcBef>
            </a:pPr>
            <a:r>
              <a:rPr sz="2000" spc="-35" dirty="0">
                <a:latin typeface="Comic Sans MS"/>
                <a:cs typeface="Comic Sans MS"/>
              </a:rPr>
              <a:t>day</a:t>
            </a:r>
            <a:endParaRPr sz="2000">
              <a:latin typeface="Comic Sans MS"/>
              <a:cs typeface="Comic Sans MS"/>
            </a:endParaRPr>
          </a:p>
        </p:txBody>
      </p:sp>
      <p:sp>
        <p:nvSpPr>
          <p:cNvPr id="15" name="object 15"/>
          <p:cNvSpPr txBox="1"/>
          <p:nvPr/>
        </p:nvSpPr>
        <p:spPr>
          <a:xfrm>
            <a:off x="6387359" y="3262015"/>
            <a:ext cx="619125" cy="323215"/>
          </a:xfrm>
          <a:prstGeom prst="rect">
            <a:avLst/>
          </a:prstGeom>
        </p:spPr>
        <p:txBody>
          <a:bodyPr vert="horz" wrap="square" lIns="0" tIns="12700" rIns="0" bIns="0" rtlCol="0">
            <a:spAutoFit/>
          </a:bodyPr>
          <a:lstStyle/>
          <a:p>
            <a:pPr marL="12700">
              <a:spcBef>
                <a:spcPts val="100"/>
              </a:spcBef>
            </a:pPr>
            <a:r>
              <a:rPr sz="1950" spc="-45" dirty="0">
                <a:latin typeface="Arial MT"/>
                <a:cs typeface="Arial MT"/>
              </a:rPr>
              <a:t>day</a:t>
            </a:r>
            <a:r>
              <a:rPr sz="1950" spc="-85" dirty="0">
                <a:latin typeface="Arial MT"/>
                <a:cs typeface="Arial MT"/>
              </a:rPr>
              <a:t> </a:t>
            </a:r>
            <a:r>
              <a:rPr sz="1950" spc="15" dirty="0">
                <a:latin typeface="Arial MT"/>
                <a:cs typeface="Arial MT"/>
              </a:rPr>
              <a:t>1</a:t>
            </a:r>
            <a:endParaRPr sz="1950">
              <a:latin typeface="Arial MT"/>
              <a:cs typeface="Arial MT"/>
            </a:endParaRPr>
          </a:p>
        </p:txBody>
      </p:sp>
      <p:sp>
        <p:nvSpPr>
          <p:cNvPr id="16" name="object 16"/>
          <p:cNvSpPr txBox="1"/>
          <p:nvPr/>
        </p:nvSpPr>
        <p:spPr>
          <a:xfrm>
            <a:off x="7998759" y="3430439"/>
            <a:ext cx="262255" cy="260328"/>
          </a:xfrm>
          <a:prstGeom prst="rect">
            <a:avLst/>
          </a:prstGeom>
        </p:spPr>
        <p:txBody>
          <a:bodyPr vert="horz" wrap="square" lIns="0" tIns="13970" rIns="0" bIns="0" rtlCol="0">
            <a:spAutoFit/>
          </a:bodyPr>
          <a:lstStyle/>
          <a:p>
            <a:pPr marL="12700">
              <a:spcBef>
                <a:spcPts val="110"/>
              </a:spcBef>
            </a:pPr>
            <a:r>
              <a:rPr sz="1600" spc="-25" dirty="0">
                <a:latin typeface="Arial MT"/>
                <a:cs typeface="Arial MT"/>
              </a:rPr>
              <a:t>12</a:t>
            </a:r>
            <a:endParaRPr sz="1600">
              <a:latin typeface="Arial MT"/>
              <a:cs typeface="Arial MT"/>
            </a:endParaRPr>
          </a:p>
        </p:txBody>
      </p:sp>
      <p:sp>
        <p:nvSpPr>
          <p:cNvPr id="17" name="object 17"/>
          <p:cNvSpPr txBox="1"/>
          <p:nvPr/>
        </p:nvSpPr>
        <p:spPr>
          <a:xfrm>
            <a:off x="9278567" y="3180407"/>
            <a:ext cx="264795" cy="521334"/>
          </a:xfrm>
          <a:prstGeom prst="rect">
            <a:avLst/>
          </a:prstGeom>
        </p:spPr>
        <p:txBody>
          <a:bodyPr vert="horz" wrap="square" lIns="0" tIns="13970" rIns="0" bIns="0" rtlCol="0">
            <a:spAutoFit/>
          </a:bodyPr>
          <a:lstStyle/>
          <a:p>
            <a:pPr marL="12700">
              <a:spcBef>
                <a:spcPts val="110"/>
              </a:spcBef>
            </a:pPr>
            <a:r>
              <a:rPr sz="1600" spc="-25" dirty="0">
                <a:latin typeface="Comic Sans MS"/>
                <a:cs typeface="Comic Sans MS"/>
              </a:rPr>
              <a:t>c3</a:t>
            </a:r>
            <a:endParaRPr sz="1600">
              <a:latin typeface="Comic Sans MS"/>
              <a:cs typeface="Comic Sans MS"/>
            </a:endParaRPr>
          </a:p>
          <a:p>
            <a:pPr marL="14604">
              <a:spcBef>
                <a:spcPts val="50"/>
              </a:spcBef>
            </a:pPr>
            <a:r>
              <a:rPr sz="1600" spc="-25" dirty="0">
                <a:solidFill>
                  <a:srgbClr val="231F00"/>
                </a:solidFill>
                <a:latin typeface="Arial MT"/>
                <a:cs typeface="Arial MT"/>
              </a:rPr>
              <a:t>50</a:t>
            </a:r>
            <a:endParaRPr sz="1600">
              <a:latin typeface="Arial MT"/>
              <a:cs typeface="Arial MT"/>
            </a:endParaRPr>
          </a:p>
        </p:txBody>
      </p:sp>
    </p:spTree>
    <p:extLst>
      <p:ext uri="{BB962C8B-B14F-4D97-AF65-F5344CB8AC3E}">
        <p14:creationId xmlns:p14="http://schemas.microsoft.com/office/powerpoint/2010/main" val="237072731"/>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1" y="1273968"/>
            <a:ext cx="9138285" cy="163830"/>
            <a:chOff x="0" y="1273968"/>
            <a:chExt cx="9138285" cy="163830"/>
          </a:xfrm>
        </p:grpSpPr>
        <p:pic>
          <p:nvPicPr>
            <p:cNvPr id="3" name="object 3"/>
            <p:cNvPicPr/>
            <p:nvPr/>
          </p:nvPicPr>
          <p:blipFill>
            <a:blip r:embed="rId2" cstate="print"/>
            <a:stretch>
              <a:fillRect/>
            </a:stretch>
          </p:blipFill>
          <p:spPr>
            <a:xfrm>
              <a:off x="0" y="1384101"/>
              <a:ext cx="9135070" cy="53578"/>
            </a:xfrm>
            <a:prstGeom prst="rect">
              <a:avLst/>
            </a:prstGeom>
          </p:spPr>
        </p:pic>
        <p:pic>
          <p:nvPicPr>
            <p:cNvPr id="4" name="object 4"/>
            <p:cNvPicPr/>
            <p:nvPr/>
          </p:nvPicPr>
          <p:blipFill>
            <a:blip r:embed="rId3" cstate="print"/>
            <a:stretch>
              <a:fillRect/>
            </a:stretch>
          </p:blipFill>
          <p:spPr>
            <a:xfrm>
              <a:off x="0" y="1276945"/>
              <a:ext cx="9135070" cy="80367"/>
            </a:xfrm>
            <a:prstGeom prst="rect">
              <a:avLst/>
            </a:prstGeom>
          </p:spPr>
        </p:pic>
        <p:sp>
          <p:nvSpPr>
            <p:cNvPr id="5" name="object 5"/>
            <p:cNvSpPr/>
            <p:nvPr/>
          </p:nvSpPr>
          <p:spPr>
            <a:xfrm>
              <a:off x="17859"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grpSp>
      <p:sp>
        <p:nvSpPr>
          <p:cNvPr id="6" name="object 6"/>
          <p:cNvSpPr txBox="1">
            <a:spLocks noGrp="1"/>
          </p:cNvSpPr>
          <p:nvPr>
            <p:ph type="title"/>
          </p:nvPr>
        </p:nvSpPr>
        <p:spPr>
          <a:xfrm>
            <a:off x="2548467" y="-79526"/>
            <a:ext cx="10769600" cy="806601"/>
          </a:xfrm>
          <a:prstGeom prst="rect">
            <a:avLst/>
          </a:prstGeom>
        </p:spPr>
        <p:txBody>
          <a:bodyPr vert="horz" wrap="square" lIns="0" tIns="97760" rIns="0" bIns="0" numCol="1" rtlCol="0" anchor="b" anchorCtr="0" compatLnSpc="1">
            <a:prstTxWarp prst="textNoShape">
              <a:avLst/>
            </a:prstTxWarp>
            <a:spAutoFit/>
          </a:bodyPr>
          <a:lstStyle/>
          <a:p>
            <a:pPr marL="560705">
              <a:spcBef>
                <a:spcPts val="135"/>
              </a:spcBef>
            </a:pPr>
            <a:r>
              <a:rPr sz="4600" spc="-100" dirty="0">
                <a:solidFill>
                  <a:srgbClr val="0E645B"/>
                </a:solidFill>
              </a:rPr>
              <a:t>impieme</a:t>
            </a:r>
            <a:r>
              <a:rPr sz="6900" spc="-150" baseline="1811" dirty="0">
                <a:solidFill>
                  <a:srgbClr val="0E645B"/>
                </a:solidFill>
              </a:rPr>
              <a:t>n</a:t>
            </a:r>
            <a:r>
              <a:rPr sz="4600" spc="-100" dirty="0">
                <a:solidFill>
                  <a:srgbClr val="0E645B"/>
                </a:solidFill>
              </a:rPr>
              <a:t>ting</a:t>
            </a:r>
            <a:r>
              <a:rPr sz="4600" spc="-320" dirty="0">
                <a:solidFill>
                  <a:srgbClr val="0E645B"/>
                </a:solidFill>
              </a:rPr>
              <a:t> </a:t>
            </a:r>
            <a:r>
              <a:rPr sz="4600" dirty="0">
                <a:solidFill>
                  <a:srgbClr val="03625B"/>
                </a:solidFill>
              </a:rPr>
              <a:t>a</a:t>
            </a:r>
            <a:r>
              <a:rPr sz="4600" spc="-55" dirty="0">
                <a:solidFill>
                  <a:srgbClr val="03625B"/>
                </a:solidFill>
              </a:rPr>
              <a:t> </a:t>
            </a:r>
            <a:r>
              <a:rPr sz="4600" spc="-60" dirty="0">
                <a:solidFill>
                  <a:srgbClr val="007062"/>
                </a:solidFill>
              </a:rPr>
              <a:t>Wa</a:t>
            </a:r>
            <a:r>
              <a:rPr sz="6900" spc="-89" baseline="1207" dirty="0">
                <a:solidFill>
                  <a:srgbClr val="007062"/>
                </a:solidFill>
              </a:rPr>
              <a:t>r</a:t>
            </a:r>
            <a:r>
              <a:rPr sz="4600" spc="-60" dirty="0">
                <a:solidFill>
                  <a:srgbClr val="007062"/>
                </a:solidFill>
              </a:rPr>
              <a:t>e</a:t>
            </a:r>
            <a:r>
              <a:rPr sz="6900" spc="-89" baseline="1207" dirty="0">
                <a:solidFill>
                  <a:srgbClr val="007062"/>
                </a:solidFill>
              </a:rPr>
              <a:t>h</a:t>
            </a:r>
            <a:r>
              <a:rPr sz="4600" spc="-60" dirty="0">
                <a:solidFill>
                  <a:srgbClr val="007062"/>
                </a:solidFill>
              </a:rPr>
              <a:t>ouse</a:t>
            </a:r>
            <a:endParaRPr sz="4600"/>
          </a:p>
        </p:txBody>
      </p:sp>
      <p:sp>
        <p:nvSpPr>
          <p:cNvPr id="9" name="object 9"/>
          <p:cNvSpPr txBox="1">
            <a:spLocks noGrp="1"/>
          </p:cNvSpPr>
          <p:nvPr>
            <p:ph type="ftr" sz="quarter" idx="5"/>
          </p:nvPr>
        </p:nvSpPr>
        <p:spPr>
          <a:xfrm>
            <a:off x="5226038" y="6697174"/>
            <a:ext cx="3742690" cy="191770"/>
          </a:xfrm>
          <a:prstGeom prst="rect">
            <a:avLst/>
          </a:prstGeom>
        </p:spPr>
        <p:txBody>
          <a:bodyPr vert="horz" wrap="square" lIns="0" tIns="0" rIns="0" bIns="0" rtlCol="0">
            <a:spAutoFit/>
          </a:bodyPr>
          <a:lstStyle>
            <a:defPPr>
              <a:defRPr kern="0"/>
            </a:defPPr>
            <a:lvl1pPr>
              <a:defRPr sz="1150" b="0" i="0">
                <a:solidFill>
                  <a:srgbClr val="2F2F2F"/>
                </a:solidFill>
                <a:latin typeface="Arial MT"/>
                <a:cs typeface="Arial MT"/>
              </a:defRPr>
            </a:lvl1pPr>
          </a:lstStyle>
          <a:p>
            <a:pPr marL="12700">
              <a:spcBef>
                <a:spcPts val="10"/>
              </a:spcBef>
            </a:pPr>
            <a:r>
              <a:rPr lang="en-GB" spc="-55">
                <a:solidFill>
                  <a:srgbClr val="333333"/>
                </a:solidFill>
              </a:rPr>
              <a:t>Prepared By: Mohammad Rony Lecturer, Dept. Of CSE University Of Global Village (UGV), Barishal</a:t>
            </a:r>
            <a:endParaRPr spc="-20" dirty="0">
              <a:solidFill>
                <a:srgbClr val="343434"/>
              </a:solidFill>
            </a:endParaRPr>
          </a:p>
        </p:txBody>
      </p:sp>
      <p:sp>
        <p:nvSpPr>
          <p:cNvPr id="7" name="object 7"/>
          <p:cNvSpPr txBox="1"/>
          <p:nvPr/>
        </p:nvSpPr>
        <p:spPr>
          <a:xfrm>
            <a:off x="2141055" y="1538508"/>
            <a:ext cx="8082280" cy="2351405"/>
          </a:xfrm>
          <a:prstGeom prst="rect">
            <a:avLst/>
          </a:prstGeom>
        </p:spPr>
        <p:txBody>
          <a:bodyPr vert="horz" wrap="square" lIns="0" tIns="101600" rIns="0" bIns="0" rtlCol="0">
            <a:spAutoFit/>
          </a:bodyPr>
          <a:lstStyle/>
          <a:p>
            <a:pPr marL="365125" indent="-351790">
              <a:spcBef>
                <a:spcPts val="800"/>
              </a:spcBef>
              <a:buClr>
                <a:srgbClr val="FD00FF"/>
              </a:buClr>
              <a:buChar char="•"/>
              <a:tabLst>
                <a:tab pos="365125" algn="l"/>
                <a:tab pos="2472055" algn="l"/>
              </a:tabLst>
            </a:pPr>
            <a:r>
              <a:rPr sz="3150" i="1" spc="-10" dirty="0">
                <a:latin typeface="Arial"/>
                <a:cs typeface="Arial"/>
              </a:rPr>
              <a:t>Monitoring:</a:t>
            </a:r>
            <a:r>
              <a:rPr sz="3150" i="1" dirty="0">
                <a:latin typeface="Arial"/>
                <a:cs typeface="Arial"/>
              </a:rPr>
              <a:t>	</a:t>
            </a:r>
            <a:r>
              <a:rPr sz="3150" dirty="0">
                <a:latin typeface="Arial MT"/>
                <a:cs typeface="Arial MT"/>
              </a:rPr>
              <a:t>Sending</a:t>
            </a:r>
            <a:r>
              <a:rPr sz="3150" spc="60" dirty="0">
                <a:latin typeface="Arial MT"/>
                <a:cs typeface="Arial MT"/>
              </a:rPr>
              <a:t> </a:t>
            </a:r>
            <a:r>
              <a:rPr sz="3150" dirty="0">
                <a:latin typeface="Arial MT"/>
                <a:cs typeface="Arial MT"/>
              </a:rPr>
              <a:t>data</a:t>
            </a:r>
            <a:r>
              <a:rPr sz="3150" spc="-10" dirty="0">
                <a:latin typeface="Arial MT"/>
                <a:cs typeface="Arial MT"/>
              </a:rPr>
              <a:t> </a:t>
            </a:r>
            <a:r>
              <a:rPr sz="3150" dirty="0">
                <a:latin typeface="Arial MT"/>
                <a:cs typeface="Arial MT"/>
              </a:rPr>
              <a:t>from</a:t>
            </a:r>
            <a:r>
              <a:rPr sz="3150" spc="70" dirty="0">
                <a:latin typeface="Arial MT"/>
                <a:cs typeface="Arial MT"/>
              </a:rPr>
              <a:t> </a:t>
            </a:r>
            <a:r>
              <a:rPr sz="3150" spc="-10" dirty="0">
                <a:latin typeface="Arial MT"/>
                <a:cs typeface="Arial MT"/>
              </a:rPr>
              <a:t>sources</a:t>
            </a:r>
            <a:endParaRPr sz="3150">
              <a:latin typeface="Arial MT"/>
              <a:cs typeface="Arial MT"/>
            </a:endParaRPr>
          </a:p>
          <a:p>
            <a:pPr marL="367665" indent="-354965">
              <a:spcBef>
                <a:spcPts val="725"/>
              </a:spcBef>
              <a:buClr>
                <a:srgbClr val="FB01FB"/>
              </a:buClr>
              <a:buChar char="•"/>
              <a:tabLst>
                <a:tab pos="367665" algn="l"/>
                <a:tab pos="2495550" algn="l"/>
              </a:tabLst>
            </a:pPr>
            <a:r>
              <a:rPr sz="3250" i="1" spc="-10" dirty="0">
                <a:latin typeface="Arial"/>
                <a:cs typeface="Arial"/>
              </a:rPr>
              <a:t>Integrating:</a:t>
            </a:r>
            <a:r>
              <a:rPr sz="3250" i="1" dirty="0">
                <a:latin typeface="Arial"/>
                <a:cs typeface="Arial"/>
              </a:rPr>
              <a:t>	</a:t>
            </a:r>
            <a:r>
              <a:rPr sz="3250" spc="-25" dirty="0">
                <a:latin typeface="Arial MT"/>
                <a:cs typeface="Arial MT"/>
              </a:rPr>
              <a:t>Loading,</a:t>
            </a:r>
            <a:r>
              <a:rPr sz="3250" spc="-155" dirty="0">
                <a:latin typeface="Arial MT"/>
                <a:cs typeface="Arial MT"/>
              </a:rPr>
              <a:t> </a:t>
            </a:r>
            <a:r>
              <a:rPr sz="3250" spc="-10" dirty="0">
                <a:latin typeface="Arial MT"/>
                <a:cs typeface="Arial MT"/>
              </a:rPr>
              <a:t>cleansing,...</a:t>
            </a:r>
            <a:endParaRPr sz="3250">
              <a:latin typeface="Arial MT"/>
              <a:cs typeface="Arial MT"/>
            </a:endParaRPr>
          </a:p>
          <a:p>
            <a:pPr marL="374015" indent="-361315">
              <a:spcBef>
                <a:spcPts val="790"/>
              </a:spcBef>
              <a:buClr>
                <a:srgbClr val="FB01FF"/>
              </a:buClr>
              <a:buChar char="•"/>
              <a:tabLst>
                <a:tab pos="374015" algn="l"/>
                <a:tab pos="2579370" algn="l"/>
                <a:tab pos="7837805" algn="l"/>
              </a:tabLst>
            </a:pPr>
            <a:r>
              <a:rPr sz="3200" i="1" spc="-10" dirty="0">
                <a:latin typeface="Arial"/>
                <a:cs typeface="Arial"/>
              </a:rPr>
              <a:t>Processing:</a:t>
            </a:r>
            <a:r>
              <a:rPr sz="3200" i="1" dirty="0">
                <a:latin typeface="Arial"/>
                <a:cs typeface="Arial"/>
              </a:rPr>
              <a:t>	</a:t>
            </a:r>
            <a:r>
              <a:rPr sz="3200" dirty="0">
                <a:latin typeface="Arial MT"/>
                <a:cs typeface="Arial MT"/>
              </a:rPr>
              <a:t>Query</a:t>
            </a:r>
            <a:r>
              <a:rPr sz="3200" spc="-150" dirty="0">
                <a:latin typeface="Arial MT"/>
                <a:cs typeface="Arial MT"/>
              </a:rPr>
              <a:t> </a:t>
            </a:r>
            <a:r>
              <a:rPr sz="3200" dirty="0">
                <a:latin typeface="Arial MT"/>
                <a:cs typeface="Arial MT"/>
              </a:rPr>
              <a:t>processing,</a:t>
            </a:r>
            <a:r>
              <a:rPr sz="3200" spc="-55" dirty="0">
                <a:latin typeface="Arial MT"/>
                <a:cs typeface="Arial MT"/>
              </a:rPr>
              <a:t> </a:t>
            </a:r>
            <a:r>
              <a:rPr sz="3200" spc="-10" dirty="0">
                <a:latin typeface="Arial MT"/>
                <a:cs typeface="Arial MT"/>
              </a:rPr>
              <a:t>indexing,</a:t>
            </a:r>
            <a:r>
              <a:rPr sz="3200" dirty="0">
                <a:latin typeface="Arial MT"/>
                <a:cs typeface="Arial MT"/>
              </a:rPr>
              <a:t>	</a:t>
            </a:r>
            <a:r>
              <a:rPr sz="3200" spc="-25" dirty="0">
                <a:latin typeface="Arial MT"/>
                <a:cs typeface="Arial MT"/>
              </a:rPr>
              <a:t>..</a:t>
            </a:r>
            <a:endParaRPr sz="3200">
              <a:latin typeface="Arial MT"/>
              <a:cs typeface="Arial MT"/>
            </a:endParaRPr>
          </a:p>
          <a:p>
            <a:pPr marL="364490" indent="-351790">
              <a:spcBef>
                <a:spcPts val="730"/>
              </a:spcBef>
              <a:buClr>
                <a:srgbClr val="F903F6"/>
              </a:buClr>
              <a:buChar char="•"/>
              <a:tabLst>
                <a:tab pos="364490" algn="l"/>
                <a:tab pos="2361565" algn="l"/>
              </a:tabLst>
            </a:pPr>
            <a:r>
              <a:rPr sz="3200" i="1" spc="-10" dirty="0">
                <a:latin typeface="Arial"/>
                <a:cs typeface="Arial"/>
              </a:rPr>
              <a:t>Managing:</a:t>
            </a:r>
            <a:r>
              <a:rPr sz="3200" i="1" dirty="0">
                <a:latin typeface="Arial"/>
                <a:cs typeface="Arial"/>
              </a:rPr>
              <a:t>	</a:t>
            </a:r>
            <a:r>
              <a:rPr sz="3200" spc="-10" dirty="0">
                <a:latin typeface="Arial MT"/>
                <a:cs typeface="Arial MT"/>
              </a:rPr>
              <a:t>Metadata,</a:t>
            </a:r>
            <a:r>
              <a:rPr sz="3200" spc="-50" dirty="0">
                <a:latin typeface="Arial MT"/>
                <a:cs typeface="Arial MT"/>
              </a:rPr>
              <a:t> </a:t>
            </a:r>
            <a:r>
              <a:rPr sz="3200" dirty="0">
                <a:latin typeface="Arial MT"/>
                <a:cs typeface="Arial MT"/>
              </a:rPr>
              <a:t>Design,</a:t>
            </a:r>
            <a:r>
              <a:rPr sz="3200" spc="-125" dirty="0">
                <a:latin typeface="Arial MT"/>
                <a:cs typeface="Arial MT"/>
              </a:rPr>
              <a:t> </a:t>
            </a:r>
            <a:r>
              <a:rPr sz="3200" spc="-25" dirty="0">
                <a:latin typeface="Arial MT"/>
                <a:cs typeface="Arial MT"/>
              </a:rPr>
              <a:t>...</a:t>
            </a:r>
            <a:endParaRPr sz="3200">
              <a:latin typeface="Arial MT"/>
              <a:cs typeface="Arial MT"/>
            </a:endParaRPr>
          </a:p>
        </p:txBody>
      </p:sp>
    </p:spTree>
    <p:extLst>
      <p:ext uri="{BB962C8B-B14F-4D97-AF65-F5344CB8AC3E}">
        <p14:creationId xmlns:p14="http://schemas.microsoft.com/office/powerpoint/2010/main" val="3221164896"/>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1024" y="4179094"/>
            <a:ext cx="919757" cy="696515"/>
          </a:xfrm>
          <a:prstGeom prst="rect">
            <a:avLst/>
          </a:prstGeom>
        </p:spPr>
      </p:pic>
      <p:grpSp>
        <p:nvGrpSpPr>
          <p:cNvPr id="3" name="object 3"/>
          <p:cNvGrpSpPr/>
          <p:nvPr/>
        </p:nvGrpSpPr>
        <p:grpSpPr>
          <a:xfrm>
            <a:off x="1524001" y="1273968"/>
            <a:ext cx="9138285" cy="163830"/>
            <a:chOff x="0" y="1273968"/>
            <a:chExt cx="9138285" cy="163830"/>
          </a:xfrm>
        </p:grpSpPr>
        <p:pic>
          <p:nvPicPr>
            <p:cNvPr id="4" name="object 4"/>
            <p:cNvPicPr/>
            <p:nvPr/>
          </p:nvPicPr>
          <p:blipFill>
            <a:blip r:embed="rId3" cstate="print"/>
            <a:stretch>
              <a:fillRect/>
            </a:stretch>
          </p:blipFill>
          <p:spPr>
            <a:xfrm>
              <a:off x="0" y="1384101"/>
              <a:ext cx="9135070" cy="53578"/>
            </a:xfrm>
            <a:prstGeom prst="rect">
              <a:avLst/>
            </a:prstGeom>
          </p:spPr>
        </p:pic>
        <p:pic>
          <p:nvPicPr>
            <p:cNvPr id="5" name="object 5"/>
            <p:cNvPicPr/>
            <p:nvPr/>
          </p:nvPicPr>
          <p:blipFill>
            <a:blip r:embed="rId4" cstate="print"/>
            <a:stretch>
              <a:fillRect/>
            </a:stretch>
          </p:blipFill>
          <p:spPr>
            <a:xfrm>
              <a:off x="0" y="1276945"/>
              <a:ext cx="9135070" cy="80367"/>
            </a:xfrm>
            <a:prstGeom prst="rect">
              <a:avLst/>
            </a:prstGeom>
          </p:spPr>
        </p:pic>
        <p:sp>
          <p:nvSpPr>
            <p:cNvPr id="6" name="object 6"/>
            <p:cNvSpPr/>
            <p:nvPr/>
          </p:nvSpPr>
          <p:spPr>
            <a:xfrm>
              <a:off x="17859"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grpSp>
      <p:sp>
        <p:nvSpPr>
          <p:cNvPr id="7" name="object 7"/>
          <p:cNvSpPr txBox="1">
            <a:spLocks noGrp="1"/>
          </p:cNvSpPr>
          <p:nvPr>
            <p:ph type="title"/>
          </p:nvPr>
        </p:nvSpPr>
        <p:spPr>
          <a:xfrm>
            <a:off x="2548467" y="-69718"/>
            <a:ext cx="10769600" cy="796793"/>
          </a:xfrm>
          <a:prstGeom prst="rect">
            <a:avLst/>
          </a:prstGeom>
        </p:spPr>
        <p:txBody>
          <a:bodyPr vert="horz" wrap="square" lIns="0" tIns="95667" rIns="0" bIns="0" numCol="1" rtlCol="0" anchor="b" anchorCtr="0" compatLnSpc="1">
            <a:prstTxWarp prst="textNoShape">
              <a:avLst/>
            </a:prstTxWarp>
            <a:spAutoFit/>
          </a:bodyPr>
          <a:lstStyle/>
          <a:p>
            <a:pPr marL="2637155">
              <a:spcBef>
                <a:spcPts val="140"/>
              </a:spcBef>
            </a:pPr>
            <a:r>
              <a:rPr sz="4550" spc="-110" dirty="0">
                <a:solidFill>
                  <a:srgbClr val="016D64"/>
                </a:solidFill>
              </a:rPr>
              <a:t>Monitoring</a:t>
            </a:r>
            <a:endParaRPr sz="4550"/>
          </a:p>
        </p:txBody>
      </p:sp>
      <p:sp>
        <p:nvSpPr>
          <p:cNvPr id="10" name="object 10"/>
          <p:cNvSpPr txBox="1"/>
          <p:nvPr/>
        </p:nvSpPr>
        <p:spPr>
          <a:xfrm>
            <a:off x="1799515" y="6653418"/>
            <a:ext cx="224154" cy="193771"/>
          </a:xfrm>
          <a:prstGeom prst="rect">
            <a:avLst/>
          </a:prstGeom>
        </p:spPr>
        <p:txBody>
          <a:bodyPr vert="horz" wrap="square" lIns="0" tIns="0" rIns="0" bIns="0" rtlCol="0">
            <a:spAutoFit/>
          </a:bodyPr>
          <a:lstStyle/>
          <a:p>
            <a:pPr marL="12700">
              <a:lnSpc>
                <a:spcPts val="1525"/>
              </a:lnSpc>
            </a:pPr>
            <a:r>
              <a:rPr sz="1500" spc="-25" dirty="0">
                <a:solidFill>
                  <a:srgbClr val="444444"/>
                </a:solidFill>
                <a:latin typeface="Consolas"/>
                <a:cs typeface="Consolas"/>
              </a:rPr>
              <a:t>3P</a:t>
            </a:r>
            <a:endParaRPr sz="1500">
              <a:latin typeface="Consolas"/>
              <a:cs typeface="Consolas"/>
            </a:endParaRPr>
          </a:p>
        </p:txBody>
      </p:sp>
      <p:sp>
        <p:nvSpPr>
          <p:cNvPr id="11" name="object 11"/>
          <p:cNvSpPr txBox="1">
            <a:spLocks noGrp="1"/>
          </p:cNvSpPr>
          <p:nvPr>
            <p:ph type="ftr" sz="quarter" idx="5"/>
          </p:nvPr>
        </p:nvSpPr>
        <p:spPr>
          <a:xfrm>
            <a:off x="5226038" y="6697174"/>
            <a:ext cx="3742690" cy="191770"/>
          </a:xfrm>
          <a:prstGeom prst="rect">
            <a:avLst/>
          </a:prstGeom>
        </p:spPr>
        <p:txBody>
          <a:bodyPr vert="horz" wrap="square" lIns="0" tIns="0" rIns="0" bIns="0" rtlCol="0">
            <a:spAutoFit/>
          </a:bodyPr>
          <a:lstStyle>
            <a:defPPr>
              <a:defRPr kern="0"/>
            </a:defPPr>
            <a:lvl1pPr>
              <a:defRPr sz="1150" b="0" i="0">
                <a:solidFill>
                  <a:srgbClr val="2F2F2F"/>
                </a:solidFill>
                <a:latin typeface="Arial MT"/>
                <a:cs typeface="Arial MT"/>
              </a:defRPr>
            </a:lvl1pPr>
          </a:lstStyle>
          <a:p>
            <a:pPr marL="12700">
              <a:spcBef>
                <a:spcPts val="10"/>
              </a:spcBef>
            </a:pPr>
            <a:r>
              <a:rPr lang="en-GB" spc="-55">
                <a:solidFill>
                  <a:srgbClr val="333333"/>
                </a:solidFill>
              </a:rPr>
              <a:t>Prepared By: Mohammad Rony Lecturer, Dept. Of CSE University Of Global Village (UGV), Barishal</a:t>
            </a:r>
            <a:endParaRPr spc="-20" dirty="0">
              <a:solidFill>
                <a:srgbClr val="343434"/>
              </a:solidFill>
            </a:endParaRPr>
          </a:p>
        </p:txBody>
      </p:sp>
      <p:graphicFrame>
        <p:nvGraphicFramePr>
          <p:cNvPr id="8" name="object 8"/>
          <p:cNvGraphicFramePr>
            <a:graphicFrameLocks noGrp="1"/>
          </p:cNvGraphicFramePr>
          <p:nvPr/>
        </p:nvGraphicFramePr>
        <p:xfrm>
          <a:off x="4203127" y="3873289"/>
          <a:ext cx="4258943" cy="712470"/>
        </p:xfrm>
        <a:graphic>
          <a:graphicData uri="http://schemas.openxmlformats.org/drawingml/2006/table">
            <a:tbl>
              <a:tblPr firstRow="1" bandRow="1">
                <a:tableStyleId>{2D5ABB26-0587-4C30-8999-92F81FD0307C}</a:tableStyleId>
              </a:tblPr>
              <a:tblGrid>
                <a:gridCol w="666115">
                  <a:extLst>
                    <a:ext uri="{9D8B030D-6E8A-4147-A177-3AD203B41FA5}">
                      <a16:colId xmlns:a16="http://schemas.microsoft.com/office/drawing/2014/main" val="20000"/>
                    </a:ext>
                  </a:extLst>
                </a:gridCol>
                <a:gridCol w="1080135">
                  <a:extLst>
                    <a:ext uri="{9D8B030D-6E8A-4147-A177-3AD203B41FA5}">
                      <a16:colId xmlns:a16="http://schemas.microsoft.com/office/drawing/2014/main" val="20001"/>
                    </a:ext>
                  </a:extLst>
                </a:gridCol>
                <a:gridCol w="774064">
                  <a:extLst>
                    <a:ext uri="{9D8B030D-6E8A-4147-A177-3AD203B41FA5}">
                      <a16:colId xmlns:a16="http://schemas.microsoft.com/office/drawing/2014/main" val="20002"/>
                    </a:ext>
                  </a:extLst>
                </a:gridCol>
                <a:gridCol w="930275">
                  <a:extLst>
                    <a:ext uri="{9D8B030D-6E8A-4147-A177-3AD203B41FA5}">
                      <a16:colId xmlns:a16="http://schemas.microsoft.com/office/drawing/2014/main" val="20003"/>
                    </a:ext>
                  </a:extLst>
                </a:gridCol>
                <a:gridCol w="808354">
                  <a:extLst>
                    <a:ext uri="{9D8B030D-6E8A-4147-A177-3AD203B41FA5}">
                      <a16:colId xmlns:a16="http://schemas.microsoft.com/office/drawing/2014/main" val="20004"/>
                    </a:ext>
                  </a:extLst>
                </a:gridCol>
              </a:tblGrid>
              <a:tr h="234315">
                <a:tc>
                  <a:txBody>
                    <a:bodyPr/>
                    <a:lstStyle/>
                    <a:p>
                      <a:pPr marR="233679" algn="ctr">
                        <a:lnSpc>
                          <a:spcPts val="1750"/>
                        </a:lnSpc>
                      </a:pPr>
                      <a:r>
                        <a:rPr sz="1600" spc="-25" dirty="0">
                          <a:latin typeface="Arial MT"/>
                          <a:cs typeface="Arial MT"/>
                        </a:rPr>
                        <a:t>53</a:t>
                      </a:r>
                      <a:endParaRPr sz="1600">
                        <a:latin typeface="Arial MT"/>
                        <a:cs typeface="Arial MT"/>
                      </a:endParaRPr>
                    </a:p>
                  </a:txBody>
                  <a:tcPr marL="0" marR="0" marT="0" marB="0"/>
                </a:tc>
                <a:tc>
                  <a:txBody>
                    <a:bodyPr/>
                    <a:lstStyle/>
                    <a:p>
                      <a:pPr marR="80010" algn="ctr">
                        <a:lnSpc>
                          <a:spcPts val="1750"/>
                        </a:lnSpc>
                      </a:pPr>
                      <a:r>
                        <a:rPr sz="1600" spc="-25" dirty="0">
                          <a:latin typeface="Arial MT"/>
                          <a:cs typeface="Arial MT"/>
                        </a:rPr>
                        <a:t>joe</a:t>
                      </a:r>
                      <a:endParaRPr sz="1600">
                        <a:latin typeface="Arial MT"/>
                        <a:cs typeface="Arial MT"/>
                      </a:endParaRPr>
                    </a:p>
                  </a:txBody>
                  <a:tcPr marL="0" marR="0" marT="0" marB="0"/>
                </a:tc>
                <a:tc>
                  <a:txBody>
                    <a:bodyPr/>
                    <a:lstStyle/>
                    <a:p>
                      <a:pPr marR="67945" algn="r">
                        <a:lnSpc>
                          <a:spcPts val="1750"/>
                        </a:lnSpc>
                      </a:pPr>
                      <a:r>
                        <a:rPr sz="1600" spc="-25" dirty="0">
                          <a:latin typeface="Arial MT"/>
                          <a:cs typeface="Arial MT"/>
                        </a:rPr>
                        <a:t>10</a:t>
                      </a:r>
                      <a:endParaRPr sz="1600">
                        <a:latin typeface="Arial MT"/>
                        <a:cs typeface="Arial MT"/>
                      </a:endParaRPr>
                    </a:p>
                  </a:txBody>
                  <a:tcPr marL="0" marR="0" marT="0" marB="0"/>
                </a:tc>
                <a:tc>
                  <a:txBody>
                    <a:bodyPr/>
                    <a:lstStyle/>
                    <a:p>
                      <a:pPr marR="481965" algn="r">
                        <a:lnSpc>
                          <a:spcPts val="1750"/>
                        </a:lnSpc>
                      </a:pPr>
                      <a:r>
                        <a:rPr sz="1600" spc="-25" dirty="0">
                          <a:latin typeface="Arial MT"/>
                          <a:cs typeface="Arial MT"/>
                        </a:rPr>
                        <a:t>in</a:t>
                      </a:r>
                      <a:endParaRPr sz="1600">
                        <a:latin typeface="Arial MT"/>
                        <a:cs typeface="Arial MT"/>
                      </a:endParaRPr>
                    </a:p>
                  </a:txBody>
                  <a:tcPr marL="0" marR="0" marT="0" marB="0"/>
                </a:tc>
                <a:tc>
                  <a:txBody>
                    <a:bodyPr/>
                    <a:lstStyle/>
                    <a:p>
                      <a:pPr marR="24130" algn="r">
                        <a:lnSpc>
                          <a:spcPts val="1750"/>
                        </a:lnSpc>
                      </a:pPr>
                      <a:r>
                        <a:rPr sz="1600" spc="-25" dirty="0">
                          <a:latin typeface="Arial MT"/>
                          <a:cs typeface="Arial MT"/>
                        </a:rPr>
                        <a:t>sfo</a:t>
                      </a:r>
                      <a:endParaRPr sz="1600">
                        <a:latin typeface="Arial MT"/>
                        <a:cs typeface="Arial MT"/>
                      </a:endParaRPr>
                    </a:p>
                  </a:txBody>
                  <a:tcPr marL="0" marR="0" marT="0" marB="0"/>
                </a:tc>
                <a:extLst>
                  <a:ext uri="{0D108BD9-81ED-4DB2-BD59-A6C34878D82A}">
                    <a16:rowId xmlns:a16="http://schemas.microsoft.com/office/drawing/2014/main" val="10000"/>
                  </a:ext>
                </a:extLst>
              </a:tr>
              <a:tr h="245745">
                <a:tc>
                  <a:txBody>
                    <a:bodyPr/>
                    <a:lstStyle/>
                    <a:p>
                      <a:pPr marR="248920" algn="ctr">
                        <a:lnSpc>
                          <a:spcPts val="1830"/>
                        </a:lnSpc>
                      </a:pPr>
                      <a:r>
                        <a:rPr sz="1600" spc="-25" dirty="0">
                          <a:latin typeface="Arial MT"/>
                          <a:cs typeface="Arial MT"/>
                        </a:rPr>
                        <a:t>81</a:t>
                      </a:r>
                      <a:endParaRPr sz="1600">
                        <a:latin typeface="Arial MT"/>
                        <a:cs typeface="Arial MT"/>
                      </a:endParaRPr>
                    </a:p>
                  </a:txBody>
                  <a:tcPr marL="0" marR="0" marT="0" marB="0"/>
                </a:tc>
                <a:tc>
                  <a:txBody>
                    <a:bodyPr/>
                    <a:lstStyle/>
                    <a:p>
                      <a:pPr marL="322580">
                        <a:lnSpc>
                          <a:spcPts val="1830"/>
                        </a:lnSpc>
                      </a:pPr>
                      <a:r>
                        <a:rPr sz="1600" spc="-20" dirty="0">
                          <a:latin typeface="Arial MT"/>
                          <a:cs typeface="Arial MT"/>
                        </a:rPr>
                        <a:t>fred</a:t>
                      </a:r>
                      <a:endParaRPr sz="1600">
                        <a:latin typeface="Arial MT"/>
                        <a:cs typeface="Arial MT"/>
                      </a:endParaRPr>
                    </a:p>
                  </a:txBody>
                  <a:tcPr marL="0" marR="0" marT="0" marB="0"/>
                </a:tc>
                <a:tc>
                  <a:txBody>
                    <a:bodyPr/>
                    <a:lstStyle/>
                    <a:p>
                      <a:pPr marR="66040" algn="r">
                        <a:lnSpc>
                          <a:spcPts val="1830"/>
                        </a:lnSpc>
                      </a:pPr>
                      <a:r>
                        <a:rPr sz="1600" spc="-25" dirty="0">
                          <a:latin typeface="Arial MT"/>
                          <a:cs typeface="Arial MT"/>
                        </a:rPr>
                        <a:t>12</a:t>
                      </a:r>
                      <a:endParaRPr sz="1600">
                        <a:latin typeface="Arial MT"/>
                        <a:cs typeface="Arial MT"/>
                      </a:endParaRPr>
                    </a:p>
                  </a:txBody>
                  <a:tcPr marL="0" marR="0" marT="0" marB="0"/>
                </a:tc>
                <a:tc>
                  <a:txBody>
                    <a:bodyPr/>
                    <a:lstStyle/>
                    <a:p>
                      <a:pPr marR="481965" algn="r">
                        <a:lnSpc>
                          <a:spcPts val="1830"/>
                        </a:lnSpc>
                      </a:pPr>
                      <a:r>
                        <a:rPr sz="1600" spc="-25" dirty="0">
                          <a:latin typeface="Arial MT"/>
                          <a:cs typeface="Arial MT"/>
                        </a:rPr>
                        <a:t>in</a:t>
                      </a:r>
                      <a:endParaRPr sz="1600">
                        <a:latin typeface="Arial MT"/>
                        <a:cs typeface="Arial MT"/>
                      </a:endParaRPr>
                    </a:p>
                  </a:txBody>
                  <a:tcPr marL="0" marR="0" marT="0" marB="0"/>
                </a:tc>
                <a:tc>
                  <a:txBody>
                    <a:bodyPr/>
                    <a:lstStyle/>
                    <a:p>
                      <a:pPr marR="26034" algn="r">
                        <a:lnSpc>
                          <a:spcPts val="1830"/>
                        </a:lnSpc>
                      </a:pPr>
                      <a:r>
                        <a:rPr sz="1600" spc="-25" dirty="0">
                          <a:latin typeface="Arial MT"/>
                          <a:cs typeface="Arial MT"/>
                        </a:rPr>
                        <a:t>sfo</a:t>
                      </a:r>
                      <a:endParaRPr sz="1600">
                        <a:latin typeface="Arial MT"/>
                        <a:cs typeface="Arial MT"/>
                      </a:endParaRPr>
                    </a:p>
                  </a:txBody>
                  <a:tcPr marL="0" marR="0" marT="0" marB="0"/>
                </a:tc>
                <a:extLst>
                  <a:ext uri="{0D108BD9-81ED-4DB2-BD59-A6C34878D82A}">
                    <a16:rowId xmlns:a16="http://schemas.microsoft.com/office/drawing/2014/main" val="10001"/>
                  </a:ext>
                </a:extLst>
              </a:tr>
              <a:tr h="232410">
                <a:tc>
                  <a:txBody>
                    <a:bodyPr/>
                    <a:lstStyle/>
                    <a:p>
                      <a:pPr marR="234315" algn="ctr">
                        <a:lnSpc>
                          <a:spcPts val="1735"/>
                        </a:lnSpc>
                      </a:pPr>
                      <a:r>
                        <a:rPr sz="1550" spc="45" dirty="0">
                          <a:solidFill>
                            <a:srgbClr val="B5242B"/>
                          </a:solidFill>
                          <a:latin typeface="Arial MT"/>
                          <a:cs typeface="Arial MT"/>
                        </a:rPr>
                        <a:t>11</a:t>
                      </a:r>
                      <a:r>
                        <a:rPr sz="1550" spc="45" dirty="0">
                          <a:solidFill>
                            <a:srgbClr val="CF1616"/>
                          </a:solidFill>
                          <a:latin typeface="Arial MT"/>
                          <a:cs typeface="Arial MT"/>
                        </a:rPr>
                        <a:t>1</a:t>
                      </a:r>
                      <a:endParaRPr sz="1550">
                        <a:latin typeface="Arial MT"/>
                        <a:cs typeface="Arial MT"/>
                      </a:endParaRPr>
                    </a:p>
                  </a:txBody>
                  <a:tcPr marL="0" marR="0" marT="0" marB="0"/>
                </a:tc>
                <a:tc>
                  <a:txBody>
                    <a:bodyPr/>
                    <a:lstStyle/>
                    <a:p>
                      <a:pPr marL="273685">
                        <a:lnSpc>
                          <a:spcPts val="1735"/>
                        </a:lnSpc>
                      </a:pPr>
                      <a:r>
                        <a:rPr sz="1550" spc="55" dirty="0">
                          <a:solidFill>
                            <a:srgbClr val="B5131C"/>
                          </a:solidFill>
                          <a:latin typeface="Arial MT"/>
                          <a:cs typeface="Arial MT"/>
                        </a:rPr>
                        <a:t>sail</a:t>
                      </a:r>
                      <a:endParaRPr sz="1550">
                        <a:latin typeface="Arial MT"/>
                        <a:cs typeface="Arial MT"/>
                      </a:endParaRPr>
                    </a:p>
                  </a:txBody>
                  <a:tcPr marL="0" marR="0" marT="0" marB="0"/>
                </a:tc>
                <a:tc>
                  <a:txBody>
                    <a:bodyPr/>
                    <a:lstStyle/>
                    <a:p>
                      <a:pPr marR="130175" algn="r">
                        <a:lnSpc>
                          <a:spcPts val="1735"/>
                        </a:lnSpc>
                      </a:pPr>
                      <a:r>
                        <a:rPr sz="1550" spc="35" dirty="0">
                          <a:solidFill>
                            <a:srgbClr val="B5131C"/>
                          </a:solidFill>
                          <a:latin typeface="Arial MT"/>
                          <a:cs typeface="Arial MT"/>
                        </a:rPr>
                        <a:t>80</a:t>
                      </a:r>
                      <a:endParaRPr sz="1550">
                        <a:latin typeface="Arial MT"/>
                        <a:cs typeface="Arial MT"/>
                      </a:endParaRPr>
                    </a:p>
                  </a:txBody>
                  <a:tcPr marL="0" marR="0" marT="0" marB="0"/>
                </a:tc>
                <a:tc>
                  <a:txBody>
                    <a:bodyPr/>
                    <a:lstStyle/>
                    <a:p>
                      <a:pPr marL="73660">
                        <a:lnSpc>
                          <a:spcPts val="1735"/>
                        </a:lnSpc>
                      </a:pPr>
                      <a:r>
                        <a:rPr sz="1550" spc="40" dirty="0">
                          <a:solidFill>
                            <a:srgbClr val="C61113"/>
                          </a:solidFill>
                          <a:latin typeface="Arial MT"/>
                          <a:cs typeface="Arial MT"/>
                        </a:rPr>
                        <a:t>illo</a:t>
                      </a:r>
                      <a:endParaRPr sz="1550">
                        <a:latin typeface="Arial MT"/>
                        <a:cs typeface="Arial MT"/>
                      </a:endParaRPr>
                    </a:p>
                  </a:txBody>
                  <a:tcPr marL="0" marR="0" marT="0" marB="0"/>
                </a:tc>
                <a:tc>
                  <a:txBody>
                    <a:bodyPr/>
                    <a:lstStyle/>
                    <a:p>
                      <a:pPr marR="83185" algn="r">
                        <a:lnSpc>
                          <a:spcPts val="1735"/>
                        </a:lnSpc>
                      </a:pPr>
                      <a:r>
                        <a:rPr sz="1550" spc="-25" dirty="0">
                          <a:solidFill>
                            <a:srgbClr val="BA211C"/>
                          </a:solidFill>
                          <a:latin typeface="Arial MT"/>
                          <a:cs typeface="Arial MT"/>
                        </a:rPr>
                        <a:t>la</a:t>
                      </a:r>
                      <a:endParaRPr sz="1550">
                        <a:latin typeface="Arial MT"/>
                        <a:cs typeface="Arial MT"/>
                      </a:endParaRPr>
                    </a:p>
                  </a:txBody>
                  <a:tcPr marL="0" marR="0" marT="0" marB="0"/>
                </a:tc>
                <a:extLst>
                  <a:ext uri="{0D108BD9-81ED-4DB2-BD59-A6C34878D82A}">
                    <a16:rowId xmlns:a16="http://schemas.microsoft.com/office/drawing/2014/main" val="10002"/>
                  </a:ext>
                </a:extLst>
              </a:tr>
            </a:tbl>
          </a:graphicData>
        </a:graphic>
      </p:graphicFrame>
      <p:sp>
        <p:nvSpPr>
          <p:cNvPr id="9" name="object 9"/>
          <p:cNvSpPr txBox="1"/>
          <p:nvPr/>
        </p:nvSpPr>
        <p:spPr>
          <a:xfrm>
            <a:off x="2139735" y="1595388"/>
            <a:ext cx="7711440" cy="3150863"/>
          </a:xfrm>
          <a:prstGeom prst="rect">
            <a:avLst/>
          </a:prstGeom>
        </p:spPr>
        <p:txBody>
          <a:bodyPr vert="horz" wrap="square" lIns="0" tIns="46990" rIns="0" bIns="0" rtlCol="0">
            <a:spAutoFit/>
          </a:bodyPr>
          <a:lstStyle/>
          <a:p>
            <a:pPr marL="355600" marR="558800" indent="-342900">
              <a:lnSpc>
                <a:spcPts val="3870"/>
              </a:lnSpc>
              <a:spcBef>
                <a:spcPts val="370"/>
              </a:spcBef>
              <a:buClr>
                <a:srgbClr val="FD00FF"/>
              </a:buClr>
              <a:buChar char="•"/>
              <a:tabLst>
                <a:tab pos="364490" algn="l"/>
              </a:tabLst>
            </a:pPr>
            <a:r>
              <a:rPr sz="3350" spc="-105" dirty="0">
                <a:latin typeface="Arial MT"/>
                <a:cs typeface="Arial MT"/>
              </a:rPr>
              <a:t>Source</a:t>
            </a:r>
            <a:r>
              <a:rPr sz="3350" spc="-130" dirty="0">
                <a:latin typeface="Arial MT"/>
                <a:cs typeface="Arial MT"/>
              </a:rPr>
              <a:t> </a:t>
            </a:r>
            <a:r>
              <a:rPr sz="3350" spc="-100" dirty="0">
                <a:latin typeface="Arial MT"/>
                <a:cs typeface="Arial MT"/>
              </a:rPr>
              <a:t>Types:</a:t>
            </a:r>
            <a:r>
              <a:rPr sz="3350" spc="-130" dirty="0">
                <a:latin typeface="Arial MT"/>
                <a:cs typeface="Arial MT"/>
              </a:rPr>
              <a:t> </a:t>
            </a:r>
            <a:r>
              <a:rPr sz="3350" spc="-65" dirty="0">
                <a:latin typeface="Arial MT"/>
                <a:cs typeface="Arial MT"/>
              </a:rPr>
              <a:t>relational,</a:t>
            </a:r>
            <a:r>
              <a:rPr sz="3350" spc="-125" dirty="0">
                <a:latin typeface="Arial MT"/>
                <a:cs typeface="Arial MT"/>
              </a:rPr>
              <a:t> </a:t>
            </a:r>
            <a:r>
              <a:rPr sz="3350" spc="-25" dirty="0">
                <a:latin typeface="Arial MT"/>
                <a:cs typeface="Arial MT"/>
              </a:rPr>
              <a:t>flat</a:t>
            </a:r>
            <a:r>
              <a:rPr sz="3350" spc="-150" dirty="0">
                <a:latin typeface="Arial MT"/>
                <a:cs typeface="Arial MT"/>
              </a:rPr>
              <a:t> </a:t>
            </a:r>
            <a:r>
              <a:rPr sz="3350" spc="-30" dirty="0">
                <a:latin typeface="Arial MT"/>
                <a:cs typeface="Arial MT"/>
              </a:rPr>
              <a:t>file,</a:t>
            </a:r>
            <a:r>
              <a:rPr sz="3350" spc="-175" dirty="0">
                <a:latin typeface="Arial MT"/>
                <a:cs typeface="Arial MT"/>
              </a:rPr>
              <a:t> </a:t>
            </a:r>
            <a:r>
              <a:rPr sz="3350" spc="-20" dirty="0">
                <a:latin typeface="Arial MT"/>
                <a:cs typeface="Arial MT"/>
              </a:rPr>
              <a:t>IMS, 	</a:t>
            </a:r>
            <a:r>
              <a:rPr sz="3350" spc="-114" dirty="0">
                <a:latin typeface="Arial MT"/>
                <a:cs typeface="Arial MT"/>
              </a:rPr>
              <a:t>VSAM,</a:t>
            </a:r>
            <a:r>
              <a:rPr sz="3350" spc="-120" dirty="0">
                <a:latin typeface="Arial MT"/>
                <a:cs typeface="Arial MT"/>
              </a:rPr>
              <a:t> </a:t>
            </a:r>
            <a:r>
              <a:rPr sz="3350" spc="-60" dirty="0">
                <a:latin typeface="Arial MT"/>
                <a:cs typeface="Arial MT"/>
              </a:rPr>
              <a:t>IDMS,</a:t>
            </a:r>
            <a:r>
              <a:rPr sz="3350" spc="-80" dirty="0">
                <a:latin typeface="Arial MT"/>
                <a:cs typeface="Arial MT"/>
              </a:rPr>
              <a:t> </a:t>
            </a:r>
            <a:r>
              <a:rPr sz="3350" spc="-185" dirty="0">
                <a:latin typeface="Arial MT"/>
                <a:cs typeface="Arial MT"/>
              </a:rPr>
              <a:t>WWW,</a:t>
            </a:r>
            <a:r>
              <a:rPr sz="3350" spc="-45" dirty="0">
                <a:latin typeface="Arial MT"/>
                <a:cs typeface="Arial MT"/>
              </a:rPr>
              <a:t> </a:t>
            </a:r>
            <a:r>
              <a:rPr sz="3350" spc="-140" dirty="0">
                <a:latin typeface="Arial MT"/>
                <a:cs typeface="Arial MT"/>
              </a:rPr>
              <a:t>news-</a:t>
            </a:r>
            <a:r>
              <a:rPr sz="3350" spc="-10" dirty="0">
                <a:latin typeface="Arial MT"/>
                <a:cs typeface="Arial MT"/>
              </a:rPr>
              <a:t>wire,</a:t>
            </a:r>
            <a:endParaRPr sz="3350">
              <a:latin typeface="Arial MT"/>
              <a:cs typeface="Arial MT"/>
            </a:endParaRPr>
          </a:p>
          <a:p>
            <a:pPr marL="351790" indent="-339090">
              <a:spcBef>
                <a:spcPts val="415"/>
              </a:spcBef>
              <a:buClr>
                <a:srgbClr val="F703F9"/>
              </a:buClr>
              <a:buChar char="•"/>
              <a:tabLst>
                <a:tab pos="351790" algn="l"/>
              </a:tabLst>
            </a:pPr>
            <a:r>
              <a:rPr sz="3450" spc="-135" dirty="0">
                <a:latin typeface="Arial MT"/>
                <a:cs typeface="Arial MT"/>
              </a:rPr>
              <a:t>Incremental</a:t>
            </a:r>
            <a:r>
              <a:rPr sz="3450" spc="-30" dirty="0">
                <a:latin typeface="Arial MT"/>
                <a:cs typeface="Arial MT"/>
              </a:rPr>
              <a:t> </a:t>
            </a:r>
            <a:r>
              <a:rPr sz="3450" spc="-95" dirty="0">
                <a:latin typeface="Arial MT"/>
                <a:cs typeface="Arial MT"/>
              </a:rPr>
              <a:t>vs.</a:t>
            </a:r>
            <a:r>
              <a:rPr sz="3450" spc="-150" dirty="0">
                <a:latin typeface="Arial MT"/>
                <a:cs typeface="Arial MT"/>
              </a:rPr>
              <a:t> </a:t>
            </a:r>
            <a:r>
              <a:rPr sz="3450" spc="-25" dirty="0">
                <a:latin typeface="Arial MT"/>
                <a:cs typeface="Arial MT"/>
              </a:rPr>
              <a:t>Refresh</a:t>
            </a:r>
            <a:endParaRPr sz="3450">
              <a:latin typeface="Arial MT"/>
              <a:cs typeface="Arial MT"/>
            </a:endParaRPr>
          </a:p>
          <a:p>
            <a:pPr marL="626110">
              <a:spcBef>
                <a:spcPts val="3040"/>
              </a:spcBef>
              <a:tabLst>
                <a:tab pos="996315" algn="l"/>
                <a:tab pos="1385570" algn="l"/>
                <a:tab pos="2233930" algn="l"/>
                <a:tab pos="2941955" algn="l"/>
                <a:tab pos="3385820" algn="l"/>
                <a:tab pos="4234180" algn="l"/>
                <a:tab pos="5974715" algn="l"/>
              </a:tabLst>
            </a:pPr>
            <a:r>
              <a:rPr sz="1650" spc="-25" dirty="0">
                <a:latin typeface="Arial MT"/>
                <a:cs typeface="Arial MT"/>
              </a:rPr>
              <a:t>cu</a:t>
            </a:r>
            <a:r>
              <a:rPr sz="1650" dirty="0">
                <a:latin typeface="Arial MT"/>
                <a:cs typeface="Arial MT"/>
              </a:rPr>
              <a:t>	</a:t>
            </a:r>
            <a:r>
              <a:rPr sz="1650" spc="-25" dirty="0">
                <a:latin typeface="Arial MT"/>
                <a:cs typeface="Arial MT"/>
              </a:rPr>
              <a:t>to</a:t>
            </a:r>
            <a:r>
              <a:rPr sz="1650" dirty="0">
                <a:latin typeface="Arial MT"/>
                <a:cs typeface="Arial MT"/>
              </a:rPr>
              <a:t>	</a:t>
            </a:r>
            <a:r>
              <a:rPr sz="1650" spc="-50" dirty="0">
                <a:latin typeface="Arial MT"/>
                <a:cs typeface="Arial MT"/>
              </a:rPr>
              <a:t>e</a:t>
            </a:r>
            <a:r>
              <a:rPr sz="1650" dirty="0">
                <a:latin typeface="Arial MT"/>
                <a:cs typeface="Arial MT"/>
              </a:rPr>
              <a:t>	</a:t>
            </a:r>
            <a:r>
              <a:rPr sz="1650" spc="-50" dirty="0">
                <a:latin typeface="Arial MT"/>
                <a:cs typeface="Arial MT"/>
              </a:rPr>
              <a:t>d</a:t>
            </a:r>
            <a:r>
              <a:rPr sz="1650" dirty="0">
                <a:latin typeface="Arial MT"/>
                <a:cs typeface="Arial MT"/>
              </a:rPr>
              <a:t>	</a:t>
            </a:r>
            <a:r>
              <a:rPr sz="1650" spc="50" dirty="0">
                <a:latin typeface="Arial MT"/>
                <a:cs typeface="Arial MT"/>
              </a:rPr>
              <a:t>na</a:t>
            </a:r>
            <a:r>
              <a:rPr sz="1650" dirty="0">
                <a:latin typeface="Arial MT"/>
                <a:cs typeface="Arial MT"/>
              </a:rPr>
              <a:t>	</a:t>
            </a:r>
            <a:r>
              <a:rPr sz="1650" spc="-50" dirty="0">
                <a:latin typeface="Arial MT"/>
                <a:cs typeface="Arial MT"/>
              </a:rPr>
              <a:t>e</a:t>
            </a:r>
            <a:r>
              <a:rPr sz="1650" dirty="0">
                <a:latin typeface="Arial MT"/>
                <a:cs typeface="Arial MT"/>
              </a:rPr>
              <a:t>	</a:t>
            </a:r>
            <a:r>
              <a:rPr sz="1650" spc="40" dirty="0">
                <a:latin typeface="Arial MT"/>
                <a:cs typeface="Arial MT"/>
              </a:rPr>
              <a:t>addre</a:t>
            </a:r>
            <a:r>
              <a:rPr sz="1650" dirty="0">
                <a:latin typeface="Arial MT"/>
                <a:cs typeface="Arial MT"/>
              </a:rPr>
              <a:t>	</a:t>
            </a:r>
            <a:r>
              <a:rPr sz="1650" spc="-50" dirty="0">
                <a:latin typeface="Arial MT"/>
                <a:cs typeface="Arial MT"/>
              </a:rPr>
              <a:t>c</a:t>
            </a:r>
            <a:endParaRPr sz="1650">
              <a:latin typeface="Arial MT"/>
              <a:cs typeface="Arial MT"/>
            </a:endParaRPr>
          </a:p>
          <a:p>
            <a:pPr>
              <a:lnSpc>
                <a:spcPct val="100000"/>
              </a:lnSpc>
            </a:pPr>
            <a:endParaRPr sz="1650">
              <a:latin typeface="Arial MT"/>
              <a:cs typeface="Arial MT"/>
            </a:endParaRPr>
          </a:p>
          <a:p>
            <a:pPr>
              <a:spcBef>
                <a:spcPts val="100"/>
              </a:spcBef>
            </a:pPr>
            <a:endParaRPr sz="1650">
              <a:latin typeface="Arial MT"/>
              <a:cs typeface="Arial MT"/>
            </a:endParaRPr>
          </a:p>
          <a:p>
            <a:pPr marR="5080" algn="r"/>
            <a:r>
              <a:rPr sz="2350" spc="30" dirty="0">
                <a:solidFill>
                  <a:srgbClr val="A33B28"/>
                </a:solidFill>
                <a:latin typeface="Consolas"/>
                <a:cs typeface="Consolas"/>
              </a:rPr>
              <a:t>new</a:t>
            </a:r>
            <a:endParaRPr sz="2350">
              <a:latin typeface="Consolas"/>
              <a:cs typeface="Consolas"/>
            </a:endParaRPr>
          </a:p>
        </p:txBody>
      </p:sp>
    </p:spTree>
    <p:extLst>
      <p:ext uri="{BB962C8B-B14F-4D97-AF65-F5344CB8AC3E}">
        <p14:creationId xmlns:p14="http://schemas.microsoft.com/office/powerpoint/2010/main" val="342275847"/>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73196" y="1794866"/>
            <a:ext cx="232171" cy="455414"/>
          </a:xfrm>
          <a:prstGeom prst="rect">
            <a:avLst/>
          </a:prstGeom>
        </p:spPr>
      </p:pic>
      <p:grpSp>
        <p:nvGrpSpPr>
          <p:cNvPr id="3" name="object 3"/>
          <p:cNvGrpSpPr/>
          <p:nvPr/>
        </p:nvGrpSpPr>
        <p:grpSpPr>
          <a:xfrm>
            <a:off x="1524001" y="1273968"/>
            <a:ext cx="9138285" cy="163830"/>
            <a:chOff x="0" y="1273968"/>
            <a:chExt cx="9138285" cy="163830"/>
          </a:xfrm>
        </p:grpSpPr>
        <p:pic>
          <p:nvPicPr>
            <p:cNvPr id="4" name="object 4"/>
            <p:cNvPicPr/>
            <p:nvPr/>
          </p:nvPicPr>
          <p:blipFill>
            <a:blip r:embed="rId3" cstate="print"/>
            <a:stretch>
              <a:fillRect/>
            </a:stretch>
          </p:blipFill>
          <p:spPr>
            <a:xfrm>
              <a:off x="0" y="1384101"/>
              <a:ext cx="9135070" cy="53578"/>
            </a:xfrm>
            <a:prstGeom prst="rect">
              <a:avLst/>
            </a:prstGeom>
          </p:spPr>
        </p:pic>
        <p:pic>
          <p:nvPicPr>
            <p:cNvPr id="5" name="object 5"/>
            <p:cNvPicPr/>
            <p:nvPr/>
          </p:nvPicPr>
          <p:blipFill>
            <a:blip r:embed="rId4" cstate="print"/>
            <a:stretch>
              <a:fillRect/>
            </a:stretch>
          </p:blipFill>
          <p:spPr>
            <a:xfrm>
              <a:off x="0" y="1276945"/>
              <a:ext cx="9135070" cy="80367"/>
            </a:xfrm>
            <a:prstGeom prst="rect">
              <a:avLst/>
            </a:prstGeom>
          </p:spPr>
        </p:pic>
        <p:sp>
          <p:nvSpPr>
            <p:cNvPr id="6" name="object 6"/>
            <p:cNvSpPr/>
            <p:nvPr/>
          </p:nvSpPr>
          <p:spPr>
            <a:xfrm>
              <a:off x="17859"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grpSp>
      <p:sp>
        <p:nvSpPr>
          <p:cNvPr id="7" name="object 7"/>
          <p:cNvSpPr txBox="1"/>
          <p:nvPr/>
        </p:nvSpPr>
        <p:spPr>
          <a:xfrm>
            <a:off x="9286209" y="4466144"/>
            <a:ext cx="384721" cy="615315"/>
          </a:xfrm>
          <a:prstGeom prst="rect">
            <a:avLst/>
          </a:prstGeom>
        </p:spPr>
        <p:txBody>
          <a:bodyPr vert="vert270" wrap="square" lIns="0" tIns="0" rIns="0" bIns="0" rtlCol="0">
            <a:spAutoFit/>
          </a:bodyPr>
          <a:lstStyle/>
          <a:p>
            <a:pPr marL="12700">
              <a:lnSpc>
                <a:spcPts val="2955"/>
              </a:lnSpc>
            </a:pPr>
            <a:r>
              <a:rPr sz="2500" spc="-105" dirty="0">
                <a:solidFill>
                  <a:srgbClr val="5E998A"/>
                </a:solidFill>
                <a:latin typeface="Arial MT"/>
                <a:cs typeface="Arial MT"/>
              </a:rPr>
              <a:t>tag</a:t>
            </a:r>
            <a:r>
              <a:rPr sz="2500" spc="-125" dirty="0">
                <a:solidFill>
                  <a:srgbClr val="5E998A"/>
                </a:solidFill>
                <a:latin typeface="Arial MT"/>
                <a:cs typeface="Arial MT"/>
              </a:rPr>
              <a:t> </a:t>
            </a:r>
            <a:r>
              <a:rPr sz="2550" spc="-450" dirty="0">
                <a:solidFill>
                  <a:srgbClr val="3B7064"/>
                </a:solidFill>
                <a:latin typeface="Arial MT"/>
                <a:cs typeface="Arial MT"/>
              </a:rPr>
              <a:t>s</a:t>
            </a:r>
            <a:endParaRPr sz="2550">
              <a:latin typeface="Arial MT"/>
              <a:cs typeface="Arial MT"/>
            </a:endParaRPr>
          </a:p>
        </p:txBody>
      </p:sp>
      <p:sp>
        <p:nvSpPr>
          <p:cNvPr id="8" name="object 8"/>
          <p:cNvSpPr txBox="1"/>
          <p:nvPr/>
        </p:nvSpPr>
        <p:spPr>
          <a:xfrm>
            <a:off x="9286209" y="4116069"/>
            <a:ext cx="384721" cy="181610"/>
          </a:xfrm>
          <a:prstGeom prst="rect">
            <a:avLst/>
          </a:prstGeom>
        </p:spPr>
        <p:txBody>
          <a:bodyPr vert="vert270" wrap="square" lIns="0" tIns="0" rIns="0" bIns="0" rtlCol="0">
            <a:spAutoFit/>
          </a:bodyPr>
          <a:lstStyle/>
          <a:p>
            <a:pPr marL="12700">
              <a:lnSpc>
                <a:spcPts val="2955"/>
              </a:lnSpc>
            </a:pPr>
            <a:r>
              <a:rPr sz="2550" spc="-530" dirty="0">
                <a:solidFill>
                  <a:srgbClr val="166457"/>
                </a:solidFill>
                <a:latin typeface="Arial MT"/>
                <a:cs typeface="Arial MT"/>
              </a:rPr>
              <a:t>&amp;</a:t>
            </a:r>
            <a:endParaRPr sz="2550">
              <a:latin typeface="Arial MT"/>
              <a:cs typeface="Arial MT"/>
            </a:endParaRPr>
          </a:p>
        </p:txBody>
      </p:sp>
      <p:sp>
        <p:nvSpPr>
          <p:cNvPr id="9" name="object 9"/>
          <p:cNvSpPr txBox="1"/>
          <p:nvPr/>
        </p:nvSpPr>
        <p:spPr>
          <a:xfrm>
            <a:off x="9286209" y="2288932"/>
            <a:ext cx="384721" cy="1669414"/>
          </a:xfrm>
          <a:prstGeom prst="rect">
            <a:avLst/>
          </a:prstGeom>
        </p:spPr>
        <p:txBody>
          <a:bodyPr vert="vert270" wrap="square" lIns="0" tIns="0" rIns="0" bIns="0" rtlCol="0">
            <a:spAutoFit/>
          </a:bodyPr>
          <a:lstStyle/>
          <a:p>
            <a:pPr marL="12700">
              <a:lnSpc>
                <a:spcPts val="2955"/>
              </a:lnSpc>
            </a:pPr>
            <a:r>
              <a:rPr sz="2550" spc="-110" dirty="0">
                <a:solidFill>
                  <a:srgbClr val="0A6754"/>
                </a:solidFill>
                <a:latin typeface="Arial MT"/>
                <a:cs typeface="Arial MT"/>
              </a:rPr>
              <a:t>Disadvantag</a:t>
            </a:r>
            <a:endParaRPr sz="2550">
              <a:latin typeface="Arial MT"/>
              <a:cs typeface="Arial MT"/>
            </a:endParaRPr>
          </a:p>
        </p:txBody>
      </p:sp>
      <p:sp>
        <p:nvSpPr>
          <p:cNvPr id="10" name="object 10"/>
          <p:cNvSpPr txBox="1"/>
          <p:nvPr/>
        </p:nvSpPr>
        <p:spPr>
          <a:xfrm>
            <a:off x="9271666" y="5229376"/>
            <a:ext cx="384721" cy="712470"/>
          </a:xfrm>
          <a:prstGeom prst="rect">
            <a:avLst/>
          </a:prstGeom>
        </p:spPr>
        <p:txBody>
          <a:bodyPr vert="vert270" wrap="square" lIns="0" tIns="0" rIns="0" bIns="0" rtlCol="0">
            <a:spAutoFit/>
          </a:bodyPr>
          <a:lstStyle/>
          <a:p>
            <a:pPr marL="12700">
              <a:lnSpc>
                <a:spcPts val="3005"/>
              </a:lnSpc>
            </a:pPr>
            <a:r>
              <a:rPr sz="2600" spc="-125" dirty="0">
                <a:solidFill>
                  <a:srgbClr val="185649"/>
                </a:solidFill>
                <a:latin typeface="Arial MT"/>
                <a:cs typeface="Arial MT"/>
              </a:rPr>
              <a:t>Adva</a:t>
            </a:r>
            <a:endParaRPr sz="2600">
              <a:latin typeface="Arial MT"/>
              <a:cs typeface="Arial MT"/>
            </a:endParaRPr>
          </a:p>
        </p:txBody>
      </p:sp>
      <p:sp>
        <p:nvSpPr>
          <p:cNvPr id="11" name="object 11"/>
          <p:cNvSpPr txBox="1"/>
          <p:nvPr/>
        </p:nvSpPr>
        <p:spPr>
          <a:xfrm>
            <a:off x="1799515" y="6603951"/>
            <a:ext cx="228600" cy="244939"/>
          </a:xfrm>
          <a:prstGeom prst="rect">
            <a:avLst/>
          </a:prstGeom>
        </p:spPr>
        <p:txBody>
          <a:bodyPr vert="horz" wrap="square" lIns="0" tIns="13970" rIns="0" bIns="0" rtlCol="0">
            <a:spAutoFit/>
          </a:bodyPr>
          <a:lstStyle/>
          <a:p>
            <a:pPr marL="12700">
              <a:spcBef>
                <a:spcPts val="110"/>
              </a:spcBef>
            </a:pPr>
            <a:r>
              <a:rPr sz="1500" spc="-25" dirty="0">
                <a:solidFill>
                  <a:srgbClr val="72908E"/>
                </a:solidFill>
                <a:latin typeface="Consolas"/>
                <a:cs typeface="Consolas"/>
              </a:rPr>
              <a:t>33</a:t>
            </a:r>
            <a:endParaRPr sz="1500">
              <a:latin typeface="Consolas"/>
              <a:cs typeface="Consolas"/>
            </a:endParaRPr>
          </a:p>
        </p:txBody>
      </p:sp>
      <p:sp>
        <p:nvSpPr>
          <p:cNvPr id="12" name="object 12"/>
          <p:cNvSpPr txBox="1">
            <a:spLocks noGrp="1"/>
          </p:cNvSpPr>
          <p:nvPr>
            <p:ph type="title"/>
          </p:nvPr>
        </p:nvSpPr>
        <p:spPr>
          <a:xfrm>
            <a:off x="2548467" y="-75017"/>
            <a:ext cx="10769600" cy="802092"/>
          </a:xfrm>
          <a:prstGeom prst="rect">
            <a:avLst/>
          </a:prstGeom>
        </p:spPr>
        <p:txBody>
          <a:bodyPr vert="horz" wrap="square" lIns="0" tIns="93295" rIns="0" bIns="0" numCol="1" rtlCol="0" anchor="b" anchorCtr="0" compatLnSpc="1">
            <a:prstTxWarp prst="textNoShape">
              <a:avLst/>
            </a:prstTxWarp>
            <a:spAutoFit/>
          </a:bodyPr>
          <a:lstStyle/>
          <a:p>
            <a:pPr marL="1154430">
              <a:spcBef>
                <a:spcPts val="135"/>
              </a:spcBef>
            </a:pPr>
            <a:r>
              <a:rPr sz="4600" spc="-110" dirty="0">
                <a:solidFill>
                  <a:srgbClr val="086960"/>
                </a:solidFill>
              </a:rPr>
              <a:t>Monitoring</a:t>
            </a:r>
            <a:r>
              <a:rPr sz="4600" spc="-190" dirty="0">
                <a:solidFill>
                  <a:srgbClr val="086960"/>
                </a:solidFill>
              </a:rPr>
              <a:t> </a:t>
            </a:r>
            <a:r>
              <a:rPr sz="6900" spc="-157" baseline="1207" dirty="0">
                <a:solidFill>
                  <a:srgbClr val="036759"/>
                </a:solidFill>
              </a:rPr>
              <a:t>T</a:t>
            </a:r>
            <a:r>
              <a:rPr sz="4600" spc="-105" dirty="0">
                <a:solidFill>
                  <a:srgbClr val="036759"/>
                </a:solidFill>
              </a:rPr>
              <a:t>ech</a:t>
            </a:r>
            <a:r>
              <a:rPr sz="6900" spc="-157" baseline="1207" dirty="0">
                <a:solidFill>
                  <a:srgbClr val="036759"/>
                </a:solidFill>
              </a:rPr>
              <a:t>ni</a:t>
            </a:r>
            <a:r>
              <a:rPr sz="4600" spc="-105" dirty="0">
                <a:solidFill>
                  <a:srgbClr val="036759"/>
                </a:solidFill>
              </a:rPr>
              <a:t>ques</a:t>
            </a:r>
            <a:endParaRPr sz="4600"/>
          </a:p>
        </p:txBody>
      </p:sp>
      <p:sp>
        <p:nvSpPr>
          <p:cNvPr id="13" name="object 13"/>
          <p:cNvSpPr txBox="1"/>
          <p:nvPr/>
        </p:nvSpPr>
        <p:spPr>
          <a:xfrm>
            <a:off x="2141055" y="1515765"/>
            <a:ext cx="6436360" cy="4764765"/>
          </a:xfrm>
          <a:prstGeom prst="rect">
            <a:avLst/>
          </a:prstGeom>
        </p:spPr>
        <p:txBody>
          <a:bodyPr vert="horz" wrap="square" lIns="0" tIns="113664" rIns="0" bIns="0" rtlCol="0">
            <a:spAutoFit/>
          </a:bodyPr>
          <a:lstStyle/>
          <a:p>
            <a:pPr marL="19685">
              <a:spcBef>
                <a:spcPts val="894"/>
              </a:spcBef>
            </a:pPr>
            <a:r>
              <a:rPr sz="3200" spc="-270" dirty="0">
                <a:solidFill>
                  <a:srgbClr val="FD00FF"/>
                </a:solidFill>
                <a:latin typeface="Arial MT"/>
                <a:cs typeface="Arial MT"/>
              </a:rPr>
              <a:t>e</a:t>
            </a:r>
            <a:r>
              <a:rPr sz="3200" spc="45" dirty="0">
                <a:solidFill>
                  <a:srgbClr val="FD00FF"/>
                </a:solidFill>
                <a:latin typeface="Arial MT"/>
                <a:cs typeface="Arial MT"/>
              </a:rPr>
              <a:t> </a:t>
            </a:r>
            <a:r>
              <a:rPr sz="3200" dirty="0">
                <a:latin typeface="Arial MT"/>
                <a:cs typeface="Arial MT"/>
              </a:rPr>
              <a:t>Periodic</a:t>
            </a:r>
            <a:r>
              <a:rPr sz="3200" spc="75" dirty="0">
                <a:latin typeface="Arial MT"/>
                <a:cs typeface="Arial MT"/>
              </a:rPr>
              <a:t> </a:t>
            </a:r>
            <a:r>
              <a:rPr sz="3200" spc="-10" dirty="0">
                <a:latin typeface="Arial MT"/>
                <a:cs typeface="Arial MT"/>
              </a:rPr>
              <a:t>snapshots</a:t>
            </a:r>
            <a:endParaRPr sz="3200">
              <a:latin typeface="Arial MT"/>
              <a:cs typeface="Arial MT"/>
            </a:endParaRPr>
          </a:p>
          <a:p>
            <a:pPr marL="351155" indent="-338455">
              <a:spcBef>
                <a:spcPts val="800"/>
              </a:spcBef>
              <a:buClr>
                <a:srgbClr val="FB01FB"/>
              </a:buClr>
              <a:buChar char="•"/>
              <a:tabLst>
                <a:tab pos="351155" algn="l"/>
              </a:tabLst>
            </a:pPr>
            <a:r>
              <a:rPr sz="3200" spc="-10" dirty="0">
                <a:latin typeface="Arial MT"/>
                <a:cs typeface="Arial MT"/>
              </a:rPr>
              <a:t>Database</a:t>
            </a:r>
            <a:r>
              <a:rPr sz="3200" spc="-105" dirty="0">
                <a:latin typeface="Arial MT"/>
                <a:cs typeface="Arial MT"/>
              </a:rPr>
              <a:t> </a:t>
            </a:r>
            <a:r>
              <a:rPr sz="3200" spc="-10" dirty="0">
                <a:latin typeface="Arial MT"/>
                <a:cs typeface="Arial MT"/>
              </a:rPr>
              <a:t>triggers</a:t>
            </a:r>
            <a:endParaRPr sz="3200">
              <a:latin typeface="Arial MT"/>
              <a:cs typeface="Arial MT"/>
            </a:endParaRPr>
          </a:p>
          <a:p>
            <a:pPr marL="352425" indent="-339725">
              <a:spcBef>
                <a:spcPts val="800"/>
              </a:spcBef>
              <a:buClr>
                <a:srgbClr val="FB01FF"/>
              </a:buClr>
              <a:buChar char="•"/>
              <a:tabLst>
                <a:tab pos="352425" algn="l"/>
              </a:tabLst>
            </a:pPr>
            <a:r>
              <a:rPr sz="3200" dirty="0">
                <a:latin typeface="Arial MT"/>
                <a:cs typeface="Arial MT"/>
              </a:rPr>
              <a:t>Log</a:t>
            </a:r>
            <a:r>
              <a:rPr sz="3200" spc="-20" dirty="0">
                <a:latin typeface="Arial MT"/>
                <a:cs typeface="Arial MT"/>
              </a:rPr>
              <a:t> </a:t>
            </a:r>
            <a:r>
              <a:rPr sz="3200" spc="-10" dirty="0">
                <a:latin typeface="Arial MT"/>
                <a:cs typeface="Arial MT"/>
              </a:rPr>
              <a:t>shipping</a:t>
            </a:r>
            <a:endParaRPr sz="3200">
              <a:latin typeface="Arial MT"/>
              <a:cs typeface="Arial MT"/>
            </a:endParaRPr>
          </a:p>
          <a:p>
            <a:pPr marL="351790" indent="-338455">
              <a:spcBef>
                <a:spcPts val="780"/>
              </a:spcBef>
              <a:buClr>
                <a:srgbClr val="F903F6"/>
              </a:buClr>
              <a:buChar char="•"/>
              <a:tabLst>
                <a:tab pos="351790" algn="l"/>
              </a:tabLst>
            </a:pPr>
            <a:r>
              <a:rPr sz="3150" dirty="0">
                <a:latin typeface="Arial MT"/>
                <a:cs typeface="Arial MT"/>
              </a:rPr>
              <a:t>Data</a:t>
            </a:r>
            <a:r>
              <a:rPr sz="3150" spc="-55" dirty="0">
                <a:latin typeface="Arial MT"/>
                <a:cs typeface="Arial MT"/>
              </a:rPr>
              <a:t> </a:t>
            </a:r>
            <a:r>
              <a:rPr sz="3150" dirty="0">
                <a:latin typeface="Arial MT"/>
                <a:cs typeface="Arial MT"/>
              </a:rPr>
              <a:t>shipping</a:t>
            </a:r>
            <a:r>
              <a:rPr sz="3150" spc="135" dirty="0">
                <a:latin typeface="Arial MT"/>
                <a:cs typeface="Arial MT"/>
              </a:rPr>
              <a:t> </a:t>
            </a:r>
            <a:r>
              <a:rPr sz="3150" dirty="0">
                <a:latin typeface="Arial MT"/>
                <a:cs typeface="Arial MT"/>
              </a:rPr>
              <a:t>(replication</a:t>
            </a:r>
            <a:r>
              <a:rPr sz="3150" spc="65" dirty="0">
                <a:latin typeface="Arial MT"/>
                <a:cs typeface="Arial MT"/>
              </a:rPr>
              <a:t> </a:t>
            </a:r>
            <a:r>
              <a:rPr sz="3150" spc="-10" dirty="0">
                <a:latin typeface="Arial MT"/>
                <a:cs typeface="Arial MT"/>
              </a:rPr>
              <a:t>service)</a:t>
            </a:r>
            <a:endParaRPr sz="3150">
              <a:latin typeface="Arial MT"/>
              <a:cs typeface="Arial MT"/>
            </a:endParaRPr>
          </a:p>
          <a:p>
            <a:pPr marL="346075" indent="-333375">
              <a:spcBef>
                <a:spcPts val="760"/>
              </a:spcBef>
              <a:buClr>
                <a:srgbClr val="FD01FB"/>
              </a:buClr>
              <a:buChar char="•"/>
              <a:tabLst>
                <a:tab pos="346075" algn="l"/>
              </a:tabLst>
            </a:pPr>
            <a:r>
              <a:rPr sz="3250" spc="-50" dirty="0">
                <a:latin typeface="Arial MT"/>
                <a:cs typeface="Arial MT"/>
              </a:rPr>
              <a:t>Transaction</a:t>
            </a:r>
            <a:r>
              <a:rPr sz="3250" spc="-15" dirty="0">
                <a:latin typeface="Arial MT"/>
                <a:cs typeface="Arial MT"/>
              </a:rPr>
              <a:t> </a:t>
            </a:r>
            <a:r>
              <a:rPr sz="3250" spc="-10" dirty="0">
                <a:latin typeface="Arial MT"/>
                <a:cs typeface="Arial MT"/>
              </a:rPr>
              <a:t>shipping</a:t>
            </a:r>
            <a:endParaRPr sz="3250">
              <a:latin typeface="Arial MT"/>
              <a:cs typeface="Arial MT"/>
            </a:endParaRPr>
          </a:p>
          <a:p>
            <a:pPr marL="351790" indent="-338455">
              <a:spcBef>
                <a:spcPts val="770"/>
              </a:spcBef>
              <a:buClr>
                <a:srgbClr val="FF00FB"/>
              </a:buClr>
              <a:buChar char="•"/>
              <a:tabLst>
                <a:tab pos="351790" algn="l"/>
              </a:tabLst>
            </a:pPr>
            <a:r>
              <a:rPr sz="3150" dirty="0">
                <a:latin typeface="Arial MT"/>
                <a:cs typeface="Arial MT"/>
              </a:rPr>
              <a:t>Polling</a:t>
            </a:r>
            <a:r>
              <a:rPr sz="3150" spc="80" dirty="0">
                <a:latin typeface="Arial MT"/>
                <a:cs typeface="Arial MT"/>
              </a:rPr>
              <a:t> </a:t>
            </a:r>
            <a:r>
              <a:rPr sz="3150" dirty="0">
                <a:latin typeface="Arial MT"/>
                <a:cs typeface="Arial MT"/>
              </a:rPr>
              <a:t>(queries</a:t>
            </a:r>
            <a:r>
              <a:rPr sz="3150" spc="110" dirty="0">
                <a:latin typeface="Arial MT"/>
                <a:cs typeface="Arial MT"/>
              </a:rPr>
              <a:t> </a:t>
            </a:r>
            <a:r>
              <a:rPr sz="3150" dirty="0">
                <a:latin typeface="Arial MT"/>
                <a:cs typeface="Arial MT"/>
              </a:rPr>
              <a:t>to</a:t>
            </a:r>
            <a:r>
              <a:rPr sz="3150" spc="-50" dirty="0">
                <a:latin typeface="Arial MT"/>
                <a:cs typeface="Arial MT"/>
              </a:rPr>
              <a:t> </a:t>
            </a:r>
            <a:r>
              <a:rPr sz="3150" spc="-10" dirty="0">
                <a:latin typeface="Arial MT"/>
                <a:cs typeface="Arial MT"/>
              </a:rPr>
              <a:t>source)</a:t>
            </a:r>
            <a:endParaRPr sz="3150">
              <a:latin typeface="Arial MT"/>
              <a:cs typeface="Arial MT"/>
            </a:endParaRPr>
          </a:p>
          <a:p>
            <a:pPr marL="355600" indent="-342900">
              <a:spcBef>
                <a:spcPts val="850"/>
              </a:spcBef>
              <a:buClr>
                <a:srgbClr val="F703FB"/>
              </a:buClr>
              <a:buChar char="•"/>
              <a:tabLst>
                <a:tab pos="355600" algn="l"/>
              </a:tabLst>
            </a:pPr>
            <a:r>
              <a:rPr sz="3200" dirty="0">
                <a:latin typeface="Arial MT"/>
                <a:cs typeface="Arial MT"/>
              </a:rPr>
              <a:t>Screen</a:t>
            </a:r>
            <a:r>
              <a:rPr sz="3200" spc="-110" dirty="0">
                <a:latin typeface="Arial MT"/>
                <a:cs typeface="Arial MT"/>
              </a:rPr>
              <a:t> </a:t>
            </a:r>
            <a:r>
              <a:rPr sz="3200" spc="-10" dirty="0">
                <a:latin typeface="Arial MT"/>
                <a:cs typeface="Arial MT"/>
              </a:rPr>
              <a:t>scraping</a:t>
            </a:r>
            <a:endParaRPr sz="3200">
              <a:latin typeface="Arial MT"/>
              <a:cs typeface="Arial MT"/>
            </a:endParaRPr>
          </a:p>
          <a:p>
            <a:pPr marL="365125" indent="-352425">
              <a:spcBef>
                <a:spcPts val="730"/>
              </a:spcBef>
              <a:buClr>
                <a:srgbClr val="F405F4"/>
              </a:buClr>
              <a:buChar char="•"/>
              <a:tabLst>
                <a:tab pos="365125" algn="l"/>
              </a:tabLst>
            </a:pPr>
            <a:r>
              <a:rPr sz="3200" spc="-20" dirty="0">
                <a:latin typeface="Arial MT"/>
                <a:cs typeface="Arial MT"/>
              </a:rPr>
              <a:t>Application</a:t>
            </a:r>
            <a:r>
              <a:rPr sz="3200" spc="-30" dirty="0">
                <a:latin typeface="Arial MT"/>
                <a:cs typeface="Arial MT"/>
              </a:rPr>
              <a:t> </a:t>
            </a:r>
            <a:r>
              <a:rPr sz="3200" dirty="0">
                <a:latin typeface="Arial MT"/>
                <a:cs typeface="Arial MT"/>
              </a:rPr>
              <a:t>level</a:t>
            </a:r>
            <a:r>
              <a:rPr sz="3200" spc="-90" dirty="0">
                <a:latin typeface="Arial MT"/>
                <a:cs typeface="Arial MT"/>
              </a:rPr>
              <a:t> </a:t>
            </a:r>
            <a:r>
              <a:rPr sz="3200" spc="-10" dirty="0">
                <a:latin typeface="Arial MT"/>
                <a:cs typeface="Arial MT"/>
              </a:rPr>
              <a:t>monitoring</a:t>
            </a:r>
            <a:endParaRPr sz="3200">
              <a:latin typeface="Arial MT"/>
              <a:cs typeface="Arial MT"/>
            </a:endParaRPr>
          </a:p>
        </p:txBody>
      </p:sp>
      <p:sp>
        <p:nvSpPr>
          <p:cNvPr id="14" name="object 14"/>
          <p:cNvSpPr txBox="1"/>
          <p:nvPr/>
        </p:nvSpPr>
        <p:spPr>
          <a:xfrm>
            <a:off x="6750038" y="6683077"/>
            <a:ext cx="3742690" cy="192360"/>
          </a:xfrm>
          <a:prstGeom prst="rect">
            <a:avLst/>
          </a:prstGeom>
        </p:spPr>
        <p:txBody>
          <a:bodyPr vert="horz" wrap="square" lIns="0" tIns="15240" rIns="0" bIns="0" rtlCol="0">
            <a:spAutoFit/>
          </a:bodyPr>
          <a:lstStyle/>
          <a:p>
            <a:pPr marL="12700">
              <a:spcBef>
                <a:spcPts val="120"/>
              </a:spcBef>
            </a:pPr>
            <a:r>
              <a:rPr sz="1150" spc="-55" dirty="0">
                <a:solidFill>
                  <a:srgbClr val="333333"/>
                </a:solidFill>
                <a:latin typeface="Arial MT"/>
                <a:cs typeface="Arial MT"/>
              </a:rPr>
              <a:t>HI^CtOr</a:t>
            </a:r>
            <a:r>
              <a:rPr sz="1150" spc="150" dirty="0">
                <a:solidFill>
                  <a:srgbClr val="333333"/>
                </a:solidFill>
                <a:latin typeface="Arial MT"/>
                <a:cs typeface="Arial MT"/>
              </a:rPr>
              <a:t> </a:t>
            </a:r>
            <a:r>
              <a:rPr sz="1150" spc="50" dirty="0">
                <a:solidFill>
                  <a:srgbClr val="414141"/>
                </a:solidFill>
                <a:latin typeface="Arial MT"/>
                <a:cs typeface="Arial MT"/>
              </a:rPr>
              <a:t>Garcia</a:t>
            </a:r>
            <a:r>
              <a:rPr sz="1150" spc="15" dirty="0">
                <a:solidFill>
                  <a:srgbClr val="414141"/>
                </a:solidFill>
                <a:latin typeface="Arial MT"/>
                <a:cs typeface="Arial MT"/>
              </a:rPr>
              <a:t> </a:t>
            </a:r>
            <a:r>
              <a:rPr sz="1150" spc="65" dirty="0">
                <a:solidFill>
                  <a:srgbClr val="363636"/>
                </a:solidFill>
                <a:latin typeface="Arial MT"/>
                <a:cs typeface="Arial MT"/>
              </a:rPr>
              <a:t>Molina:</a:t>
            </a:r>
            <a:r>
              <a:rPr sz="1150" spc="25" dirty="0">
                <a:solidFill>
                  <a:srgbClr val="363636"/>
                </a:solidFill>
                <a:latin typeface="Arial MT"/>
                <a:cs typeface="Arial MT"/>
              </a:rPr>
              <a:t> </a:t>
            </a:r>
            <a:r>
              <a:rPr sz="1150" dirty="0">
                <a:solidFill>
                  <a:srgbClr val="2A2A2A"/>
                </a:solidFill>
                <a:latin typeface="Arial MT"/>
                <a:cs typeface="Arial MT"/>
              </a:rPr>
              <a:t>Data</a:t>
            </a:r>
            <a:r>
              <a:rPr sz="1150" spc="100" dirty="0">
                <a:solidFill>
                  <a:srgbClr val="2A2A2A"/>
                </a:solidFill>
                <a:latin typeface="Arial MT"/>
                <a:cs typeface="Arial MT"/>
              </a:rPr>
              <a:t> </a:t>
            </a:r>
            <a:r>
              <a:rPr sz="1150" spc="50" dirty="0">
                <a:solidFill>
                  <a:srgbClr val="2F2F2F"/>
                </a:solidFill>
                <a:latin typeface="Arial MT"/>
                <a:cs typeface="Arial MT"/>
              </a:rPr>
              <a:t>Warehousing</a:t>
            </a:r>
            <a:r>
              <a:rPr sz="1150" spc="155" dirty="0">
                <a:solidFill>
                  <a:srgbClr val="2F2F2F"/>
                </a:solidFill>
                <a:latin typeface="Arial MT"/>
                <a:cs typeface="Arial MT"/>
              </a:rPr>
              <a:t> </a:t>
            </a:r>
            <a:r>
              <a:rPr sz="1150" spc="70" dirty="0">
                <a:solidFill>
                  <a:srgbClr val="282828"/>
                </a:solidFill>
                <a:latin typeface="Arial MT"/>
                <a:cs typeface="Arial MT"/>
              </a:rPr>
              <a:t>and</a:t>
            </a:r>
            <a:r>
              <a:rPr sz="1150" spc="55" dirty="0">
                <a:solidFill>
                  <a:srgbClr val="282828"/>
                </a:solidFill>
                <a:latin typeface="Arial MT"/>
                <a:cs typeface="Arial MT"/>
              </a:rPr>
              <a:t> </a:t>
            </a:r>
            <a:r>
              <a:rPr sz="1150" spc="-20" dirty="0">
                <a:solidFill>
                  <a:srgbClr val="343434"/>
                </a:solidFill>
                <a:latin typeface="Arial MT"/>
                <a:cs typeface="Arial MT"/>
              </a:rPr>
              <a:t>OLAP</a:t>
            </a:r>
            <a:endParaRPr sz="1150">
              <a:latin typeface="Arial MT"/>
              <a:cs typeface="Arial MT"/>
            </a:endParaRPr>
          </a:p>
        </p:txBody>
      </p:sp>
    </p:spTree>
    <p:extLst>
      <p:ext uri="{BB962C8B-B14F-4D97-AF65-F5344CB8AC3E}">
        <p14:creationId xmlns:p14="http://schemas.microsoft.com/office/powerpoint/2010/main" val="3668522280"/>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1" y="1273968"/>
            <a:ext cx="9138285" cy="163830"/>
            <a:chOff x="0" y="1273968"/>
            <a:chExt cx="9138285" cy="163830"/>
          </a:xfrm>
        </p:grpSpPr>
        <p:pic>
          <p:nvPicPr>
            <p:cNvPr id="3" name="object 3"/>
            <p:cNvPicPr/>
            <p:nvPr/>
          </p:nvPicPr>
          <p:blipFill>
            <a:blip r:embed="rId2" cstate="print"/>
            <a:stretch>
              <a:fillRect/>
            </a:stretch>
          </p:blipFill>
          <p:spPr>
            <a:xfrm>
              <a:off x="0" y="1384101"/>
              <a:ext cx="9135070" cy="53578"/>
            </a:xfrm>
            <a:prstGeom prst="rect">
              <a:avLst/>
            </a:prstGeom>
          </p:spPr>
        </p:pic>
        <p:pic>
          <p:nvPicPr>
            <p:cNvPr id="4" name="object 4"/>
            <p:cNvPicPr/>
            <p:nvPr/>
          </p:nvPicPr>
          <p:blipFill>
            <a:blip r:embed="rId3" cstate="print"/>
            <a:stretch>
              <a:fillRect/>
            </a:stretch>
          </p:blipFill>
          <p:spPr>
            <a:xfrm>
              <a:off x="0" y="1276945"/>
              <a:ext cx="9135070" cy="80367"/>
            </a:xfrm>
            <a:prstGeom prst="rect">
              <a:avLst/>
            </a:prstGeom>
          </p:spPr>
        </p:pic>
        <p:sp>
          <p:nvSpPr>
            <p:cNvPr id="5" name="object 5"/>
            <p:cNvSpPr/>
            <p:nvPr/>
          </p:nvSpPr>
          <p:spPr>
            <a:xfrm>
              <a:off x="17859"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grpSp>
      <p:sp>
        <p:nvSpPr>
          <p:cNvPr id="6" name="object 6"/>
          <p:cNvSpPr txBox="1">
            <a:spLocks noGrp="1"/>
          </p:cNvSpPr>
          <p:nvPr>
            <p:ph type="title"/>
          </p:nvPr>
        </p:nvSpPr>
        <p:spPr>
          <a:xfrm>
            <a:off x="2548467" y="-69718"/>
            <a:ext cx="10769600" cy="796793"/>
          </a:xfrm>
          <a:prstGeom prst="rect">
            <a:avLst/>
          </a:prstGeom>
        </p:spPr>
        <p:txBody>
          <a:bodyPr vert="horz" wrap="square" lIns="0" tIns="95667" rIns="0" bIns="0" numCol="1" rtlCol="0" anchor="b" anchorCtr="0" compatLnSpc="1">
            <a:prstTxWarp prst="textNoShape">
              <a:avLst/>
            </a:prstTxWarp>
            <a:spAutoFit/>
          </a:bodyPr>
          <a:lstStyle/>
          <a:p>
            <a:pPr marL="1753235">
              <a:spcBef>
                <a:spcPts val="140"/>
              </a:spcBef>
            </a:pPr>
            <a:r>
              <a:rPr sz="4550" spc="-110" dirty="0">
                <a:solidFill>
                  <a:srgbClr val="0C6262"/>
                </a:solidFill>
              </a:rPr>
              <a:t>Monitoring</a:t>
            </a:r>
            <a:endParaRPr sz="4550"/>
          </a:p>
        </p:txBody>
      </p:sp>
      <p:sp>
        <p:nvSpPr>
          <p:cNvPr id="9" name="object 9"/>
          <p:cNvSpPr txBox="1">
            <a:spLocks noGrp="1"/>
          </p:cNvSpPr>
          <p:nvPr>
            <p:ph type="ftr" sz="quarter" idx="5"/>
          </p:nvPr>
        </p:nvSpPr>
        <p:spPr>
          <a:xfrm>
            <a:off x="5226038" y="6697174"/>
            <a:ext cx="3742690" cy="191770"/>
          </a:xfrm>
          <a:prstGeom prst="rect">
            <a:avLst/>
          </a:prstGeom>
        </p:spPr>
        <p:txBody>
          <a:bodyPr vert="horz" wrap="square" lIns="0" tIns="0" rIns="0" bIns="0" rtlCol="0">
            <a:spAutoFit/>
          </a:bodyPr>
          <a:lstStyle>
            <a:defPPr>
              <a:defRPr kern="0"/>
            </a:defPPr>
            <a:lvl1pPr>
              <a:defRPr sz="1150" b="0" i="0">
                <a:solidFill>
                  <a:srgbClr val="2F2F2F"/>
                </a:solidFill>
                <a:latin typeface="Arial MT"/>
                <a:cs typeface="Arial MT"/>
              </a:defRPr>
            </a:lvl1pPr>
          </a:lstStyle>
          <a:p>
            <a:pPr marL="12700">
              <a:spcBef>
                <a:spcPts val="10"/>
              </a:spcBef>
            </a:pPr>
            <a:r>
              <a:rPr lang="en-GB" spc="-55">
                <a:solidFill>
                  <a:srgbClr val="333333"/>
                </a:solidFill>
              </a:rPr>
              <a:t>Prepared By: Mohammad Rony Lecturer, Dept. Of CSE University Of Global Village (UGV), Barishal</a:t>
            </a:r>
            <a:endParaRPr spc="-20" dirty="0">
              <a:solidFill>
                <a:srgbClr val="343434"/>
              </a:solidFill>
            </a:endParaRPr>
          </a:p>
        </p:txBody>
      </p:sp>
      <p:sp>
        <p:nvSpPr>
          <p:cNvPr id="7" name="object 7"/>
          <p:cNvSpPr txBox="1"/>
          <p:nvPr/>
        </p:nvSpPr>
        <p:spPr>
          <a:xfrm>
            <a:off x="2140066" y="1518309"/>
            <a:ext cx="7921625" cy="4434840"/>
          </a:xfrm>
          <a:prstGeom prst="rect">
            <a:avLst/>
          </a:prstGeom>
        </p:spPr>
        <p:txBody>
          <a:bodyPr vert="horz" wrap="square" lIns="0" tIns="85725" rIns="0" bIns="0" rtlCol="0">
            <a:spAutoFit/>
          </a:bodyPr>
          <a:lstStyle/>
          <a:p>
            <a:pPr marL="347980" indent="-335280">
              <a:spcBef>
                <a:spcPts val="675"/>
              </a:spcBef>
              <a:buClr>
                <a:srgbClr val="FD00FF"/>
              </a:buClr>
              <a:buChar char="•"/>
              <a:tabLst>
                <a:tab pos="347980" algn="l"/>
              </a:tabLst>
            </a:pPr>
            <a:r>
              <a:rPr sz="3400" spc="-45" dirty="0">
                <a:latin typeface="Arial MT"/>
                <a:cs typeface="Arial MT"/>
              </a:rPr>
              <a:t>Frequency</a:t>
            </a:r>
            <a:endParaRPr sz="3400">
              <a:latin typeface="Arial MT"/>
              <a:cs typeface="Arial MT"/>
            </a:endParaRPr>
          </a:p>
          <a:p>
            <a:pPr marL="469900">
              <a:spcBef>
                <a:spcPts val="520"/>
              </a:spcBef>
            </a:pPr>
            <a:r>
              <a:rPr sz="2950" spc="-165" dirty="0">
                <a:solidFill>
                  <a:srgbClr val="016D64"/>
                </a:solidFill>
                <a:latin typeface="Arial MT"/>
                <a:cs typeface="Arial MT"/>
              </a:rPr>
              <a:t>+</a:t>
            </a:r>
            <a:r>
              <a:rPr sz="2950" spc="-195" dirty="0">
                <a:solidFill>
                  <a:srgbClr val="016D64"/>
                </a:solidFill>
                <a:latin typeface="Arial MT"/>
                <a:cs typeface="Arial MT"/>
              </a:rPr>
              <a:t> </a:t>
            </a:r>
            <a:r>
              <a:rPr sz="2950" spc="-70" dirty="0">
                <a:latin typeface="Arial MT"/>
                <a:cs typeface="Arial MT"/>
              </a:rPr>
              <a:t>periodic:</a:t>
            </a:r>
            <a:r>
              <a:rPr sz="2950" spc="-140" dirty="0">
                <a:latin typeface="Arial MT"/>
                <a:cs typeface="Arial MT"/>
              </a:rPr>
              <a:t> </a:t>
            </a:r>
            <a:r>
              <a:rPr sz="2950" spc="-70" dirty="0">
                <a:latin typeface="Arial MT"/>
                <a:cs typeface="Arial MT"/>
              </a:rPr>
              <a:t>daily,</a:t>
            </a:r>
            <a:r>
              <a:rPr sz="2950" spc="-100" dirty="0">
                <a:latin typeface="Arial MT"/>
                <a:cs typeface="Arial MT"/>
              </a:rPr>
              <a:t> </a:t>
            </a:r>
            <a:r>
              <a:rPr sz="2950" spc="-110" dirty="0">
                <a:latin typeface="Arial MT"/>
                <a:cs typeface="Arial MT"/>
              </a:rPr>
              <a:t>weekly,</a:t>
            </a:r>
            <a:r>
              <a:rPr sz="2950" spc="-20" dirty="0">
                <a:latin typeface="Arial MT"/>
                <a:cs typeface="Arial MT"/>
              </a:rPr>
              <a:t> </a:t>
            </a:r>
            <a:r>
              <a:rPr sz="2950" spc="-25" dirty="0">
                <a:latin typeface="Arial MT"/>
                <a:cs typeface="Arial MT"/>
              </a:rPr>
              <a:t>...</a:t>
            </a:r>
            <a:endParaRPr sz="2950">
              <a:latin typeface="Arial MT"/>
              <a:cs typeface="Arial MT"/>
            </a:endParaRPr>
          </a:p>
          <a:p>
            <a:pPr marL="470534">
              <a:spcBef>
                <a:spcPts val="600"/>
              </a:spcBef>
            </a:pPr>
            <a:r>
              <a:rPr sz="2850" spc="114" dirty="0">
                <a:solidFill>
                  <a:srgbClr val="087567"/>
                </a:solidFill>
                <a:latin typeface="Arial MT"/>
                <a:cs typeface="Arial MT"/>
              </a:rPr>
              <a:t>+</a:t>
            </a:r>
            <a:r>
              <a:rPr sz="2850" spc="-360" dirty="0">
                <a:solidFill>
                  <a:srgbClr val="087567"/>
                </a:solidFill>
                <a:latin typeface="Arial MT"/>
                <a:cs typeface="Arial MT"/>
              </a:rPr>
              <a:t> </a:t>
            </a:r>
            <a:r>
              <a:rPr sz="2850" spc="-35" dirty="0">
                <a:latin typeface="Arial MT"/>
                <a:cs typeface="Arial MT"/>
              </a:rPr>
              <a:t>triggered:</a:t>
            </a:r>
            <a:r>
              <a:rPr sz="2850" spc="-40" dirty="0">
                <a:latin typeface="Arial MT"/>
                <a:cs typeface="Arial MT"/>
              </a:rPr>
              <a:t> </a:t>
            </a:r>
            <a:r>
              <a:rPr sz="2850" dirty="0">
                <a:latin typeface="Arial MT"/>
                <a:cs typeface="Arial MT"/>
              </a:rPr>
              <a:t>on</a:t>
            </a:r>
            <a:r>
              <a:rPr sz="2850" spc="-105" dirty="0">
                <a:latin typeface="Arial MT"/>
                <a:cs typeface="Arial MT"/>
              </a:rPr>
              <a:t> </a:t>
            </a:r>
            <a:r>
              <a:rPr sz="2850" spc="-10" dirty="0">
                <a:latin typeface="Arial MT"/>
                <a:cs typeface="Arial MT"/>
              </a:rPr>
              <a:t>“big”</a:t>
            </a:r>
            <a:r>
              <a:rPr sz="2850" spc="-114" dirty="0">
                <a:latin typeface="Arial MT"/>
                <a:cs typeface="Arial MT"/>
              </a:rPr>
              <a:t> </a:t>
            </a:r>
            <a:r>
              <a:rPr sz="2850" spc="-35" dirty="0">
                <a:latin typeface="Arial MT"/>
                <a:cs typeface="Arial MT"/>
              </a:rPr>
              <a:t>change,</a:t>
            </a:r>
            <a:r>
              <a:rPr sz="2850" spc="20" dirty="0">
                <a:latin typeface="Arial MT"/>
                <a:cs typeface="Arial MT"/>
              </a:rPr>
              <a:t> </a:t>
            </a:r>
            <a:r>
              <a:rPr sz="2850" dirty="0">
                <a:latin typeface="Arial MT"/>
                <a:cs typeface="Arial MT"/>
              </a:rPr>
              <a:t>lots</a:t>
            </a:r>
            <a:r>
              <a:rPr sz="2850" spc="-160" dirty="0">
                <a:latin typeface="Arial MT"/>
                <a:cs typeface="Arial MT"/>
              </a:rPr>
              <a:t> </a:t>
            </a:r>
            <a:r>
              <a:rPr sz="2850" dirty="0">
                <a:latin typeface="Arial MT"/>
                <a:cs typeface="Arial MT"/>
              </a:rPr>
              <a:t>of</a:t>
            </a:r>
            <a:r>
              <a:rPr sz="2850" spc="-145" dirty="0">
                <a:latin typeface="Arial MT"/>
                <a:cs typeface="Arial MT"/>
              </a:rPr>
              <a:t> </a:t>
            </a:r>
            <a:r>
              <a:rPr sz="2850" spc="-30" dirty="0">
                <a:latin typeface="Arial MT"/>
                <a:cs typeface="Arial MT"/>
              </a:rPr>
              <a:t>changes,</a:t>
            </a:r>
            <a:r>
              <a:rPr sz="2850" spc="-45" dirty="0">
                <a:latin typeface="Arial MT"/>
                <a:cs typeface="Arial MT"/>
              </a:rPr>
              <a:t> </a:t>
            </a:r>
            <a:r>
              <a:rPr sz="2850" spc="-25" dirty="0">
                <a:latin typeface="Arial MT"/>
                <a:cs typeface="Arial MT"/>
              </a:rPr>
              <a:t>...</a:t>
            </a:r>
            <a:endParaRPr sz="2850">
              <a:latin typeface="Arial MT"/>
              <a:cs typeface="Arial MT"/>
            </a:endParaRPr>
          </a:p>
          <a:p>
            <a:pPr marL="349885" indent="-337185">
              <a:spcBef>
                <a:spcPts val="565"/>
              </a:spcBef>
              <a:buClr>
                <a:srgbClr val="F703F2"/>
              </a:buClr>
              <a:buChar char="•"/>
              <a:tabLst>
                <a:tab pos="349885" algn="l"/>
              </a:tabLst>
            </a:pPr>
            <a:r>
              <a:rPr sz="3400" spc="-95" dirty="0">
                <a:latin typeface="Arial MT"/>
                <a:cs typeface="Arial MT"/>
              </a:rPr>
              <a:t>Data</a:t>
            </a:r>
            <a:r>
              <a:rPr sz="3400" spc="-145" dirty="0">
                <a:latin typeface="Arial MT"/>
                <a:cs typeface="Arial MT"/>
              </a:rPr>
              <a:t> </a:t>
            </a:r>
            <a:r>
              <a:rPr sz="3400" spc="-30" dirty="0">
                <a:latin typeface="Arial MT"/>
                <a:cs typeface="Arial MT"/>
              </a:rPr>
              <a:t>transformation</a:t>
            </a:r>
            <a:endParaRPr sz="3400">
              <a:latin typeface="Arial MT"/>
              <a:cs typeface="Arial MT"/>
            </a:endParaRPr>
          </a:p>
          <a:p>
            <a:pPr marL="470534">
              <a:spcBef>
                <a:spcPts val="585"/>
              </a:spcBef>
            </a:pPr>
            <a:r>
              <a:rPr sz="2850" spc="-90" dirty="0">
                <a:solidFill>
                  <a:srgbClr val="0A7462"/>
                </a:solidFill>
                <a:latin typeface="Arial MT"/>
                <a:cs typeface="Arial MT"/>
              </a:rPr>
              <a:t>+</a:t>
            </a:r>
            <a:r>
              <a:rPr sz="2850" spc="-220" dirty="0">
                <a:solidFill>
                  <a:srgbClr val="0A7462"/>
                </a:solidFill>
                <a:latin typeface="Arial MT"/>
                <a:cs typeface="Arial MT"/>
              </a:rPr>
              <a:t> </a:t>
            </a:r>
            <a:r>
              <a:rPr sz="2850" spc="-25" dirty="0">
                <a:latin typeface="Arial MT"/>
                <a:cs typeface="Arial MT"/>
              </a:rPr>
              <a:t>convert</a:t>
            </a:r>
            <a:r>
              <a:rPr sz="2850" spc="-105" dirty="0">
                <a:latin typeface="Arial MT"/>
                <a:cs typeface="Arial MT"/>
              </a:rPr>
              <a:t> </a:t>
            </a:r>
            <a:r>
              <a:rPr sz="2850" dirty="0">
                <a:latin typeface="Arial MT"/>
                <a:cs typeface="Arial MT"/>
              </a:rPr>
              <a:t>data</a:t>
            </a:r>
            <a:r>
              <a:rPr sz="2850" spc="-170" dirty="0">
                <a:latin typeface="Arial MT"/>
                <a:cs typeface="Arial MT"/>
              </a:rPr>
              <a:t> </a:t>
            </a:r>
            <a:r>
              <a:rPr sz="2850" dirty="0">
                <a:latin typeface="Arial MT"/>
                <a:cs typeface="Arial MT"/>
              </a:rPr>
              <a:t>to</a:t>
            </a:r>
            <a:r>
              <a:rPr sz="2850" spc="-150" dirty="0">
                <a:latin typeface="Arial MT"/>
                <a:cs typeface="Arial MT"/>
              </a:rPr>
              <a:t> </a:t>
            </a:r>
            <a:r>
              <a:rPr sz="2850" spc="-20" dirty="0">
                <a:latin typeface="Arial MT"/>
                <a:cs typeface="Arial MT"/>
              </a:rPr>
              <a:t>uniform</a:t>
            </a:r>
            <a:r>
              <a:rPr sz="2850" spc="55" dirty="0">
                <a:latin typeface="Arial MT"/>
                <a:cs typeface="Arial MT"/>
              </a:rPr>
              <a:t> </a:t>
            </a:r>
            <a:r>
              <a:rPr sz="2850" spc="-10" dirty="0">
                <a:latin typeface="Arial MT"/>
                <a:cs typeface="Arial MT"/>
              </a:rPr>
              <a:t>format</a:t>
            </a:r>
            <a:endParaRPr sz="2850">
              <a:latin typeface="Arial MT"/>
              <a:cs typeface="Arial MT"/>
            </a:endParaRPr>
          </a:p>
          <a:p>
            <a:pPr marL="471805">
              <a:spcBef>
                <a:spcPts val="810"/>
              </a:spcBef>
            </a:pPr>
            <a:r>
              <a:rPr sz="2700" dirty="0">
                <a:solidFill>
                  <a:srgbClr val="0C7569"/>
                </a:solidFill>
                <a:latin typeface="Arial MT"/>
                <a:cs typeface="Arial MT"/>
              </a:rPr>
              <a:t>+</a:t>
            </a:r>
            <a:r>
              <a:rPr sz="2700" spc="-55" dirty="0">
                <a:solidFill>
                  <a:srgbClr val="0C7569"/>
                </a:solidFill>
                <a:latin typeface="Arial MT"/>
                <a:cs typeface="Arial MT"/>
              </a:rPr>
              <a:t> </a:t>
            </a:r>
            <a:r>
              <a:rPr sz="2700" dirty="0">
                <a:latin typeface="Arial MT"/>
                <a:cs typeface="Arial MT"/>
              </a:rPr>
              <a:t>remove</a:t>
            </a:r>
            <a:r>
              <a:rPr sz="2700" spc="235" dirty="0">
                <a:latin typeface="Arial MT"/>
                <a:cs typeface="Arial MT"/>
              </a:rPr>
              <a:t> </a:t>
            </a:r>
            <a:r>
              <a:rPr sz="2700" dirty="0">
                <a:latin typeface="Arial MT"/>
                <a:cs typeface="Arial MT"/>
              </a:rPr>
              <a:t>&amp;</a:t>
            </a:r>
            <a:r>
              <a:rPr sz="2700" spc="180" dirty="0">
                <a:latin typeface="Arial MT"/>
                <a:cs typeface="Arial MT"/>
              </a:rPr>
              <a:t> </a:t>
            </a:r>
            <a:r>
              <a:rPr sz="2700" dirty="0">
                <a:latin typeface="Arial MT"/>
                <a:cs typeface="Arial MT"/>
              </a:rPr>
              <a:t>add</a:t>
            </a:r>
            <a:r>
              <a:rPr sz="2700" spc="95" dirty="0">
                <a:latin typeface="Arial MT"/>
                <a:cs typeface="Arial MT"/>
              </a:rPr>
              <a:t> </a:t>
            </a:r>
            <a:r>
              <a:rPr sz="2700" dirty="0">
                <a:latin typeface="Arial MT"/>
                <a:cs typeface="Arial MT"/>
              </a:rPr>
              <a:t>fields</a:t>
            </a:r>
            <a:r>
              <a:rPr sz="2700" spc="170" dirty="0">
                <a:latin typeface="Arial MT"/>
                <a:cs typeface="Arial MT"/>
              </a:rPr>
              <a:t> </a:t>
            </a:r>
            <a:r>
              <a:rPr sz="2700" spc="-130" dirty="0">
                <a:latin typeface="Arial MT"/>
                <a:cs typeface="Arial MT"/>
              </a:rPr>
              <a:t>(e.g.,</a:t>
            </a:r>
            <a:r>
              <a:rPr sz="2700" dirty="0">
                <a:latin typeface="Arial MT"/>
                <a:cs typeface="Arial MT"/>
              </a:rPr>
              <a:t> </a:t>
            </a:r>
            <a:r>
              <a:rPr sz="2700" spc="-190" dirty="0">
                <a:latin typeface="Arial MT"/>
                <a:cs typeface="Arial MT"/>
              </a:rPr>
              <a:t>add</a:t>
            </a:r>
            <a:r>
              <a:rPr sz="2700" spc="-75" dirty="0">
                <a:latin typeface="Arial MT"/>
                <a:cs typeface="Arial MT"/>
              </a:rPr>
              <a:t> </a:t>
            </a:r>
            <a:r>
              <a:rPr sz="2700" spc="-150" dirty="0">
                <a:latin typeface="Arial MT"/>
                <a:cs typeface="Arial MT"/>
              </a:rPr>
              <a:t>date</a:t>
            </a:r>
            <a:r>
              <a:rPr sz="2700" spc="55" dirty="0">
                <a:latin typeface="Arial MT"/>
                <a:cs typeface="Arial MT"/>
              </a:rPr>
              <a:t> </a:t>
            </a:r>
            <a:r>
              <a:rPr sz="2700" spc="-175" dirty="0">
                <a:latin typeface="Arial MT"/>
                <a:cs typeface="Arial MT"/>
              </a:rPr>
              <a:t>to</a:t>
            </a:r>
            <a:r>
              <a:rPr sz="2700" spc="-35" dirty="0">
                <a:latin typeface="Arial MT"/>
                <a:cs typeface="Arial MT"/>
              </a:rPr>
              <a:t> </a:t>
            </a:r>
            <a:r>
              <a:rPr sz="2700" spc="-170" dirty="0">
                <a:latin typeface="Arial MT"/>
                <a:cs typeface="Arial MT"/>
              </a:rPr>
              <a:t>get</a:t>
            </a:r>
            <a:r>
              <a:rPr sz="2700" spc="-30" dirty="0">
                <a:latin typeface="Arial MT"/>
                <a:cs typeface="Arial MT"/>
              </a:rPr>
              <a:t> </a:t>
            </a:r>
            <a:r>
              <a:rPr sz="2700" spc="-75" dirty="0">
                <a:latin typeface="Arial MT"/>
                <a:cs typeface="Arial MT"/>
              </a:rPr>
              <a:t>history)</a:t>
            </a:r>
            <a:endParaRPr sz="2700">
              <a:latin typeface="Arial MT"/>
              <a:cs typeface="Arial MT"/>
            </a:endParaRPr>
          </a:p>
          <a:p>
            <a:pPr marL="357505" indent="-342265">
              <a:spcBef>
                <a:spcPts val="960"/>
              </a:spcBef>
              <a:buClr>
                <a:srgbClr val="FD01F9"/>
              </a:buClr>
              <a:buChar char="•"/>
              <a:tabLst>
                <a:tab pos="357505" algn="l"/>
              </a:tabLst>
            </a:pPr>
            <a:r>
              <a:rPr sz="3000" spc="60" dirty="0">
                <a:latin typeface="Arial MT"/>
                <a:cs typeface="Arial MT"/>
              </a:rPr>
              <a:t>Standards</a:t>
            </a:r>
            <a:r>
              <a:rPr sz="3000" spc="390" dirty="0">
                <a:latin typeface="Arial MT"/>
                <a:cs typeface="Arial MT"/>
              </a:rPr>
              <a:t> </a:t>
            </a:r>
            <a:r>
              <a:rPr sz="3000" spc="-270" dirty="0">
                <a:latin typeface="Arial MT"/>
                <a:cs typeface="Arial MT"/>
              </a:rPr>
              <a:t>(e.g.,</a:t>
            </a:r>
            <a:r>
              <a:rPr sz="3000" spc="-114" dirty="0">
                <a:latin typeface="Arial MT"/>
                <a:cs typeface="Arial MT"/>
              </a:rPr>
              <a:t> </a:t>
            </a:r>
            <a:r>
              <a:rPr sz="3000" spc="-459" dirty="0">
                <a:latin typeface="Arial MT"/>
                <a:cs typeface="Arial MT"/>
              </a:rPr>
              <a:t>ODBC)</a:t>
            </a:r>
            <a:endParaRPr sz="3000">
              <a:latin typeface="Arial MT"/>
              <a:cs typeface="Arial MT"/>
            </a:endParaRPr>
          </a:p>
          <a:p>
            <a:pPr marL="342900" indent="-330200">
              <a:spcBef>
                <a:spcPts val="640"/>
              </a:spcBef>
              <a:buClr>
                <a:srgbClr val="FD03F0"/>
              </a:buClr>
              <a:buChar char="•"/>
              <a:tabLst>
                <a:tab pos="342900" algn="l"/>
              </a:tabLst>
            </a:pPr>
            <a:r>
              <a:rPr sz="3400" spc="-30" dirty="0">
                <a:latin typeface="Arial MT"/>
                <a:cs typeface="Arial MT"/>
              </a:rPr>
              <a:t>Gateways</a:t>
            </a:r>
            <a:endParaRPr sz="3400">
              <a:latin typeface="Arial MT"/>
              <a:cs typeface="Arial MT"/>
            </a:endParaRPr>
          </a:p>
        </p:txBody>
      </p:sp>
    </p:spTree>
    <p:extLst>
      <p:ext uri="{BB962C8B-B14F-4D97-AF65-F5344CB8AC3E}">
        <p14:creationId xmlns:p14="http://schemas.microsoft.com/office/powerpoint/2010/main" val="3948410371"/>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774531" y="2714626"/>
            <a:ext cx="4018358" cy="2750343"/>
          </a:xfrm>
          <a:prstGeom prst="rect">
            <a:avLst/>
          </a:prstGeom>
        </p:spPr>
      </p:pic>
      <p:grpSp>
        <p:nvGrpSpPr>
          <p:cNvPr id="3" name="object 3"/>
          <p:cNvGrpSpPr/>
          <p:nvPr/>
        </p:nvGrpSpPr>
        <p:grpSpPr>
          <a:xfrm>
            <a:off x="1524001" y="1273968"/>
            <a:ext cx="9138285" cy="163830"/>
            <a:chOff x="0" y="1273968"/>
            <a:chExt cx="9138285" cy="163830"/>
          </a:xfrm>
        </p:grpSpPr>
        <p:pic>
          <p:nvPicPr>
            <p:cNvPr id="4" name="object 4"/>
            <p:cNvPicPr/>
            <p:nvPr/>
          </p:nvPicPr>
          <p:blipFill>
            <a:blip r:embed="rId3" cstate="print"/>
            <a:stretch>
              <a:fillRect/>
            </a:stretch>
          </p:blipFill>
          <p:spPr>
            <a:xfrm>
              <a:off x="0" y="1384101"/>
              <a:ext cx="9135070" cy="53578"/>
            </a:xfrm>
            <a:prstGeom prst="rect">
              <a:avLst/>
            </a:prstGeom>
          </p:spPr>
        </p:pic>
        <p:pic>
          <p:nvPicPr>
            <p:cNvPr id="5" name="object 5"/>
            <p:cNvPicPr/>
            <p:nvPr/>
          </p:nvPicPr>
          <p:blipFill>
            <a:blip r:embed="rId4" cstate="print"/>
            <a:stretch>
              <a:fillRect/>
            </a:stretch>
          </p:blipFill>
          <p:spPr>
            <a:xfrm>
              <a:off x="0" y="1276945"/>
              <a:ext cx="9135070" cy="80367"/>
            </a:xfrm>
            <a:prstGeom prst="rect">
              <a:avLst/>
            </a:prstGeom>
          </p:spPr>
        </p:pic>
        <p:sp>
          <p:nvSpPr>
            <p:cNvPr id="6" name="object 6"/>
            <p:cNvSpPr/>
            <p:nvPr/>
          </p:nvSpPr>
          <p:spPr>
            <a:xfrm>
              <a:off x="17859"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grpSp>
      <p:sp>
        <p:nvSpPr>
          <p:cNvPr id="7" name="object 7"/>
          <p:cNvSpPr txBox="1">
            <a:spLocks noGrp="1"/>
          </p:cNvSpPr>
          <p:nvPr>
            <p:ph type="title"/>
          </p:nvPr>
        </p:nvSpPr>
        <p:spPr>
          <a:xfrm>
            <a:off x="2548467" y="-78584"/>
            <a:ext cx="10769600" cy="805659"/>
          </a:xfrm>
          <a:prstGeom prst="rect">
            <a:avLst/>
          </a:prstGeom>
        </p:spPr>
        <p:txBody>
          <a:bodyPr vert="horz" wrap="square" lIns="0" tIns="104447" rIns="0" bIns="0" numCol="1" rtlCol="0" anchor="b" anchorCtr="0" compatLnSpc="1">
            <a:prstTxWarp prst="textNoShape">
              <a:avLst/>
            </a:prstTxWarp>
            <a:spAutoFit/>
          </a:bodyPr>
          <a:lstStyle/>
          <a:p>
            <a:pPr marL="2642235">
              <a:spcBef>
                <a:spcPts val="90"/>
              </a:spcBef>
            </a:pPr>
            <a:r>
              <a:rPr sz="6825" spc="-37" baseline="1221" dirty="0">
                <a:solidFill>
                  <a:srgbClr val="087964"/>
                </a:solidFill>
              </a:rPr>
              <a:t>i</a:t>
            </a:r>
            <a:r>
              <a:rPr sz="4550" spc="-25" dirty="0">
                <a:solidFill>
                  <a:srgbClr val="087964"/>
                </a:solidFill>
              </a:rPr>
              <a:t>nte</a:t>
            </a:r>
            <a:r>
              <a:rPr sz="6825" spc="-37" baseline="1221" dirty="0">
                <a:solidFill>
                  <a:srgbClr val="087964"/>
                </a:solidFill>
              </a:rPr>
              <a:t>gr</a:t>
            </a:r>
            <a:r>
              <a:rPr sz="4550" spc="-25" dirty="0">
                <a:solidFill>
                  <a:srgbClr val="087964"/>
                </a:solidFill>
              </a:rPr>
              <a:t>ation</a:t>
            </a:r>
            <a:endParaRPr sz="4550"/>
          </a:p>
        </p:txBody>
      </p:sp>
      <p:sp>
        <p:nvSpPr>
          <p:cNvPr id="10" name="object 10"/>
          <p:cNvSpPr txBox="1">
            <a:spLocks noGrp="1"/>
          </p:cNvSpPr>
          <p:nvPr>
            <p:ph type="ftr" sz="quarter" idx="5"/>
          </p:nvPr>
        </p:nvSpPr>
        <p:spPr>
          <a:xfrm>
            <a:off x="5226038" y="6697174"/>
            <a:ext cx="3742690" cy="191770"/>
          </a:xfrm>
          <a:prstGeom prst="rect">
            <a:avLst/>
          </a:prstGeom>
        </p:spPr>
        <p:txBody>
          <a:bodyPr vert="horz" wrap="square" lIns="0" tIns="0" rIns="0" bIns="0" rtlCol="0">
            <a:spAutoFit/>
          </a:bodyPr>
          <a:lstStyle>
            <a:defPPr>
              <a:defRPr kern="0"/>
            </a:defPPr>
            <a:lvl1pPr>
              <a:defRPr sz="1150" b="0" i="0">
                <a:solidFill>
                  <a:srgbClr val="2F2F2F"/>
                </a:solidFill>
                <a:latin typeface="Arial MT"/>
                <a:cs typeface="Arial MT"/>
              </a:defRPr>
            </a:lvl1pPr>
          </a:lstStyle>
          <a:p>
            <a:pPr marL="12700">
              <a:spcBef>
                <a:spcPts val="10"/>
              </a:spcBef>
            </a:pPr>
            <a:r>
              <a:rPr lang="en-GB" spc="-55">
                <a:solidFill>
                  <a:srgbClr val="333333"/>
                </a:solidFill>
              </a:rPr>
              <a:t>Prepared By: Mohammad Rony Lecturer, Dept. Of CSE University Of Global Village (UGV), Barishal</a:t>
            </a:r>
            <a:endParaRPr spc="-20" dirty="0">
              <a:solidFill>
                <a:srgbClr val="343434"/>
              </a:solidFill>
            </a:endParaRPr>
          </a:p>
        </p:txBody>
      </p:sp>
      <p:sp>
        <p:nvSpPr>
          <p:cNvPr id="8" name="object 8"/>
          <p:cNvSpPr txBox="1"/>
          <p:nvPr/>
        </p:nvSpPr>
        <p:spPr>
          <a:xfrm>
            <a:off x="2069619" y="1529711"/>
            <a:ext cx="2906395" cy="1781175"/>
          </a:xfrm>
          <a:prstGeom prst="rect">
            <a:avLst/>
          </a:prstGeom>
        </p:spPr>
        <p:txBody>
          <a:bodyPr vert="horz" wrap="square" lIns="0" tIns="106045" rIns="0" bIns="0" rtlCol="0">
            <a:spAutoFit/>
          </a:bodyPr>
          <a:lstStyle/>
          <a:p>
            <a:pPr marL="22225">
              <a:spcBef>
                <a:spcPts val="835"/>
              </a:spcBef>
            </a:pPr>
            <a:r>
              <a:rPr sz="3150" dirty="0">
                <a:solidFill>
                  <a:srgbClr val="FD01F9"/>
                </a:solidFill>
                <a:latin typeface="Arial MT"/>
                <a:cs typeface="Arial MT"/>
              </a:rPr>
              <a:t>s</a:t>
            </a:r>
            <a:r>
              <a:rPr sz="3150" spc="120" dirty="0">
                <a:solidFill>
                  <a:srgbClr val="FD01F9"/>
                </a:solidFill>
                <a:latin typeface="Arial MT"/>
                <a:cs typeface="Arial MT"/>
              </a:rPr>
              <a:t> </a:t>
            </a:r>
            <a:r>
              <a:rPr sz="3150" dirty="0">
                <a:latin typeface="Arial MT"/>
                <a:cs typeface="Arial MT"/>
              </a:rPr>
              <a:t>Data</a:t>
            </a:r>
            <a:r>
              <a:rPr sz="3150" spc="25" dirty="0">
                <a:latin typeface="Arial MT"/>
                <a:cs typeface="Arial MT"/>
              </a:rPr>
              <a:t> </a:t>
            </a:r>
            <a:r>
              <a:rPr sz="3150" spc="-10" dirty="0">
                <a:latin typeface="Arial MT"/>
                <a:cs typeface="Arial MT"/>
              </a:rPr>
              <a:t>Cleaning</a:t>
            </a:r>
            <a:endParaRPr sz="3150">
              <a:latin typeface="Arial MT"/>
              <a:cs typeface="Arial MT"/>
            </a:endParaRPr>
          </a:p>
          <a:p>
            <a:pPr marL="350520" indent="-337820">
              <a:spcBef>
                <a:spcPts val="760"/>
              </a:spcBef>
              <a:buClr>
                <a:srgbClr val="FF00FD"/>
              </a:buClr>
              <a:buChar char="•"/>
              <a:tabLst>
                <a:tab pos="350520" algn="l"/>
              </a:tabLst>
            </a:pPr>
            <a:r>
              <a:rPr sz="3250" dirty="0">
                <a:latin typeface="Arial MT"/>
                <a:cs typeface="Arial MT"/>
              </a:rPr>
              <a:t>Data</a:t>
            </a:r>
            <a:r>
              <a:rPr sz="3250" spc="-220" dirty="0">
                <a:latin typeface="Arial MT"/>
                <a:cs typeface="Arial MT"/>
              </a:rPr>
              <a:t> </a:t>
            </a:r>
            <a:r>
              <a:rPr sz="3250" spc="-10" dirty="0">
                <a:latin typeface="Arial MT"/>
                <a:cs typeface="Arial MT"/>
              </a:rPr>
              <a:t>Loading</a:t>
            </a:r>
            <a:endParaRPr sz="3250">
              <a:latin typeface="Arial MT"/>
              <a:cs typeface="Arial MT"/>
            </a:endParaRPr>
          </a:p>
          <a:p>
            <a:pPr marL="350520" indent="-337820">
              <a:spcBef>
                <a:spcPts val="740"/>
              </a:spcBef>
              <a:buClr>
                <a:srgbClr val="FD00FF"/>
              </a:buClr>
              <a:buChar char="•"/>
              <a:tabLst>
                <a:tab pos="350520" algn="l"/>
              </a:tabLst>
            </a:pPr>
            <a:r>
              <a:rPr sz="3250" spc="-25" dirty="0">
                <a:latin typeface="Arial MT"/>
                <a:cs typeface="Arial MT"/>
              </a:rPr>
              <a:t>Derived</a:t>
            </a:r>
            <a:r>
              <a:rPr sz="3250" spc="-145" dirty="0">
                <a:latin typeface="Arial MT"/>
                <a:cs typeface="Arial MT"/>
              </a:rPr>
              <a:t> </a:t>
            </a:r>
            <a:r>
              <a:rPr sz="3250" spc="-20" dirty="0">
                <a:latin typeface="Arial MT"/>
                <a:cs typeface="Arial MT"/>
              </a:rPr>
              <a:t>Data</a:t>
            </a:r>
            <a:endParaRPr sz="3250">
              <a:latin typeface="Arial MT"/>
              <a:cs typeface="Arial MT"/>
            </a:endParaRPr>
          </a:p>
        </p:txBody>
      </p:sp>
    </p:spTree>
    <p:extLst>
      <p:ext uri="{BB962C8B-B14F-4D97-AF65-F5344CB8AC3E}">
        <p14:creationId xmlns:p14="http://schemas.microsoft.com/office/powerpoint/2010/main" val="1399000796"/>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596062" y="4464843"/>
            <a:ext cx="625078" cy="330398"/>
          </a:xfrm>
          <a:prstGeom prst="rect">
            <a:avLst/>
          </a:prstGeom>
        </p:spPr>
      </p:pic>
      <p:pic>
        <p:nvPicPr>
          <p:cNvPr id="3" name="object 3"/>
          <p:cNvPicPr/>
          <p:nvPr/>
        </p:nvPicPr>
        <p:blipFill>
          <a:blip r:embed="rId3" cstate="print"/>
          <a:stretch>
            <a:fillRect/>
          </a:stretch>
        </p:blipFill>
        <p:spPr>
          <a:xfrm>
            <a:off x="3399234" y="3902274"/>
            <a:ext cx="696515" cy="80367"/>
          </a:xfrm>
          <a:prstGeom prst="rect">
            <a:avLst/>
          </a:prstGeom>
        </p:spPr>
      </p:pic>
      <p:pic>
        <p:nvPicPr>
          <p:cNvPr id="4" name="object 4"/>
          <p:cNvPicPr/>
          <p:nvPr/>
        </p:nvPicPr>
        <p:blipFill>
          <a:blip r:embed="rId4" cstate="print"/>
          <a:stretch>
            <a:fillRect/>
          </a:stretch>
        </p:blipFill>
        <p:spPr>
          <a:xfrm>
            <a:off x="6453187" y="3937992"/>
            <a:ext cx="616148" cy="187523"/>
          </a:xfrm>
          <a:prstGeom prst="rect">
            <a:avLst/>
          </a:prstGeom>
        </p:spPr>
      </p:pic>
      <p:grpSp>
        <p:nvGrpSpPr>
          <p:cNvPr id="5" name="object 5"/>
          <p:cNvGrpSpPr/>
          <p:nvPr/>
        </p:nvGrpSpPr>
        <p:grpSpPr>
          <a:xfrm>
            <a:off x="1524001" y="1273968"/>
            <a:ext cx="9138285" cy="163830"/>
            <a:chOff x="0" y="1273968"/>
            <a:chExt cx="9138285" cy="163830"/>
          </a:xfrm>
        </p:grpSpPr>
        <p:pic>
          <p:nvPicPr>
            <p:cNvPr id="6" name="object 6"/>
            <p:cNvPicPr/>
            <p:nvPr/>
          </p:nvPicPr>
          <p:blipFill>
            <a:blip r:embed="rId5" cstate="print"/>
            <a:stretch>
              <a:fillRect/>
            </a:stretch>
          </p:blipFill>
          <p:spPr>
            <a:xfrm>
              <a:off x="0" y="1384101"/>
              <a:ext cx="9135070" cy="53578"/>
            </a:xfrm>
            <a:prstGeom prst="rect">
              <a:avLst/>
            </a:prstGeom>
          </p:spPr>
        </p:pic>
        <p:pic>
          <p:nvPicPr>
            <p:cNvPr id="7" name="object 7"/>
            <p:cNvPicPr/>
            <p:nvPr/>
          </p:nvPicPr>
          <p:blipFill>
            <a:blip r:embed="rId6" cstate="print"/>
            <a:stretch>
              <a:fillRect/>
            </a:stretch>
          </p:blipFill>
          <p:spPr>
            <a:xfrm>
              <a:off x="0" y="1276945"/>
              <a:ext cx="9135070" cy="80367"/>
            </a:xfrm>
            <a:prstGeom prst="rect">
              <a:avLst/>
            </a:prstGeom>
          </p:spPr>
        </p:pic>
        <p:sp>
          <p:nvSpPr>
            <p:cNvPr id="8" name="object 8"/>
            <p:cNvSpPr/>
            <p:nvPr/>
          </p:nvSpPr>
          <p:spPr>
            <a:xfrm>
              <a:off x="17859"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grpSp>
      <p:sp>
        <p:nvSpPr>
          <p:cNvPr id="9" name="object 9"/>
          <p:cNvSpPr txBox="1">
            <a:spLocks noGrp="1"/>
          </p:cNvSpPr>
          <p:nvPr>
            <p:ph type="title"/>
          </p:nvPr>
        </p:nvSpPr>
        <p:spPr>
          <a:xfrm>
            <a:off x="2548467" y="201983"/>
            <a:ext cx="10769600" cy="525093"/>
          </a:xfrm>
          <a:prstGeom prst="rect">
            <a:avLst/>
          </a:prstGeom>
        </p:spPr>
        <p:txBody>
          <a:bodyPr vert="horz" wrap="square" lIns="0" tIns="93295" rIns="0" bIns="0" numCol="1" rtlCol="0" anchor="b" anchorCtr="0" compatLnSpc="1">
            <a:prstTxWarp prst="textNoShape">
              <a:avLst/>
            </a:prstTxWarp>
            <a:spAutoFit/>
          </a:bodyPr>
          <a:lstStyle/>
          <a:p>
            <a:pPr marL="2179955">
              <a:spcBef>
                <a:spcPts val="135"/>
              </a:spcBef>
            </a:pPr>
            <a:r>
              <a:rPr spc="-105" dirty="0">
                <a:solidFill>
                  <a:srgbClr val="016D62"/>
                </a:solidFill>
              </a:rPr>
              <a:t>Data</a:t>
            </a:r>
            <a:r>
              <a:rPr spc="-210" dirty="0">
                <a:solidFill>
                  <a:srgbClr val="016D62"/>
                </a:solidFill>
              </a:rPr>
              <a:t> </a:t>
            </a:r>
            <a:r>
              <a:rPr spc="-135" dirty="0">
                <a:solidFill>
                  <a:srgbClr val="03645B"/>
                </a:solidFill>
              </a:rPr>
              <a:t>Cieaning</a:t>
            </a:r>
          </a:p>
        </p:txBody>
      </p:sp>
      <p:sp>
        <p:nvSpPr>
          <p:cNvPr id="15" name="object 15"/>
          <p:cNvSpPr txBox="1">
            <a:spLocks noGrp="1"/>
          </p:cNvSpPr>
          <p:nvPr>
            <p:ph type="ftr" sz="quarter" idx="5"/>
          </p:nvPr>
        </p:nvSpPr>
        <p:spPr>
          <a:xfrm>
            <a:off x="5226038" y="6697174"/>
            <a:ext cx="3742690" cy="191770"/>
          </a:xfrm>
          <a:prstGeom prst="rect">
            <a:avLst/>
          </a:prstGeom>
        </p:spPr>
        <p:txBody>
          <a:bodyPr vert="horz" wrap="square" lIns="0" tIns="0" rIns="0" bIns="0" rtlCol="0">
            <a:spAutoFit/>
          </a:bodyPr>
          <a:lstStyle>
            <a:defPPr>
              <a:defRPr kern="0"/>
            </a:defPPr>
            <a:lvl1pPr>
              <a:defRPr sz="1150" b="0" i="0">
                <a:solidFill>
                  <a:srgbClr val="2F2F2F"/>
                </a:solidFill>
                <a:latin typeface="Arial MT"/>
                <a:cs typeface="Arial MT"/>
              </a:defRPr>
            </a:lvl1pPr>
          </a:lstStyle>
          <a:p>
            <a:pPr marL="12700">
              <a:spcBef>
                <a:spcPts val="10"/>
              </a:spcBef>
            </a:pPr>
            <a:r>
              <a:rPr lang="en-GB" spc="-55">
                <a:solidFill>
                  <a:srgbClr val="333333"/>
                </a:solidFill>
              </a:rPr>
              <a:t>Prepared By: Mohammad Rony Lecturer, Dept. Of CSE University Of Global Village (UGV), Barishal</a:t>
            </a:r>
            <a:endParaRPr spc="-20" dirty="0">
              <a:solidFill>
                <a:srgbClr val="343434"/>
              </a:solidFill>
            </a:endParaRPr>
          </a:p>
        </p:txBody>
      </p:sp>
      <p:sp>
        <p:nvSpPr>
          <p:cNvPr id="10" name="object 10"/>
          <p:cNvSpPr txBox="1"/>
          <p:nvPr/>
        </p:nvSpPr>
        <p:spPr>
          <a:xfrm>
            <a:off x="2009751" y="1575911"/>
            <a:ext cx="8010525" cy="1991360"/>
          </a:xfrm>
          <a:prstGeom prst="rect">
            <a:avLst/>
          </a:prstGeom>
        </p:spPr>
        <p:txBody>
          <a:bodyPr vert="horz" wrap="square" lIns="0" tIns="95250" rIns="0" bIns="0" rtlCol="0">
            <a:spAutoFit/>
          </a:bodyPr>
          <a:lstStyle/>
          <a:p>
            <a:pPr marL="20955">
              <a:spcBef>
                <a:spcPts val="750"/>
              </a:spcBef>
              <a:tabLst>
                <a:tab pos="344170" algn="l"/>
                <a:tab pos="3608704" algn="l"/>
                <a:tab pos="4002404" algn="l"/>
              </a:tabLst>
            </a:pPr>
            <a:r>
              <a:rPr sz="2800" spc="-50" dirty="0">
                <a:solidFill>
                  <a:srgbClr val="FF01EF"/>
                </a:solidFill>
                <a:latin typeface="Arial MT"/>
                <a:cs typeface="Arial MT"/>
              </a:rPr>
              <a:t>s</a:t>
            </a:r>
            <a:r>
              <a:rPr sz="2800" dirty="0">
                <a:solidFill>
                  <a:srgbClr val="FF01EF"/>
                </a:solidFill>
                <a:latin typeface="Arial MT"/>
                <a:cs typeface="Arial MT"/>
              </a:rPr>
              <a:t>	</a:t>
            </a:r>
            <a:r>
              <a:rPr sz="2800" spc="-10" dirty="0">
                <a:latin typeface="Arial MT"/>
                <a:cs typeface="Arial MT"/>
              </a:rPr>
              <a:t>Migration</a:t>
            </a:r>
            <a:r>
              <a:rPr sz="2800" spc="25" dirty="0">
                <a:latin typeface="Arial MT"/>
                <a:cs typeface="Arial MT"/>
              </a:rPr>
              <a:t> </a:t>
            </a:r>
            <a:r>
              <a:rPr sz="2800" dirty="0">
                <a:latin typeface="Arial MT"/>
                <a:cs typeface="Arial MT"/>
              </a:rPr>
              <a:t>(e.g.,</a:t>
            </a:r>
            <a:r>
              <a:rPr sz="2800" spc="-85" dirty="0">
                <a:latin typeface="Arial MT"/>
                <a:cs typeface="Arial MT"/>
              </a:rPr>
              <a:t> </a:t>
            </a:r>
            <a:r>
              <a:rPr sz="2800" spc="-25" dirty="0">
                <a:latin typeface="Arial MT"/>
                <a:cs typeface="Arial MT"/>
              </a:rPr>
              <a:t>yen</a:t>
            </a:r>
            <a:r>
              <a:rPr sz="2800" dirty="0">
                <a:latin typeface="Arial MT"/>
                <a:cs typeface="Arial MT"/>
              </a:rPr>
              <a:t>	</a:t>
            </a:r>
            <a:r>
              <a:rPr sz="2800" spc="-50" dirty="0">
                <a:latin typeface="Arial MT"/>
                <a:cs typeface="Arial MT"/>
              </a:rPr>
              <a:t>a</a:t>
            </a:r>
            <a:r>
              <a:rPr sz="2800" dirty="0">
                <a:latin typeface="Arial MT"/>
                <a:cs typeface="Arial MT"/>
              </a:rPr>
              <a:t>	</a:t>
            </a:r>
            <a:r>
              <a:rPr sz="2800" spc="-10" dirty="0">
                <a:latin typeface="Arial MT"/>
                <a:cs typeface="Arial MT"/>
              </a:rPr>
              <a:t>dollars)</a:t>
            </a:r>
            <a:endParaRPr sz="2800">
              <a:latin typeface="Arial MT"/>
              <a:cs typeface="Arial MT"/>
            </a:endParaRPr>
          </a:p>
          <a:p>
            <a:pPr marL="346075" marR="5080" indent="-334010">
              <a:lnSpc>
                <a:spcPts val="3340"/>
              </a:lnSpc>
              <a:spcBef>
                <a:spcPts val="844"/>
              </a:spcBef>
              <a:buClr>
                <a:srgbClr val="F605F4"/>
              </a:buClr>
              <a:buChar char="•"/>
              <a:tabLst>
                <a:tab pos="351155" algn="l"/>
              </a:tabLst>
            </a:pPr>
            <a:r>
              <a:rPr sz="2850" spc="-35" dirty="0">
                <a:latin typeface="Arial MT"/>
                <a:cs typeface="Arial MT"/>
              </a:rPr>
              <a:t>Scrubbing:</a:t>
            </a:r>
            <a:r>
              <a:rPr sz="2850" spc="-135" dirty="0">
                <a:latin typeface="Arial MT"/>
                <a:cs typeface="Arial MT"/>
              </a:rPr>
              <a:t> </a:t>
            </a:r>
            <a:r>
              <a:rPr sz="2850" dirty="0">
                <a:latin typeface="Arial MT"/>
                <a:cs typeface="Arial MT"/>
              </a:rPr>
              <a:t>use</a:t>
            </a:r>
            <a:r>
              <a:rPr sz="2850" spc="-105" dirty="0">
                <a:latin typeface="Arial MT"/>
                <a:cs typeface="Arial MT"/>
              </a:rPr>
              <a:t> </a:t>
            </a:r>
            <a:r>
              <a:rPr sz="2850" spc="-35" dirty="0">
                <a:latin typeface="Arial MT"/>
                <a:cs typeface="Arial MT"/>
              </a:rPr>
              <a:t>domain-</a:t>
            </a:r>
            <a:r>
              <a:rPr sz="2850" spc="-20" dirty="0">
                <a:latin typeface="Arial MT"/>
                <a:cs typeface="Arial MT"/>
              </a:rPr>
              <a:t>specific</a:t>
            </a:r>
            <a:r>
              <a:rPr sz="2850" spc="-175" dirty="0">
                <a:latin typeface="Arial MT"/>
                <a:cs typeface="Arial MT"/>
              </a:rPr>
              <a:t> </a:t>
            </a:r>
            <a:r>
              <a:rPr sz="2850" spc="-45" dirty="0">
                <a:latin typeface="Arial MT"/>
                <a:cs typeface="Arial MT"/>
              </a:rPr>
              <a:t>knowledge</a:t>
            </a:r>
            <a:r>
              <a:rPr sz="2850" spc="100" dirty="0">
                <a:latin typeface="Arial MT"/>
                <a:cs typeface="Arial MT"/>
              </a:rPr>
              <a:t> </a:t>
            </a:r>
            <a:r>
              <a:rPr sz="2850" spc="-10" dirty="0">
                <a:latin typeface="Arial MT"/>
                <a:cs typeface="Arial MT"/>
              </a:rPr>
              <a:t>(e.g., 	</a:t>
            </a:r>
            <a:r>
              <a:rPr sz="2850" spc="-25" dirty="0">
                <a:latin typeface="Arial MT"/>
                <a:cs typeface="Arial MT"/>
              </a:rPr>
              <a:t>social</a:t>
            </a:r>
            <a:r>
              <a:rPr sz="2850" spc="-80" dirty="0">
                <a:latin typeface="Arial MT"/>
                <a:cs typeface="Arial MT"/>
              </a:rPr>
              <a:t> </a:t>
            </a:r>
            <a:r>
              <a:rPr sz="2850" spc="-35" dirty="0">
                <a:latin typeface="Arial MT"/>
                <a:cs typeface="Arial MT"/>
              </a:rPr>
              <a:t>security</a:t>
            </a:r>
            <a:r>
              <a:rPr sz="2850" spc="-65" dirty="0">
                <a:latin typeface="Arial MT"/>
                <a:cs typeface="Arial MT"/>
              </a:rPr>
              <a:t> </a:t>
            </a:r>
            <a:r>
              <a:rPr sz="2850" spc="-10" dirty="0">
                <a:latin typeface="Arial MT"/>
                <a:cs typeface="Arial MT"/>
              </a:rPr>
              <a:t>numbers)</a:t>
            </a:r>
            <a:endParaRPr sz="2850">
              <a:latin typeface="Arial MT"/>
              <a:cs typeface="Arial MT"/>
            </a:endParaRPr>
          </a:p>
          <a:p>
            <a:pPr marL="350520" indent="-337820">
              <a:spcBef>
                <a:spcPts val="575"/>
              </a:spcBef>
              <a:buClr>
                <a:srgbClr val="F903F9"/>
              </a:buClr>
              <a:buChar char="•"/>
              <a:tabLst>
                <a:tab pos="350520" algn="l"/>
              </a:tabLst>
            </a:pPr>
            <a:r>
              <a:rPr sz="2800" dirty="0">
                <a:latin typeface="Arial MT"/>
                <a:cs typeface="Arial MT"/>
              </a:rPr>
              <a:t>Fusion</a:t>
            </a:r>
            <a:r>
              <a:rPr sz="2800" spc="-5" dirty="0">
                <a:latin typeface="Arial MT"/>
                <a:cs typeface="Arial MT"/>
              </a:rPr>
              <a:t> </a:t>
            </a:r>
            <a:r>
              <a:rPr sz="2800" dirty="0">
                <a:latin typeface="Arial MT"/>
                <a:cs typeface="Arial MT"/>
              </a:rPr>
              <a:t>(e.g.,</a:t>
            </a:r>
            <a:r>
              <a:rPr sz="2800" spc="-100" dirty="0">
                <a:latin typeface="Arial MT"/>
                <a:cs typeface="Arial MT"/>
              </a:rPr>
              <a:t> </a:t>
            </a:r>
            <a:r>
              <a:rPr sz="2800" dirty="0">
                <a:latin typeface="Arial MT"/>
                <a:cs typeface="Arial MT"/>
              </a:rPr>
              <a:t>mail</a:t>
            </a:r>
            <a:r>
              <a:rPr sz="2800" spc="-80" dirty="0">
                <a:latin typeface="Arial MT"/>
                <a:cs typeface="Arial MT"/>
              </a:rPr>
              <a:t> </a:t>
            </a:r>
            <a:r>
              <a:rPr sz="2800" dirty="0">
                <a:latin typeface="Arial MT"/>
                <a:cs typeface="Arial MT"/>
              </a:rPr>
              <a:t>list,</a:t>
            </a:r>
            <a:r>
              <a:rPr sz="2800" spc="-195" dirty="0">
                <a:latin typeface="Arial MT"/>
                <a:cs typeface="Arial MT"/>
              </a:rPr>
              <a:t> </a:t>
            </a:r>
            <a:r>
              <a:rPr sz="2800" spc="-10" dirty="0">
                <a:latin typeface="Arial MT"/>
                <a:cs typeface="Arial MT"/>
              </a:rPr>
              <a:t>customer</a:t>
            </a:r>
            <a:r>
              <a:rPr sz="2800" spc="65" dirty="0">
                <a:latin typeface="Arial MT"/>
                <a:cs typeface="Arial MT"/>
              </a:rPr>
              <a:t> </a:t>
            </a:r>
            <a:r>
              <a:rPr sz="2800" spc="-10" dirty="0">
                <a:latin typeface="Arial MT"/>
                <a:cs typeface="Arial MT"/>
              </a:rPr>
              <a:t>merging)</a:t>
            </a:r>
            <a:endParaRPr sz="2800">
              <a:latin typeface="Arial MT"/>
              <a:cs typeface="Arial MT"/>
            </a:endParaRPr>
          </a:p>
        </p:txBody>
      </p:sp>
      <p:sp>
        <p:nvSpPr>
          <p:cNvPr id="11" name="object 11"/>
          <p:cNvSpPr txBox="1"/>
          <p:nvPr/>
        </p:nvSpPr>
        <p:spPr>
          <a:xfrm>
            <a:off x="2017863" y="3735784"/>
            <a:ext cx="4501515" cy="1245213"/>
          </a:xfrm>
          <a:prstGeom prst="rect">
            <a:avLst/>
          </a:prstGeom>
        </p:spPr>
        <p:txBody>
          <a:bodyPr vert="horz" wrap="square" lIns="0" tIns="11430" rIns="0" bIns="0" rtlCol="0">
            <a:spAutoFit/>
          </a:bodyPr>
          <a:lstStyle/>
          <a:p>
            <a:pPr marL="12700">
              <a:spcBef>
                <a:spcPts val="90"/>
              </a:spcBef>
              <a:tabLst>
                <a:tab pos="2226310" algn="l"/>
              </a:tabLst>
            </a:pPr>
            <a:r>
              <a:rPr sz="2450" spc="-20" dirty="0">
                <a:solidFill>
                  <a:srgbClr val="116959"/>
                </a:solidFill>
                <a:latin typeface="Arial MT"/>
                <a:cs typeface="Arial MT"/>
              </a:rPr>
              <a:t>billing</a:t>
            </a:r>
            <a:r>
              <a:rPr sz="2450" spc="-25" dirty="0">
                <a:solidFill>
                  <a:srgbClr val="116959"/>
                </a:solidFill>
                <a:latin typeface="Arial MT"/>
                <a:cs typeface="Arial MT"/>
              </a:rPr>
              <a:t> </a:t>
            </a:r>
            <a:r>
              <a:rPr sz="2450" spc="-25" dirty="0">
                <a:solidFill>
                  <a:srgbClr val="18564F"/>
                </a:solidFill>
                <a:latin typeface="Arial MT"/>
                <a:cs typeface="Arial MT"/>
              </a:rPr>
              <a:t>DB</a:t>
            </a:r>
            <a:r>
              <a:rPr sz="2450" dirty="0">
                <a:solidFill>
                  <a:srgbClr val="18564F"/>
                </a:solidFill>
                <a:latin typeface="Arial MT"/>
                <a:cs typeface="Arial MT"/>
              </a:rPr>
              <a:t>	</a:t>
            </a:r>
            <a:r>
              <a:rPr sz="2450" spc="-75" dirty="0">
                <a:solidFill>
                  <a:srgbClr val="2B6059"/>
                </a:solidFill>
                <a:latin typeface="Arial MT"/>
                <a:cs typeface="Arial MT"/>
              </a:rPr>
              <a:t>customer1</a:t>
            </a:r>
            <a:r>
              <a:rPr sz="2450" spc="-295" dirty="0">
                <a:solidFill>
                  <a:srgbClr val="2B6059"/>
                </a:solidFill>
                <a:latin typeface="Arial MT"/>
                <a:cs typeface="Arial MT"/>
              </a:rPr>
              <a:t> </a:t>
            </a:r>
            <a:r>
              <a:rPr sz="2450" spc="-10" dirty="0">
                <a:solidFill>
                  <a:srgbClr val="608E85"/>
                </a:solidFill>
                <a:latin typeface="Arial MT"/>
                <a:cs typeface="Arial MT"/>
              </a:rPr>
              <a:t>(Joe)</a:t>
            </a:r>
            <a:endParaRPr sz="2450">
              <a:latin typeface="Arial MT"/>
              <a:cs typeface="Arial MT"/>
            </a:endParaRPr>
          </a:p>
          <a:p>
            <a:pPr>
              <a:spcBef>
                <a:spcPts val="815"/>
              </a:spcBef>
            </a:pPr>
            <a:endParaRPr sz="2450">
              <a:latin typeface="Arial MT"/>
              <a:cs typeface="Arial MT"/>
            </a:endParaRPr>
          </a:p>
          <a:p>
            <a:pPr marL="13970">
              <a:tabLst>
                <a:tab pos="2378075" algn="l"/>
              </a:tabLst>
            </a:pPr>
            <a:r>
              <a:rPr sz="2450" spc="-15" dirty="0">
                <a:solidFill>
                  <a:srgbClr val="156450"/>
                </a:solidFill>
                <a:latin typeface="Arial MT"/>
                <a:cs typeface="Arial MT"/>
              </a:rPr>
              <a:t>service</a:t>
            </a:r>
            <a:r>
              <a:rPr sz="2450" spc="-95" dirty="0">
                <a:solidFill>
                  <a:srgbClr val="156450"/>
                </a:solidFill>
                <a:latin typeface="Arial MT"/>
                <a:cs typeface="Arial MT"/>
              </a:rPr>
              <a:t> </a:t>
            </a:r>
            <a:r>
              <a:rPr sz="2450" spc="-25" dirty="0">
                <a:solidFill>
                  <a:srgbClr val="136050"/>
                </a:solidFill>
                <a:latin typeface="Arial MT"/>
                <a:cs typeface="Arial MT"/>
              </a:rPr>
              <a:t>DB</a:t>
            </a:r>
            <a:r>
              <a:rPr sz="2450" dirty="0">
                <a:solidFill>
                  <a:srgbClr val="136050"/>
                </a:solidFill>
                <a:latin typeface="Arial MT"/>
                <a:cs typeface="Arial MT"/>
              </a:rPr>
              <a:t>	</a:t>
            </a:r>
            <a:r>
              <a:rPr sz="2450" spc="-30" dirty="0">
                <a:solidFill>
                  <a:srgbClr val="346260"/>
                </a:solidFill>
                <a:latin typeface="Arial MT"/>
                <a:cs typeface="Arial MT"/>
              </a:rPr>
              <a:t>customer2(Joe)</a:t>
            </a:r>
            <a:endParaRPr sz="2450">
              <a:latin typeface="Arial MT"/>
              <a:cs typeface="Arial MT"/>
            </a:endParaRPr>
          </a:p>
        </p:txBody>
      </p:sp>
      <p:sp>
        <p:nvSpPr>
          <p:cNvPr id="12" name="object 12"/>
          <p:cNvSpPr txBox="1"/>
          <p:nvPr/>
        </p:nvSpPr>
        <p:spPr>
          <a:xfrm>
            <a:off x="7205861" y="4030463"/>
            <a:ext cx="3166745" cy="397510"/>
          </a:xfrm>
          <a:prstGeom prst="rect">
            <a:avLst/>
          </a:prstGeom>
        </p:spPr>
        <p:txBody>
          <a:bodyPr vert="horz" wrap="square" lIns="0" tIns="11430" rIns="0" bIns="0" rtlCol="0">
            <a:spAutoFit/>
          </a:bodyPr>
          <a:lstStyle/>
          <a:p>
            <a:pPr marL="12700">
              <a:spcBef>
                <a:spcPts val="90"/>
              </a:spcBef>
            </a:pPr>
            <a:r>
              <a:rPr sz="2450" spc="-35" dirty="0">
                <a:solidFill>
                  <a:srgbClr val="28524F"/>
                </a:solidFill>
                <a:latin typeface="Arial MT"/>
                <a:cs typeface="Arial MT"/>
              </a:rPr>
              <a:t>merged_customer(Joe)</a:t>
            </a:r>
            <a:endParaRPr sz="2450">
              <a:latin typeface="Arial MT"/>
              <a:cs typeface="Arial MT"/>
            </a:endParaRPr>
          </a:p>
        </p:txBody>
      </p:sp>
      <p:sp>
        <p:nvSpPr>
          <p:cNvPr id="13" name="object 13"/>
          <p:cNvSpPr txBox="1"/>
          <p:nvPr/>
        </p:nvSpPr>
        <p:spPr>
          <a:xfrm>
            <a:off x="2009750" y="5372149"/>
            <a:ext cx="6419850" cy="886460"/>
          </a:xfrm>
          <a:prstGeom prst="rect">
            <a:avLst/>
          </a:prstGeom>
        </p:spPr>
        <p:txBody>
          <a:bodyPr vert="horz" wrap="square" lIns="0" tIns="16510" rIns="0" bIns="0" rtlCol="0">
            <a:spAutoFit/>
          </a:bodyPr>
          <a:lstStyle/>
          <a:p>
            <a:pPr marL="353695" indent="-340995">
              <a:spcBef>
                <a:spcPts val="130"/>
              </a:spcBef>
              <a:buClr>
                <a:srgbClr val="F005E4"/>
              </a:buClr>
              <a:buChar char="•"/>
              <a:tabLst>
                <a:tab pos="353695" algn="l"/>
              </a:tabLst>
            </a:pPr>
            <a:r>
              <a:rPr sz="2850" spc="-35" dirty="0">
                <a:latin typeface="Arial MT"/>
                <a:cs typeface="Arial MT"/>
              </a:rPr>
              <a:t>Auditing:</a:t>
            </a:r>
            <a:r>
              <a:rPr sz="2850" spc="-165" dirty="0">
                <a:latin typeface="Arial MT"/>
                <a:cs typeface="Arial MT"/>
              </a:rPr>
              <a:t> </a:t>
            </a:r>
            <a:r>
              <a:rPr sz="2850" spc="-30" dirty="0">
                <a:latin typeface="Arial MT"/>
                <a:cs typeface="Arial MT"/>
              </a:rPr>
              <a:t>discover </a:t>
            </a:r>
            <a:r>
              <a:rPr sz="2850" dirty="0">
                <a:latin typeface="Arial MT"/>
                <a:cs typeface="Arial MT"/>
              </a:rPr>
              <a:t>rules</a:t>
            </a:r>
            <a:r>
              <a:rPr sz="2850" spc="-85" dirty="0">
                <a:latin typeface="Arial MT"/>
                <a:cs typeface="Arial MT"/>
              </a:rPr>
              <a:t> </a:t>
            </a:r>
            <a:r>
              <a:rPr sz="2850" dirty="0">
                <a:latin typeface="Arial MT"/>
                <a:cs typeface="Arial MT"/>
              </a:rPr>
              <a:t>&amp;</a:t>
            </a:r>
            <a:r>
              <a:rPr sz="2850" spc="-150" dirty="0">
                <a:latin typeface="Arial MT"/>
                <a:cs typeface="Arial MT"/>
              </a:rPr>
              <a:t> </a:t>
            </a:r>
            <a:r>
              <a:rPr sz="2850" spc="-30" dirty="0">
                <a:latin typeface="Arial MT"/>
                <a:cs typeface="Arial MT"/>
              </a:rPr>
              <a:t>relationships</a:t>
            </a:r>
            <a:endParaRPr sz="2850">
              <a:latin typeface="Arial MT"/>
              <a:cs typeface="Arial MT"/>
            </a:endParaRPr>
          </a:p>
          <a:p>
            <a:pPr marL="349885">
              <a:spcBef>
                <a:spcPts val="20"/>
              </a:spcBef>
            </a:pPr>
            <a:r>
              <a:rPr sz="2750" dirty="0">
                <a:latin typeface="Arial MT"/>
                <a:cs typeface="Arial MT"/>
              </a:rPr>
              <a:t>(like</a:t>
            </a:r>
            <a:r>
              <a:rPr sz="2750" spc="55" dirty="0">
                <a:latin typeface="Arial MT"/>
                <a:cs typeface="Arial MT"/>
              </a:rPr>
              <a:t> </a:t>
            </a:r>
            <a:r>
              <a:rPr sz="2750" dirty="0">
                <a:latin typeface="Arial MT"/>
                <a:cs typeface="Arial MT"/>
              </a:rPr>
              <a:t>data</a:t>
            </a:r>
            <a:r>
              <a:rPr sz="2750" spc="114" dirty="0">
                <a:latin typeface="Arial MT"/>
                <a:cs typeface="Arial MT"/>
              </a:rPr>
              <a:t> </a:t>
            </a:r>
            <a:r>
              <a:rPr sz="2750" spc="-10" dirty="0">
                <a:latin typeface="Arial MT"/>
                <a:cs typeface="Arial MT"/>
              </a:rPr>
              <a:t>mining)</a:t>
            </a:r>
            <a:endParaRPr sz="2750">
              <a:latin typeface="Arial MT"/>
              <a:cs typeface="Arial MT"/>
            </a:endParaRPr>
          </a:p>
        </p:txBody>
      </p:sp>
    </p:spTree>
    <p:extLst>
      <p:ext uri="{BB962C8B-B14F-4D97-AF65-F5344CB8AC3E}">
        <p14:creationId xmlns:p14="http://schemas.microsoft.com/office/powerpoint/2010/main" val="4103509647"/>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1" y="1273968"/>
            <a:ext cx="9138285" cy="163830"/>
            <a:chOff x="0" y="1273968"/>
            <a:chExt cx="9138285" cy="163830"/>
          </a:xfrm>
        </p:grpSpPr>
        <p:pic>
          <p:nvPicPr>
            <p:cNvPr id="3" name="object 3"/>
            <p:cNvPicPr/>
            <p:nvPr/>
          </p:nvPicPr>
          <p:blipFill>
            <a:blip r:embed="rId2" cstate="print"/>
            <a:stretch>
              <a:fillRect/>
            </a:stretch>
          </p:blipFill>
          <p:spPr>
            <a:xfrm>
              <a:off x="0" y="1384101"/>
              <a:ext cx="9135070" cy="53578"/>
            </a:xfrm>
            <a:prstGeom prst="rect">
              <a:avLst/>
            </a:prstGeom>
          </p:spPr>
        </p:pic>
        <p:pic>
          <p:nvPicPr>
            <p:cNvPr id="4" name="object 4"/>
            <p:cNvPicPr/>
            <p:nvPr/>
          </p:nvPicPr>
          <p:blipFill>
            <a:blip r:embed="rId3" cstate="print"/>
            <a:stretch>
              <a:fillRect/>
            </a:stretch>
          </p:blipFill>
          <p:spPr>
            <a:xfrm>
              <a:off x="0" y="1276945"/>
              <a:ext cx="9135070" cy="80367"/>
            </a:xfrm>
            <a:prstGeom prst="rect">
              <a:avLst/>
            </a:prstGeom>
          </p:spPr>
        </p:pic>
        <p:sp>
          <p:nvSpPr>
            <p:cNvPr id="5" name="object 5"/>
            <p:cNvSpPr/>
            <p:nvPr/>
          </p:nvSpPr>
          <p:spPr>
            <a:xfrm>
              <a:off x="17859"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grpSp>
      <p:sp>
        <p:nvSpPr>
          <p:cNvPr id="6" name="object 6"/>
          <p:cNvSpPr txBox="1">
            <a:spLocks noGrp="1"/>
          </p:cNvSpPr>
          <p:nvPr>
            <p:ph type="title"/>
          </p:nvPr>
        </p:nvSpPr>
        <p:spPr>
          <a:xfrm>
            <a:off x="2548467" y="-75017"/>
            <a:ext cx="10769600" cy="802092"/>
          </a:xfrm>
          <a:prstGeom prst="rect">
            <a:avLst/>
          </a:prstGeom>
        </p:spPr>
        <p:txBody>
          <a:bodyPr vert="horz" wrap="square" lIns="0" tIns="93295" rIns="0" bIns="0" numCol="1" rtlCol="0" anchor="b" anchorCtr="0" compatLnSpc="1">
            <a:prstTxWarp prst="textNoShape">
              <a:avLst/>
            </a:prstTxWarp>
            <a:spAutoFit/>
          </a:bodyPr>
          <a:lstStyle/>
          <a:p>
            <a:pPr marL="2289175">
              <a:spcBef>
                <a:spcPts val="135"/>
              </a:spcBef>
            </a:pPr>
            <a:r>
              <a:rPr sz="4600" spc="-105" dirty="0">
                <a:solidFill>
                  <a:srgbClr val="00695B"/>
                </a:solidFill>
              </a:rPr>
              <a:t>Loading</a:t>
            </a:r>
            <a:r>
              <a:rPr sz="4600" spc="-150" dirty="0">
                <a:solidFill>
                  <a:srgbClr val="00695B"/>
                </a:solidFill>
              </a:rPr>
              <a:t> </a:t>
            </a:r>
            <a:r>
              <a:rPr sz="6900" spc="-30" baseline="1207" dirty="0">
                <a:solidFill>
                  <a:srgbClr val="056B60"/>
                </a:solidFill>
              </a:rPr>
              <a:t>D</a:t>
            </a:r>
            <a:r>
              <a:rPr sz="4600" spc="-20" dirty="0">
                <a:solidFill>
                  <a:srgbClr val="056B60"/>
                </a:solidFill>
              </a:rPr>
              <a:t>ata</a:t>
            </a:r>
            <a:endParaRPr sz="4600"/>
          </a:p>
        </p:txBody>
      </p:sp>
      <p:sp>
        <p:nvSpPr>
          <p:cNvPr id="9" name="object 9"/>
          <p:cNvSpPr txBox="1">
            <a:spLocks noGrp="1"/>
          </p:cNvSpPr>
          <p:nvPr>
            <p:ph type="ftr" sz="quarter" idx="5"/>
          </p:nvPr>
        </p:nvSpPr>
        <p:spPr>
          <a:xfrm>
            <a:off x="5226038" y="6697174"/>
            <a:ext cx="3742690" cy="191770"/>
          </a:xfrm>
          <a:prstGeom prst="rect">
            <a:avLst/>
          </a:prstGeom>
        </p:spPr>
        <p:txBody>
          <a:bodyPr vert="horz" wrap="square" lIns="0" tIns="0" rIns="0" bIns="0" rtlCol="0">
            <a:spAutoFit/>
          </a:bodyPr>
          <a:lstStyle>
            <a:defPPr>
              <a:defRPr kern="0"/>
            </a:defPPr>
            <a:lvl1pPr>
              <a:defRPr sz="1150" b="0" i="0">
                <a:solidFill>
                  <a:srgbClr val="2F2F2F"/>
                </a:solidFill>
                <a:latin typeface="Arial MT"/>
                <a:cs typeface="Arial MT"/>
              </a:defRPr>
            </a:lvl1pPr>
          </a:lstStyle>
          <a:p>
            <a:pPr marL="12700">
              <a:spcBef>
                <a:spcPts val="10"/>
              </a:spcBef>
            </a:pPr>
            <a:r>
              <a:rPr lang="en-GB" spc="-55">
                <a:solidFill>
                  <a:srgbClr val="333333"/>
                </a:solidFill>
              </a:rPr>
              <a:t>Prepared By: Mohammad Rony Lecturer, Dept. Of CSE University Of Global Village (UGV), Barishal</a:t>
            </a:r>
            <a:endParaRPr spc="-20" dirty="0">
              <a:solidFill>
                <a:srgbClr val="343434"/>
              </a:solidFill>
            </a:endParaRPr>
          </a:p>
        </p:txBody>
      </p:sp>
      <p:sp>
        <p:nvSpPr>
          <p:cNvPr id="7" name="object 7"/>
          <p:cNvSpPr txBox="1"/>
          <p:nvPr/>
        </p:nvSpPr>
        <p:spPr>
          <a:xfrm>
            <a:off x="2140065" y="1532673"/>
            <a:ext cx="6992620" cy="2876550"/>
          </a:xfrm>
          <a:prstGeom prst="rect">
            <a:avLst/>
          </a:prstGeom>
        </p:spPr>
        <p:txBody>
          <a:bodyPr vert="horz" wrap="square" lIns="0" tIns="83820" rIns="0" bIns="0" rtlCol="0">
            <a:spAutoFit/>
          </a:bodyPr>
          <a:lstStyle/>
          <a:p>
            <a:pPr marL="353060" indent="-339725">
              <a:spcBef>
                <a:spcPts val="660"/>
              </a:spcBef>
              <a:buClr>
                <a:srgbClr val="FD00FF"/>
              </a:buClr>
              <a:buChar char="•"/>
              <a:tabLst>
                <a:tab pos="353060" algn="l"/>
              </a:tabLst>
            </a:pPr>
            <a:r>
              <a:rPr sz="3300" spc="-65" dirty="0">
                <a:latin typeface="Arial MT"/>
                <a:cs typeface="Arial MT"/>
              </a:rPr>
              <a:t>Incremental</a:t>
            </a:r>
            <a:r>
              <a:rPr sz="3300" spc="-5" dirty="0">
                <a:latin typeface="Arial MT"/>
                <a:cs typeface="Arial MT"/>
              </a:rPr>
              <a:t> </a:t>
            </a:r>
            <a:r>
              <a:rPr sz="3300" dirty="0">
                <a:latin typeface="Arial MT"/>
                <a:cs typeface="Arial MT"/>
              </a:rPr>
              <a:t>vs.</a:t>
            </a:r>
            <a:r>
              <a:rPr sz="3300" spc="-229" dirty="0">
                <a:latin typeface="Arial MT"/>
                <a:cs typeface="Arial MT"/>
              </a:rPr>
              <a:t> </a:t>
            </a:r>
            <a:r>
              <a:rPr sz="3300" spc="-10" dirty="0">
                <a:latin typeface="Arial MT"/>
                <a:cs typeface="Arial MT"/>
              </a:rPr>
              <a:t>refresh</a:t>
            </a:r>
            <a:endParaRPr sz="3300">
              <a:latin typeface="Arial MT"/>
              <a:cs typeface="Arial MT"/>
            </a:endParaRPr>
          </a:p>
          <a:p>
            <a:pPr marL="344805" indent="-332105">
              <a:spcBef>
                <a:spcPts val="580"/>
              </a:spcBef>
              <a:buClr>
                <a:srgbClr val="FB01FB"/>
              </a:buClr>
              <a:buChar char="•"/>
              <a:tabLst>
                <a:tab pos="344805" algn="l"/>
              </a:tabLst>
            </a:pPr>
            <a:r>
              <a:rPr sz="3400" spc="-140" dirty="0">
                <a:latin typeface="Arial MT"/>
                <a:cs typeface="Arial MT"/>
              </a:rPr>
              <a:t>Off-</a:t>
            </a:r>
            <a:r>
              <a:rPr sz="3400" spc="-30" dirty="0">
                <a:latin typeface="Arial MT"/>
                <a:cs typeface="Arial MT"/>
              </a:rPr>
              <a:t>line</a:t>
            </a:r>
            <a:r>
              <a:rPr sz="3400" spc="-120" dirty="0">
                <a:latin typeface="Arial MT"/>
                <a:cs typeface="Arial MT"/>
              </a:rPr>
              <a:t> </a:t>
            </a:r>
            <a:r>
              <a:rPr sz="3400" spc="-50" dirty="0">
                <a:latin typeface="Arial MT"/>
                <a:cs typeface="Arial MT"/>
              </a:rPr>
              <a:t>vs.</a:t>
            </a:r>
            <a:r>
              <a:rPr sz="3400" spc="-190" dirty="0">
                <a:latin typeface="Arial MT"/>
                <a:cs typeface="Arial MT"/>
              </a:rPr>
              <a:t> </a:t>
            </a:r>
            <a:r>
              <a:rPr sz="3400" spc="-160" dirty="0">
                <a:latin typeface="Arial MT"/>
                <a:cs typeface="Arial MT"/>
              </a:rPr>
              <a:t>on-</a:t>
            </a:r>
            <a:r>
              <a:rPr sz="3400" spc="-20" dirty="0">
                <a:latin typeface="Arial MT"/>
                <a:cs typeface="Arial MT"/>
              </a:rPr>
              <a:t>line</a:t>
            </a:r>
            <a:endParaRPr sz="3400">
              <a:latin typeface="Arial MT"/>
              <a:cs typeface="Arial MT"/>
            </a:endParaRPr>
          </a:p>
          <a:p>
            <a:pPr marL="349885" indent="-336550">
              <a:spcBef>
                <a:spcPts val="715"/>
              </a:spcBef>
              <a:buClr>
                <a:srgbClr val="FB01FF"/>
              </a:buClr>
              <a:buChar char="•"/>
              <a:tabLst>
                <a:tab pos="349885" algn="l"/>
              </a:tabLst>
            </a:pPr>
            <a:r>
              <a:rPr sz="3250" spc="-45" dirty="0">
                <a:latin typeface="Arial MT"/>
                <a:cs typeface="Arial MT"/>
              </a:rPr>
              <a:t>Frequency</a:t>
            </a:r>
            <a:r>
              <a:rPr sz="3250" spc="55" dirty="0">
                <a:latin typeface="Arial MT"/>
                <a:cs typeface="Arial MT"/>
              </a:rPr>
              <a:t> </a:t>
            </a:r>
            <a:r>
              <a:rPr sz="3250" dirty="0">
                <a:latin typeface="Arial MT"/>
                <a:cs typeface="Arial MT"/>
              </a:rPr>
              <a:t>of</a:t>
            </a:r>
            <a:r>
              <a:rPr sz="3250" spc="-110" dirty="0">
                <a:latin typeface="Arial MT"/>
                <a:cs typeface="Arial MT"/>
              </a:rPr>
              <a:t> </a:t>
            </a:r>
            <a:r>
              <a:rPr sz="3250" spc="-10" dirty="0">
                <a:latin typeface="Arial MT"/>
                <a:cs typeface="Arial MT"/>
              </a:rPr>
              <a:t>loading</a:t>
            </a:r>
            <a:endParaRPr sz="3250">
              <a:latin typeface="Arial MT"/>
              <a:cs typeface="Arial MT"/>
            </a:endParaRPr>
          </a:p>
          <a:p>
            <a:pPr marL="478155">
              <a:spcBef>
                <a:spcPts val="625"/>
              </a:spcBef>
              <a:tabLst>
                <a:tab pos="1181735" algn="l"/>
              </a:tabLst>
            </a:pPr>
            <a:r>
              <a:rPr sz="2800" spc="-25" dirty="0">
                <a:latin typeface="Arial MT"/>
                <a:cs typeface="Arial MT"/>
              </a:rPr>
              <a:t>aAt</a:t>
            </a:r>
            <a:r>
              <a:rPr sz="2800" dirty="0">
                <a:latin typeface="Arial MT"/>
                <a:cs typeface="Arial MT"/>
              </a:rPr>
              <a:t>	night,</a:t>
            </a:r>
            <a:r>
              <a:rPr sz="2800" spc="-80" dirty="0">
                <a:latin typeface="Arial MT"/>
                <a:cs typeface="Arial MT"/>
              </a:rPr>
              <a:t> </a:t>
            </a:r>
            <a:r>
              <a:rPr sz="2800" dirty="0">
                <a:latin typeface="Arial MT"/>
                <a:cs typeface="Arial MT"/>
              </a:rPr>
              <a:t>1x a</a:t>
            </a:r>
            <a:r>
              <a:rPr sz="2800" spc="-160" dirty="0">
                <a:latin typeface="Arial MT"/>
                <a:cs typeface="Arial MT"/>
              </a:rPr>
              <a:t> </a:t>
            </a:r>
            <a:r>
              <a:rPr sz="2800" spc="-20" dirty="0">
                <a:latin typeface="Arial MT"/>
                <a:cs typeface="Arial MT"/>
              </a:rPr>
              <a:t>week/month,</a:t>
            </a:r>
            <a:r>
              <a:rPr sz="2800" spc="130" dirty="0">
                <a:latin typeface="Arial MT"/>
                <a:cs typeface="Arial MT"/>
              </a:rPr>
              <a:t> </a:t>
            </a:r>
            <a:r>
              <a:rPr sz="2800" spc="-10" dirty="0">
                <a:latin typeface="Arial MT"/>
                <a:cs typeface="Arial MT"/>
              </a:rPr>
              <a:t>continuously</a:t>
            </a:r>
            <a:endParaRPr sz="2800">
              <a:latin typeface="Arial MT"/>
              <a:cs typeface="Arial MT"/>
            </a:endParaRPr>
          </a:p>
          <a:p>
            <a:pPr marL="351790" indent="-338455">
              <a:spcBef>
                <a:spcPts val="760"/>
              </a:spcBef>
              <a:buClr>
                <a:srgbClr val="F605F9"/>
              </a:buClr>
              <a:buChar char="•"/>
              <a:tabLst>
                <a:tab pos="351790" algn="l"/>
              </a:tabLst>
            </a:pPr>
            <a:r>
              <a:rPr sz="3250" spc="-30" dirty="0">
                <a:latin typeface="Arial MT"/>
                <a:cs typeface="Arial MT"/>
              </a:rPr>
              <a:t>Parallel/Partitioned</a:t>
            </a:r>
            <a:r>
              <a:rPr sz="3250" spc="-105" dirty="0">
                <a:latin typeface="Arial MT"/>
                <a:cs typeface="Arial MT"/>
              </a:rPr>
              <a:t> </a:t>
            </a:r>
            <a:r>
              <a:rPr sz="3250" spc="-20" dirty="0">
                <a:latin typeface="Arial MT"/>
                <a:cs typeface="Arial MT"/>
              </a:rPr>
              <a:t>load</a:t>
            </a:r>
            <a:endParaRPr sz="3250">
              <a:latin typeface="Arial MT"/>
              <a:cs typeface="Arial MT"/>
            </a:endParaRPr>
          </a:p>
        </p:txBody>
      </p:sp>
    </p:spTree>
    <p:extLst>
      <p:ext uri="{BB962C8B-B14F-4D97-AF65-F5344CB8AC3E}">
        <p14:creationId xmlns:p14="http://schemas.microsoft.com/office/powerpoint/2010/main" val="37333629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89" name="Rectangle 2"/>
          <p:cNvSpPr>
            <a:spLocks noGrp="1" noChangeArrowheads="1"/>
          </p:cNvSpPr>
          <p:nvPr>
            <p:ph type="title" idx="4294967295"/>
          </p:nvPr>
        </p:nvSpPr>
        <p:spPr>
          <a:xfrm>
            <a:off x="1422400" y="117475"/>
            <a:ext cx="1076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ffectLst/>
              </a:rPr>
              <a:t>History of Database Systems</a:t>
            </a:r>
          </a:p>
        </p:txBody>
      </p:sp>
      <p:sp>
        <p:nvSpPr>
          <p:cNvPr id="63490" name="Rectangle 3"/>
          <p:cNvSpPr>
            <a:spLocks noGrp="1" noChangeArrowheads="1"/>
          </p:cNvSpPr>
          <p:nvPr>
            <p:ph idx="4294967295"/>
          </p:nvPr>
        </p:nvSpPr>
        <p:spPr>
          <a:xfrm>
            <a:off x="4500563" y="1122363"/>
            <a:ext cx="7691437" cy="4900612"/>
          </a:xfrm>
        </p:spPr>
        <p:txBody>
          <a:bodyPr/>
          <a:lstStyle/>
          <a:p>
            <a:r>
              <a:rPr lang="en-US" altLang="en-US" dirty="0"/>
              <a:t>1950s and early 1960s:</a:t>
            </a:r>
          </a:p>
          <a:p>
            <a:pPr lvl="1"/>
            <a:r>
              <a:rPr lang="en-US" altLang="en-US" dirty="0"/>
              <a:t>Data processing using magnetic tapes for storage</a:t>
            </a:r>
          </a:p>
          <a:p>
            <a:pPr lvl="2"/>
            <a:r>
              <a:rPr lang="en-US" altLang="en-US" dirty="0"/>
              <a:t>Tapes provided only sequential access</a:t>
            </a:r>
          </a:p>
          <a:p>
            <a:pPr lvl="1"/>
            <a:r>
              <a:rPr lang="en-US" altLang="en-US" dirty="0"/>
              <a:t>Punched cards for input</a:t>
            </a:r>
          </a:p>
          <a:p>
            <a:r>
              <a:rPr lang="en-US" altLang="en-US" dirty="0"/>
              <a:t>Late 1960s and 1970s:</a:t>
            </a:r>
          </a:p>
          <a:p>
            <a:pPr lvl="1"/>
            <a:r>
              <a:rPr lang="en-US" altLang="en-US" dirty="0"/>
              <a:t>Hard disks allowed direct access to data</a:t>
            </a:r>
          </a:p>
          <a:p>
            <a:pPr lvl="1"/>
            <a:r>
              <a:rPr lang="en-US" altLang="en-US" dirty="0"/>
              <a:t>Network and hierarchical data models in widespread use</a:t>
            </a:r>
          </a:p>
          <a:p>
            <a:pPr lvl="1"/>
            <a:r>
              <a:rPr lang="en-US" altLang="en-US" dirty="0"/>
              <a:t>Ted </a:t>
            </a:r>
            <a:r>
              <a:rPr lang="en-US" altLang="en-US" dirty="0" err="1"/>
              <a:t>Codd</a:t>
            </a:r>
            <a:r>
              <a:rPr lang="en-US" altLang="en-US" dirty="0"/>
              <a:t> defines the relational data model</a:t>
            </a:r>
          </a:p>
          <a:p>
            <a:pPr lvl="2"/>
            <a:r>
              <a:rPr lang="en-US" altLang="en-US" dirty="0"/>
              <a:t>Would win the ACM Turing Award for this work</a:t>
            </a:r>
          </a:p>
          <a:p>
            <a:pPr lvl="2"/>
            <a:r>
              <a:rPr lang="en-US" altLang="en-US" dirty="0"/>
              <a:t>IBM Research begins System R prototype</a:t>
            </a:r>
          </a:p>
          <a:p>
            <a:pPr lvl="2"/>
            <a:r>
              <a:rPr lang="en-US" altLang="en-US" dirty="0"/>
              <a:t>UC Berkeley (Michael </a:t>
            </a:r>
            <a:r>
              <a:rPr lang="en-US" altLang="en-US" dirty="0" err="1"/>
              <a:t>Stonebraker</a:t>
            </a:r>
            <a:r>
              <a:rPr lang="en-US" altLang="en-US" dirty="0"/>
              <a:t>) begins Ingres prototype</a:t>
            </a:r>
          </a:p>
          <a:p>
            <a:pPr lvl="2"/>
            <a:r>
              <a:rPr lang="en-US" altLang="en-US" dirty="0"/>
              <a:t>Oracle releases first commercial relational database</a:t>
            </a:r>
          </a:p>
          <a:p>
            <a:pPr lvl="1"/>
            <a:r>
              <a:rPr lang="en-US" altLang="en-US" dirty="0"/>
              <a:t>High-performance (for the era) transaction processing</a:t>
            </a:r>
          </a:p>
          <a:p>
            <a:pPr>
              <a:buFont typeface="Monotype Sorts" charset="2"/>
              <a:buNone/>
            </a:pPr>
            <a:endParaRPr lang="en-US" altLang="en-US" dirty="0"/>
          </a:p>
        </p:txBody>
      </p:sp>
    </p:spTree>
    <p:extLst>
      <p:ext uri="{BB962C8B-B14F-4D97-AF65-F5344CB8AC3E}">
        <p14:creationId xmlns:p14="http://schemas.microsoft.com/office/powerpoint/2010/main" val="1248620425"/>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1" y="1273968"/>
            <a:ext cx="9138285" cy="163830"/>
            <a:chOff x="0" y="1273968"/>
            <a:chExt cx="9138285" cy="163830"/>
          </a:xfrm>
        </p:grpSpPr>
        <p:pic>
          <p:nvPicPr>
            <p:cNvPr id="3" name="object 3"/>
            <p:cNvPicPr/>
            <p:nvPr/>
          </p:nvPicPr>
          <p:blipFill>
            <a:blip r:embed="rId2" cstate="print"/>
            <a:stretch>
              <a:fillRect/>
            </a:stretch>
          </p:blipFill>
          <p:spPr>
            <a:xfrm>
              <a:off x="0" y="1384101"/>
              <a:ext cx="9135070" cy="53578"/>
            </a:xfrm>
            <a:prstGeom prst="rect">
              <a:avLst/>
            </a:prstGeom>
          </p:spPr>
        </p:pic>
        <p:pic>
          <p:nvPicPr>
            <p:cNvPr id="4" name="object 4"/>
            <p:cNvPicPr/>
            <p:nvPr/>
          </p:nvPicPr>
          <p:blipFill>
            <a:blip r:embed="rId3" cstate="print"/>
            <a:stretch>
              <a:fillRect/>
            </a:stretch>
          </p:blipFill>
          <p:spPr>
            <a:xfrm>
              <a:off x="0" y="1276945"/>
              <a:ext cx="9135070" cy="80367"/>
            </a:xfrm>
            <a:prstGeom prst="rect">
              <a:avLst/>
            </a:prstGeom>
          </p:spPr>
        </p:pic>
        <p:sp>
          <p:nvSpPr>
            <p:cNvPr id="5" name="object 5"/>
            <p:cNvSpPr/>
            <p:nvPr/>
          </p:nvSpPr>
          <p:spPr>
            <a:xfrm>
              <a:off x="17859"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grpSp>
      <p:sp>
        <p:nvSpPr>
          <p:cNvPr id="6" name="object 6"/>
          <p:cNvSpPr txBox="1">
            <a:spLocks noGrp="1"/>
          </p:cNvSpPr>
          <p:nvPr>
            <p:ph type="title"/>
          </p:nvPr>
        </p:nvSpPr>
        <p:spPr>
          <a:xfrm>
            <a:off x="2548467" y="-74075"/>
            <a:ext cx="10769600" cy="801150"/>
          </a:xfrm>
          <a:prstGeom prst="rect">
            <a:avLst/>
          </a:prstGeom>
        </p:spPr>
        <p:txBody>
          <a:bodyPr vert="horz" wrap="square" lIns="0" tIns="99982" rIns="0" bIns="0" numCol="1" rtlCol="0" anchor="b" anchorCtr="0" compatLnSpc="1">
            <a:prstTxWarp prst="textNoShape">
              <a:avLst/>
            </a:prstTxWarp>
            <a:spAutoFit/>
          </a:bodyPr>
          <a:lstStyle/>
          <a:p>
            <a:pPr marL="2323465">
              <a:spcBef>
                <a:spcPts val="90"/>
              </a:spcBef>
            </a:pPr>
            <a:r>
              <a:rPr sz="4550" spc="-70" dirty="0">
                <a:solidFill>
                  <a:srgbClr val="036659"/>
                </a:solidFill>
              </a:rPr>
              <a:t>Derived</a:t>
            </a:r>
            <a:r>
              <a:rPr sz="4550" spc="-225" dirty="0">
                <a:solidFill>
                  <a:srgbClr val="036659"/>
                </a:solidFill>
              </a:rPr>
              <a:t> </a:t>
            </a:r>
            <a:r>
              <a:rPr sz="6825" spc="-30" baseline="1221" dirty="0">
                <a:solidFill>
                  <a:srgbClr val="036960"/>
                </a:solidFill>
              </a:rPr>
              <a:t>D</a:t>
            </a:r>
            <a:r>
              <a:rPr sz="4550" spc="-20" dirty="0">
                <a:solidFill>
                  <a:srgbClr val="036960"/>
                </a:solidFill>
              </a:rPr>
              <a:t>ata</a:t>
            </a:r>
            <a:endParaRPr sz="4550"/>
          </a:p>
        </p:txBody>
      </p:sp>
      <p:sp>
        <p:nvSpPr>
          <p:cNvPr id="9" name="object 9"/>
          <p:cNvSpPr txBox="1">
            <a:spLocks noGrp="1"/>
          </p:cNvSpPr>
          <p:nvPr>
            <p:ph type="ftr" sz="quarter" idx="5"/>
          </p:nvPr>
        </p:nvSpPr>
        <p:spPr>
          <a:xfrm>
            <a:off x="5226038" y="6697174"/>
            <a:ext cx="3742690" cy="191770"/>
          </a:xfrm>
          <a:prstGeom prst="rect">
            <a:avLst/>
          </a:prstGeom>
        </p:spPr>
        <p:txBody>
          <a:bodyPr vert="horz" wrap="square" lIns="0" tIns="0" rIns="0" bIns="0" rtlCol="0">
            <a:spAutoFit/>
          </a:bodyPr>
          <a:lstStyle>
            <a:defPPr>
              <a:defRPr kern="0"/>
            </a:defPPr>
            <a:lvl1pPr>
              <a:defRPr sz="1150" b="0" i="0">
                <a:solidFill>
                  <a:srgbClr val="2F2F2F"/>
                </a:solidFill>
                <a:latin typeface="Arial MT"/>
                <a:cs typeface="Arial MT"/>
              </a:defRPr>
            </a:lvl1pPr>
          </a:lstStyle>
          <a:p>
            <a:pPr marL="12700">
              <a:spcBef>
                <a:spcPts val="10"/>
              </a:spcBef>
            </a:pPr>
            <a:r>
              <a:rPr lang="en-GB" spc="-55">
                <a:solidFill>
                  <a:srgbClr val="333333"/>
                </a:solidFill>
              </a:rPr>
              <a:t>Prepared By: Mohammad Rony Lecturer, Dept. Of CSE University Of Global Village (UGV), Barishal</a:t>
            </a:r>
            <a:endParaRPr spc="-20" dirty="0">
              <a:solidFill>
                <a:srgbClr val="343434"/>
              </a:solidFill>
            </a:endParaRPr>
          </a:p>
        </p:txBody>
      </p:sp>
      <p:sp>
        <p:nvSpPr>
          <p:cNvPr id="7" name="object 7"/>
          <p:cNvSpPr txBox="1"/>
          <p:nvPr/>
        </p:nvSpPr>
        <p:spPr>
          <a:xfrm>
            <a:off x="2140395" y="1539966"/>
            <a:ext cx="5778500" cy="3305810"/>
          </a:xfrm>
          <a:prstGeom prst="rect">
            <a:avLst/>
          </a:prstGeom>
        </p:spPr>
        <p:txBody>
          <a:bodyPr vert="horz" wrap="square" lIns="0" tIns="70485" rIns="0" bIns="0" rtlCol="0">
            <a:spAutoFit/>
          </a:bodyPr>
          <a:lstStyle/>
          <a:p>
            <a:pPr marL="350520" indent="-337820">
              <a:spcBef>
                <a:spcPts val="555"/>
              </a:spcBef>
              <a:buClr>
                <a:srgbClr val="FD00FF"/>
              </a:buClr>
              <a:buChar char="•"/>
              <a:tabLst>
                <a:tab pos="350520" algn="l"/>
              </a:tabLst>
            </a:pPr>
            <a:r>
              <a:rPr sz="3350" spc="-70" dirty="0">
                <a:latin typeface="Arial MT"/>
                <a:cs typeface="Arial MT"/>
              </a:rPr>
              <a:t>Derived</a:t>
            </a:r>
            <a:r>
              <a:rPr sz="3350" spc="-160" dirty="0">
                <a:latin typeface="Arial MT"/>
                <a:cs typeface="Arial MT"/>
              </a:rPr>
              <a:t> </a:t>
            </a:r>
            <a:r>
              <a:rPr sz="3350" spc="-114" dirty="0">
                <a:latin typeface="Arial MT"/>
                <a:cs typeface="Arial MT"/>
              </a:rPr>
              <a:t>Warehouse</a:t>
            </a:r>
            <a:r>
              <a:rPr sz="3350" spc="-30" dirty="0">
                <a:latin typeface="Arial MT"/>
                <a:cs typeface="Arial MT"/>
              </a:rPr>
              <a:t> </a:t>
            </a:r>
            <a:r>
              <a:rPr sz="3350" spc="-20" dirty="0">
                <a:latin typeface="Arial MT"/>
                <a:cs typeface="Arial MT"/>
              </a:rPr>
              <a:t>Data</a:t>
            </a:r>
            <a:endParaRPr sz="3350">
              <a:latin typeface="Arial MT"/>
              <a:cs typeface="Arial MT"/>
            </a:endParaRPr>
          </a:p>
          <a:p>
            <a:pPr marL="468630">
              <a:spcBef>
                <a:spcPts val="425"/>
              </a:spcBef>
            </a:pPr>
            <a:r>
              <a:rPr sz="3050" spc="-114" dirty="0">
                <a:solidFill>
                  <a:srgbClr val="016D64"/>
                </a:solidFill>
                <a:latin typeface="Arial MT"/>
                <a:cs typeface="Arial MT"/>
              </a:rPr>
              <a:t>+</a:t>
            </a:r>
            <a:r>
              <a:rPr sz="3050" spc="-300" dirty="0">
                <a:solidFill>
                  <a:srgbClr val="016D64"/>
                </a:solidFill>
                <a:latin typeface="Arial MT"/>
                <a:cs typeface="Arial MT"/>
              </a:rPr>
              <a:t> </a:t>
            </a:r>
            <a:r>
              <a:rPr sz="3050" spc="-25" dirty="0">
                <a:latin typeface="Arial MT"/>
                <a:cs typeface="Arial MT"/>
              </a:rPr>
              <a:t>indexes</a:t>
            </a:r>
            <a:endParaRPr sz="3050">
              <a:latin typeface="Arial MT"/>
              <a:cs typeface="Arial MT"/>
            </a:endParaRPr>
          </a:p>
          <a:p>
            <a:pPr marL="469900">
              <a:spcBef>
                <a:spcPts val="535"/>
              </a:spcBef>
            </a:pPr>
            <a:r>
              <a:rPr sz="2900" spc="-175" dirty="0">
                <a:solidFill>
                  <a:srgbClr val="087567"/>
                </a:solidFill>
                <a:latin typeface="Arial MT"/>
                <a:cs typeface="Arial MT"/>
              </a:rPr>
              <a:t>+</a:t>
            </a:r>
            <a:r>
              <a:rPr sz="2900" spc="-90" dirty="0">
                <a:solidFill>
                  <a:srgbClr val="087567"/>
                </a:solidFill>
                <a:latin typeface="Arial MT"/>
                <a:cs typeface="Arial MT"/>
              </a:rPr>
              <a:t> </a:t>
            </a:r>
            <a:r>
              <a:rPr sz="2900" spc="-10" dirty="0">
                <a:latin typeface="Arial MT"/>
                <a:cs typeface="Arial MT"/>
              </a:rPr>
              <a:t>aggregates</a:t>
            </a:r>
            <a:endParaRPr sz="2900">
              <a:latin typeface="Arial MT"/>
              <a:cs typeface="Arial MT"/>
            </a:endParaRPr>
          </a:p>
          <a:p>
            <a:pPr marL="469265">
              <a:spcBef>
                <a:spcPts val="515"/>
              </a:spcBef>
            </a:pPr>
            <a:r>
              <a:rPr sz="2950" spc="-130" dirty="0">
                <a:solidFill>
                  <a:srgbClr val="016D67"/>
                </a:solidFill>
                <a:latin typeface="Arial MT"/>
                <a:cs typeface="Arial MT"/>
              </a:rPr>
              <a:t>+</a:t>
            </a:r>
            <a:r>
              <a:rPr sz="2950" spc="-220" dirty="0">
                <a:solidFill>
                  <a:srgbClr val="016D67"/>
                </a:solidFill>
                <a:latin typeface="Arial MT"/>
                <a:cs typeface="Arial MT"/>
              </a:rPr>
              <a:t> </a:t>
            </a:r>
            <a:r>
              <a:rPr sz="2950" spc="-85" dirty="0">
                <a:latin typeface="Arial MT"/>
                <a:cs typeface="Arial MT"/>
              </a:rPr>
              <a:t>materialized </a:t>
            </a:r>
            <a:r>
              <a:rPr sz="2950" spc="-45" dirty="0">
                <a:latin typeface="Arial MT"/>
                <a:cs typeface="Arial MT"/>
              </a:rPr>
              <a:t>views</a:t>
            </a:r>
            <a:r>
              <a:rPr sz="2950" spc="-90" dirty="0">
                <a:latin typeface="Arial MT"/>
                <a:cs typeface="Arial MT"/>
              </a:rPr>
              <a:t> </a:t>
            </a:r>
            <a:r>
              <a:rPr sz="2950" spc="-70" dirty="0">
                <a:latin typeface="Arial MT"/>
                <a:cs typeface="Arial MT"/>
              </a:rPr>
              <a:t>(next</a:t>
            </a:r>
            <a:r>
              <a:rPr sz="2950" spc="-80" dirty="0">
                <a:latin typeface="Arial MT"/>
                <a:cs typeface="Arial MT"/>
              </a:rPr>
              <a:t> </a:t>
            </a:r>
            <a:r>
              <a:rPr sz="2950" spc="-10" dirty="0">
                <a:latin typeface="Arial MT"/>
                <a:cs typeface="Arial MT"/>
              </a:rPr>
              <a:t>slide)</a:t>
            </a:r>
            <a:endParaRPr sz="2950">
              <a:latin typeface="Arial MT"/>
              <a:cs typeface="Arial MT"/>
            </a:endParaRPr>
          </a:p>
          <a:p>
            <a:pPr marL="360680" indent="-347345">
              <a:spcBef>
                <a:spcPts val="710"/>
              </a:spcBef>
              <a:buClr>
                <a:srgbClr val="FD00FF"/>
              </a:buClr>
              <a:buChar char="•"/>
              <a:tabLst>
                <a:tab pos="360680" algn="l"/>
              </a:tabLst>
            </a:pPr>
            <a:r>
              <a:rPr sz="3200" dirty="0">
                <a:latin typeface="Arial MT"/>
                <a:cs typeface="Arial MT"/>
              </a:rPr>
              <a:t>When</a:t>
            </a:r>
            <a:r>
              <a:rPr sz="3200" spc="-70" dirty="0">
                <a:latin typeface="Arial MT"/>
                <a:cs typeface="Arial MT"/>
              </a:rPr>
              <a:t> </a:t>
            </a:r>
            <a:r>
              <a:rPr sz="3200" dirty="0">
                <a:latin typeface="Arial MT"/>
                <a:cs typeface="Arial MT"/>
              </a:rPr>
              <a:t>to</a:t>
            </a:r>
            <a:r>
              <a:rPr sz="3200" spc="-170" dirty="0">
                <a:latin typeface="Arial MT"/>
                <a:cs typeface="Arial MT"/>
              </a:rPr>
              <a:t> </a:t>
            </a:r>
            <a:r>
              <a:rPr sz="3200" dirty="0">
                <a:latin typeface="Arial MT"/>
                <a:cs typeface="Arial MT"/>
              </a:rPr>
              <a:t>update</a:t>
            </a:r>
            <a:r>
              <a:rPr sz="3200" spc="-114" dirty="0">
                <a:latin typeface="Arial MT"/>
                <a:cs typeface="Arial MT"/>
              </a:rPr>
              <a:t> </a:t>
            </a:r>
            <a:r>
              <a:rPr sz="3200" dirty="0">
                <a:latin typeface="Arial MT"/>
                <a:cs typeface="Arial MT"/>
              </a:rPr>
              <a:t>derived</a:t>
            </a:r>
            <a:r>
              <a:rPr sz="3200" spc="-75" dirty="0">
                <a:latin typeface="Arial MT"/>
                <a:cs typeface="Arial MT"/>
              </a:rPr>
              <a:t> </a:t>
            </a:r>
            <a:r>
              <a:rPr sz="3200" spc="-10" dirty="0">
                <a:latin typeface="Arial MT"/>
                <a:cs typeface="Arial MT"/>
              </a:rPr>
              <a:t>data?</a:t>
            </a:r>
            <a:endParaRPr sz="3200">
              <a:latin typeface="Arial MT"/>
              <a:cs typeface="Arial MT"/>
            </a:endParaRPr>
          </a:p>
          <a:p>
            <a:pPr marL="354330" indent="-340995">
              <a:spcBef>
                <a:spcPts val="800"/>
              </a:spcBef>
              <a:buClr>
                <a:srgbClr val="FB01FD"/>
              </a:buClr>
              <a:buChar char="•"/>
              <a:tabLst>
                <a:tab pos="354330" algn="l"/>
              </a:tabLst>
            </a:pPr>
            <a:r>
              <a:rPr sz="3200" spc="-20" dirty="0">
                <a:latin typeface="Arial MT"/>
                <a:cs typeface="Arial MT"/>
              </a:rPr>
              <a:t>Incremental</a:t>
            </a:r>
            <a:r>
              <a:rPr sz="3200" spc="100" dirty="0">
                <a:latin typeface="Arial MT"/>
                <a:cs typeface="Arial MT"/>
              </a:rPr>
              <a:t> </a:t>
            </a:r>
            <a:r>
              <a:rPr sz="3200" dirty="0">
                <a:latin typeface="Arial MT"/>
                <a:cs typeface="Arial MT"/>
              </a:rPr>
              <a:t>vs.</a:t>
            </a:r>
            <a:r>
              <a:rPr sz="3200" spc="-140" dirty="0">
                <a:latin typeface="Arial MT"/>
                <a:cs typeface="Arial MT"/>
              </a:rPr>
              <a:t> </a:t>
            </a:r>
            <a:r>
              <a:rPr sz="3200" spc="-10" dirty="0">
                <a:latin typeface="Arial MT"/>
                <a:cs typeface="Arial MT"/>
              </a:rPr>
              <a:t>refresh</a:t>
            </a:r>
            <a:endParaRPr sz="3200">
              <a:latin typeface="Arial MT"/>
              <a:cs typeface="Arial MT"/>
            </a:endParaRPr>
          </a:p>
        </p:txBody>
      </p:sp>
    </p:spTree>
    <p:extLst>
      <p:ext uri="{BB962C8B-B14F-4D97-AF65-F5344CB8AC3E}">
        <p14:creationId xmlns:p14="http://schemas.microsoft.com/office/powerpoint/2010/main" val="40439384"/>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524125" y="2027039"/>
            <a:ext cx="785812" cy="339328"/>
          </a:xfrm>
          <a:prstGeom prst="rect">
            <a:avLst/>
          </a:prstGeom>
        </p:spPr>
      </p:pic>
      <p:grpSp>
        <p:nvGrpSpPr>
          <p:cNvPr id="3" name="object 3"/>
          <p:cNvGrpSpPr/>
          <p:nvPr/>
        </p:nvGrpSpPr>
        <p:grpSpPr>
          <a:xfrm>
            <a:off x="1524000" y="1276945"/>
            <a:ext cx="9135110" cy="161290"/>
            <a:chOff x="0" y="1276945"/>
            <a:chExt cx="9135110" cy="161290"/>
          </a:xfrm>
        </p:grpSpPr>
        <p:pic>
          <p:nvPicPr>
            <p:cNvPr id="4" name="object 4"/>
            <p:cNvPicPr/>
            <p:nvPr/>
          </p:nvPicPr>
          <p:blipFill>
            <a:blip r:embed="rId3" cstate="print"/>
            <a:stretch>
              <a:fillRect/>
            </a:stretch>
          </p:blipFill>
          <p:spPr>
            <a:xfrm>
              <a:off x="0" y="1384101"/>
              <a:ext cx="9135070" cy="53578"/>
            </a:xfrm>
            <a:prstGeom prst="rect">
              <a:avLst/>
            </a:prstGeom>
          </p:spPr>
        </p:pic>
        <p:pic>
          <p:nvPicPr>
            <p:cNvPr id="5" name="object 5"/>
            <p:cNvPicPr/>
            <p:nvPr/>
          </p:nvPicPr>
          <p:blipFill>
            <a:blip r:embed="rId4" cstate="print"/>
            <a:stretch>
              <a:fillRect/>
            </a:stretch>
          </p:blipFill>
          <p:spPr>
            <a:xfrm>
              <a:off x="0" y="1276945"/>
              <a:ext cx="9135070" cy="80367"/>
            </a:xfrm>
            <a:prstGeom prst="rect">
              <a:avLst/>
            </a:prstGeom>
          </p:spPr>
        </p:pic>
      </p:grpSp>
      <p:sp>
        <p:nvSpPr>
          <p:cNvPr id="6" name="object 6"/>
          <p:cNvSpPr/>
          <p:nvPr/>
        </p:nvSpPr>
        <p:spPr>
          <a:xfrm>
            <a:off x="6435328" y="2918519"/>
            <a:ext cx="360680" cy="0"/>
          </a:xfrm>
          <a:custGeom>
            <a:avLst/>
            <a:gdLst/>
            <a:ahLst/>
            <a:cxnLst/>
            <a:rect l="l" t="t" r="r" b="b"/>
            <a:pathLst>
              <a:path w="360679">
                <a:moveTo>
                  <a:pt x="0" y="0"/>
                </a:moveTo>
                <a:lnTo>
                  <a:pt x="360164" y="0"/>
                </a:lnTo>
              </a:path>
            </a:pathLst>
          </a:custGeom>
          <a:ln w="20835">
            <a:solidFill>
              <a:srgbClr val="A328AC"/>
            </a:solidFill>
          </a:ln>
        </p:spPr>
        <p:txBody>
          <a:bodyPr wrap="square" lIns="0" tIns="0" rIns="0" bIns="0" rtlCol="0"/>
          <a:lstStyle/>
          <a:p>
            <a:endParaRPr/>
          </a:p>
        </p:txBody>
      </p:sp>
      <p:sp>
        <p:nvSpPr>
          <p:cNvPr id="7" name="object 7"/>
          <p:cNvSpPr/>
          <p:nvPr/>
        </p:nvSpPr>
        <p:spPr>
          <a:xfrm>
            <a:off x="1541860"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pic>
        <p:nvPicPr>
          <p:cNvPr id="8" name="object 8"/>
          <p:cNvPicPr/>
          <p:nvPr/>
        </p:nvPicPr>
        <p:blipFill>
          <a:blip r:embed="rId5" cstate="print"/>
          <a:stretch>
            <a:fillRect/>
          </a:stretch>
        </p:blipFill>
        <p:spPr>
          <a:xfrm>
            <a:off x="3175992" y="4482704"/>
            <a:ext cx="5393531" cy="1785937"/>
          </a:xfrm>
          <a:prstGeom prst="rect">
            <a:avLst/>
          </a:prstGeom>
        </p:spPr>
      </p:pic>
      <p:pic>
        <p:nvPicPr>
          <p:cNvPr id="9" name="object 9"/>
          <p:cNvPicPr/>
          <p:nvPr/>
        </p:nvPicPr>
        <p:blipFill>
          <a:blip r:embed="rId6" cstate="print"/>
          <a:stretch>
            <a:fillRect/>
          </a:stretch>
        </p:blipFill>
        <p:spPr>
          <a:xfrm>
            <a:off x="8774907" y="4688085"/>
            <a:ext cx="1678781" cy="1143000"/>
          </a:xfrm>
          <a:prstGeom prst="rect">
            <a:avLst/>
          </a:prstGeom>
        </p:spPr>
      </p:pic>
      <p:pic>
        <p:nvPicPr>
          <p:cNvPr id="10" name="object 10"/>
          <p:cNvPicPr/>
          <p:nvPr/>
        </p:nvPicPr>
        <p:blipFill>
          <a:blip r:embed="rId7" cstate="print"/>
          <a:stretch>
            <a:fillRect/>
          </a:stretch>
        </p:blipFill>
        <p:spPr>
          <a:xfrm>
            <a:off x="1890117" y="2500312"/>
            <a:ext cx="4000500" cy="1759148"/>
          </a:xfrm>
          <a:prstGeom prst="rect">
            <a:avLst/>
          </a:prstGeom>
        </p:spPr>
      </p:pic>
      <p:pic>
        <p:nvPicPr>
          <p:cNvPr id="11" name="object 11"/>
          <p:cNvPicPr/>
          <p:nvPr/>
        </p:nvPicPr>
        <p:blipFill>
          <a:blip r:embed="rId8" cstate="print"/>
          <a:stretch>
            <a:fillRect/>
          </a:stretch>
        </p:blipFill>
        <p:spPr>
          <a:xfrm>
            <a:off x="7131844" y="2598539"/>
            <a:ext cx="642937" cy="174128"/>
          </a:xfrm>
          <a:prstGeom prst="rect">
            <a:avLst/>
          </a:prstGeom>
        </p:spPr>
      </p:pic>
      <p:pic>
        <p:nvPicPr>
          <p:cNvPr id="12" name="object 12"/>
          <p:cNvPicPr/>
          <p:nvPr/>
        </p:nvPicPr>
        <p:blipFill>
          <a:blip r:embed="rId9" cstate="print"/>
          <a:stretch>
            <a:fillRect/>
          </a:stretch>
        </p:blipFill>
        <p:spPr>
          <a:xfrm>
            <a:off x="8167688" y="2598539"/>
            <a:ext cx="142875" cy="174128"/>
          </a:xfrm>
          <a:prstGeom prst="rect">
            <a:avLst/>
          </a:prstGeom>
        </p:spPr>
      </p:pic>
      <p:pic>
        <p:nvPicPr>
          <p:cNvPr id="13" name="object 13"/>
          <p:cNvPicPr/>
          <p:nvPr/>
        </p:nvPicPr>
        <p:blipFill>
          <a:blip r:embed="rId10" cstate="print"/>
          <a:stretch>
            <a:fillRect/>
          </a:stretch>
        </p:blipFill>
        <p:spPr>
          <a:xfrm>
            <a:off x="8131968" y="2857501"/>
            <a:ext cx="169664" cy="187523"/>
          </a:xfrm>
          <a:prstGeom prst="rect">
            <a:avLst/>
          </a:prstGeom>
        </p:spPr>
      </p:pic>
      <p:pic>
        <p:nvPicPr>
          <p:cNvPr id="14" name="object 14"/>
          <p:cNvPicPr/>
          <p:nvPr/>
        </p:nvPicPr>
        <p:blipFill>
          <a:blip r:embed="rId11" cstate="print"/>
          <a:stretch>
            <a:fillRect/>
          </a:stretch>
        </p:blipFill>
        <p:spPr>
          <a:xfrm>
            <a:off x="8649892" y="2598539"/>
            <a:ext cx="535781" cy="174128"/>
          </a:xfrm>
          <a:prstGeom prst="rect">
            <a:avLst/>
          </a:prstGeom>
        </p:spPr>
      </p:pic>
      <p:pic>
        <p:nvPicPr>
          <p:cNvPr id="15" name="object 15"/>
          <p:cNvPicPr/>
          <p:nvPr/>
        </p:nvPicPr>
        <p:blipFill>
          <a:blip r:embed="rId12" cstate="print"/>
          <a:stretch>
            <a:fillRect/>
          </a:stretch>
        </p:blipFill>
        <p:spPr>
          <a:xfrm>
            <a:off x="8765976" y="2857500"/>
            <a:ext cx="321468" cy="151804"/>
          </a:xfrm>
          <a:prstGeom prst="rect">
            <a:avLst/>
          </a:prstGeom>
        </p:spPr>
      </p:pic>
      <p:pic>
        <p:nvPicPr>
          <p:cNvPr id="16" name="object 16"/>
          <p:cNvPicPr/>
          <p:nvPr/>
        </p:nvPicPr>
        <p:blipFill>
          <a:blip r:embed="rId13" cstate="print"/>
          <a:stretch>
            <a:fillRect/>
          </a:stretch>
        </p:blipFill>
        <p:spPr>
          <a:xfrm>
            <a:off x="9498211" y="2598539"/>
            <a:ext cx="348257" cy="174128"/>
          </a:xfrm>
          <a:prstGeom prst="rect">
            <a:avLst/>
          </a:prstGeom>
        </p:spPr>
      </p:pic>
      <p:pic>
        <p:nvPicPr>
          <p:cNvPr id="17" name="object 17"/>
          <p:cNvPicPr/>
          <p:nvPr/>
        </p:nvPicPr>
        <p:blipFill>
          <a:blip r:embed="rId14" cstate="print"/>
          <a:stretch>
            <a:fillRect/>
          </a:stretch>
        </p:blipFill>
        <p:spPr>
          <a:xfrm>
            <a:off x="9507141" y="2861966"/>
            <a:ext cx="205382" cy="165199"/>
          </a:xfrm>
          <a:prstGeom prst="rect">
            <a:avLst/>
          </a:prstGeom>
        </p:spPr>
      </p:pic>
      <p:sp>
        <p:nvSpPr>
          <p:cNvPr id="18" name="object 18"/>
          <p:cNvSpPr txBox="1">
            <a:spLocks noGrp="1"/>
          </p:cNvSpPr>
          <p:nvPr>
            <p:ph type="title"/>
          </p:nvPr>
        </p:nvSpPr>
        <p:spPr>
          <a:xfrm>
            <a:off x="2548467" y="-80959"/>
            <a:ext cx="10769600" cy="808034"/>
          </a:xfrm>
          <a:prstGeom prst="rect">
            <a:avLst/>
          </a:prstGeom>
        </p:spPr>
        <p:txBody>
          <a:bodyPr vert="horz" wrap="square" lIns="0" tIns="91559" rIns="0" bIns="0" numCol="1" rtlCol="0" anchor="b" anchorCtr="0" compatLnSpc="1">
            <a:prstTxWarp prst="textNoShape">
              <a:avLst/>
            </a:prstTxWarp>
            <a:spAutoFit/>
          </a:bodyPr>
          <a:lstStyle/>
          <a:p>
            <a:pPr marL="1618615">
              <a:spcBef>
                <a:spcPts val="135"/>
              </a:spcBef>
            </a:pPr>
            <a:r>
              <a:rPr sz="6975" spc="-127" baseline="1194" dirty="0">
                <a:solidFill>
                  <a:srgbClr val="016B60"/>
                </a:solidFill>
              </a:rPr>
              <a:t>M</a:t>
            </a:r>
            <a:r>
              <a:rPr sz="4650" spc="-85" dirty="0">
                <a:solidFill>
                  <a:srgbClr val="016B60"/>
                </a:solidFill>
              </a:rPr>
              <a:t>ate</a:t>
            </a:r>
            <a:r>
              <a:rPr sz="6975" spc="-127" baseline="1194" dirty="0">
                <a:solidFill>
                  <a:srgbClr val="016B60"/>
                </a:solidFill>
              </a:rPr>
              <a:t>ri</a:t>
            </a:r>
            <a:r>
              <a:rPr sz="4650" spc="-85" dirty="0">
                <a:solidFill>
                  <a:srgbClr val="016B60"/>
                </a:solidFill>
              </a:rPr>
              <a:t>aiized</a:t>
            </a:r>
            <a:r>
              <a:rPr sz="4650" spc="-505" dirty="0">
                <a:solidFill>
                  <a:srgbClr val="016B60"/>
                </a:solidFill>
              </a:rPr>
              <a:t> </a:t>
            </a:r>
            <a:r>
              <a:rPr sz="6975" spc="-15" baseline="1194" dirty="0">
                <a:solidFill>
                  <a:srgbClr val="0A7569"/>
                </a:solidFill>
              </a:rPr>
              <a:t>V</a:t>
            </a:r>
            <a:r>
              <a:rPr sz="4650" spc="-10" dirty="0">
                <a:solidFill>
                  <a:srgbClr val="0A7569"/>
                </a:solidFill>
              </a:rPr>
              <a:t>iews</a:t>
            </a:r>
            <a:endParaRPr sz="4650"/>
          </a:p>
        </p:txBody>
      </p:sp>
      <p:sp>
        <p:nvSpPr>
          <p:cNvPr id="31" name="object 31"/>
          <p:cNvSpPr txBox="1">
            <a:spLocks noGrp="1"/>
          </p:cNvSpPr>
          <p:nvPr>
            <p:ph type="ftr" sz="quarter" idx="5"/>
          </p:nvPr>
        </p:nvSpPr>
        <p:spPr>
          <a:xfrm>
            <a:off x="5226038" y="6697174"/>
            <a:ext cx="3742690" cy="191770"/>
          </a:xfrm>
          <a:prstGeom prst="rect">
            <a:avLst/>
          </a:prstGeom>
        </p:spPr>
        <p:txBody>
          <a:bodyPr vert="horz" wrap="square" lIns="0" tIns="0" rIns="0" bIns="0" rtlCol="0">
            <a:spAutoFit/>
          </a:bodyPr>
          <a:lstStyle>
            <a:defPPr>
              <a:defRPr kern="0"/>
            </a:defPPr>
            <a:lvl1pPr>
              <a:defRPr sz="1150" b="0" i="0">
                <a:solidFill>
                  <a:srgbClr val="2F2F2F"/>
                </a:solidFill>
                <a:latin typeface="Arial MT"/>
                <a:cs typeface="Arial MT"/>
              </a:defRPr>
            </a:lvl1pPr>
          </a:lstStyle>
          <a:p>
            <a:pPr marL="12700">
              <a:spcBef>
                <a:spcPts val="10"/>
              </a:spcBef>
            </a:pPr>
            <a:r>
              <a:rPr lang="en-GB" spc="-55">
                <a:solidFill>
                  <a:srgbClr val="333333"/>
                </a:solidFill>
              </a:rPr>
              <a:t>Prepared By: Mohammad Rony Lecturer, Dept. Of CSE University Of Global Village (UGV), Barishal</a:t>
            </a:r>
            <a:endParaRPr spc="-20" dirty="0">
              <a:solidFill>
                <a:srgbClr val="343434"/>
              </a:solidFill>
            </a:endParaRPr>
          </a:p>
        </p:txBody>
      </p:sp>
      <p:sp>
        <p:nvSpPr>
          <p:cNvPr id="19" name="object 19"/>
          <p:cNvSpPr txBox="1"/>
          <p:nvPr/>
        </p:nvSpPr>
        <p:spPr>
          <a:xfrm>
            <a:off x="2159576" y="1432669"/>
            <a:ext cx="7198995" cy="1003300"/>
          </a:xfrm>
          <a:prstGeom prst="rect">
            <a:avLst/>
          </a:prstGeom>
        </p:spPr>
        <p:txBody>
          <a:bodyPr vert="horz" wrap="square" lIns="0" tIns="15240" rIns="0" bIns="0" rtlCol="0">
            <a:spAutoFit/>
          </a:bodyPr>
          <a:lstStyle/>
          <a:p>
            <a:pPr marL="351155" indent="-338455">
              <a:lnSpc>
                <a:spcPts val="3775"/>
              </a:lnSpc>
              <a:spcBef>
                <a:spcPts val="120"/>
              </a:spcBef>
              <a:buClr>
                <a:srgbClr val="F703FB"/>
              </a:buClr>
              <a:buChar char="•"/>
              <a:tabLst>
                <a:tab pos="351155" algn="l"/>
              </a:tabLst>
            </a:pPr>
            <a:r>
              <a:rPr sz="3150" dirty="0">
                <a:latin typeface="Arial MT"/>
                <a:cs typeface="Arial MT"/>
              </a:rPr>
              <a:t>Define</a:t>
            </a:r>
            <a:r>
              <a:rPr sz="3150" spc="50" dirty="0">
                <a:latin typeface="Arial MT"/>
                <a:cs typeface="Arial MT"/>
              </a:rPr>
              <a:t> </a:t>
            </a:r>
            <a:r>
              <a:rPr sz="3150" dirty="0">
                <a:latin typeface="Arial MT"/>
                <a:cs typeface="Arial MT"/>
              </a:rPr>
              <a:t>new</a:t>
            </a:r>
            <a:r>
              <a:rPr sz="3150" spc="40" dirty="0">
                <a:latin typeface="Arial MT"/>
                <a:cs typeface="Arial MT"/>
              </a:rPr>
              <a:t> </a:t>
            </a:r>
            <a:r>
              <a:rPr sz="3150" dirty="0">
                <a:latin typeface="Arial MT"/>
                <a:cs typeface="Arial MT"/>
              </a:rPr>
              <a:t>warehouse</a:t>
            </a:r>
            <a:r>
              <a:rPr sz="3150" spc="105" dirty="0">
                <a:latin typeface="Arial MT"/>
                <a:cs typeface="Arial MT"/>
              </a:rPr>
              <a:t> </a:t>
            </a:r>
            <a:r>
              <a:rPr sz="3150" dirty="0">
                <a:latin typeface="Arial MT"/>
                <a:cs typeface="Arial MT"/>
              </a:rPr>
              <a:t>relations</a:t>
            </a:r>
            <a:r>
              <a:rPr sz="3150" spc="15" dirty="0">
                <a:latin typeface="Arial MT"/>
                <a:cs typeface="Arial MT"/>
              </a:rPr>
              <a:t> </a:t>
            </a:r>
            <a:r>
              <a:rPr sz="3150" spc="-10" dirty="0">
                <a:latin typeface="Arial MT"/>
                <a:cs typeface="Arial MT"/>
              </a:rPr>
              <a:t>using</a:t>
            </a:r>
            <a:endParaRPr sz="3150">
              <a:latin typeface="Arial MT"/>
              <a:cs typeface="Arial MT"/>
            </a:endParaRPr>
          </a:p>
          <a:p>
            <a:pPr marL="1250950">
              <a:lnSpc>
                <a:spcPts val="3895"/>
              </a:lnSpc>
            </a:pPr>
            <a:r>
              <a:rPr sz="3250" spc="-10" dirty="0">
                <a:latin typeface="Arial MT"/>
                <a:cs typeface="Arial MT"/>
              </a:rPr>
              <a:t>expressions</a:t>
            </a:r>
            <a:endParaRPr sz="3250">
              <a:latin typeface="Arial MT"/>
              <a:cs typeface="Arial MT"/>
            </a:endParaRPr>
          </a:p>
        </p:txBody>
      </p:sp>
      <p:sp>
        <p:nvSpPr>
          <p:cNvPr id="20" name="object 20"/>
          <p:cNvSpPr txBox="1"/>
          <p:nvPr/>
        </p:nvSpPr>
        <p:spPr>
          <a:xfrm>
            <a:off x="2076694" y="2490093"/>
            <a:ext cx="426084" cy="252633"/>
          </a:xfrm>
          <a:prstGeom prst="rect">
            <a:avLst/>
          </a:prstGeom>
        </p:spPr>
        <p:txBody>
          <a:bodyPr vert="horz" wrap="square" lIns="0" tIns="13970" rIns="0" bIns="0" rtlCol="0">
            <a:spAutoFit/>
          </a:bodyPr>
          <a:lstStyle/>
          <a:p>
            <a:pPr marL="12700">
              <a:spcBef>
                <a:spcPts val="110"/>
              </a:spcBef>
            </a:pPr>
            <a:r>
              <a:rPr sz="1550" spc="45" dirty="0">
                <a:latin typeface="Arial MT"/>
                <a:cs typeface="Arial MT"/>
              </a:rPr>
              <a:t>sale</a:t>
            </a:r>
            <a:endParaRPr sz="1550">
              <a:latin typeface="Arial MT"/>
              <a:cs typeface="Arial MT"/>
            </a:endParaRPr>
          </a:p>
        </p:txBody>
      </p:sp>
      <p:sp>
        <p:nvSpPr>
          <p:cNvPr id="21" name="object 21"/>
          <p:cNvSpPr txBox="1"/>
          <p:nvPr/>
        </p:nvSpPr>
        <p:spPr>
          <a:xfrm>
            <a:off x="2927165" y="2464163"/>
            <a:ext cx="1416685" cy="537210"/>
          </a:xfrm>
          <a:prstGeom prst="rect">
            <a:avLst/>
          </a:prstGeom>
        </p:spPr>
        <p:txBody>
          <a:bodyPr vert="horz" wrap="square" lIns="0" tIns="40005" rIns="0" bIns="0" rtlCol="0">
            <a:spAutoFit/>
          </a:bodyPr>
          <a:lstStyle/>
          <a:p>
            <a:pPr marL="12700">
              <a:spcBef>
                <a:spcPts val="315"/>
              </a:spcBef>
              <a:tabLst>
                <a:tab pos="724535" algn="l"/>
              </a:tabLst>
            </a:pPr>
            <a:r>
              <a:rPr sz="1550" spc="100" dirty="0">
                <a:latin typeface="Arial MT"/>
                <a:cs typeface="Arial MT"/>
              </a:rPr>
              <a:t>rodld</a:t>
            </a:r>
            <a:r>
              <a:rPr sz="1550" dirty="0">
                <a:latin typeface="Arial MT"/>
                <a:cs typeface="Arial MT"/>
              </a:rPr>
              <a:t>	</a:t>
            </a:r>
            <a:r>
              <a:rPr sz="1550" spc="75" dirty="0">
                <a:latin typeface="Arial MT"/>
                <a:cs typeface="Arial MT"/>
              </a:rPr>
              <a:t>storeld</a:t>
            </a:r>
            <a:endParaRPr sz="1550">
              <a:latin typeface="Arial MT"/>
              <a:cs typeface="Arial MT"/>
            </a:endParaRPr>
          </a:p>
          <a:p>
            <a:pPr marL="93345">
              <a:spcBef>
                <a:spcPts val="210"/>
              </a:spcBef>
              <a:tabLst>
                <a:tab pos="955675" algn="l"/>
              </a:tabLst>
            </a:pPr>
            <a:r>
              <a:rPr sz="1450" spc="-25" dirty="0">
                <a:latin typeface="Arial MT"/>
                <a:cs typeface="Arial MT"/>
              </a:rPr>
              <a:t>p1</a:t>
            </a:r>
            <a:r>
              <a:rPr sz="1450" dirty="0">
                <a:latin typeface="Arial MT"/>
                <a:cs typeface="Arial MT"/>
              </a:rPr>
              <a:t>	</a:t>
            </a:r>
            <a:r>
              <a:rPr sz="1450" spc="-25" dirty="0">
                <a:latin typeface="Arial MT"/>
                <a:cs typeface="Arial MT"/>
              </a:rPr>
              <a:t>c1</a:t>
            </a:r>
            <a:endParaRPr sz="1450">
              <a:latin typeface="Arial MT"/>
              <a:cs typeface="Arial MT"/>
            </a:endParaRPr>
          </a:p>
        </p:txBody>
      </p:sp>
      <p:sp>
        <p:nvSpPr>
          <p:cNvPr id="22" name="object 22"/>
          <p:cNvSpPr txBox="1"/>
          <p:nvPr/>
        </p:nvSpPr>
        <p:spPr>
          <a:xfrm>
            <a:off x="4594189" y="2464163"/>
            <a:ext cx="1160145" cy="537210"/>
          </a:xfrm>
          <a:prstGeom prst="rect">
            <a:avLst/>
          </a:prstGeom>
        </p:spPr>
        <p:txBody>
          <a:bodyPr vert="horz" wrap="square" lIns="0" tIns="40005" rIns="0" bIns="0" rtlCol="0">
            <a:spAutoFit/>
          </a:bodyPr>
          <a:lstStyle/>
          <a:p>
            <a:pPr marL="12700">
              <a:spcBef>
                <a:spcPts val="315"/>
              </a:spcBef>
              <a:tabLst>
                <a:tab pos="779780" algn="l"/>
              </a:tabLst>
            </a:pPr>
            <a:r>
              <a:rPr sz="1550" spc="65" dirty="0">
                <a:latin typeface="Arial MT"/>
                <a:cs typeface="Arial MT"/>
              </a:rPr>
              <a:t>date</a:t>
            </a:r>
            <a:r>
              <a:rPr sz="1550" dirty="0">
                <a:latin typeface="Arial MT"/>
                <a:cs typeface="Arial MT"/>
              </a:rPr>
              <a:t>	</a:t>
            </a:r>
            <a:r>
              <a:rPr sz="1550" spc="70" dirty="0">
                <a:latin typeface="Arial MT"/>
                <a:cs typeface="Arial MT"/>
              </a:rPr>
              <a:t>amt</a:t>
            </a:r>
            <a:endParaRPr sz="1550">
              <a:latin typeface="Arial MT"/>
              <a:cs typeface="Arial MT"/>
            </a:endParaRPr>
          </a:p>
          <a:p>
            <a:pPr marL="168275">
              <a:spcBef>
                <a:spcPts val="210"/>
              </a:spcBef>
              <a:tabLst>
                <a:tab pos="855980" algn="l"/>
              </a:tabLst>
            </a:pPr>
            <a:r>
              <a:rPr sz="1450" spc="5" dirty="0">
                <a:latin typeface="Arial MT"/>
                <a:cs typeface="Arial MT"/>
              </a:rPr>
              <a:t>1</a:t>
            </a:r>
            <a:r>
              <a:rPr sz="1450" dirty="0">
                <a:latin typeface="Arial MT"/>
                <a:cs typeface="Arial MT"/>
              </a:rPr>
              <a:t>	</a:t>
            </a:r>
            <a:r>
              <a:rPr sz="1450" spc="25" dirty="0">
                <a:latin typeface="Arial MT"/>
                <a:cs typeface="Arial MT"/>
              </a:rPr>
              <a:t>12</a:t>
            </a:r>
            <a:endParaRPr sz="1450">
              <a:latin typeface="Arial MT"/>
              <a:cs typeface="Arial MT"/>
            </a:endParaRPr>
          </a:p>
        </p:txBody>
      </p:sp>
      <p:graphicFrame>
        <p:nvGraphicFramePr>
          <p:cNvPr id="23" name="object 23"/>
          <p:cNvGraphicFramePr>
            <a:graphicFrameLocks noGrp="1"/>
          </p:cNvGraphicFramePr>
          <p:nvPr/>
        </p:nvGraphicFramePr>
        <p:xfrm>
          <a:off x="2988285" y="3032879"/>
          <a:ext cx="5454649" cy="1713864"/>
        </p:xfrm>
        <a:graphic>
          <a:graphicData uri="http://schemas.openxmlformats.org/drawingml/2006/table">
            <a:tbl>
              <a:tblPr firstRow="1" bandRow="1">
                <a:tableStyleId>{2D5ABB26-0587-4C30-8999-92F81FD0307C}</a:tableStyleId>
              </a:tblPr>
              <a:tblGrid>
                <a:gridCol w="575310">
                  <a:extLst>
                    <a:ext uri="{9D8B030D-6E8A-4147-A177-3AD203B41FA5}">
                      <a16:colId xmlns:a16="http://schemas.microsoft.com/office/drawing/2014/main" val="20000"/>
                    </a:ext>
                  </a:extLst>
                </a:gridCol>
                <a:gridCol w="873125">
                  <a:extLst>
                    <a:ext uri="{9D8B030D-6E8A-4147-A177-3AD203B41FA5}">
                      <a16:colId xmlns:a16="http://schemas.microsoft.com/office/drawing/2014/main" val="20001"/>
                    </a:ext>
                  </a:extLst>
                </a:gridCol>
                <a:gridCol w="725804">
                  <a:extLst>
                    <a:ext uri="{9D8B030D-6E8A-4147-A177-3AD203B41FA5}">
                      <a16:colId xmlns:a16="http://schemas.microsoft.com/office/drawing/2014/main" val="20002"/>
                    </a:ext>
                  </a:extLst>
                </a:gridCol>
                <a:gridCol w="3280410">
                  <a:extLst>
                    <a:ext uri="{9D8B030D-6E8A-4147-A177-3AD203B41FA5}">
                      <a16:colId xmlns:a16="http://schemas.microsoft.com/office/drawing/2014/main" val="20003"/>
                    </a:ext>
                  </a:extLst>
                </a:gridCol>
              </a:tblGrid>
              <a:tr h="471805">
                <a:tc>
                  <a:txBody>
                    <a:bodyPr/>
                    <a:lstStyle/>
                    <a:p>
                      <a:pPr marL="32384">
                        <a:lnSpc>
                          <a:spcPts val="1614"/>
                        </a:lnSpc>
                      </a:pPr>
                      <a:r>
                        <a:rPr sz="1450" spc="40" dirty="0">
                          <a:latin typeface="Arial MT"/>
                          <a:cs typeface="Arial MT"/>
                        </a:rPr>
                        <a:t>p2</a:t>
                      </a:r>
                      <a:endParaRPr sz="1450">
                        <a:latin typeface="Arial MT"/>
                        <a:cs typeface="Arial MT"/>
                      </a:endParaRPr>
                    </a:p>
                    <a:p>
                      <a:pPr marL="31750">
                        <a:lnSpc>
                          <a:spcPct val="100000"/>
                        </a:lnSpc>
                        <a:spcBef>
                          <a:spcPts val="125"/>
                        </a:spcBef>
                      </a:pPr>
                      <a:r>
                        <a:rPr sz="1550" spc="-25" dirty="0">
                          <a:latin typeface="Arial MT"/>
                          <a:cs typeface="Arial MT"/>
                        </a:rPr>
                        <a:t>p1</a:t>
                      </a:r>
                      <a:endParaRPr sz="1550">
                        <a:latin typeface="Arial MT"/>
                        <a:cs typeface="Arial MT"/>
                      </a:endParaRPr>
                    </a:p>
                  </a:txBody>
                  <a:tcPr marL="0" marR="0" marT="0" marB="0"/>
                </a:tc>
                <a:tc>
                  <a:txBody>
                    <a:bodyPr/>
                    <a:lstStyle/>
                    <a:p>
                      <a:pPr marR="13335" algn="ctr">
                        <a:lnSpc>
                          <a:spcPts val="1614"/>
                        </a:lnSpc>
                      </a:pPr>
                      <a:r>
                        <a:rPr sz="1450" spc="35" dirty="0">
                          <a:latin typeface="Arial MT"/>
                          <a:cs typeface="Arial MT"/>
                        </a:rPr>
                        <a:t>c1</a:t>
                      </a:r>
                      <a:endParaRPr sz="1450">
                        <a:latin typeface="Arial MT"/>
                        <a:cs typeface="Arial MT"/>
                      </a:endParaRPr>
                    </a:p>
                    <a:p>
                      <a:pPr algn="ctr">
                        <a:lnSpc>
                          <a:spcPct val="100000"/>
                        </a:lnSpc>
                        <a:spcBef>
                          <a:spcPts val="125"/>
                        </a:spcBef>
                      </a:pPr>
                      <a:r>
                        <a:rPr sz="1550" spc="40" dirty="0">
                          <a:latin typeface="Arial MT"/>
                          <a:cs typeface="Arial MT"/>
                        </a:rPr>
                        <a:t>c3</a:t>
                      </a:r>
                      <a:endParaRPr sz="1550">
                        <a:latin typeface="Arial MT"/>
                        <a:cs typeface="Arial MT"/>
                      </a:endParaRPr>
                    </a:p>
                  </a:txBody>
                  <a:tcPr marL="0" marR="0" marT="0" marB="0"/>
                </a:tc>
                <a:tc>
                  <a:txBody>
                    <a:bodyPr/>
                    <a:lstStyle/>
                    <a:p>
                      <a:pPr marL="35560" algn="ctr">
                        <a:lnSpc>
                          <a:spcPts val="1614"/>
                        </a:lnSpc>
                      </a:pPr>
                      <a:r>
                        <a:rPr sz="1450" spc="5" dirty="0">
                          <a:latin typeface="Arial MT"/>
                          <a:cs typeface="Arial MT"/>
                        </a:rPr>
                        <a:t>1</a:t>
                      </a:r>
                      <a:endParaRPr sz="1450">
                        <a:latin typeface="Arial MT"/>
                        <a:cs typeface="Arial MT"/>
                      </a:endParaRPr>
                    </a:p>
                    <a:p>
                      <a:pPr marL="31750" algn="ctr">
                        <a:lnSpc>
                          <a:spcPct val="100000"/>
                        </a:lnSpc>
                        <a:spcBef>
                          <a:spcPts val="125"/>
                        </a:spcBef>
                      </a:pPr>
                      <a:r>
                        <a:rPr sz="1550" spc="-50" dirty="0">
                          <a:latin typeface="Arial MT"/>
                          <a:cs typeface="Arial MT"/>
                        </a:rPr>
                        <a:t>1</a:t>
                      </a:r>
                      <a:endParaRPr sz="1550">
                        <a:latin typeface="Arial MT"/>
                        <a:cs typeface="Arial MT"/>
                      </a:endParaRPr>
                    </a:p>
                  </a:txBody>
                  <a:tcPr marL="0" marR="0" marT="0" marB="0"/>
                </a:tc>
                <a:tc>
                  <a:txBody>
                    <a:bodyPr/>
                    <a:lstStyle/>
                    <a:p>
                      <a:pPr marL="287020">
                        <a:lnSpc>
                          <a:spcPts val="1625"/>
                        </a:lnSpc>
                        <a:tabLst>
                          <a:tab pos="2892425" algn="l"/>
                        </a:tabLst>
                      </a:pPr>
                      <a:r>
                        <a:rPr sz="1450" spc="-95" dirty="0">
                          <a:latin typeface="Arial MT"/>
                          <a:cs typeface="Arial MT"/>
                        </a:rPr>
                        <a:t>1</a:t>
                      </a:r>
                      <a:r>
                        <a:rPr sz="1450" spc="-210" dirty="0">
                          <a:latin typeface="Arial MT"/>
                          <a:cs typeface="Arial MT"/>
                        </a:rPr>
                        <a:t> </a:t>
                      </a:r>
                      <a:r>
                        <a:rPr sz="1450" spc="5" dirty="0">
                          <a:latin typeface="Arial MT"/>
                          <a:cs typeface="Arial MT"/>
                        </a:rPr>
                        <a:t>1</a:t>
                      </a:r>
                      <a:r>
                        <a:rPr sz="1450" dirty="0">
                          <a:latin typeface="Arial MT"/>
                          <a:cs typeface="Arial MT"/>
                        </a:rPr>
                        <a:t>	</a:t>
                      </a:r>
                      <a:r>
                        <a:rPr sz="2250" baseline="-12962" dirty="0">
                          <a:latin typeface="Arial MT"/>
                          <a:cs typeface="Arial MT"/>
                        </a:rPr>
                        <a:t>:</a:t>
                      </a:r>
                      <a:r>
                        <a:rPr sz="2250" spc="75" baseline="-12962" dirty="0">
                          <a:latin typeface="Arial MT"/>
                          <a:cs typeface="Arial MT"/>
                        </a:rPr>
                        <a:t>  </a:t>
                      </a:r>
                      <a:r>
                        <a:rPr sz="2250" spc="7" baseline="-12962" dirty="0">
                          <a:latin typeface="Arial MT"/>
                          <a:cs typeface="Arial MT"/>
                        </a:rPr>
                        <a:t>2</a:t>
                      </a:r>
                      <a:endParaRPr sz="2250" baseline="-12962">
                        <a:latin typeface="Arial MT"/>
                        <a:cs typeface="Arial MT"/>
                      </a:endParaRPr>
                    </a:p>
                    <a:p>
                      <a:pPr marL="281305">
                        <a:lnSpc>
                          <a:spcPct val="100000"/>
                        </a:lnSpc>
                        <a:spcBef>
                          <a:spcPts val="114"/>
                        </a:spcBef>
                      </a:pPr>
                      <a:r>
                        <a:rPr sz="1550" spc="35" dirty="0">
                          <a:latin typeface="Arial MT"/>
                          <a:cs typeface="Arial MT"/>
                        </a:rPr>
                        <a:t>50</a:t>
                      </a:r>
                      <a:endParaRPr sz="1550">
                        <a:latin typeface="Arial MT"/>
                        <a:cs typeface="Arial MT"/>
                      </a:endParaRPr>
                    </a:p>
                  </a:txBody>
                  <a:tcPr marL="0" marR="0" marT="0" marB="0"/>
                </a:tc>
                <a:extLst>
                  <a:ext uri="{0D108BD9-81ED-4DB2-BD59-A6C34878D82A}">
                    <a16:rowId xmlns:a16="http://schemas.microsoft.com/office/drawing/2014/main" val="10000"/>
                  </a:ext>
                </a:extLst>
              </a:tr>
              <a:tr h="248285">
                <a:tc>
                  <a:txBody>
                    <a:bodyPr/>
                    <a:lstStyle/>
                    <a:p>
                      <a:pPr marL="31750">
                        <a:lnSpc>
                          <a:spcPts val="1820"/>
                        </a:lnSpc>
                      </a:pPr>
                      <a:r>
                        <a:rPr sz="1550" spc="-25" dirty="0">
                          <a:latin typeface="Arial MT"/>
                          <a:cs typeface="Arial MT"/>
                        </a:rPr>
                        <a:t>p2</a:t>
                      </a:r>
                      <a:endParaRPr sz="1550">
                        <a:latin typeface="Arial MT"/>
                        <a:cs typeface="Arial MT"/>
                      </a:endParaRPr>
                    </a:p>
                  </a:txBody>
                  <a:tcPr marL="0" marR="0" marT="0" marB="0"/>
                </a:tc>
                <a:tc>
                  <a:txBody>
                    <a:bodyPr/>
                    <a:lstStyle/>
                    <a:p>
                      <a:pPr algn="ctr">
                        <a:lnSpc>
                          <a:spcPts val="1820"/>
                        </a:lnSpc>
                      </a:pPr>
                      <a:r>
                        <a:rPr sz="1550" spc="50" dirty="0">
                          <a:latin typeface="Arial MT"/>
                          <a:cs typeface="Arial MT"/>
                        </a:rPr>
                        <a:t>c2</a:t>
                      </a:r>
                      <a:endParaRPr sz="1550">
                        <a:latin typeface="Arial MT"/>
                        <a:cs typeface="Arial MT"/>
                      </a:endParaRPr>
                    </a:p>
                  </a:txBody>
                  <a:tcPr marL="0" marR="0" marT="0" marB="0"/>
                </a:tc>
                <a:tc>
                  <a:txBody>
                    <a:bodyPr/>
                    <a:lstStyle/>
                    <a:p>
                      <a:pPr marL="32384" algn="ctr">
                        <a:lnSpc>
                          <a:spcPts val="1820"/>
                        </a:lnSpc>
                      </a:pPr>
                      <a:r>
                        <a:rPr sz="1550" spc="-50" dirty="0">
                          <a:latin typeface="Arial MT"/>
                          <a:cs typeface="Arial MT"/>
                        </a:rPr>
                        <a:t>1</a:t>
                      </a:r>
                      <a:endParaRPr sz="1550">
                        <a:latin typeface="Arial MT"/>
                        <a:cs typeface="Arial MT"/>
                      </a:endParaRPr>
                    </a:p>
                  </a:txBody>
                  <a:tcPr marL="0" marR="0" marT="0" marB="0"/>
                </a:tc>
                <a:tc>
                  <a:txBody>
                    <a:bodyPr/>
                    <a:lstStyle/>
                    <a:p>
                      <a:pPr marL="343535">
                        <a:lnSpc>
                          <a:spcPts val="1820"/>
                        </a:lnSpc>
                      </a:pPr>
                      <a:r>
                        <a:rPr sz="1550" spc="-50" dirty="0">
                          <a:latin typeface="Arial MT"/>
                          <a:cs typeface="Arial MT"/>
                        </a:rPr>
                        <a:t>8</a:t>
                      </a:r>
                      <a:endParaRPr sz="1550">
                        <a:latin typeface="Arial MT"/>
                        <a:cs typeface="Arial MT"/>
                      </a:endParaRPr>
                    </a:p>
                  </a:txBody>
                  <a:tcPr marL="0" marR="0" marT="0" marB="0"/>
                </a:tc>
                <a:extLst>
                  <a:ext uri="{0D108BD9-81ED-4DB2-BD59-A6C34878D82A}">
                    <a16:rowId xmlns:a16="http://schemas.microsoft.com/office/drawing/2014/main" val="10001"/>
                  </a:ext>
                </a:extLst>
              </a:tr>
              <a:tr h="247015">
                <a:tc>
                  <a:txBody>
                    <a:bodyPr/>
                    <a:lstStyle/>
                    <a:p>
                      <a:pPr marL="31750">
                        <a:lnSpc>
                          <a:spcPts val="1785"/>
                        </a:lnSpc>
                      </a:pPr>
                      <a:r>
                        <a:rPr sz="1500" spc="-25" dirty="0">
                          <a:latin typeface="Arial MT"/>
                          <a:cs typeface="Arial MT"/>
                        </a:rPr>
                        <a:t>p1</a:t>
                      </a:r>
                      <a:endParaRPr sz="1500">
                        <a:latin typeface="Arial MT"/>
                        <a:cs typeface="Arial MT"/>
                      </a:endParaRPr>
                    </a:p>
                  </a:txBody>
                  <a:tcPr marL="0" marR="0" marT="0" marB="0"/>
                </a:tc>
                <a:tc>
                  <a:txBody>
                    <a:bodyPr/>
                    <a:lstStyle/>
                    <a:p>
                      <a:pPr marR="6350" algn="ctr">
                        <a:lnSpc>
                          <a:spcPts val="1785"/>
                        </a:lnSpc>
                      </a:pPr>
                      <a:r>
                        <a:rPr sz="1500" spc="40" dirty="0">
                          <a:latin typeface="Arial MT"/>
                          <a:cs typeface="Arial MT"/>
                        </a:rPr>
                        <a:t>c1</a:t>
                      </a:r>
                      <a:endParaRPr sz="1500">
                        <a:latin typeface="Arial MT"/>
                        <a:cs typeface="Arial MT"/>
                      </a:endParaRPr>
                    </a:p>
                  </a:txBody>
                  <a:tcPr marL="0" marR="0" marT="0" marB="0"/>
                </a:tc>
                <a:tc>
                  <a:txBody>
                    <a:bodyPr/>
                    <a:lstStyle/>
                    <a:p>
                      <a:pPr marL="49530" algn="ctr">
                        <a:lnSpc>
                          <a:spcPts val="1785"/>
                        </a:lnSpc>
                      </a:pPr>
                      <a:r>
                        <a:rPr sz="1500" dirty="0">
                          <a:latin typeface="Arial MT"/>
                          <a:cs typeface="Arial MT"/>
                        </a:rPr>
                        <a:t>2</a:t>
                      </a:r>
                      <a:endParaRPr sz="1500">
                        <a:latin typeface="Arial MT"/>
                        <a:cs typeface="Arial MT"/>
                      </a:endParaRPr>
                    </a:p>
                  </a:txBody>
                  <a:tcPr marL="0" marR="0" marT="0" marB="0"/>
                </a:tc>
                <a:tc>
                  <a:txBody>
                    <a:bodyPr/>
                    <a:lstStyle/>
                    <a:p>
                      <a:pPr marL="287020">
                        <a:lnSpc>
                          <a:spcPts val="1785"/>
                        </a:lnSpc>
                      </a:pPr>
                      <a:r>
                        <a:rPr sz="1500" spc="35" dirty="0">
                          <a:latin typeface="Arial MT"/>
                          <a:cs typeface="Arial MT"/>
                        </a:rPr>
                        <a:t>44</a:t>
                      </a:r>
                      <a:endParaRPr sz="1500">
                        <a:latin typeface="Arial MT"/>
                        <a:cs typeface="Arial MT"/>
                      </a:endParaRPr>
                    </a:p>
                  </a:txBody>
                  <a:tcPr marL="0" marR="0" marT="0" marB="0"/>
                </a:tc>
                <a:extLst>
                  <a:ext uri="{0D108BD9-81ED-4DB2-BD59-A6C34878D82A}">
                    <a16:rowId xmlns:a16="http://schemas.microsoft.com/office/drawing/2014/main" val="10002"/>
                  </a:ext>
                </a:extLst>
              </a:tr>
              <a:tr h="231775">
                <a:tc>
                  <a:txBody>
                    <a:bodyPr/>
                    <a:lstStyle/>
                    <a:p>
                      <a:pPr marL="31750">
                        <a:lnSpc>
                          <a:spcPts val="1720"/>
                        </a:lnSpc>
                        <a:spcBef>
                          <a:spcPts val="10"/>
                        </a:spcBef>
                      </a:pPr>
                      <a:r>
                        <a:rPr sz="1500" spc="-25" dirty="0">
                          <a:latin typeface="Arial MT"/>
                          <a:cs typeface="Arial MT"/>
                        </a:rPr>
                        <a:t>p1</a:t>
                      </a:r>
                      <a:endParaRPr sz="1500">
                        <a:latin typeface="Arial MT"/>
                        <a:cs typeface="Arial MT"/>
                      </a:endParaRPr>
                    </a:p>
                  </a:txBody>
                  <a:tcPr marL="0" marR="0" marT="1270" marB="0"/>
                </a:tc>
                <a:tc>
                  <a:txBody>
                    <a:bodyPr/>
                    <a:lstStyle/>
                    <a:p>
                      <a:pPr marR="24765" algn="ctr">
                        <a:lnSpc>
                          <a:spcPts val="1720"/>
                        </a:lnSpc>
                        <a:spcBef>
                          <a:spcPts val="10"/>
                        </a:spcBef>
                      </a:pPr>
                      <a:r>
                        <a:rPr sz="1500" spc="-25" dirty="0">
                          <a:latin typeface="Arial MT"/>
                          <a:cs typeface="Arial MT"/>
                        </a:rPr>
                        <a:t>c2</a:t>
                      </a:r>
                      <a:endParaRPr sz="1500">
                        <a:latin typeface="Arial MT"/>
                        <a:cs typeface="Arial MT"/>
                      </a:endParaRPr>
                    </a:p>
                  </a:txBody>
                  <a:tcPr marL="0" marR="0" marT="1270" marB="0"/>
                </a:tc>
                <a:tc>
                  <a:txBody>
                    <a:bodyPr/>
                    <a:lstStyle/>
                    <a:p>
                      <a:pPr marL="49530" algn="ctr">
                        <a:lnSpc>
                          <a:spcPts val="1720"/>
                        </a:lnSpc>
                        <a:spcBef>
                          <a:spcPts val="10"/>
                        </a:spcBef>
                      </a:pPr>
                      <a:r>
                        <a:rPr sz="1500" dirty="0">
                          <a:latin typeface="Arial MT"/>
                          <a:cs typeface="Arial MT"/>
                        </a:rPr>
                        <a:t>2</a:t>
                      </a:r>
                      <a:endParaRPr sz="1500">
                        <a:latin typeface="Arial MT"/>
                        <a:cs typeface="Arial MT"/>
                      </a:endParaRPr>
                    </a:p>
                  </a:txBody>
                  <a:tcPr marL="0" marR="0" marT="1270" marB="0"/>
                </a:tc>
                <a:tc>
                  <a:txBody>
                    <a:bodyPr/>
                    <a:lstStyle/>
                    <a:p>
                      <a:pPr marL="340360">
                        <a:lnSpc>
                          <a:spcPts val="1720"/>
                        </a:lnSpc>
                        <a:spcBef>
                          <a:spcPts val="10"/>
                        </a:spcBef>
                      </a:pPr>
                      <a:r>
                        <a:rPr sz="1500" dirty="0">
                          <a:latin typeface="Arial MT"/>
                          <a:cs typeface="Arial MT"/>
                        </a:rPr>
                        <a:t>4</a:t>
                      </a:r>
                      <a:endParaRPr sz="1500">
                        <a:latin typeface="Arial MT"/>
                        <a:cs typeface="Arial MT"/>
                      </a:endParaRPr>
                    </a:p>
                  </a:txBody>
                  <a:tcPr marL="0" marR="0" marT="1270" marB="0"/>
                </a:tc>
                <a:extLst>
                  <a:ext uri="{0D108BD9-81ED-4DB2-BD59-A6C34878D82A}">
                    <a16:rowId xmlns:a16="http://schemas.microsoft.com/office/drawing/2014/main" val="10003"/>
                  </a:ext>
                </a:extLst>
              </a:tr>
              <a:tr h="514984">
                <a:tc gridSpan="4">
                  <a:txBody>
                    <a:bodyPr/>
                    <a:lstStyle/>
                    <a:p>
                      <a:pPr marL="273050">
                        <a:lnSpc>
                          <a:spcPct val="100000"/>
                        </a:lnSpc>
                        <a:spcBef>
                          <a:spcPts val="1795"/>
                        </a:spcBef>
                        <a:tabLst>
                          <a:tab pos="1163320" algn="l"/>
                          <a:tab pos="1924050" algn="l"/>
                          <a:tab pos="2904490" algn="l"/>
                          <a:tab pos="3504565" algn="l"/>
                          <a:tab pos="4382135" algn="l"/>
                          <a:tab pos="5102225" algn="l"/>
                        </a:tabLst>
                      </a:pPr>
                      <a:r>
                        <a:rPr sz="1750" spc="-10" dirty="0">
                          <a:latin typeface="Comic Sans MS"/>
                          <a:cs typeface="Comic Sans MS"/>
                        </a:rPr>
                        <a:t>"oinTb</a:t>
                      </a:r>
                      <a:r>
                        <a:rPr sz="1750" dirty="0">
                          <a:latin typeface="Comic Sans MS"/>
                          <a:cs typeface="Comic Sans MS"/>
                        </a:rPr>
                        <a:t>	</a:t>
                      </a:r>
                      <a:r>
                        <a:rPr sz="1750" spc="-10" dirty="0">
                          <a:latin typeface="Comic Sans MS"/>
                          <a:cs typeface="Comic Sans MS"/>
                        </a:rPr>
                        <a:t>rodld</a:t>
                      </a:r>
                      <a:r>
                        <a:rPr sz="1750" dirty="0">
                          <a:latin typeface="Comic Sans MS"/>
                          <a:cs typeface="Comic Sans MS"/>
                        </a:rPr>
                        <a:t>	</a:t>
                      </a:r>
                      <a:r>
                        <a:rPr sz="1750" spc="-20" dirty="0">
                          <a:latin typeface="Comic Sans MS"/>
                          <a:cs typeface="Comic Sans MS"/>
                        </a:rPr>
                        <a:t>name</a:t>
                      </a:r>
                      <a:r>
                        <a:rPr sz="1750" dirty="0">
                          <a:latin typeface="Comic Sans MS"/>
                          <a:cs typeface="Comic Sans MS"/>
                        </a:rPr>
                        <a:t>	</a:t>
                      </a:r>
                      <a:r>
                        <a:rPr sz="1750" spc="-20" dirty="0">
                          <a:latin typeface="Comic Sans MS"/>
                          <a:cs typeface="Comic Sans MS"/>
                        </a:rPr>
                        <a:t>rice</a:t>
                      </a:r>
                      <a:r>
                        <a:rPr sz="1750" dirty="0">
                          <a:latin typeface="Comic Sans MS"/>
                          <a:cs typeface="Comic Sans MS"/>
                        </a:rPr>
                        <a:t>	</a:t>
                      </a:r>
                      <a:r>
                        <a:rPr sz="1750" spc="-10" dirty="0">
                          <a:latin typeface="Comic Sans MS"/>
                          <a:cs typeface="Comic Sans MS"/>
                        </a:rPr>
                        <a:t>storeld</a:t>
                      </a:r>
                      <a:r>
                        <a:rPr sz="1750" dirty="0">
                          <a:latin typeface="Comic Sans MS"/>
                          <a:cs typeface="Comic Sans MS"/>
                        </a:rPr>
                        <a:t>	</a:t>
                      </a:r>
                      <a:r>
                        <a:rPr sz="1750" spc="-20" dirty="0">
                          <a:latin typeface="Comic Sans MS"/>
                          <a:cs typeface="Comic Sans MS"/>
                        </a:rPr>
                        <a:t>date</a:t>
                      </a:r>
                      <a:r>
                        <a:rPr sz="1750" dirty="0">
                          <a:latin typeface="Comic Sans MS"/>
                          <a:cs typeface="Comic Sans MS"/>
                        </a:rPr>
                        <a:t>	</a:t>
                      </a:r>
                      <a:r>
                        <a:rPr sz="1750" spc="-130" dirty="0">
                          <a:latin typeface="Comic Sans MS"/>
                          <a:cs typeface="Comic Sans MS"/>
                        </a:rPr>
                        <a:t>amt</a:t>
                      </a:r>
                      <a:endParaRPr sz="1750">
                        <a:latin typeface="Comic Sans MS"/>
                        <a:cs typeface="Comic Sans MS"/>
                      </a:endParaRPr>
                    </a:p>
                  </a:txBody>
                  <a:tcPr marL="0" marR="0" marT="227965"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bl>
          </a:graphicData>
        </a:graphic>
      </p:graphicFrame>
      <p:sp>
        <p:nvSpPr>
          <p:cNvPr id="24" name="object 24"/>
          <p:cNvSpPr txBox="1"/>
          <p:nvPr/>
        </p:nvSpPr>
        <p:spPr>
          <a:xfrm>
            <a:off x="7106660" y="2540942"/>
            <a:ext cx="1134110" cy="244939"/>
          </a:xfrm>
          <a:prstGeom prst="rect">
            <a:avLst/>
          </a:prstGeom>
        </p:spPr>
        <p:txBody>
          <a:bodyPr vert="horz" wrap="square" lIns="0" tIns="13970" rIns="0" bIns="0" rtlCol="0">
            <a:spAutoFit/>
          </a:bodyPr>
          <a:lstStyle/>
          <a:p>
            <a:pPr marL="12700">
              <a:spcBef>
                <a:spcPts val="110"/>
              </a:spcBef>
              <a:tabLst>
                <a:tab pos="1006475" algn="l"/>
              </a:tabLst>
            </a:pPr>
            <a:r>
              <a:rPr sz="1500" spc="135" dirty="0">
                <a:latin typeface="Arial MT"/>
                <a:cs typeface="Arial MT"/>
              </a:rPr>
              <a:t>roduct</a:t>
            </a:r>
            <a:r>
              <a:rPr sz="1500" dirty="0">
                <a:latin typeface="Arial MT"/>
                <a:cs typeface="Arial MT"/>
              </a:rPr>
              <a:t>	</a:t>
            </a:r>
            <a:r>
              <a:rPr sz="1500" spc="5" dirty="0">
                <a:latin typeface="Arial MT"/>
                <a:cs typeface="Arial MT"/>
              </a:rPr>
              <a:t>d</a:t>
            </a:r>
            <a:endParaRPr sz="1500">
              <a:latin typeface="Arial MT"/>
              <a:cs typeface="Arial MT"/>
            </a:endParaRPr>
          </a:p>
        </p:txBody>
      </p:sp>
      <p:sp>
        <p:nvSpPr>
          <p:cNvPr id="25" name="object 25"/>
          <p:cNvSpPr txBox="1"/>
          <p:nvPr/>
        </p:nvSpPr>
        <p:spPr>
          <a:xfrm>
            <a:off x="8614027" y="3041005"/>
            <a:ext cx="401955" cy="244939"/>
          </a:xfrm>
          <a:prstGeom prst="rect">
            <a:avLst/>
          </a:prstGeom>
        </p:spPr>
        <p:txBody>
          <a:bodyPr vert="horz" wrap="square" lIns="0" tIns="13970" rIns="0" bIns="0" rtlCol="0">
            <a:spAutoFit/>
          </a:bodyPr>
          <a:lstStyle/>
          <a:p>
            <a:pPr marL="12700">
              <a:spcBef>
                <a:spcPts val="110"/>
              </a:spcBef>
              <a:tabLst>
                <a:tab pos="273050" algn="l"/>
              </a:tabLst>
            </a:pPr>
            <a:r>
              <a:rPr sz="900" spc="-50" dirty="0">
                <a:latin typeface="Arial MT"/>
                <a:cs typeface="Arial MT"/>
              </a:rPr>
              <a:t>F</a:t>
            </a:r>
            <a:r>
              <a:rPr sz="900" dirty="0">
                <a:latin typeface="Arial MT"/>
                <a:cs typeface="Arial MT"/>
              </a:rPr>
              <a:t>	</a:t>
            </a:r>
            <a:r>
              <a:rPr sz="1500" spc="15" dirty="0">
                <a:latin typeface="Arial MT"/>
                <a:cs typeface="Arial MT"/>
              </a:rPr>
              <a:t>u</a:t>
            </a:r>
            <a:endParaRPr sz="1500">
              <a:latin typeface="Arial MT"/>
              <a:cs typeface="Arial MT"/>
            </a:endParaRPr>
          </a:p>
        </p:txBody>
      </p:sp>
      <p:sp>
        <p:nvSpPr>
          <p:cNvPr id="26" name="object 26"/>
          <p:cNvSpPr txBox="1"/>
          <p:nvPr/>
        </p:nvSpPr>
        <p:spPr>
          <a:xfrm>
            <a:off x="9023109" y="2621558"/>
            <a:ext cx="92710" cy="146835"/>
          </a:xfrm>
          <a:prstGeom prst="rect">
            <a:avLst/>
          </a:prstGeom>
        </p:spPr>
        <p:txBody>
          <a:bodyPr vert="horz" wrap="square" lIns="0" tIns="15875" rIns="0" bIns="0" rtlCol="0">
            <a:spAutoFit/>
          </a:bodyPr>
          <a:lstStyle/>
          <a:p>
            <a:pPr marL="12700">
              <a:spcBef>
                <a:spcPts val="125"/>
              </a:spcBef>
            </a:pPr>
            <a:r>
              <a:rPr sz="850" dirty="0">
                <a:latin typeface="Arial MT"/>
                <a:cs typeface="Arial MT"/>
              </a:rPr>
              <a:t>e</a:t>
            </a:r>
            <a:endParaRPr sz="850">
              <a:latin typeface="Arial MT"/>
              <a:cs typeface="Arial MT"/>
            </a:endParaRPr>
          </a:p>
        </p:txBody>
      </p:sp>
      <p:sp>
        <p:nvSpPr>
          <p:cNvPr id="27" name="object 27"/>
          <p:cNvSpPr txBox="1"/>
          <p:nvPr/>
        </p:nvSpPr>
        <p:spPr>
          <a:xfrm>
            <a:off x="9463567" y="3041005"/>
            <a:ext cx="263525" cy="244939"/>
          </a:xfrm>
          <a:prstGeom prst="rect">
            <a:avLst/>
          </a:prstGeom>
        </p:spPr>
        <p:txBody>
          <a:bodyPr vert="horz" wrap="square" lIns="0" tIns="13970" rIns="0" bIns="0" rtlCol="0">
            <a:spAutoFit/>
          </a:bodyPr>
          <a:lstStyle/>
          <a:p>
            <a:pPr marL="12700">
              <a:spcBef>
                <a:spcPts val="110"/>
              </a:spcBef>
            </a:pPr>
            <a:r>
              <a:rPr sz="850" dirty="0">
                <a:latin typeface="Arial MT"/>
                <a:cs typeface="Arial MT"/>
              </a:rPr>
              <a:t>'</a:t>
            </a:r>
            <a:r>
              <a:rPr sz="850" spc="390" dirty="0">
                <a:latin typeface="Arial MT"/>
                <a:cs typeface="Arial MT"/>
              </a:rPr>
              <a:t> </a:t>
            </a:r>
            <a:r>
              <a:rPr sz="1500" spc="180" dirty="0">
                <a:latin typeface="Arial MT"/>
                <a:cs typeface="Arial MT"/>
              </a:rPr>
              <a:t>0</a:t>
            </a:r>
            <a:endParaRPr sz="1500">
              <a:latin typeface="Arial MT"/>
              <a:cs typeface="Arial MT"/>
            </a:endParaRPr>
          </a:p>
        </p:txBody>
      </p:sp>
      <p:sp>
        <p:nvSpPr>
          <p:cNvPr id="28" name="object 28"/>
          <p:cNvSpPr txBox="1"/>
          <p:nvPr/>
        </p:nvSpPr>
        <p:spPr>
          <a:xfrm>
            <a:off x="9701363" y="2621558"/>
            <a:ext cx="132715" cy="146835"/>
          </a:xfrm>
          <a:prstGeom prst="rect">
            <a:avLst/>
          </a:prstGeom>
        </p:spPr>
        <p:txBody>
          <a:bodyPr vert="horz" wrap="square" lIns="0" tIns="15875" rIns="0" bIns="0" rtlCol="0">
            <a:spAutoFit/>
          </a:bodyPr>
          <a:lstStyle/>
          <a:p>
            <a:pPr marL="12700">
              <a:spcBef>
                <a:spcPts val="125"/>
              </a:spcBef>
            </a:pPr>
            <a:r>
              <a:rPr sz="850" spc="-50" dirty="0">
                <a:latin typeface="Arial MT"/>
                <a:cs typeface="Arial MT"/>
              </a:rPr>
              <a:t>€</a:t>
            </a:r>
            <a:endParaRPr sz="850">
              <a:latin typeface="Arial MT"/>
              <a:cs typeface="Arial MT"/>
            </a:endParaRPr>
          </a:p>
        </p:txBody>
      </p:sp>
      <p:graphicFrame>
        <p:nvGraphicFramePr>
          <p:cNvPr id="29" name="object 29"/>
          <p:cNvGraphicFramePr>
            <a:graphicFrameLocks noGrp="1"/>
          </p:cNvGraphicFramePr>
          <p:nvPr/>
        </p:nvGraphicFramePr>
        <p:xfrm>
          <a:off x="4193902" y="4696558"/>
          <a:ext cx="5985508" cy="1568448"/>
        </p:xfrm>
        <a:graphic>
          <a:graphicData uri="http://schemas.openxmlformats.org/drawingml/2006/table">
            <a:tbl>
              <a:tblPr firstRow="1" bandRow="1">
                <a:tableStyleId>{2D5ABB26-0587-4C30-8999-92F81FD0307C}</a:tableStyleId>
              </a:tblPr>
              <a:tblGrid>
                <a:gridCol w="535940">
                  <a:extLst>
                    <a:ext uri="{9D8B030D-6E8A-4147-A177-3AD203B41FA5}">
                      <a16:colId xmlns:a16="http://schemas.microsoft.com/office/drawing/2014/main" val="20000"/>
                    </a:ext>
                  </a:extLst>
                </a:gridCol>
                <a:gridCol w="880110">
                  <a:extLst>
                    <a:ext uri="{9D8B030D-6E8A-4147-A177-3AD203B41FA5}">
                      <a16:colId xmlns:a16="http://schemas.microsoft.com/office/drawing/2014/main" val="20001"/>
                    </a:ext>
                  </a:extLst>
                </a:gridCol>
                <a:gridCol w="796289">
                  <a:extLst>
                    <a:ext uri="{9D8B030D-6E8A-4147-A177-3AD203B41FA5}">
                      <a16:colId xmlns:a16="http://schemas.microsoft.com/office/drawing/2014/main" val="20002"/>
                    </a:ext>
                  </a:extLst>
                </a:gridCol>
                <a:gridCol w="808355">
                  <a:extLst>
                    <a:ext uri="{9D8B030D-6E8A-4147-A177-3AD203B41FA5}">
                      <a16:colId xmlns:a16="http://schemas.microsoft.com/office/drawing/2014/main" val="20003"/>
                    </a:ext>
                  </a:extLst>
                </a:gridCol>
                <a:gridCol w="681355">
                  <a:extLst>
                    <a:ext uri="{9D8B030D-6E8A-4147-A177-3AD203B41FA5}">
                      <a16:colId xmlns:a16="http://schemas.microsoft.com/office/drawing/2014/main" val="20004"/>
                    </a:ext>
                  </a:extLst>
                </a:gridCol>
                <a:gridCol w="823595">
                  <a:extLst>
                    <a:ext uri="{9D8B030D-6E8A-4147-A177-3AD203B41FA5}">
                      <a16:colId xmlns:a16="http://schemas.microsoft.com/office/drawing/2014/main" val="20005"/>
                    </a:ext>
                  </a:extLst>
                </a:gridCol>
                <a:gridCol w="1459864">
                  <a:extLst>
                    <a:ext uri="{9D8B030D-6E8A-4147-A177-3AD203B41FA5}">
                      <a16:colId xmlns:a16="http://schemas.microsoft.com/office/drawing/2014/main" val="20006"/>
                    </a:ext>
                  </a:extLst>
                </a:gridCol>
              </a:tblGrid>
              <a:tr h="287020">
                <a:tc>
                  <a:txBody>
                    <a:bodyPr/>
                    <a:lstStyle/>
                    <a:p>
                      <a:pPr marL="31750">
                        <a:lnSpc>
                          <a:spcPts val="1975"/>
                        </a:lnSpc>
                        <a:spcBef>
                          <a:spcPts val="185"/>
                        </a:spcBef>
                      </a:pPr>
                      <a:r>
                        <a:rPr sz="1750" spc="-25" dirty="0">
                          <a:latin typeface="Comic Sans MS"/>
                          <a:cs typeface="Comic Sans MS"/>
                        </a:rPr>
                        <a:t>pt</a:t>
                      </a:r>
                      <a:endParaRPr sz="1750">
                        <a:latin typeface="Comic Sans MS"/>
                        <a:cs typeface="Comic Sans MS"/>
                      </a:endParaRPr>
                    </a:p>
                  </a:txBody>
                  <a:tcPr marL="0" marR="0" marT="23495" marB="0"/>
                </a:tc>
                <a:tc>
                  <a:txBody>
                    <a:bodyPr/>
                    <a:lstStyle/>
                    <a:p>
                      <a:pPr marR="4445" algn="ctr">
                        <a:lnSpc>
                          <a:spcPts val="1975"/>
                        </a:lnSpc>
                        <a:spcBef>
                          <a:spcPts val="185"/>
                        </a:spcBef>
                      </a:pPr>
                      <a:r>
                        <a:rPr sz="1750" spc="-20" dirty="0">
                          <a:latin typeface="Comic Sans MS"/>
                          <a:cs typeface="Comic Sans MS"/>
                        </a:rPr>
                        <a:t>bolt</a:t>
                      </a:r>
                      <a:endParaRPr sz="1750">
                        <a:latin typeface="Comic Sans MS"/>
                        <a:cs typeface="Comic Sans MS"/>
                      </a:endParaRPr>
                    </a:p>
                  </a:txBody>
                  <a:tcPr marL="0" marR="0" marT="23495" marB="0"/>
                </a:tc>
                <a:tc>
                  <a:txBody>
                    <a:bodyPr/>
                    <a:lstStyle/>
                    <a:p>
                      <a:pPr marL="5080" algn="ctr">
                        <a:lnSpc>
                          <a:spcPts val="1975"/>
                        </a:lnSpc>
                        <a:spcBef>
                          <a:spcPts val="185"/>
                        </a:spcBef>
                      </a:pPr>
                      <a:r>
                        <a:rPr sz="1750" spc="-25" dirty="0">
                          <a:latin typeface="Comic Sans MS"/>
                          <a:cs typeface="Comic Sans MS"/>
                        </a:rPr>
                        <a:t>10</a:t>
                      </a:r>
                      <a:endParaRPr sz="1750">
                        <a:latin typeface="Comic Sans MS"/>
                        <a:cs typeface="Comic Sans MS"/>
                      </a:endParaRPr>
                    </a:p>
                  </a:txBody>
                  <a:tcPr marL="0" marR="0" marT="23495" marB="0"/>
                </a:tc>
                <a:tc>
                  <a:txBody>
                    <a:bodyPr/>
                    <a:lstStyle/>
                    <a:p>
                      <a:pPr marR="28575" algn="ctr">
                        <a:lnSpc>
                          <a:spcPts val="1975"/>
                        </a:lnSpc>
                        <a:spcBef>
                          <a:spcPts val="185"/>
                        </a:spcBef>
                      </a:pPr>
                      <a:r>
                        <a:rPr sz="1750" spc="-25" dirty="0">
                          <a:latin typeface="Comic Sans MS"/>
                          <a:cs typeface="Comic Sans MS"/>
                        </a:rPr>
                        <a:t>c1</a:t>
                      </a:r>
                      <a:endParaRPr sz="1750">
                        <a:latin typeface="Comic Sans MS"/>
                        <a:cs typeface="Comic Sans MS"/>
                      </a:endParaRPr>
                    </a:p>
                  </a:txBody>
                  <a:tcPr marL="0" marR="0" marT="23495" marB="0"/>
                </a:tc>
                <a:tc>
                  <a:txBody>
                    <a:bodyPr/>
                    <a:lstStyle/>
                    <a:p>
                      <a:pPr marL="14604" algn="ctr">
                        <a:lnSpc>
                          <a:spcPts val="1975"/>
                        </a:lnSpc>
                        <a:spcBef>
                          <a:spcPts val="185"/>
                        </a:spcBef>
                      </a:pPr>
                      <a:r>
                        <a:rPr sz="1750" spc="-350" dirty="0">
                          <a:latin typeface="Comic Sans MS"/>
                          <a:cs typeface="Comic Sans MS"/>
                        </a:rPr>
                        <a:t>1</a:t>
                      </a:r>
                      <a:endParaRPr sz="1750">
                        <a:latin typeface="Comic Sans MS"/>
                        <a:cs typeface="Comic Sans MS"/>
                      </a:endParaRPr>
                    </a:p>
                  </a:txBody>
                  <a:tcPr marL="0" marR="0" marT="23495" marB="0"/>
                </a:tc>
                <a:tc>
                  <a:txBody>
                    <a:bodyPr/>
                    <a:lstStyle/>
                    <a:p>
                      <a:pPr marR="71120" algn="ctr">
                        <a:lnSpc>
                          <a:spcPts val="1975"/>
                        </a:lnSpc>
                        <a:spcBef>
                          <a:spcPts val="185"/>
                        </a:spcBef>
                      </a:pPr>
                      <a:r>
                        <a:rPr sz="1750" spc="-25" dirty="0">
                          <a:latin typeface="Comic Sans MS"/>
                          <a:cs typeface="Comic Sans MS"/>
                        </a:rPr>
                        <a:t>12</a:t>
                      </a:r>
                      <a:endParaRPr sz="1750">
                        <a:latin typeface="Comic Sans MS"/>
                        <a:cs typeface="Comic Sans MS"/>
                      </a:endParaRPr>
                    </a:p>
                  </a:txBody>
                  <a:tcPr marL="0" marR="0" marT="23495" marB="0"/>
                </a:tc>
                <a:tc>
                  <a:txBody>
                    <a:bodyPr/>
                    <a:lstStyle/>
                    <a:p>
                      <a:pPr>
                        <a:lnSpc>
                          <a:spcPct val="100000"/>
                        </a:lnSpc>
                      </a:pPr>
                      <a:endParaRPr sz="1700">
                        <a:latin typeface="Times New Roman"/>
                        <a:cs typeface="Times New Roman"/>
                      </a:endParaRPr>
                    </a:p>
                  </a:txBody>
                  <a:tcPr marL="0" marR="0" marT="0" marB="0"/>
                </a:tc>
                <a:extLst>
                  <a:ext uri="{0D108BD9-81ED-4DB2-BD59-A6C34878D82A}">
                    <a16:rowId xmlns:a16="http://schemas.microsoft.com/office/drawing/2014/main" val="10000"/>
                  </a:ext>
                </a:extLst>
              </a:tr>
              <a:tr h="247015">
                <a:tc>
                  <a:txBody>
                    <a:bodyPr/>
                    <a:lstStyle/>
                    <a:p>
                      <a:pPr marL="32384">
                        <a:lnSpc>
                          <a:spcPts val="1845"/>
                        </a:lnSpc>
                      </a:pPr>
                      <a:r>
                        <a:rPr sz="1650" spc="-25" dirty="0">
                          <a:latin typeface="Comic Sans MS"/>
                          <a:cs typeface="Comic Sans MS"/>
                        </a:rPr>
                        <a:t>p2</a:t>
                      </a:r>
                      <a:endParaRPr sz="1650">
                        <a:latin typeface="Comic Sans MS"/>
                        <a:cs typeface="Comic Sans MS"/>
                      </a:endParaRPr>
                    </a:p>
                  </a:txBody>
                  <a:tcPr marL="0" marR="0" marT="0" marB="0"/>
                </a:tc>
                <a:tc>
                  <a:txBody>
                    <a:bodyPr/>
                    <a:lstStyle/>
                    <a:p>
                      <a:pPr marL="2540" algn="ctr">
                        <a:lnSpc>
                          <a:spcPts val="1845"/>
                        </a:lnSpc>
                      </a:pPr>
                      <a:r>
                        <a:rPr sz="1650" spc="-25" dirty="0">
                          <a:latin typeface="Comic Sans MS"/>
                          <a:cs typeface="Comic Sans MS"/>
                        </a:rPr>
                        <a:t>nut</a:t>
                      </a:r>
                      <a:endParaRPr sz="1650">
                        <a:latin typeface="Comic Sans MS"/>
                        <a:cs typeface="Comic Sans MS"/>
                      </a:endParaRPr>
                    </a:p>
                  </a:txBody>
                  <a:tcPr marL="0" marR="0" marT="0" marB="0"/>
                </a:tc>
                <a:tc>
                  <a:txBody>
                    <a:bodyPr/>
                    <a:lstStyle/>
                    <a:p>
                      <a:pPr marL="2540" algn="ctr">
                        <a:lnSpc>
                          <a:spcPts val="1845"/>
                        </a:lnSpc>
                      </a:pPr>
                      <a:r>
                        <a:rPr sz="1650" spc="-50" dirty="0">
                          <a:latin typeface="Comic Sans MS"/>
                          <a:cs typeface="Comic Sans MS"/>
                        </a:rPr>
                        <a:t>5</a:t>
                      </a:r>
                      <a:endParaRPr sz="1650">
                        <a:latin typeface="Comic Sans MS"/>
                        <a:cs typeface="Comic Sans MS"/>
                      </a:endParaRPr>
                    </a:p>
                  </a:txBody>
                  <a:tcPr marL="0" marR="0" marT="0" marB="0"/>
                </a:tc>
                <a:tc>
                  <a:txBody>
                    <a:bodyPr/>
                    <a:lstStyle/>
                    <a:p>
                      <a:pPr marR="26670" algn="ctr">
                        <a:lnSpc>
                          <a:spcPts val="1845"/>
                        </a:lnSpc>
                      </a:pPr>
                      <a:r>
                        <a:rPr sz="1650" spc="-25" dirty="0">
                          <a:latin typeface="Comic Sans MS"/>
                          <a:cs typeface="Comic Sans MS"/>
                        </a:rPr>
                        <a:t>C1</a:t>
                      </a:r>
                      <a:endParaRPr sz="1650">
                        <a:latin typeface="Comic Sans MS"/>
                        <a:cs typeface="Comic Sans MS"/>
                      </a:endParaRPr>
                    </a:p>
                  </a:txBody>
                  <a:tcPr marL="0" marR="0" marT="0" marB="0"/>
                </a:tc>
                <a:tc>
                  <a:txBody>
                    <a:bodyPr/>
                    <a:lstStyle/>
                    <a:p>
                      <a:pPr marL="15875" algn="ctr">
                        <a:lnSpc>
                          <a:spcPts val="1845"/>
                        </a:lnSpc>
                      </a:pPr>
                      <a:r>
                        <a:rPr sz="1650" spc="-310" dirty="0">
                          <a:latin typeface="Comic Sans MS"/>
                          <a:cs typeface="Comic Sans MS"/>
                        </a:rPr>
                        <a:t>1</a:t>
                      </a:r>
                      <a:endParaRPr sz="1650">
                        <a:latin typeface="Comic Sans MS"/>
                        <a:cs typeface="Comic Sans MS"/>
                      </a:endParaRPr>
                    </a:p>
                  </a:txBody>
                  <a:tcPr marL="0" marR="0" marT="0" marB="0"/>
                </a:tc>
                <a:tc>
                  <a:txBody>
                    <a:bodyPr/>
                    <a:lstStyle/>
                    <a:p>
                      <a:pPr marR="116205" algn="ctr">
                        <a:lnSpc>
                          <a:spcPts val="1845"/>
                        </a:lnSpc>
                      </a:pPr>
                      <a:r>
                        <a:rPr sz="1650" spc="-155" dirty="0">
                          <a:latin typeface="Comic Sans MS"/>
                          <a:cs typeface="Comic Sans MS"/>
                        </a:rPr>
                        <a:t>1</a:t>
                      </a:r>
                      <a:r>
                        <a:rPr sz="1650" spc="-165" dirty="0">
                          <a:latin typeface="Comic Sans MS"/>
                          <a:cs typeface="Comic Sans MS"/>
                        </a:rPr>
                        <a:t> </a:t>
                      </a:r>
                      <a:r>
                        <a:rPr sz="1650" spc="-310" dirty="0">
                          <a:latin typeface="Comic Sans MS"/>
                          <a:cs typeface="Comic Sans MS"/>
                        </a:rPr>
                        <a:t>1</a:t>
                      </a:r>
                      <a:endParaRPr sz="1650">
                        <a:latin typeface="Comic Sans MS"/>
                        <a:cs typeface="Comic Sans MS"/>
                      </a:endParaRPr>
                    </a:p>
                  </a:txBody>
                  <a:tcPr marL="0" marR="0" marT="0" marB="0"/>
                </a:tc>
                <a:tc>
                  <a:txBody>
                    <a:bodyPr/>
                    <a:lstStyle/>
                    <a:p>
                      <a:pPr marR="24130" algn="r">
                        <a:lnSpc>
                          <a:spcPts val="1460"/>
                        </a:lnSpc>
                        <a:spcBef>
                          <a:spcPts val="380"/>
                        </a:spcBef>
                      </a:pPr>
                      <a:r>
                        <a:rPr sz="1400" dirty="0">
                          <a:solidFill>
                            <a:srgbClr val="D17267"/>
                          </a:solidFill>
                          <a:latin typeface="Arial MT"/>
                          <a:cs typeface="Arial MT"/>
                        </a:rPr>
                        <a:t>does</a:t>
                      </a:r>
                      <a:r>
                        <a:rPr sz="1400" spc="-20" dirty="0">
                          <a:solidFill>
                            <a:srgbClr val="D17267"/>
                          </a:solidFill>
                          <a:latin typeface="Arial MT"/>
                          <a:cs typeface="Arial MT"/>
                        </a:rPr>
                        <a:t> </a:t>
                      </a:r>
                      <a:r>
                        <a:rPr sz="1400" dirty="0">
                          <a:solidFill>
                            <a:srgbClr val="995754"/>
                          </a:solidFill>
                          <a:latin typeface="Arial MT"/>
                          <a:cs typeface="Arial MT"/>
                        </a:rPr>
                        <a:t>not </a:t>
                      </a:r>
                      <a:r>
                        <a:rPr sz="1400" spc="-10" dirty="0">
                          <a:solidFill>
                            <a:srgbClr val="BC6D4B"/>
                          </a:solidFill>
                          <a:latin typeface="Arial MT"/>
                          <a:cs typeface="Arial MT"/>
                        </a:rPr>
                        <a:t>exist</a:t>
                      </a:r>
                      <a:endParaRPr sz="1400">
                        <a:latin typeface="Arial MT"/>
                        <a:cs typeface="Arial MT"/>
                      </a:endParaRPr>
                    </a:p>
                  </a:txBody>
                  <a:tcPr marL="0" marR="0" marT="48260" marB="0"/>
                </a:tc>
                <a:extLst>
                  <a:ext uri="{0D108BD9-81ED-4DB2-BD59-A6C34878D82A}">
                    <a16:rowId xmlns:a16="http://schemas.microsoft.com/office/drawing/2014/main" val="10001"/>
                  </a:ext>
                </a:extLst>
              </a:tr>
              <a:tr h="249554">
                <a:tc>
                  <a:txBody>
                    <a:bodyPr/>
                    <a:lstStyle/>
                    <a:p>
                      <a:pPr marL="31750">
                        <a:lnSpc>
                          <a:spcPts val="1864"/>
                        </a:lnSpc>
                      </a:pPr>
                      <a:r>
                        <a:rPr sz="1700" spc="-25" dirty="0">
                          <a:latin typeface="Comic Sans MS"/>
                          <a:cs typeface="Comic Sans MS"/>
                        </a:rPr>
                        <a:t>p1</a:t>
                      </a:r>
                      <a:endParaRPr sz="1700">
                        <a:latin typeface="Comic Sans MS"/>
                        <a:cs typeface="Comic Sans MS"/>
                      </a:endParaRPr>
                    </a:p>
                  </a:txBody>
                  <a:tcPr marL="0" marR="0" marT="0" marB="0"/>
                </a:tc>
                <a:tc>
                  <a:txBody>
                    <a:bodyPr/>
                    <a:lstStyle/>
                    <a:p>
                      <a:pPr marR="3175" algn="ctr">
                        <a:lnSpc>
                          <a:spcPts val="1864"/>
                        </a:lnSpc>
                      </a:pPr>
                      <a:r>
                        <a:rPr sz="1700" spc="-20" dirty="0">
                          <a:latin typeface="Comic Sans MS"/>
                          <a:cs typeface="Comic Sans MS"/>
                        </a:rPr>
                        <a:t>bolt</a:t>
                      </a:r>
                      <a:endParaRPr sz="1700">
                        <a:latin typeface="Comic Sans MS"/>
                        <a:cs typeface="Comic Sans MS"/>
                      </a:endParaRPr>
                    </a:p>
                  </a:txBody>
                  <a:tcPr marL="0" marR="0" marT="0" marB="0"/>
                </a:tc>
                <a:tc>
                  <a:txBody>
                    <a:bodyPr/>
                    <a:lstStyle/>
                    <a:p>
                      <a:pPr marL="5715" algn="ctr">
                        <a:lnSpc>
                          <a:spcPts val="1864"/>
                        </a:lnSpc>
                      </a:pPr>
                      <a:r>
                        <a:rPr sz="1700" spc="-275" dirty="0">
                          <a:latin typeface="Comic Sans MS"/>
                          <a:cs typeface="Comic Sans MS"/>
                        </a:rPr>
                        <a:t>1</a:t>
                      </a:r>
                      <a:r>
                        <a:rPr sz="1700" spc="-150" dirty="0">
                          <a:latin typeface="Comic Sans MS"/>
                          <a:cs typeface="Comic Sans MS"/>
                        </a:rPr>
                        <a:t> </a:t>
                      </a:r>
                      <a:r>
                        <a:rPr sz="1700" spc="-345" dirty="0">
                          <a:latin typeface="Comic Sans MS"/>
                          <a:cs typeface="Comic Sans MS"/>
                        </a:rPr>
                        <a:t>0</a:t>
                      </a:r>
                      <a:endParaRPr sz="1700">
                        <a:latin typeface="Comic Sans MS"/>
                        <a:cs typeface="Comic Sans MS"/>
                      </a:endParaRPr>
                    </a:p>
                  </a:txBody>
                  <a:tcPr marL="0" marR="0" marT="0" marB="0"/>
                </a:tc>
                <a:tc>
                  <a:txBody>
                    <a:bodyPr/>
                    <a:lstStyle/>
                    <a:p>
                      <a:pPr algn="ctr">
                        <a:lnSpc>
                          <a:spcPts val="1864"/>
                        </a:lnSpc>
                      </a:pPr>
                      <a:r>
                        <a:rPr sz="1700" spc="-25" dirty="0">
                          <a:latin typeface="Comic Sans MS"/>
                          <a:cs typeface="Comic Sans MS"/>
                        </a:rPr>
                        <a:t>c3</a:t>
                      </a:r>
                      <a:endParaRPr sz="1700">
                        <a:latin typeface="Comic Sans MS"/>
                        <a:cs typeface="Comic Sans MS"/>
                      </a:endParaRPr>
                    </a:p>
                  </a:txBody>
                  <a:tcPr marL="0" marR="0" marT="0" marB="0"/>
                </a:tc>
                <a:tc>
                  <a:txBody>
                    <a:bodyPr/>
                    <a:lstStyle/>
                    <a:p>
                      <a:pPr marL="15875" algn="ctr">
                        <a:lnSpc>
                          <a:spcPts val="1864"/>
                        </a:lnSpc>
                      </a:pPr>
                      <a:r>
                        <a:rPr sz="1700" spc="-325" dirty="0">
                          <a:latin typeface="Comic Sans MS"/>
                          <a:cs typeface="Comic Sans MS"/>
                        </a:rPr>
                        <a:t>1</a:t>
                      </a:r>
                      <a:endParaRPr sz="1700">
                        <a:latin typeface="Comic Sans MS"/>
                        <a:cs typeface="Comic Sans MS"/>
                      </a:endParaRPr>
                    </a:p>
                  </a:txBody>
                  <a:tcPr marL="0" marR="0" marT="0" marB="0"/>
                </a:tc>
                <a:tc>
                  <a:txBody>
                    <a:bodyPr/>
                    <a:lstStyle/>
                    <a:p>
                      <a:pPr marR="88900" algn="ctr">
                        <a:lnSpc>
                          <a:spcPts val="1864"/>
                        </a:lnSpc>
                      </a:pPr>
                      <a:r>
                        <a:rPr sz="1700" spc="-25" dirty="0">
                          <a:latin typeface="Comic Sans MS"/>
                          <a:cs typeface="Comic Sans MS"/>
                        </a:rPr>
                        <a:t>50</a:t>
                      </a:r>
                      <a:endParaRPr sz="1700">
                        <a:latin typeface="Comic Sans MS"/>
                        <a:cs typeface="Comic Sans MS"/>
                      </a:endParaRPr>
                    </a:p>
                  </a:txBody>
                  <a:tcPr marL="0" marR="0" marT="0" marB="0"/>
                </a:tc>
                <a:tc>
                  <a:txBody>
                    <a:bodyPr/>
                    <a:lstStyle/>
                    <a:p>
                      <a:pPr marR="59055" algn="r">
                        <a:lnSpc>
                          <a:spcPct val="100000"/>
                        </a:lnSpc>
                        <a:spcBef>
                          <a:spcPts val="125"/>
                        </a:spcBef>
                      </a:pPr>
                      <a:r>
                        <a:rPr sz="1400" dirty="0">
                          <a:solidFill>
                            <a:srgbClr val="CF6E4D"/>
                          </a:solidFill>
                          <a:latin typeface="Arial MT"/>
                          <a:cs typeface="Arial MT"/>
                        </a:rPr>
                        <a:t>at</a:t>
                      </a:r>
                      <a:r>
                        <a:rPr sz="1400" spc="-40" dirty="0">
                          <a:solidFill>
                            <a:srgbClr val="CF6E4D"/>
                          </a:solidFill>
                          <a:latin typeface="Arial MT"/>
                          <a:cs typeface="Arial MT"/>
                        </a:rPr>
                        <a:t> </a:t>
                      </a:r>
                      <a:r>
                        <a:rPr sz="1400" dirty="0">
                          <a:solidFill>
                            <a:srgbClr val="BF4F3B"/>
                          </a:solidFill>
                          <a:latin typeface="Arial MT"/>
                          <a:cs typeface="Arial MT"/>
                        </a:rPr>
                        <a:t>any</a:t>
                      </a:r>
                      <a:r>
                        <a:rPr sz="1400" spc="-20" dirty="0">
                          <a:solidFill>
                            <a:srgbClr val="BF4F3B"/>
                          </a:solidFill>
                          <a:latin typeface="Arial MT"/>
                          <a:cs typeface="Arial MT"/>
                        </a:rPr>
                        <a:t> </a:t>
                      </a:r>
                      <a:r>
                        <a:rPr sz="1400" spc="-10" dirty="0">
                          <a:solidFill>
                            <a:srgbClr val="BD6B56"/>
                          </a:solidFill>
                          <a:latin typeface="Arial MT"/>
                          <a:cs typeface="Arial MT"/>
                        </a:rPr>
                        <a:t>source</a:t>
                      </a:r>
                      <a:endParaRPr sz="1400">
                        <a:latin typeface="Arial MT"/>
                        <a:cs typeface="Arial MT"/>
                      </a:endParaRPr>
                    </a:p>
                  </a:txBody>
                  <a:tcPr marL="0" marR="0" marT="15875" marB="0"/>
                </a:tc>
                <a:extLst>
                  <a:ext uri="{0D108BD9-81ED-4DB2-BD59-A6C34878D82A}">
                    <a16:rowId xmlns:a16="http://schemas.microsoft.com/office/drawing/2014/main" val="10002"/>
                  </a:ext>
                </a:extLst>
              </a:tr>
              <a:tr h="252729">
                <a:tc>
                  <a:txBody>
                    <a:bodyPr/>
                    <a:lstStyle/>
                    <a:p>
                      <a:pPr marL="31750">
                        <a:lnSpc>
                          <a:spcPts val="1895"/>
                        </a:lnSpc>
                      </a:pPr>
                      <a:r>
                        <a:rPr sz="1750" spc="-25" dirty="0">
                          <a:latin typeface="Comic Sans MS"/>
                          <a:cs typeface="Comic Sans MS"/>
                        </a:rPr>
                        <a:t>p2</a:t>
                      </a:r>
                      <a:endParaRPr sz="1750">
                        <a:latin typeface="Comic Sans MS"/>
                        <a:cs typeface="Comic Sans MS"/>
                      </a:endParaRPr>
                    </a:p>
                  </a:txBody>
                  <a:tcPr marL="0" marR="0" marT="0" marB="0"/>
                </a:tc>
                <a:tc>
                  <a:txBody>
                    <a:bodyPr/>
                    <a:lstStyle/>
                    <a:p>
                      <a:pPr marL="2540" algn="ctr">
                        <a:lnSpc>
                          <a:spcPts val="1895"/>
                        </a:lnSpc>
                      </a:pPr>
                      <a:r>
                        <a:rPr sz="1750" spc="-25" dirty="0">
                          <a:latin typeface="Comic Sans MS"/>
                          <a:cs typeface="Comic Sans MS"/>
                        </a:rPr>
                        <a:t>nut</a:t>
                      </a:r>
                      <a:endParaRPr sz="1750">
                        <a:latin typeface="Comic Sans MS"/>
                        <a:cs typeface="Comic Sans MS"/>
                      </a:endParaRPr>
                    </a:p>
                  </a:txBody>
                  <a:tcPr marL="0" marR="0" marT="0" marB="0"/>
                </a:tc>
                <a:tc>
                  <a:txBody>
                    <a:bodyPr/>
                    <a:lstStyle/>
                    <a:p>
                      <a:pPr marL="1905" algn="ctr">
                        <a:lnSpc>
                          <a:spcPts val="1895"/>
                        </a:lnSpc>
                      </a:pPr>
                      <a:r>
                        <a:rPr sz="1750" spc="-50" dirty="0">
                          <a:latin typeface="Comic Sans MS"/>
                          <a:cs typeface="Comic Sans MS"/>
                        </a:rPr>
                        <a:t>5</a:t>
                      </a:r>
                      <a:endParaRPr sz="1750">
                        <a:latin typeface="Comic Sans MS"/>
                        <a:cs typeface="Comic Sans MS"/>
                      </a:endParaRPr>
                    </a:p>
                  </a:txBody>
                  <a:tcPr marL="0" marR="0" marT="0" marB="0"/>
                </a:tc>
                <a:tc>
                  <a:txBody>
                    <a:bodyPr/>
                    <a:lstStyle/>
                    <a:p>
                      <a:pPr algn="ctr">
                        <a:lnSpc>
                          <a:spcPts val="1895"/>
                        </a:lnSpc>
                      </a:pPr>
                      <a:r>
                        <a:rPr sz="1750" spc="-25" dirty="0">
                          <a:latin typeface="Comic Sans MS"/>
                          <a:cs typeface="Comic Sans MS"/>
                        </a:rPr>
                        <a:t>c2</a:t>
                      </a:r>
                      <a:endParaRPr sz="1750">
                        <a:latin typeface="Comic Sans MS"/>
                        <a:cs typeface="Comic Sans MS"/>
                      </a:endParaRPr>
                    </a:p>
                  </a:txBody>
                  <a:tcPr marL="0" marR="0" marT="0" marB="0"/>
                </a:tc>
                <a:tc>
                  <a:txBody>
                    <a:bodyPr/>
                    <a:lstStyle/>
                    <a:p>
                      <a:pPr marL="14604" algn="ctr">
                        <a:lnSpc>
                          <a:spcPts val="1895"/>
                        </a:lnSpc>
                      </a:pPr>
                      <a:r>
                        <a:rPr sz="1750" spc="-350" dirty="0">
                          <a:latin typeface="Comic Sans MS"/>
                          <a:cs typeface="Comic Sans MS"/>
                        </a:rPr>
                        <a:t>1</a:t>
                      </a:r>
                      <a:endParaRPr sz="1750">
                        <a:latin typeface="Comic Sans MS"/>
                        <a:cs typeface="Comic Sans MS"/>
                      </a:endParaRPr>
                    </a:p>
                  </a:txBody>
                  <a:tcPr marL="0" marR="0" marT="0" marB="0"/>
                </a:tc>
                <a:tc>
                  <a:txBody>
                    <a:bodyPr/>
                    <a:lstStyle/>
                    <a:p>
                      <a:pPr marR="90805" algn="ctr">
                        <a:lnSpc>
                          <a:spcPts val="1895"/>
                        </a:lnSpc>
                      </a:pPr>
                      <a:r>
                        <a:rPr sz="1750" spc="-50" dirty="0">
                          <a:latin typeface="Comic Sans MS"/>
                          <a:cs typeface="Comic Sans MS"/>
                        </a:rPr>
                        <a:t>8</a:t>
                      </a:r>
                      <a:endParaRPr sz="1750">
                        <a:latin typeface="Comic Sans MS"/>
                        <a:cs typeface="Comic Sans MS"/>
                      </a:endParaRPr>
                    </a:p>
                  </a:txBody>
                  <a:tcPr marL="0" marR="0" marT="0" marB="0"/>
                </a:tc>
                <a:tc>
                  <a:txBody>
                    <a:bodyPr/>
                    <a:lstStyle/>
                    <a:p>
                      <a:pPr>
                        <a:lnSpc>
                          <a:spcPct val="100000"/>
                        </a:lnSpc>
                      </a:pPr>
                      <a:endParaRPr sz="1500">
                        <a:latin typeface="Times New Roman"/>
                        <a:cs typeface="Times New Roman"/>
                      </a:endParaRPr>
                    </a:p>
                  </a:txBody>
                  <a:tcPr marL="0" marR="0" marT="0" marB="0"/>
                </a:tc>
                <a:extLst>
                  <a:ext uri="{0D108BD9-81ED-4DB2-BD59-A6C34878D82A}">
                    <a16:rowId xmlns:a16="http://schemas.microsoft.com/office/drawing/2014/main" val="10003"/>
                  </a:ext>
                </a:extLst>
              </a:tr>
              <a:tr h="252095">
                <a:tc>
                  <a:txBody>
                    <a:bodyPr/>
                    <a:lstStyle/>
                    <a:p>
                      <a:pPr marL="31750">
                        <a:lnSpc>
                          <a:spcPts val="1885"/>
                        </a:lnSpc>
                      </a:pPr>
                      <a:r>
                        <a:rPr sz="1750" spc="-25" dirty="0">
                          <a:latin typeface="Comic Sans MS"/>
                          <a:cs typeface="Comic Sans MS"/>
                        </a:rPr>
                        <a:t>p1</a:t>
                      </a:r>
                      <a:endParaRPr sz="1750">
                        <a:latin typeface="Comic Sans MS"/>
                        <a:cs typeface="Comic Sans MS"/>
                      </a:endParaRPr>
                    </a:p>
                  </a:txBody>
                  <a:tcPr marL="0" marR="0" marT="0" marB="0"/>
                </a:tc>
                <a:tc>
                  <a:txBody>
                    <a:bodyPr/>
                    <a:lstStyle/>
                    <a:p>
                      <a:pPr marR="4445" algn="ctr">
                        <a:lnSpc>
                          <a:spcPts val="1885"/>
                        </a:lnSpc>
                      </a:pPr>
                      <a:r>
                        <a:rPr sz="1750" spc="-20" dirty="0">
                          <a:latin typeface="Comic Sans MS"/>
                          <a:cs typeface="Comic Sans MS"/>
                        </a:rPr>
                        <a:t>bolt</a:t>
                      </a:r>
                      <a:endParaRPr sz="1750">
                        <a:latin typeface="Comic Sans MS"/>
                        <a:cs typeface="Comic Sans MS"/>
                      </a:endParaRPr>
                    </a:p>
                  </a:txBody>
                  <a:tcPr marL="0" marR="0" marT="0" marB="0"/>
                </a:tc>
                <a:tc>
                  <a:txBody>
                    <a:bodyPr/>
                    <a:lstStyle/>
                    <a:p>
                      <a:pPr marL="5080" algn="ctr">
                        <a:lnSpc>
                          <a:spcPts val="1885"/>
                        </a:lnSpc>
                      </a:pPr>
                      <a:r>
                        <a:rPr sz="1750" spc="-25" dirty="0">
                          <a:latin typeface="Comic Sans MS"/>
                          <a:cs typeface="Comic Sans MS"/>
                        </a:rPr>
                        <a:t>10</a:t>
                      </a:r>
                      <a:endParaRPr sz="1750">
                        <a:latin typeface="Comic Sans MS"/>
                        <a:cs typeface="Comic Sans MS"/>
                      </a:endParaRPr>
                    </a:p>
                  </a:txBody>
                  <a:tcPr marL="0" marR="0" marT="0" marB="0"/>
                </a:tc>
                <a:tc>
                  <a:txBody>
                    <a:bodyPr/>
                    <a:lstStyle/>
                    <a:p>
                      <a:pPr marR="28575" algn="ctr">
                        <a:lnSpc>
                          <a:spcPts val="1885"/>
                        </a:lnSpc>
                      </a:pPr>
                      <a:r>
                        <a:rPr sz="1750" spc="-25" dirty="0">
                          <a:latin typeface="Comic Sans MS"/>
                          <a:cs typeface="Comic Sans MS"/>
                        </a:rPr>
                        <a:t>c1</a:t>
                      </a:r>
                      <a:endParaRPr sz="1750">
                        <a:latin typeface="Comic Sans MS"/>
                        <a:cs typeface="Comic Sans MS"/>
                      </a:endParaRPr>
                    </a:p>
                  </a:txBody>
                  <a:tcPr marL="0" marR="0" marT="0" marB="0"/>
                </a:tc>
                <a:tc>
                  <a:txBody>
                    <a:bodyPr/>
                    <a:lstStyle/>
                    <a:p>
                      <a:pPr marL="43180" algn="ctr">
                        <a:lnSpc>
                          <a:spcPts val="1885"/>
                        </a:lnSpc>
                      </a:pPr>
                      <a:r>
                        <a:rPr sz="1750" spc="-50" dirty="0">
                          <a:latin typeface="Comic Sans MS"/>
                          <a:cs typeface="Comic Sans MS"/>
                        </a:rPr>
                        <a:t>2</a:t>
                      </a:r>
                      <a:endParaRPr sz="1750">
                        <a:latin typeface="Comic Sans MS"/>
                        <a:cs typeface="Comic Sans MS"/>
                      </a:endParaRPr>
                    </a:p>
                  </a:txBody>
                  <a:tcPr marL="0" marR="0" marT="0" marB="0"/>
                </a:tc>
                <a:tc>
                  <a:txBody>
                    <a:bodyPr/>
                    <a:lstStyle/>
                    <a:p>
                      <a:pPr marR="80645" algn="ctr">
                        <a:lnSpc>
                          <a:spcPts val="1885"/>
                        </a:lnSpc>
                      </a:pPr>
                      <a:r>
                        <a:rPr sz="1750" spc="-25" dirty="0">
                          <a:latin typeface="Comic Sans MS"/>
                          <a:cs typeface="Comic Sans MS"/>
                        </a:rPr>
                        <a:t>44</a:t>
                      </a:r>
                      <a:endParaRPr sz="1750">
                        <a:latin typeface="Comic Sans MS"/>
                        <a:cs typeface="Comic Sans MS"/>
                      </a:endParaRPr>
                    </a:p>
                  </a:txBody>
                  <a:tcPr marL="0" marR="0" marT="0" marB="0"/>
                </a:tc>
                <a:tc>
                  <a:txBody>
                    <a:bodyPr/>
                    <a:lstStyle/>
                    <a:p>
                      <a:pPr>
                        <a:lnSpc>
                          <a:spcPct val="100000"/>
                        </a:lnSpc>
                      </a:pPr>
                      <a:endParaRPr sz="1500">
                        <a:latin typeface="Times New Roman"/>
                        <a:cs typeface="Times New Roman"/>
                      </a:endParaRPr>
                    </a:p>
                  </a:txBody>
                  <a:tcPr marL="0" marR="0" marT="0" marB="0"/>
                </a:tc>
                <a:extLst>
                  <a:ext uri="{0D108BD9-81ED-4DB2-BD59-A6C34878D82A}">
                    <a16:rowId xmlns:a16="http://schemas.microsoft.com/office/drawing/2014/main" val="10004"/>
                  </a:ext>
                </a:extLst>
              </a:tr>
              <a:tr h="280035">
                <a:tc>
                  <a:txBody>
                    <a:bodyPr/>
                    <a:lstStyle/>
                    <a:p>
                      <a:pPr marL="31750">
                        <a:lnSpc>
                          <a:spcPts val="2045"/>
                        </a:lnSpc>
                      </a:pPr>
                      <a:r>
                        <a:rPr sz="1750" spc="-25" dirty="0">
                          <a:latin typeface="Comic Sans MS"/>
                          <a:cs typeface="Comic Sans MS"/>
                        </a:rPr>
                        <a:t>pt</a:t>
                      </a:r>
                      <a:endParaRPr sz="1750">
                        <a:latin typeface="Comic Sans MS"/>
                        <a:cs typeface="Comic Sans MS"/>
                      </a:endParaRPr>
                    </a:p>
                  </a:txBody>
                  <a:tcPr marL="0" marR="0" marT="0" marB="0"/>
                </a:tc>
                <a:tc>
                  <a:txBody>
                    <a:bodyPr/>
                    <a:lstStyle/>
                    <a:p>
                      <a:pPr marR="4445" algn="ctr">
                        <a:lnSpc>
                          <a:spcPts val="2045"/>
                        </a:lnSpc>
                      </a:pPr>
                      <a:r>
                        <a:rPr sz="1750" spc="-20" dirty="0">
                          <a:latin typeface="Comic Sans MS"/>
                          <a:cs typeface="Comic Sans MS"/>
                        </a:rPr>
                        <a:t>bolt</a:t>
                      </a:r>
                      <a:endParaRPr sz="1750">
                        <a:latin typeface="Comic Sans MS"/>
                        <a:cs typeface="Comic Sans MS"/>
                      </a:endParaRPr>
                    </a:p>
                  </a:txBody>
                  <a:tcPr marL="0" marR="0" marT="0" marB="0"/>
                </a:tc>
                <a:tc>
                  <a:txBody>
                    <a:bodyPr/>
                    <a:lstStyle/>
                    <a:p>
                      <a:pPr marL="5080" algn="ctr">
                        <a:lnSpc>
                          <a:spcPts val="2045"/>
                        </a:lnSpc>
                      </a:pPr>
                      <a:r>
                        <a:rPr sz="1750" spc="-25" dirty="0">
                          <a:latin typeface="Comic Sans MS"/>
                          <a:cs typeface="Comic Sans MS"/>
                        </a:rPr>
                        <a:t>10</a:t>
                      </a:r>
                      <a:endParaRPr sz="1750">
                        <a:latin typeface="Comic Sans MS"/>
                        <a:cs typeface="Comic Sans MS"/>
                      </a:endParaRPr>
                    </a:p>
                  </a:txBody>
                  <a:tcPr marL="0" marR="0" marT="0" marB="0"/>
                </a:tc>
                <a:tc>
                  <a:txBody>
                    <a:bodyPr/>
                    <a:lstStyle/>
                    <a:p>
                      <a:pPr algn="ctr">
                        <a:lnSpc>
                          <a:spcPts val="2045"/>
                        </a:lnSpc>
                      </a:pPr>
                      <a:r>
                        <a:rPr sz="1750" spc="-25" dirty="0">
                          <a:latin typeface="Comic Sans MS"/>
                          <a:cs typeface="Comic Sans MS"/>
                        </a:rPr>
                        <a:t>c2</a:t>
                      </a:r>
                      <a:endParaRPr sz="1750">
                        <a:latin typeface="Comic Sans MS"/>
                        <a:cs typeface="Comic Sans MS"/>
                      </a:endParaRPr>
                    </a:p>
                  </a:txBody>
                  <a:tcPr marL="0" marR="0" marT="0" marB="0"/>
                </a:tc>
                <a:tc>
                  <a:txBody>
                    <a:bodyPr/>
                    <a:lstStyle/>
                    <a:p>
                      <a:pPr marL="43180" algn="ctr">
                        <a:lnSpc>
                          <a:spcPts val="2045"/>
                        </a:lnSpc>
                      </a:pPr>
                      <a:r>
                        <a:rPr sz="1750" spc="-50" dirty="0">
                          <a:latin typeface="Comic Sans MS"/>
                          <a:cs typeface="Comic Sans MS"/>
                        </a:rPr>
                        <a:t>2</a:t>
                      </a:r>
                      <a:endParaRPr sz="1750">
                        <a:latin typeface="Comic Sans MS"/>
                        <a:cs typeface="Comic Sans MS"/>
                      </a:endParaRPr>
                    </a:p>
                  </a:txBody>
                  <a:tcPr marL="0" marR="0" marT="0" marB="0"/>
                </a:tc>
                <a:tc>
                  <a:txBody>
                    <a:bodyPr/>
                    <a:lstStyle/>
                    <a:p>
                      <a:pPr marR="78105" algn="ctr">
                        <a:lnSpc>
                          <a:spcPts val="2045"/>
                        </a:lnSpc>
                      </a:pPr>
                      <a:r>
                        <a:rPr sz="1750" spc="-50" dirty="0">
                          <a:latin typeface="Comic Sans MS"/>
                          <a:cs typeface="Comic Sans MS"/>
                        </a:rPr>
                        <a:t>4</a:t>
                      </a:r>
                      <a:endParaRPr sz="1750">
                        <a:latin typeface="Comic Sans MS"/>
                        <a:cs typeface="Comic Sans MS"/>
                      </a:endParaRPr>
                    </a:p>
                  </a:txBody>
                  <a:tcPr marL="0" marR="0" marT="0" marB="0"/>
                </a:tc>
                <a:tc>
                  <a:txBody>
                    <a:bodyPr/>
                    <a:lstStyle/>
                    <a:p>
                      <a:pPr>
                        <a:lnSpc>
                          <a:spcPct val="100000"/>
                        </a:lnSpc>
                      </a:pPr>
                      <a:endParaRPr sz="1700">
                        <a:latin typeface="Times New Roman"/>
                        <a:cs typeface="Times New Roman"/>
                      </a:endParaRPr>
                    </a:p>
                  </a:txBody>
                  <a:tcPr marL="0" marR="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00238559"/>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917406" y="3018234"/>
            <a:ext cx="4018358" cy="3045023"/>
          </a:xfrm>
          <a:prstGeom prst="rect">
            <a:avLst/>
          </a:prstGeom>
        </p:spPr>
      </p:pic>
      <p:grpSp>
        <p:nvGrpSpPr>
          <p:cNvPr id="3" name="object 3"/>
          <p:cNvGrpSpPr/>
          <p:nvPr/>
        </p:nvGrpSpPr>
        <p:grpSpPr>
          <a:xfrm>
            <a:off x="1524001" y="1273968"/>
            <a:ext cx="9138285" cy="163830"/>
            <a:chOff x="0" y="1273968"/>
            <a:chExt cx="9138285" cy="163830"/>
          </a:xfrm>
        </p:grpSpPr>
        <p:pic>
          <p:nvPicPr>
            <p:cNvPr id="4" name="object 4"/>
            <p:cNvPicPr/>
            <p:nvPr/>
          </p:nvPicPr>
          <p:blipFill>
            <a:blip r:embed="rId3" cstate="print"/>
            <a:stretch>
              <a:fillRect/>
            </a:stretch>
          </p:blipFill>
          <p:spPr>
            <a:xfrm>
              <a:off x="0" y="1384101"/>
              <a:ext cx="9135070" cy="53578"/>
            </a:xfrm>
            <a:prstGeom prst="rect">
              <a:avLst/>
            </a:prstGeom>
          </p:spPr>
        </p:pic>
        <p:pic>
          <p:nvPicPr>
            <p:cNvPr id="5" name="object 5"/>
            <p:cNvPicPr/>
            <p:nvPr/>
          </p:nvPicPr>
          <p:blipFill>
            <a:blip r:embed="rId4" cstate="print"/>
            <a:stretch>
              <a:fillRect/>
            </a:stretch>
          </p:blipFill>
          <p:spPr>
            <a:xfrm>
              <a:off x="0" y="1276945"/>
              <a:ext cx="9135070" cy="80367"/>
            </a:xfrm>
            <a:prstGeom prst="rect">
              <a:avLst/>
            </a:prstGeom>
          </p:spPr>
        </p:pic>
        <p:sp>
          <p:nvSpPr>
            <p:cNvPr id="6" name="object 6"/>
            <p:cNvSpPr/>
            <p:nvPr/>
          </p:nvSpPr>
          <p:spPr>
            <a:xfrm>
              <a:off x="17859"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grpSp>
      <p:sp>
        <p:nvSpPr>
          <p:cNvPr id="7" name="object 7"/>
          <p:cNvSpPr txBox="1">
            <a:spLocks noGrp="1"/>
          </p:cNvSpPr>
          <p:nvPr>
            <p:ph type="title"/>
          </p:nvPr>
        </p:nvSpPr>
        <p:spPr>
          <a:xfrm>
            <a:off x="2548467" y="-77882"/>
            <a:ext cx="10769600" cy="804957"/>
          </a:xfrm>
          <a:prstGeom prst="rect">
            <a:avLst/>
          </a:prstGeom>
        </p:spPr>
        <p:txBody>
          <a:bodyPr vert="horz" wrap="square" lIns="0" tIns="80892" rIns="0" bIns="0" numCol="1" rtlCol="0" anchor="b" anchorCtr="0" compatLnSpc="1">
            <a:prstTxWarp prst="textNoShape">
              <a:avLst/>
            </a:prstTxWarp>
            <a:spAutoFit/>
          </a:bodyPr>
          <a:lstStyle/>
          <a:p>
            <a:pPr marL="2571750">
              <a:spcBef>
                <a:spcPts val="135"/>
              </a:spcBef>
            </a:pPr>
            <a:r>
              <a:rPr sz="4700" spc="-55" dirty="0">
                <a:solidFill>
                  <a:srgbClr val="006759"/>
                </a:solidFill>
              </a:rPr>
              <a:t>P</a:t>
            </a:r>
            <a:r>
              <a:rPr sz="7050" spc="-82" baseline="1182" dirty="0">
                <a:solidFill>
                  <a:srgbClr val="006759"/>
                </a:solidFill>
              </a:rPr>
              <a:t>r</a:t>
            </a:r>
            <a:r>
              <a:rPr sz="4700" spc="-55" dirty="0">
                <a:solidFill>
                  <a:srgbClr val="006759"/>
                </a:solidFill>
              </a:rPr>
              <a:t>ocessing</a:t>
            </a:r>
            <a:endParaRPr sz="4700"/>
          </a:p>
        </p:txBody>
      </p:sp>
      <p:sp>
        <p:nvSpPr>
          <p:cNvPr id="10" name="object 10"/>
          <p:cNvSpPr txBox="1">
            <a:spLocks noGrp="1"/>
          </p:cNvSpPr>
          <p:nvPr>
            <p:ph type="ftr" sz="quarter" idx="5"/>
          </p:nvPr>
        </p:nvSpPr>
        <p:spPr>
          <a:xfrm>
            <a:off x="5226038" y="6697174"/>
            <a:ext cx="3742690" cy="191770"/>
          </a:xfrm>
          <a:prstGeom prst="rect">
            <a:avLst/>
          </a:prstGeom>
        </p:spPr>
        <p:txBody>
          <a:bodyPr vert="horz" wrap="square" lIns="0" tIns="0" rIns="0" bIns="0" rtlCol="0">
            <a:spAutoFit/>
          </a:bodyPr>
          <a:lstStyle>
            <a:defPPr>
              <a:defRPr kern="0"/>
            </a:defPPr>
            <a:lvl1pPr>
              <a:defRPr sz="1150" b="0" i="0">
                <a:solidFill>
                  <a:srgbClr val="2F2F2F"/>
                </a:solidFill>
                <a:latin typeface="Arial MT"/>
                <a:cs typeface="Arial MT"/>
              </a:defRPr>
            </a:lvl1pPr>
          </a:lstStyle>
          <a:p>
            <a:pPr marL="12700">
              <a:spcBef>
                <a:spcPts val="10"/>
              </a:spcBef>
            </a:pPr>
            <a:r>
              <a:rPr lang="en-GB" spc="-55">
                <a:solidFill>
                  <a:srgbClr val="333333"/>
                </a:solidFill>
              </a:rPr>
              <a:t>Prepared By: Mohammad Rony Lecturer, Dept. Of CSE University Of Global Village (UGV), Barishal</a:t>
            </a:r>
            <a:endParaRPr spc="-20" dirty="0">
              <a:solidFill>
                <a:srgbClr val="343434"/>
              </a:solidFill>
            </a:endParaRPr>
          </a:p>
        </p:txBody>
      </p:sp>
      <p:sp>
        <p:nvSpPr>
          <p:cNvPr id="8" name="object 8"/>
          <p:cNvSpPr txBox="1"/>
          <p:nvPr/>
        </p:nvSpPr>
        <p:spPr>
          <a:xfrm>
            <a:off x="2141055" y="1522232"/>
            <a:ext cx="6755130" cy="2360930"/>
          </a:xfrm>
          <a:prstGeom prst="rect">
            <a:avLst/>
          </a:prstGeom>
        </p:spPr>
        <p:txBody>
          <a:bodyPr vert="horz" wrap="square" lIns="0" tIns="113664" rIns="0" bIns="0" rtlCol="0">
            <a:spAutoFit/>
          </a:bodyPr>
          <a:lstStyle/>
          <a:p>
            <a:pPr marL="19685">
              <a:spcBef>
                <a:spcPts val="894"/>
              </a:spcBef>
            </a:pPr>
            <a:r>
              <a:rPr sz="3150" dirty="0">
                <a:solidFill>
                  <a:srgbClr val="FD00FF"/>
                </a:solidFill>
                <a:latin typeface="Arial MT"/>
                <a:cs typeface="Arial MT"/>
              </a:rPr>
              <a:t>e</a:t>
            </a:r>
            <a:r>
              <a:rPr sz="3150" spc="100" dirty="0">
                <a:solidFill>
                  <a:srgbClr val="FD00FF"/>
                </a:solidFill>
                <a:latin typeface="Arial MT"/>
                <a:cs typeface="Arial MT"/>
              </a:rPr>
              <a:t> </a:t>
            </a:r>
            <a:r>
              <a:rPr sz="3150" dirty="0">
                <a:latin typeface="Arial MT"/>
                <a:cs typeface="Arial MT"/>
              </a:rPr>
              <a:t>ROLAP</a:t>
            </a:r>
            <a:r>
              <a:rPr sz="3150" spc="40" dirty="0">
                <a:latin typeface="Arial MT"/>
                <a:cs typeface="Arial MT"/>
              </a:rPr>
              <a:t> </a:t>
            </a:r>
            <a:r>
              <a:rPr sz="3150" dirty="0">
                <a:latin typeface="Arial MT"/>
                <a:cs typeface="Arial MT"/>
              </a:rPr>
              <a:t>servers</a:t>
            </a:r>
            <a:r>
              <a:rPr sz="3150" spc="40" dirty="0">
                <a:latin typeface="Arial MT"/>
                <a:cs typeface="Arial MT"/>
              </a:rPr>
              <a:t> </a:t>
            </a:r>
            <a:r>
              <a:rPr sz="3150" dirty="0">
                <a:latin typeface="Arial MT"/>
                <a:cs typeface="Arial MT"/>
              </a:rPr>
              <a:t>vs.</a:t>
            </a:r>
            <a:r>
              <a:rPr sz="3150" spc="-60" dirty="0">
                <a:latin typeface="Arial MT"/>
                <a:cs typeface="Arial MT"/>
              </a:rPr>
              <a:t> </a:t>
            </a:r>
            <a:r>
              <a:rPr sz="3150" dirty="0">
                <a:latin typeface="Arial MT"/>
                <a:cs typeface="Arial MT"/>
              </a:rPr>
              <a:t>MOLAP</a:t>
            </a:r>
            <a:r>
              <a:rPr sz="3150" spc="5" dirty="0">
                <a:latin typeface="Arial MT"/>
                <a:cs typeface="Arial MT"/>
              </a:rPr>
              <a:t> </a:t>
            </a:r>
            <a:r>
              <a:rPr sz="3150" spc="-10" dirty="0">
                <a:latin typeface="Arial MT"/>
                <a:cs typeface="Arial MT"/>
              </a:rPr>
              <a:t>servers</a:t>
            </a:r>
            <a:endParaRPr sz="3150">
              <a:latin typeface="Arial MT"/>
              <a:cs typeface="Arial MT"/>
            </a:endParaRPr>
          </a:p>
          <a:p>
            <a:pPr marL="353695" indent="-340995">
              <a:spcBef>
                <a:spcPts val="810"/>
              </a:spcBef>
              <a:buClr>
                <a:srgbClr val="FB01FB"/>
              </a:buClr>
              <a:buChar char="•"/>
              <a:tabLst>
                <a:tab pos="353695" algn="l"/>
              </a:tabLst>
            </a:pPr>
            <a:r>
              <a:rPr sz="3200" dirty="0">
                <a:latin typeface="Arial MT"/>
                <a:cs typeface="Arial MT"/>
              </a:rPr>
              <a:t>Index</a:t>
            </a:r>
            <a:r>
              <a:rPr sz="3200" spc="-110" dirty="0">
                <a:latin typeface="Arial MT"/>
                <a:cs typeface="Arial MT"/>
              </a:rPr>
              <a:t> </a:t>
            </a:r>
            <a:r>
              <a:rPr sz="3200" spc="-10" dirty="0">
                <a:latin typeface="Arial MT"/>
                <a:cs typeface="Arial MT"/>
              </a:rPr>
              <a:t>Structures</a:t>
            </a:r>
            <a:endParaRPr sz="3200">
              <a:latin typeface="Arial MT"/>
              <a:cs typeface="Arial MT"/>
            </a:endParaRPr>
          </a:p>
          <a:p>
            <a:pPr marL="360045" indent="-347345">
              <a:spcBef>
                <a:spcPts val="750"/>
              </a:spcBef>
              <a:buClr>
                <a:srgbClr val="FB01FF"/>
              </a:buClr>
              <a:buChar char="•"/>
              <a:tabLst>
                <a:tab pos="360045" algn="l"/>
              </a:tabLst>
            </a:pPr>
            <a:r>
              <a:rPr sz="3250" spc="-30" dirty="0">
                <a:latin typeface="Arial MT"/>
                <a:cs typeface="Arial MT"/>
              </a:rPr>
              <a:t>What</a:t>
            </a:r>
            <a:r>
              <a:rPr sz="3250" spc="-60" dirty="0">
                <a:latin typeface="Arial MT"/>
                <a:cs typeface="Arial MT"/>
              </a:rPr>
              <a:t> </a:t>
            </a:r>
            <a:r>
              <a:rPr sz="3250" dirty="0">
                <a:latin typeface="Arial MT"/>
                <a:cs typeface="Arial MT"/>
              </a:rPr>
              <a:t>to</a:t>
            </a:r>
            <a:r>
              <a:rPr sz="3250" spc="-185" dirty="0">
                <a:latin typeface="Arial MT"/>
                <a:cs typeface="Arial MT"/>
              </a:rPr>
              <a:t> </a:t>
            </a:r>
            <a:r>
              <a:rPr sz="3250" spc="-10" dirty="0">
                <a:latin typeface="Arial MT"/>
                <a:cs typeface="Arial MT"/>
              </a:rPr>
              <a:t>Materialize?</a:t>
            </a:r>
            <a:endParaRPr sz="3250">
              <a:latin typeface="Arial MT"/>
              <a:cs typeface="Arial MT"/>
            </a:endParaRPr>
          </a:p>
          <a:p>
            <a:pPr marL="356235" indent="-342900">
              <a:spcBef>
                <a:spcPts val="785"/>
              </a:spcBef>
              <a:buClr>
                <a:srgbClr val="F903F6"/>
              </a:buClr>
              <a:buChar char="•"/>
              <a:tabLst>
                <a:tab pos="356235" algn="l"/>
              </a:tabLst>
            </a:pPr>
            <a:r>
              <a:rPr sz="3100" spc="-10" dirty="0">
                <a:latin typeface="Arial MT"/>
                <a:cs typeface="Arial MT"/>
              </a:rPr>
              <a:t>Algorithms</a:t>
            </a:r>
            <a:endParaRPr sz="3100">
              <a:latin typeface="Arial MT"/>
              <a:cs typeface="Arial MT"/>
            </a:endParaRPr>
          </a:p>
        </p:txBody>
      </p:sp>
    </p:spTree>
    <p:extLst>
      <p:ext uri="{BB962C8B-B14F-4D97-AF65-F5344CB8AC3E}">
        <p14:creationId xmlns:p14="http://schemas.microsoft.com/office/powerpoint/2010/main" val="2120703508"/>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819054" y="4071938"/>
            <a:ext cx="500062" cy="1098351"/>
          </a:xfrm>
          <a:prstGeom prst="rect">
            <a:avLst/>
          </a:prstGeom>
        </p:spPr>
      </p:pic>
      <p:pic>
        <p:nvPicPr>
          <p:cNvPr id="3" name="object 3"/>
          <p:cNvPicPr/>
          <p:nvPr/>
        </p:nvPicPr>
        <p:blipFill>
          <a:blip r:embed="rId3" cstate="print"/>
          <a:stretch>
            <a:fillRect/>
          </a:stretch>
        </p:blipFill>
        <p:spPr>
          <a:xfrm>
            <a:off x="6408540" y="3420070"/>
            <a:ext cx="1259085" cy="321468"/>
          </a:xfrm>
          <a:prstGeom prst="rect">
            <a:avLst/>
          </a:prstGeom>
        </p:spPr>
      </p:pic>
      <p:pic>
        <p:nvPicPr>
          <p:cNvPr id="4" name="object 4"/>
          <p:cNvPicPr/>
          <p:nvPr/>
        </p:nvPicPr>
        <p:blipFill>
          <a:blip r:embed="rId4" cstate="print"/>
          <a:stretch>
            <a:fillRect/>
          </a:stretch>
        </p:blipFill>
        <p:spPr>
          <a:xfrm>
            <a:off x="5381625" y="2509242"/>
            <a:ext cx="2277070" cy="875109"/>
          </a:xfrm>
          <a:prstGeom prst="rect">
            <a:avLst/>
          </a:prstGeom>
        </p:spPr>
      </p:pic>
      <p:pic>
        <p:nvPicPr>
          <p:cNvPr id="5" name="object 5"/>
          <p:cNvPicPr/>
          <p:nvPr/>
        </p:nvPicPr>
        <p:blipFill>
          <a:blip r:embed="rId5" cstate="print"/>
          <a:stretch>
            <a:fillRect/>
          </a:stretch>
        </p:blipFill>
        <p:spPr>
          <a:xfrm>
            <a:off x="8078391" y="1830586"/>
            <a:ext cx="2214562" cy="803671"/>
          </a:xfrm>
          <a:prstGeom prst="rect">
            <a:avLst/>
          </a:prstGeom>
        </p:spPr>
      </p:pic>
      <p:grpSp>
        <p:nvGrpSpPr>
          <p:cNvPr id="6" name="object 6"/>
          <p:cNvGrpSpPr/>
          <p:nvPr/>
        </p:nvGrpSpPr>
        <p:grpSpPr>
          <a:xfrm>
            <a:off x="1524001" y="1273968"/>
            <a:ext cx="9138285" cy="163830"/>
            <a:chOff x="0" y="1273968"/>
            <a:chExt cx="9138285" cy="163830"/>
          </a:xfrm>
        </p:grpSpPr>
        <p:pic>
          <p:nvPicPr>
            <p:cNvPr id="7" name="object 7"/>
            <p:cNvPicPr/>
            <p:nvPr/>
          </p:nvPicPr>
          <p:blipFill>
            <a:blip r:embed="rId6" cstate="print"/>
            <a:stretch>
              <a:fillRect/>
            </a:stretch>
          </p:blipFill>
          <p:spPr>
            <a:xfrm>
              <a:off x="0" y="1384101"/>
              <a:ext cx="9135070" cy="53578"/>
            </a:xfrm>
            <a:prstGeom prst="rect">
              <a:avLst/>
            </a:prstGeom>
          </p:spPr>
        </p:pic>
        <p:pic>
          <p:nvPicPr>
            <p:cNvPr id="8" name="object 8"/>
            <p:cNvPicPr/>
            <p:nvPr/>
          </p:nvPicPr>
          <p:blipFill>
            <a:blip r:embed="rId7" cstate="print"/>
            <a:stretch>
              <a:fillRect/>
            </a:stretch>
          </p:blipFill>
          <p:spPr>
            <a:xfrm>
              <a:off x="0" y="1276945"/>
              <a:ext cx="9135070" cy="80367"/>
            </a:xfrm>
            <a:prstGeom prst="rect">
              <a:avLst/>
            </a:prstGeom>
          </p:spPr>
        </p:pic>
        <p:sp>
          <p:nvSpPr>
            <p:cNvPr id="9" name="object 9"/>
            <p:cNvSpPr/>
            <p:nvPr/>
          </p:nvSpPr>
          <p:spPr>
            <a:xfrm>
              <a:off x="17859"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grpSp>
      <p:graphicFrame>
        <p:nvGraphicFramePr>
          <p:cNvPr id="10" name="object 10"/>
          <p:cNvGraphicFramePr>
            <a:graphicFrameLocks noGrp="1"/>
          </p:cNvGraphicFramePr>
          <p:nvPr/>
        </p:nvGraphicFramePr>
        <p:xfrm>
          <a:off x="5310187" y="2506267"/>
          <a:ext cx="2348864" cy="3311524"/>
        </p:xfrm>
        <a:graphic>
          <a:graphicData uri="http://schemas.openxmlformats.org/drawingml/2006/table">
            <a:tbl>
              <a:tblPr firstRow="1" bandRow="1">
                <a:tableStyleId>{2D5ABB26-0587-4C30-8999-92F81FD0307C}</a:tableStyleId>
              </a:tblPr>
              <a:tblGrid>
                <a:gridCol w="1059815">
                  <a:extLst>
                    <a:ext uri="{9D8B030D-6E8A-4147-A177-3AD203B41FA5}">
                      <a16:colId xmlns:a16="http://schemas.microsoft.com/office/drawing/2014/main" val="20000"/>
                    </a:ext>
                  </a:extLst>
                </a:gridCol>
                <a:gridCol w="1289049">
                  <a:extLst>
                    <a:ext uri="{9D8B030D-6E8A-4147-A177-3AD203B41FA5}">
                      <a16:colId xmlns:a16="http://schemas.microsoft.com/office/drawing/2014/main" val="20001"/>
                    </a:ext>
                  </a:extLst>
                </a:gridCol>
              </a:tblGrid>
              <a:tr h="904875">
                <a:tc gridSpan="2">
                  <a:txBody>
                    <a:bodyPr/>
                    <a:lstStyle/>
                    <a:p>
                      <a:pPr>
                        <a:lnSpc>
                          <a:spcPct val="100000"/>
                        </a:lnSpc>
                        <a:spcBef>
                          <a:spcPts val="250"/>
                        </a:spcBef>
                      </a:pPr>
                      <a:endParaRPr sz="1900">
                        <a:latin typeface="Times New Roman"/>
                        <a:cs typeface="Times New Roman"/>
                      </a:endParaRPr>
                    </a:p>
                    <a:p>
                      <a:pPr marL="20955" algn="ctr">
                        <a:lnSpc>
                          <a:spcPct val="100000"/>
                        </a:lnSpc>
                      </a:pPr>
                      <a:r>
                        <a:rPr sz="1900" spc="-10" dirty="0">
                          <a:solidFill>
                            <a:srgbClr val="1C574B"/>
                          </a:solidFill>
                          <a:latin typeface="Arial MT"/>
                          <a:cs typeface="Arial MT"/>
                        </a:rPr>
                        <a:t>tOOlS</a:t>
                      </a:r>
                      <a:endParaRPr sz="1900">
                        <a:latin typeface="Arial MT"/>
                        <a:cs typeface="Arial MT"/>
                      </a:endParaRPr>
                    </a:p>
                  </a:txBody>
                  <a:tcPr marL="0" marR="0" marT="31750" marB="0">
                    <a:lnL w="28575">
                      <a:solidFill>
                        <a:srgbClr val="080808"/>
                      </a:solidFill>
                      <a:prstDash val="solid"/>
                    </a:lnL>
                    <a:lnR w="28575">
                      <a:solidFill>
                        <a:srgbClr val="080808"/>
                      </a:solidFill>
                      <a:prstDash val="solid"/>
                    </a:lnR>
                    <a:lnT w="28575">
                      <a:solidFill>
                        <a:srgbClr val="080808"/>
                      </a:solidFill>
                      <a:prstDash val="solid"/>
                    </a:lnT>
                    <a:lnB w="28575">
                      <a:solidFill>
                        <a:srgbClr val="080808"/>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82575">
                <a:tc>
                  <a:txBody>
                    <a:bodyPr/>
                    <a:lstStyle/>
                    <a:p>
                      <a:pPr>
                        <a:lnSpc>
                          <a:spcPct val="100000"/>
                        </a:lnSpc>
                      </a:pPr>
                      <a:endParaRPr sz="1700">
                        <a:latin typeface="Times New Roman"/>
                        <a:cs typeface="Times New Roman"/>
                      </a:endParaRPr>
                    </a:p>
                  </a:txBody>
                  <a:tcPr marL="0" marR="0" marT="0" marB="0">
                    <a:lnL w="28575">
                      <a:solidFill>
                        <a:srgbClr val="080808"/>
                      </a:solidFill>
                      <a:prstDash val="solid"/>
                    </a:lnL>
                    <a:lnR w="28575">
                      <a:solidFill>
                        <a:srgbClr val="080808"/>
                      </a:solidFill>
                      <a:prstDash val="solid"/>
                    </a:lnR>
                    <a:lnT w="28575">
                      <a:solidFill>
                        <a:srgbClr val="080808"/>
                      </a:solidFill>
                      <a:prstDash val="solid"/>
                    </a:lnT>
                    <a:lnB w="28575">
                      <a:solidFill>
                        <a:srgbClr val="0C0C0C"/>
                      </a:solidFill>
                      <a:prstDash val="solid"/>
                    </a:lnB>
                  </a:tcPr>
                </a:tc>
                <a:tc rowSpan="2">
                  <a:txBody>
                    <a:bodyPr/>
                    <a:lstStyle/>
                    <a:p>
                      <a:pPr>
                        <a:lnSpc>
                          <a:spcPct val="100000"/>
                        </a:lnSpc>
                      </a:pPr>
                      <a:endParaRPr sz="2000">
                        <a:latin typeface="Times New Roman"/>
                        <a:cs typeface="Times New Roman"/>
                      </a:endParaRPr>
                    </a:p>
                  </a:txBody>
                  <a:tcPr marL="0" marR="0" marT="0" marB="0">
                    <a:lnL w="28575">
                      <a:solidFill>
                        <a:srgbClr val="080808"/>
                      </a:solidFill>
                      <a:prstDash val="solid"/>
                    </a:lnL>
                    <a:lnR w="28575">
                      <a:solidFill>
                        <a:srgbClr val="080808"/>
                      </a:solidFill>
                      <a:prstDash val="solid"/>
                    </a:lnR>
                    <a:lnT w="28575">
                      <a:solidFill>
                        <a:srgbClr val="080808"/>
                      </a:solidFill>
                      <a:prstDash val="solid"/>
                    </a:lnT>
                    <a:lnB w="28575">
                      <a:solidFill>
                        <a:srgbClr val="080808"/>
                      </a:solidFill>
                      <a:prstDash val="solid"/>
                    </a:lnB>
                  </a:tcPr>
                </a:tc>
                <a:extLst>
                  <a:ext uri="{0D108BD9-81ED-4DB2-BD59-A6C34878D82A}">
                    <a16:rowId xmlns:a16="http://schemas.microsoft.com/office/drawing/2014/main" val="10001"/>
                  </a:ext>
                </a:extLst>
              </a:tr>
              <a:tr h="65405">
                <a:tc>
                  <a:txBody>
                    <a:bodyPr/>
                    <a:lstStyle/>
                    <a:p>
                      <a:pPr>
                        <a:lnSpc>
                          <a:spcPct val="100000"/>
                        </a:lnSpc>
                      </a:pPr>
                      <a:endParaRPr sz="200">
                        <a:latin typeface="Times New Roman"/>
                        <a:cs typeface="Times New Roman"/>
                      </a:endParaRPr>
                    </a:p>
                  </a:txBody>
                  <a:tcPr marL="0" marR="0" marT="0" marB="0">
                    <a:lnL w="28575">
                      <a:solidFill>
                        <a:srgbClr val="080808"/>
                      </a:solidFill>
                      <a:prstDash val="solid"/>
                    </a:lnL>
                    <a:lnR w="28575">
                      <a:solidFill>
                        <a:srgbClr val="080808"/>
                      </a:solidFill>
                      <a:prstDash val="solid"/>
                    </a:lnR>
                    <a:lnT w="28575">
                      <a:solidFill>
                        <a:srgbClr val="0C0C0C"/>
                      </a:solidFill>
                      <a:prstDash val="solid"/>
                    </a:lnT>
                    <a:lnB w="28575">
                      <a:solidFill>
                        <a:srgbClr val="080808"/>
                      </a:solidFill>
                      <a:prstDash val="solid"/>
                    </a:lnB>
                  </a:tcPr>
                </a:tc>
                <a:tc vMerge="1">
                  <a:txBody>
                    <a:bodyPr/>
                    <a:lstStyle/>
                    <a:p>
                      <a:endParaRPr/>
                    </a:p>
                  </a:txBody>
                  <a:tcPr marL="0" marR="0" marT="0" marB="0">
                    <a:lnL w="28575">
                      <a:solidFill>
                        <a:srgbClr val="080808"/>
                      </a:solidFill>
                      <a:prstDash val="solid"/>
                    </a:lnL>
                    <a:lnR w="28575">
                      <a:solidFill>
                        <a:srgbClr val="080808"/>
                      </a:solidFill>
                      <a:prstDash val="solid"/>
                    </a:lnR>
                    <a:lnT w="28575">
                      <a:solidFill>
                        <a:srgbClr val="080808"/>
                      </a:solidFill>
                      <a:prstDash val="solid"/>
                    </a:lnT>
                    <a:lnB w="28575">
                      <a:solidFill>
                        <a:srgbClr val="080808"/>
                      </a:solidFill>
                      <a:prstDash val="solid"/>
                    </a:lnB>
                  </a:tcPr>
                </a:tc>
                <a:extLst>
                  <a:ext uri="{0D108BD9-81ED-4DB2-BD59-A6C34878D82A}">
                    <a16:rowId xmlns:a16="http://schemas.microsoft.com/office/drawing/2014/main" val="10002"/>
                  </a:ext>
                </a:extLst>
              </a:tr>
              <a:tr h="829944">
                <a:tc gridSpan="2">
                  <a:txBody>
                    <a:bodyPr/>
                    <a:lstStyle/>
                    <a:p>
                      <a:pPr marL="678815">
                        <a:lnSpc>
                          <a:spcPts val="2950"/>
                        </a:lnSpc>
                      </a:pPr>
                      <a:r>
                        <a:rPr sz="2500" spc="-10" dirty="0">
                          <a:solidFill>
                            <a:srgbClr val="215E56"/>
                          </a:solidFill>
                          <a:latin typeface="Arial MT"/>
                          <a:cs typeface="Arial MT"/>
                        </a:rPr>
                        <a:t>ROLAP</a:t>
                      </a:r>
                      <a:endParaRPr sz="2500">
                        <a:latin typeface="Arial MT"/>
                        <a:cs typeface="Arial MT"/>
                      </a:endParaRPr>
                    </a:p>
                    <a:p>
                      <a:pPr marL="774700">
                        <a:lnSpc>
                          <a:spcPts val="2905"/>
                        </a:lnSpc>
                      </a:pPr>
                      <a:r>
                        <a:rPr sz="2450" spc="-10" dirty="0">
                          <a:solidFill>
                            <a:srgbClr val="1F6756"/>
                          </a:solidFill>
                          <a:latin typeface="Arial MT"/>
                          <a:cs typeface="Arial MT"/>
                        </a:rPr>
                        <a:t>server</a:t>
                      </a:r>
                      <a:endParaRPr sz="2450">
                        <a:latin typeface="Arial MT"/>
                        <a:cs typeface="Arial MT"/>
                      </a:endParaRPr>
                    </a:p>
                  </a:txBody>
                  <a:tcPr marL="0" marR="0" marT="0" marB="0">
                    <a:lnL w="28575">
                      <a:solidFill>
                        <a:srgbClr val="080808"/>
                      </a:solidFill>
                      <a:prstDash val="solid"/>
                    </a:lnL>
                    <a:lnR w="28575">
                      <a:solidFill>
                        <a:srgbClr val="080808"/>
                      </a:solidFill>
                      <a:prstDash val="solid"/>
                    </a:lnR>
                    <a:lnT w="28575">
                      <a:solidFill>
                        <a:srgbClr val="080808"/>
                      </a:solidFill>
                      <a:prstDash val="solid"/>
                    </a:lnT>
                    <a:lnB w="28575">
                      <a:solidFill>
                        <a:srgbClr val="080808"/>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337820">
                <a:tc gridSpan="2">
                  <a:txBody>
                    <a:bodyPr/>
                    <a:lstStyle/>
                    <a:p>
                      <a:pPr>
                        <a:lnSpc>
                          <a:spcPct val="100000"/>
                        </a:lnSpc>
                      </a:pPr>
                      <a:endParaRPr sz="2000">
                        <a:latin typeface="Times New Roman"/>
                        <a:cs typeface="Times New Roman"/>
                      </a:endParaRPr>
                    </a:p>
                  </a:txBody>
                  <a:tcPr marL="0" marR="0" marT="0" marB="0">
                    <a:lnL w="28575">
                      <a:solidFill>
                        <a:srgbClr val="080808"/>
                      </a:solidFill>
                      <a:prstDash val="solid"/>
                    </a:lnL>
                    <a:lnR w="28575">
                      <a:solidFill>
                        <a:srgbClr val="080808"/>
                      </a:solidFill>
                      <a:prstDash val="solid"/>
                    </a:lnR>
                    <a:lnT w="28575">
                      <a:solidFill>
                        <a:srgbClr val="080808"/>
                      </a:solidFill>
                      <a:prstDash val="solid"/>
                    </a:lnT>
                    <a:lnB w="2857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890905">
                <a:tc gridSpan="2">
                  <a:txBody>
                    <a:bodyPr/>
                    <a:lstStyle/>
                    <a:p>
                      <a:pPr marL="758825" marR="551815" indent="-183515">
                        <a:lnSpc>
                          <a:spcPts val="2850"/>
                        </a:lnSpc>
                        <a:spcBef>
                          <a:spcPts val="459"/>
                        </a:spcBef>
                      </a:pPr>
                      <a:r>
                        <a:rPr sz="2550" spc="-85" dirty="0">
                          <a:solidFill>
                            <a:srgbClr val="166759"/>
                          </a:solidFill>
                          <a:latin typeface="Arial MT"/>
                          <a:cs typeface="Arial MT"/>
                        </a:rPr>
                        <a:t>relational </a:t>
                      </a:r>
                      <a:r>
                        <a:rPr sz="2550" spc="-20" dirty="0">
                          <a:solidFill>
                            <a:srgbClr val="115E4F"/>
                          </a:solidFill>
                          <a:latin typeface="Arial MT"/>
                          <a:cs typeface="Arial MT"/>
                        </a:rPr>
                        <a:t>DBMS</a:t>
                      </a:r>
                      <a:endParaRPr sz="2550">
                        <a:latin typeface="Arial MT"/>
                        <a:cs typeface="Arial MT"/>
                      </a:endParaRPr>
                    </a:p>
                  </a:txBody>
                  <a:tcPr marL="0" marR="0" marT="58419" marB="0">
                    <a:lnL w="28575">
                      <a:solidFill>
                        <a:srgbClr val="080808"/>
                      </a:solidFill>
                      <a:prstDash val="solid"/>
                    </a:lnL>
                    <a:lnR w="28575">
                      <a:solidFill>
                        <a:srgbClr val="080808"/>
                      </a:solidFill>
                      <a:prstDash val="solid"/>
                    </a:lnR>
                    <a:lnT w="28575">
                      <a:solidFill>
                        <a:srgbClr val="000000"/>
                      </a:solidFill>
                      <a:prstDash val="solid"/>
                    </a:lnT>
                    <a:lnB w="28575">
                      <a:solidFill>
                        <a:srgbClr val="080808"/>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bl>
          </a:graphicData>
        </a:graphic>
      </p:graphicFrame>
      <p:sp>
        <p:nvSpPr>
          <p:cNvPr id="20" name="object 20"/>
          <p:cNvSpPr txBox="1"/>
          <p:nvPr/>
        </p:nvSpPr>
        <p:spPr>
          <a:xfrm>
            <a:off x="6749541" y="6696026"/>
            <a:ext cx="3742690" cy="189796"/>
          </a:xfrm>
          <a:prstGeom prst="rect">
            <a:avLst/>
          </a:prstGeom>
        </p:spPr>
        <p:txBody>
          <a:bodyPr vert="horz" wrap="square" lIns="0" tIns="5080" rIns="0" bIns="0" rtlCol="0">
            <a:spAutoFit/>
          </a:bodyPr>
          <a:lstStyle/>
          <a:p>
            <a:pPr marL="12700">
              <a:spcBef>
                <a:spcPts val="40"/>
              </a:spcBef>
            </a:pPr>
            <a:r>
              <a:rPr baseline="2314" dirty="0">
                <a:solidFill>
                  <a:srgbClr val="2F2F2F"/>
                </a:solidFill>
                <a:latin typeface="Arial MT"/>
                <a:cs typeface="Arial MT"/>
              </a:rPr>
              <a:t>Hector</a:t>
            </a:r>
            <a:r>
              <a:rPr spc="247" baseline="2314" dirty="0">
                <a:solidFill>
                  <a:srgbClr val="2F2F2F"/>
                </a:solidFill>
                <a:latin typeface="Arial MT"/>
                <a:cs typeface="Arial MT"/>
              </a:rPr>
              <a:t> </a:t>
            </a:r>
            <a:r>
              <a:rPr baseline="2314" dirty="0">
                <a:solidFill>
                  <a:srgbClr val="3D3D3D"/>
                </a:solidFill>
                <a:latin typeface="Arial MT"/>
                <a:cs typeface="Arial MT"/>
              </a:rPr>
              <a:t>Garcia</a:t>
            </a:r>
            <a:r>
              <a:rPr spc="209" baseline="2314" dirty="0">
                <a:solidFill>
                  <a:srgbClr val="3D3D3D"/>
                </a:solidFill>
                <a:latin typeface="Arial MT"/>
                <a:cs typeface="Arial MT"/>
              </a:rPr>
              <a:t> </a:t>
            </a:r>
            <a:r>
              <a:rPr spc="67" baseline="2314" dirty="0">
                <a:solidFill>
                  <a:srgbClr val="2B2B2B"/>
                </a:solidFill>
                <a:latin typeface="Arial MT"/>
                <a:cs typeface="Arial MT"/>
              </a:rPr>
              <a:t>Molina:</a:t>
            </a:r>
            <a:r>
              <a:rPr spc="232" baseline="2314" dirty="0">
                <a:solidFill>
                  <a:srgbClr val="2B2B2B"/>
                </a:solidFill>
                <a:latin typeface="Arial MT"/>
                <a:cs typeface="Arial MT"/>
              </a:rPr>
              <a:t> </a:t>
            </a:r>
            <a:r>
              <a:rPr baseline="2314" dirty="0">
                <a:solidFill>
                  <a:srgbClr val="5D563B"/>
                </a:solidFill>
                <a:latin typeface="Arial MT"/>
                <a:cs typeface="Arial MT"/>
              </a:rPr>
              <a:t>Data</a:t>
            </a:r>
            <a:r>
              <a:rPr spc="337" baseline="2314" dirty="0">
                <a:solidFill>
                  <a:srgbClr val="5D563B"/>
                </a:solidFill>
                <a:latin typeface="Arial MT"/>
                <a:cs typeface="Arial MT"/>
              </a:rPr>
              <a:t> </a:t>
            </a:r>
            <a:r>
              <a:rPr baseline="2314" dirty="0">
                <a:solidFill>
                  <a:srgbClr val="343434"/>
                </a:solidFill>
                <a:latin typeface="Arial MT"/>
                <a:cs typeface="Arial MT"/>
              </a:rPr>
              <a:t>Warehousina</a:t>
            </a:r>
            <a:r>
              <a:rPr spc="397" baseline="2314" dirty="0">
                <a:solidFill>
                  <a:srgbClr val="343434"/>
                </a:solidFill>
                <a:latin typeface="Arial MT"/>
                <a:cs typeface="Arial MT"/>
              </a:rPr>
              <a:t> </a:t>
            </a:r>
            <a:r>
              <a:rPr sz="1200" dirty="0">
                <a:solidFill>
                  <a:srgbClr val="4D4224"/>
                </a:solidFill>
                <a:latin typeface="Arial MT"/>
                <a:cs typeface="Arial MT"/>
              </a:rPr>
              <a:t>and</a:t>
            </a:r>
            <a:r>
              <a:rPr sz="1200" spc="80" dirty="0">
                <a:solidFill>
                  <a:srgbClr val="4D4224"/>
                </a:solidFill>
                <a:latin typeface="Arial MT"/>
                <a:cs typeface="Arial MT"/>
              </a:rPr>
              <a:t> </a:t>
            </a:r>
            <a:r>
              <a:rPr spc="-30" baseline="2314" dirty="0">
                <a:solidFill>
                  <a:srgbClr val="313131"/>
                </a:solidFill>
                <a:latin typeface="Arial MT"/>
                <a:cs typeface="Arial MT"/>
              </a:rPr>
              <a:t>OLAP</a:t>
            </a:r>
            <a:endParaRPr baseline="2314">
              <a:latin typeface="Arial MT"/>
              <a:cs typeface="Arial MT"/>
            </a:endParaRPr>
          </a:p>
        </p:txBody>
      </p:sp>
      <p:sp>
        <p:nvSpPr>
          <p:cNvPr id="11" name="object 11"/>
          <p:cNvSpPr txBox="1">
            <a:spLocks noGrp="1"/>
          </p:cNvSpPr>
          <p:nvPr>
            <p:ph type="title"/>
          </p:nvPr>
        </p:nvSpPr>
        <p:spPr>
          <a:xfrm>
            <a:off x="4242122" y="651649"/>
            <a:ext cx="3660140" cy="448200"/>
          </a:xfrm>
          <a:prstGeom prst="rect">
            <a:avLst/>
          </a:prstGeom>
        </p:spPr>
        <p:txBody>
          <a:bodyPr vert="horz" wrap="square" lIns="0" tIns="17145" rIns="0" bIns="0" numCol="1" rtlCol="0" anchor="b" anchorCtr="0" compatLnSpc="1">
            <a:prstTxWarp prst="textNoShape">
              <a:avLst/>
            </a:prstTxWarp>
            <a:spAutoFit/>
          </a:bodyPr>
          <a:lstStyle/>
          <a:p>
            <a:pPr marL="12700">
              <a:spcBef>
                <a:spcPts val="135"/>
              </a:spcBef>
            </a:pPr>
            <a:r>
              <a:rPr spc="-160" dirty="0">
                <a:solidFill>
                  <a:srgbClr val="11605B"/>
                </a:solidFill>
              </a:rPr>
              <a:t>ROLAP</a:t>
            </a:r>
            <a:r>
              <a:rPr spc="-155" dirty="0">
                <a:solidFill>
                  <a:srgbClr val="11605B"/>
                </a:solidFill>
              </a:rPr>
              <a:t> </a:t>
            </a:r>
            <a:r>
              <a:rPr spc="-140" dirty="0">
                <a:solidFill>
                  <a:srgbClr val="0A7260"/>
                </a:solidFill>
              </a:rPr>
              <a:t>Server</a:t>
            </a:r>
          </a:p>
        </p:txBody>
      </p:sp>
      <p:sp>
        <p:nvSpPr>
          <p:cNvPr id="12" name="object 12"/>
          <p:cNvSpPr txBox="1"/>
          <p:nvPr/>
        </p:nvSpPr>
        <p:spPr>
          <a:xfrm>
            <a:off x="2140395" y="1604317"/>
            <a:ext cx="4639310" cy="539115"/>
          </a:xfrm>
          <a:prstGeom prst="rect">
            <a:avLst/>
          </a:prstGeom>
        </p:spPr>
        <p:txBody>
          <a:bodyPr vert="horz" wrap="square" lIns="0" tIns="15240" rIns="0" bIns="0" rtlCol="0">
            <a:spAutoFit/>
          </a:bodyPr>
          <a:lstStyle/>
          <a:p>
            <a:pPr marL="349885" indent="-337185">
              <a:spcBef>
                <a:spcPts val="120"/>
              </a:spcBef>
              <a:buClr>
                <a:srgbClr val="FD00FF"/>
              </a:buClr>
              <a:buChar char="•"/>
              <a:tabLst>
                <a:tab pos="349885" algn="l"/>
              </a:tabLst>
            </a:pPr>
            <a:r>
              <a:rPr sz="3350" spc="-75" dirty="0">
                <a:latin typeface="Arial MT"/>
                <a:cs typeface="Arial MT"/>
              </a:rPr>
              <a:t>Relational</a:t>
            </a:r>
            <a:r>
              <a:rPr sz="3350" spc="-125" dirty="0">
                <a:latin typeface="Arial MT"/>
                <a:cs typeface="Arial MT"/>
              </a:rPr>
              <a:t> </a:t>
            </a:r>
            <a:r>
              <a:rPr sz="3350" spc="-110" dirty="0">
                <a:latin typeface="Arial MT"/>
                <a:cs typeface="Arial MT"/>
              </a:rPr>
              <a:t>OLAP</a:t>
            </a:r>
            <a:r>
              <a:rPr sz="3350" spc="-125" dirty="0">
                <a:latin typeface="Arial MT"/>
                <a:cs typeface="Arial MT"/>
              </a:rPr>
              <a:t> </a:t>
            </a:r>
            <a:r>
              <a:rPr sz="3350" spc="-75" dirty="0">
                <a:latin typeface="Arial MT"/>
                <a:cs typeface="Arial MT"/>
              </a:rPr>
              <a:t>Server</a:t>
            </a:r>
            <a:endParaRPr sz="3350">
              <a:latin typeface="Arial MT"/>
              <a:cs typeface="Arial MT"/>
            </a:endParaRPr>
          </a:p>
        </p:txBody>
      </p:sp>
      <p:sp>
        <p:nvSpPr>
          <p:cNvPr id="13" name="object 13"/>
          <p:cNvSpPr txBox="1"/>
          <p:nvPr/>
        </p:nvSpPr>
        <p:spPr>
          <a:xfrm>
            <a:off x="2445246" y="3740051"/>
            <a:ext cx="2357755" cy="618759"/>
          </a:xfrm>
          <a:prstGeom prst="rect">
            <a:avLst/>
          </a:prstGeom>
          <a:ln w="14882">
            <a:solidFill>
              <a:srgbClr val="080808"/>
            </a:solidFill>
          </a:ln>
        </p:spPr>
        <p:txBody>
          <a:bodyPr vert="horz" wrap="square" lIns="0" tIns="239395" rIns="0" bIns="0" rtlCol="0">
            <a:spAutoFit/>
          </a:bodyPr>
          <a:lstStyle/>
          <a:p>
            <a:pPr marL="728345">
              <a:spcBef>
                <a:spcPts val="1885"/>
              </a:spcBef>
            </a:pPr>
            <a:r>
              <a:rPr sz="2450" spc="-10" dirty="0">
                <a:solidFill>
                  <a:srgbClr val="186052"/>
                </a:solidFill>
                <a:latin typeface="Arial MT"/>
                <a:cs typeface="Arial MT"/>
              </a:rPr>
              <a:t>utilities</a:t>
            </a:r>
            <a:endParaRPr sz="2450">
              <a:latin typeface="Arial MT"/>
              <a:cs typeface="Arial MT"/>
            </a:endParaRPr>
          </a:p>
        </p:txBody>
      </p:sp>
      <p:sp>
        <p:nvSpPr>
          <p:cNvPr id="14" name="object 14"/>
          <p:cNvSpPr txBox="1"/>
          <p:nvPr/>
        </p:nvSpPr>
        <p:spPr>
          <a:xfrm>
            <a:off x="8212536" y="1821855"/>
            <a:ext cx="318135" cy="207749"/>
          </a:xfrm>
          <a:prstGeom prst="rect">
            <a:avLst/>
          </a:prstGeom>
        </p:spPr>
        <p:txBody>
          <a:bodyPr vert="horz" wrap="square" lIns="0" tIns="15240" rIns="0" bIns="0" rtlCol="0">
            <a:spAutoFit/>
          </a:bodyPr>
          <a:lstStyle/>
          <a:p>
            <a:pPr marL="12700">
              <a:spcBef>
                <a:spcPts val="120"/>
              </a:spcBef>
            </a:pPr>
            <a:r>
              <a:rPr sz="1250" spc="-20" dirty="0">
                <a:latin typeface="Arial MT"/>
                <a:cs typeface="Arial MT"/>
              </a:rPr>
              <a:t>safe</a:t>
            </a:r>
            <a:endParaRPr sz="1250">
              <a:latin typeface="Arial MT"/>
              <a:cs typeface="Arial MT"/>
            </a:endParaRPr>
          </a:p>
        </p:txBody>
      </p:sp>
      <p:sp>
        <p:nvSpPr>
          <p:cNvPr id="15" name="object 15"/>
          <p:cNvSpPr txBox="1"/>
          <p:nvPr/>
        </p:nvSpPr>
        <p:spPr>
          <a:xfrm>
            <a:off x="9363912" y="1821855"/>
            <a:ext cx="336550" cy="207749"/>
          </a:xfrm>
          <a:prstGeom prst="rect">
            <a:avLst/>
          </a:prstGeom>
        </p:spPr>
        <p:txBody>
          <a:bodyPr vert="horz" wrap="square" lIns="0" tIns="15240" rIns="0" bIns="0" rtlCol="0">
            <a:spAutoFit/>
          </a:bodyPr>
          <a:lstStyle/>
          <a:p>
            <a:pPr marL="12700">
              <a:spcBef>
                <a:spcPts val="120"/>
              </a:spcBef>
            </a:pPr>
            <a:r>
              <a:rPr sz="1250" spc="-20" dirty="0">
                <a:latin typeface="Arial MT"/>
                <a:cs typeface="Arial MT"/>
              </a:rPr>
              <a:t>date</a:t>
            </a:r>
            <a:endParaRPr sz="1250">
              <a:latin typeface="Arial MT"/>
              <a:cs typeface="Arial MT"/>
            </a:endParaRPr>
          </a:p>
        </p:txBody>
      </p:sp>
      <p:sp>
        <p:nvSpPr>
          <p:cNvPr id="16" name="object 16"/>
          <p:cNvSpPr txBox="1"/>
          <p:nvPr/>
        </p:nvSpPr>
        <p:spPr>
          <a:xfrm>
            <a:off x="9962119" y="2030710"/>
            <a:ext cx="187960" cy="192360"/>
          </a:xfrm>
          <a:prstGeom prst="rect">
            <a:avLst/>
          </a:prstGeom>
        </p:spPr>
        <p:txBody>
          <a:bodyPr vert="horz" wrap="square" lIns="0" tIns="15240" rIns="0" bIns="0" rtlCol="0">
            <a:spAutoFit/>
          </a:bodyPr>
          <a:lstStyle/>
          <a:p>
            <a:pPr marL="12700">
              <a:spcBef>
                <a:spcPts val="120"/>
              </a:spcBef>
            </a:pPr>
            <a:r>
              <a:rPr sz="1150" spc="-25" dirty="0">
                <a:latin typeface="Arial MT"/>
                <a:cs typeface="Arial MT"/>
              </a:rPr>
              <a:t>62</a:t>
            </a:r>
            <a:endParaRPr sz="1150">
              <a:latin typeface="Arial MT"/>
              <a:cs typeface="Arial MT"/>
            </a:endParaRPr>
          </a:p>
        </p:txBody>
      </p:sp>
      <p:sp>
        <p:nvSpPr>
          <p:cNvPr id="17" name="object 17"/>
          <p:cNvSpPr txBox="1"/>
          <p:nvPr/>
        </p:nvSpPr>
        <p:spPr>
          <a:xfrm>
            <a:off x="9940638" y="2389882"/>
            <a:ext cx="217170" cy="222496"/>
          </a:xfrm>
          <a:prstGeom prst="rect">
            <a:avLst/>
          </a:prstGeom>
        </p:spPr>
        <p:txBody>
          <a:bodyPr vert="horz" wrap="square" lIns="0" tIns="14604" rIns="0" bIns="0" rtlCol="0">
            <a:spAutoFit/>
          </a:bodyPr>
          <a:lstStyle/>
          <a:p>
            <a:pPr marL="12700">
              <a:spcBef>
                <a:spcPts val="114"/>
              </a:spcBef>
            </a:pPr>
            <a:r>
              <a:rPr sz="1350" spc="-40" dirty="0">
                <a:latin typeface="Courier New"/>
                <a:cs typeface="Courier New"/>
              </a:rPr>
              <a:t>48</a:t>
            </a:r>
            <a:endParaRPr sz="1350">
              <a:latin typeface="Courier New"/>
              <a:cs typeface="Courier New"/>
            </a:endParaRPr>
          </a:p>
        </p:txBody>
      </p:sp>
      <p:sp>
        <p:nvSpPr>
          <p:cNvPr id="18" name="object 18"/>
          <p:cNvSpPr txBox="1"/>
          <p:nvPr/>
        </p:nvSpPr>
        <p:spPr>
          <a:xfrm>
            <a:off x="8154724" y="3730723"/>
            <a:ext cx="2399030" cy="612775"/>
          </a:xfrm>
          <a:prstGeom prst="rect">
            <a:avLst/>
          </a:prstGeom>
        </p:spPr>
        <p:txBody>
          <a:bodyPr vert="horz" wrap="square" lIns="0" tIns="66675" rIns="0" bIns="0" rtlCol="0">
            <a:spAutoFit/>
          </a:bodyPr>
          <a:lstStyle/>
          <a:p>
            <a:pPr marL="12700">
              <a:spcBef>
                <a:spcPts val="525"/>
              </a:spcBef>
            </a:pPr>
            <a:r>
              <a:rPr sz="1600" dirty="0">
                <a:solidFill>
                  <a:srgbClr val="7B4931"/>
                </a:solidFill>
                <a:latin typeface="Arial MT"/>
                <a:cs typeface="Arial MT"/>
              </a:rPr>
              <a:t>Special</a:t>
            </a:r>
            <a:r>
              <a:rPr sz="1600" spc="-35" dirty="0">
                <a:solidFill>
                  <a:srgbClr val="7B4931"/>
                </a:solidFill>
                <a:latin typeface="Arial MT"/>
                <a:cs typeface="Arial MT"/>
              </a:rPr>
              <a:t> </a:t>
            </a:r>
            <a:r>
              <a:rPr sz="1600" dirty="0">
                <a:solidFill>
                  <a:srgbClr val="AA8C79"/>
                </a:solidFill>
                <a:latin typeface="Arial MT"/>
                <a:cs typeface="Arial MT"/>
              </a:rPr>
              <a:t>indices,</a:t>
            </a:r>
            <a:r>
              <a:rPr sz="1600" spc="-35" dirty="0">
                <a:solidFill>
                  <a:srgbClr val="AA8C79"/>
                </a:solidFill>
                <a:latin typeface="Arial MT"/>
                <a:cs typeface="Arial MT"/>
              </a:rPr>
              <a:t> </a:t>
            </a:r>
            <a:r>
              <a:rPr sz="1600" spc="-10" dirty="0">
                <a:solidFill>
                  <a:srgbClr val="694231"/>
                </a:solidFill>
                <a:latin typeface="Arial MT"/>
                <a:cs typeface="Arial MT"/>
              </a:rPr>
              <a:t>tuning;</a:t>
            </a:r>
            <a:endParaRPr sz="1600">
              <a:latin typeface="Arial MT"/>
              <a:cs typeface="Arial MT"/>
            </a:endParaRPr>
          </a:p>
          <a:p>
            <a:pPr marL="21590">
              <a:spcBef>
                <a:spcPts val="414"/>
              </a:spcBef>
            </a:pPr>
            <a:r>
              <a:rPr sz="1550" dirty="0">
                <a:solidFill>
                  <a:srgbClr val="8E4844"/>
                </a:solidFill>
                <a:latin typeface="Arial MT"/>
                <a:cs typeface="Arial MT"/>
              </a:rPr>
              <a:t>Schema</a:t>
            </a:r>
            <a:r>
              <a:rPr sz="1550" spc="85" dirty="0">
                <a:solidFill>
                  <a:srgbClr val="8E4844"/>
                </a:solidFill>
                <a:latin typeface="Arial MT"/>
                <a:cs typeface="Arial MT"/>
              </a:rPr>
              <a:t> </a:t>
            </a:r>
            <a:r>
              <a:rPr sz="1550" dirty="0">
                <a:solidFill>
                  <a:srgbClr val="64422A"/>
                </a:solidFill>
                <a:latin typeface="Arial MT"/>
                <a:cs typeface="Arial MT"/>
              </a:rPr>
              <a:t>is</a:t>
            </a:r>
            <a:r>
              <a:rPr sz="1550" spc="40" dirty="0">
                <a:solidFill>
                  <a:srgbClr val="64422A"/>
                </a:solidFill>
                <a:latin typeface="Arial MT"/>
                <a:cs typeface="Arial MT"/>
              </a:rPr>
              <a:t> </a:t>
            </a:r>
            <a:r>
              <a:rPr sz="1550" spc="-10" dirty="0">
                <a:solidFill>
                  <a:srgbClr val="4F3423"/>
                </a:solidFill>
                <a:latin typeface="Arial MT"/>
                <a:cs typeface="Arial MT"/>
              </a:rPr>
              <a:t>“denormalized”</a:t>
            </a:r>
            <a:endParaRPr sz="1550">
              <a:latin typeface="Arial MT"/>
              <a:cs typeface="Arial MT"/>
            </a:endParaRPr>
          </a:p>
        </p:txBody>
      </p:sp>
    </p:spTree>
    <p:extLst>
      <p:ext uri="{BB962C8B-B14F-4D97-AF65-F5344CB8AC3E}">
        <p14:creationId xmlns:p14="http://schemas.microsoft.com/office/powerpoint/2010/main" val="1485733329"/>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515446" y="4000501"/>
            <a:ext cx="517921" cy="2080617"/>
          </a:xfrm>
          <a:prstGeom prst="rect">
            <a:avLst/>
          </a:prstGeom>
        </p:spPr>
      </p:pic>
      <p:pic>
        <p:nvPicPr>
          <p:cNvPr id="3" name="object 3"/>
          <p:cNvPicPr/>
          <p:nvPr/>
        </p:nvPicPr>
        <p:blipFill>
          <a:blip r:embed="rId3" cstate="print"/>
          <a:stretch>
            <a:fillRect/>
          </a:stretch>
        </p:blipFill>
        <p:spPr>
          <a:xfrm>
            <a:off x="8096251" y="2250281"/>
            <a:ext cx="1785937" cy="1419820"/>
          </a:xfrm>
          <a:prstGeom prst="rect">
            <a:avLst/>
          </a:prstGeom>
        </p:spPr>
      </p:pic>
      <p:grpSp>
        <p:nvGrpSpPr>
          <p:cNvPr id="4" name="object 4"/>
          <p:cNvGrpSpPr/>
          <p:nvPr/>
        </p:nvGrpSpPr>
        <p:grpSpPr>
          <a:xfrm>
            <a:off x="1524000" y="1276945"/>
            <a:ext cx="9135110" cy="161290"/>
            <a:chOff x="0" y="1276945"/>
            <a:chExt cx="9135110" cy="161290"/>
          </a:xfrm>
        </p:grpSpPr>
        <p:pic>
          <p:nvPicPr>
            <p:cNvPr id="5" name="object 5"/>
            <p:cNvPicPr/>
            <p:nvPr/>
          </p:nvPicPr>
          <p:blipFill>
            <a:blip r:embed="rId4" cstate="print"/>
            <a:stretch>
              <a:fillRect/>
            </a:stretch>
          </p:blipFill>
          <p:spPr>
            <a:xfrm>
              <a:off x="0" y="1384101"/>
              <a:ext cx="9135070" cy="53578"/>
            </a:xfrm>
            <a:prstGeom prst="rect">
              <a:avLst/>
            </a:prstGeom>
          </p:spPr>
        </p:pic>
        <p:pic>
          <p:nvPicPr>
            <p:cNvPr id="6" name="object 6"/>
            <p:cNvPicPr/>
            <p:nvPr/>
          </p:nvPicPr>
          <p:blipFill>
            <a:blip r:embed="rId5" cstate="print"/>
            <a:stretch>
              <a:fillRect/>
            </a:stretch>
          </p:blipFill>
          <p:spPr>
            <a:xfrm>
              <a:off x="0" y="1276945"/>
              <a:ext cx="9135070" cy="80367"/>
            </a:xfrm>
            <a:prstGeom prst="rect">
              <a:avLst/>
            </a:prstGeom>
          </p:spPr>
        </p:pic>
      </p:grpSp>
      <p:sp>
        <p:nvSpPr>
          <p:cNvPr id="7" name="object 7"/>
          <p:cNvSpPr/>
          <p:nvPr/>
        </p:nvSpPr>
        <p:spPr>
          <a:xfrm>
            <a:off x="5070574" y="2756296"/>
            <a:ext cx="0" cy="923290"/>
          </a:xfrm>
          <a:custGeom>
            <a:avLst/>
            <a:gdLst/>
            <a:ahLst/>
            <a:cxnLst/>
            <a:rect l="l" t="t" r="r" b="b"/>
            <a:pathLst>
              <a:path h="923289">
                <a:moveTo>
                  <a:pt x="0" y="922734"/>
                </a:moveTo>
                <a:lnTo>
                  <a:pt x="0" y="0"/>
                </a:lnTo>
              </a:path>
            </a:pathLst>
          </a:custGeom>
          <a:ln w="20835">
            <a:solidFill>
              <a:srgbClr val="080808"/>
            </a:solidFill>
          </a:ln>
        </p:spPr>
        <p:txBody>
          <a:bodyPr wrap="square" lIns="0" tIns="0" rIns="0" bIns="0" rtlCol="0"/>
          <a:lstStyle/>
          <a:p>
            <a:endParaRPr/>
          </a:p>
        </p:txBody>
      </p:sp>
      <p:grpSp>
        <p:nvGrpSpPr>
          <p:cNvPr id="8" name="object 8"/>
          <p:cNvGrpSpPr/>
          <p:nvPr/>
        </p:nvGrpSpPr>
        <p:grpSpPr>
          <a:xfrm>
            <a:off x="5060156" y="2756296"/>
            <a:ext cx="2378710" cy="923290"/>
            <a:chOff x="3536156" y="2756296"/>
            <a:chExt cx="2378710" cy="923290"/>
          </a:xfrm>
        </p:grpSpPr>
        <p:sp>
          <p:nvSpPr>
            <p:cNvPr id="9" name="object 9"/>
            <p:cNvSpPr/>
            <p:nvPr/>
          </p:nvSpPr>
          <p:spPr>
            <a:xfrm>
              <a:off x="5904011" y="2756296"/>
              <a:ext cx="0" cy="923290"/>
            </a:xfrm>
            <a:custGeom>
              <a:avLst/>
              <a:gdLst/>
              <a:ahLst/>
              <a:cxnLst/>
              <a:rect l="l" t="t" r="r" b="b"/>
              <a:pathLst>
                <a:path h="923289">
                  <a:moveTo>
                    <a:pt x="0" y="922734"/>
                  </a:moveTo>
                  <a:lnTo>
                    <a:pt x="0" y="0"/>
                  </a:lnTo>
                </a:path>
              </a:pathLst>
            </a:custGeom>
            <a:ln w="20835">
              <a:solidFill>
                <a:srgbClr val="080808"/>
              </a:solidFill>
            </a:ln>
          </p:spPr>
          <p:txBody>
            <a:bodyPr wrap="square" lIns="0" tIns="0" rIns="0" bIns="0" rtlCol="0"/>
            <a:lstStyle/>
            <a:p>
              <a:endParaRPr/>
            </a:p>
          </p:txBody>
        </p:sp>
        <p:sp>
          <p:nvSpPr>
            <p:cNvPr id="10" name="object 10"/>
            <p:cNvSpPr/>
            <p:nvPr/>
          </p:nvSpPr>
          <p:spPr>
            <a:xfrm>
              <a:off x="3536156" y="2766714"/>
              <a:ext cx="2378710" cy="0"/>
            </a:xfrm>
            <a:custGeom>
              <a:avLst/>
              <a:gdLst/>
              <a:ahLst/>
              <a:cxnLst/>
              <a:rect l="l" t="t" r="r" b="b"/>
              <a:pathLst>
                <a:path w="2378710">
                  <a:moveTo>
                    <a:pt x="0" y="0"/>
                  </a:moveTo>
                  <a:lnTo>
                    <a:pt x="2378274" y="0"/>
                  </a:lnTo>
                </a:path>
              </a:pathLst>
            </a:custGeom>
            <a:ln w="20835">
              <a:solidFill>
                <a:srgbClr val="080808"/>
              </a:solidFill>
            </a:ln>
          </p:spPr>
          <p:txBody>
            <a:bodyPr wrap="square" lIns="0" tIns="0" rIns="0" bIns="0" rtlCol="0"/>
            <a:lstStyle/>
            <a:p>
              <a:endParaRPr/>
            </a:p>
          </p:txBody>
        </p:sp>
        <p:sp>
          <p:nvSpPr>
            <p:cNvPr id="11" name="object 11"/>
            <p:cNvSpPr/>
            <p:nvPr/>
          </p:nvSpPr>
          <p:spPr>
            <a:xfrm>
              <a:off x="3536156" y="3668613"/>
              <a:ext cx="2378710" cy="0"/>
            </a:xfrm>
            <a:custGeom>
              <a:avLst/>
              <a:gdLst/>
              <a:ahLst/>
              <a:cxnLst/>
              <a:rect l="l" t="t" r="r" b="b"/>
              <a:pathLst>
                <a:path w="2378710">
                  <a:moveTo>
                    <a:pt x="0" y="0"/>
                  </a:moveTo>
                  <a:lnTo>
                    <a:pt x="2378274" y="0"/>
                  </a:lnTo>
                </a:path>
              </a:pathLst>
            </a:custGeom>
            <a:ln w="20835">
              <a:solidFill>
                <a:srgbClr val="080808"/>
              </a:solidFill>
            </a:ln>
          </p:spPr>
          <p:txBody>
            <a:bodyPr wrap="square" lIns="0" tIns="0" rIns="0" bIns="0" rtlCol="0"/>
            <a:lstStyle/>
            <a:p>
              <a:endParaRPr/>
            </a:p>
          </p:txBody>
        </p:sp>
        <p:sp>
          <p:nvSpPr>
            <p:cNvPr id="12" name="object 12"/>
            <p:cNvSpPr/>
            <p:nvPr/>
          </p:nvSpPr>
          <p:spPr>
            <a:xfrm>
              <a:off x="3625453" y="3632894"/>
              <a:ext cx="2280285" cy="0"/>
            </a:xfrm>
            <a:custGeom>
              <a:avLst/>
              <a:gdLst/>
              <a:ahLst/>
              <a:cxnLst/>
              <a:rect l="l" t="t" r="r" b="b"/>
              <a:pathLst>
                <a:path w="2280285">
                  <a:moveTo>
                    <a:pt x="0" y="0"/>
                  </a:moveTo>
                  <a:lnTo>
                    <a:pt x="2280047" y="0"/>
                  </a:lnTo>
                </a:path>
              </a:pathLst>
            </a:custGeom>
            <a:ln w="20835">
              <a:solidFill>
                <a:srgbClr val="080808"/>
              </a:solidFill>
            </a:ln>
          </p:spPr>
          <p:txBody>
            <a:bodyPr wrap="square" lIns="0" tIns="0" rIns="0" bIns="0" rtlCol="0"/>
            <a:lstStyle/>
            <a:p>
              <a:endParaRPr/>
            </a:p>
          </p:txBody>
        </p:sp>
      </p:grpSp>
      <p:sp>
        <p:nvSpPr>
          <p:cNvPr id="13" name="object 13"/>
          <p:cNvSpPr/>
          <p:nvPr/>
        </p:nvSpPr>
        <p:spPr>
          <a:xfrm>
            <a:off x="1541860"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pic>
        <p:nvPicPr>
          <p:cNvPr id="14" name="object 14"/>
          <p:cNvPicPr/>
          <p:nvPr/>
        </p:nvPicPr>
        <p:blipFill>
          <a:blip r:embed="rId6" cstate="print"/>
          <a:stretch>
            <a:fillRect/>
          </a:stretch>
        </p:blipFill>
        <p:spPr>
          <a:xfrm>
            <a:off x="7846218" y="4536281"/>
            <a:ext cx="1750218" cy="1178718"/>
          </a:xfrm>
          <a:prstGeom prst="rect">
            <a:avLst/>
          </a:prstGeom>
        </p:spPr>
      </p:pic>
      <p:pic>
        <p:nvPicPr>
          <p:cNvPr id="15" name="object 15"/>
          <p:cNvPicPr/>
          <p:nvPr/>
        </p:nvPicPr>
        <p:blipFill>
          <a:blip r:embed="rId7" cstate="print"/>
          <a:stretch>
            <a:fillRect/>
          </a:stretch>
        </p:blipFill>
        <p:spPr>
          <a:xfrm>
            <a:off x="5837040" y="4572001"/>
            <a:ext cx="714375" cy="232171"/>
          </a:xfrm>
          <a:prstGeom prst="rect">
            <a:avLst/>
          </a:prstGeom>
        </p:spPr>
      </p:pic>
      <p:sp>
        <p:nvSpPr>
          <p:cNvPr id="16" name="object 16"/>
          <p:cNvSpPr txBox="1">
            <a:spLocks noGrp="1"/>
          </p:cNvSpPr>
          <p:nvPr>
            <p:ph type="title"/>
          </p:nvPr>
        </p:nvSpPr>
        <p:spPr>
          <a:xfrm>
            <a:off x="2548467" y="-68135"/>
            <a:ext cx="10769600" cy="795210"/>
          </a:xfrm>
          <a:prstGeom prst="rect">
            <a:avLst/>
          </a:prstGeom>
        </p:spPr>
        <p:txBody>
          <a:bodyPr vert="horz" wrap="square" lIns="0" tIns="101719" rIns="0" bIns="0" numCol="1" rtlCol="0" anchor="b" anchorCtr="0" compatLnSpc="1">
            <a:prstTxWarp prst="textNoShape">
              <a:avLst/>
            </a:prstTxWarp>
            <a:spAutoFit/>
          </a:bodyPr>
          <a:lstStyle/>
          <a:p>
            <a:pPr marL="2066925">
              <a:spcBef>
                <a:spcPts val="90"/>
              </a:spcBef>
            </a:pPr>
            <a:r>
              <a:rPr sz="4500" spc="-65" dirty="0">
                <a:solidFill>
                  <a:srgbClr val="00675B"/>
                </a:solidFill>
              </a:rPr>
              <a:t>MOLAP</a:t>
            </a:r>
            <a:r>
              <a:rPr sz="4500" spc="-235" dirty="0">
                <a:solidFill>
                  <a:srgbClr val="00675B"/>
                </a:solidFill>
              </a:rPr>
              <a:t> </a:t>
            </a:r>
            <a:r>
              <a:rPr sz="4500" spc="-90" dirty="0">
                <a:solidFill>
                  <a:srgbClr val="086B60"/>
                </a:solidFill>
              </a:rPr>
              <a:t>Server</a:t>
            </a:r>
            <a:endParaRPr sz="4500"/>
          </a:p>
        </p:txBody>
      </p:sp>
      <p:sp>
        <p:nvSpPr>
          <p:cNvPr id="25" name="object 25"/>
          <p:cNvSpPr txBox="1"/>
          <p:nvPr/>
        </p:nvSpPr>
        <p:spPr>
          <a:xfrm>
            <a:off x="6749541" y="6696026"/>
            <a:ext cx="3742690" cy="189796"/>
          </a:xfrm>
          <a:prstGeom prst="rect">
            <a:avLst/>
          </a:prstGeom>
        </p:spPr>
        <p:txBody>
          <a:bodyPr vert="horz" wrap="square" lIns="0" tIns="5080" rIns="0" bIns="0" rtlCol="0">
            <a:spAutoFit/>
          </a:bodyPr>
          <a:lstStyle/>
          <a:p>
            <a:pPr marL="12700">
              <a:spcBef>
                <a:spcPts val="40"/>
              </a:spcBef>
            </a:pPr>
            <a:r>
              <a:rPr baseline="2314" dirty="0">
                <a:solidFill>
                  <a:srgbClr val="2F2F2F"/>
                </a:solidFill>
                <a:latin typeface="Arial MT"/>
                <a:cs typeface="Arial MT"/>
              </a:rPr>
              <a:t>Hector</a:t>
            </a:r>
            <a:r>
              <a:rPr spc="247" baseline="2314" dirty="0">
                <a:solidFill>
                  <a:srgbClr val="2F2F2F"/>
                </a:solidFill>
                <a:latin typeface="Arial MT"/>
                <a:cs typeface="Arial MT"/>
              </a:rPr>
              <a:t> </a:t>
            </a:r>
            <a:r>
              <a:rPr baseline="2314" dirty="0">
                <a:solidFill>
                  <a:srgbClr val="3D3D3D"/>
                </a:solidFill>
                <a:latin typeface="Arial MT"/>
                <a:cs typeface="Arial MT"/>
              </a:rPr>
              <a:t>Garcia</a:t>
            </a:r>
            <a:r>
              <a:rPr spc="209" baseline="2314" dirty="0">
                <a:solidFill>
                  <a:srgbClr val="3D3D3D"/>
                </a:solidFill>
                <a:latin typeface="Arial MT"/>
                <a:cs typeface="Arial MT"/>
              </a:rPr>
              <a:t> </a:t>
            </a:r>
            <a:r>
              <a:rPr spc="67" baseline="2314" dirty="0">
                <a:solidFill>
                  <a:srgbClr val="2B2B2B"/>
                </a:solidFill>
                <a:latin typeface="Arial MT"/>
                <a:cs typeface="Arial MT"/>
              </a:rPr>
              <a:t>Molina:</a:t>
            </a:r>
            <a:r>
              <a:rPr spc="232" baseline="2314" dirty="0">
                <a:solidFill>
                  <a:srgbClr val="2B2B2B"/>
                </a:solidFill>
                <a:latin typeface="Arial MT"/>
                <a:cs typeface="Arial MT"/>
              </a:rPr>
              <a:t> </a:t>
            </a:r>
            <a:r>
              <a:rPr baseline="2314" dirty="0">
                <a:solidFill>
                  <a:srgbClr val="5D563B"/>
                </a:solidFill>
                <a:latin typeface="Arial MT"/>
                <a:cs typeface="Arial MT"/>
              </a:rPr>
              <a:t>Data</a:t>
            </a:r>
            <a:r>
              <a:rPr spc="337" baseline="2314" dirty="0">
                <a:solidFill>
                  <a:srgbClr val="5D563B"/>
                </a:solidFill>
                <a:latin typeface="Arial MT"/>
                <a:cs typeface="Arial MT"/>
              </a:rPr>
              <a:t> </a:t>
            </a:r>
            <a:r>
              <a:rPr baseline="2314" dirty="0">
                <a:solidFill>
                  <a:srgbClr val="343434"/>
                </a:solidFill>
                <a:latin typeface="Arial MT"/>
                <a:cs typeface="Arial MT"/>
              </a:rPr>
              <a:t>Warehousina</a:t>
            </a:r>
            <a:r>
              <a:rPr spc="397" baseline="2314" dirty="0">
                <a:solidFill>
                  <a:srgbClr val="343434"/>
                </a:solidFill>
                <a:latin typeface="Arial MT"/>
                <a:cs typeface="Arial MT"/>
              </a:rPr>
              <a:t> </a:t>
            </a:r>
            <a:r>
              <a:rPr sz="1200" dirty="0">
                <a:solidFill>
                  <a:srgbClr val="4D4224"/>
                </a:solidFill>
                <a:latin typeface="Arial MT"/>
                <a:cs typeface="Arial MT"/>
              </a:rPr>
              <a:t>and</a:t>
            </a:r>
            <a:r>
              <a:rPr sz="1200" spc="80" dirty="0">
                <a:solidFill>
                  <a:srgbClr val="4D4224"/>
                </a:solidFill>
                <a:latin typeface="Arial MT"/>
                <a:cs typeface="Arial MT"/>
              </a:rPr>
              <a:t> </a:t>
            </a:r>
            <a:r>
              <a:rPr spc="-30" baseline="2314" dirty="0">
                <a:solidFill>
                  <a:srgbClr val="313131"/>
                </a:solidFill>
                <a:latin typeface="Arial MT"/>
                <a:cs typeface="Arial MT"/>
              </a:rPr>
              <a:t>OLAP</a:t>
            </a:r>
            <a:endParaRPr baseline="2314">
              <a:latin typeface="Arial MT"/>
              <a:cs typeface="Arial MT"/>
            </a:endParaRPr>
          </a:p>
        </p:txBody>
      </p:sp>
      <p:sp>
        <p:nvSpPr>
          <p:cNvPr id="17" name="object 17"/>
          <p:cNvSpPr txBox="1"/>
          <p:nvPr/>
        </p:nvSpPr>
        <p:spPr>
          <a:xfrm>
            <a:off x="2140725" y="1610519"/>
            <a:ext cx="6054090" cy="531495"/>
          </a:xfrm>
          <a:prstGeom prst="rect">
            <a:avLst/>
          </a:prstGeom>
        </p:spPr>
        <p:txBody>
          <a:bodyPr vert="horz" wrap="square" lIns="0" tIns="15240" rIns="0" bIns="0" rtlCol="0">
            <a:spAutoFit/>
          </a:bodyPr>
          <a:lstStyle/>
          <a:p>
            <a:pPr marL="351790" indent="-339090">
              <a:spcBef>
                <a:spcPts val="120"/>
              </a:spcBef>
              <a:buClr>
                <a:srgbClr val="FD00FF"/>
              </a:buClr>
              <a:buChar char="•"/>
              <a:tabLst>
                <a:tab pos="351790" algn="l"/>
              </a:tabLst>
            </a:pPr>
            <a:r>
              <a:rPr sz="3300" spc="-65" dirty="0">
                <a:latin typeface="Arial MT"/>
                <a:cs typeface="Arial MT"/>
              </a:rPr>
              <a:t>Multi-</a:t>
            </a:r>
            <a:r>
              <a:rPr sz="3300" spc="-55" dirty="0">
                <a:latin typeface="Arial MT"/>
                <a:cs typeface="Arial MT"/>
              </a:rPr>
              <a:t>Dimensional</a:t>
            </a:r>
            <a:r>
              <a:rPr sz="3300" spc="-165" dirty="0">
                <a:latin typeface="Arial MT"/>
                <a:cs typeface="Arial MT"/>
              </a:rPr>
              <a:t> </a:t>
            </a:r>
            <a:r>
              <a:rPr sz="3300" spc="-65" dirty="0">
                <a:latin typeface="Arial MT"/>
                <a:cs typeface="Arial MT"/>
              </a:rPr>
              <a:t>OLAP</a:t>
            </a:r>
            <a:r>
              <a:rPr sz="3300" spc="-135" dirty="0">
                <a:latin typeface="Arial MT"/>
                <a:cs typeface="Arial MT"/>
              </a:rPr>
              <a:t> </a:t>
            </a:r>
            <a:r>
              <a:rPr sz="3300" spc="-45" dirty="0">
                <a:latin typeface="Arial MT"/>
                <a:cs typeface="Arial MT"/>
              </a:rPr>
              <a:t>Server</a:t>
            </a:r>
            <a:endParaRPr sz="3300">
              <a:latin typeface="Arial MT"/>
              <a:cs typeface="Arial MT"/>
            </a:endParaRPr>
          </a:p>
        </p:txBody>
      </p:sp>
      <p:sp>
        <p:nvSpPr>
          <p:cNvPr id="18" name="object 18"/>
          <p:cNvSpPr txBox="1"/>
          <p:nvPr/>
        </p:nvSpPr>
        <p:spPr>
          <a:xfrm>
            <a:off x="2132708" y="3990083"/>
            <a:ext cx="2357755" cy="617477"/>
          </a:xfrm>
          <a:prstGeom prst="rect">
            <a:avLst/>
          </a:prstGeom>
          <a:ln w="20835">
            <a:solidFill>
              <a:srgbClr val="080808"/>
            </a:solidFill>
          </a:ln>
        </p:spPr>
        <p:txBody>
          <a:bodyPr vert="horz" wrap="square" lIns="0" tIns="245745" rIns="0" bIns="0" rtlCol="0">
            <a:spAutoFit/>
          </a:bodyPr>
          <a:lstStyle/>
          <a:p>
            <a:pPr>
              <a:spcBef>
                <a:spcPts val="1935"/>
              </a:spcBef>
              <a:tabLst>
                <a:tab pos="728980" algn="l"/>
              </a:tabLst>
            </a:pPr>
            <a:r>
              <a:rPr sz="2400" spc="-50" dirty="0">
                <a:latin typeface="Arial MT"/>
                <a:cs typeface="Arial MT"/>
              </a:rPr>
              <a:t>[</a:t>
            </a:r>
            <a:r>
              <a:rPr sz="2400" dirty="0">
                <a:latin typeface="Arial MT"/>
                <a:cs typeface="Arial MT"/>
              </a:rPr>
              <a:t>	</a:t>
            </a:r>
            <a:r>
              <a:rPr sz="2400" spc="-10" dirty="0">
                <a:solidFill>
                  <a:srgbClr val="0F564B"/>
                </a:solidFill>
                <a:latin typeface="Arial MT"/>
                <a:cs typeface="Arial MT"/>
              </a:rPr>
              <a:t>utilities</a:t>
            </a:r>
            <a:endParaRPr sz="2400">
              <a:latin typeface="Arial MT"/>
              <a:cs typeface="Arial MT"/>
            </a:endParaRPr>
          </a:p>
        </p:txBody>
      </p:sp>
      <p:sp>
        <p:nvSpPr>
          <p:cNvPr id="19" name="object 19"/>
          <p:cNvSpPr txBox="1"/>
          <p:nvPr/>
        </p:nvSpPr>
        <p:spPr>
          <a:xfrm>
            <a:off x="5080992" y="2979489"/>
            <a:ext cx="2336800" cy="405130"/>
          </a:xfrm>
          <a:prstGeom prst="rect">
            <a:avLst/>
          </a:prstGeom>
        </p:spPr>
        <p:txBody>
          <a:bodyPr vert="horz" wrap="square" lIns="0" tIns="11430" rIns="0" bIns="0" rtlCol="0">
            <a:spAutoFit/>
          </a:bodyPr>
          <a:lstStyle/>
          <a:p>
            <a:pPr marL="500380">
              <a:spcBef>
                <a:spcPts val="90"/>
              </a:spcBef>
            </a:pPr>
            <a:r>
              <a:rPr sz="2500" spc="-35" dirty="0">
                <a:solidFill>
                  <a:srgbClr val="115D54"/>
                </a:solidFill>
                <a:latin typeface="Arial MT"/>
                <a:cs typeface="Arial MT"/>
              </a:rPr>
              <a:t>M.D.</a:t>
            </a:r>
            <a:r>
              <a:rPr sz="2500" spc="-114" dirty="0">
                <a:solidFill>
                  <a:srgbClr val="115D54"/>
                </a:solidFill>
                <a:latin typeface="Arial MT"/>
                <a:cs typeface="Arial MT"/>
              </a:rPr>
              <a:t> </a:t>
            </a:r>
            <a:r>
              <a:rPr sz="2500" spc="-10" dirty="0">
                <a:solidFill>
                  <a:srgbClr val="0C4B42"/>
                </a:solidFill>
                <a:latin typeface="Arial MT"/>
                <a:cs typeface="Arial MT"/>
              </a:rPr>
              <a:t>tools</a:t>
            </a:r>
            <a:endParaRPr sz="2500">
              <a:latin typeface="Arial MT"/>
              <a:cs typeface="Arial MT"/>
            </a:endParaRPr>
          </a:p>
        </p:txBody>
      </p:sp>
      <p:sp>
        <p:nvSpPr>
          <p:cNvPr id="20" name="object 20"/>
          <p:cNvSpPr txBox="1"/>
          <p:nvPr/>
        </p:nvSpPr>
        <p:spPr>
          <a:xfrm>
            <a:off x="4990208" y="3990083"/>
            <a:ext cx="2357755" cy="1654299"/>
          </a:xfrm>
          <a:prstGeom prst="rect">
            <a:avLst/>
          </a:prstGeom>
          <a:ln w="20835">
            <a:solidFill>
              <a:srgbClr val="080808"/>
            </a:solidFill>
          </a:ln>
        </p:spPr>
        <p:txBody>
          <a:bodyPr vert="horz" wrap="square" lIns="0" tIns="0" rIns="0" bIns="0" rtlCol="0">
            <a:spAutoFit/>
          </a:bodyPr>
          <a:lstStyle/>
          <a:p>
            <a:pPr>
              <a:lnSpc>
                <a:spcPct val="100000"/>
              </a:lnSpc>
            </a:pPr>
            <a:endParaRPr sz="2500">
              <a:latin typeface="Times New Roman"/>
              <a:cs typeface="Times New Roman"/>
            </a:endParaRPr>
          </a:p>
          <a:p>
            <a:pPr>
              <a:spcBef>
                <a:spcPts val="1135"/>
              </a:spcBef>
            </a:pPr>
            <a:endParaRPr sz="2500">
              <a:latin typeface="Times New Roman"/>
              <a:cs typeface="Times New Roman"/>
            </a:endParaRPr>
          </a:p>
          <a:p>
            <a:pPr marL="777240" marR="373380" indent="-394335">
              <a:lnSpc>
                <a:spcPts val="2920"/>
              </a:lnSpc>
            </a:pPr>
            <a:r>
              <a:rPr sz="2500" spc="-80" dirty="0">
                <a:solidFill>
                  <a:srgbClr val="0C5D62"/>
                </a:solidFill>
                <a:latin typeface="Comic Sans MS"/>
                <a:cs typeface="Comic Sans MS"/>
              </a:rPr>
              <a:t>dimensional </a:t>
            </a:r>
            <a:r>
              <a:rPr sz="2500" spc="-10" dirty="0">
                <a:solidFill>
                  <a:srgbClr val="18604D"/>
                </a:solidFill>
                <a:latin typeface="Comic Sans MS"/>
                <a:cs typeface="Comic Sans MS"/>
              </a:rPr>
              <a:t>server</a:t>
            </a:r>
            <a:endParaRPr sz="2500">
              <a:latin typeface="Comic Sans MS"/>
              <a:cs typeface="Comic Sans MS"/>
            </a:endParaRPr>
          </a:p>
        </p:txBody>
      </p:sp>
      <p:sp>
        <p:nvSpPr>
          <p:cNvPr id="21" name="object 21"/>
          <p:cNvSpPr txBox="1"/>
          <p:nvPr/>
        </p:nvSpPr>
        <p:spPr>
          <a:xfrm>
            <a:off x="9075040" y="2165896"/>
            <a:ext cx="487045" cy="244939"/>
          </a:xfrm>
          <a:prstGeom prst="rect">
            <a:avLst/>
          </a:prstGeom>
        </p:spPr>
        <p:txBody>
          <a:bodyPr vert="horz" wrap="square" lIns="0" tIns="13970" rIns="0" bIns="0" rtlCol="0">
            <a:spAutoFit/>
          </a:bodyPr>
          <a:lstStyle/>
          <a:p>
            <a:pPr marL="12700">
              <a:spcBef>
                <a:spcPts val="110"/>
              </a:spcBef>
            </a:pPr>
            <a:r>
              <a:rPr sz="1500" spc="-25" dirty="0">
                <a:solidFill>
                  <a:srgbClr val="1C6454"/>
                </a:solidFill>
                <a:latin typeface="Arial MT"/>
                <a:cs typeface="Arial MT"/>
              </a:rPr>
              <a:t>Sales</a:t>
            </a:r>
            <a:endParaRPr sz="1500">
              <a:latin typeface="Arial MT"/>
              <a:cs typeface="Arial MT"/>
            </a:endParaRPr>
          </a:p>
        </p:txBody>
      </p:sp>
      <p:sp>
        <p:nvSpPr>
          <p:cNvPr id="22" name="object 22"/>
          <p:cNvSpPr txBox="1"/>
          <p:nvPr/>
        </p:nvSpPr>
        <p:spPr>
          <a:xfrm>
            <a:off x="8662255" y="3687414"/>
            <a:ext cx="918210" cy="438150"/>
          </a:xfrm>
          <a:prstGeom prst="rect">
            <a:avLst/>
          </a:prstGeom>
        </p:spPr>
        <p:txBody>
          <a:bodyPr vert="horz" wrap="square" lIns="0" tIns="14604" rIns="0" bIns="0" rtlCol="0">
            <a:spAutoFit/>
          </a:bodyPr>
          <a:lstStyle/>
          <a:p>
            <a:pPr marL="12700">
              <a:lnSpc>
                <a:spcPts val="1614"/>
              </a:lnSpc>
              <a:spcBef>
                <a:spcPts val="114"/>
              </a:spcBef>
              <a:tabLst>
                <a:tab pos="312420" algn="l"/>
                <a:tab pos="551180" algn="l"/>
                <a:tab pos="806450" algn="l"/>
              </a:tabLst>
            </a:pPr>
            <a:r>
              <a:rPr sz="1400" spc="-50" dirty="0">
                <a:solidFill>
                  <a:srgbClr val="3D3D3D"/>
                </a:solidFill>
                <a:latin typeface="Arial MT"/>
                <a:cs typeface="Arial MT"/>
              </a:rPr>
              <a:t>1</a:t>
            </a:r>
            <a:r>
              <a:rPr sz="1400" dirty="0">
                <a:solidFill>
                  <a:srgbClr val="3D3D3D"/>
                </a:solidFill>
                <a:latin typeface="Arial MT"/>
                <a:cs typeface="Arial MT"/>
              </a:rPr>
              <a:t>	</a:t>
            </a:r>
            <a:r>
              <a:rPr sz="1400" spc="-50" dirty="0">
                <a:solidFill>
                  <a:srgbClr val="699089"/>
                </a:solidFill>
                <a:latin typeface="Arial MT"/>
                <a:cs typeface="Arial MT"/>
              </a:rPr>
              <a:t>2</a:t>
            </a:r>
            <a:r>
              <a:rPr sz="1400" dirty="0">
                <a:solidFill>
                  <a:srgbClr val="699089"/>
                </a:solidFill>
                <a:latin typeface="Arial MT"/>
                <a:cs typeface="Arial MT"/>
              </a:rPr>
              <a:t>	</a:t>
            </a:r>
            <a:r>
              <a:rPr sz="1400" spc="-50" dirty="0">
                <a:solidFill>
                  <a:srgbClr val="38605B"/>
                </a:solidFill>
                <a:latin typeface="Arial MT"/>
                <a:cs typeface="Arial MT"/>
              </a:rPr>
              <a:t>3</a:t>
            </a:r>
            <a:r>
              <a:rPr sz="1400" dirty="0">
                <a:solidFill>
                  <a:srgbClr val="38605B"/>
                </a:solidFill>
                <a:latin typeface="Arial MT"/>
                <a:cs typeface="Arial MT"/>
              </a:rPr>
              <a:t>	</a:t>
            </a:r>
            <a:r>
              <a:rPr sz="1400" spc="-50" dirty="0">
                <a:solidFill>
                  <a:srgbClr val="2D5B52"/>
                </a:solidFill>
                <a:latin typeface="Arial MT"/>
                <a:cs typeface="Arial MT"/>
              </a:rPr>
              <a:t>4</a:t>
            </a:r>
            <a:endParaRPr sz="1400">
              <a:latin typeface="Arial MT"/>
              <a:cs typeface="Arial MT"/>
            </a:endParaRPr>
          </a:p>
          <a:p>
            <a:pPr marL="250190">
              <a:lnSpc>
                <a:spcPts val="1614"/>
              </a:lnSpc>
            </a:pPr>
            <a:r>
              <a:rPr sz="1400" spc="-20" dirty="0">
                <a:solidFill>
                  <a:srgbClr val="245952"/>
                </a:solidFill>
                <a:latin typeface="Arial MT"/>
                <a:cs typeface="Arial MT"/>
              </a:rPr>
              <a:t>Date</a:t>
            </a:r>
            <a:endParaRPr sz="1400">
              <a:latin typeface="Arial MT"/>
              <a:cs typeface="Arial MT"/>
            </a:endParaRPr>
          </a:p>
        </p:txBody>
      </p:sp>
      <p:sp>
        <p:nvSpPr>
          <p:cNvPr id="23" name="object 23"/>
          <p:cNvSpPr txBox="1"/>
          <p:nvPr/>
        </p:nvSpPr>
        <p:spPr>
          <a:xfrm>
            <a:off x="8433227" y="4675138"/>
            <a:ext cx="816610" cy="890269"/>
          </a:xfrm>
          <a:prstGeom prst="rect">
            <a:avLst/>
          </a:prstGeom>
        </p:spPr>
        <p:txBody>
          <a:bodyPr vert="horz" wrap="square" lIns="0" tIns="31750" rIns="0" bIns="0" rtlCol="0">
            <a:spAutoFit/>
          </a:bodyPr>
          <a:lstStyle/>
          <a:p>
            <a:pPr marL="12700" marR="5080" algn="ctr">
              <a:lnSpc>
                <a:spcPct val="92400"/>
              </a:lnSpc>
              <a:spcBef>
                <a:spcPts val="250"/>
              </a:spcBef>
            </a:pPr>
            <a:r>
              <a:rPr sz="1500" spc="-60" dirty="0">
                <a:solidFill>
                  <a:srgbClr val="E19E8C"/>
                </a:solidFill>
                <a:latin typeface="Arial MT"/>
                <a:cs typeface="Arial MT"/>
              </a:rPr>
              <a:t>could</a:t>
            </a:r>
            <a:r>
              <a:rPr sz="1500" spc="-25" dirty="0">
                <a:solidFill>
                  <a:srgbClr val="E19E8C"/>
                </a:solidFill>
                <a:latin typeface="Arial MT"/>
                <a:cs typeface="Arial MT"/>
              </a:rPr>
              <a:t> </a:t>
            </a:r>
            <a:r>
              <a:rPr sz="1500" spc="-75" dirty="0">
                <a:solidFill>
                  <a:srgbClr val="B1806D"/>
                </a:solidFill>
                <a:latin typeface="Arial MT"/>
                <a:cs typeface="Arial MT"/>
              </a:rPr>
              <a:t>also </a:t>
            </a:r>
            <a:r>
              <a:rPr sz="1500" spc="-45" dirty="0">
                <a:solidFill>
                  <a:srgbClr val="A57260"/>
                </a:solidFill>
                <a:latin typeface="Arial MT"/>
                <a:cs typeface="Arial MT"/>
              </a:rPr>
              <a:t>sit</a:t>
            </a:r>
            <a:r>
              <a:rPr sz="1500" spc="-60" dirty="0">
                <a:solidFill>
                  <a:srgbClr val="A57260"/>
                </a:solidFill>
                <a:latin typeface="Arial MT"/>
                <a:cs typeface="Arial MT"/>
              </a:rPr>
              <a:t> </a:t>
            </a:r>
            <a:r>
              <a:rPr sz="1500" spc="-25" dirty="0">
                <a:solidFill>
                  <a:srgbClr val="CD8C7C"/>
                </a:solidFill>
                <a:latin typeface="Arial MT"/>
                <a:cs typeface="Arial MT"/>
              </a:rPr>
              <a:t>on </a:t>
            </a:r>
            <a:r>
              <a:rPr sz="1500" spc="-10" dirty="0">
                <a:solidFill>
                  <a:srgbClr val="A84B50"/>
                </a:solidFill>
                <a:latin typeface="Arial MT"/>
                <a:cs typeface="Arial MT"/>
              </a:rPr>
              <a:t>relational </a:t>
            </a:r>
            <a:r>
              <a:rPr sz="1500" spc="-20" dirty="0">
                <a:solidFill>
                  <a:srgbClr val="CD7569"/>
                </a:solidFill>
                <a:latin typeface="Arial MT"/>
                <a:cs typeface="Arial MT"/>
              </a:rPr>
              <a:t>DBMS</a:t>
            </a:r>
            <a:endParaRPr sz="1500">
              <a:latin typeface="Arial MT"/>
              <a:cs typeface="Arial MT"/>
            </a:endParaRPr>
          </a:p>
        </p:txBody>
      </p:sp>
    </p:spTree>
    <p:extLst>
      <p:ext uri="{BB962C8B-B14F-4D97-AF65-F5344CB8AC3E}">
        <p14:creationId xmlns:p14="http://schemas.microsoft.com/office/powerpoint/2010/main" val="872217952"/>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1" y="1273968"/>
            <a:ext cx="9138285" cy="163830"/>
            <a:chOff x="0" y="1273968"/>
            <a:chExt cx="9138285" cy="163830"/>
          </a:xfrm>
        </p:grpSpPr>
        <p:pic>
          <p:nvPicPr>
            <p:cNvPr id="3" name="object 3"/>
            <p:cNvPicPr/>
            <p:nvPr/>
          </p:nvPicPr>
          <p:blipFill>
            <a:blip r:embed="rId2" cstate="print"/>
            <a:stretch>
              <a:fillRect/>
            </a:stretch>
          </p:blipFill>
          <p:spPr>
            <a:xfrm>
              <a:off x="0" y="1384101"/>
              <a:ext cx="9135070" cy="53578"/>
            </a:xfrm>
            <a:prstGeom prst="rect">
              <a:avLst/>
            </a:prstGeom>
          </p:spPr>
        </p:pic>
        <p:pic>
          <p:nvPicPr>
            <p:cNvPr id="4" name="object 4"/>
            <p:cNvPicPr/>
            <p:nvPr/>
          </p:nvPicPr>
          <p:blipFill>
            <a:blip r:embed="rId3" cstate="print"/>
            <a:stretch>
              <a:fillRect/>
            </a:stretch>
          </p:blipFill>
          <p:spPr>
            <a:xfrm>
              <a:off x="0" y="1276945"/>
              <a:ext cx="9135070" cy="80367"/>
            </a:xfrm>
            <a:prstGeom prst="rect">
              <a:avLst/>
            </a:prstGeom>
          </p:spPr>
        </p:pic>
        <p:sp>
          <p:nvSpPr>
            <p:cNvPr id="5" name="object 5"/>
            <p:cNvSpPr/>
            <p:nvPr/>
          </p:nvSpPr>
          <p:spPr>
            <a:xfrm>
              <a:off x="17859"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grpSp>
      <p:sp>
        <p:nvSpPr>
          <p:cNvPr id="6" name="object 6"/>
          <p:cNvSpPr txBox="1"/>
          <p:nvPr/>
        </p:nvSpPr>
        <p:spPr>
          <a:xfrm>
            <a:off x="1793524" y="6587083"/>
            <a:ext cx="236854" cy="260328"/>
          </a:xfrm>
          <a:prstGeom prst="rect">
            <a:avLst/>
          </a:prstGeom>
        </p:spPr>
        <p:txBody>
          <a:bodyPr vert="horz" wrap="square" lIns="0" tIns="13970" rIns="0" bIns="0" rtlCol="0">
            <a:spAutoFit/>
          </a:bodyPr>
          <a:lstStyle/>
          <a:p>
            <a:pPr marL="12700">
              <a:spcBef>
                <a:spcPts val="110"/>
              </a:spcBef>
            </a:pPr>
            <a:r>
              <a:rPr sz="1600" spc="-105" dirty="0">
                <a:solidFill>
                  <a:srgbClr val="245652"/>
                </a:solidFill>
                <a:latin typeface="Courier New"/>
                <a:cs typeface="Courier New"/>
              </a:rPr>
              <a:t>43</a:t>
            </a:r>
            <a:endParaRPr sz="1600">
              <a:latin typeface="Courier New"/>
              <a:cs typeface="Courier New"/>
            </a:endParaRPr>
          </a:p>
        </p:txBody>
      </p:sp>
      <p:sp>
        <p:nvSpPr>
          <p:cNvPr id="7" name="object 7"/>
          <p:cNvSpPr txBox="1">
            <a:spLocks noGrp="1"/>
          </p:cNvSpPr>
          <p:nvPr>
            <p:ph type="title"/>
          </p:nvPr>
        </p:nvSpPr>
        <p:spPr>
          <a:xfrm>
            <a:off x="2548467" y="-96227"/>
            <a:ext cx="10769600" cy="823302"/>
          </a:xfrm>
          <a:prstGeom prst="rect">
            <a:avLst/>
          </a:prstGeom>
        </p:spPr>
        <p:txBody>
          <a:bodyPr vert="horz" wrap="square" lIns="0" tIns="15240" rIns="0" bIns="0" numCol="1" rtlCol="0" anchor="b" anchorCtr="0" compatLnSpc="1">
            <a:prstTxWarp prst="textNoShape">
              <a:avLst/>
            </a:prstTxWarp>
            <a:spAutoFit/>
          </a:bodyPr>
          <a:lstStyle/>
          <a:p>
            <a:pPr marL="1941830">
              <a:spcBef>
                <a:spcPts val="120"/>
              </a:spcBef>
            </a:pPr>
            <a:r>
              <a:rPr sz="7875" spc="-914" baseline="1058" dirty="0">
                <a:solidFill>
                  <a:srgbClr val="03705D"/>
                </a:solidFill>
                <a:latin typeface="Comic Sans MS"/>
                <a:cs typeface="Comic Sans MS"/>
              </a:rPr>
              <a:t>I</a:t>
            </a:r>
            <a:r>
              <a:rPr sz="5250" spc="-640" dirty="0">
                <a:solidFill>
                  <a:srgbClr val="03705D"/>
                </a:solidFill>
                <a:latin typeface="Comic Sans MS"/>
                <a:cs typeface="Comic Sans MS"/>
              </a:rPr>
              <a:t>nde</a:t>
            </a:r>
            <a:r>
              <a:rPr sz="5250" spc="-1989" dirty="0">
                <a:solidFill>
                  <a:srgbClr val="03705D"/>
                </a:solidFill>
                <a:latin typeface="Comic Sans MS"/>
                <a:cs typeface="Comic Sans MS"/>
              </a:rPr>
              <a:t>x</a:t>
            </a:r>
            <a:r>
              <a:rPr sz="5250" spc="-640" dirty="0">
                <a:solidFill>
                  <a:srgbClr val="007060"/>
                </a:solidFill>
                <a:latin typeface="Comic Sans MS"/>
                <a:cs typeface="Comic Sans MS"/>
              </a:rPr>
              <a:t>Structures</a:t>
            </a:r>
            <a:endParaRPr sz="5250">
              <a:latin typeface="Comic Sans MS"/>
              <a:cs typeface="Comic Sans MS"/>
            </a:endParaRPr>
          </a:p>
        </p:txBody>
      </p:sp>
      <p:sp>
        <p:nvSpPr>
          <p:cNvPr id="8" name="object 8"/>
          <p:cNvSpPr txBox="1"/>
          <p:nvPr/>
        </p:nvSpPr>
        <p:spPr>
          <a:xfrm>
            <a:off x="2120499" y="1519989"/>
            <a:ext cx="6823075" cy="3771900"/>
          </a:xfrm>
          <a:prstGeom prst="rect">
            <a:avLst/>
          </a:prstGeom>
        </p:spPr>
        <p:txBody>
          <a:bodyPr vert="horz" wrap="square" lIns="0" tIns="45720" rIns="0" bIns="0" rtlCol="0">
            <a:spAutoFit/>
          </a:bodyPr>
          <a:lstStyle/>
          <a:p>
            <a:pPr marL="347980" indent="-335280">
              <a:spcBef>
                <a:spcPts val="360"/>
              </a:spcBef>
              <a:buClr>
                <a:srgbClr val="FD00FF"/>
              </a:buClr>
              <a:buChar char="•"/>
              <a:tabLst>
                <a:tab pos="347980" algn="l"/>
              </a:tabLst>
            </a:pPr>
            <a:r>
              <a:rPr sz="3700" spc="-405" dirty="0">
                <a:latin typeface="Comic Sans MS"/>
                <a:cs typeface="Comic Sans MS"/>
              </a:rPr>
              <a:t>Traditional</a:t>
            </a:r>
            <a:r>
              <a:rPr sz="3700" spc="-190" dirty="0">
                <a:latin typeface="Comic Sans MS"/>
                <a:cs typeface="Comic Sans MS"/>
              </a:rPr>
              <a:t> </a:t>
            </a:r>
            <a:r>
              <a:rPr sz="3700" spc="-330" dirty="0">
                <a:latin typeface="Comic Sans MS"/>
                <a:cs typeface="Comic Sans MS"/>
              </a:rPr>
              <a:t>Access</a:t>
            </a:r>
            <a:r>
              <a:rPr sz="3700" spc="135" dirty="0">
                <a:latin typeface="Comic Sans MS"/>
                <a:cs typeface="Comic Sans MS"/>
              </a:rPr>
              <a:t> </a:t>
            </a:r>
            <a:r>
              <a:rPr sz="3700" spc="-490" dirty="0">
                <a:latin typeface="Comic Sans MS"/>
                <a:cs typeface="Comic Sans MS"/>
              </a:rPr>
              <a:t>Methods</a:t>
            </a:r>
            <a:endParaRPr sz="3700">
              <a:latin typeface="Comic Sans MS"/>
              <a:cs typeface="Comic Sans MS"/>
            </a:endParaRPr>
          </a:p>
          <a:p>
            <a:pPr marL="501015">
              <a:spcBef>
                <a:spcPts val="245"/>
              </a:spcBef>
            </a:pPr>
            <a:r>
              <a:rPr sz="3200" spc="-285" dirty="0">
                <a:latin typeface="Comic Sans MS"/>
                <a:cs typeface="Comic Sans MS"/>
              </a:rPr>
              <a:t>+B-</a:t>
            </a:r>
            <a:r>
              <a:rPr sz="3200" spc="-260" dirty="0">
                <a:latin typeface="Comic Sans MS"/>
                <a:cs typeface="Comic Sans MS"/>
              </a:rPr>
              <a:t>trees,</a:t>
            </a:r>
            <a:r>
              <a:rPr sz="3200" spc="114" dirty="0">
                <a:latin typeface="Comic Sans MS"/>
                <a:cs typeface="Comic Sans MS"/>
              </a:rPr>
              <a:t> </a:t>
            </a:r>
            <a:r>
              <a:rPr sz="3200" spc="-265" dirty="0">
                <a:latin typeface="Comic Sans MS"/>
                <a:cs typeface="Comic Sans MS"/>
              </a:rPr>
              <a:t>hash</a:t>
            </a:r>
            <a:r>
              <a:rPr sz="3200" spc="40" dirty="0">
                <a:latin typeface="Comic Sans MS"/>
                <a:cs typeface="Comic Sans MS"/>
              </a:rPr>
              <a:t> </a:t>
            </a:r>
            <a:r>
              <a:rPr sz="3200" spc="-325" dirty="0">
                <a:latin typeface="Comic Sans MS"/>
                <a:cs typeface="Comic Sans MS"/>
              </a:rPr>
              <a:t>tables,</a:t>
            </a:r>
            <a:r>
              <a:rPr sz="3200" spc="250" dirty="0">
                <a:latin typeface="Comic Sans MS"/>
                <a:cs typeface="Comic Sans MS"/>
              </a:rPr>
              <a:t> </a:t>
            </a:r>
            <a:r>
              <a:rPr sz="3200" spc="-395" dirty="0">
                <a:latin typeface="Comic Sans MS"/>
                <a:cs typeface="Comic Sans MS"/>
              </a:rPr>
              <a:t>R-</a:t>
            </a:r>
            <a:r>
              <a:rPr sz="3200" spc="-350" dirty="0">
                <a:latin typeface="Comic Sans MS"/>
                <a:cs typeface="Comic Sans MS"/>
              </a:rPr>
              <a:t>trees.</a:t>
            </a:r>
            <a:r>
              <a:rPr sz="3200" spc="270" dirty="0">
                <a:latin typeface="Comic Sans MS"/>
                <a:cs typeface="Comic Sans MS"/>
              </a:rPr>
              <a:t> </a:t>
            </a:r>
            <a:r>
              <a:rPr sz="3200" spc="-330" dirty="0">
                <a:latin typeface="Comic Sans MS"/>
                <a:cs typeface="Comic Sans MS"/>
              </a:rPr>
              <a:t>grids,</a:t>
            </a:r>
            <a:r>
              <a:rPr sz="3200" spc="250" dirty="0">
                <a:latin typeface="Comic Sans MS"/>
                <a:cs typeface="Comic Sans MS"/>
              </a:rPr>
              <a:t> </a:t>
            </a:r>
            <a:r>
              <a:rPr sz="3200" spc="25" dirty="0">
                <a:latin typeface="Comic Sans MS"/>
                <a:cs typeface="Comic Sans MS"/>
              </a:rPr>
              <a:t>...</a:t>
            </a:r>
            <a:endParaRPr sz="3200" dirty="0">
              <a:latin typeface="Comic Sans MS"/>
              <a:cs typeface="Comic Sans MS"/>
            </a:endParaRPr>
          </a:p>
          <a:p>
            <a:pPr marL="380365" indent="-367665">
              <a:spcBef>
                <a:spcPts val="75"/>
              </a:spcBef>
              <a:buClr>
                <a:srgbClr val="F405F4"/>
              </a:buClr>
              <a:buChar char="•"/>
              <a:tabLst>
                <a:tab pos="380365" algn="l"/>
              </a:tabLst>
            </a:pPr>
            <a:r>
              <a:rPr sz="3750" spc="-275" dirty="0">
                <a:latin typeface="Comic Sans MS"/>
                <a:cs typeface="Comic Sans MS"/>
              </a:rPr>
              <a:t>Popular</a:t>
            </a:r>
            <a:r>
              <a:rPr sz="3750" spc="-145" dirty="0">
                <a:latin typeface="Comic Sans MS"/>
                <a:cs typeface="Comic Sans MS"/>
              </a:rPr>
              <a:t> </a:t>
            </a:r>
            <a:r>
              <a:rPr sz="3750" spc="-350" dirty="0">
                <a:latin typeface="Comic Sans MS"/>
                <a:cs typeface="Comic Sans MS"/>
              </a:rPr>
              <a:t>in</a:t>
            </a:r>
            <a:r>
              <a:rPr sz="3750" spc="-135" dirty="0">
                <a:latin typeface="Comic Sans MS"/>
                <a:cs typeface="Comic Sans MS"/>
              </a:rPr>
              <a:t> </a:t>
            </a:r>
            <a:r>
              <a:rPr sz="3750" spc="-405" dirty="0">
                <a:latin typeface="Comic Sans MS"/>
                <a:cs typeface="Comic Sans MS"/>
              </a:rPr>
              <a:t>Warehouses</a:t>
            </a:r>
            <a:endParaRPr sz="3750" dirty="0">
              <a:latin typeface="Comic Sans MS"/>
              <a:cs typeface="Comic Sans MS"/>
            </a:endParaRPr>
          </a:p>
          <a:p>
            <a:pPr marL="501015">
              <a:spcBef>
                <a:spcPts val="200"/>
              </a:spcBef>
            </a:pPr>
            <a:r>
              <a:rPr sz="3200" spc="-275" dirty="0">
                <a:latin typeface="Comic Sans MS"/>
                <a:cs typeface="Comic Sans MS"/>
              </a:rPr>
              <a:t>+inverted</a:t>
            </a:r>
            <a:r>
              <a:rPr sz="3200" spc="110" dirty="0">
                <a:latin typeface="Comic Sans MS"/>
                <a:cs typeface="Comic Sans MS"/>
              </a:rPr>
              <a:t> </a:t>
            </a:r>
            <a:r>
              <a:rPr sz="3200" spc="-365" dirty="0">
                <a:latin typeface="Comic Sans MS"/>
                <a:cs typeface="Comic Sans MS"/>
              </a:rPr>
              <a:t>lists</a:t>
            </a:r>
            <a:endParaRPr sz="3200" dirty="0">
              <a:latin typeface="Comic Sans MS"/>
              <a:cs typeface="Comic Sans MS"/>
            </a:endParaRPr>
          </a:p>
          <a:p>
            <a:pPr marL="501015">
              <a:spcBef>
                <a:spcPts val="150"/>
              </a:spcBef>
            </a:pPr>
            <a:r>
              <a:rPr sz="3250" spc="-260" dirty="0">
                <a:latin typeface="Comic Sans MS"/>
                <a:cs typeface="Comic Sans MS"/>
              </a:rPr>
              <a:t>+bit</a:t>
            </a:r>
            <a:r>
              <a:rPr sz="3250" spc="-55" dirty="0">
                <a:latin typeface="Comic Sans MS"/>
                <a:cs typeface="Comic Sans MS"/>
              </a:rPr>
              <a:t> </a:t>
            </a:r>
            <a:r>
              <a:rPr sz="3250" spc="-229" dirty="0">
                <a:latin typeface="Comic Sans MS"/>
                <a:cs typeface="Comic Sans MS"/>
              </a:rPr>
              <a:t>map</a:t>
            </a:r>
            <a:r>
              <a:rPr sz="3250" spc="-95" dirty="0">
                <a:latin typeface="Comic Sans MS"/>
                <a:cs typeface="Comic Sans MS"/>
              </a:rPr>
              <a:t> </a:t>
            </a:r>
            <a:r>
              <a:rPr sz="3250" spc="-330" dirty="0">
                <a:latin typeface="Comic Sans MS"/>
                <a:cs typeface="Comic Sans MS"/>
              </a:rPr>
              <a:t>indexes</a:t>
            </a:r>
            <a:endParaRPr sz="3250" dirty="0">
              <a:latin typeface="Comic Sans MS"/>
              <a:cs typeface="Comic Sans MS"/>
            </a:endParaRPr>
          </a:p>
          <a:p>
            <a:pPr marL="500380">
              <a:spcBef>
                <a:spcPts val="95"/>
              </a:spcBef>
            </a:pPr>
            <a:r>
              <a:rPr sz="3300" spc="-229" dirty="0">
                <a:latin typeface="Comic Sans MS"/>
                <a:cs typeface="Comic Sans MS"/>
              </a:rPr>
              <a:t>+join</a:t>
            </a:r>
            <a:r>
              <a:rPr sz="3300" spc="-25" dirty="0">
                <a:latin typeface="Comic Sans MS"/>
                <a:cs typeface="Comic Sans MS"/>
              </a:rPr>
              <a:t> </a:t>
            </a:r>
            <a:r>
              <a:rPr sz="3300" spc="-355" dirty="0">
                <a:latin typeface="Comic Sans MS"/>
                <a:cs typeface="Comic Sans MS"/>
              </a:rPr>
              <a:t>indexes</a:t>
            </a:r>
            <a:endParaRPr sz="3300" dirty="0">
              <a:latin typeface="Comic Sans MS"/>
              <a:cs typeface="Comic Sans MS"/>
            </a:endParaRPr>
          </a:p>
          <a:p>
            <a:pPr marL="501015">
              <a:spcBef>
                <a:spcPts val="145"/>
              </a:spcBef>
            </a:pPr>
            <a:r>
              <a:rPr sz="3200" spc="-350" dirty="0">
                <a:latin typeface="Comic Sans MS"/>
                <a:cs typeface="Comic Sans MS"/>
              </a:rPr>
              <a:t>+text</a:t>
            </a:r>
            <a:r>
              <a:rPr sz="3200" spc="-155" dirty="0">
                <a:latin typeface="Comic Sans MS"/>
                <a:cs typeface="Comic Sans MS"/>
              </a:rPr>
              <a:t> </a:t>
            </a:r>
            <a:r>
              <a:rPr sz="3200" spc="-295" dirty="0">
                <a:latin typeface="Comic Sans MS"/>
                <a:cs typeface="Comic Sans MS"/>
              </a:rPr>
              <a:t>indexes</a:t>
            </a:r>
            <a:endParaRPr sz="3200" dirty="0">
              <a:latin typeface="Comic Sans MS"/>
              <a:cs typeface="Comic Sans MS"/>
            </a:endParaRPr>
          </a:p>
        </p:txBody>
      </p:sp>
      <p:sp>
        <p:nvSpPr>
          <p:cNvPr id="9" name="object 9"/>
          <p:cNvSpPr txBox="1"/>
          <p:nvPr/>
        </p:nvSpPr>
        <p:spPr>
          <a:xfrm>
            <a:off x="6750910" y="6683077"/>
            <a:ext cx="3738245" cy="192360"/>
          </a:xfrm>
          <a:prstGeom prst="rect">
            <a:avLst/>
          </a:prstGeom>
        </p:spPr>
        <p:txBody>
          <a:bodyPr vert="horz" wrap="square" lIns="0" tIns="15240" rIns="0" bIns="0" rtlCol="0">
            <a:spAutoFit/>
          </a:bodyPr>
          <a:lstStyle/>
          <a:p>
            <a:pPr marL="12700">
              <a:spcBef>
                <a:spcPts val="120"/>
              </a:spcBef>
            </a:pPr>
            <a:r>
              <a:rPr sz="1150" spc="-185" dirty="0">
                <a:solidFill>
                  <a:srgbClr val="333333"/>
                </a:solidFill>
                <a:latin typeface="Comic Sans MS"/>
                <a:cs typeface="Comic Sans MS"/>
              </a:rPr>
              <a:t>HI^CtOr</a:t>
            </a:r>
            <a:r>
              <a:rPr sz="1150" spc="295" dirty="0">
                <a:solidFill>
                  <a:srgbClr val="333333"/>
                </a:solidFill>
                <a:latin typeface="Comic Sans MS"/>
                <a:cs typeface="Comic Sans MS"/>
              </a:rPr>
              <a:t> </a:t>
            </a:r>
            <a:r>
              <a:rPr sz="1150" dirty="0">
                <a:solidFill>
                  <a:srgbClr val="414141"/>
                </a:solidFill>
                <a:latin typeface="Comic Sans MS"/>
                <a:cs typeface="Comic Sans MS"/>
              </a:rPr>
              <a:t>Garcia</a:t>
            </a:r>
            <a:r>
              <a:rPr sz="1150" spc="185" dirty="0">
                <a:solidFill>
                  <a:srgbClr val="414141"/>
                </a:solidFill>
                <a:latin typeface="Comic Sans MS"/>
                <a:cs typeface="Comic Sans MS"/>
              </a:rPr>
              <a:t> </a:t>
            </a:r>
            <a:r>
              <a:rPr sz="1150" spc="55" dirty="0">
                <a:solidFill>
                  <a:srgbClr val="363636"/>
                </a:solidFill>
                <a:latin typeface="Comic Sans MS"/>
                <a:cs typeface="Comic Sans MS"/>
              </a:rPr>
              <a:t>Molina:</a:t>
            </a:r>
            <a:r>
              <a:rPr sz="1150" spc="85" dirty="0">
                <a:solidFill>
                  <a:srgbClr val="363636"/>
                </a:solidFill>
                <a:latin typeface="Comic Sans MS"/>
                <a:cs typeface="Comic Sans MS"/>
              </a:rPr>
              <a:t> </a:t>
            </a:r>
            <a:r>
              <a:rPr sz="1150" dirty="0">
                <a:solidFill>
                  <a:srgbClr val="2A2A2A"/>
                </a:solidFill>
                <a:latin typeface="Comic Sans MS"/>
                <a:cs typeface="Comic Sans MS"/>
              </a:rPr>
              <a:t>Data</a:t>
            </a:r>
            <a:r>
              <a:rPr sz="1150" spc="135" dirty="0">
                <a:solidFill>
                  <a:srgbClr val="2A2A2A"/>
                </a:solidFill>
                <a:latin typeface="Comic Sans MS"/>
                <a:cs typeface="Comic Sans MS"/>
              </a:rPr>
              <a:t> </a:t>
            </a:r>
            <a:r>
              <a:rPr sz="1150" dirty="0">
                <a:solidFill>
                  <a:srgbClr val="2F2F2F"/>
                </a:solidFill>
                <a:latin typeface="Comic Sans MS"/>
                <a:cs typeface="Comic Sans MS"/>
              </a:rPr>
              <a:t>Warehousing</a:t>
            </a:r>
            <a:r>
              <a:rPr sz="1150" spc="250" dirty="0">
                <a:solidFill>
                  <a:srgbClr val="2F2F2F"/>
                </a:solidFill>
                <a:latin typeface="Comic Sans MS"/>
                <a:cs typeface="Comic Sans MS"/>
              </a:rPr>
              <a:t> </a:t>
            </a:r>
            <a:r>
              <a:rPr sz="1150" dirty="0">
                <a:solidFill>
                  <a:srgbClr val="282828"/>
                </a:solidFill>
                <a:latin typeface="Comic Sans MS"/>
                <a:cs typeface="Comic Sans MS"/>
              </a:rPr>
              <a:t>and</a:t>
            </a:r>
            <a:r>
              <a:rPr sz="1150" spc="290" dirty="0">
                <a:solidFill>
                  <a:srgbClr val="282828"/>
                </a:solidFill>
                <a:latin typeface="Comic Sans MS"/>
                <a:cs typeface="Comic Sans MS"/>
              </a:rPr>
              <a:t> </a:t>
            </a:r>
            <a:r>
              <a:rPr sz="1150" spc="-20" dirty="0">
                <a:solidFill>
                  <a:srgbClr val="343434"/>
                </a:solidFill>
                <a:latin typeface="Comic Sans MS"/>
                <a:cs typeface="Comic Sans MS"/>
              </a:rPr>
              <a:t>OLAP</a:t>
            </a:r>
            <a:endParaRPr sz="1150">
              <a:latin typeface="Comic Sans MS"/>
              <a:cs typeface="Comic Sans MS"/>
            </a:endParaRPr>
          </a:p>
        </p:txBody>
      </p:sp>
    </p:spTree>
    <p:extLst>
      <p:ext uri="{BB962C8B-B14F-4D97-AF65-F5344CB8AC3E}">
        <p14:creationId xmlns:p14="http://schemas.microsoft.com/office/powerpoint/2010/main" val="3639829972"/>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211586" y="1955601"/>
            <a:ext cx="5331023" cy="3884414"/>
          </a:xfrm>
          <a:prstGeom prst="rect">
            <a:avLst/>
          </a:prstGeom>
        </p:spPr>
      </p:pic>
      <p:grpSp>
        <p:nvGrpSpPr>
          <p:cNvPr id="3" name="object 3"/>
          <p:cNvGrpSpPr/>
          <p:nvPr/>
        </p:nvGrpSpPr>
        <p:grpSpPr>
          <a:xfrm>
            <a:off x="1524001" y="1273968"/>
            <a:ext cx="9138285" cy="163830"/>
            <a:chOff x="0" y="1273968"/>
            <a:chExt cx="9138285" cy="163830"/>
          </a:xfrm>
        </p:grpSpPr>
        <p:pic>
          <p:nvPicPr>
            <p:cNvPr id="4" name="object 4"/>
            <p:cNvPicPr/>
            <p:nvPr/>
          </p:nvPicPr>
          <p:blipFill>
            <a:blip r:embed="rId3" cstate="print"/>
            <a:stretch>
              <a:fillRect/>
            </a:stretch>
          </p:blipFill>
          <p:spPr>
            <a:xfrm>
              <a:off x="0" y="1384101"/>
              <a:ext cx="9135070" cy="53578"/>
            </a:xfrm>
            <a:prstGeom prst="rect">
              <a:avLst/>
            </a:prstGeom>
          </p:spPr>
        </p:pic>
        <p:pic>
          <p:nvPicPr>
            <p:cNvPr id="5" name="object 5"/>
            <p:cNvPicPr/>
            <p:nvPr/>
          </p:nvPicPr>
          <p:blipFill>
            <a:blip r:embed="rId4" cstate="print"/>
            <a:stretch>
              <a:fillRect/>
            </a:stretch>
          </p:blipFill>
          <p:spPr>
            <a:xfrm>
              <a:off x="0" y="1276945"/>
              <a:ext cx="9135070" cy="80367"/>
            </a:xfrm>
            <a:prstGeom prst="rect">
              <a:avLst/>
            </a:prstGeom>
          </p:spPr>
        </p:pic>
        <p:sp>
          <p:nvSpPr>
            <p:cNvPr id="6" name="object 6"/>
            <p:cNvSpPr/>
            <p:nvPr/>
          </p:nvSpPr>
          <p:spPr>
            <a:xfrm>
              <a:off x="17859"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grpSp>
      <p:pic>
        <p:nvPicPr>
          <p:cNvPr id="7" name="object 7"/>
          <p:cNvPicPr/>
          <p:nvPr/>
        </p:nvPicPr>
        <p:blipFill>
          <a:blip r:embed="rId5" cstate="print"/>
          <a:stretch>
            <a:fillRect/>
          </a:stretch>
        </p:blipFill>
        <p:spPr>
          <a:xfrm>
            <a:off x="3524251" y="1625204"/>
            <a:ext cx="589359" cy="517921"/>
          </a:xfrm>
          <a:prstGeom prst="rect">
            <a:avLst/>
          </a:prstGeom>
        </p:spPr>
      </p:pic>
      <p:sp>
        <p:nvSpPr>
          <p:cNvPr id="8" name="object 8"/>
          <p:cNvSpPr txBox="1"/>
          <p:nvPr/>
        </p:nvSpPr>
        <p:spPr>
          <a:xfrm>
            <a:off x="1801620" y="6610151"/>
            <a:ext cx="216535" cy="237886"/>
          </a:xfrm>
          <a:prstGeom prst="rect">
            <a:avLst/>
          </a:prstGeom>
        </p:spPr>
        <p:txBody>
          <a:bodyPr vert="horz" wrap="square" lIns="0" tIns="14605" rIns="0" bIns="0" rtlCol="0">
            <a:spAutoFit/>
          </a:bodyPr>
          <a:lstStyle/>
          <a:p>
            <a:pPr marL="12700">
              <a:spcBef>
                <a:spcPts val="115"/>
              </a:spcBef>
            </a:pPr>
            <a:r>
              <a:rPr sz="1450" spc="-110" dirty="0">
                <a:solidFill>
                  <a:srgbClr val="2A5E5B"/>
                </a:solidFill>
                <a:latin typeface="Comic Sans MS"/>
                <a:cs typeface="Comic Sans MS"/>
              </a:rPr>
              <a:t>44</a:t>
            </a:r>
            <a:endParaRPr sz="1450">
              <a:latin typeface="Comic Sans MS"/>
              <a:cs typeface="Comic Sans MS"/>
            </a:endParaRPr>
          </a:p>
        </p:txBody>
      </p:sp>
      <p:sp>
        <p:nvSpPr>
          <p:cNvPr id="9" name="object 9"/>
          <p:cNvSpPr txBox="1"/>
          <p:nvPr/>
        </p:nvSpPr>
        <p:spPr>
          <a:xfrm>
            <a:off x="2396811" y="2622300"/>
            <a:ext cx="267970" cy="543560"/>
          </a:xfrm>
          <a:prstGeom prst="rect">
            <a:avLst/>
          </a:prstGeom>
        </p:spPr>
        <p:txBody>
          <a:bodyPr vert="horz" wrap="square" lIns="0" tIns="27305" rIns="0" bIns="0" rtlCol="0">
            <a:spAutoFit/>
          </a:bodyPr>
          <a:lstStyle/>
          <a:p>
            <a:pPr marL="12700">
              <a:spcBef>
                <a:spcPts val="215"/>
              </a:spcBef>
            </a:pPr>
            <a:r>
              <a:rPr sz="1600" spc="-25" dirty="0">
                <a:latin typeface="Comic Sans MS"/>
                <a:cs typeface="Comic Sans MS"/>
              </a:rPr>
              <a:t>20</a:t>
            </a:r>
            <a:endParaRPr sz="1600">
              <a:latin typeface="Comic Sans MS"/>
              <a:cs typeface="Comic Sans MS"/>
            </a:endParaRPr>
          </a:p>
          <a:p>
            <a:pPr marL="12700">
              <a:spcBef>
                <a:spcPts val="120"/>
              </a:spcBef>
            </a:pPr>
            <a:r>
              <a:rPr sz="1600" spc="-25" dirty="0">
                <a:latin typeface="Comic Sans MS"/>
                <a:cs typeface="Comic Sans MS"/>
              </a:rPr>
              <a:t>23</a:t>
            </a:r>
            <a:endParaRPr sz="1600">
              <a:latin typeface="Comic Sans MS"/>
              <a:cs typeface="Comic Sans MS"/>
            </a:endParaRPr>
          </a:p>
        </p:txBody>
      </p:sp>
      <p:sp>
        <p:nvSpPr>
          <p:cNvPr id="10" name="object 10"/>
          <p:cNvSpPr txBox="1"/>
          <p:nvPr/>
        </p:nvSpPr>
        <p:spPr>
          <a:xfrm>
            <a:off x="2478515" y="5481787"/>
            <a:ext cx="541655" cy="434975"/>
          </a:xfrm>
          <a:prstGeom prst="rect">
            <a:avLst/>
          </a:prstGeom>
        </p:spPr>
        <p:txBody>
          <a:bodyPr vert="horz" wrap="square" lIns="0" tIns="17145" rIns="0" bIns="0" rtlCol="0">
            <a:spAutoFit/>
          </a:bodyPr>
          <a:lstStyle/>
          <a:p>
            <a:pPr marL="12700">
              <a:spcBef>
                <a:spcPts val="135"/>
              </a:spcBef>
            </a:pPr>
            <a:r>
              <a:rPr sz="2650" spc="-225" dirty="0">
                <a:latin typeface="Courier New"/>
                <a:cs typeface="Courier New"/>
              </a:rPr>
              <a:t>age</a:t>
            </a:r>
            <a:endParaRPr sz="2650">
              <a:latin typeface="Courier New"/>
              <a:cs typeface="Courier New"/>
            </a:endParaRPr>
          </a:p>
        </p:txBody>
      </p:sp>
      <p:sp>
        <p:nvSpPr>
          <p:cNvPr id="11" name="object 11"/>
          <p:cNvSpPr txBox="1"/>
          <p:nvPr/>
        </p:nvSpPr>
        <p:spPr>
          <a:xfrm>
            <a:off x="2373373" y="5831036"/>
            <a:ext cx="740410" cy="449580"/>
          </a:xfrm>
          <a:prstGeom prst="rect">
            <a:avLst/>
          </a:prstGeom>
        </p:spPr>
        <p:txBody>
          <a:bodyPr vert="horz" wrap="square" lIns="0" tIns="16510" rIns="0" bIns="0" rtlCol="0">
            <a:spAutoFit/>
          </a:bodyPr>
          <a:lstStyle/>
          <a:p>
            <a:pPr marL="12700">
              <a:spcBef>
                <a:spcPts val="130"/>
              </a:spcBef>
            </a:pPr>
            <a:r>
              <a:rPr sz="2750" spc="-295" dirty="0">
                <a:latin typeface="Comic Sans MS"/>
                <a:cs typeface="Comic Sans MS"/>
              </a:rPr>
              <a:t>index</a:t>
            </a:r>
            <a:endParaRPr sz="2750">
              <a:latin typeface="Comic Sans MS"/>
              <a:cs typeface="Comic Sans MS"/>
            </a:endParaRPr>
          </a:p>
        </p:txBody>
      </p:sp>
      <p:sp>
        <p:nvSpPr>
          <p:cNvPr id="12" name="object 12"/>
          <p:cNvSpPr txBox="1"/>
          <p:nvPr/>
        </p:nvSpPr>
        <p:spPr>
          <a:xfrm>
            <a:off x="3679916" y="2762696"/>
            <a:ext cx="288925" cy="791210"/>
          </a:xfrm>
          <a:prstGeom prst="rect">
            <a:avLst/>
          </a:prstGeom>
        </p:spPr>
        <p:txBody>
          <a:bodyPr vert="horz" wrap="square" lIns="0" tIns="13335" rIns="0" bIns="0" rtlCol="0">
            <a:spAutoFit/>
          </a:bodyPr>
          <a:lstStyle/>
          <a:p>
            <a:pPr marL="21590">
              <a:lnSpc>
                <a:spcPts val="2030"/>
              </a:lnSpc>
              <a:spcBef>
                <a:spcPts val="105"/>
              </a:spcBef>
            </a:pPr>
            <a:r>
              <a:rPr spc="-55" dirty="0">
                <a:latin typeface="Courier New"/>
                <a:cs typeface="Courier New"/>
              </a:rPr>
              <a:t>20</a:t>
            </a:r>
            <a:endParaRPr>
              <a:latin typeface="Courier New"/>
              <a:cs typeface="Courier New"/>
            </a:endParaRPr>
          </a:p>
          <a:p>
            <a:pPr marL="12700">
              <a:lnSpc>
                <a:spcPts val="1960"/>
              </a:lnSpc>
            </a:pPr>
            <a:r>
              <a:rPr spc="-25" dirty="0">
                <a:latin typeface="Courier New"/>
                <a:cs typeface="Courier New"/>
              </a:rPr>
              <a:t>21</a:t>
            </a:r>
            <a:endParaRPr>
              <a:latin typeface="Courier New"/>
              <a:cs typeface="Courier New"/>
            </a:endParaRPr>
          </a:p>
          <a:p>
            <a:pPr marL="12700">
              <a:lnSpc>
                <a:spcPts val="2030"/>
              </a:lnSpc>
            </a:pPr>
            <a:r>
              <a:rPr sz="1750" spc="-25" dirty="0">
                <a:latin typeface="Courier New"/>
                <a:cs typeface="Courier New"/>
              </a:rPr>
              <a:t>22</a:t>
            </a:r>
            <a:endParaRPr sz="1750">
              <a:latin typeface="Courier New"/>
              <a:cs typeface="Courier New"/>
            </a:endParaRPr>
          </a:p>
        </p:txBody>
      </p:sp>
      <p:sp>
        <p:nvSpPr>
          <p:cNvPr id="13" name="object 13"/>
          <p:cNvSpPr txBox="1"/>
          <p:nvPr/>
        </p:nvSpPr>
        <p:spPr>
          <a:xfrm>
            <a:off x="3678879" y="3964732"/>
            <a:ext cx="283845" cy="800100"/>
          </a:xfrm>
          <a:prstGeom prst="rect">
            <a:avLst/>
          </a:prstGeom>
        </p:spPr>
        <p:txBody>
          <a:bodyPr vert="horz" wrap="square" lIns="0" tIns="13335" rIns="0" bIns="0" rtlCol="0">
            <a:spAutoFit/>
          </a:bodyPr>
          <a:lstStyle/>
          <a:p>
            <a:pPr marL="12700">
              <a:spcBef>
                <a:spcPts val="105"/>
              </a:spcBef>
            </a:pPr>
            <a:r>
              <a:rPr sz="1900" spc="-95" dirty="0">
                <a:latin typeface="Courier New"/>
                <a:cs typeface="Courier New"/>
              </a:rPr>
              <a:t>23</a:t>
            </a:r>
            <a:endParaRPr sz="1900">
              <a:latin typeface="Courier New"/>
              <a:cs typeface="Courier New"/>
            </a:endParaRPr>
          </a:p>
          <a:p>
            <a:pPr marL="25400">
              <a:spcBef>
                <a:spcPts val="35"/>
              </a:spcBef>
            </a:pPr>
            <a:r>
              <a:rPr sz="1550" spc="-25" dirty="0">
                <a:latin typeface="Comic Sans MS"/>
                <a:cs typeface="Comic Sans MS"/>
              </a:rPr>
              <a:t>25</a:t>
            </a:r>
            <a:endParaRPr sz="1550">
              <a:latin typeface="Comic Sans MS"/>
              <a:cs typeface="Comic Sans MS"/>
            </a:endParaRPr>
          </a:p>
          <a:p>
            <a:pPr marL="17780">
              <a:spcBef>
                <a:spcPts val="175"/>
              </a:spcBef>
            </a:pPr>
            <a:r>
              <a:rPr sz="1450" spc="55" dirty="0">
                <a:latin typeface="Comic Sans MS"/>
                <a:cs typeface="Comic Sans MS"/>
              </a:rPr>
              <a:t>26</a:t>
            </a:r>
            <a:endParaRPr sz="1450">
              <a:latin typeface="Comic Sans MS"/>
              <a:cs typeface="Comic Sans MS"/>
            </a:endParaRPr>
          </a:p>
        </p:txBody>
      </p:sp>
      <p:graphicFrame>
        <p:nvGraphicFramePr>
          <p:cNvPr id="14" name="object 14"/>
          <p:cNvGraphicFramePr>
            <a:graphicFrameLocks noGrp="1"/>
          </p:cNvGraphicFramePr>
          <p:nvPr/>
        </p:nvGraphicFramePr>
        <p:xfrm>
          <a:off x="5191126" y="2342555"/>
          <a:ext cx="643255" cy="2328542"/>
        </p:xfrm>
        <a:graphic>
          <a:graphicData uri="http://schemas.openxmlformats.org/drawingml/2006/table">
            <a:tbl>
              <a:tblPr firstRow="1" bandRow="1">
                <a:tableStyleId>{2D5ABB26-0587-4C30-8999-92F81FD0307C}</a:tableStyleId>
              </a:tblPr>
              <a:tblGrid>
                <a:gridCol w="643255">
                  <a:extLst>
                    <a:ext uri="{9D8B030D-6E8A-4147-A177-3AD203B41FA5}">
                      <a16:colId xmlns:a16="http://schemas.microsoft.com/office/drawing/2014/main" val="20000"/>
                    </a:ext>
                  </a:extLst>
                </a:gridCol>
              </a:tblGrid>
              <a:tr h="267335">
                <a:tc>
                  <a:txBody>
                    <a:bodyPr/>
                    <a:lstStyle/>
                    <a:p>
                      <a:pPr marL="64769">
                        <a:lnSpc>
                          <a:spcPts val="1714"/>
                        </a:lnSpc>
                      </a:pPr>
                      <a:r>
                        <a:rPr sz="1650" spc="-25" dirty="0">
                          <a:solidFill>
                            <a:srgbClr val="080342"/>
                          </a:solidFill>
                          <a:latin typeface="Arial MT"/>
                          <a:cs typeface="Arial MT"/>
                        </a:rPr>
                        <a:t>r4</a:t>
                      </a:r>
                      <a:endParaRPr sz="1650">
                        <a:latin typeface="Arial MT"/>
                        <a:cs typeface="Arial MT"/>
                      </a:endParaRPr>
                    </a:p>
                  </a:txBody>
                  <a:tcPr marL="0" marR="0" marT="0" marB="0">
                    <a:lnL w="9525">
                      <a:solidFill>
                        <a:srgbClr val="672F3F"/>
                      </a:solidFill>
                      <a:prstDash val="solid"/>
                    </a:lnL>
                    <a:lnR w="9525">
                      <a:solidFill>
                        <a:srgbClr val="672F3F"/>
                      </a:solidFill>
                      <a:prstDash val="solid"/>
                    </a:lnR>
                    <a:lnT w="9525">
                      <a:solidFill>
                        <a:srgbClr val="672F3F"/>
                      </a:solidFill>
                      <a:prstDash val="solid"/>
                    </a:lnT>
                    <a:lnB w="9525">
                      <a:solidFill>
                        <a:srgbClr val="672F3F"/>
                      </a:solidFill>
                      <a:prstDash val="solid"/>
                    </a:lnB>
                  </a:tcPr>
                </a:tc>
                <a:extLst>
                  <a:ext uri="{0D108BD9-81ED-4DB2-BD59-A6C34878D82A}">
                    <a16:rowId xmlns:a16="http://schemas.microsoft.com/office/drawing/2014/main" val="10000"/>
                  </a:ext>
                </a:extLst>
              </a:tr>
              <a:tr h="234950">
                <a:tc>
                  <a:txBody>
                    <a:bodyPr/>
                    <a:lstStyle/>
                    <a:p>
                      <a:pPr marL="55880">
                        <a:lnSpc>
                          <a:spcPts val="1570"/>
                        </a:lnSpc>
                      </a:pPr>
                      <a:r>
                        <a:rPr sz="1650" spc="-25" dirty="0">
                          <a:solidFill>
                            <a:srgbClr val="5B5685"/>
                          </a:solidFill>
                          <a:latin typeface="Arial MT"/>
                          <a:cs typeface="Arial MT"/>
                        </a:rPr>
                        <a:t>r18</a:t>
                      </a:r>
                      <a:endParaRPr sz="1650">
                        <a:latin typeface="Arial MT"/>
                        <a:cs typeface="Arial MT"/>
                      </a:endParaRPr>
                    </a:p>
                  </a:txBody>
                  <a:tcPr marL="0" marR="0" marT="0" marB="0">
                    <a:lnL w="9525">
                      <a:solidFill>
                        <a:srgbClr val="672F3F"/>
                      </a:solidFill>
                      <a:prstDash val="solid"/>
                    </a:lnL>
                    <a:lnR w="9525">
                      <a:solidFill>
                        <a:srgbClr val="672F3F"/>
                      </a:solidFill>
                      <a:prstDash val="solid"/>
                    </a:lnR>
                    <a:lnT w="9525">
                      <a:solidFill>
                        <a:srgbClr val="672F3F"/>
                      </a:solidFill>
                      <a:prstDash val="solid"/>
                    </a:lnT>
                    <a:lnB w="9525">
                      <a:solidFill>
                        <a:srgbClr val="672F3F"/>
                      </a:solidFill>
                      <a:prstDash val="solid"/>
                    </a:lnB>
                  </a:tcPr>
                </a:tc>
                <a:extLst>
                  <a:ext uri="{0D108BD9-81ED-4DB2-BD59-A6C34878D82A}">
                    <a16:rowId xmlns:a16="http://schemas.microsoft.com/office/drawing/2014/main" val="10001"/>
                  </a:ext>
                </a:extLst>
              </a:tr>
              <a:tr h="264795">
                <a:tc>
                  <a:txBody>
                    <a:bodyPr/>
                    <a:lstStyle/>
                    <a:p>
                      <a:pPr>
                        <a:lnSpc>
                          <a:spcPct val="100000"/>
                        </a:lnSpc>
                      </a:pPr>
                      <a:endParaRPr sz="1600">
                        <a:latin typeface="Times New Roman"/>
                        <a:cs typeface="Times New Roman"/>
                      </a:endParaRPr>
                    </a:p>
                  </a:txBody>
                  <a:tcPr marL="0" marR="0" marT="0" marB="0">
                    <a:lnL w="9525">
                      <a:solidFill>
                        <a:srgbClr val="672F3F"/>
                      </a:solidFill>
                      <a:prstDash val="solid"/>
                    </a:lnL>
                    <a:lnR w="9525">
                      <a:solidFill>
                        <a:srgbClr val="672F3F"/>
                      </a:solidFill>
                      <a:prstDash val="solid"/>
                    </a:lnR>
                    <a:lnT w="9525">
                      <a:solidFill>
                        <a:srgbClr val="672F3F"/>
                      </a:solidFill>
                      <a:prstDash val="solid"/>
                    </a:lnT>
                    <a:lnB w="9525">
                      <a:solidFill>
                        <a:srgbClr val="672F3F"/>
                      </a:solidFill>
                      <a:prstDash val="solid"/>
                    </a:lnB>
                  </a:tcPr>
                </a:tc>
                <a:extLst>
                  <a:ext uri="{0D108BD9-81ED-4DB2-BD59-A6C34878D82A}">
                    <a16:rowId xmlns:a16="http://schemas.microsoft.com/office/drawing/2014/main" val="10002"/>
                  </a:ext>
                </a:extLst>
              </a:tr>
              <a:tr h="234950">
                <a:tc>
                  <a:txBody>
                    <a:bodyPr/>
                    <a:lstStyle/>
                    <a:p>
                      <a:pPr marL="63500">
                        <a:lnSpc>
                          <a:spcPts val="1590"/>
                        </a:lnSpc>
                      </a:pPr>
                      <a:r>
                        <a:rPr sz="1750" spc="-25" dirty="0">
                          <a:solidFill>
                            <a:srgbClr val="A09AB8"/>
                          </a:solidFill>
                          <a:latin typeface="Comic Sans MS"/>
                          <a:cs typeface="Comic Sans MS"/>
                        </a:rPr>
                        <a:t>r35</a:t>
                      </a:r>
                      <a:endParaRPr sz="1750">
                        <a:latin typeface="Comic Sans MS"/>
                        <a:cs typeface="Comic Sans MS"/>
                      </a:endParaRPr>
                    </a:p>
                  </a:txBody>
                  <a:tcPr marL="0" marR="0" marT="0" marB="0">
                    <a:lnL w="9525">
                      <a:solidFill>
                        <a:srgbClr val="672F3F"/>
                      </a:solidFill>
                      <a:prstDash val="solid"/>
                    </a:lnL>
                    <a:lnR w="9525">
                      <a:solidFill>
                        <a:srgbClr val="672F3F"/>
                      </a:solidFill>
                      <a:prstDash val="solid"/>
                    </a:lnR>
                    <a:lnT w="9525">
                      <a:solidFill>
                        <a:srgbClr val="672F3F"/>
                      </a:solidFill>
                      <a:prstDash val="solid"/>
                    </a:lnT>
                    <a:lnB w="9525">
                      <a:solidFill>
                        <a:srgbClr val="672F3F"/>
                      </a:solidFill>
                      <a:prstDash val="solid"/>
                    </a:lnB>
                  </a:tcPr>
                </a:tc>
                <a:extLst>
                  <a:ext uri="{0D108BD9-81ED-4DB2-BD59-A6C34878D82A}">
                    <a16:rowId xmlns:a16="http://schemas.microsoft.com/office/drawing/2014/main" val="10003"/>
                  </a:ext>
                </a:extLst>
              </a:tr>
              <a:tr h="321310">
                <a:tc>
                  <a:txBody>
                    <a:bodyPr/>
                    <a:lstStyle/>
                    <a:p>
                      <a:pPr>
                        <a:lnSpc>
                          <a:spcPct val="100000"/>
                        </a:lnSpc>
                      </a:pPr>
                      <a:endParaRPr sz="1900">
                        <a:latin typeface="Times New Roman"/>
                        <a:cs typeface="Times New Roman"/>
                      </a:endParaRPr>
                    </a:p>
                  </a:txBody>
                  <a:tcPr marL="0" marR="0" marT="0" marB="0">
                    <a:lnL w="9525">
                      <a:solidFill>
                        <a:srgbClr val="672F3F"/>
                      </a:solidFill>
                      <a:prstDash val="solid"/>
                    </a:lnL>
                    <a:lnR w="9525">
                      <a:solidFill>
                        <a:srgbClr val="672F3F"/>
                      </a:solidFill>
                      <a:prstDash val="solid"/>
                    </a:lnR>
                    <a:lnT w="9525">
                      <a:solidFill>
                        <a:srgbClr val="672F3F"/>
                      </a:solidFill>
                      <a:prstDash val="solid"/>
                    </a:lnT>
                    <a:lnB w="9525">
                      <a:solidFill>
                        <a:srgbClr val="672F3F"/>
                      </a:solidFill>
                      <a:prstDash val="solid"/>
                    </a:lnB>
                  </a:tcPr>
                </a:tc>
                <a:extLst>
                  <a:ext uri="{0D108BD9-81ED-4DB2-BD59-A6C34878D82A}">
                    <a16:rowId xmlns:a16="http://schemas.microsoft.com/office/drawing/2014/main" val="10004"/>
                  </a:ext>
                </a:extLst>
              </a:tr>
              <a:tr h="249554">
                <a:tc>
                  <a:txBody>
                    <a:bodyPr/>
                    <a:lstStyle/>
                    <a:p>
                      <a:pPr marL="55244">
                        <a:lnSpc>
                          <a:spcPts val="1655"/>
                        </a:lnSpc>
                      </a:pPr>
                      <a:r>
                        <a:rPr sz="1650" spc="-25" dirty="0">
                          <a:solidFill>
                            <a:srgbClr val="0C053F"/>
                          </a:solidFill>
                          <a:latin typeface="Comic Sans MS"/>
                          <a:cs typeface="Comic Sans MS"/>
                        </a:rPr>
                        <a:t>r5</a:t>
                      </a:r>
                      <a:endParaRPr sz="1650">
                        <a:latin typeface="Comic Sans MS"/>
                        <a:cs typeface="Comic Sans MS"/>
                      </a:endParaRPr>
                    </a:p>
                  </a:txBody>
                  <a:tcPr marL="0" marR="0" marT="0" marB="0">
                    <a:lnL w="9525">
                      <a:solidFill>
                        <a:srgbClr val="672F3F"/>
                      </a:solidFill>
                      <a:prstDash val="solid"/>
                    </a:lnL>
                    <a:lnR w="9525">
                      <a:solidFill>
                        <a:srgbClr val="672F3F"/>
                      </a:solidFill>
                      <a:prstDash val="solid"/>
                    </a:lnR>
                    <a:lnT w="9525">
                      <a:solidFill>
                        <a:srgbClr val="672F3F"/>
                      </a:solidFill>
                      <a:prstDash val="solid"/>
                    </a:lnT>
                    <a:lnB w="9525">
                      <a:solidFill>
                        <a:srgbClr val="672F3F"/>
                      </a:solidFill>
                      <a:prstDash val="solid"/>
                    </a:lnB>
                  </a:tcPr>
                </a:tc>
                <a:extLst>
                  <a:ext uri="{0D108BD9-81ED-4DB2-BD59-A6C34878D82A}">
                    <a16:rowId xmlns:a16="http://schemas.microsoft.com/office/drawing/2014/main" val="10005"/>
                  </a:ext>
                </a:extLst>
              </a:tr>
              <a:tr h="255904">
                <a:tc>
                  <a:txBody>
                    <a:bodyPr/>
                    <a:lstStyle/>
                    <a:p>
                      <a:pPr>
                        <a:lnSpc>
                          <a:spcPct val="100000"/>
                        </a:lnSpc>
                      </a:pPr>
                      <a:endParaRPr sz="1500">
                        <a:latin typeface="Times New Roman"/>
                        <a:cs typeface="Times New Roman"/>
                      </a:endParaRPr>
                    </a:p>
                  </a:txBody>
                  <a:tcPr marL="0" marR="0" marT="0" marB="0">
                    <a:lnL w="9525">
                      <a:solidFill>
                        <a:srgbClr val="672F3F"/>
                      </a:solidFill>
                      <a:prstDash val="solid"/>
                    </a:lnL>
                    <a:lnR w="9525">
                      <a:solidFill>
                        <a:srgbClr val="672F3F"/>
                      </a:solidFill>
                      <a:prstDash val="solid"/>
                    </a:lnR>
                    <a:lnT w="9525">
                      <a:solidFill>
                        <a:srgbClr val="672F3F"/>
                      </a:solidFill>
                      <a:prstDash val="solid"/>
                    </a:lnT>
                    <a:lnB w="9525">
                      <a:solidFill>
                        <a:srgbClr val="672F3F"/>
                      </a:solidFill>
                      <a:prstDash val="solid"/>
                    </a:lnB>
                  </a:tcPr>
                </a:tc>
                <a:extLst>
                  <a:ext uri="{0D108BD9-81ED-4DB2-BD59-A6C34878D82A}">
                    <a16:rowId xmlns:a16="http://schemas.microsoft.com/office/drawing/2014/main" val="10006"/>
                  </a:ext>
                </a:extLst>
              </a:tr>
              <a:tr h="243840">
                <a:tc>
                  <a:txBody>
                    <a:bodyPr/>
                    <a:lstStyle/>
                    <a:p>
                      <a:pPr marL="54610">
                        <a:lnSpc>
                          <a:spcPts val="1580"/>
                        </a:lnSpc>
                      </a:pPr>
                      <a:r>
                        <a:rPr sz="1700" spc="-25" dirty="0">
                          <a:solidFill>
                            <a:srgbClr val="262626"/>
                          </a:solidFill>
                          <a:latin typeface="Comic Sans MS"/>
                          <a:cs typeface="Comic Sans MS"/>
                        </a:rPr>
                        <a:t>r37</a:t>
                      </a:r>
                      <a:endParaRPr sz="1700">
                        <a:latin typeface="Comic Sans MS"/>
                        <a:cs typeface="Comic Sans MS"/>
                      </a:endParaRPr>
                    </a:p>
                  </a:txBody>
                  <a:tcPr marL="0" marR="0" marT="0" marB="0">
                    <a:lnL w="9525">
                      <a:solidFill>
                        <a:srgbClr val="672F3F"/>
                      </a:solidFill>
                      <a:prstDash val="solid"/>
                    </a:lnL>
                    <a:lnR w="9525">
                      <a:solidFill>
                        <a:srgbClr val="672F3F"/>
                      </a:solidFill>
                      <a:prstDash val="solid"/>
                    </a:lnR>
                    <a:lnT w="9525">
                      <a:solidFill>
                        <a:srgbClr val="672F3F"/>
                      </a:solidFill>
                      <a:prstDash val="solid"/>
                    </a:lnT>
                    <a:lnB w="9525">
                      <a:solidFill>
                        <a:srgbClr val="672F3F"/>
                      </a:solidFill>
                      <a:prstDash val="solid"/>
                    </a:lnB>
                  </a:tcPr>
                </a:tc>
                <a:extLst>
                  <a:ext uri="{0D108BD9-81ED-4DB2-BD59-A6C34878D82A}">
                    <a16:rowId xmlns:a16="http://schemas.microsoft.com/office/drawing/2014/main" val="10007"/>
                  </a:ext>
                </a:extLst>
              </a:tr>
              <a:tr h="255904">
                <a:tc>
                  <a:txBody>
                    <a:bodyPr/>
                    <a:lstStyle/>
                    <a:p>
                      <a:pPr marL="55244">
                        <a:lnSpc>
                          <a:spcPts val="1655"/>
                        </a:lnSpc>
                      </a:pPr>
                      <a:r>
                        <a:rPr sz="1650" spc="-25" dirty="0">
                          <a:solidFill>
                            <a:srgbClr val="0F055D"/>
                          </a:solidFill>
                          <a:latin typeface="Comic Sans MS"/>
                          <a:cs typeface="Comic Sans MS"/>
                        </a:rPr>
                        <a:t>r40</a:t>
                      </a:r>
                      <a:endParaRPr sz="1650">
                        <a:latin typeface="Comic Sans MS"/>
                        <a:cs typeface="Comic Sans MS"/>
                      </a:endParaRPr>
                    </a:p>
                  </a:txBody>
                  <a:tcPr marL="0" marR="0" marT="0" marB="0">
                    <a:lnL w="9525">
                      <a:solidFill>
                        <a:srgbClr val="672F3F"/>
                      </a:solidFill>
                      <a:prstDash val="solid"/>
                    </a:lnL>
                    <a:lnR w="9525">
                      <a:solidFill>
                        <a:srgbClr val="672F3F"/>
                      </a:solidFill>
                      <a:prstDash val="solid"/>
                    </a:lnR>
                    <a:lnT w="9525">
                      <a:solidFill>
                        <a:srgbClr val="672F3F"/>
                      </a:solidFill>
                      <a:prstDash val="solid"/>
                    </a:lnT>
                    <a:lnB w="9525">
                      <a:solidFill>
                        <a:srgbClr val="672F3F"/>
                      </a:solidFill>
                      <a:prstDash val="solid"/>
                    </a:lnB>
                  </a:tcPr>
                </a:tc>
                <a:extLst>
                  <a:ext uri="{0D108BD9-81ED-4DB2-BD59-A6C34878D82A}">
                    <a16:rowId xmlns:a16="http://schemas.microsoft.com/office/drawing/2014/main" val="10008"/>
                  </a:ext>
                </a:extLst>
              </a:tr>
            </a:tbl>
          </a:graphicData>
        </a:graphic>
      </p:graphicFrame>
      <p:sp>
        <p:nvSpPr>
          <p:cNvPr id="15" name="object 15"/>
          <p:cNvSpPr txBox="1">
            <a:spLocks noGrp="1"/>
          </p:cNvSpPr>
          <p:nvPr>
            <p:ph type="title"/>
          </p:nvPr>
        </p:nvSpPr>
        <p:spPr>
          <a:xfrm>
            <a:off x="2548467" y="-89174"/>
            <a:ext cx="10769600" cy="816249"/>
          </a:xfrm>
          <a:prstGeom prst="rect">
            <a:avLst/>
          </a:prstGeom>
        </p:spPr>
        <p:txBody>
          <a:bodyPr vert="horz" wrap="square" lIns="0" tIns="15875" rIns="0" bIns="0" numCol="1" rtlCol="0" anchor="b" anchorCtr="0" compatLnSpc="1">
            <a:prstTxWarp prst="textNoShape">
              <a:avLst/>
            </a:prstTxWarp>
            <a:spAutoFit/>
          </a:bodyPr>
          <a:lstStyle/>
          <a:p>
            <a:pPr marL="2317115">
              <a:spcBef>
                <a:spcPts val="125"/>
              </a:spcBef>
            </a:pPr>
            <a:r>
              <a:rPr sz="5200" spc="-850" dirty="0">
                <a:solidFill>
                  <a:srgbClr val="016256"/>
                </a:solidFill>
                <a:latin typeface="Comic Sans MS"/>
                <a:cs typeface="Comic Sans MS"/>
              </a:rPr>
              <a:t>Inverted</a:t>
            </a:r>
            <a:r>
              <a:rPr sz="5200" spc="305" dirty="0">
                <a:solidFill>
                  <a:srgbClr val="016256"/>
                </a:solidFill>
                <a:latin typeface="Comic Sans MS"/>
                <a:cs typeface="Comic Sans MS"/>
              </a:rPr>
              <a:t> </a:t>
            </a:r>
            <a:r>
              <a:rPr sz="5200" spc="-665" dirty="0">
                <a:solidFill>
                  <a:srgbClr val="007467"/>
                </a:solidFill>
                <a:latin typeface="Comic Sans MS"/>
                <a:cs typeface="Comic Sans MS"/>
              </a:rPr>
              <a:t>Lists</a:t>
            </a:r>
            <a:endParaRPr sz="5200">
              <a:latin typeface="Comic Sans MS"/>
              <a:cs typeface="Comic Sans MS"/>
            </a:endParaRPr>
          </a:p>
        </p:txBody>
      </p:sp>
      <p:sp>
        <p:nvSpPr>
          <p:cNvPr id="16" name="object 16"/>
          <p:cNvSpPr txBox="1"/>
          <p:nvPr/>
        </p:nvSpPr>
        <p:spPr>
          <a:xfrm>
            <a:off x="5187851" y="5421015"/>
            <a:ext cx="1102995" cy="795655"/>
          </a:xfrm>
          <a:prstGeom prst="rect">
            <a:avLst/>
          </a:prstGeom>
        </p:spPr>
        <p:txBody>
          <a:bodyPr vert="horz" wrap="square" lIns="0" tIns="17145" rIns="0" bIns="0" rtlCol="0">
            <a:spAutoFit/>
          </a:bodyPr>
          <a:lstStyle/>
          <a:p>
            <a:pPr algn="ctr">
              <a:lnSpc>
                <a:spcPts val="3070"/>
              </a:lnSpc>
              <a:spcBef>
                <a:spcPts val="135"/>
              </a:spcBef>
            </a:pPr>
            <a:r>
              <a:rPr sz="2600" spc="-70" dirty="0">
                <a:solidFill>
                  <a:srgbClr val="0C2A4D"/>
                </a:solidFill>
                <a:latin typeface="Comic Sans MS"/>
                <a:cs typeface="Comic Sans MS"/>
              </a:rPr>
              <a:t>inveøed</a:t>
            </a:r>
            <a:endParaRPr sz="2600">
              <a:latin typeface="Comic Sans MS"/>
              <a:cs typeface="Comic Sans MS"/>
            </a:endParaRPr>
          </a:p>
          <a:p>
            <a:pPr marL="1270" algn="ctr">
              <a:lnSpc>
                <a:spcPts val="2950"/>
              </a:lnSpc>
            </a:pPr>
            <a:r>
              <a:rPr sz="2500" spc="-10" dirty="0">
                <a:solidFill>
                  <a:srgbClr val="153660"/>
                </a:solidFill>
                <a:latin typeface="Comic Sans MS"/>
                <a:cs typeface="Comic Sans MS"/>
              </a:rPr>
              <a:t>lists</a:t>
            </a:r>
            <a:endParaRPr sz="2500">
              <a:latin typeface="Comic Sans MS"/>
              <a:cs typeface="Comic Sans MS"/>
            </a:endParaRPr>
          </a:p>
        </p:txBody>
      </p:sp>
      <p:graphicFrame>
        <p:nvGraphicFramePr>
          <p:cNvPr id="17" name="object 17"/>
          <p:cNvGraphicFramePr>
            <a:graphicFrameLocks noGrp="1"/>
          </p:cNvGraphicFramePr>
          <p:nvPr/>
        </p:nvGraphicFramePr>
        <p:xfrm>
          <a:off x="7536657" y="2521148"/>
          <a:ext cx="1922779" cy="2006597"/>
        </p:xfrm>
        <a:graphic>
          <a:graphicData uri="http://schemas.openxmlformats.org/drawingml/2006/table">
            <a:tbl>
              <a:tblPr firstRow="1" bandRow="1">
                <a:tableStyleId>{2D5ABB26-0587-4C30-8999-92F81FD0307C}</a:tableStyleId>
              </a:tblPr>
              <a:tblGrid>
                <a:gridCol w="633730">
                  <a:extLst>
                    <a:ext uri="{9D8B030D-6E8A-4147-A177-3AD203B41FA5}">
                      <a16:colId xmlns:a16="http://schemas.microsoft.com/office/drawing/2014/main" val="20000"/>
                    </a:ext>
                  </a:extLst>
                </a:gridCol>
                <a:gridCol w="628015">
                  <a:extLst>
                    <a:ext uri="{9D8B030D-6E8A-4147-A177-3AD203B41FA5}">
                      <a16:colId xmlns:a16="http://schemas.microsoft.com/office/drawing/2014/main" val="20001"/>
                    </a:ext>
                  </a:extLst>
                </a:gridCol>
                <a:gridCol w="661034">
                  <a:extLst>
                    <a:ext uri="{9D8B030D-6E8A-4147-A177-3AD203B41FA5}">
                      <a16:colId xmlns:a16="http://schemas.microsoft.com/office/drawing/2014/main" val="20002"/>
                    </a:ext>
                  </a:extLst>
                </a:gridCol>
              </a:tblGrid>
              <a:tr h="261620">
                <a:tc>
                  <a:txBody>
                    <a:bodyPr/>
                    <a:lstStyle/>
                    <a:p>
                      <a:pPr marL="51435" algn="ctr">
                        <a:lnSpc>
                          <a:spcPts val="1730"/>
                        </a:lnSpc>
                      </a:pPr>
                      <a:r>
                        <a:rPr sz="1550" spc="30" dirty="0">
                          <a:solidFill>
                            <a:srgbClr val="AC3841"/>
                          </a:solidFill>
                          <a:latin typeface="Arial MT"/>
                          <a:cs typeface="Arial MT"/>
                        </a:rPr>
                        <a:t>r4</a:t>
                      </a:r>
                      <a:endParaRPr sz="1550">
                        <a:latin typeface="Arial MT"/>
                        <a:cs typeface="Arial MT"/>
                      </a:endParaRPr>
                    </a:p>
                  </a:txBody>
                  <a:tcPr marL="0" marR="0" marT="0" marB="0">
                    <a:lnL w="9525">
                      <a:solidFill>
                        <a:srgbClr val="672F3F"/>
                      </a:solidFill>
                      <a:prstDash val="solid"/>
                    </a:lnL>
                    <a:lnR w="9525">
                      <a:solidFill>
                        <a:srgbClr val="672F3F"/>
                      </a:solidFill>
                      <a:prstDash val="solid"/>
                    </a:lnR>
                    <a:lnT w="9525">
                      <a:solidFill>
                        <a:srgbClr val="672F3F"/>
                      </a:solidFill>
                      <a:prstDash val="solid"/>
                    </a:lnT>
                    <a:lnB w="9525">
                      <a:solidFill>
                        <a:srgbClr val="672F3F"/>
                      </a:solidFill>
                      <a:prstDash val="solid"/>
                    </a:lnB>
                  </a:tcPr>
                </a:tc>
                <a:tc>
                  <a:txBody>
                    <a:bodyPr/>
                    <a:lstStyle/>
                    <a:p>
                      <a:pPr marL="73660" algn="ctr">
                        <a:lnSpc>
                          <a:spcPts val="1730"/>
                        </a:lnSpc>
                      </a:pPr>
                      <a:r>
                        <a:rPr sz="1550" spc="-25" dirty="0">
                          <a:solidFill>
                            <a:srgbClr val="BD4856"/>
                          </a:solidFill>
                          <a:latin typeface="Arial MT"/>
                          <a:cs typeface="Arial MT"/>
                        </a:rPr>
                        <a:t>joe</a:t>
                      </a:r>
                      <a:endParaRPr sz="1550">
                        <a:latin typeface="Arial MT"/>
                        <a:cs typeface="Arial MT"/>
                      </a:endParaRPr>
                    </a:p>
                  </a:txBody>
                  <a:tcPr marL="0" marR="0" marT="0" marB="0">
                    <a:lnL w="9525">
                      <a:solidFill>
                        <a:srgbClr val="672F3F"/>
                      </a:solidFill>
                      <a:prstDash val="solid"/>
                    </a:lnL>
                    <a:lnR w="9525">
                      <a:solidFill>
                        <a:srgbClr val="672F3F"/>
                      </a:solidFill>
                      <a:prstDash val="solid"/>
                    </a:lnR>
                    <a:lnT w="9525">
                      <a:solidFill>
                        <a:srgbClr val="672F3F"/>
                      </a:solidFill>
                      <a:prstDash val="solid"/>
                    </a:lnT>
                    <a:lnB w="9525">
                      <a:solidFill>
                        <a:srgbClr val="672F3F"/>
                      </a:solidFill>
                      <a:prstDash val="solid"/>
                    </a:lnB>
                  </a:tcPr>
                </a:tc>
                <a:tc>
                  <a:txBody>
                    <a:bodyPr/>
                    <a:lstStyle/>
                    <a:p>
                      <a:pPr marR="173990" algn="r">
                        <a:lnSpc>
                          <a:spcPts val="1730"/>
                        </a:lnSpc>
                      </a:pPr>
                      <a:r>
                        <a:rPr sz="1550" spc="30" dirty="0">
                          <a:solidFill>
                            <a:srgbClr val="971C28"/>
                          </a:solidFill>
                          <a:latin typeface="Arial MT"/>
                          <a:cs typeface="Arial MT"/>
                        </a:rPr>
                        <a:t>20</a:t>
                      </a:r>
                      <a:endParaRPr sz="1550">
                        <a:latin typeface="Arial MT"/>
                        <a:cs typeface="Arial MT"/>
                      </a:endParaRPr>
                    </a:p>
                  </a:txBody>
                  <a:tcPr marL="0" marR="0" marT="0" marB="0">
                    <a:lnL w="9525">
                      <a:solidFill>
                        <a:srgbClr val="672F3F"/>
                      </a:solidFill>
                      <a:prstDash val="solid"/>
                    </a:lnL>
                    <a:lnR w="9525">
                      <a:solidFill>
                        <a:srgbClr val="672F3F"/>
                      </a:solidFill>
                      <a:prstDash val="solid"/>
                    </a:lnR>
                    <a:lnT w="9525">
                      <a:solidFill>
                        <a:srgbClr val="672F3F"/>
                      </a:solidFill>
                      <a:prstDash val="solid"/>
                    </a:lnT>
                    <a:lnB w="9525">
                      <a:solidFill>
                        <a:srgbClr val="672F3F"/>
                      </a:solidFill>
                      <a:prstDash val="solid"/>
                    </a:lnB>
                  </a:tcPr>
                </a:tc>
                <a:extLst>
                  <a:ext uri="{0D108BD9-81ED-4DB2-BD59-A6C34878D82A}">
                    <a16:rowId xmlns:a16="http://schemas.microsoft.com/office/drawing/2014/main" val="10000"/>
                  </a:ext>
                </a:extLst>
              </a:tr>
              <a:tr h="264795">
                <a:tc>
                  <a:txBody>
                    <a:bodyPr/>
                    <a:lstStyle/>
                    <a:p>
                      <a:pPr marL="35560" algn="ctr">
                        <a:lnSpc>
                          <a:spcPts val="1689"/>
                        </a:lnSpc>
                      </a:pPr>
                      <a:r>
                        <a:rPr sz="1650" spc="-25" dirty="0">
                          <a:solidFill>
                            <a:srgbClr val="8A3144"/>
                          </a:solidFill>
                          <a:latin typeface="Arial MT"/>
                          <a:cs typeface="Arial MT"/>
                        </a:rPr>
                        <a:t>r18</a:t>
                      </a:r>
                      <a:endParaRPr sz="1650">
                        <a:latin typeface="Arial MT"/>
                        <a:cs typeface="Arial MT"/>
                      </a:endParaRPr>
                    </a:p>
                  </a:txBody>
                  <a:tcPr marL="0" marR="0" marT="0" marB="0">
                    <a:lnL w="9525">
                      <a:solidFill>
                        <a:srgbClr val="672F3F"/>
                      </a:solidFill>
                      <a:prstDash val="solid"/>
                    </a:lnL>
                    <a:lnR w="9525">
                      <a:solidFill>
                        <a:srgbClr val="672F3F"/>
                      </a:solidFill>
                      <a:prstDash val="solid"/>
                    </a:lnR>
                    <a:lnT w="9525">
                      <a:solidFill>
                        <a:srgbClr val="672F3F"/>
                      </a:solidFill>
                      <a:prstDash val="solid"/>
                    </a:lnT>
                    <a:lnB w="9525">
                      <a:solidFill>
                        <a:srgbClr val="672F3F"/>
                      </a:solidFill>
                      <a:prstDash val="solid"/>
                    </a:lnB>
                  </a:tcPr>
                </a:tc>
                <a:tc>
                  <a:txBody>
                    <a:bodyPr/>
                    <a:lstStyle/>
                    <a:p>
                      <a:pPr marL="76835" algn="ctr">
                        <a:lnSpc>
                          <a:spcPts val="1689"/>
                        </a:lnSpc>
                      </a:pPr>
                      <a:r>
                        <a:rPr sz="1650" spc="-20" dirty="0">
                          <a:solidFill>
                            <a:srgbClr val="BF1A26"/>
                          </a:solidFill>
                          <a:latin typeface="Arial MT"/>
                          <a:cs typeface="Arial MT"/>
                        </a:rPr>
                        <a:t>fred</a:t>
                      </a:r>
                      <a:endParaRPr sz="1650">
                        <a:latin typeface="Arial MT"/>
                        <a:cs typeface="Arial MT"/>
                      </a:endParaRPr>
                    </a:p>
                  </a:txBody>
                  <a:tcPr marL="0" marR="0" marT="0" marB="0">
                    <a:lnL w="9525">
                      <a:solidFill>
                        <a:srgbClr val="672F3F"/>
                      </a:solidFill>
                      <a:prstDash val="solid"/>
                    </a:lnL>
                    <a:lnR w="9525">
                      <a:solidFill>
                        <a:srgbClr val="672F3F"/>
                      </a:solidFill>
                      <a:prstDash val="solid"/>
                    </a:lnR>
                    <a:lnT w="9525">
                      <a:solidFill>
                        <a:srgbClr val="672F3F"/>
                      </a:solidFill>
                      <a:prstDash val="solid"/>
                    </a:lnT>
                    <a:lnB w="9525">
                      <a:solidFill>
                        <a:srgbClr val="672F3F"/>
                      </a:solidFill>
                      <a:prstDash val="solid"/>
                    </a:lnB>
                  </a:tcPr>
                </a:tc>
                <a:tc>
                  <a:txBody>
                    <a:bodyPr/>
                    <a:lstStyle/>
                    <a:p>
                      <a:pPr marR="175895" algn="r">
                        <a:lnSpc>
                          <a:spcPts val="1689"/>
                        </a:lnSpc>
                      </a:pPr>
                      <a:r>
                        <a:rPr sz="1650" spc="-25" dirty="0">
                          <a:solidFill>
                            <a:srgbClr val="991A28"/>
                          </a:solidFill>
                          <a:latin typeface="Arial MT"/>
                          <a:cs typeface="Arial MT"/>
                        </a:rPr>
                        <a:t>P0</a:t>
                      </a:r>
                      <a:endParaRPr sz="1650">
                        <a:latin typeface="Arial MT"/>
                        <a:cs typeface="Arial MT"/>
                      </a:endParaRPr>
                    </a:p>
                  </a:txBody>
                  <a:tcPr marL="0" marR="0" marT="0" marB="0">
                    <a:lnL w="9525">
                      <a:solidFill>
                        <a:srgbClr val="672F3F"/>
                      </a:solidFill>
                      <a:prstDash val="solid"/>
                    </a:lnL>
                    <a:lnR w="9525">
                      <a:solidFill>
                        <a:srgbClr val="672F3F"/>
                      </a:solidFill>
                      <a:prstDash val="solid"/>
                    </a:lnR>
                    <a:lnT w="9525">
                      <a:solidFill>
                        <a:srgbClr val="672F3F"/>
                      </a:solidFill>
                      <a:prstDash val="solid"/>
                    </a:lnT>
                    <a:lnB w="9525">
                      <a:solidFill>
                        <a:srgbClr val="672F3F"/>
                      </a:solidFill>
                      <a:prstDash val="solid"/>
                    </a:lnB>
                  </a:tcPr>
                </a:tc>
                <a:extLst>
                  <a:ext uri="{0D108BD9-81ED-4DB2-BD59-A6C34878D82A}">
                    <a16:rowId xmlns:a16="http://schemas.microsoft.com/office/drawing/2014/main" val="10001"/>
                  </a:ext>
                </a:extLst>
              </a:tr>
              <a:tr h="258445">
                <a:tc>
                  <a:txBody>
                    <a:bodyPr/>
                    <a:lstStyle/>
                    <a:p>
                      <a:pPr marL="36830" algn="ctr">
                        <a:lnSpc>
                          <a:spcPts val="1560"/>
                        </a:lnSpc>
                      </a:pPr>
                      <a:r>
                        <a:rPr sz="1600" spc="-25" dirty="0">
                          <a:solidFill>
                            <a:srgbClr val="A12F36"/>
                          </a:solidFill>
                          <a:latin typeface="Arial MT"/>
                          <a:cs typeface="Arial MT"/>
                        </a:rPr>
                        <a:t>r19</a:t>
                      </a:r>
                      <a:endParaRPr sz="1600">
                        <a:latin typeface="Arial MT"/>
                        <a:cs typeface="Arial MT"/>
                      </a:endParaRPr>
                    </a:p>
                  </a:txBody>
                  <a:tcPr marL="0" marR="0" marT="0" marB="0">
                    <a:lnL w="9525">
                      <a:solidFill>
                        <a:srgbClr val="672F3F"/>
                      </a:solidFill>
                      <a:prstDash val="solid"/>
                    </a:lnL>
                    <a:lnR w="9525">
                      <a:solidFill>
                        <a:srgbClr val="672F3F"/>
                      </a:solidFill>
                      <a:prstDash val="solid"/>
                    </a:lnR>
                    <a:lnT w="9525">
                      <a:solidFill>
                        <a:srgbClr val="672F3F"/>
                      </a:solidFill>
                      <a:prstDash val="solid"/>
                    </a:lnT>
                    <a:lnB w="9525">
                      <a:solidFill>
                        <a:srgbClr val="672F3F"/>
                      </a:solidFill>
                      <a:prstDash val="solid"/>
                    </a:lnB>
                  </a:tcPr>
                </a:tc>
                <a:tc>
                  <a:txBody>
                    <a:bodyPr/>
                    <a:lstStyle/>
                    <a:p>
                      <a:pPr marL="58419" algn="ctr">
                        <a:lnSpc>
                          <a:spcPts val="1560"/>
                        </a:lnSpc>
                      </a:pPr>
                      <a:r>
                        <a:rPr sz="1600" spc="-10" dirty="0">
                          <a:solidFill>
                            <a:srgbClr val="AA2B41"/>
                          </a:solidFill>
                          <a:latin typeface="Arial MT"/>
                          <a:cs typeface="Arial MT"/>
                        </a:rPr>
                        <a:t>sally</a:t>
                      </a:r>
                      <a:endParaRPr sz="1600">
                        <a:latin typeface="Arial MT"/>
                        <a:cs typeface="Arial MT"/>
                      </a:endParaRPr>
                    </a:p>
                  </a:txBody>
                  <a:tcPr marL="0" marR="0" marT="0" marB="0">
                    <a:lnL w="9525">
                      <a:solidFill>
                        <a:srgbClr val="672F3F"/>
                      </a:solidFill>
                      <a:prstDash val="solid"/>
                    </a:lnL>
                    <a:lnR w="9525">
                      <a:solidFill>
                        <a:srgbClr val="672F3F"/>
                      </a:solidFill>
                      <a:prstDash val="solid"/>
                    </a:lnR>
                    <a:lnT w="9525">
                      <a:solidFill>
                        <a:srgbClr val="672F3F"/>
                      </a:solidFill>
                      <a:prstDash val="solid"/>
                    </a:lnT>
                    <a:lnB w="9525">
                      <a:solidFill>
                        <a:srgbClr val="672F3F"/>
                      </a:solidFill>
                      <a:prstDash val="solid"/>
                    </a:lnB>
                  </a:tcPr>
                </a:tc>
                <a:tc>
                  <a:txBody>
                    <a:bodyPr/>
                    <a:lstStyle/>
                    <a:p>
                      <a:pPr marR="182880" algn="r">
                        <a:lnSpc>
                          <a:spcPts val="1560"/>
                        </a:lnSpc>
                      </a:pPr>
                      <a:r>
                        <a:rPr sz="1600" spc="-25" dirty="0">
                          <a:solidFill>
                            <a:srgbClr val="AA2838"/>
                          </a:solidFill>
                          <a:latin typeface="Arial MT"/>
                          <a:cs typeface="Arial MT"/>
                        </a:rPr>
                        <a:t>21</a:t>
                      </a:r>
                      <a:endParaRPr sz="1600">
                        <a:latin typeface="Arial MT"/>
                        <a:cs typeface="Arial MT"/>
                      </a:endParaRPr>
                    </a:p>
                  </a:txBody>
                  <a:tcPr marL="0" marR="0" marT="0" marB="0">
                    <a:lnL w="9525">
                      <a:solidFill>
                        <a:srgbClr val="672F3F"/>
                      </a:solidFill>
                      <a:prstDash val="solid"/>
                    </a:lnL>
                    <a:lnR w="9525">
                      <a:solidFill>
                        <a:srgbClr val="672F3F"/>
                      </a:solidFill>
                      <a:prstDash val="solid"/>
                    </a:lnR>
                    <a:lnT w="9525">
                      <a:solidFill>
                        <a:srgbClr val="672F3F"/>
                      </a:solidFill>
                      <a:prstDash val="solid"/>
                    </a:lnT>
                    <a:lnB w="9525">
                      <a:solidFill>
                        <a:srgbClr val="672F3F"/>
                      </a:solidFill>
                      <a:prstDash val="solid"/>
                    </a:lnB>
                  </a:tcPr>
                </a:tc>
                <a:extLst>
                  <a:ext uri="{0D108BD9-81ED-4DB2-BD59-A6C34878D82A}">
                    <a16:rowId xmlns:a16="http://schemas.microsoft.com/office/drawing/2014/main" val="10002"/>
                  </a:ext>
                </a:extLst>
              </a:tr>
              <a:tr h="228600">
                <a:tc>
                  <a:txBody>
                    <a:bodyPr/>
                    <a:lstStyle/>
                    <a:p>
                      <a:pPr marL="38735" algn="ctr">
                        <a:lnSpc>
                          <a:spcPts val="1570"/>
                        </a:lnSpc>
                      </a:pPr>
                      <a:r>
                        <a:rPr sz="1650" spc="-25" dirty="0">
                          <a:solidFill>
                            <a:srgbClr val="7C2838"/>
                          </a:solidFill>
                          <a:latin typeface="Arial MT"/>
                          <a:cs typeface="Arial MT"/>
                        </a:rPr>
                        <a:t>r34</a:t>
                      </a:r>
                      <a:endParaRPr sz="1650">
                        <a:latin typeface="Arial MT"/>
                        <a:cs typeface="Arial MT"/>
                      </a:endParaRPr>
                    </a:p>
                  </a:txBody>
                  <a:tcPr marL="0" marR="0" marT="0" marB="0">
                    <a:lnL w="9525">
                      <a:solidFill>
                        <a:srgbClr val="672F3F"/>
                      </a:solidFill>
                      <a:prstDash val="solid"/>
                    </a:lnL>
                    <a:lnR w="9525">
                      <a:solidFill>
                        <a:srgbClr val="672F3F"/>
                      </a:solidFill>
                      <a:prstDash val="solid"/>
                    </a:lnR>
                    <a:lnT w="9525">
                      <a:solidFill>
                        <a:srgbClr val="672F3F"/>
                      </a:solidFill>
                      <a:prstDash val="solid"/>
                    </a:lnT>
                    <a:lnB w="9525">
                      <a:solidFill>
                        <a:srgbClr val="672F3F"/>
                      </a:solidFill>
                      <a:prstDash val="solid"/>
                    </a:lnB>
                  </a:tcPr>
                </a:tc>
                <a:tc>
                  <a:txBody>
                    <a:bodyPr/>
                    <a:lstStyle/>
                    <a:p>
                      <a:pPr marL="47625" algn="ctr">
                        <a:lnSpc>
                          <a:spcPts val="1570"/>
                        </a:lnSpc>
                      </a:pPr>
                      <a:r>
                        <a:rPr sz="1650" spc="-10" dirty="0">
                          <a:solidFill>
                            <a:srgbClr val="971D28"/>
                          </a:solidFill>
                          <a:latin typeface="Arial MT"/>
                          <a:cs typeface="Arial MT"/>
                        </a:rPr>
                        <a:t>nancy</a:t>
                      </a:r>
                      <a:endParaRPr sz="1650">
                        <a:latin typeface="Arial MT"/>
                        <a:cs typeface="Arial MT"/>
                      </a:endParaRPr>
                    </a:p>
                  </a:txBody>
                  <a:tcPr marL="0" marR="0" marT="0" marB="0">
                    <a:lnL w="9525">
                      <a:solidFill>
                        <a:srgbClr val="672F3F"/>
                      </a:solidFill>
                      <a:prstDash val="solid"/>
                    </a:lnL>
                    <a:lnR w="9525">
                      <a:solidFill>
                        <a:srgbClr val="672F3F"/>
                      </a:solidFill>
                      <a:prstDash val="solid"/>
                    </a:lnR>
                    <a:lnT w="9525">
                      <a:solidFill>
                        <a:srgbClr val="672F3F"/>
                      </a:solidFill>
                      <a:prstDash val="solid"/>
                    </a:lnT>
                    <a:lnB w="9525">
                      <a:solidFill>
                        <a:srgbClr val="672F3F"/>
                      </a:solidFill>
                      <a:prstDash val="solid"/>
                    </a:lnB>
                  </a:tcPr>
                </a:tc>
                <a:tc>
                  <a:txBody>
                    <a:bodyPr/>
                    <a:lstStyle/>
                    <a:p>
                      <a:pPr marR="175895" algn="r">
                        <a:lnSpc>
                          <a:spcPts val="1570"/>
                        </a:lnSpc>
                      </a:pPr>
                      <a:r>
                        <a:rPr sz="1650" spc="-25" dirty="0">
                          <a:solidFill>
                            <a:srgbClr val="BA1D31"/>
                          </a:solidFill>
                          <a:latin typeface="Arial MT"/>
                          <a:cs typeface="Arial MT"/>
                        </a:rPr>
                        <a:t>20</a:t>
                      </a:r>
                      <a:endParaRPr sz="1650">
                        <a:latin typeface="Arial MT"/>
                        <a:cs typeface="Arial MT"/>
                      </a:endParaRPr>
                    </a:p>
                  </a:txBody>
                  <a:tcPr marL="0" marR="0" marT="0" marB="0">
                    <a:lnL w="9525">
                      <a:solidFill>
                        <a:srgbClr val="672F3F"/>
                      </a:solidFill>
                      <a:prstDash val="solid"/>
                    </a:lnL>
                    <a:lnR w="9525">
                      <a:solidFill>
                        <a:srgbClr val="672F3F"/>
                      </a:solidFill>
                      <a:prstDash val="solid"/>
                    </a:lnR>
                    <a:lnT w="9525">
                      <a:solidFill>
                        <a:srgbClr val="672F3F"/>
                      </a:solidFill>
                      <a:prstDash val="solid"/>
                    </a:lnT>
                    <a:lnB w="9525">
                      <a:solidFill>
                        <a:srgbClr val="672F3F"/>
                      </a:solidFill>
                      <a:prstDash val="solid"/>
                    </a:lnB>
                  </a:tcPr>
                </a:tc>
                <a:extLst>
                  <a:ext uri="{0D108BD9-81ED-4DB2-BD59-A6C34878D82A}">
                    <a16:rowId xmlns:a16="http://schemas.microsoft.com/office/drawing/2014/main" val="10003"/>
                  </a:ext>
                </a:extLst>
              </a:tr>
              <a:tr h="255904">
                <a:tc>
                  <a:txBody>
                    <a:bodyPr/>
                    <a:lstStyle/>
                    <a:p>
                      <a:pPr marL="36830" algn="ctr">
                        <a:lnSpc>
                          <a:spcPts val="1725"/>
                        </a:lnSpc>
                      </a:pPr>
                      <a:r>
                        <a:rPr sz="1600" spc="-25" dirty="0">
                          <a:solidFill>
                            <a:srgbClr val="951F34"/>
                          </a:solidFill>
                          <a:latin typeface="Arial MT"/>
                          <a:cs typeface="Arial MT"/>
                        </a:rPr>
                        <a:t>r35</a:t>
                      </a:r>
                      <a:endParaRPr sz="1600">
                        <a:latin typeface="Arial MT"/>
                        <a:cs typeface="Arial MT"/>
                      </a:endParaRPr>
                    </a:p>
                  </a:txBody>
                  <a:tcPr marL="0" marR="0" marT="0" marB="0">
                    <a:lnL w="9525">
                      <a:solidFill>
                        <a:srgbClr val="672F3F"/>
                      </a:solidFill>
                      <a:prstDash val="solid"/>
                    </a:lnL>
                    <a:lnR w="9525">
                      <a:solidFill>
                        <a:srgbClr val="672F3F"/>
                      </a:solidFill>
                      <a:prstDash val="solid"/>
                    </a:lnR>
                    <a:lnT w="9525">
                      <a:solidFill>
                        <a:srgbClr val="672F3F"/>
                      </a:solidFill>
                      <a:prstDash val="solid"/>
                    </a:lnT>
                    <a:lnB w="9525">
                      <a:solidFill>
                        <a:srgbClr val="672F3F"/>
                      </a:solidFill>
                      <a:prstDash val="solid"/>
                    </a:lnB>
                  </a:tcPr>
                </a:tc>
                <a:tc>
                  <a:txBody>
                    <a:bodyPr/>
                    <a:lstStyle/>
                    <a:p>
                      <a:pPr marL="93980" algn="ctr">
                        <a:lnSpc>
                          <a:spcPts val="1725"/>
                        </a:lnSpc>
                      </a:pPr>
                      <a:r>
                        <a:rPr sz="1600" spc="-25" dirty="0">
                          <a:solidFill>
                            <a:srgbClr val="A32828"/>
                          </a:solidFill>
                          <a:latin typeface="Arial MT"/>
                          <a:cs typeface="Arial MT"/>
                        </a:rPr>
                        <a:t>tom</a:t>
                      </a:r>
                      <a:endParaRPr sz="1600">
                        <a:latin typeface="Arial MT"/>
                        <a:cs typeface="Arial MT"/>
                      </a:endParaRPr>
                    </a:p>
                  </a:txBody>
                  <a:tcPr marL="0" marR="0" marT="0" marB="0">
                    <a:lnL w="9525">
                      <a:solidFill>
                        <a:srgbClr val="672F3F"/>
                      </a:solidFill>
                      <a:prstDash val="solid"/>
                    </a:lnL>
                    <a:lnR w="9525">
                      <a:solidFill>
                        <a:srgbClr val="672F3F"/>
                      </a:solidFill>
                      <a:prstDash val="solid"/>
                    </a:lnR>
                    <a:lnT w="9525">
                      <a:solidFill>
                        <a:srgbClr val="672F3F"/>
                      </a:solidFill>
                      <a:prstDash val="solid"/>
                    </a:lnT>
                    <a:lnB w="9525">
                      <a:solidFill>
                        <a:srgbClr val="672F3F"/>
                      </a:solidFill>
                      <a:prstDash val="solid"/>
                    </a:lnB>
                  </a:tcPr>
                </a:tc>
                <a:tc>
                  <a:txBody>
                    <a:bodyPr/>
                    <a:lstStyle/>
                    <a:p>
                      <a:pPr marR="175895" algn="r">
                        <a:lnSpc>
                          <a:spcPts val="1725"/>
                        </a:lnSpc>
                      </a:pPr>
                      <a:r>
                        <a:rPr sz="1600" spc="-25" dirty="0">
                          <a:solidFill>
                            <a:srgbClr val="9E111F"/>
                          </a:solidFill>
                          <a:latin typeface="Arial MT"/>
                          <a:cs typeface="Arial MT"/>
                        </a:rPr>
                        <a:t>20</a:t>
                      </a:r>
                      <a:endParaRPr sz="1600">
                        <a:latin typeface="Arial MT"/>
                        <a:cs typeface="Arial MT"/>
                      </a:endParaRPr>
                    </a:p>
                  </a:txBody>
                  <a:tcPr marL="0" marR="0" marT="0" marB="0">
                    <a:lnL w="9525">
                      <a:solidFill>
                        <a:srgbClr val="672F3F"/>
                      </a:solidFill>
                      <a:prstDash val="solid"/>
                    </a:lnL>
                    <a:lnR w="9525">
                      <a:solidFill>
                        <a:srgbClr val="672F3F"/>
                      </a:solidFill>
                      <a:prstDash val="solid"/>
                    </a:lnR>
                    <a:lnT w="9525">
                      <a:solidFill>
                        <a:srgbClr val="672F3F"/>
                      </a:solidFill>
                      <a:prstDash val="solid"/>
                    </a:lnT>
                    <a:lnB w="9525">
                      <a:solidFill>
                        <a:srgbClr val="672F3F"/>
                      </a:solidFill>
                      <a:prstDash val="solid"/>
                    </a:lnB>
                  </a:tcPr>
                </a:tc>
                <a:extLst>
                  <a:ext uri="{0D108BD9-81ED-4DB2-BD59-A6C34878D82A}">
                    <a16:rowId xmlns:a16="http://schemas.microsoft.com/office/drawing/2014/main" val="10004"/>
                  </a:ext>
                </a:extLst>
              </a:tr>
              <a:tr h="255904">
                <a:tc>
                  <a:txBody>
                    <a:bodyPr/>
                    <a:lstStyle/>
                    <a:p>
                      <a:pPr marL="39370" algn="ctr">
                        <a:lnSpc>
                          <a:spcPts val="1680"/>
                        </a:lnSpc>
                      </a:pPr>
                      <a:r>
                        <a:rPr sz="1600" spc="-25" dirty="0">
                          <a:solidFill>
                            <a:srgbClr val="8E2F42"/>
                          </a:solidFill>
                          <a:latin typeface="Arial MT"/>
                          <a:cs typeface="Arial MT"/>
                        </a:rPr>
                        <a:t>r36</a:t>
                      </a:r>
                      <a:endParaRPr sz="1600">
                        <a:latin typeface="Arial MT"/>
                        <a:cs typeface="Arial MT"/>
                      </a:endParaRPr>
                    </a:p>
                  </a:txBody>
                  <a:tcPr marL="0" marR="0" marT="0" marB="0">
                    <a:lnL w="9525">
                      <a:solidFill>
                        <a:srgbClr val="672F3F"/>
                      </a:solidFill>
                      <a:prstDash val="solid"/>
                    </a:lnL>
                    <a:lnR w="9525">
                      <a:solidFill>
                        <a:srgbClr val="672F3F"/>
                      </a:solidFill>
                      <a:prstDash val="solid"/>
                    </a:lnR>
                    <a:lnT w="9525">
                      <a:solidFill>
                        <a:srgbClr val="672F3F"/>
                      </a:solidFill>
                      <a:prstDash val="solid"/>
                    </a:lnT>
                    <a:lnB w="9525">
                      <a:solidFill>
                        <a:srgbClr val="672F3F"/>
                      </a:solidFill>
                      <a:prstDash val="solid"/>
                    </a:lnB>
                  </a:tcPr>
                </a:tc>
                <a:tc>
                  <a:txBody>
                    <a:bodyPr/>
                    <a:lstStyle/>
                    <a:p>
                      <a:pPr marL="45085" algn="ctr">
                        <a:lnSpc>
                          <a:spcPts val="1680"/>
                        </a:lnSpc>
                      </a:pPr>
                      <a:r>
                        <a:rPr sz="1600" spc="-25" dirty="0">
                          <a:solidFill>
                            <a:srgbClr val="B11621"/>
                          </a:solidFill>
                          <a:latin typeface="Arial MT"/>
                          <a:cs typeface="Arial MT"/>
                        </a:rPr>
                        <a:t>pat</a:t>
                      </a:r>
                      <a:endParaRPr sz="1600">
                        <a:latin typeface="Arial MT"/>
                        <a:cs typeface="Arial MT"/>
                      </a:endParaRPr>
                    </a:p>
                  </a:txBody>
                  <a:tcPr marL="0" marR="0" marT="0" marB="0">
                    <a:lnL w="9525">
                      <a:solidFill>
                        <a:srgbClr val="672F3F"/>
                      </a:solidFill>
                      <a:prstDash val="solid"/>
                    </a:lnL>
                    <a:lnR w="9525">
                      <a:solidFill>
                        <a:srgbClr val="672F3F"/>
                      </a:solidFill>
                      <a:prstDash val="solid"/>
                    </a:lnR>
                    <a:lnT w="9525">
                      <a:solidFill>
                        <a:srgbClr val="672F3F"/>
                      </a:solidFill>
                      <a:prstDash val="solid"/>
                    </a:lnT>
                    <a:lnB w="9525">
                      <a:solidFill>
                        <a:srgbClr val="672F3F"/>
                      </a:solidFill>
                      <a:prstDash val="solid"/>
                    </a:lnB>
                  </a:tcPr>
                </a:tc>
                <a:tc>
                  <a:txBody>
                    <a:bodyPr/>
                    <a:lstStyle/>
                    <a:p>
                      <a:pPr marR="175895" algn="r">
                        <a:lnSpc>
                          <a:spcPts val="1680"/>
                        </a:lnSpc>
                      </a:pPr>
                      <a:r>
                        <a:rPr sz="1600" spc="-25" dirty="0">
                          <a:solidFill>
                            <a:srgbClr val="BF1D33"/>
                          </a:solidFill>
                          <a:latin typeface="Arial MT"/>
                          <a:cs typeface="Arial MT"/>
                        </a:rPr>
                        <a:t>25</a:t>
                      </a:r>
                      <a:endParaRPr sz="1600">
                        <a:latin typeface="Arial MT"/>
                        <a:cs typeface="Arial MT"/>
                      </a:endParaRPr>
                    </a:p>
                  </a:txBody>
                  <a:tcPr marL="0" marR="0" marT="0" marB="0">
                    <a:lnL w="9525">
                      <a:solidFill>
                        <a:srgbClr val="672F3F"/>
                      </a:solidFill>
                      <a:prstDash val="solid"/>
                    </a:lnL>
                    <a:lnR w="9525">
                      <a:solidFill>
                        <a:srgbClr val="672F3F"/>
                      </a:solidFill>
                      <a:prstDash val="solid"/>
                    </a:lnR>
                    <a:lnT w="9525">
                      <a:solidFill>
                        <a:srgbClr val="672F3F"/>
                      </a:solidFill>
                      <a:prstDash val="solid"/>
                    </a:lnT>
                    <a:lnB w="9525">
                      <a:solidFill>
                        <a:srgbClr val="672F3F"/>
                      </a:solidFill>
                      <a:prstDash val="solid"/>
                    </a:lnB>
                  </a:tcPr>
                </a:tc>
                <a:extLst>
                  <a:ext uri="{0D108BD9-81ED-4DB2-BD59-A6C34878D82A}">
                    <a16:rowId xmlns:a16="http://schemas.microsoft.com/office/drawing/2014/main" val="10005"/>
                  </a:ext>
                </a:extLst>
              </a:tr>
              <a:tr h="249554">
                <a:tc>
                  <a:txBody>
                    <a:bodyPr/>
                    <a:lstStyle/>
                    <a:p>
                      <a:pPr marL="47625" algn="ctr">
                        <a:lnSpc>
                          <a:spcPts val="1560"/>
                        </a:lnSpc>
                      </a:pPr>
                      <a:r>
                        <a:rPr sz="1600" spc="-25" dirty="0">
                          <a:solidFill>
                            <a:srgbClr val="99262F"/>
                          </a:solidFill>
                          <a:latin typeface="Arial MT"/>
                          <a:cs typeface="Arial MT"/>
                        </a:rPr>
                        <a:t>rS</a:t>
                      </a:r>
                      <a:endParaRPr sz="1600">
                        <a:latin typeface="Arial MT"/>
                        <a:cs typeface="Arial MT"/>
                      </a:endParaRPr>
                    </a:p>
                  </a:txBody>
                  <a:tcPr marL="0" marR="0" marT="0" marB="0">
                    <a:lnL w="9525">
                      <a:solidFill>
                        <a:srgbClr val="672F3F"/>
                      </a:solidFill>
                      <a:prstDash val="solid"/>
                    </a:lnL>
                    <a:lnR w="9525">
                      <a:solidFill>
                        <a:srgbClr val="672F3F"/>
                      </a:solidFill>
                      <a:prstDash val="solid"/>
                    </a:lnR>
                    <a:lnT w="9525">
                      <a:solidFill>
                        <a:srgbClr val="672F3F"/>
                      </a:solidFill>
                      <a:prstDash val="solid"/>
                    </a:lnT>
                    <a:lnB w="9525">
                      <a:solidFill>
                        <a:srgbClr val="672F3F"/>
                      </a:solidFill>
                      <a:prstDash val="solid"/>
                    </a:lnB>
                  </a:tcPr>
                </a:tc>
                <a:tc>
                  <a:txBody>
                    <a:bodyPr/>
                    <a:lstStyle/>
                    <a:p>
                      <a:pPr marL="62865" algn="ctr">
                        <a:lnSpc>
                          <a:spcPts val="1560"/>
                        </a:lnSpc>
                      </a:pPr>
                      <a:r>
                        <a:rPr sz="1600" spc="-20" dirty="0">
                          <a:solidFill>
                            <a:srgbClr val="D44242"/>
                          </a:solidFill>
                          <a:latin typeface="Arial MT"/>
                          <a:cs typeface="Arial MT"/>
                        </a:rPr>
                        <a:t>dave</a:t>
                      </a:r>
                      <a:endParaRPr sz="1600">
                        <a:latin typeface="Arial MT"/>
                        <a:cs typeface="Arial MT"/>
                      </a:endParaRPr>
                    </a:p>
                  </a:txBody>
                  <a:tcPr marL="0" marR="0" marT="0" marB="0">
                    <a:lnL w="9525">
                      <a:solidFill>
                        <a:srgbClr val="672F3F"/>
                      </a:solidFill>
                      <a:prstDash val="solid"/>
                    </a:lnL>
                    <a:lnR w="9525">
                      <a:solidFill>
                        <a:srgbClr val="672F3F"/>
                      </a:solidFill>
                      <a:prstDash val="solid"/>
                    </a:lnR>
                    <a:lnT w="9525">
                      <a:solidFill>
                        <a:srgbClr val="672F3F"/>
                      </a:solidFill>
                      <a:prstDash val="solid"/>
                    </a:lnT>
                    <a:lnB w="9525">
                      <a:solidFill>
                        <a:srgbClr val="672F3F"/>
                      </a:solidFill>
                      <a:prstDash val="solid"/>
                    </a:lnB>
                  </a:tcPr>
                </a:tc>
                <a:tc>
                  <a:txBody>
                    <a:bodyPr/>
                    <a:lstStyle/>
                    <a:p>
                      <a:pPr marR="182880" algn="r">
                        <a:lnSpc>
                          <a:spcPts val="1560"/>
                        </a:lnSpc>
                      </a:pPr>
                      <a:r>
                        <a:rPr sz="1600" spc="-25" dirty="0">
                          <a:solidFill>
                            <a:srgbClr val="8E2836"/>
                          </a:solidFill>
                          <a:latin typeface="Arial MT"/>
                          <a:cs typeface="Arial MT"/>
                        </a:rPr>
                        <a:t>21</a:t>
                      </a:r>
                      <a:endParaRPr sz="1600">
                        <a:latin typeface="Arial MT"/>
                        <a:cs typeface="Arial MT"/>
                      </a:endParaRPr>
                    </a:p>
                  </a:txBody>
                  <a:tcPr marL="0" marR="0" marT="0" marB="0">
                    <a:lnL w="9525">
                      <a:solidFill>
                        <a:srgbClr val="672F3F"/>
                      </a:solidFill>
                      <a:prstDash val="solid"/>
                    </a:lnL>
                    <a:lnR w="9525">
                      <a:solidFill>
                        <a:srgbClr val="672F3F"/>
                      </a:solidFill>
                      <a:prstDash val="solid"/>
                    </a:lnR>
                    <a:lnT w="9525">
                      <a:solidFill>
                        <a:srgbClr val="672F3F"/>
                      </a:solidFill>
                      <a:prstDash val="solid"/>
                    </a:lnT>
                    <a:lnB w="9525">
                      <a:solidFill>
                        <a:srgbClr val="672F3F"/>
                      </a:solidFill>
                      <a:prstDash val="solid"/>
                    </a:lnB>
                  </a:tcPr>
                </a:tc>
                <a:extLst>
                  <a:ext uri="{0D108BD9-81ED-4DB2-BD59-A6C34878D82A}">
                    <a16:rowId xmlns:a16="http://schemas.microsoft.com/office/drawing/2014/main" val="10006"/>
                  </a:ext>
                </a:extLst>
              </a:tr>
              <a:tr h="231775">
                <a:tc>
                  <a:txBody>
                    <a:bodyPr/>
                    <a:lstStyle/>
                    <a:p>
                      <a:pPr marL="42545" algn="ctr">
                        <a:lnSpc>
                          <a:spcPts val="1560"/>
                        </a:lnSpc>
                      </a:pPr>
                      <a:r>
                        <a:rPr sz="1600" spc="-25" dirty="0">
                          <a:solidFill>
                            <a:srgbClr val="772F3D"/>
                          </a:solidFill>
                          <a:latin typeface="Arial MT"/>
                          <a:cs typeface="Arial MT"/>
                        </a:rPr>
                        <a:t>r41</a:t>
                      </a:r>
                      <a:endParaRPr sz="1600">
                        <a:latin typeface="Arial MT"/>
                        <a:cs typeface="Arial MT"/>
                      </a:endParaRPr>
                    </a:p>
                  </a:txBody>
                  <a:tcPr marL="0" marR="0" marT="0" marB="0">
                    <a:lnL w="9525">
                      <a:solidFill>
                        <a:srgbClr val="672F3F"/>
                      </a:solidFill>
                      <a:prstDash val="solid"/>
                    </a:lnL>
                    <a:lnR w="9525">
                      <a:solidFill>
                        <a:srgbClr val="672F3F"/>
                      </a:solidFill>
                      <a:prstDash val="solid"/>
                    </a:lnR>
                    <a:lnT w="9525">
                      <a:solidFill>
                        <a:srgbClr val="672F3F"/>
                      </a:solidFill>
                      <a:prstDash val="solid"/>
                    </a:lnT>
                    <a:lnB w="9525">
                      <a:solidFill>
                        <a:srgbClr val="672F3F"/>
                      </a:solidFill>
                      <a:prstDash val="solid"/>
                    </a:lnB>
                  </a:tcPr>
                </a:tc>
                <a:tc>
                  <a:txBody>
                    <a:bodyPr/>
                    <a:lstStyle/>
                    <a:p>
                      <a:pPr marL="60325" algn="ctr">
                        <a:lnSpc>
                          <a:spcPts val="1560"/>
                        </a:lnSpc>
                      </a:pPr>
                      <a:r>
                        <a:rPr sz="1600" spc="-20" dirty="0">
                          <a:solidFill>
                            <a:srgbClr val="AF0E26"/>
                          </a:solidFill>
                          <a:latin typeface="Arial MT"/>
                          <a:cs typeface="Arial MT"/>
                        </a:rPr>
                        <a:t>jeff</a:t>
                      </a:r>
                      <a:endParaRPr sz="1600">
                        <a:latin typeface="Arial MT"/>
                        <a:cs typeface="Arial MT"/>
                      </a:endParaRPr>
                    </a:p>
                  </a:txBody>
                  <a:tcPr marL="0" marR="0" marT="0" marB="0">
                    <a:lnL w="9525">
                      <a:solidFill>
                        <a:srgbClr val="672F3F"/>
                      </a:solidFill>
                      <a:prstDash val="solid"/>
                    </a:lnL>
                    <a:lnR w="9525">
                      <a:solidFill>
                        <a:srgbClr val="672F3F"/>
                      </a:solidFill>
                      <a:prstDash val="solid"/>
                    </a:lnR>
                    <a:lnT w="9525">
                      <a:solidFill>
                        <a:srgbClr val="672F3F"/>
                      </a:solidFill>
                      <a:prstDash val="solid"/>
                    </a:lnT>
                    <a:lnB w="9525">
                      <a:solidFill>
                        <a:srgbClr val="672F3F"/>
                      </a:solidFill>
                      <a:prstDash val="solid"/>
                    </a:lnB>
                  </a:tcPr>
                </a:tc>
                <a:tc>
                  <a:txBody>
                    <a:bodyPr/>
                    <a:lstStyle/>
                    <a:p>
                      <a:pPr marR="175895" algn="r">
                        <a:lnSpc>
                          <a:spcPts val="1560"/>
                        </a:lnSpc>
                      </a:pPr>
                      <a:r>
                        <a:rPr sz="1600" spc="-25" dirty="0">
                          <a:solidFill>
                            <a:srgbClr val="AA2D3D"/>
                          </a:solidFill>
                          <a:latin typeface="Arial MT"/>
                          <a:cs typeface="Arial MT"/>
                        </a:rPr>
                        <a:t>26</a:t>
                      </a:r>
                      <a:endParaRPr sz="1600">
                        <a:latin typeface="Arial MT"/>
                        <a:cs typeface="Arial MT"/>
                      </a:endParaRPr>
                    </a:p>
                  </a:txBody>
                  <a:tcPr marL="0" marR="0" marT="0" marB="0">
                    <a:lnL w="9525">
                      <a:solidFill>
                        <a:srgbClr val="672F3F"/>
                      </a:solidFill>
                      <a:prstDash val="solid"/>
                    </a:lnL>
                    <a:lnR w="9525">
                      <a:solidFill>
                        <a:srgbClr val="672F3F"/>
                      </a:solidFill>
                      <a:prstDash val="solid"/>
                    </a:lnR>
                    <a:lnT w="9525">
                      <a:solidFill>
                        <a:srgbClr val="672F3F"/>
                      </a:solidFill>
                      <a:prstDash val="solid"/>
                    </a:lnT>
                    <a:lnB w="9525">
                      <a:solidFill>
                        <a:srgbClr val="672F3F"/>
                      </a:solidFill>
                      <a:prstDash val="solid"/>
                    </a:lnB>
                  </a:tcPr>
                </a:tc>
                <a:extLst>
                  <a:ext uri="{0D108BD9-81ED-4DB2-BD59-A6C34878D82A}">
                    <a16:rowId xmlns:a16="http://schemas.microsoft.com/office/drawing/2014/main" val="10007"/>
                  </a:ext>
                </a:extLst>
              </a:tr>
            </a:tbl>
          </a:graphicData>
        </a:graphic>
      </p:graphicFrame>
      <p:sp>
        <p:nvSpPr>
          <p:cNvPr id="18" name="object 18"/>
          <p:cNvSpPr txBox="1"/>
          <p:nvPr/>
        </p:nvSpPr>
        <p:spPr>
          <a:xfrm>
            <a:off x="7757319" y="2236588"/>
            <a:ext cx="1587500" cy="268022"/>
          </a:xfrm>
          <a:prstGeom prst="rect">
            <a:avLst/>
          </a:prstGeom>
        </p:spPr>
        <p:txBody>
          <a:bodyPr vert="horz" wrap="square" lIns="0" tIns="13970" rIns="0" bIns="0" rtlCol="0">
            <a:spAutoFit/>
          </a:bodyPr>
          <a:lstStyle/>
          <a:p>
            <a:pPr marL="12700">
              <a:spcBef>
                <a:spcPts val="110"/>
              </a:spcBef>
              <a:tabLst>
                <a:tab pos="503555" algn="l"/>
                <a:tab pos="1232535" algn="l"/>
              </a:tabLst>
            </a:pPr>
            <a:r>
              <a:rPr sz="1650" spc="-25" dirty="0">
                <a:solidFill>
                  <a:srgbClr val="932331"/>
                </a:solidFill>
                <a:latin typeface="Arial MT"/>
                <a:cs typeface="Arial MT"/>
              </a:rPr>
              <a:t>rld</a:t>
            </a:r>
            <a:r>
              <a:rPr sz="1650" dirty="0">
                <a:solidFill>
                  <a:srgbClr val="932331"/>
                </a:solidFill>
                <a:latin typeface="Arial MT"/>
                <a:cs typeface="Arial MT"/>
              </a:rPr>
              <a:t>	</a:t>
            </a:r>
            <a:r>
              <a:rPr sz="1650" spc="-20" dirty="0">
                <a:solidFill>
                  <a:srgbClr val="8E3338"/>
                </a:solidFill>
                <a:latin typeface="Arial MT"/>
                <a:cs typeface="Arial MT"/>
              </a:rPr>
              <a:t>name</a:t>
            </a:r>
            <a:r>
              <a:rPr sz="1650" dirty="0">
                <a:solidFill>
                  <a:srgbClr val="8E3338"/>
                </a:solidFill>
                <a:latin typeface="Arial MT"/>
                <a:cs typeface="Arial MT"/>
              </a:rPr>
              <a:t>	</a:t>
            </a:r>
            <a:r>
              <a:rPr sz="1650" spc="-25" dirty="0">
                <a:solidFill>
                  <a:srgbClr val="A1232D"/>
                </a:solidFill>
                <a:latin typeface="Arial MT"/>
                <a:cs typeface="Arial MT"/>
              </a:rPr>
              <a:t>age</a:t>
            </a:r>
            <a:endParaRPr sz="1650">
              <a:latin typeface="Arial MT"/>
              <a:cs typeface="Arial MT"/>
            </a:endParaRPr>
          </a:p>
        </p:txBody>
      </p:sp>
      <p:sp>
        <p:nvSpPr>
          <p:cNvPr id="19" name="object 19"/>
          <p:cNvSpPr txBox="1"/>
          <p:nvPr/>
        </p:nvSpPr>
        <p:spPr>
          <a:xfrm>
            <a:off x="7964383" y="5327997"/>
            <a:ext cx="1014730" cy="768350"/>
          </a:xfrm>
          <a:prstGeom prst="rect">
            <a:avLst/>
          </a:prstGeom>
        </p:spPr>
        <p:txBody>
          <a:bodyPr vert="horz" wrap="square" lIns="0" tIns="11430" rIns="0" bIns="0" rtlCol="0">
            <a:spAutoFit/>
          </a:bodyPr>
          <a:lstStyle/>
          <a:p>
            <a:pPr marL="14604" algn="ctr">
              <a:lnSpc>
                <a:spcPts val="2925"/>
              </a:lnSpc>
              <a:spcBef>
                <a:spcPts val="90"/>
              </a:spcBef>
            </a:pPr>
            <a:r>
              <a:rPr sz="2500" spc="-20" dirty="0">
                <a:solidFill>
                  <a:srgbClr val="E23B18"/>
                </a:solidFill>
                <a:latin typeface="Arial MT"/>
                <a:cs typeface="Arial MT"/>
              </a:rPr>
              <a:t>data</a:t>
            </a:r>
            <a:endParaRPr sz="2500">
              <a:latin typeface="Arial MT"/>
              <a:cs typeface="Arial MT"/>
            </a:endParaRPr>
          </a:p>
          <a:p>
            <a:pPr algn="ctr">
              <a:lnSpc>
                <a:spcPts val="2925"/>
              </a:lnSpc>
            </a:pPr>
            <a:r>
              <a:rPr sz="2500" spc="-65" dirty="0">
                <a:solidFill>
                  <a:srgbClr val="E63B1F"/>
                </a:solidFill>
                <a:latin typeface="Arial MT"/>
                <a:cs typeface="Arial MT"/>
              </a:rPr>
              <a:t>records</a:t>
            </a:r>
            <a:endParaRPr sz="2500">
              <a:latin typeface="Arial MT"/>
              <a:cs typeface="Arial MT"/>
            </a:endParaRPr>
          </a:p>
        </p:txBody>
      </p:sp>
      <p:sp>
        <p:nvSpPr>
          <p:cNvPr id="20" name="object 20"/>
          <p:cNvSpPr txBox="1"/>
          <p:nvPr/>
        </p:nvSpPr>
        <p:spPr>
          <a:xfrm>
            <a:off x="6750450" y="6685806"/>
            <a:ext cx="3738245" cy="200055"/>
          </a:xfrm>
          <a:prstGeom prst="rect">
            <a:avLst/>
          </a:prstGeom>
        </p:spPr>
        <p:txBody>
          <a:bodyPr vert="horz" wrap="square" lIns="0" tIns="15240" rIns="0" bIns="0" rtlCol="0">
            <a:spAutoFit/>
          </a:bodyPr>
          <a:lstStyle/>
          <a:p>
            <a:pPr marL="12700">
              <a:spcBef>
                <a:spcPts val="120"/>
              </a:spcBef>
            </a:pPr>
            <a:r>
              <a:rPr spc="-52" baseline="2314" dirty="0">
                <a:solidFill>
                  <a:srgbClr val="2F2F2F"/>
                </a:solidFill>
                <a:latin typeface="Comic Sans MS"/>
                <a:cs typeface="Comic Sans MS"/>
              </a:rPr>
              <a:t>Hector</a:t>
            </a:r>
            <a:r>
              <a:rPr spc="135" baseline="2314" dirty="0">
                <a:solidFill>
                  <a:srgbClr val="2F2F2F"/>
                </a:solidFill>
                <a:latin typeface="Comic Sans MS"/>
                <a:cs typeface="Comic Sans MS"/>
              </a:rPr>
              <a:t> </a:t>
            </a:r>
            <a:r>
              <a:rPr baseline="2314" dirty="0">
                <a:solidFill>
                  <a:srgbClr val="3D3D3D"/>
                </a:solidFill>
                <a:latin typeface="Comic Sans MS"/>
                <a:cs typeface="Comic Sans MS"/>
              </a:rPr>
              <a:t>Garcia</a:t>
            </a:r>
            <a:r>
              <a:rPr spc="172" baseline="2314" dirty="0">
                <a:solidFill>
                  <a:srgbClr val="3D3D3D"/>
                </a:solidFill>
                <a:latin typeface="Comic Sans MS"/>
                <a:cs typeface="Comic Sans MS"/>
              </a:rPr>
              <a:t> </a:t>
            </a:r>
            <a:r>
              <a:rPr baseline="2314" dirty="0">
                <a:solidFill>
                  <a:srgbClr val="2B2B2B"/>
                </a:solidFill>
                <a:latin typeface="Comic Sans MS"/>
                <a:cs typeface="Comic Sans MS"/>
              </a:rPr>
              <a:t>Molina:</a:t>
            </a:r>
            <a:r>
              <a:rPr spc="97" baseline="2314" dirty="0">
                <a:solidFill>
                  <a:srgbClr val="2B2B2B"/>
                </a:solidFill>
                <a:latin typeface="Comic Sans MS"/>
                <a:cs typeface="Comic Sans MS"/>
              </a:rPr>
              <a:t> </a:t>
            </a:r>
            <a:r>
              <a:rPr spc="-30" baseline="2314" dirty="0">
                <a:solidFill>
                  <a:srgbClr val="5D563B"/>
                </a:solidFill>
                <a:latin typeface="Comic Sans MS"/>
                <a:cs typeface="Comic Sans MS"/>
              </a:rPr>
              <a:t>Data</a:t>
            </a:r>
            <a:r>
              <a:rPr spc="127" baseline="2314" dirty="0">
                <a:solidFill>
                  <a:srgbClr val="5D563B"/>
                </a:solidFill>
                <a:latin typeface="Comic Sans MS"/>
                <a:cs typeface="Comic Sans MS"/>
              </a:rPr>
              <a:t> </a:t>
            </a:r>
            <a:r>
              <a:rPr baseline="2314" dirty="0">
                <a:solidFill>
                  <a:srgbClr val="343434"/>
                </a:solidFill>
                <a:latin typeface="Comic Sans MS"/>
                <a:cs typeface="Comic Sans MS"/>
              </a:rPr>
              <a:t>Waæhousina</a:t>
            </a:r>
            <a:r>
              <a:rPr spc="434" baseline="2314" dirty="0">
                <a:solidFill>
                  <a:srgbClr val="343434"/>
                </a:solidFill>
                <a:latin typeface="Comic Sans MS"/>
                <a:cs typeface="Comic Sans MS"/>
              </a:rPr>
              <a:t> </a:t>
            </a:r>
            <a:r>
              <a:rPr sz="1200" dirty="0">
                <a:solidFill>
                  <a:srgbClr val="4D4224"/>
                </a:solidFill>
                <a:latin typeface="Comic Sans MS"/>
                <a:cs typeface="Comic Sans MS"/>
              </a:rPr>
              <a:t>and</a:t>
            </a:r>
            <a:r>
              <a:rPr sz="1200" spc="35" dirty="0">
                <a:solidFill>
                  <a:srgbClr val="4D4224"/>
                </a:solidFill>
                <a:latin typeface="Comic Sans MS"/>
                <a:cs typeface="Comic Sans MS"/>
              </a:rPr>
              <a:t> </a:t>
            </a:r>
            <a:r>
              <a:rPr spc="-30" baseline="2314" dirty="0">
                <a:solidFill>
                  <a:srgbClr val="313131"/>
                </a:solidFill>
                <a:latin typeface="Comic Sans MS"/>
                <a:cs typeface="Comic Sans MS"/>
              </a:rPr>
              <a:t>OLAP</a:t>
            </a:r>
            <a:endParaRPr baseline="2314">
              <a:latin typeface="Comic Sans MS"/>
              <a:cs typeface="Comic Sans MS"/>
            </a:endParaRPr>
          </a:p>
        </p:txBody>
      </p:sp>
    </p:spTree>
    <p:extLst>
      <p:ext uri="{BB962C8B-B14F-4D97-AF65-F5344CB8AC3E}">
        <p14:creationId xmlns:p14="http://schemas.microsoft.com/office/powerpoint/2010/main" val="1659223518"/>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622601" y="2982517"/>
            <a:ext cx="214312" cy="116085"/>
          </a:xfrm>
          <a:prstGeom prst="rect">
            <a:avLst/>
          </a:prstGeom>
        </p:spPr>
      </p:pic>
      <p:pic>
        <p:nvPicPr>
          <p:cNvPr id="3" name="object 3"/>
          <p:cNvPicPr/>
          <p:nvPr/>
        </p:nvPicPr>
        <p:blipFill>
          <a:blip r:embed="rId3" cstate="print"/>
          <a:stretch>
            <a:fillRect/>
          </a:stretch>
        </p:blipFill>
        <p:spPr>
          <a:xfrm>
            <a:off x="6167438" y="2375297"/>
            <a:ext cx="187523" cy="125015"/>
          </a:xfrm>
          <a:prstGeom prst="rect">
            <a:avLst/>
          </a:prstGeom>
        </p:spPr>
      </p:pic>
      <p:pic>
        <p:nvPicPr>
          <p:cNvPr id="4" name="object 4"/>
          <p:cNvPicPr/>
          <p:nvPr/>
        </p:nvPicPr>
        <p:blipFill>
          <a:blip r:embed="rId4" cstate="print"/>
          <a:stretch>
            <a:fillRect/>
          </a:stretch>
        </p:blipFill>
        <p:spPr>
          <a:xfrm>
            <a:off x="8649892" y="2375297"/>
            <a:ext cx="187523" cy="125015"/>
          </a:xfrm>
          <a:prstGeom prst="rect">
            <a:avLst/>
          </a:prstGeom>
        </p:spPr>
      </p:pic>
      <p:grpSp>
        <p:nvGrpSpPr>
          <p:cNvPr id="5" name="object 5"/>
          <p:cNvGrpSpPr/>
          <p:nvPr/>
        </p:nvGrpSpPr>
        <p:grpSpPr>
          <a:xfrm>
            <a:off x="1524001" y="1273968"/>
            <a:ext cx="9138285" cy="163830"/>
            <a:chOff x="0" y="1273968"/>
            <a:chExt cx="9138285" cy="163830"/>
          </a:xfrm>
        </p:grpSpPr>
        <p:pic>
          <p:nvPicPr>
            <p:cNvPr id="6" name="object 6"/>
            <p:cNvPicPr/>
            <p:nvPr/>
          </p:nvPicPr>
          <p:blipFill>
            <a:blip r:embed="rId5" cstate="print"/>
            <a:stretch>
              <a:fillRect/>
            </a:stretch>
          </p:blipFill>
          <p:spPr>
            <a:xfrm>
              <a:off x="0" y="1384101"/>
              <a:ext cx="9135070" cy="53578"/>
            </a:xfrm>
            <a:prstGeom prst="rect">
              <a:avLst/>
            </a:prstGeom>
          </p:spPr>
        </p:pic>
        <p:pic>
          <p:nvPicPr>
            <p:cNvPr id="7" name="object 7"/>
            <p:cNvPicPr/>
            <p:nvPr/>
          </p:nvPicPr>
          <p:blipFill>
            <a:blip r:embed="rId6" cstate="print"/>
            <a:stretch>
              <a:fillRect/>
            </a:stretch>
          </p:blipFill>
          <p:spPr>
            <a:xfrm>
              <a:off x="0" y="1276945"/>
              <a:ext cx="9135070" cy="80367"/>
            </a:xfrm>
            <a:prstGeom prst="rect">
              <a:avLst/>
            </a:prstGeom>
          </p:spPr>
        </p:pic>
        <p:sp>
          <p:nvSpPr>
            <p:cNvPr id="8" name="object 8"/>
            <p:cNvSpPr/>
            <p:nvPr/>
          </p:nvSpPr>
          <p:spPr>
            <a:xfrm>
              <a:off x="17859"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grpSp>
      <p:sp>
        <p:nvSpPr>
          <p:cNvPr id="9" name="object 9"/>
          <p:cNvSpPr txBox="1">
            <a:spLocks noGrp="1"/>
          </p:cNvSpPr>
          <p:nvPr>
            <p:ph type="title"/>
          </p:nvPr>
        </p:nvSpPr>
        <p:spPr>
          <a:xfrm>
            <a:off x="3625975" y="656113"/>
            <a:ext cx="4902835" cy="448200"/>
          </a:xfrm>
          <a:prstGeom prst="rect">
            <a:avLst/>
          </a:prstGeom>
        </p:spPr>
        <p:txBody>
          <a:bodyPr vert="horz" wrap="square" lIns="0" tIns="17145" rIns="0" bIns="0" numCol="1" rtlCol="0" anchor="b" anchorCtr="0" compatLnSpc="1">
            <a:prstTxWarp prst="textNoShape">
              <a:avLst/>
            </a:prstTxWarp>
            <a:spAutoFit/>
          </a:bodyPr>
          <a:lstStyle/>
          <a:p>
            <a:pPr marL="12700">
              <a:spcBef>
                <a:spcPts val="135"/>
              </a:spcBef>
            </a:pPr>
            <a:r>
              <a:rPr spc="-85" dirty="0">
                <a:solidFill>
                  <a:srgbClr val="076760"/>
                </a:solidFill>
              </a:rPr>
              <a:t>Using</a:t>
            </a:r>
            <a:r>
              <a:rPr spc="-195" dirty="0">
                <a:solidFill>
                  <a:srgbClr val="076760"/>
                </a:solidFill>
              </a:rPr>
              <a:t> </a:t>
            </a:r>
            <a:r>
              <a:rPr spc="-100" dirty="0">
                <a:solidFill>
                  <a:srgbClr val="056052"/>
                </a:solidFill>
              </a:rPr>
              <a:t>Inverted</a:t>
            </a:r>
            <a:r>
              <a:rPr spc="-170" dirty="0">
                <a:solidFill>
                  <a:srgbClr val="056052"/>
                </a:solidFill>
              </a:rPr>
              <a:t> </a:t>
            </a:r>
            <a:r>
              <a:rPr spc="-85" dirty="0">
                <a:solidFill>
                  <a:srgbClr val="036D62"/>
                </a:solidFill>
              </a:rPr>
              <a:t>Lists</a:t>
            </a:r>
          </a:p>
        </p:txBody>
      </p:sp>
      <p:sp>
        <p:nvSpPr>
          <p:cNvPr id="13" name="object 13"/>
          <p:cNvSpPr txBox="1">
            <a:spLocks noGrp="1"/>
          </p:cNvSpPr>
          <p:nvPr>
            <p:ph type="ftr" sz="quarter" idx="5"/>
          </p:nvPr>
        </p:nvSpPr>
        <p:spPr>
          <a:xfrm>
            <a:off x="5226038" y="6697174"/>
            <a:ext cx="3742690" cy="191770"/>
          </a:xfrm>
          <a:prstGeom prst="rect">
            <a:avLst/>
          </a:prstGeom>
        </p:spPr>
        <p:txBody>
          <a:bodyPr vert="horz" wrap="square" lIns="0" tIns="0" rIns="0" bIns="0" rtlCol="0">
            <a:spAutoFit/>
          </a:bodyPr>
          <a:lstStyle>
            <a:defPPr>
              <a:defRPr kern="0"/>
            </a:defPPr>
            <a:lvl1pPr>
              <a:defRPr sz="1150" b="0" i="0">
                <a:solidFill>
                  <a:srgbClr val="2F2F2F"/>
                </a:solidFill>
                <a:latin typeface="Arial MT"/>
                <a:cs typeface="Arial MT"/>
              </a:defRPr>
            </a:lvl1pPr>
          </a:lstStyle>
          <a:p>
            <a:pPr marL="12700">
              <a:spcBef>
                <a:spcPts val="10"/>
              </a:spcBef>
            </a:pPr>
            <a:r>
              <a:rPr lang="en-GB" spc="-55">
                <a:solidFill>
                  <a:srgbClr val="333333"/>
                </a:solidFill>
              </a:rPr>
              <a:t>Prepared By: Mohammad Rony Lecturer, Dept. Of CSE University Of Global Village (UGV), Barishal</a:t>
            </a:r>
            <a:endParaRPr spc="-20" dirty="0">
              <a:solidFill>
                <a:srgbClr val="343434"/>
              </a:solidFill>
            </a:endParaRPr>
          </a:p>
        </p:txBody>
      </p:sp>
      <p:sp>
        <p:nvSpPr>
          <p:cNvPr id="10" name="object 10"/>
          <p:cNvSpPr txBox="1"/>
          <p:nvPr/>
        </p:nvSpPr>
        <p:spPr>
          <a:xfrm>
            <a:off x="2141386" y="1529502"/>
            <a:ext cx="6396990" cy="2878455"/>
          </a:xfrm>
          <a:prstGeom prst="rect">
            <a:avLst/>
          </a:prstGeom>
        </p:spPr>
        <p:txBody>
          <a:bodyPr vert="horz" wrap="square" lIns="0" tIns="112395" rIns="0" bIns="0" rtlCol="0">
            <a:spAutoFit/>
          </a:bodyPr>
          <a:lstStyle/>
          <a:p>
            <a:pPr marL="347345" indent="-334010">
              <a:spcBef>
                <a:spcPts val="885"/>
              </a:spcBef>
              <a:buClr>
                <a:srgbClr val="FD00FF"/>
              </a:buClr>
              <a:buChar char="•"/>
              <a:tabLst>
                <a:tab pos="347345" algn="l"/>
              </a:tabLst>
            </a:pPr>
            <a:r>
              <a:rPr sz="3100" spc="-10" dirty="0">
                <a:latin typeface="Arial MT"/>
                <a:cs typeface="Arial MT"/>
              </a:rPr>
              <a:t>Query:</a:t>
            </a:r>
            <a:endParaRPr sz="3100">
              <a:latin typeface="Arial MT"/>
              <a:cs typeface="Arial MT"/>
            </a:endParaRPr>
          </a:p>
          <a:p>
            <a:pPr marL="475615">
              <a:spcBef>
                <a:spcPts val="730"/>
              </a:spcBef>
              <a:tabLst>
                <a:tab pos="4318635" algn="l"/>
              </a:tabLst>
            </a:pPr>
            <a:r>
              <a:rPr sz="2800" spc="155" dirty="0">
                <a:latin typeface="Arial MT"/>
                <a:cs typeface="Arial MT"/>
              </a:rPr>
              <a:t>cGet</a:t>
            </a:r>
            <a:r>
              <a:rPr sz="2800" spc="-70" dirty="0">
                <a:latin typeface="Arial MT"/>
                <a:cs typeface="Arial MT"/>
              </a:rPr>
              <a:t> </a:t>
            </a:r>
            <a:r>
              <a:rPr sz="2800" dirty="0">
                <a:latin typeface="Arial MT"/>
                <a:cs typeface="Arial MT"/>
              </a:rPr>
              <a:t>people</a:t>
            </a:r>
            <a:r>
              <a:rPr sz="2800" spc="35" dirty="0">
                <a:latin typeface="Arial MT"/>
                <a:cs typeface="Arial MT"/>
              </a:rPr>
              <a:t> </a:t>
            </a:r>
            <a:r>
              <a:rPr sz="2800" dirty="0">
                <a:latin typeface="Arial MT"/>
                <a:cs typeface="Arial MT"/>
              </a:rPr>
              <a:t>with </a:t>
            </a:r>
            <a:r>
              <a:rPr sz="2800" spc="-25" dirty="0">
                <a:latin typeface="Arial MT"/>
                <a:cs typeface="Arial MT"/>
              </a:rPr>
              <a:t>age</a:t>
            </a:r>
            <a:r>
              <a:rPr sz="2800" dirty="0">
                <a:latin typeface="Arial MT"/>
                <a:cs typeface="Arial MT"/>
              </a:rPr>
              <a:t>	20</a:t>
            </a:r>
            <a:r>
              <a:rPr sz="2800" spc="-70" dirty="0">
                <a:latin typeface="Arial MT"/>
                <a:cs typeface="Arial MT"/>
              </a:rPr>
              <a:t> </a:t>
            </a:r>
            <a:r>
              <a:rPr sz="2800" dirty="0">
                <a:latin typeface="Arial MT"/>
                <a:cs typeface="Arial MT"/>
              </a:rPr>
              <a:t>and</a:t>
            </a:r>
            <a:r>
              <a:rPr sz="2800" spc="5" dirty="0">
                <a:latin typeface="Arial MT"/>
                <a:cs typeface="Arial MT"/>
              </a:rPr>
              <a:t> </a:t>
            </a:r>
            <a:r>
              <a:rPr sz="2800" spc="-20" dirty="0">
                <a:latin typeface="Arial MT"/>
                <a:cs typeface="Arial MT"/>
              </a:rPr>
              <a:t>name</a:t>
            </a:r>
            <a:endParaRPr sz="2800">
              <a:latin typeface="Arial MT"/>
              <a:cs typeface="Arial MT"/>
            </a:endParaRPr>
          </a:p>
          <a:p>
            <a:pPr marL="31115">
              <a:spcBef>
                <a:spcPts val="990"/>
              </a:spcBef>
              <a:tabLst>
                <a:tab pos="2827020" algn="l"/>
              </a:tabLst>
            </a:pPr>
            <a:r>
              <a:rPr sz="2950" dirty="0">
                <a:solidFill>
                  <a:srgbClr val="F405F4"/>
                </a:solidFill>
                <a:latin typeface="Arial MT"/>
                <a:cs typeface="Arial MT"/>
              </a:rPr>
              <a:t>x</a:t>
            </a:r>
            <a:r>
              <a:rPr sz="2950" spc="375" dirty="0">
                <a:solidFill>
                  <a:srgbClr val="F405F4"/>
                </a:solidFill>
                <a:latin typeface="Arial MT"/>
                <a:cs typeface="Arial MT"/>
              </a:rPr>
              <a:t> </a:t>
            </a:r>
            <a:r>
              <a:rPr sz="2950" spc="50" dirty="0">
                <a:latin typeface="Arial MT"/>
                <a:cs typeface="Arial MT"/>
              </a:rPr>
              <a:t>List</a:t>
            </a:r>
            <a:r>
              <a:rPr sz="2950" spc="240" dirty="0">
                <a:latin typeface="Arial MT"/>
                <a:cs typeface="Arial MT"/>
              </a:rPr>
              <a:t> </a:t>
            </a:r>
            <a:r>
              <a:rPr sz="2950" dirty="0">
                <a:latin typeface="Arial MT"/>
                <a:cs typeface="Arial MT"/>
              </a:rPr>
              <a:t>for</a:t>
            </a:r>
            <a:r>
              <a:rPr sz="2950" spc="150" dirty="0">
                <a:latin typeface="Arial MT"/>
                <a:cs typeface="Arial MT"/>
              </a:rPr>
              <a:t> </a:t>
            </a:r>
            <a:r>
              <a:rPr sz="2950" spc="65" dirty="0">
                <a:latin typeface="Arial MT"/>
                <a:cs typeface="Arial MT"/>
              </a:rPr>
              <a:t>age</a:t>
            </a:r>
            <a:r>
              <a:rPr sz="2950" dirty="0">
                <a:latin typeface="Arial MT"/>
                <a:cs typeface="Arial MT"/>
              </a:rPr>
              <a:t>	</a:t>
            </a:r>
            <a:r>
              <a:rPr sz="2950" spc="90" dirty="0">
                <a:latin typeface="Arial MT"/>
                <a:cs typeface="Arial MT"/>
              </a:rPr>
              <a:t>20:</a:t>
            </a:r>
            <a:r>
              <a:rPr sz="2950" spc="-85" dirty="0">
                <a:latin typeface="Arial MT"/>
                <a:cs typeface="Arial MT"/>
              </a:rPr>
              <a:t> </a:t>
            </a:r>
            <a:r>
              <a:rPr sz="2950" spc="-10" dirty="0">
                <a:latin typeface="Arial MT"/>
                <a:cs typeface="Arial MT"/>
              </a:rPr>
              <a:t>r4,</a:t>
            </a:r>
            <a:r>
              <a:rPr sz="2950" spc="-114" dirty="0">
                <a:latin typeface="Arial MT"/>
                <a:cs typeface="Arial MT"/>
              </a:rPr>
              <a:t> </a:t>
            </a:r>
            <a:r>
              <a:rPr sz="2950" spc="-50" dirty="0">
                <a:latin typeface="Arial MT"/>
                <a:cs typeface="Arial MT"/>
              </a:rPr>
              <a:t>r18,</a:t>
            </a:r>
            <a:r>
              <a:rPr sz="2950" spc="-80" dirty="0">
                <a:latin typeface="Arial MT"/>
                <a:cs typeface="Arial MT"/>
              </a:rPr>
              <a:t> </a:t>
            </a:r>
            <a:r>
              <a:rPr sz="2950" spc="-70" dirty="0">
                <a:latin typeface="Arial MT"/>
                <a:cs typeface="Arial MT"/>
              </a:rPr>
              <a:t>r34,</a:t>
            </a:r>
            <a:r>
              <a:rPr sz="2950" spc="-135" dirty="0">
                <a:latin typeface="Arial MT"/>
                <a:cs typeface="Arial MT"/>
              </a:rPr>
              <a:t> </a:t>
            </a:r>
            <a:r>
              <a:rPr sz="2950" spc="-25" dirty="0">
                <a:latin typeface="Arial MT"/>
                <a:cs typeface="Arial MT"/>
              </a:rPr>
              <a:t>r35</a:t>
            </a:r>
            <a:endParaRPr sz="2950">
              <a:latin typeface="Arial MT"/>
              <a:cs typeface="Arial MT"/>
            </a:endParaRPr>
          </a:p>
          <a:p>
            <a:pPr marL="353695" indent="-340360">
              <a:spcBef>
                <a:spcPts val="1000"/>
              </a:spcBef>
              <a:buClr>
                <a:srgbClr val="FD00FF"/>
              </a:buClr>
              <a:buSzPct val="101639"/>
              <a:buChar char="•"/>
              <a:tabLst>
                <a:tab pos="353695" algn="l"/>
              </a:tabLst>
            </a:pPr>
            <a:r>
              <a:rPr sz="3050" dirty="0">
                <a:latin typeface="Arial MT"/>
                <a:cs typeface="Arial MT"/>
              </a:rPr>
              <a:t>List</a:t>
            </a:r>
            <a:r>
              <a:rPr sz="3050" spc="140" dirty="0">
                <a:latin typeface="Arial MT"/>
                <a:cs typeface="Arial MT"/>
              </a:rPr>
              <a:t> </a:t>
            </a:r>
            <a:r>
              <a:rPr sz="3050" dirty="0">
                <a:latin typeface="Arial MT"/>
                <a:cs typeface="Arial MT"/>
              </a:rPr>
              <a:t>for</a:t>
            </a:r>
            <a:r>
              <a:rPr sz="3050" spc="155" dirty="0">
                <a:latin typeface="Arial MT"/>
                <a:cs typeface="Arial MT"/>
              </a:rPr>
              <a:t> </a:t>
            </a:r>
            <a:r>
              <a:rPr sz="3050" dirty="0">
                <a:latin typeface="Arial MT"/>
                <a:cs typeface="Arial MT"/>
              </a:rPr>
              <a:t>name</a:t>
            </a:r>
            <a:r>
              <a:rPr sz="3050" spc="254" dirty="0">
                <a:latin typeface="Arial MT"/>
                <a:cs typeface="Arial MT"/>
              </a:rPr>
              <a:t> </a:t>
            </a:r>
            <a:r>
              <a:rPr sz="3050" spc="85" dirty="0">
                <a:latin typeface="Arial MT"/>
                <a:cs typeface="Arial MT"/>
              </a:rPr>
              <a:t>=</a:t>
            </a:r>
            <a:r>
              <a:rPr sz="3050" spc="125" dirty="0">
                <a:latin typeface="Arial MT"/>
                <a:cs typeface="Arial MT"/>
              </a:rPr>
              <a:t> </a:t>
            </a:r>
            <a:r>
              <a:rPr sz="3050" dirty="0">
                <a:latin typeface="Arial MT"/>
                <a:cs typeface="Arial MT"/>
              </a:rPr>
              <a:t>“fred”:</a:t>
            </a:r>
            <a:r>
              <a:rPr sz="3050" spc="204" dirty="0">
                <a:latin typeface="Arial MT"/>
                <a:cs typeface="Arial MT"/>
              </a:rPr>
              <a:t> </a:t>
            </a:r>
            <a:r>
              <a:rPr sz="3050" spc="-114" dirty="0">
                <a:latin typeface="Arial MT"/>
                <a:cs typeface="Arial MT"/>
              </a:rPr>
              <a:t>r18,</a:t>
            </a:r>
            <a:r>
              <a:rPr sz="3050" spc="65" dirty="0">
                <a:latin typeface="Arial MT"/>
                <a:cs typeface="Arial MT"/>
              </a:rPr>
              <a:t> </a:t>
            </a:r>
            <a:r>
              <a:rPr sz="3050" spc="-25" dirty="0">
                <a:latin typeface="Arial MT"/>
                <a:cs typeface="Arial MT"/>
              </a:rPr>
              <a:t>r52</a:t>
            </a:r>
            <a:endParaRPr sz="3050">
              <a:latin typeface="Arial MT"/>
              <a:cs typeface="Arial MT"/>
            </a:endParaRPr>
          </a:p>
          <a:p>
            <a:pPr marL="365125" indent="-352425">
              <a:spcBef>
                <a:spcPts val="830"/>
              </a:spcBef>
              <a:buClr>
                <a:srgbClr val="F605F9"/>
              </a:buClr>
              <a:buChar char="•"/>
              <a:tabLst>
                <a:tab pos="365125" algn="l"/>
              </a:tabLst>
            </a:pPr>
            <a:r>
              <a:rPr sz="3200" spc="-10" dirty="0">
                <a:latin typeface="Arial MT"/>
                <a:cs typeface="Arial MT"/>
              </a:rPr>
              <a:t>Answer </a:t>
            </a:r>
            <a:r>
              <a:rPr sz="3200" dirty="0">
                <a:latin typeface="Arial MT"/>
                <a:cs typeface="Arial MT"/>
              </a:rPr>
              <a:t>is</a:t>
            </a:r>
            <a:r>
              <a:rPr sz="3200" spc="-185" dirty="0">
                <a:latin typeface="Arial MT"/>
                <a:cs typeface="Arial MT"/>
              </a:rPr>
              <a:t> </a:t>
            </a:r>
            <a:r>
              <a:rPr sz="3200" spc="-10" dirty="0">
                <a:latin typeface="Arial MT"/>
                <a:cs typeface="Arial MT"/>
              </a:rPr>
              <a:t>intersection:</a:t>
            </a:r>
            <a:r>
              <a:rPr sz="3200" dirty="0">
                <a:latin typeface="Arial MT"/>
                <a:cs typeface="Arial MT"/>
              </a:rPr>
              <a:t> </a:t>
            </a:r>
            <a:r>
              <a:rPr sz="3200" spc="-25" dirty="0">
                <a:latin typeface="Arial MT"/>
                <a:cs typeface="Arial MT"/>
              </a:rPr>
              <a:t>r18</a:t>
            </a:r>
            <a:endParaRPr sz="3200">
              <a:latin typeface="Arial MT"/>
              <a:cs typeface="Arial MT"/>
            </a:endParaRPr>
          </a:p>
        </p:txBody>
      </p:sp>
      <p:sp>
        <p:nvSpPr>
          <p:cNvPr id="11" name="object 11"/>
          <p:cNvSpPr txBox="1"/>
          <p:nvPr/>
        </p:nvSpPr>
        <p:spPr>
          <a:xfrm>
            <a:off x="8935151" y="2190452"/>
            <a:ext cx="859155" cy="457200"/>
          </a:xfrm>
          <a:prstGeom prst="rect">
            <a:avLst/>
          </a:prstGeom>
        </p:spPr>
        <p:txBody>
          <a:bodyPr vert="horz" wrap="square" lIns="0" tIns="16510" rIns="0" bIns="0" rtlCol="0">
            <a:spAutoFit/>
          </a:bodyPr>
          <a:lstStyle/>
          <a:p>
            <a:pPr marL="12700">
              <a:spcBef>
                <a:spcPts val="130"/>
              </a:spcBef>
            </a:pPr>
            <a:r>
              <a:rPr sz="2800" spc="-25" dirty="0">
                <a:latin typeface="Arial MT"/>
                <a:cs typeface="Arial MT"/>
              </a:rPr>
              <a:t>“fred”</a:t>
            </a:r>
            <a:endParaRPr sz="2800">
              <a:latin typeface="Arial MT"/>
              <a:cs typeface="Arial MT"/>
            </a:endParaRPr>
          </a:p>
        </p:txBody>
      </p:sp>
    </p:spTree>
    <p:extLst>
      <p:ext uri="{BB962C8B-B14F-4D97-AF65-F5344CB8AC3E}">
        <p14:creationId xmlns:p14="http://schemas.microsoft.com/office/powerpoint/2010/main" val="828888803"/>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229446" y="1562696"/>
            <a:ext cx="4009429" cy="4250531"/>
          </a:xfrm>
          <a:prstGeom prst="rect">
            <a:avLst/>
          </a:prstGeom>
        </p:spPr>
      </p:pic>
      <p:grpSp>
        <p:nvGrpSpPr>
          <p:cNvPr id="3" name="object 3"/>
          <p:cNvGrpSpPr/>
          <p:nvPr/>
        </p:nvGrpSpPr>
        <p:grpSpPr>
          <a:xfrm>
            <a:off x="1524000" y="1276945"/>
            <a:ext cx="9135110" cy="161290"/>
            <a:chOff x="0" y="1276945"/>
            <a:chExt cx="9135110" cy="161290"/>
          </a:xfrm>
        </p:grpSpPr>
        <p:pic>
          <p:nvPicPr>
            <p:cNvPr id="4" name="object 4"/>
            <p:cNvPicPr/>
            <p:nvPr/>
          </p:nvPicPr>
          <p:blipFill>
            <a:blip r:embed="rId3" cstate="print"/>
            <a:stretch>
              <a:fillRect/>
            </a:stretch>
          </p:blipFill>
          <p:spPr>
            <a:xfrm>
              <a:off x="0" y="1384101"/>
              <a:ext cx="9135070" cy="53578"/>
            </a:xfrm>
            <a:prstGeom prst="rect">
              <a:avLst/>
            </a:prstGeom>
          </p:spPr>
        </p:pic>
        <p:pic>
          <p:nvPicPr>
            <p:cNvPr id="5" name="object 5"/>
            <p:cNvPicPr/>
            <p:nvPr/>
          </p:nvPicPr>
          <p:blipFill>
            <a:blip r:embed="rId4" cstate="print"/>
            <a:stretch>
              <a:fillRect/>
            </a:stretch>
          </p:blipFill>
          <p:spPr>
            <a:xfrm>
              <a:off x="0" y="1276945"/>
              <a:ext cx="9135070" cy="80367"/>
            </a:xfrm>
            <a:prstGeom prst="rect">
              <a:avLst/>
            </a:prstGeom>
          </p:spPr>
        </p:pic>
      </p:grpSp>
      <p:sp>
        <p:nvSpPr>
          <p:cNvPr id="6" name="object 6"/>
          <p:cNvSpPr/>
          <p:nvPr/>
        </p:nvSpPr>
        <p:spPr>
          <a:xfrm>
            <a:off x="5320605" y="1559719"/>
            <a:ext cx="0" cy="2262505"/>
          </a:xfrm>
          <a:custGeom>
            <a:avLst/>
            <a:gdLst/>
            <a:ahLst/>
            <a:cxnLst/>
            <a:rect l="l" t="t" r="r" b="b"/>
            <a:pathLst>
              <a:path h="2262504">
                <a:moveTo>
                  <a:pt x="0" y="2262188"/>
                </a:moveTo>
                <a:lnTo>
                  <a:pt x="0" y="0"/>
                </a:lnTo>
              </a:path>
            </a:pathLst>
          </a:custGeom>
          <a:ln w="3175">
            <a:solidFill>
              <a:srgbClr val="1C1857"/>
            </a:solidFill>
          </a:ln>
        </p:spPr>
        <p:txBody>
          <a:bodyPr wrap="square" lIns="0" tIns="0" rIns="0" bIns="0" rtlCol="0"/>
          <a:lstStyle/>
          <a:p>
            <a:endParaRPr/>
          </a:p>
        </p:txBody>
      </p:sp>
      <p:sp>
        <p:nvSpPr>
          <p:cNvPr id="7" name="object 7"/>
          <p:cNvSpPr/>
          <p:nvPr/>
        </p:nvSpPr>
        <p:spPr>
          <a:xfrm>
            <a:off x="5668863" y="1559719"/>
            <a:ext cx="0" cy="2262505"/>
          </a:xfrm>
          <a:custGeom>
            <a:avLst/>
            <a:gdLst/>
            <a:ahLst/>
            <a:cxnLst/>
            <a:rect l="l" t="t" r="r" b="b"/>
            <a:pathLst>
              <a:path h="2262504">
                <a:moveTo>
                  <a:pt x="0" y="2262188"/>
                </a:moveTo>
                <a:lnTo>
                  <a:pt x="0" y="0"/>
                </a:lnTo>
              </a:path>
            </a:pathLst>
          </a:custGeom>
          <a:ln w="3175">
            <a:solidFill>
              <a:srgbClr val="1C1857"/>
            </a:solidFill>
          </a:ln>
        </p:spPr>
        <p:txBody>
          <a:bodyPr wrap="square" lIns="0" tIns="0" rIns="0" bIns="0" rtlCol="0"/>
          <a:lstStyle/>
          <a:p>
            <a:endParaRPr/>
          </a:p>
        </p:txBody>
      </p:sp>
      <p:sp>
        <p:nvSpPr>
          <p:cNvPr id="8" name="object 8"/>
          <p:cNvSpPr/>
          <p:nvPr/>
        </p:nvSpPr>
        <p:spPr>
          <a:xfrm>
            <a:off x="5954613" y="2881313"/>
            <a:ext cx="0" cy="2494915"/>
          </a:xfrm>
          <a:custGeom>
            <a:avLst/>
            <a:gdLst/>
            <a:ahLst/>
            <a:cxnLst/>
            <a:rect l="l" t="t" r="r" b="b"/>
            <a:pathLst>
              <a:path h="2494915">
                <a:moveTo>
                  <a:pt x="0" y="2494360"/>
                </a:moveTo>
                <a:lnTo>
                  <a:pt x="0" y="0"/>
                </a:lnTo>
              </a:path>
            </a:pathLst>
          </a:custGeom>
          <a:ln w="3175">
            <a:solidFill>
              <a:srgbClr val="1C1857"/>
            </a:solidFill>
          </a:ln>
        </p:spPr>
        <p:txBody>
          <a:bodyPr wrap="square" lIns="0" tIns="0" rIns="0" bIns="0" rtlCol="0"/>
          <a:lstStyle/>
          <a:p>
            <a:endParaRPr/>
          </a:p>
        </p:txBody>
      </p:sp>
      <p:sp>
        <p:nvSpPr>
          <p:cNvPr id="9" name="object 9"/>
          <p:cNvSpPr/>
          <p:nvPr/>
        </p:nvSpPr>
        <p:spPr>
          <a:xfrm>
            <a:off x="6267152" y="2881313"/>
            <a:ext cx="0" cy="2494915"/>
          </a:xfrm>
          <a:custGeom>
            <a:avLst/>
            <a:gdLst/>
            <a:ahLst/>
            <a:cxnLst/>
            <a:rect l="l" t="t" r="r" b="b"/>
            <a:pathLst>
              <a:path h="2494915">
                <a:moveTo>
                  <a:pt x="0" y="2494360"/>
                </a:moveTo>
                <a:lnTo>
                  <a:pt x="0" y="0"/>
                </a:lnTo>
              </a:path>
            </a:pathLst>
          </a:custGeom>
          <a:ln w="3175">
            <a:solidFill>
              <a:srgbClr val="1C1857"/>
            </a:solidFill>
          </a:ln>
        </p:spPr>
        <p:txBody>
          <a:bodyPr wrap="square" lIns="0" tIns="0" rIns="0" bIns="0" rtlCol="0"/>
          <a:lstStyle/>
          <a:p>
            <a:endParaRPr/>
          </a:p>
        </p:txBody>
      </p:sp>
      <p:graphicFrame>
        <p:nvGraphicFramePr>
          <p:cNvPr id="10" name="object 10"/>
          <p:cNvGraphicFramePr>
            <a:graphicFrameLocks noGrp="1"/>
          </p:cNvGraphicFramePr>
          <p:nvPr/>
        </p:nvGraphicFramePr>
        <p:xfrm>
          <a:off x="7539633" y="2503290"/>
          <a:ext cx="1920239" cy="1998343"/>
        </p:xfrm>
        <a:graphic>
          <a:graphicData uri="http://schemas.openxmlformats.org/drawingml/2006/table">
            <a:tbl>
              <a:tblPr firstRow="1" bandRow="1">
                <a:tableStyleId>{2D5ABB26-0587-4C30-8999-92F81FD0307C}</a:tableStyleId>
              </a:tblPr>
              <a:tblGrid>
                <a:gridCol w="631190">
                  <a:extLst>
                    <a:ext uri="{9D8B030D-6E8A-4147-A177-3AD203B41FA5}">
                      <a16:colId xmlns:a16="http://schemas.microsoft.com/office/drawing/2014/main" val="20000"/>
                    </a:ext>
                  </a:extLst>
                </a:gridCol>
                <a:gridCol w="628015">
                  <a:extLst>
                    <a:ext uri="{9D8B030D-6E8A-4147-A177-3AD203B41FA5}">
                      <a16:colId xmlns:a16="http://schemas.microsoft.com/office/drawing/2014/main" val="20001"/>
                    </a:ext>
                  </a:extLst>
                </a:gridCol>
                <a:gridCol w="661034">
                  <a:extLst>
                    <a:ext uri="{9D8B030D-6E8A-4147-A177-3AD203B41FA5}">
                      <a16:colId xmlns:a16="http://schemas.microsoft.com/office/drawing/2014/main" val="20002"/>
                    </a:ext>
                  </a:extLst>
                </a:gridCol>
              </a:tblGrid>
              <a:tr h="249554">
                <a:tc>
                  <a:txBody>
                    <a:bodyPr/>
                    <a:lstStyle/>
                    <a:p>
                      <a:pPr marL="39370" algn="ctr">
                        <a:lnSpc>
                          <a:spcPts val="1660"/>
                        </a:lnSpc>
                      </a:pPr>
                      <a:r>
                        <a:rPr sz="1550" spc="-50" dirty="0">
                          <a:solidFill>
                            <a:srgbClr val="972421"/>
                          </a:solidFill>
                          <a:latin typeface="Arial MT"/>
                          <a:cs typeface="Arial MT"/>
                        </a:rPr>
                        <a:t>1</a:t>
                      </a:r>
                      <a:endParaRPr sz="1550">
                        <a:latin typeface="Arial MT"/>
                        <a:cs typeface="Arial MT"/>
                      </a:endParaRPr>
                    </a:p>
                  </a:txBody>
                  <a:tcPr marL="0" marR="0" marT="0" marB="0">
                    <a:lnL w="9525">
                      <a:solidFill>
                        <a:srgbClr val="8C3B3B"/>
                      </a:solidFill>
                      <a:prstDash val="solid"/>
                    </a:lnL>
                    <a:lnR w="9525">
                      <a:solidFill>
                        <a:srgbClr val="8C3B3B"/>
                      </a:solidFill>
                      <a:prstDash val="solid"/>
                    </a:lnR>
                    <a:lnT w="9525">
                      <a:solidFill>
                        <a:srgbClr val="8C3B3B"/>
                      </a:solidFill>
                      <a:prstDash val="solid"/>
                    </a:lnT>
                    <a:lnB w="9525">
                      <a:solidFill>
                        <a:srgbClr val="8C3B3B"/>
                      </a:solidFill>
                      <a:prstDash val="solid"/>
                    </a:lnB>
                  </a:tcPr>
                </a:tc>
                <a:tc>
                  <a:txBody>
                    <a:bodyPr/>
                    <a:lstStyle/>
                    <a:p>
                      <a:pPr marL="65405" algn="ctr">
                        <a:lnSpc>
                          <a:spcPts val="1660"/>
                        </a:lnSpc>
                      </a:pPr>
                      <a:r>
                        <a:rPr sz="1550" spc="-25" dirty="0">
                          <a:solidFill>
                            <a:srgbClr val="D34242"/>
                          </a:solidFill>
                          <a:latin typeface="Arial MT"/>
                          <a:cs typeface="Arial MT"/>
                        </a:rPr>
                        <a:t>joe</a:t>
                      </a:r>
                      <a:endParaRPr sz="1550">
                        <a:latin typeface="Arial MT"/>
                        <a:cs typeface="Arial MT"/>
                      </a:endParaRPr>
                    </a:p>
                  </a:txBody>
                  <a:tcPr marL="0" marR="0" marT="0" marB="0">
                    <a:lnL w="9525">
                      <a:solidFill>
                        <a:srgbClr val="8C3B3B"/>
                      </a:solidFill>
                      <a:prstDash val="solid"/>
                    </a:lnL>
                    <a:lnR w="9525">
                      <a:solidFill>
                        <a:srgbClr val="8C3B3B"/>
                      </a:solidFill>
                      <a:prstDash val="solid"/>
                    </a:lnR>
                    <a:lnT w="9525">
                      <a:solidFill>
                        <a:srgbClr val="8C3B3B"/>
                      </a:solidFill>
                      <a:prstDash val="solid"/>
                    </a:lnT>
                    <a:lnB w="9525">
                      <a:solidFill>
                        <a:srgbClr val="8C3B3B"/>
                      </a:solidFill>
                      <a:prstDash val="solid"/>
                    </a:lnB>
                  </a:tcPr>
                </a:tc>
                <a:tc>
                  <a:txBody>
                    <a:bodyPr/>
                    <a:lstStyle/>
                    <a:p>
                      <a:pPr marL="242570">
                        <a:lnSpc>
                          <a:spcPts val="1660"/>
                        </a:lnSpc>
                      </a:pPr>
                      <a:r>
                        <a:rPr sz="1550" spc="30" dirty="0">
                          <a:solidFill>
                            <a:srgbClr val="B10F24"/>
                          </a:solidFill>
                          <a:latin typeface="Arial MT"/>
                          <a:cs typeface="Arial MT"/>
                        </a:rPr>
                        <a:t>20</a:t>
                      </a:r>
                      <a:endParaRPr sz="1550">
                        <a:latin typeface="Arial MT"/>
                        <a:cs typeface="Arial MT"/>
                      </a:endParaRPr>
                    </a:p>
                  </a:txBody>
                  <a:tcPr marL="0" marR="0" marT="0" marB="0">
                    <a:lnL w="9525">
                      <a:solidFill>
                        <a:srgbClr val="8C3B3B"/>
                      </a:solidFill>
                      <a:prstDash val="solid"/>
                    </a:lnL>
                    <a:lnR w="9525">
                      <a:solidFill>
                        <a:srgbClr val="8C3B3B"/>
                      </a:solidFill>
                      <a:prstDash val="solid"/>
                    </a:lnR>
                    <a:lnT w="9525">
                      <a:solidFill>
                        <a:srgbClr val="8C3B3B"/>
                      </a:solidFill>
                      <a:prstDash val="solid"/>
                    </a:lnT>
                    <a:lnB w="9525">
                      <a:solidFill>
                        <a:srgbClr val="8C3B3B"/>
                      </a:solidFill>
                      <a:prstDash val="solid"/>
                    </a:lnB>
                  </a:tcPr>
                </a:tc>
                <a:extLst>
                  <a:ext uri="{0D108BD9-81ED-4DB2-BD59-A6C34878D82A}">
                    <a16:rowId xmlns:a16="http://schemas.microsoft.com/office/drawing/2014/main" val="10000"/>
                  </a:ext>
                </a:extLst>
              </a:tr>
              <a:tr h="261620">
                <a:tc>
                  <a:txBody>
                    <a:bodyPr/>
                    <a:lstStyle/>
                    <a:p>
                      <a:pPr marL="57150" algn="ctr">
                        <a:lnSpc>
                          <a:spcPts val="1610"/>
                        </a:lnSpc>
                      </a:pPr>
                      <a:r>
                        <a:rPr sz="1500" dirty="0">
                          <a:solidFill>
                            <a:srgbClr val="BA1C2F"/>
                          </a:solidFill>
                          <a:latin typeface="Arial MT"/>
                          <a:cs typeface="Arial MT"/>
                        </a:rPr>
                        <a:t>2</a:t>
                      </a:r>
                      <a:endParaRPr sz="1500">
                        <a:latin typeface="Arial MT"/>
                        <a:cs typeface="Arial MT"/>
                      </a:endParaRPr>
                    </a:p>
                  </a:txBody>
                  <a:tcPr marL="0" marR="0" marT="0" marB="0">
                    <a:lnL w="9525">
                      <a:solidFill>
                        <a:srgbClr val="8C3B3B"/>
                      </a:solidFill>
                      <a:prstDash val="solid"/>
                    </a:lnL>
                    <a:lnR w="9525">
                      <a:solidFill>
                        <a:srgbClr val="8C3B3B"/>
                      </a:solidFill>
                      <a:prstDash val="solid"/>
                    </a:lnR>
                    <a:lnT w="9525">
                      <a:solidFill>
                        <a:srgbClr val="8C3B3B"/>
                      </a:solidFill>
                      <a:prstDash val="solid"/>
                    </a:lnT>
                    <a:lnB w="9525">
                      <a:solidFill>
                        <a:srgbClr val="8C3B3B"/>
                      </a:solidFill>
                      <a:prstDash val="solid"/>
                    </a:lnB>
                  </a:tcPr>
                </a:tc>
                <a:tc>
                  <a:txBody>
                    <a:bodyPr/>
                    <a:lstStyle/>
                    <a:p>
                      <a:pPr marL="85725" algn="ctr">
                        <a:lnSpc>
                          <a:spcPts val="1610"/>
                        </a:lnSpc>
                      </a:pPr>
                      <a:r>
                        <a:rPr sz="1500" spc="-20" dirty="0">
                          <a:solidFill>
                            <a:srgbClr val="8E2D2D"/>
                          </a:solidFill>
                          <a:latin typeface="Arial MT"/>
                          <a:cs typeface="Arial MT"/>
                        </a:rPr>
                        <a:t>fred</a:t>
                      </a:r>
                      <a:endParaRPr sz="1500">
                        <a:latin typeface="Arial MT"/>
                        <a:cs typeface="Arial MT"/>
                      </a:endParaRPr>
                    </a:p>
                  </a:txBody>
                  <a:tcPr marL="0" marR="0" marT="0" marB="0">
                    <a:lnL w="9525">
                      <a:solidFill>
                        <a:srgbClr val="8C3B3B"/>
                      </a:solidFill>
                      <a:prstDash val="solid"/>
                    </a:lnL>
                    <a:lnR w="9525">
                      <a:solidFill>
                        <a:srgbClr val="8C3B3B"/>
                      </a:solidFill>
                      <a:prstDash val="solid"/>
                    </a:lnR>
                    <a:lnT w="9525">
                      <a:solidFill>
                        <a:srgbClr val="8C3B3B"/>
                      </a:solidFill>
                      <a:prstDash val="solid"/>
                    </a:lnT>
                    <a:lnB w="9525">
                      <a:solidFill>
                        <a:srgbClr val="8C3B3B"/>
                      </a:solidFill>
                      <a:prstDash val="solid"/>
                    </a:lnB>
                  </a:tcPr>
                </a:tc>
                <a:tc>
                  <a:txBody>
                    <a:bodyPr/>
                    <a:lstStyle/>
                    <a:p>
                      <a:pPr marL="242570">
                        <a:lnSpc>
                          <a:spcPts val="1610"/>
                        </a:lnSpc>
                      </a:pPr>
                      <a:r>
                        <a:rPr sz="1500" spc="50" dirty="0">
                          <a:solidFill>
                            <a:srgbClr val="9A161F"/>
                          </a:solidFill>
                          <a:latin typeface="Arial MT"/>
                          <a:cs typeface="Arial MT"/>
                        </a:rPr>
                        <a:t>20</a:t>
                      </a:r>
                      <a:endParaRPr sz="1500">
                        <a:latin typeface="Arial MT"/>
                        <a:cs typeface="Arial MT"/>
                      </a:endParaRPr>
                    </a:p>
                  </a:txBody>
                  <a:tcPr marL="0" marR="0" marT="0" marB="0">
                    <a:lnL w="9525">
                      <a:solidFill>
                        <a:srgbClr val="8C3B3B"/>
                      </a:solidFill>
                      <a:prstDash val="solid"/>
                    </a:lnL>
                    <a:lnR w="9525">
                      <a:solidFill>
                        <a:srgbClr val="8C3B3B"/>
                      </a:solidFill>
                      <a:prstDash val="solid"/>
                    </a:lnR>
                    <a:lnT w="9525">
                      <a:solidFill>
                        <a:srgbClr val="8C3B3B"/>
                      </a:solidFill>
                      <a:prstDash val="solid"/>
                    </a:lnT>
                    <a:lnB w="9525">
                      <a:solidFill>
                        <a:srgbClr val="8C3B3B"/>
                      </a:solidFill>
                      <a:prstDash val="solid"/>
                    </a:lnB>
                  </a:tcPr>
                </a:tc>
                <a:extLst>
                  <a:ext uri="{0D108BD9-81ED-4DB2-BD59-A6C34878D82A}">
                    <a16:rowId xmlns:a16="http://schemas.microsoft.com/office/drawing/2014/main" val="10001"/>
                  </a:ext>
                </a:extLst>
              </a:tr>
              <a:tr h="264795">
                <a:tc>
                  <a:txBody>
                    <a:bodyPr/>
                    <a:lstStyle/>
                    <a:p>
                      <a:pPr marL="53340" algn="ctr">
                        <a:lnSpc>
                          <a:spcPts val="1580"/>
                        </a:lnSpc>
                      </a:pPr>
                      <a:r>
                        <a:rPr sz="1450" spc="30" dirty="0">
                          <a:solidFill>
                            <a:srgbClr val="A74B52"/>
                          </a:solidFill>
                          <a:latin typeface="Arial MT"/>
                          <a:cs typeface="Arial MT"/>
                        </a:rPr>
                        <a:t>3</a:t>
                      </a:r>
                      <a:endParaRPr sz="1450">
                        <a:latin typeface="Arial MT"/>
                        <a:cs typeface="Arial MT"/>
                      </a:endParaRPr>
                    </a:p>
                  </a:txBody>
                  <a:tcPr marL="0" marR="0" marT="0" marB="0">
                    <a:lnL w="9525">
                      <a:solidFill>
                        <a:srgbClr val="8C3B3B"/>
                      </a:solidFill>
                      <a:prstDash val="solid"/>
                    </a:lnL>
                    <a:lnR w="9525">
                      <a:solidFill>
                        <a:srgbClr val="8C3B3B"/>
                      </a:solidFill>
                      <a:prstDash val="solid"/>
                    </a:lnR>
                    <a:lnT w="9525">
                      <a:solidFill>
                        <a:srgbClr val="8C3B3B"/>
                      </a:solidFill>
                      <a:prstDash val="solid"/>
                    </a:lnT>
                    <a:lnB w="9525">
                      <a:solidFill>
                        <a:srgbClr val="8C3B3B"/>
                      </a:solidFill>
                      <a:prstDash val="solid"/>
                    </a:lnB>
                  </a:tcPr>
                </a:tc>
                <a:tc>
                  <a:txBody>
                    <a:bodyPr/>
                    <a:lstStyle/>
                    <a:p>
                      <a:pPr marL="60960" algn="ctr">
                        <a:lnSpc>
                          <a:spcPts val="1580"/>
                        </a:lnSpc>
                      </a:pPr>
                      <a:r>
                        <a:rPr sz="1450" spc="-10" dirty="0">
                          <a:solidFill>
                            <a:srgbClr val="9A5256"/>
                          </a:solidFill>
                          <a:latin typeface="Arial MT"/>
                          <a:cs typeface="Arial MT"/>
                        </a:rPr>
                        <a:t>sally</a:t>
                      </a:r>
                      <a:endParaRPr sz="1450">
                        <a:latin typeface="Arial MT"/>
                        <a:cs typeface="Arial MT"/>
                      </a:endParaRPr>
                    </a:p>
                  </a:txBody>
                  <a:tcPr marL="0" marR="0" marT="0" marB="0">
                    <a:lnL w="9525">
                      <a:solidFill>
                        <a:srgbClr val="8C3B3B"/>
                      </a:solidFill>
                      <a:prstDash val="solid"/>
                    </a:lnL>
                    <a:lnR w="9525">
                      <a:solidFill>
                        <a:srgbClr val="8C3B3B"/>
                      </a:solidFill>
                      <a:prstDash val="solid"/>
                    </a:lnR>
                    <a:lnT w="9525">
                      <a:solidFill>
                        <a:srgbClr val="8C3B3B"/>
                      </a:solidFill>
                      <a:prstDash val="solid"/>
                    </a:lnT>
                    <a:lnB w="9525">
                      <a:solidFill>
                        <a:srgbClr val="8C3B3B"/>
                      </a:solidFill>
                      <a:prstDash val="solid"/>
                    </a:lnB>
                  </a:tcPr>
                </a:tc>
                <a:tc>
                  <a:txBody>
                    <a:bodyPr/>
                    <a:lstStyle/>
                    <a:p>
                      <a:pPr marL="242570">
                        <a:lnSpc>
                          <a:spcPts val="1580"/>
                        </a:lnSpc>
                      </a:pPr>
                      <a:r>
                        <a:rPr sz="1450" spc="50" dirty="0">
                          <a:solidFill>
                            <a:srgbClr val="95232D"/>
                          </a:solidFill>
                          <a:latin typeface="Arial MT"/>
                          <a:cs typeface="Arial MT"/>
                        </a:rPr>
                        <a:t>21</a:t>
                      </a:r>
                      <a:endParaRPr sz="1450">
                        <a:latin typeface="Arial MT"/>
                        <a:cs typeface="Arial MT"/>
                      </a:endParaRPr>
                    </a:p>
                  </a:txBody>
                  <a:tcPr marL="0" marR="0" marT="0" marB="0">
                    <a:lnL w="9525">
                      <a:solidFill>
                        <a:srgbClr val="8C3B3B"/>
                      </a:solidFill>
                      <a:prstDash val="solid"/>
                    </a:lnL>
                    <a:lnR w="9525">
                      <a:solidFill>
                        <a:srgbClr val="8C3B3B"/>
                      </a:solidFill>
                      <a:prstDash val="solid"/>
                    </a:lnR>
                    <a:lnT w="9525">
                      <a:solidFill>
                        <a:srgbClr val="8C3B3B"/>
                      </a:solidFill>
                      <a:prstDash val="solid"/>
                    </a:lnT>
                    <a:lnB w="9525">
                      <a:solidFill>
                        <a:srgbClr val="8C3B3B"/>
                      </a:solidFill>
                      <a:prstDash val="solid"/>
                    </a:lnB>
                  </a:tcPr>
                </a:tc>
                <a:extLst>
                  <a:ext uri="{0D108BD9-81ED-4DB2-BD59-A6C34878D82A}">
                    <a16:rowId xmlns:a16="http://schemas.microsoft.com/office/drawing/2014/main" val="10002"/>
                  </a:ext>
                </a:extLst>
              </a:tr>
              <a:tr h="249554">
                <a:tc>
                  <a:txBody>
                    <a:bodyPr/>
                    <a:lstStyle/>
                    <a:p>
                      <a:pPr marL="47625" algn="ctr">
                        <a:lnSpc>
                          <a:spcPts val="1525"/>
                        </a:lnSpc>
                      </a:pPr>
                      <a:r>
                        <a:rPr sz="1600" spc="45" dirty="0">
                          <a:solidFill>
                            <a:srgbClr val="BD3F42"/>
                          </a:solidFill>
                          <a:latin typeface="Courier New"/>
                          <a:cs typeface="Courier New"/>
                        </a:rPr>
                        <a:t>4</a:t>
                      </a:r>
                      <a:endParaRPr sz="1600">
                        <a:latin typeface="Courier New"/>
                        <a:cs typeface="Courier New"/>
                      </a:endParaRPr>
                    </a:p>
                  </a:txBody>
                  <a:tcPr marL="0" marR="0" marT="0" marB="0">
                    <a:lnL w="9525">
                      <a:solidFill>
                        <a:srgbClr val="8C3B3B"/>
                      </a:solidFill>
                      <a:prstDash val="solid"/>
                    </a:lnL>
                    <a:lnR w="9525">
                      <a:solidFill>
                        <a:srgbClr val="8C3B3B"/>
                      </a:solidFill>
                      <a:prstDash val="solid"/>
                    </a:lnR>
                    <a:lnT w="9525">
                      <a:solidFill>
                        <a:srgbClr val="8C3B3B"/>
                      </a:solidFill>
                      <a:prstDash val="solid"/>
                    </a:lnT>
                    <a:lnB w="9525">
                      <a:solidFill>
                        <a:srgbClr val="8C3B3B"/>
                      </a:solidFill>
                      <a:prstDash val="solid"/>
                    </a:lnB>
                  </a:tcPr>
                </a:tc>
                <a:tc>
                  <a:txBody>
                    <a:bodyPr/>
                    <a:lstStyle/>
                    <a:p>
                      <a:pPr marL="59690" algn="ctr">
                        <a:lnSpc>
                          <a:spcPts val="1525"/>
                        </a:lnSpc>
                      </a:pPr>
                      <a:r>
                        <a:rPr sz="1600" spc="-85" dirty="0">
                          <a:solidFill>
                            <a:srgbClr val="C37970"/>
                          </a:solidFill>
                          <a:latin typeface="Courier New"/>
                          <a:cs typeface="Courier New"/>
                        </a:rPr>
                        <a:t>nancy</a:t>
                      </a:r>
                      <a:endParaRPr sz="1600">
                        <a:latin typeface="Courier New"/>
                        <a:cs typeface="Courier New"/>
                      </a:endParaRPr>
                    </a:p>
                  </a:txBody>
                  <a:tcPr marL="0" marR="0" marT="0" marB="0">
                    <a:lnL w="9525">
                      <a:solidFill>
                        <a:srgbClr val="8C3B3B"/>
                      </a:solidFill>
                      <a:prstDash val="solid"/>
                    </a:lnL>
                    <a:lnR w="9525">
                      <a:solidFill>
                        <a:srgbClr val="8C3B3B"/>
                      </a:solidFill>
                      <a:prstDash val="solid"/>
                    </a:lnR>
                    <a:lnT w="9525">
                      <a:solidFill>
                        <a:srgbClr val="8C3B3B"/>
                      </a:solidFill>
                      <a:prstDash val="solid"/>
                    </a:lnT>
                    <a:lnB w="9525">
                      <a:solidFill>
                        <a:srgbClr val="8C3B3B"/>
                      </a:solidFill>
                      <a:prstDash val="solid"/>
                    </a:lnB>
                  </a:tcPr>
                </a:tc>
                <a:tc>
                  <a:txBody>
                    <a:bodyPr/>
                    <a:lstStyle/>
                    <a:p>
                      <a:pPr marL="231140">
                        <a:lnSpc>
                          <a:spcPts val="1525"/>
                        </a:lnSpc>
                      </a:pPr>
                      <a:r>
                        <a:rPr sz="1600" spc="35" dirty="0">
                          <a:solidFill>
                            <a:srgbClr val="AA212F"/>
                          </a:solidFill>
                          <a:latin typeface="Courier New"/>
                          <a:cs typeface="Courier New"/>
                        </a:rPr>
                        <a:t>20</a:t>
                      </a:r>
                      <a:endParaRPr sz="1600">
                        <a:latin typeface="Courier New"/>
                        <a:cs typeface="Courier New"/>
                      </a:endParaRPr>
                    </a:p>
                  </a:txBody>
                  <a:tcPr marL="0" marR="0" marT="0" marB="0">
                    <a:lnL w="9525">
                      <a:solidFill>
                        <a:srgbClr val="8C3B3B"/>
                      </a:solidFill>
                      <a:prstDash val="solid"/>
                    </a:lnL>
                    <a:lnR w="9525">
                      <a:solidFill>
                        <a:srgbClr val="8C3B3B"/>
                      </a:solidFill>
                      <a:prstDash val="solid"/>
                    </a:lnR>
                    <a:lnT w="9525">
                      <a:solidFill>
                        <a:srgbClr val="8C3B3B"/>
                      </a:solidFill>
                      <a:prstDash val="solid"/>
                    </a:lnT>
                    <a:lnB w="9525">
                      <a:solidFill>
                        <a:srgbClr val="8C3B3B"/>
                      </a:solidFill>
                      <a:prstDash val="solid"/>
                    </a:lnB>
                  </a:tcPr>
                </a:tc>
                <a:extLst>
                  <a:ext uri="{0D108BD9-81ED-4DB2-BD59-A6C34878D82A}">
                    <a16:rowId xmlns:a16="http://schemas.microsoft.com/office/drawing/2014/main" val="10003"/>
                  </a:ext>
                </a:extLst>
              </a:tr>
              <a:tr h="238125">
                <a:tc>
                  <a:txBody>
                    <a:bodyPr/>
                    <a:lstStyle/>
                    <a:p>
                      <a:pPr marL="55880" algn="ctr">
                        <a:lnSpc>
                          <a:spcPts val="1590"/>
                        </a:lnSpc>
                      </a:pPr>
                      <a:r>
                        <a:rPr sz="1750" spc="20" dirty="0">
                          <a:solidFill>
                            <a:srgbClr val="A1423F"/>
                          </a:solidFill>
                          <a:latin typeface="Courier New"/>
                          <a:cs typeface="Courier New"/>
                        </a:rPr>
                        <a:t>5</a:t>
                      </a:r>
                      <a:endParaRPr sz="1750">
                        <a:latin typeface="Courier New"/>
                        <a:cs typeface="Courier New"/>
                      </a:endParaRPr>
                    </a:p>
                  </a:txBody>
                  <a:tcPr marL="0" marR="0" marT="0" marB="0">
                    <a:lnL w="9525">
                      <a:solidFill>
                        <a:srgbClr val="8C3B3B"/>
                      </a:solidFill>
                      <a:prstDash val="solid"/>
                    </a:lnL>
                    <a:lnR w="9525">
                      <a:solidFill>
                        <a:srgbClr val="8C3B3B"/>
                      </a:solidFill>
                      <a:prstDash val="solid"/>
                    </a:lnR>
                    <a:lnT w="9525">
                      <a:solidFill>
                        <a:srgbClr val="8C3B3B"/>
                      </a:solidFill>
                      <a:prstDash val="solid"/>
                    </a:lnT>
                    <a:lnB w="9525">
                      <a:solidFill>
                        <a:srgbClr val="8C3B3B"/>
                      </a:solidFill>
                      <a:prstDash val="solid"/>
                    </a:lnB>
                  </a:tcPr>
                </a:tc>
                <a:tc>
                  <a:txBody>
                    <a:bodyPr/>
                    <a:lstStyle/>
                    <a:p>
                      <a:pPr marL="55244" algn="ctr">
                        <a:lnSpc>
                          <a:spcPts val="1590"/>
                        </a:lnSpc>
                      </a:pPr>
                      <a:r>
                        <a:rPr sz="1750" spc="-25" dirty="0">
                          <a:solidFill>
                            <a:srgbClr val="B8342F"/>
                          </a:solidFill>
                          <a:latin typeface="Courier New"/>
                          <a:cs typeface="Courier New"/>
                        </a:rPr>
                        <a:t>tom</a:t>
                      </a:r>
                      <a:endParaRPr sz="1750">
                        <a:latin typeface="Courier New"/>
                        <a:cs typeface="Courier New"/>
                      </a:endParaRPr>
                    </a:p>
                  </a:txBody>
                  <a:tcPr marL="0" marR="0" marT="0" marB="0">
                    <a:lnL w="9525">
                      <a:solidFill>
                        <a:srgbClr val="8C3B3B"/>
                      </a:solidFill>
                      <a:prstDash val="solid"/>
                    </a:lnL>
                    <a:lnR w="9525">
                      <a:solidFill>
                        <a:srgbClr val="8C3B3B"/>
                      </a:solidFill>
                      <a:prstDash val="solid"/>
                    </a:lnR>
                    <a:lnT w="9525">
                      <a:solidFill>
                        <a:srgbClr val="8C3B3B"/>
                      </a:solidFill>
                      <a:prstDash val="solid"/>
                    </a:lnT>
                    <a:lnB w="9525">
                      <a:solidFill>
                        <a:srgbClr val="8C3B3B"/>
                      </a:solidFill>
                      <a:prstDash val="solid"/>
                    </a:lnB>
                  </a:tcPr>
                </a:tc>
                <a:tc>
                  <a:txBody>
                    <a:bodyPr/>
                    <a:lstStyle/>
                    <a:p>
                      <a:pPr marL="229870">
                        <a:lnSpc>
                          <a:spcPts val="1590"/>
                        </a:lnSpc>
                      </a:pPr>
                      <a:r>
                        <a:rPr sz="1750" spc="-25" dirty="0">
                          <a:solidFill>
                            <a:srgbClr val="AF2836"/>
                          </a:solidFill>
                          <a:latin typeface="Courier New"/>
                          <a:cs typeface="Courier New"/>
                        </a:rPr>
                        <a:t>20</a:t>
                      </a:r>
                      <a:endParaRPr sz="1750">
                        <a:latin typeface="Courier New"/>
                        <a:cs typeface="Courier New"/>
                      </a:endParaRPr>
                    </a:p>
                  </a:txBody>
                  <a:tcPr marL="0" marR="0" marT="0" marB="0">
                    <a:lnL w="9525">
                      <a:solidFill>
                        <a:srgbClr val="8C3B3B"/>
                      </a:solidFill>
                      <a:prstDash val="solid"/>
                    </a:lnL>
                    <a:lnR w="9525">
                      <a:solidFill>
                        <a:srgbClr val="8C3B3B"/>
                      </a:solidFill>
                      <a:prstDash val="solid"/>
                    </a:lnR>
                    <a:lnT w="9525">
                      <a:solidFill>
                        <a:srgbClr val="8C3B3B"/>
                      </a:solidFill>
                      <a:prstDash val="solid"/>
                    </a:lnT>
                    <a:lnB w="9525">
                      <a:solidFill>
                        <a:srgbClr val="8C3B3B"/>
                      </a:solidFill>
                      <a:prstDash val="solid"/>
                    </a:lnB>
                  </a:tcPr>
                </a:tc>
                <a:extLst>
                  <a:ext uri="{0D108BD9-81ED-4DB2-BD59-A6C34878D82A}">
                    <a16:rowId xmlns:a16="http://schemas.microsoft.com/office/drawing/2014/main" val="10004"/>
                  </a:ext>
                </a:extLst>
              </a:tr>
              <a:tr h="238125">
                <a:tc>
                  <a:txBody>
                    <a:bodyPr/>
                    <a:lstStyle/>
                    <a:p>
                      <a:pPr marL="52705" algn="ctr">
                        <a:lnSpc>
                          <a:spcPts val="1595"/>
                        </a:lnSpc>
                      </a:pPr>
                      <a:r>
                        <a:rPr sz="1650" spc="-50" dirty="0">
                          <a:solidFill>
                            <a:srgbClr val="BF1826"/>
                          </a:solidFill>
                          <a:latin typeface="Arial MT"/>
                          <a:cs typeface="Arial MT"/>
                        </a:rPr>
                        <a:t>6</a:t>
                      </a:r>
                      <a:endParaRPr sz="1650">
                        <a:latin typeface="Arial MT"/>
                        <a:cs typeface="Arial MT"/>
                      </a:endParaRPr>
                    </a:p>
                  </a:txBody>
                  <a:tcPr marL="0" marR="0" marT="0" marB="0">
                    <a:lnL w="9525">
                      <a:solidFill>
                        <a:srgbClr val="8C3B3B"/>
                      </a:solidFill>
                      <a:prstDash val="solid"/>
                    </a:lnL>
                    <a:lnR w="9525">
                      <a:solidFill>
                        <a:srgbClr val="8C3B3B"/>
                      </a:solidFill>
                      <a:prstDash val="solid"/>
                    </a:lnR>
                    <a:lnT w="9525">
                      <a:solidFill>
                        <a:srgbClr val="8C3B3B"/>
                      </a:solidFill>
                      <a:prstDash val="solid"/>
                    </a:lnT>
                    <a:lnB w="9525">
                      <a:solidFill>
                        <a:srgbClr val="8C3B3B"/>
                      </a:solidFill>
                      <a:prstDash val="solid"/>
                    </a:lnB>
                  </a:tcPr>
                </a:tc>
                <a:tc>
                  <a:txBody>
                    <a:bodyPr/>
                    <a:lstStyle/>
                    <a:p>
                      <a:pPr marL="53340" algn="ctr">
                        <a:lnSpc>
                          <a:spcPts val="1595"/>
                        </a:lnSpc>
                      </a:pPr>
                      <a:r>
                        <a:rPr sz="1650" spc="-25" dirty="0">
                          <a:solidFill>
                            <a:srgbClr val="9E494B"/>
                          </a:solidFill>
                          <a:latin typeface="Arial MT"/>
                          <a:cs typeface="Arial MT"/>
                        </a:rPr>
                        <a:t>pat</a:t>
                      </a:r>
                      <a:endParaRPr sz="1650">
                        <a:latin typeface="Arial MT"/>
                        <a:cs typeface="Arial MT"/>
                      </a:endParaRPr>
                    </a:p>
                  </a:txBody>
                  <a:tcPr marL="0" marR="0" marT="0" marB="0">
                    <a:lnL w="9525">
                      <a:solidFill>
                        <a:srgbClr val="8C3B3B"/>
                      </a:solidFill>
                      <a:prstDash val="solid"/>
                    </a:lnL>
                    <a:lnR w="9525">
                      <a:solidFill>
                        <a:srgbClr val="8C3B3B"/>
                      </a:solidFill>
                      <a:prstDash val="solid"/>
                    </a:lnR>
                    <a:lnT w="9525">
                      <a:solidFill>
                        <a:srgbClr val="8C3B3B"/>
                      </a:solidFill>
                      <a:prstDash val="solid"/>
                    </a:lnT>
                    <a:lnB w="9525">
                      <a:solidFill>
                        <a:srgbClr val="8C3B3B"/>
                      </a:solidFill>
                      <a:prstDash val="solid"/>
                    </a:lnB>
                  </a:tcPr>
                </a:tc>
                <a:tc>
                  <a:txBody>
                    <a:bodyPr/>
                    <a:lstStyle/>
                    <a:p>
                      <a:pPr marL="241935">
                        <a:lnSpc>
                          <a:spcPts val="1595"/>
                        </a:lnSpc>
                      </a:pPr>
                      <a:r>
                        <a:rPr sz="1650" spc="-25" dirty="0">
                          <a:solidFill>
                            <a:srgbClr val="97383B"/>
                          </a:solidFill>
                          <a:latin typeface="Arial MT"/>
                          <a:cs typeface="Arial MT"/>
                        </a:rPr>
                        <a:t>25</a:t>
                      </a:r>
                      <a:endParaRPr sz="1650">
                        <a:latin typeface="Arial MT"/>
                        <a:cs typeface="Arial MT"/>
                      </a:endParaRPr>
                    </a:p>
                  </a:txBody>
                  <a:tcPr marL="0" marR="0" marT="0" marB="0">
                    <a:lnL w="9525">
                      <a:solidFill>
                        <a:srgbClr val="8C3B3B"/>
                      </a:solidFill>
                      <a:prstDash val="solid"/>
                    </a:lnL>
                    <a:lnR w="9525">
                      <a:solidFill>
                        <a:srgbClr val="8C3B3B"/>
                      </a:solidFill>
                      <a:prstDash val="solid"/>
                    </a:lnR>
                    <a:lnT w="9525">
                      <a:solidFill>
                        <a:srgbClr val="8C3B3B"/>
                      </a:solidFill>
                      <a:prstDash val="solid"/>
                    </a:lnT>
                    <a:lnB w="9525">
                      <a:solidFill>
                        <a:srgbClr val="8C3B3B"/>
                      </a:solidFill>
                      <a:prstDash val="solid"/>
                    </a:lnB>
                  </a:tcPr>
                </a:tc>
                <a:extLst>
                  <a:ext uri="{0D108BD9-81ED-4DB2-BD59-A6C34878D82A}">
                    <a16:rowId xmlns:a16="http://schemas.microsoft.com/office/drawing/2014/main" val="10005"/>
                  </a:ext>
                </a:extLst>
              </a:tr>
              <a:tr h="264795">
                <a:tc>
                  <a:txBody>
                    <a:bodyPr/>
                    <a:lstStyle/>
                    <a:p>
                      <a:pPr marL="52069" algn="ctr">
                        <a:lnSpc>
                          <a:spcPts val="1670"/>
                        </a:lnSpc>
                      </a:pPr>
                      <a:r>
                        <a:rPr sz="1550" spc="-50" dirty="0">
                          <a:solidFill>
                            <a:srgbClr val="A8344B"/>
                          </a:solidFill>
                          <a:latin typeface="Arial MT"/>
                          <a:cs typeface="Arial MT"/>
                        </a:rPr>
                        <a:t>7</a:t>
                      </a:r>
                      <a:endParaRPr sz="1550">
                        <a:latin typeface="Arial MT"/>
                        <a:cs typeface="Arial MT"/>
                      </a:endParaRPr>
                    </a:p>
                  </a:txBody>
                  <a:tcPr marL="0" marR="0" marT="0" marB="0">
                    <a:lnL w="9525">
                      <a:solidFill>
                        <a:srgbClr val="8C3B3B"/>
                      </a:solidFill>
                      <a:prstDash val="solid"/>
                    </a:lnL>
                    <a:lnR w="9525">
                      <a:solidFill>
                        <a:srgbClr val="8C3B3B"/>
                      </a:solidFill>
                      <a:prstDash val="solid"/>
                    </a:lnR>
                    <a:lnT w="9525">
                      <a:solidFill>
                        <a:srgbClr val="8C3B3B"/>
                      </a:solidFill>
                      <a:prstDash val="solid"/>
                    </a:lnT>
                    <a:lnB w="9525">
                      <a:solidFill>
                        <a:srgbClr val="8C3B3B"/>
                      </a:solidFill>
                      <a:prstDash val="solid"/>
                    </a:lnB>
                  </a:tcPr>
                </a:tc>
                <a:tc>
                  <a:txBody>
                    <a:bodyPr/>
                    <a:lstStyle/>
                    <a:p>
                      <a:pPr marL="53975" algn="ctr">
                        <a:lnSpc>
                          <a:spcPts val="1670"/>
                        </a:lnSpc>
                      </a:pPr>
                      <a:r>
                        <a:rPr sz="1550" spc="-20" dirty="0">
                          <a:solidFill>
                            <a:srgbClr val="B56469"/>
                          </a:solidFill>
                          <a:latin typeface="Arial MT"/>
                          <a:cs typeface="Arial MT"/>
                        </a:rPr>
                        <a:t>dave</a:t>
                      </a:r>
                      <a:endParaRPr sz="1550">
                        <a:latin typeface="Arial MT"/>
                        <a:cs typeface="Arial MT"/>
                      </a:endParaRPr>
                    </a:p>
                  </a:txBody>
                  <a:tcPr marL="0" marR="0" marT="0" marB="0">
                    <a:lnL w="9525">
                      <a:solidFill>
                        <a:srgbClr val="8C3B3B"/>
                      </a:solidFill>
                      <a:prstDash val="solid"/>
                    </a:lnL>
                    <a:lnR w="9525">
                      <a:solidFill>
                        <a:srgbClr val="8C3B3B"/>
                      </a:solidFill>
                      <a:prstDash val="solid"/>
                    </a:lnR>
                    <a:lnT w="9525">
                      <a:solidFill>
                        <a:srgbClr val="8C3B3B"/>
                      </a:solidFill>
                      <a:prstDash val="solid"/>
                    </a:lnT>
                    <a:lnB w="9525">
                      <a:solidFill>
                        <a:srgbClr val="8C3B3B"/>
                      </a:solidFill>
                      <a:prstDash val="solid"/>
                    </a:lnB>
                  </a:tcPr>
                </a:tc>
                <a:tc>
                  <a:txBody>
                    <a:bodyPr/>
                    <a:lstStyle/>
                    <a:p>
                      <a:pPr marL="242570">
                        <a:lnSpc>
                          <a:spcPts val="1670"/>
                        </a:lnSpc>
                      </a:pPr>
                      <a:r>
                        <a:rPr sz="1550" spc="-25" dirty="0">
                          <a:solidFill>
                            <a:srgbClr val="9C232F"/>
                          </a:solidFill>
                          <a:latin typeface="Arial MT"/>
                          <a:cs typeface="Arial MT"/>
                        </a:rPr>
                        <a:t>21</a:t>
                      </a:r>
                      <a:endParaRPr sz="1550">
                        <a:latin typeface="Arial MT"/>
                        <a:cs typeface="Arial MT"/>
                      </a:endParaRPr>
                    </a:p>
                  </a:txBody>
                  <a:tcPr marL="0" marR="0" marT="0" marB="0">
                    <a:lnL w="9525">
                      <a:solidFill>
                        <a:srgbClr val="8C3B3B"/>
                      </a:solidFill>
                      <a:prstDash val="solid"/>
                    </a:lnL>
                    <a:lnR w="9525">
                      <a:solidFill>
                        <a:srgbClr val="8C3B3B"/>
                      </a:solidFill>
                      <a:prstDash val="solid"/>
                    </a:lnR>
                    <a:lnT w="9525">
                      <a:solidFill>
                        <a:srgbClr val="8C3B3B"/>
                      </a:solidFill>
                      <a:prstDash val="solid"/>
                    </a:lnT>
                    <a:lnB w="9525">
                      <a:solidFill>
                        <a:srgbClr val="8C3B3B"/>
                      </a:solidFill>
                      <a:prstDash val="solid"/>
                    </a:lnB>
                  </a:tcPr>
                </a:tc>
                <a:extLst>
                  <a:ext uri="{0D108BD9-81ED-4DB2-BD59-A6C34878D82A}">
                    <a16:rowId xmlns:a16="http://schemas.microsoft.com/office/drawing/2014/main" val="10006"/>
                  </a:ext>
                </a:extLst>
              </a:tr>
              <a:tr h="231775">
                <a:tc>
                  <a:txBody>
                    <a:bodyPr/>
                    <a:lstStyle/>
                    <a:p>
                      <a:pPr marL="53975" algn="ctr">
                        <a:lnSpc>
                          <a:spcPts val="1530"/>
                        </a:lnSpc>
                      </a:pPr>
                      <a:r>
                        <a:rPr sz="1450" spc="30" dirty="0">
                          <a:solidFill>
                            <a:srgbClr val="A05D54"/>
                          </a:solidFill>
                          <a:latin typeface="Arial MT"/>
                          <a:cs typeface="Arial MT"/>
                        </a:rPr>
                        <a:t>8</a:t>
                      </a:r>
                      <a:endParaRPr sz="1450">
                        <a:latin typeface="Arial MT"/>
                        <a:cs typeface="Arial MT"/>
                      </a:endParaRPr>
                    </a:p>
                  </a:txBody>
                  <a:tcPr marL="0" marR="0" marT="0" marB="0">
                    <a:lnL w="9525">
                      <a:solidFill>
                        <a:srgbClr val="8C3B3B"/>
                      </a:solidFill>
                      <a:prstDash val="solid"/>
                    </a:lnL>
                    <a:lnR w="9525">
                      <a:solidFill>
                        <a:srgbClr val="8C3B3B"/>
                      </a:solidFill>
                      <a:prstDash val="solid"/>
                    </a:lnR>
                    <a:lnT w="9525">
                      <a:solidFill>
                        <a:srgbClr val="8C3B3B"/>
                      </a:solidFill>
                      <a:prstDash val="solid"/>
                    </a:lnT>
                    <a:lnB w="9525">
                      <a:solidFill>
                        <a:srgbClr val="8C3B3B"/>
                      </a:solidFill>
                      <a:prstDash val="solid"/>
                    </a:lnB>
                  </a:tcPr>
                </a:tc>
                <a:tc>
                  <a:txBody>
                    <a:bodyPr/>
                    <a:lstStyle/>
                    <a:p>
                      <a:pPr marL="57150" algn="ctr">
                        <a:lnSpc>
                          <a:spcPts val="1530"/>
                        </a:lnSpc>
                      </a:pPr>
                      <a:r>
                        <a:rPr sz="1450" spc="-20" dirty="0">
                          <a:solidFill>
                            <a:srgbClr val="A81834"/>
                          </a:solidFill>
                          <a:latin typeface="Arial MT"/>
                          <a:cs typeface="Arial MT"/>
                        </a:rPr>
                        <a:t>jeff</a:t>
                      </a:r>
                      <a:endParaRPr sz="1450">
                        <a:latin typeface="Arial MT"/>
                        <a:cs typeface="Arial MT"/>
                      </a:endParaRPr>
                    </a:p>
                  </a:txBody>
                  <a:tcPr marL="0" marR="0" marT="0" marB="0">
                    <a:lnL w="9525">
                      <a:solidFill>
                        <a:srgbClr val="8C3B3B"/>
                      </a:solidFill>
                      <a:prstDash val="solid"/>
                    </a:lnL>
                    <a:lnR w="9525">
                      <a:solidFill>
                        <a:srgbClr val="8C3B3B"/>
                      </a:solidFill>
                      <a:prstDash val="solid"/>
                    </a:lnR>
                    <a:lnT w="9525">
                      <a:solidFill>
                        <a:srgbClr val="8C3B3B"/>
                      </a:solidFill>
                      <a:prstDash val="solid"/>
                    </a:lnT>
                    <a:lnB w="9525">
                      <a:solidFill>
                        <a:srgbClr val="8C3B3B"/>
                      </a:solidFill>
                      <a:prstDash val="solid"/>
                    </a:lnB>
                  </a:tcPr>
                </a:tc>
                <a:tc>
                  <a:txBody>
                    <a:bodyPr/>
                    <a:lstStyle/>
                    <a:p>
                      <a:pPr marL="242570">
                        <a:lnSpc>
                          <a:spcPts val="1530"/>
                        </a:lnSpc>
                      </a:pPr>
                      <a:r>
                        <a:rPr sz="1450" spc="-25" dirty="0">
                          <a:solidFill>
                            <a:srgbClr val="893631"/>
                          </a:solidFill>
                          <a:latin typeface="Arial MT"/>
                          <a:cs typeface="Arial MT"/>
                        </a:rPr>
                        <a:t>26</a:t>
                      </a:r>
                      <a:endParaRPr sz="1450">
                        <a:latin typeface="Arial MT"/>
                        <a:cs typeface="Arial MT"/>
                      </a:endParaRPr>
                    </a:p>
                  </a:txBody>
                  <a:tcPr marL="0" marR="0" marT="0" marB="0">
                    <a:lnL w="9525">
                      <a:solidFill>
                        <a:srgbClr val="8C3B3B"/>
                      </a:solidFill>
                      <a:prstDash val="solid"/>
                    </a:lnL>
                    <a:lnR w="9525">
                      <a:solidFill>
                        <a:srgbClr val="8C3B3B"/>
                      </a:solidFill>
                      <a:prstDash val="solid"/>
                    </a:lnR>
                    <a:lnT w="9525">
                      <a:solidFill>
                        <a:srgbClr val="8C3B3B"/>
                      </a:solidFill>
                      <a:prstDash val="solid"/>
                    </a:lnT>
                    <a:lnB w="9525">
                      <a:solidFill>
                        <a:srgbClr val="8C3B3B"/>
                      </a:solidFill>
                      <a:prstDash val="solid"/>
                    </a:lnB>
                  </a:tcPr>
                </a:tc>
                <a:extLst>
                  <a:ext uri="{0D108BD9-81ED-4DB2-BD59-A6C34878D82A}">
                    <a16:rowId xmlns:a16="http://schemas.microsoft.com/office/drawing/2014/main" val="10007"/>
                  </a:ext>
                </a:extLst>
              </a:tr>
            </a:tbl>
          </a:graphicData>
        </a:graphic>
      </p:graphicFrame>
      <p:sp>
        <p:nvSpPr>
          <p:cNvPr id="11" name="object 11"/>
          <p:cNvSpPr/>
          <p:nvPr/>
        </p:nvSpPr>
        <p:spPr>
          <a:xfrm>
            <a:off x="1541860"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pic>
        <p:nvPicPr>
          <p:cNvPr id="12" name="object 12"/>
          <p:cNvPicPr/>
          <p:nvPr/>
        </p:nvPicPr>
        <p:blipFill>
          <a:blip r:embed="rId5" cstate="print"/>
          <a:stretch>
            <a:fillRect/>
          </a:stretch>
        </p:blipFill>
        <p:spPr>
          <a:xfrm>
            <a:off x="3524251" y="1598415"/>
            <a:ext cx="589359" cy="517921"/>
          </a:xfrm>
          <a:prstGeom prst="rect">
            <a:avLst/>
          </a:prstGeom>
        </p:spPr>
      </p:pic>
      <p:sp>
        <p:nvSpPr>
          <p:cNvPr id="13" name="object 13"/>
          <p:cNvSpPr txBox="1"/>
          <p:nvPr/>
        </p:nvSpPr>
        <p:spPr>
          <a:xfrm>
            <a:off x="2195214" y="2597050"/>
            <a:ext cx="628650" cy="539250"/>
          </a:xfrm>
          <a:prstGeom prst="rect">
            <a:avLst/>
          </a:prstGeom>
          <a:ln w="14882">
            <a:solidFill>
              <a:srgbClr val="23282B"/>
            </a:solidFill>
          </a:ln>
        </p:spPr>
        <p:txBody>
          <a:bodyPr vert="horz" wrap="square" lIns="0" tIns="635" rIns="0" bIns="0" rtlCol="0">
            <a:spAutoFit/>
          </a:bodyPr>
          <a:lstStyle/>
          <a:p>
            <a:pPr marL="223520">
              <a:lnSpc>
                <a:spcPts val="2115"/>
              </a:lnSpc>
              <a:spcBef>
                <a:spcPts val="5"/>
              </a:spcBef>
            </a:pPr>
            <a:r>
              <a:rPr spc="-25" dirty="0">
                <a:latin typeface="Arial MT"/>
                <a:cs typeface="Arial MT"/>
              </a:rPr>
              <a:t>20</a:t>
            </a:r>
            <a:endParaRPr>
              <a:latin typeface="Arial MT"/>
              <a:cs typeface="Arial MT"/>
            </a:endParaRPr>
          </a:p>
          <a:p>
            <a:pPr marL="223520">
              <a:lnSpc>
                <a:spcPts val="2115"/>
              </a:lnSpc>
            </a:pPr>
            <a:r>
              <a:rPr spc="-25" dirty="0">
                <a:latin typeface="Arial MT"/>
                <a:cs typeface="Arial MT"/>
              </a:rPr>
              <a:t>23</a:t>
            </a:r>
            <a:endParaRPr>
              <a:latin typeface="Arial MT"/>
              <a:cs typeface="Arial MT"/>
            </a:endParaRPr>
          </a:p>
        </p:txBody>
      </p:sp>
      <p:sp>
        <p:nvSpPr>
          <p:cNvPr id="23" name="object 23"/>
          <p:cNvSpPr txBox="1">
            <a:spLocks noGrp="1"/>
          </p:cNvSpPr>
          <p:nvPr>
            <p:ph type="ftr" sz="quarter" idx="5"/>
          </p:nvPr>
        </p:nvSpPr>
        <p:spPr>
          <a:xfrm>
            <a:off x="5226038" y="6697174"/>
            <a:ext cx="3742690" cy="191770"/>
          </a:xfrm>
          <a:prstGeom prst="rect">
            <a:avLst/>
          </a:prstGeom>
        </p:spPr>
        <p:txBody>
          <a:bodyPr vert="horz" wrap="square" lIns="0" tIns="0" rIns="0" bIns="0" rtlCol="0">
            <a:spAutoFit/>
          </a:bodyPr>
          <a:lstStyle>
            <a:defPPr>
              <a:defRPr kern="0"/>
            </a:defPPr>
            <a:lvl1pPr>
              <a:defRPr sz="1150" b="0" i="0">
                <a:solidFill>
                  <a:srgbClr val="2F2F2F"/>
                </a:solidFill>
                <a:latin typeface="Arial MT"/>
                <a:cs typeface="Arial MT"/>
              </a:defRPr>
            </a:lvl1pPr>
          </a:lstStyle>
          <a:p>
            <a:pPr marL="12700">
              <a:spcBef>
                <a:spcPts val="10"/>
              </a:spcBef>
            </a:pPr>
            <a:r>
              <a:rPr lang="en-GB" spc="-55">
                <a:solidFill>
                  <a:srgbClr val="333333"/>
                </a:solidFill>
              </a:rPr>
              <a:t>Prepared By: Mohammad Rony Lecturer, Dept. Of CSE University Of Global Village (UGV), Barishal</a:t>
            </a:r>
            <a:endParaRPr spc="-20" dirty="0">
              <a:solidFill>
                <a:srgbClr val="343434"/>
              </a:solidFill>
            </a:endParaRPr>
          </a:p>
        </p:txBody>
      </p:sp>
      <p:sp>
        <p:nvSpPr>
          <p:cNvPr id="14" name="object 14"/>
          <p:cNvSpPr txBox="1"/>
          <p:nvPr/>
        </p:nvSpPr>
        <p:spPr>
          <a:xfrm>
            <a:off x="2357301" y="5229770"/>
            <a:ext cx="730250" cy="764540"/>
          </a:xfrm>
          <a:prstGeom prst="rect">
            <a:avLst/>
          </a:prstGeom>
        </p:spPr>
        <p:txBody>
          <a:bodyPr vert="horz" wrap="square" lIns="0" tIns="11430" rIns="0" bIns="0" rtlCol="0">
            <a:spAutoFit/>
          </a:bodyPr>
          <a:lstStyle/>
          <a:p>
            <a:pPr marL="128270">
              <a:lnSpc>
                <a:spcPts val="2975"/>
              </a:lnSpc>
              <a:spcBef>
                <a:spcPts val="90"/>
              </a:spcBef>
            </a:pPr>
            <a:r>
              <a:rPr sz="2500" spc="-25" dirty="0">
                <a:latin typeface="Arial MT"/>
                <a:cs typeface="Arial MT"/>
              </a:rPr>
              <a:t>age</a:t>
            </a:r>
            <a:endParaRPr sz="2500">
              <a:latin typeface="Arial MT"/>
              <a:cs typeface="Arial MT"/>
            </a:endParaRPr>
          </a:p>
          <a:p>
            <a:pPr marL="12700">
              <a:lnSpc>
                <a:spcPts val="2855"/>
              </a:lnSpc>
            </a:pPr>
            <a:r>
              <a:rPr sz="2400" spc="-30" dirty="0">
                <a:latin typeface="Arial MT"/>
                <a:cs typeface="Arial MT"/>
              </a:rPr>
              <a:t>index</a:t>
            </a:r>
            <a:endParaRPr sz="2400">
              <a:latin typeface="Arial MT"/>
              <a:cs typeface="Arial MT"/>
            </a:endParaRPr>
          </a:p>
        </p:txBody>
      </p:sp>
      <p:sp>
        <p:nvSpPr>
          <p:cNvPr id="15" name="object 15"/>
          <p:cNvSpPr txBox="1"/>
          <p:nvPr/>
        </p:nvSpPr>
        <p:spPr>
          <a:xfrm>
            <a:off x="3701940" y="2745160"/>
            <a:ext cx="254000" cy="774065"/>
          </a:xfrm>
          <a:prstGeom prst="rect">
            <a:avLst/>
          </a:prstGeom>
        </p:spPr>
        <p:txBody>
          <a:bodyPr vert="horz" wrap="square" lIns="0" tIns="29209" rIns="0" bIns="0" rtlCol="0">
            <a:spAutoFit/>
          </a:bodyPr>
          <a:lstStyle/>
          <a:p>
            <a:pPr marL="12700">
              <a:spcBef>
                <a:spcPts val="229"/>
              </a:spcBef>
            </a:pPr>
            <a:r>
              <a:rPr sz="1600" spc="-25" dirty="0">
                <a:latin typeface="Arial MT"/>
                <a:cs typeface="Arial MT"/>
              </a:rPr>
              <a:t>20</a:t>
            </a:r>
            <a:endParaRPr sz="1600">
              <a:latin typeface="Arial MT"/>
              <a:cs typeface="Arial MT"/>
            </a:endParaRPr>
          </a:p>
          <a:p>
            <a:pPr marL="12700">
              <a:spcBef>
                <a:spcPts val="130"/>
              </a:spcBef>
            </a:pPr>
            <a:r>
              <a:rPr sz="1450" spc="-25" dirty="0">
                <a:latin typeface="Arial MT"/>
                <a:cs typeface="Arial MT"/>
              </a:rPr>
              <a:t>21</a:t>
            </a:r>
            <a:endParaRPr sz="1450">
              <a:latin typeface="Arial MT"/>
              <a:cs typeface="Arial MT"/>
            </a:endParaRPr>
          </a:p>
          <a:p>
            <a:pPr marL="12700">
              <a:spcBef>
                <a:spcPts val="229"/>
              </a:spcBef>
            </a:pPr>
            <a:r>
              <a:rPr sz="1450" spc="50" dirty="0">
                <a:latin typeface="Arial MT"/>
                <a:cs typeface="Arial MT"/>
              </a:rPr>
              <a:t>22</a:t>
            </a:r>
            <a:endParaRPr sz="1450">
              <a:latin typeface="Arial MT"/>
              <a:cs typeface="Arial MT"/>
            </a:endParaRPr>
          </a:p>
        </p:txBody>
      </p:sp>
      <p:graphicFrame>
        <p:nvGraphicFramePr>
          <p:cNvPr id="16" name="object 16"/>
          <p:cNvGraphicFramePr>
            <a:graphicFrameLocks noGrp="1"/>
          </p:cNvGraphicFramePr>
          <p:nvPr/>
        </p:nvGraphicFramePr>
        <p:xfrm>
          <a:off x="3473648" y="4009429"/>
          <a:ext cx="643255" cy="793749"/>
        </p:xfrm>
        <a:graphic>
          <a:graphicData uri="http://schemas.openxmlformats.org/drawingml/2006/table">
            <a:tbl>
              <a:tblPr firstRow="1" bandRow="1">
                <a:tableStyleId>{2D5ABB26-0587-4C30-8999-92F81FD0307C}</a:tableStyleId>
              </a:tblPr>
              <a:tblGrid>
                <a:gridCol w="643255">
                  <a:extLst>
                    <a:ext uri="{9D8B030D-6E8A-4147-A177-3AD203B41FA5}">
                      <a16:colId xmlns:a16="http://schemas.microsoft.com/office/drawing/2014/main" val="20000"/>
                    </a:ext>
                  </a:extLst>
                </a:gridCol>
              </a:tblGrid>
              <a:tr h="273685">
                <a:tc>
                  <a:txBody>
                    <a:bodyPr/>
                    <a:lstStyle/>
                    <a:p>
                      <a:pPr marL="49530" algn="ctr">
                        <a:lnSpc>
                          <a:spcPts val="1695"/>
                        </a:lnSpc>
                      </a:pPr>
                      <a:r>
                        <a:rPr sz="1550" spc="-25" dirty="0">
                          <a:latin typeface="Arial MT"/>
                          <a:cs typeface="Arial MT"/>
                        </a:rPr>
                        <a:t>23</a:t>
                      </a:r>
                      <a:endParaRPr sz="1550">
                        <a:latin typeface="Arial MT"/>
                        <a:cs typeface="Arial MT"/>
                      </a:endParaRPr>
                    </a:p>
                  </a:txBody>
                  <a:tcPr marL="0" marR="0" marT="0" marB="0">
                    <a:lnL w="19050">
                      <a:solidFill>
                        <a:srgbClr val="23282B"/>
                      </a:solidFill>
                      <a:prstDash val="solid"/>
                    </a:lnL>
                    <a:lnR w="19050">
                      <a:solidFill>
                        <a:srgbClr val="23282B"/>
                      </a:solidFill>
                      <a:prstDash val="solid"/>
                    </a:lnR>
                    <a:lnT w="19050">
                      <a:solidFill>
                        <a:srgbClr val="23282B"/>
                      </a:solidFill>
                      <a:prstDash val="solid"/>
                    </a:lnT>
                    <a:lnB w="19050">
                      <a:solidFill>
                        <a:srgbClr val="23282B"/>
                      </a:solidFill>
                      <a:prstDash val="solid"/>
                    </a:lnB>
                  </a:tcPr>
                </a:tc>
                <a:extLst>
                  <a:ext uri="{0D108BD9-81ED-4DB2-BD59-A6C34878D82A}">
                    <a16:rowId xmlns:a16="http://schemas.microsoft.com/office/drawing/2014/main" val="10000"/>
                  </a:ext>
                </a:extLst>
              </a:tr>
              <a:tr h="252729">
                <a:tc>
                  <a:txBody>
                    <a:bodyPr/>
                    <a:lstStyle/>
                    <a:p>
                      <a:pPr marL="49530" algn="ctr">
                        <a:lnSpc>
                          <a:spcPts val="1505"/>
                        </a:lnSpc>
                      </a:pPr>
                      <a:r>
                        <a:rPr sz="1550" spc="-25" dirty="0">
                          <a:latin typeface="Arial MT"/>
                          <a:cs typeface="Arial MT"/>
                        </a:rPr>
                        <a:t>25</a:t>
                      </a:r>
                      <a:endParaRPr sz="1550">
                        <a:latin typeface="Arial MT"/>
                        <a:cs typeface="Arial MT"/>
                      </a:endParaRPr>
                    </a:p>
                  </a:txBody>
                  <a:tcPr marL="0" marR="0" marT="0" marB="0">
                    <a:lnL w="19050">
                      <a:solidFill>
                        <a:srgbClr val="23282B"/>
                      </a:solidFill>
                      <a:prstDash val="solid"/>
                    </a:lnL>
                    <a:lnR w="19050">
                      <a:solidFill>
                        <a:srgbClr val="23282B"/>
                      </a:solidFill>
                      <a:prstDash val="solid"/>
                    </a:lnR>
                    <a:lnT w="19050">
                      <a:solidFill>
                        <a:srgbClr val="23282B"/>
                      </a:solidFill>
                      <a:prstDash val="solid"/>
                    </a:lnT>
                    <a:lnB w="19050">
                      <a:solidFill>
                        <a:srgbClr val="23282B"/>
                      </a:solidFill>
                      <a:prstDash val="solid"/>
                    </a:lnB>
                  </a:tcPr>
                </a:tc>
                <a:extLst>
                  <a:ext uri="{0D108BD9-81ED-4DB2-BD59-A6C34878D82A}">
                    <a16:rowId xmlns:a16="http://schemas.microsoft.com/office/drawing/2014/main" val="10001"/>
                  </a:ext>
                </a:extLst>
              </a:tr>
              <a:tr h="267335">
                <a:tc>
                  <a:txBody>
                    <a:bodyPr/>
                    <a:lstStyle/>
                    <a:p>
                      <a:pPr marL="49530" algn="ctr">
                        <a:lnSpc>
                          <a:spcPts val="1445"/>
                        </a:lnSpc>
                      </a:pPr>
                      <a:r>
                        <a:rPr sz="1550" spc="-25" dirty="0">
                          <a:latin typeface="Arial MT"/>
                          <a:cs typeface="Arial MT"/>
                        </a:rPr>
                        <a:t>26</a:t>
                      </a:r>
                      <a:endParaRPr sz="1550">
                        <a:latin typeface="Arial MT"/>
                        <a:cs typeface="Arial MT"/>
                      </a:endParaRPr>
                    </a:p>
                  </a:txBody>
                  <a:tcPr marL="0" marR="0" marT="0" marB="0">
                    <a:lnL w="19050">
                      <a:solidFill>
                        <a:srgbClr val="23282B"/>
                      </a:solidFill>
                      <a:prstDash val="solid"/>
                    </a:lnL>
                    <a:lnR w="19050">
                      <a:solidFill>
                        <a:srgbClr val="23282B"/>
                      </a:solidFill>
                      <a:prstDash val="solid"/>
                    </a:lnR>
                    <a:lnT w="19050">
                      <a:solidFill>
                        <a:srgbClr val="23282B"/>
                      </a:solidFill>
                      <a:prstDash val="solid"/>
                    </a:lnT>
                    <a:lnB w="19050">
                      <a:solidFill>
                        <a:srgbClr val="23282B"/>
                      </a:solidFill>
                      <a:prstDash val="solid"/>
                    </a:lnB>
                  </a:tcPr>
                </a:tc>
                <a:extLst>
                  <a:ext uri="{0D108BD9-81ED-4DB2-BD59-A6C34878D82A}">
                    <a16:rowId xmlns:a16="http://schemas.microsoft.com/office/drawing/2014/main" val="10002"/>
                  </a:ext>
                </a:extLst>
              </a:tr>
            </a:tbl>
          </a:graphicData>
        </a:graphic>
      </p:graphicFrame>
      <p:sp>
        <p:nvSpPr>
          <p:cNvPr id="17" name="object 17"/>
          <p:cNvSpPr txBox="1">
            <a:spLocks noGrp="1"/>
          </p:cNvSpPr>
          <p:nvPr>
            <p:ph type="title"/>
          </p:nvPr>
        </p:nvSpPr>
        <p:spPr>
          <a:xfrm>
            <a:off x="4981849" y="-371316"/>
            <a:ext cx="2235835" cy="1479251"/>
          </a:xfrm>
          <a:prstGeom prst="rect">
            <a:avLst/>
          </a:prstGeom>
        </p:spPr>
        <p:txBody>
          <a:bodyPr vert="horz" wrap="square" lIns="0" tIns="17145" rIns="0" bIns="0" numCol="1" rtlCol="0" anchor="b" anchorCtr="0" compatLnSpc="1">
            <a:prstTxWarp prst="textNoShape">
              <a:avLst/>
            </a:prstTxWarp>
            <a:spAutoFit/>
          </a:bodyPr>
          <a:lstStyle/>
          <a:p>
            <a:pPr marL="12700">
              <a:spcBef>
                <a:spcPts val="135"/>
              </a:spcBef>
            </a:pPr>
            <a:r>
              <a:rPr sz="4750" spc="-555" dirty="0">
                <a:solidFill>
                  <a:srgbClr val="016D5D"/>
                </a:solidFill>
                <a:latin typeface="Comic Sans MS"/>
                <a:cs typeface="Comic Sans MS"/>
              </a:rPr>
              <a:t>Bit</a:t>
            </a:r>
            <a:r>
              <a:rPr sz="4750" spc="145" dirty="0">
                <a:solidFill>
                  <a:srgbClr val="016D5D"/>
                </a:solidFill>
                <a:latin typeface="Comic Sans MS"/>
                <a:cs typeface="Comic Sans MS"/>
              </a:rPr>
              <a:t> </a:t>
            </a:r>
            <a:r>
              <a:rPr sz="7125" spc="-195" baseline="1169" dirty="0">
                <a:solidFill>
                  <a:srgbClr val="076B60"/>
                </a:solidFill>
                <a:latin typeface="Comic Sans MS"/>
                <a:cs typeface="Comic Sans MS"/>
              </a:rPr>
              <a:t>M</a:t>
            </a:r>
            <a:r>
              <a:rPr sz="4750" spc="-130" dirty="0">
                <a:solidFill>
                  <a:srgbClr val="076B60"/>
                </a:solidFill>
                <a:latin typeface="Comic Sans MS"/>
                <a:cs typeface="Comic Sans MS"/>
              </a:rPr>
              <a:t>aps</a:t>
            </a:r>
            <a:endParaRPr sz="4750">
              <a:latin typeface="Comic Sans MS"/>
              <a:cs typeface="Comic Sans MS"/>
            </a:endParaRPr>
          </a:p>
        </p:txBody>
      </p:sp>
      <p:sp>
        <p:nvSpPr>
          <p:cNvPr id="18" name="object 18"/>
          <p:cNvSpPr txBox="1"/>
          <p:nvPr/>
        </p:nvSpPr>
        <p:spPr>
          <a:xfrm>
            <a:off x="5513026" y="5315594"/>
            <a:ext cx="316230" cy="420370"/>
          </a:xfrm>
          <a:prstGeom prst="rect">
            <a:avLst/>
          </a:prstGeom>
        </p:spPr>
        <p:txBody>
          <a:bodyPr vert="horz" wrap="square" lIns="0" tIns="17145" rIns="0" bIns="0" rtlCol="0">
            <a:spAutoFit/>
          </a:bodyPr>
          <a:lstStyle/>
          <a:p>
            <a:pPr marL="12700">
              <a:spcBef>
                <a:spcPts val="135"/>
              </a:spcBef>
            </a:pPr>
            <a:r>
              <a:rPr sz="2550" spc="-220" dirty="0">
                <a:solidFill>
                  <a:srgbClr val="0F2A6E"/>
                </a:solidFill>
                <a:latin typeface="Cambria"/>
                <a:cs typeface="Cambria"/>
              </a:rPr>
              <a:t>bit</a:t>
            </a:r>
            <a:endParaRPr sz="2550">
              <a:latin typeface="Cambria"/>
              <a:cs typeface="Cambria"/>
            </a:endParaRPr>
          </a:p>
        </p:txBody>
      </p:sp>
      <p:sp>
        <p:nvSpPr>
          <p:cNvPr id="19" name="object 19"/>
          <p:cNvSpPr txBox="1"/>
          <p:nvPr/>
        </p:nvSpPr>
        <p:spPr>
          <a:xfrm>
            <a:off x="5301774" y="5675511"/>
            <a:ext cx="742950" cy="427355"/>
          </a:xfrm>
          <a:prstGeom prst="rect">
            <a:avLst/>
          </a:prstGeom>
        </p:spPr>
        <p:txBody>
          <a:bodyPr vert="horz" wrap="square" lIns="0" tIns="17145" rIns="0" bIns="0" rtlCol="0">
            <a:spAutoFit/>
          </a:bodyPr>
          <a:lstStyle/>
          <a:p>
            <a:pPr marL="12700">
              <a:spcBef>
                <a:spcPts val="135"/>
              </a:spcBef>
            </a:pPr>
            <a:r>
              <a:rPr sz="2600" spc="-75" dirty="0">
                <a:solidFill>
                  <a:srgbClr val="1F285D"/>
                </a:solidFill>
                <a:latin typeface="Cambria"/>
                <a:cs typeface="Cambria"/>
              </a:rPr>
              <a:t>maps</a:t>
            </a:r>
            <a:endParaRPr sz="2600">
              <a:latin typeface="Cambria"/>
              <a:cs typeface="Cambria"/>
            </a:endParaRPr>
          </a:p>
        </p:txBody>
      </p:sp>
      <p:sp>
        <p:nvSpPr>
          <p:cNvPr id="20" name="object 20"/>
          <p:cNvSpPr txBox="1"/>
          <p:nvPr/>
        </p:nvSpPr>
        <p:spPr>
          <a:xfrm>
            <a:off x="7792729" y="2209800"/>
            <a:ext cx="1541145" cy="268022"/>
          </a:xfrm>
          <a:prstGeom prst="rect">
            <a:avLst/>
          </a:prstGeom>
        </p:spPr>
        <p:txBody>
          <a:bodyPr vert="horz" wrap="square" lIns="0" tIns="13970" rIns="0" bIns="0" rtlCol="0">
            <a:spAutoFit/>
          </a:bodyPr>
          <a:lstStyle/>
          <a:p>
            <a:pPr marL="12700">
              <a:spcBef>
                <a:spcPts val="110"/>
              </a:spcBef>
              <a:tabLst>
                <a:tab pos="476884" algn="l"/>
                <a:tab pos="1197610" algn="l"/>
              </a:tabLst>
            </a:pPr>
            <a:r>
              <a:rPr sz="1650" spc="-25" dirty="0">
                <a:solidFill>
                  <a:srgbClr val="9E2823"/>
                </a:solidFill>
                <a:latin typeface="Arial MT"/>
                <a:cs typeface="Arial MT"/>
              </a:rPr>
              <a:t>id</a:t>
            </a:r>
            <a:r>
              <a:rPr sz="1650" dirty="0">
                <a:solidFill>
                  <a:srgbClr val="9E2823"/>
                </a:solidFill>
                <a:latin typeface="Arial MT"/>
                <a:cs typeface="Arial MT"/>
              </a:rPr>
              <a:t>	</a:t>
            </a:r>
            <a:r>
              <a:rPr sz="1650" spc="-20" dirty="0">
                <a:solidFill>
                  <a:srgbClr val="93604F"/>
                </a:solidFill>
                <a:latin typeface="Arial MT"/>
                <a:cs typeface="Arial MT"/>
              </a:rPr>
              <a:t>name</a:t>
            </a:r>
            <a:r>
              <a:rPr sz="1650" dirty="0">
                <a:solidFill>
                  <a:srgbClr val="93604F"/>
                </a:solidFill>
                <a:latin typeface="Arial MT"/>
                <a:cs typeface="Arial MT"/>
              </a:rPr>
              <a:t>	</a:t>
            </a:r>
            <a:r>
              <a:rPr sz="1650" spc="-35" dirty="0">
                <a:solidFill>
                  <a:srgbClr val="AF3436"/>
                </a:solidFill>
                <a:latin typeface="Arial MT"/>
                <a:cs typeface="Arial MT"/>
              </a:rPr>
              <a:t>age</a:t>
            </a:r>
            <a:endParaRPr sz="1650">
              <a:latin typeface="Arial MT"/>
              <a:cs typeface="Arial MT"/>
            </a:endParaRPr>
          </a:p>
        </p:txBody>
      </p:sp>
      <p:sp>
        <p:nvSpPr>
          <p:cNvPr id="21" name="object 21"/>
          <p:cNvSpPr txBox="1"/>
          <p:nvPr/>
        </p:nvSpPr>
        <p:spPr>
          <a:xfrm>
            <a:off x="7963857" y="5301208"/>
            <a:ext cx="1021080" cy="783548"/>
          </a:xfrm>
          <a:prstGeom prst="rect">
            <a:avLst/>
          </a:prstGeom>
        </p:spPr>
        <p:txBody>
          <a:bodyPr vert="horz" wrap="square" lIns="0" tIns="39370" rIns="0" bIns="0" rtlCol="0">
            <a:spAutoFit/>
          </a:bodyPr>
          <a:lstStyle/>
          <a:p>
            <a:pPr marL="12700" marR="5080" indent="210820">
              <a:lnSpc>
                <a:spcPts val="2850"/>
              </a:lnSpc>
              <a:spcBef>
                <a:spcPts val="310"/>
              </a:spcBef>
            </a:pPr>
            <a:r>
              <a:rPr sz="2500" spc="-20" dirty="0">
                <a:solidFill>
                  <a:srgbClr val="EB422A"/>
                </a:solidFill>
                <a:latin typeface="Comic Sans MS"/>
                <a:cs typeface="Comic Sans MS"/>
              </a:rPr>
              <a:t>data </a:t>
            </a:r>
            <a:r>
              <a:rPr sz="2500" spc="-185" dirty="0">
                <a:solidFill>
                  <a:srgbClr val="B8441F"/>
                </a:solidFill>
                <a:latin typeface="Comic Sans MS"/>
                <a:cs typeface="Comic Sans MS"/>
              </a:rPr>
              <a:t>records</a:t>
            </a:r>
            <a:endParaRPr sz="2500">
              <a:latin typeface="Comic Sans MS"/>
              <a:cs typeface="Comic Sans MS"/>
            </a:endParaRPr>
          </a:p>
        </p:txBody>
      </p:sp>
    </p:spTree>
    <p:extLst>
      <p:ext uri="{BB962C8B-B14F-4D97-AF65-F5344CB8AC3E}">
        <p14:creationId xmlns:p14="http://schemas.microsoft.com/office/powerpoint/2010/main" val="1147548814"/>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167438" y="2375297"/>
            <a:ext cx="187523" cy="125015"/>
          </a:xfrm>
          <a:prstGeom prst="rect">
            <a:avLst/>
          </a:prstGeom>
        </p:spPr>
      </p:pic>
      <p:pic>
        <p:nvPicPr>
          <p:cNvPr id="3" name="object 3"/>
          <p:cNvPicPr/>
          <p:nvPr/>
        </p:nvPicPr>
        <p:blipFill>
          <a:blip r:embed="rId3" cstate="print"/>
          <a:stretch>
            <a:fillRect/>
          </a:stretch>
        </p:blipFill>
        <p:spPr>
          <a:xfrm>
            <a:off x="8649892" y="2375297"/>
            <a:ext cx="187523" cy="125015"/>
          </a:xfrm>
          <a:prstGeom prst="rect">
            <a:avLst/>
          </a:prstGeom>
        </p:spPr>
      </p:pic>
      <p:grpSp>
        <p:nvGrpSpPr>
          <p:cNvPr id="4" name="object 4"/>
          <p:cNvGrpSpPr/>
          <p:nvPr/>
        </p:nvGrpSpPr>
        <p:grpSpPr>
          <a:xfrm>
            <a:off x="1524001" y="1273968"/>
            <a:ext cx="9138285" cy="163830"/>
            <a:chOff x="0" y="1273968"/>
            <a:chExt cx="9138285" cy="163830"/>
          </a:xfrm>
        </p:grpSpPr>
        <p:pic>
          <p:nvPicPr>
            <p:cNvPr id="5" name="object 5"/>
            <p:cNvPicPr/>
            <p:nvPr/>
          </p:nvPicPr>
          <p:blipFill>
            <a:blip r:embed="rId4" cstate="print"/>
            <a:stretch>
              <a:fillRect/>
            </a:stretch>
          </p:blipFill>
          <p:spPr>
            <a:xfrm>
              <a:off x="0" y="1384101"/>
              <a:ext cx="9135070" cy="53578"/>
            </a:xfrm>
            <a:prstGeom prst="rect">
              <a:avLst/>
            </a:prstGeom>
          </p:spPr>
        </p:pic>
        <p:pic>
          <p:nvPicPr>
            <p:cNvPr id="6" name="object 6"/>
            <p:cNvPicPr/>
            <p:nvPr/>
          </p:nvPicPr>
          <p:blipFill>
            <a:blip r:embed="rId5" cstate="print"/>
            <a:stretch>
              <a:fillRect/>
            </a:stretch>
          </p:blipFill>
          <p:spPr>
            <a:xfrm>
              <a:off x="0" y="1276945"/>
              <a:ext cx="9135070" cy="80367"/>
            </a:xfrm>
            <a:prstGeom prst="rect">
              <a:avLst/>
            </a:prstGeom>
          </p:spPr>
        </p:pic>
        <p:sp>
          <p:nvSpPr>
            <p:cNvPr id="7" name="object 7"/>
            <p:cNvSpPr/>
            <p:nvPr/>
          </p:nvSpPr>
          <p:spPr>
            <a:xfrm>
              <a:off x="17859"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grpSp>
      <p:sp>
        <p:nvSpPr>
          <p:cNvPr id="8" name="object 8"/>
          <p:cNvSpPr txBox="1">
            <a:spLocks noGrp="1"/>
          </p:cNvSpPr>
          <p:nvPr>
            <p:ph type="title"/>
          </p:nvPr>
        </p:nvSpPr>
        <p:spPr>
          <a:xfrm>
            <a:off x="2548467" y="-80959"/>
            <a:ext cx="10769600" cy="808034"/>
          </a:xfrm>
          <a:prstGeom prst="rect">
            <a:avLst/>
          </a:prstGeom>
        </p:spPr>
        <p:txBody>
          <a:bodyPr vert="horz" wrap="square" lIns="0" tIns="91559" rIns="0" bIns="0" numCol="1" rtlCol="0" anchor="b" anchorCtr="0" compatLnSpc="1">
            <a:prstTxWarp prst="textNoShape">
              <a:avLst/>
            </a:prstTxWarp>
            <a:spAutoFit/>
          </a:bodyPr>
          <a:lstStyle/>
          <a:p>
            <a:pPr marL="2071370">
              <a:spcBef>
                <a:spcPts val="135"/>
              </a:spcBef>
            </a:pPr>
            <a:r>
              <a:rPr sz="4650" spc="-125" dirty="0">
                <a:solidFill>
                  <a:srgbClr val="036E57"/>
                </a:solidFill>
              </a:rPr>
              <a:t>Using</a:t>
            </a:r>
            <a:r>
              <a:rPr sz="4650" spc="-190" dirty="0">
                <a:solidFill>
                  <a:srgbClr val="036E57"/>
                </a:solidFill>
              </a:rPr>
              <a:t> </a:t>
            </a:r>
            <a:r>
              <a:rPr sz="4650" spc="-60" dirty="0">
                <a:solidFill>
                  <a:srgbClr val="056D64"/>
                </a:solidFill>
              </a:rPr>
              <a:t>Bit</a:t>
            </a:r>
            <a:r>
              <a:rPr sz="4650" spc="-260" dirty="0">
                <a:solidFill>
                  <a:srgbClr val="056D64"/>
                </a:solidFill>
              </a:rPr>
              <a:t> </a:t>
            </a:r>
            <a:r>
              <a:rPr sz="6975" spc="-30" baseline="1194" dirty="0">
                <a:solidFill>
                  <a:srgbClr val="00665D"/>
                </a:solidFill>
              </a:rPr>
              <a:t>M</a:t>
            </a:r>
            <a:r>
              <a:rPr sz="4650" spc="-20" dirty="0">
                <a:solidFill>
                  <a:srgbClr val="00665D"/>
                </a:solidFill>
              </a:rPr>
              <a:t>aps</a:t>
            </a:r>
            <a:endParaRPr sz="4650"/>
          </a:p>
        </p:txBody>
      </p:sp>
      <p:sp>
        <p:nvSpPr>
          <p:cNvPr id="11" name="object 11"/>
          <p:cNvSpPr txBox="1">
            <a:spLocks noGrp="1"/>
          </p:cNvSpPr>
          <p:nvPr>
            <p:ph type="ftr" sz="quarter" idx="5"/>
          </p:nvPr>
        </p:nvSpPr>
        <p:spPr>
          <a:xfrm>
            <a:off x="5226038" y="6697174"/>
            <a:ext cx="3742690" cy="191770"/>
          </a:xfrm>
          <a:prstGeom prst="rect">
            <a:avLst/>
          </a:prstGeom>
        </p:spPr>
        <p:txBody>
          <a:bodyPr vert="horz" wrap="square" lIns="0" tIns="0" rIns="0" bIns="0" rtlCol="0">
            <a:spAutoFit/>
          </a:bodyPr>
          <a:lstStyle>
            <a:defPPr>
              <a:defRPr kern="0"/>
            </a:defPPr>
            <a:lvl1pPr>
              <a:defRPr sz="1150" b="0" i="0">
                <a:solidFill>
                  <a:srgbClr val="2F2F2F"/>
                </a:solidFill>
                <a:latin typeface="Arial MT"/>
                <a:cs typeface="Arial MT"/>
              </a:defRPr>
            </a:lvl1pPr>
          </a:lstStyle>
          <a:p>
            <a:pPr marL="12700">
              <a:spcBef>
                <a:spcPts val="10"/>
              </a:spcBef>
            </a:pPr>
            <a:r>
              <a:rPr lang="en-GB" spc="-55">
                <a:solidFill>
                  <a:srgbClr val="333333"/>
                </a:solidFill>
              </a:rPr>
              <a:t>Prepared By: Mohammad Rony Lecturer, Dept. Of CSE University Of Global Village (UGV), Barishal</a:t>
            </a:r>
            <a:endParaRPr spc="-20" dirty="0">
              <a:solidFill>
                <a:srgbClr val="343434"/>
              </a:solidFill>
            </a:endParaRPr>
          </a:p>
        </p:txBody>
      </p:sp>
      <p:sp>
        <p:nvSpPr>
          <p:cNvPr id="9" name="object 9"/>
          <p:cNvSpPr txBox="1"/>
          <p:nvPr/>
        </p:nvSpPr>
        <p:spPr>
          <a:xfrm>
            <a:off x="2142045" y="1529502"/>
            <a:ext cx="7652384" cy="4399915"/>
          </a:xfrm>
          <a:prstGeom prst="rect">
            <a:avLst/>
          </a:prstGeom>
        </p:spPr>
        <p:txBody>
          <a:bodyPr vert="horz" wrap="square" lIns="0" tIns="112395" rIns="0" bIns="0" rtlCol="0">
            <a:spAutoFit/>
          </a:bodyPr>
          <a:lstStyle/>
          <a:p>
            <a:pPr marL="346710" indent="-334010">
              <a:spcBef>
                <a:spcPts val="885"/>
              </a:spcBef>
              <a:buClr>
                <a:srgbClr val="FD00FF"/>
              </a:buClr>
              <a:buChar char="•"/>
              <a:tabLst>
                <a:tab pos="346710" algn="l"/>
              </a:tabLst>
            </a:pPr>
            <a:r>
              <a:rPr sz="3100" spc="-10" dirty="0">
                <a:latin typeface="Arial MT"/>
                <a:cs typeface="Arial MT"/>
              </a:rPr>
              <a:t>Query:</a:t>
            </a:r>
            <a:endParaRPr sz="3100">
              <a:latin typeface="Arial MT"/>
              <a:cs typeface="Arial MT"/>
            </a:endParaRPr>
          </a:p>
          <a:p>
            <a:pPr marL="474980">
              <a:spcBef>
                <a:spcPts val="730"/>
              </a:spcBef>
              <a:tabLst>
                <a:tab pos="4318000" algn="l"/>
                <a:tab pos="6805295" algn="l"/>
              </a:tabLst>
            </a:pPr>
            <a:r>
              <a:rPr sz="2800" spc="155" dirty="0">
                <a:latin typeface="Arial MT"/>
                <a:cs typeface="Arial MT"/>
              </a:rPr>
              <a:t>cGet</a:t>
            </a:r>
            <a:r>
              <a:rPr sz="2800" spc="-70" dirty="0">
                <a:latin typeface="Arial MT"/>
                <a:cs typeface="Arial MT"/>
              </a:rPr>
              <a:t> </a:t>
            </a:r>
            <a:r>
              <a:rPr sz="2800" dirty="0">
                <a:latin typeface="Arial MT"/>
                <a:cs typeface="Arial MT"/>
              </a:rPr>
              <a:t>people</a:t>
            </a:r>
            <a:r>
              <a:rPr sz="2800" spc="35" dirty="0">
                <a:latin typeface="Arial MT"/>
                <a:cs typeface="Arial MT"/>
              </a:rPr>
              <a:t> </a:t>
            </a:r>
            <a:r>
              <a:rPr sz="2800" dirty="0">
                <a:latin typeface="Arial MT"/>
                <a:cs typeface="Arial MT"/>
              </a:rPr>
              <a:t>with </a:t>
            </a:r>
            <a:r>
              <a:rPr sz="2800" spc="-25" dirty="0">
                <a:latin typeface="Arial MT"/>
                <a:cs typeface="Arial MT"/>
              </a:rPr>
              <a:t>age</a:t>
            </a:r>
            <a:r>
              <a:rPr sz="2800" dirty="0">
                <a:latin typeface="Arial MT"/>
                <a:cs typeface="Arial MT"/>
              </a:rPr>
              <a:t>	20</a:t>
            </a:r>
            <a:r>
              <a:rPr sz="2800" spc="-70" dirty="0">
                <a:latin typeface="Arial MT"/>
                <a:cs typeface="Arial MT"/>
              </a:rPr>
              <a:t> </a:t>
            </a:r>
            <a:r>
              <a:rPr sz="2800" dirty="0">
                <a:latin typeface="Arial MT"/>
                <a:cs typeface="Arial MT"/>
              </a:rPr>
              <a:t>and</a:t>
            </a:r>
            <a:r>
              <a:rPr sz="2800" spc="5" dirty="0">
                <a:latin typeface="Arial MT"/>
                <a:cs typeface="Arial MT"/>
              </a:rPr>
              <a:t> </a:t>
            </a:r>
            <a:r>
              <a:rPr sz="2800" spc="-20" dirty="0">
                <a:latin typeface="Arial MT"/>
                <a:cs typeface="Arial MT"/>
              </a:rPr>
              <a:t>name</a:t>
            </a:r>
            <a:r>
              <a:rPr sz="2800" dirty="0">
                <a:latin typeface="Arial MT"/>
                <a:cs typeface="Arial MT"/>
              </a:rPr>
              <a:t>	</a:t>
            </a:r>
            <a:r>
              <a:rPr sz="2800" spc="-25" dirty="0">
                <a:latin typeface="Arial MT"/>
                <a:cs typeface="Arial MT"/>
              </a:rPr>
              <a:t>“fred”</a:t>
            </a:r>
            <a:endParaRPr sz="2800">
              <a:latin typeface="Arial MT"/>
              <a:cs typeface="Arial MT"/>
            </a:endParaRPr>
          </a:p>
          <a:p>
            <a:pPr marL="30480">
              <a:spcBef>
                <a:spcPts val="990"/>
              </a:spcBef>
            </a:pPr>
            <a:r>
              <a:rPr sz="2950" dirty="0">
                <a:solidFill>
                  <a:srgbClr val="F405F4"/>
                </a:solidFill>
                <a:latin typeface="Arial MT"/>
                <a:cs typeface="Arial MT"/>
              </a:rPr>
              <a:t>x</a:t>
            </a:r>
            <a:r>
              <a:rPr sz="2950" spc="385" dirty="0">
                <a:solidFill>
                  <a:srgbClr val="F405F4"/>
                </a:solidFill>
                <a:latin typeface="Arial MT"/>
                <a:cs typeface="Arial MT"/>
              </a:rPr>
              <a:t> </a:t>
            </a:r>
            <a:r>
              <a:rPr sz="2950" spc="50" dirty="0">
                <a:latin typeface="Arial MT"/>
                <a:cs typeface="Arial MT"/>
              </a:rPr>
              <a:t>List</a:t>
            </a:r>
            <a:r>
              <a:rPr sz="2950" spc="250" dirty="0">
                <a:latin typeface="Arial MT"/>
                <a:cs typeface="Arial MT"/>
              </a:rPr>
              <a:t> </a:t>
            </a:r>
            <a:r>
              <a:rPr sz="2950" dirty="0">
                <a:latin typeface="Arial MT"/>
                <a:cs typeface="Arial MT"/>
              </a:rPr>
              <a:t>for</a:t>
            </a:r>
            <a:r>
              <a:rPr sz="2950" spc="155" dirty="0">
                <a:latin typeface="Arial MT"/>
                <a:cs typeface="Arial MT"/>
              </a:rPr>
              <a:t> </a:t>
            </a:r>
            <a:r>
              <a:rPr sz="2950" spc="90" dirty="0">
                <a:latin typeface="Arial MT"/>
                <a:cs typeface="Arial MT"/>
              </a:rPr>
              <a:t>age</a:t>
            </a:r>
            <a:r>
              <a:rPr sz="2950" spc="160" dirty="0">
                <a:latin typeface="Arial MT"/>
                <a:cs typeface="Arial MT"/>
              </a:rPr>
              <a:t> </a:t>
            </a:r>
            <a:r>
              <a:rPr sz="2950" spc="135" dirty="0">
                <a:latin typeface="Arial MT"/>
                <a:cs typeface="Arial MT"/>
              </a:rPr>
              <a:t>=</a:t>
            </a:r>
            <a:r>
              <a:rPr sz="2950" spc="120" dirty="0">
                <a:latin typeface="Arial MT"/>
                <a:cs typeface="Arial MT"/>
              </a:rPr>
              <a:t> </a:t>
            </a:r>
            <a:r>
              <a:rPr sz="2950" spc="90" dirty="0">
                <a:latin typeface="Arial MT"/>
                <a:cs typeface="Arial MT"/>
              </a:rPr>
              <a:t>20:</a:t>
            </a:r>
            <a:r>
              <a:rPr sz="2950" spc="45" dirty="0">
                <a:latin typeface="Arial MT"/>
                <a:cs typeface="Arial MT"/>
              </a:rPr>
              <a:t> </a:t>
            </a:r>
            <a:r>
              <a:rPr sz="2950" spc="-55" dirty="0">
                <a:latin typeface="Arial MT"/>
                <a:cs typeface="Arial MT"/>
              </a:rPr>
              <a:t>1101100000</a:t>
            </a:r>
            <a:endParaRPr sz="2950">
              <a:latin typeface="Arial MT"/>
              <a:cs typeface="Arial MT"/>
            </a:endParaRPr>
          </a:p>
          <a:p>
            <a:pPr marL="353695" indent="-340360">
              <a:spcBef>
                <a:spcPts val="1050"/>
              </a:spcBef>
              <a:buClr>
                <a:srgbClr val="FD00FF"/>
              </a:buClr>
              <a:buChar char="•"/>
              <a:tabLst>
                <a:tab pos="353695" algn="l"/>
              </a:tabLst>
            </a:pPr>
            <a:r>
              <a:rPr sz="3000" dirty="0">
                <a:latin typeface="Arial MT"/>
                <a:cs typeface="Arial MT"/>
              </a:rPr>
              <a:t>List</a:t>
            </a:r>
            <a:r>
              <a:rPr sz="3000" spc="240" dirty="0">
                <a:latin typeface="Arial MT"/>
                <a:cs typeface="Arial MT"/>
              </a:rPr>
              <a:t> </a:t>
            </a:r>
            <a:r>
              <a:rPr sz="3000" dirty="0">
                <a:latin typeface="Arial MT"/>
                <a:cs typeface="Arial MT"/>
              </a:rPr>
              <a:t>for</a:t>
            </a:r>
            <a:r>
              <a:rPr sz="3000" spc="235" dirty="0">
                <a:latin typeface="Arial MT"/>
                <a:cs typeface="Arial MT"/>
              </a:rPr>
              <a:t> </a:t>
            </a:r>
            <a:r>
              <a:rPr sz="3000" spc="85" dirty="0">
                <a:latin typeface="Arial MT"/>
                <a:cs typeface="Arial MT"/>
              </a:rPr>
              <a:t>name</a:t>
            </a:r>
            <a:r>
              <a:rPr sz="3000" spc="285" dirty="0">
                <a:latin typeface="Arial MT"/>
                <a:cs typeface="Arial MT"/>
              </a:rPr>
              <a:t> </a:t>
            </a:r>
            <a:r>
              <a:rPr sz="3000" spc="120" dirty="0">
                <a:latin typeface="Arial MT"/>
                <a:cs typeface="Arial MT"/>
              </a:rPr>
              <a:t>=</a:t>
            </a:r>
            <a:r>
              <a:rPr sz="3000" spc="175" dirty="0">
                <a:latin typeface="Arial MT"/>
                <a:cs typeface="Arial MT"/>
              </a:rPr>
              <a:t> </a:t>
            </a:r>
            <a:r>
              <a:rPr sz="3000" dirty="0">
                <a:latin typeface="Arial MT"/>
                <a:cs typeface="Arial MT"/>
              </a:rPr>
              <a:t>“fred”:</a:t>
            </a:r>
            <a:r>
              <a:rPr sz="3000" spc="315" dirty="0">
                <a:latin typeface="Arial MT"/>
                <a:cs typeface="Arial MT"/>
              </a:rPr>
              <a:t> </a:t>
            </a:r>
            <a:r>
              <a:rPr sz="3000" spc="-50" dirty="0">
                <a:latin typeface="Arial MT"/>
                <a:cs typeface="Arial MT"/>
              </a:rPr>
              <a:t>0100000001</a:t>
            </a:r>
            <a:endParaRPr sz="3000">
              <a:latin typeface="Arial MT"/>
              <a:cs typeface="Arial MT"/>
            </a:endParaRPr>
          </a:p>
          <a:p>
            <a:pPr marL="364490" indent="-351790">
              <a:spcBef>
                <a:spcPts val="990"/>
              </a:spcBef>
              <a:buClr>
                <a:srgbClr val="F605F9"/>
              </a:buClr>
              <a:buChar char="•"/>
              <a:tabLst>
                <a:tab pos="364490" algn="l"/>
              </a:tabLst>
            </a:pPr>
            <a:r>
              <a:rPr sz="3050" dirty="0">
                <a:latin typeface="Arial MT"/>
                <a:cs typeface="Arial MT"/>
              </a:rPr>
              <a:t>Answer</a:t>
            </a:r>
            <a:r>
              <a:rPr sz="3050" spc="525" dirty="0">
                <a:latin typeface="Arial MT"/>
                <a:cs typeface="Arial MT"/>
              </a:rPr>
              <a:t> </a:t>
            </a:r>
            <a:r>
              <a:rPr sz="3050" dirty="0">
                <a:latin typeface="Arial MT"/>
                <a:cs typeface="Arial MT"/>
              </a:rPr>
              <a:t>is</a:t>
            </a:r>
            <a:r>
              <a:rPr sz="3050" spc="185" dirty="0">
                <a:latin typeface="Arial MT"/>
                <a:cs typeface="Arial MT"/>
              </a:rPr>
              <a:t> </a:t>
            </a:r>
            <a:r>
              <a:rPr sz="3050" dirty="0">
                <a:latin typeface="Arial MT"/>
                <a:cs typeface="Arial MT"/>
              </a:rPr>
              <a:t>intersection:</a:t>
            </a:r>
            <a:r>
              <a:rPr sz="3050" spc="409" dirty="0">
                <a:latin typeface="Arial MT"/>
                <a:cs typeface="Arial MT"/>
              </a:rPr>
              <a:t> </a:t>
            </a:r>
            <a:r>
              <a:rPr sz="3050" spc="-90" dirty="0">
                <a:latin typeface="Arial MT"/>
                <a:cs typeface="Arial MT"/>
              </a:rPr>
              <a:t>010000000000</a:t>
            </a:r>
            <a:endParaRPr sz="3050">
              <a:latin typeface="Arial MT"/>
              <a:cs typeface="Arial MT"/>
            </a:endParaRPr>
          </a:p>
          <a:p>
            <a:pPr marL="358775" indent="-330200">
              <a:spcBef>
                <a:spcPts val="3460"/>
              </a:spcBef>
              <a:buClr>
                <a:srgbClr val="FB01FD"/>
              </a:buClr>
              <a:buChar char="•"/>
              <a:tabLst>
                <a:tab pos="358775" algn="l"/>
              </a:tabLst>
            </a:pPr>
            <a:r>
              <a:rPr sz="3350" spc="-75" dirty="0">
                <a:latin typeface="Arial MT"/>
                <a:cs typeface="Arial MT"/>
              </a:rPr>
              <a:t>Good</a:t>
            </a:r>
            <a:r>
              <a:rPr sz="3350" spc="-160" dirty="0">
                <a:latin typeface="Arial MT"/>
                <a:cs typeface="Arial MT"/>
              </a:rPr>
              <a:t> </a:t>
            </a:r>
            <a:r>
              <a:rPr sz="3350" dirty="0">
                <a:latin typeface="Arial MT"/>
                <a:cs typeface="Arial MT"/>
              </a:rPr>
              <a:t>if</a:t>
            </a:r>
            <a:r>
              <a:rPr sz="3350" spc="-145" dirty="0">
                <a:latin typeface="Arial MT"/>
                <a:cs typeface="Arial MT"/>
              </a:rPr>
              <a:t> </a:t>
            </a:r>
            <a:r>
              <a:rPr sz="3350" spc="-85" dirty="0">
                <a:latin typeface="Arial MT"/>
                <a:cs typeface="Arial MT"/>
              </a:rPr>
              <a:t>domain</a:t>
            </a:r>
            <a:r>
              <a:rPr sz="3350" spc="-114" dirty="0">
                <a:latin typeface="Arial MT"/>
                <a:cs typeface="Arial MT"/>
              </a:rPr>
              <a:t> </a:t>
            </a:r>
            <a:r>
              <a:rPr sz="3350" spc="-65" dirty="0">
                <a:latin typeface="Arial MT"/>
                <a:cs typeface="Arial MT"/>
              </a:rPr>
              <a:t>cardinality</a:t>
            </a:r>
            <a:r>
              <a:rPr sz="3350" spc="-60" dirty="0">
                <a:latin typeface="Arial MT"/>
                <a:cs typeface="Arial MT"/>
              </a:rPr>
              <a:t> </a:t>
            </a:r>
            <a:r>
              <a:rPr sz="3350" spc="-10" dirty="0">
                <a:latin typeface="Arial MT"/>
                <a:cs typeface="Arial MT"/>
              </a:rPr>
              <a:t>small</a:t>
            </a:r>
            <a:endParaRPr sz="3350">
              <a:latin typeface="Arial MT"/>
              <a:cs typeface="Arial MT"/>
            </a:endParaRPr>
          </a:p>
          <a:p>
            <a:pPr marL="368300" indent="-339725">
              <a:spcBef>
                <a:spcPts val="515"/>
              </a:spcBef>
              <a:buClr>
                <a:srgbClr val="FF00FF"/>
              </a:buClr>
              <a:buChar char="•"/>
              <a:tabLst>
                <a:tab pos="368300" algn="l"/>
              </a:tabLst>
            </a:pPr>
            <a:r>
              <a:rPr sz="3350" spc="-10" dirty="0">
                <a:latin typeface="Arial MT"/>
                <a:cs typeface="Arial MT"/>
              </a:rPr>
              <a:t>Bit</a:t>
            </a:r>
            <a:r>
              <a:rPr sz="3350" spc="-185" dirty="0">
                <a:latin typeface="Arial MT"/>
                <a:cs typeface="Arial MT"/>
              </a:rPr>
              <a:t> </a:t>
            </a:r>
            <a:r>
              <a:rPr sz="3350" spc="-75" dirty="0">
                <a:latin typeface="Arial MT"/>
                <a:cs typeface="Arial MT"/>
              </a:rPr>
              <a:t>vectors</a:t>
            </a:r>
            <a:r>
              <a:rPr sz="3350" spc="-105" dirty="0">
                <a:latin typeface="Arial MT"/>
                <a:cs typeface="Arial MT"/>
              </a:rPr>
              <a:t> </a:t>
            </a:r>
            <a:r>
              <a:rPr sz="3350" spc="-65" dirty="0">
                <a:latin typeface="Arial MT"/>
                <a:cs typeface="Arial MT"/>
              </a:rPr>
              <a:t>can</a:t>
            </a:r>
            <a:r>
              <a:rPr sz="3350" spc="-170" dirty="0">
                <a:latin typeface="Arial MT"/>
                <a:cs typeface="Arial MT"/>
              </a:rPr>
              <a:t> </a:t>
            </a:r>
            <a:r>
              <a:rPr sz="3350" spc="-10" dirty="0">
                <a:latin typeface="Arial MT"/>
                <a:cs typeface="Arial MT"/>
              </a:rPr>
              <a:t>be</a:t>
            </a:r>
            <a:r>
              <a:rPr sz="3350" spc="-210" dirty="0">
                <a:latin typeface="Arial MT"/>
                <a:cs typeface="Arial MT"/>
              </a:rPr>
              <a:t> </a:t>
            </a:r>
            <a:r>
              <a:rPr sz="3350" spc="-20" dirty="0">
                <a:latin typeface="Arial MT"/>
                <a:cs typeface="Arial MT"/>
              </a:rPr>
              <a:t>compressed</a:t>
            </a:r>
            <a:endParaRPr sz="3350">
              <a:latin typeface="Arial MT"/>
              <a:cs typeface="Arial MT"/>
            </a:endParaRPr>
          </a:p>
        </p:txBody>
      </p:sp>
    </p:spTree>
    <p:extLst>
      <p:ext uri="{BB962C8B-B14F-4D97-AF65-F5344CB8AC3E}">
        <p14:creationId xmlns:p14="http://schemas.microsoft.com/office/powerpoint/2010/main" val="816986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7" name="Rectangle 2"/>
          <p:cNvSpPr>
            <a:spLocks noGrp="1" noChangeArrowheads="1"/>
          </p:cNvSpPr>
          <p:nvPr>
            <p:ph type="title" idx="4294967295"/>
          </p:nvPr>
        </p:nvSpPr>
        <p:spPr>
          <a:xfrm>
            <a:off x="1422400" y="117475"/>
            <a:ext cx="1076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ffectLst/>
              </a:rPr>
              <a:t>History of Database Systems (Cont.)</a:t>
            </a:r>
          </a:p>
        </p:txBody>
      </p:sp>
      <p:sp>
        <p:nvSpPr>
          <p:cNvPr id="65538" name="Rectangle 3"/>
          <p:cNvSpPr>
            <a:spLocks noGrp="1" noChangeArrowheads="1"/>
          </p:cNvSpPr>
          <p:nvPr>
            <p:ph idx="4294967295"/>
          </p:nvPr>
        </p:nvSpPr>
        <p:spPr>
          <a:xfrm>
            <a:off x="4570413" y="1190625"/>
            <a:ext cx="7621587" cy="4903788"/>
          </a:xfrm>
        </p:spPr>
        <p:txBody>
          <a:bodyPr/>
          <a:lstStyle/>
          <a:p>
            <a:pPr>
              <a:lnSpc>
                <a:spcPct val="90000"/>
              </a:lnSpc>
            </a:pPr>
            <a:r>
              <a:rPr lang="en-US" altLang="en-US" dirty="0"/>
              <a:t>1980s:</a:t>
            </a:r>
          </a:p>
          <a:p>
            <a:pPr lvl="1">
              <a:lnSpc>
                <a:spcPct val="90000"/>
              </a:lnSpc>
            </a:pPr>
            <a:r>
              <a:rPr lang="en-US" altLang="en-US" dirty="0"/>
              <a:t>Research relational prototypes evolve into commercial systems</a:t>
            </a:r>
          </a:p>
          <a:p>
            <a:pPr lvl="2">
              <a:lnSpc>
                <a:spcPct val="90000"/>
              </a:lnSpc>
            </a:pPr>
            <a:r>
              <a:rPr lang="en-US" altLang="en-US" dirty="0"/>
              <a:t>SQL becomes industrial standard</a:t>
            </a:r>
          </a:p>
          <a:p>
            <a:pPr lvl="1">
              <a:lnSpc>
                <a:spcPct val="90000"/>
              </a:lnSpc>
            </a:pPr>
            <a:r>
              <a:rPr lang="en-US" altLang="en-US" dirty="0"/>
              <a:t>Parallel and distributed database systems</a:t>
            </a:r>
          </a:p>
          <a:p>
            <a:pPr lvl="2">
              <a:lnSpc>
                <a:spcPct val="90000"/>
              </a:lnSpc>
            </a:pPr>
            <a:r>
              <a:rPr lang="en-US" altLang="en-US" dirty="0"/>
              <a:t>Wisconsin, IBM, Teradata</a:t>
            </a:r>
          </a:p>
          <a:p>
            <a:pPr lvl="1">
              <a:lnSpc>
                <a:spcPct val="90000"/>
              </a:lnSpc>
            </a:pPr>
            <a:r>
              <a:rPr lang="en-US" altLang="en-US" dirty="0"/>
              <a:t>Object-oriented database systems</a:t>
            </a:r>
          </a:p>
          <a:p>
            <a:pPr>
              <a:lnSpc>
                <a:spcPct val="90000"/>
              </a:lnSpc>
            </a:pPr>
            <a:r>
              <a:rPr lang="en-US" altLang="en-US" dirty="0"/>
              <a:t>1990s:</a:t>
            </a:r>
          </a:p>
          <a:p>
            <a:pPr lvl="1">
              <a:lnSpc>
                <a:spcPct val="90000"/>
              </a:lnSpc>
            </a:pPr>
            <a:r>
              <a:rPr lang="en-US" altLang="en-US" dirty="0"/>
              <a:t>Large decision support and data-mining applications</a:t>
            </a:r>
          </a:p>
          <a:p>
            <a:pPr lvl="1">
              <a:lnSpc>
                <a:spcPct val="90000"/>
              </a:lnSpc>
            </a:pPr>
            <a:r>
              <a:rPr lang="en-US" altLang="en-US" dirty="0"/>
              <a:t>Large multi-terabyte data warehouses</a:t>
            </a:r>
          </a:p>
          <a:p>
            <a:pPr lvl="1">
              <a:lnSpc>
                <a:spcPct val="90000"/>
              </a:lnSpc>
            </a:pPr>
            <a:r>
              <a:rPr lang="en-US" altLang="en-US" dirty="0"/>
              <a:t>Emergence of Web commerce</a:t>
            </a:r>
          </a:p>
        </p:txBody>
      </p:sp>
    </p:spTree>
    <p:extLst>
      <p:ext uri="{BB962C8B-B14F-4D97-AF65-F5344CB8AC3E}">
        <p14:creationId xmlns:p14="http://schemas.microsoft.com/office/powerpoint/2010/main" val="2576016814"/>
      </p:ext>
    </p:extLst>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863328" y="2607469"/>
            <a:ext cx="4018358" cy="1777007"/>
          </a:xfrm>
          <a:prstGeom prst="rect">
            <a:avLst/>
          </a:prstGeom>
        </p:spPr>
      </p:pic>
      <p:pic>
        <p:nvPicPr>
          <p:cNvPr id="3" name="object 3"/>
          <p:cNvPicPr/>
          <p:nvPr/>
        </p:nvPicPr>
        <p:blipFill>
          <a:blip r:embed="rId3" cstate="print"/>
          <a:stretch>
            <a:fillRect/>
          </a:stretch>
        </p:blipFill>
        <p:spPr>
          <a:xfrm>
            <a:off x="6310313" y="2661047"/>
            <a:ext cx="3607593" cy="1794867"/>
          </a:xfrm>
          <a:prstGeom prst="rect">
            <a:avLst/>
          </a:prstGeom>
        </p:spPr>
      </p:pic>
      <p:grpSp>
        <p:nvGrpSpPr>
          <p:cNvPr id="4" name="object 4"/>
          <p:cNvGrpSpPr/>
          <p:nvPr/>
        </p:nvGrpSpPr>
        <p:grpSpPr>
          <a:xfrm>
            <a:off x="1524000" y="1276945"/>
            <a:ext cx="9135110" cy="161290"/>
            <a:chOff x="0" y="1276945"/>
            <a:chExt cx="9135110" cy="161290"/>
          </a:xfrm>
        </p:grpSpPr>
        <p:pic>
          <p:nvPicPr>
            <p:cNvPr id="5" name="object 5"/>
            <p:cNvPicPr/>
            <p:nvPr/>
          </p:nvPicPr>
          <p:blipFill>
            <a:blip r:embed="rId4" cstate="print"/>
            <a:stretch>
              <a:fillRect/>
            </a:stretch>
          </p:blipFill>
          <p:spPr>
            <a:xfrm>
              <a:off x="0" y="1384101"/>
              <a:ext cx="9135070" cy="53578"/>
            </a:xfrm>
            <a:prstGeom prst="rect">
              <a:avLst/>
            </a:prstGeom>
          </p:spPr>
        </p:pic>
        <p:pic>
          <p:nvPicPr>
            <p:cNvPr id="6" name="object 6"/>
            <p:cNvPicPr/>
            <p:nvPr/>
          </p:nvPicPr>
          <p:blipFill>
            <a:blip r:embed="rId5" cstate="print"/>
            <a:stretch>
              <a:fillRect/>
            </a:stretch>
          </p:blipFill>
          <p:spPr>
            <a:xfrm>
              <a:off x="0" y="1276945"/>
              <a:ext cx="9135070" cy="80367"/>
            </a:xfrm>
            <a:prstGeom prst="rect">
              <a:avLst/>
            </a:prstGeom>
          </p:spPr>
        </p:pic>
      </p:grpSp>
      <p:pic>
        <p:nvPicPr>
          <p:cNvPr id="7" name="object 7"/>
          <p:cNvPicPr/>
          <p:nvPr/>
        </p:nvPicPr>
        <p:blipFill>
          <a:blip r:embed="rId6" cstate="print"/>
          <a:stretch>
            <a:fillRect/>
          </a:stretch>
        </p:blipFill>
        <p:spPr>
          <a:xfrm>
            <a:off x="5595937" y="562571"/>
            <a:ext cx="544710" cy="419695"/>
          </a:xfrm>
          <a:prstGeom prst="rect">
            <a:avLst/>
          </a:prstGeom>
        </p:spPr>
      </p:pic>
      <p:sp>
        <p:nvSpPr>
          <p:cNvPr id="8" name="object 8"/>
          <p:cNvSpPr/>
          <p:nvPr/>
        </p:nvSpPr>
        <p:spPr>
          <a:xfrm>
            <a:off x="3945433" y="4488656"/>
            <a:ext cx="0" cy="1789430"/>
          </a:xfrm>
          <a:custGeom>
            <a:avLst/>
            <a:gdLst/>
            <a:ahLst/>
            <a:cxnLst/>
            <a:rect l="l" t="t" r="r" b="b"/>
            <a:pathLst>
              <a:path h="1789429">
                <a:moveTo>
                  <a:pt x="0" y="1788914"/>
                </a:moveTo>
                <a:lnTo>
                  <a:pt x="0" y="0"/>
                </a:lnTo>
              </a:path>
            </a:pathLst>
          </a:custGeom>
          <a:ln w="3175">
            <a:solidFill>
              <a:srgbClr val="343434"/>
            </a:solidFill>
          </a:ln>
        </p:spPr>
        <p:txBody>
          <a:bodyPr wrap="square" lIns="0" tIns="0" rIns="0" bIns="0" rtlCol="0"/>
          <a:lstStyle/>
          <a:p>
            <a:endParaRPr/>
          </a:p>
        </p:txBody>
      </p:sp>
      <p:sp>
        <p:nvSpPr>
          <p:cNvPr id="9" name="object 9"/>
          <p:cNvSpPr/>
          <p:nvPr/>
        </p:nvSpPr>
        <p:spPr>
          <a:xfrm>
            <a:off x="5615284" y="4488656"/>
            <a:ext cx="0" cy="1789430"/>
          </a:xfrm>
          <a:custGeom>
            <a:avLst/>
            <a:gdLst/>
            <a:ahLst/>
            <a:cxnLst/>
            <a:rect l="l" t="t" r="r" b="b"/>
            <a:pathLst>
              <a:path h="1789429">
                <a:moveTo>
                  <a:pt x="0" y="1788914"/>
                </a:moveTo>
                <a:lnTo>
                  <a:pt x="0" y="0"/>
                </a:lnTo>
              </a:path>
            </a:pathLst>
          </a:custGeom>
          <a:ln w="3175">
            <a:solidFill>
              <a:srgbClr val="343434"/>
            </a:solidFill>
          </a:ln>
        </p:spPr>
        <p:txBody>
          <a:bodyPr wrap="square" lIns="0" tIns="0" rIns="0" bIns="0" rtlCol="0"/>
          <a:lstStyle/>
          <a:p>
            <a:endParaRPr/>
          </a:p>
        </p:txBody>
      </p:sp>
      <p:sp>
        <p:nvSpPr>
          <p:cNvPr id="10" name="object 10"/>
          <p:cNvSpPr/>
          <p:nvPr/>
        </p:nvSpPr>
        <p:spPr>
          <a:xfrm>
            <a:off x="1541860"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sp>
        <p:nvSpPr>
          <p:cNvPr id="11" name="object 11"/>
          <p:cNvSpPr txBox="1">
            <a:spLocks noGrp="1"/>
          </p:cNvSpPr>
          <p:nvPr>
            <p:ph type="title"/>
          </p:nvPr>
        </p:nvSpPr>
        <p:spPr>
          <a:xfrm>
            <a:off x="6143626" y="-14932"/>
            <a:ext cx="146685" cy="762635"/>
          </a:xfrm>
          <a:prstGeom prst="rect">
            <a:avLst/>
          </a:prstGeom>
        </p:spPr>
        <p:txBody>
          <a:bodyPr vert="horz" wrap="square" lIns="0" tIns="16510" rIns="0" bIns="0" numCol="1" rtlCol="0" anchor="b" anchorCtr="0" compatLnSpc="1">
            <a:prstTxWarp prst="textNoShape">
              <a:avLst/>
            </a:prstTxWarp>
            <a:spAutoFit/>
          </a:bodyPr>
          <a:lstStyle/>
          <a:p>
            <a:pPr marL="12700">
              <a:spcBef>
                <a:spcPts val="130"/>
              </a:spcBef>
            </a:pPr>
            <a:r>
              <a:rPr sz="4800" spc="-440" dirty="0">
                <a:solidFill>
                  <a:srgbClr val="1C695D"/>
                </a:solidFill>
              </a:rPr>
              <a:t>.</a:t>
            </a:r>
            <a:endParaRPr sz="4800"/>
          </a:p>
        </p:txBody>
      </p:sp>
      <p:sp>
        <p:nvSpPr>
          <p:cNvPr id="21" name="object 21"/>
          <p:cNvSpPr txBox="1">
            <a:spLocks noGrp="1"/>
          </p:cNvSpPr>
          <p:nvPr>
            <p:ph type="ftr" sz="quarter" idx="5"/>
          </p:nvPr>
        </p:nvSpPr>
        <p:spPr>
          <a:xfrm>
            <a:off x="5226038" y="6697174"/>
            <a:ext cx="3742690" cy="191770"/>
          </a:xfrm>
          <a:prstGeom prst="rect">
            <a:avLst/>
          </a:prstGeom>
        </p:spPr>
        <p:txBody>
          <a:bodyPr vert="horz" wrap="square" lIns="0" tIns="0" rIns="0" bIns="0" rtlCol="0">
            <a:spAutoFit/>
          </a:bodyPr>
          <a:lstStyle>
            <a:defPPr>
              <a:defRPr kern="0"/>
            </a:defPPr>
            <a:lvl1pPr>
              <a:defRPr sz="1150" b="0" i="0">
                <a:solidFill>
                  <a:srgbClr val="2F2F2F"/>
                </a:solidFill>
                <a:latin typeface="Arial MT"/>
                <a:cs typeface="Arial MT"/>
              </a:defRPr>
            </a:lvl1pPr>
          </a:lstStyle>
          <a:p>
            <a:pPr marL="12700">
              <a:spcBef>
                <a:spcPts val="10"/>
              </a:spcBef>
            </a:pPr>
            <a:r>
              <a:rPr lang="en-GB" spc="-55">
                <a:solidFill>
                  <a:srgbClr val="333333"/>
                </a:solidFill>
              </a:rPr>
              <a:t>Prepared By: Mohammad Rony Lecturer, Dept. Of CSE University Of Global Village (UGV), Barishal</a:t>
            </a:r>
            <a:endParaRPr spc="-20" dirty="0">
              <a:solidFill>
                <a:srgbClr val="343434"/>
              </a:solidFill>
            </a:endParaRPr>
          </a:p>
        </p:txBody>
      </p:sp>
      <p:sp>
        <p:nvSpPr>
          <p:cNvPr id="12" name="object 12"/>
          <p:cNvSpPr txBox="1"/>
          <p:nvPr/>
        </p:nvSpPr>
        <p:spPr>
          <a:xfrm>
            <a:off x="6158617" y="333325"/>
            <a:ext cx="445770" cy="762635"/>
          </a:xfrm>
          <a:prstGeom prst="rect">
            <a:avLst/>
          </a:prstGeom>
        </p:spPr>
        <p:txBody>
          <a:bodyPr vert="horz" wrap="square" lIns="0" tIns="16510" rIns="0" bIns="0" rtlCol="0">
            <a:spAutoFit/>
          </a:bodyPr>
          <a:lstStyle/>
          <a:p>
            <a:pPr marL="12700">
              <a:spcBef>
                <a:spcPts val="130"/>
              </a:spcBef>
            </a:pPr>
            <a:r>
              <a:rPr sz="4800" spc="-195" dirty="0">
                <a:solidFill>
                  <a:srgbClr val="0F6B5B"/>
                </a:solidFill>
                <a:latin typeface="Arial MT"/>
                <a:cs typeface="Arial MT"/>
              </a:rPr>
              <a:t>in</a:t>
            </a:r>
            <a:endParaRPr sz="4800">
              <a:latin typeface="Arial MT"/>
              <a:cs typeface="Arial MT"/>
            </a:endParaRPr>
          </a:p>
        </p:txBody>
      </p:sp>
      <p:sp>
        <p:nvSpPr>
          <p:cNvPr id="13" name="object 13"/>
          <p:cNvSpPr txBox="1"/>
          <p:nvPr/>
        </p:nvSpPr>
        <p:spPr>
          <a:xfrm>
            <a:off x="2197605" y="1556444"/>
            <a:ext cx="7320915" cy="881380"/>
          </a:xfrm>
          <a:prstGeom prst="rect">
            <a:avLst/>
          </a:prstGeom>
        </p:spPr>
        <p:txBody>
          <a:bodyPr vert="horz" wrap="square" lIns="0" tIns="16510" rIns="0" bIns="0" rtlCol="0">
            <a:spAutoFit/>
          </a:bodyPr>
          <a:lstStyle/>
          <a:p>
            <a:pPr marL="353060" indent="-340360">
              <a:lnSpc>
                <a:spcPts val="3350"/>
              </a:lnSpc>
              <a:spcBef>
                <a:spcPts val="130"/>
              </a:spcBef>
              <a:buClr>
                <a:srgbClr val="017764"/>
              </a:buClr>
              <a:buChar char="•"/>
              <a:tabLst>
                <a:tab pos="353060" algn="l"/>
              </a:tabLst>
            </a:pPr>
            <a:r>
              <a:rPr sz="2800" spc="-10" dirty="0">
                <a:solidFill>
                  <a:srgbClr val="136254"/>
                </a:solidFill>
                <a:latin typeface="Arial MT"/>
                <a:cs typeface="Arial MT"/>
              </a:rPr>
              <a:t>Combine”</a:t>
            </a:r>
            <a:r>
              <a:rPr sz="2800" spc="-35" dirty="0">
                <a:solidFill>
                  <a:srgbClr val="136254"/>
                </a:solidFill>
                <a:latin typeface="Arial MT"/>
                <a:cs typeface="Arial MT"/>
              </a:rPr>
              <a:t> </a:t>
            </a:r>
            <a:r>
              <a:rPr sz="2800" dirty="0">
                <a:solidFill>
                  <a:srgbClr val="3F7B75"/>
                </a:solidFill>
                <a:latin typeface="Arial MT"/>
                <a:cs typeface="Arial MT"/>
              </a:rPr>
              <a:t>SALE,</a:t>
            </a:r>
            <a:r>
              <a:rPr sz="2800" spc="-70" dirty="0">
                <a:solidFill>
                  <a:srgbClr val="3F7B75"/>
                </a:solidFill>
                <a:latin typeface="Arial MT"/>
                <a:cs typeface="Arial MT"/>
              </a:rPr>
              <a:t> </a:t>
            </a:r>
            <a:r>
              <a:rPr sz="2800" spc="-10" dirty="0">
                <a:solidFill>
                  <a:srgbClr val="1C5E4D"/>
                </a:solidFill>
                <a:latin typeface="Arial MT"/>
                <a:cs typeface="Arial MT"/>
              </a:rPr>
              <a:t>PRODUCT</a:t>
            </a:r>
            <a:r>
              <a:rPr sz="2800" spc="50" dirty="0">
                <a:solidFill>
                  <a:srgbClr val="1C5E4D"/>
                </a:solidFill>
                <a:latin typeface="Arial MT"/>
                <a:cs typeface="Arial MT"/>
              </a:rPr>
              <a:t> </a:t>
            </a:r>
            <a:r>
              <a:rPr sz="2800" spc="-10" dirty="0">
                <a:solidFill>
                  <a:srgbClr val="075650"/>
                </a:solidFill>
                <a:latin typeface="Arial MT"/>
                <a:cs typeface="Arial MT"/>
              </a:rPr>
              <a:t>relations</a:t>
            </a:r>
            <a:endParaRPr sz="2800">
              <a:latin typeface="Arial MT"/>
              <a:cs typeface="Arial MT"/>
            </a:endParaRPr>
          </a:p>
          <a:p>
            <a:pPr marL="238760" indent="-226060">
              <a:lnSpc>
                <a:spcPts val="3350"/>
              </a:lnSpc>
              <a:buClr>
                <a:srgbClr val="007462"/>
              </a:buClr>
              <a:buChar char="•"/>
              <a:tabLst>
                <a:tab pos="238760" algn="l"/>
                <a:tab pos="1640205" algn="l"/>
              </a:tabLst>
            </a:pPr>
            <a:r>
              <a:rPr sz="2800" dirty="0">
                <a:solidFill>
                  <a:srgbClr val="266454"/>
                </a:solidFill>
                <a:latin typeface="Arial MT"/>
                <a:cs typeface="Arial MT"/>
              </a:rPr>
              <a:t>In</a:t>
            </a:r>
            <a:r>
              <a:rPr sz="2800" spc="-60" dirty="0">
                <a:solidFill>
                  <a:srgbClr val="266454"/>
                </a:solidFill>
                <a:latin typeface="Arial MT"/>
                <a:cs typeface="Arial MT"/>
              </a:rPr>
              <a:t> </a:t>
            </a:r>
            <a:r>
              <a:rPr sz="2800" spc="-20" dirty="0">
                <a:solidFill>
                  <a:srgbClr val="21564F"/>
                </a:solidFill>
                <a:latin typeface="Arial MT"/>
                <a:cs typeface="Arial MT"/>
              </a:rPr>
              <a:t>SQL:</a:t>
            </a:r>
            <a:r>
              <a:rPr sz="2800" dirty="0">
                <a:solidFill>
                  <a:srgbClr val="21564F"/>
                </a:solidFill>
                <a:latin typeface="Arial MT"/>
                <a:cs typeface="Arial MT"/>
              </a:rPr>
              <a:t>	</a:t>
            </a:r>
            <a:r>
              <a:rPr sz="2800" dirty="0">
                <a:latin typeface="Arial MT"/>
                <a:cs typeface="Arial MT"/>
              </a:rPr>
              <a:t>SELECT</a:t>
            </a:r>
            <a:r>
              <a:rPr sz="2800" spc="-45" dirty="0">
                <a:latin typeface="Arial MT"/>
                <a:cs typeface="Arial MT"/>
              </a:rPr>
              <a:t> </a:t>
            </a:r>
            <a:r>
              <a:rPr sz="2800" dirty="0">
                <a:latin typeface="Arial MT"/>
                <a:cs typeface="Arial MT"/>
              </a:rPr>
              <a:t>*</a:t>
            </a:r>
            <a:r>
              <a:rPr sz="2800" spc="-85" dirty="0">
                <a:latin typeface="Arial MT"/>
                <a:cs typeface="Arial MT"/>
              </a:rPr>
              <a:t> </a:t>
            </a:r>
            <a:r>
              <a:rPr sz="2800" dirty="0">
                <a:latin typeface="Arial MT"/>
                <a:cs typeface="Arial MT"/>
              </a:rPr>
              <a:t>FROM</a:t>
            </a:r>
            <a:r>
              <a:rPr sz="2800" spc="5" dirty="0">
                <a:latin typeface="Arial MT"/>
                <a:cs typeface="Arial MT"/>
              </a:rPr>
              <a:t> </a:t>
            </a:r>
            <a:r>
              <a:rPr sz="2800" dirty="0">
                <a:latin typeface="Arial MT"/>
                <a:cs typeface="Arial MT"/>
              </a:rPr>
              <a:t>SALE,</a:t>
            </a:r>
            <a:r>
              <a:rPr sz="2800" spc="-15" dirty="0">
                <a:latin typeface="Arial MT"/>
                <a:cs typeface="Arial MT"/>
              </a:rPr>
              <a:t> </a:t>
            </a:r>
            <a:r>
              <a:rPr sz="2800" spc="-50" dirty="0">
                <a:latin typeface="Arial MT"/>
                <a:cs typeface="Arial MT"/>
              </a:rPr>
              <a:t>PRODUCT</a:t>
            </a:r>
            <a:endParaRPr sz="2800">
              <a:latin typeface="Arial MT"/>
              <a:cs typeface="Arial MT"/>
            </a:endParaRPr>
          </a:p>
        </p:txBody>
      </p:sp>
      <p:sp>
        <p:nvSpPr>
          <p:cNvPr id="14" name="object 14"/>
          <p:cNvSpPr txBox="1"/>
          <p:nvPr/>
        </p:nvSpPr>
        <p:spPr>
          <a:xfrm>
            <a:off x="2070022" y="2607916"/>
            <a:ext cx="420370" cy="244939"/>
          </a:xfrm>
          <a:prstGeom prst="rect">
            <a:avLst/>
          </a:prstGeom>
        </p:spPr>
        <p:txBody>
          <a:bodyPr vert="horz" wrap="square" lIns="0" tIns="13970" rIns="0" bIns="0" rtlCol="0">
            <a:spAutoFit/>
          </a:bodyPr>
          <a:lstStyle/>
          <a:p>
            <a:pPr marL="12700">
              <a:spcBef>
                <a:spcPts val="110"/>
              </a:spcBef>
            </a:pPr>
            <a:r>
              <a:rPr sz="1500" spc="70" dirty="0">
                <a:latin typeface="Comic Sans MS"/>
                <a:cs typeface="Comic Sans MS"/>
              </a:rPr>
              <a:t>sale</a:t>
            </a:r>
            <a:endParaRPr sz="1500">
              <a:latin typeface="Comic Sans MS"/>
              <a:cs typeface="Comic Sans MS"/>
            </a:endParaRPr>
          </a:p>
        </p:txBody>
      </p:sp>
      <p:sp>
        <p:nvSpPr>
          <p:cNvPr id="15" name="object 15"/>
          <p:cNvSpPr txBox="1"/>
          <p:nvPr/>
        </p:nvSpPr>
        <p:spPr>
          <a:xfrm>
            <a:off x="2988250" y="3093839"/>
            <a:ext cx="251460" cy="530225"/>
          </a:xfrm>
          <a:prstGeom prst="rect">
            <a:avLst/>
          </a:prstGeom>
        </p:spPr>
        <p:txBody>
          <a:bodyPr vert="horz" wrap="square" lIns="0" tIns="13970" rIns="0" bIns="0" rtlCol="0">
            <a:spAutoFit/>
          </a:bodyPr>
          <a:lstStyle/>
          <a:p>
            <a:pPr marL="12700">
              <a:lnSpc>
                <a:spcPts val="1950"/>
              </a:lnSpc>
              <a:spcBef>
                <a:spcPts val="110"/>
              </a:spcBef>
            </a:pPr>
            <a:r>
              <a:rPr sz="1650" spc="-25" dirty="0">
                <a:latin typeface="Arial MT"/>
                <a:cs typeface="Arial MT"/>
              </a:rPr>
              <a:t>p2</a:t>
            </a:r>
            <a:endParaRPr sz="1650">
              <a:latin typeface="Arial MT"/>
              <a:cs typeface="Arial MT"/>
            </a:endParaRPr>
          </a:p>
          <a:p>
            <a:pPr marL="12700">
              <a:lnSpc>
                <a:spcPts val="2010"/>
              </a:lnSpc>
            </a:pPr>
            <a:r>
              <a:rPr sz="1700" spc="-35" dirty="0">
                <a:latin typeface="Arial MT"/>
                <a:cs typeface="Arial MT"/>
              </a:rPr>
              <a:t>p1</a:t>
            </a:r>
            <a:endParaRPr sz="1700">
              <a:latin typeface="Arial MT"/>
              <a:cs typeface="Arial MT"/>
            </a:endParaRPr>
          </a:p>
        </p:txBody>
      </p:sp>
      <p:sp>
        <p:nvSpPr>
          <p:cNvPr id="16" name="object 16"/>
          <p:cNvSpPr txBox="1"/>
          <p:nvPr/>
        </p:nvSpPr>
        <p:spPr>
          <a:xfrm>
            <a:off x="3621149" y="2569037"/>
            <a:ext cx="2682240" cy="548640"/>
          </a:xfrm>
          <a:prstGeom prst="rect">
            <a:avLst/>
          </a:prstGeom>
        </p:spPr>
        <p:txBody>
          <a:bodyPr vert="horz" wrap="square" lIns="0" tIns="38735" rIns="0" bIns="0" rtlCol="0">
            <a:spAutoFit/>
          </a:bodyPr>
          <a:lstStyle/>
          <a:p>
            <a:pPr marL="12700">
              <a:spcBef>
                <a:spcPts val="305"/>
              </a:spcBef>
              <a:tabLst>
                <a:tab pos="967105" algn="l"/>
                <a:tab pos="1734820" algn="l"/>
              </a:tabLst>
            </a:pPr>
            <a:r>
              <a:rPr sz="1650" spc="55" dirty="0">
                <a:latin typeface="Arial MT"/>
                <a:cs typeface="Arial MT"/>
              </a:rPr>
              <a:t>storeld</a:t>
            </a:r>
            <a:r>
              <a:rPr sz="1650" dirty="0">
                <a:latin typeface="Arial MT"/>
                <a:cs typeface="Arial MT"/>
              </a:rPr>
              <a:t>	</a:t>
            </a:r>
            <a:r>
              <a:rPr sz="1650" spc="40" dirty="0">
                <a:latin typeface="Arial MT"/>
                <a:cs typeface="Arial MT"/>
              </a:rPr>
              <a:t>date</a:t>
            </a:r>
            <a:r>
              <a:rPr sz="1650" dirty="0">
                <a:latin typeface="Arial MT"/>
                <a:cs typeface="Arial MT"/>
              </a:rPr>
              <a:t>	</a:t>
            </a:r>
            <a:r>
              <a:rPr sz="1650" spc="40" dirty="0">
                <a:latin typeface="Arial MT"/>
                <a:cs typeface="Arial MT"/>
              </a:rPr>
              <a:t>amt</a:t>
            </a:r>
            <a:endParaRPr sz="1650">
              <a:latin typeface="Arial MT"/>
              <a:cs typeface="Arial MT"/>
            </a:endParaRPr>
          </a:p>
          <a:p>
            <a:pPr marL="1811655">
              <a:spcBef>
                <a:spcPts val="185"/>
              </a:spcBef>
              <a:tabLst>
                <a:tab pos="2331720" algn="l"/>
                <a:tab pos="2668270" algn="l"/>
              </a:tabLst>
            </a:pPr>
            <a:r>
              <a:rPr sz="1450" spc="35" dirty="0">
                <a:latin typeface="Arial MT"/>
                <a:cs typeface="Arial MT"/>
              </a:rPr>
              <a:t>12</a:t>
            </a:r>
            <a:r>
              <a:rPr sz="1450" dirty="0">
                <a:latin typeface="Arial MT"/>
                <a:cs typeface="Arial MT"/>
              </a:rPr>
              <a:t>	</a:t>
            </a:r>
            <a:r>
              <a:rPr sz="1450" u="heavy" dirty="0">
                <a:uFill>
                  <a:solidFill>
                    <a:srgbClr val="973497"/>
                  </a:solidFill>
                </a:uFill>
                <a:latin typeface="Arial MT"/>
                <a:cs typeface="Arial MT"/>
              </a:rPr>
              <a:t>	</a:t>
            </a:r>
            <a:endParaRPr sz="1450">
              <a:latin typeface="Arial MT"/>
              <a:cs typeface="Arial MT"/>
            </a:endParaRPr>
          </a:p>
        </p:txBody>
      </p:sp>
      <p:sp>
        <p:nvSpPr>
          <p:cNvPr id="17" name="object 17"/>
          <p:cNvSpPr txBox="1"/>
          <p:nvPr/>
        </p:nvSpPr>
        <p:spPr>
          <a:xfrm>
            <a:off x="5412567" y="3337669"/>
            <a:ext cx="264160" cy="275075"/>
          </a:xfrm>
          <a:prstGeom prst="rect">
            <a:avLst/>
          </a:prstGeom>
        </p:spPr>
        <p:txBody>
          <a:bodyPr vert="horz" wrap="square" lIns="0" tIns="13335" rIns="0" bIns="0" rtlCol="0">
            <a:spAutoFit/>
          </a:bodyPr>
          <a:lstStyle/>
          <a:p>
            <a:pPr marL="12700">
              <a:spcBef>
                <a:spcPts val="105"/>
              </a:spcBef>
            </a:pPr>
            <a:r>
              <a:rPr sz="1700" spc="-25" dirty="0">
                <a:latin typeface="Consolas"/>
                <a:cs typeface="Consolas"/>
              </a:rPr>
              <a:t>50</a:t>
            </a:r>
            <a:endParaRPr sz="1700">
              <a:latin typeface="Consolas"/>
              <a:cs typeface="Consolas"/>
            </a:endParaRPr>
          </a:p>
        </p:txBody>
      </p:sp>
      <p:sp>
        <p:nvSpPr>
          <p:cNvPr id="18" name="object 18"/>
          <p:cNvSpPr txBox="1"/>
          <p:nvPr/>
        </p:nvSpPr>
        <p:spPr>
          <a:xfrm>
            <a:off x="8123126" y="2633959"/>
            <a:ext cx="1732280" cy="779780"/>
          </a:xfrm>
          <a:prstGeom prst="rect">
            <a:avLst/>
          </a:prstGeom>
        </p:spPr>
        <p:txBody>
          <a:bodyPr vert="horz" wrap="square" lIns="0" tIns="13970" rIns="0" bIns="0" rtlCol="0">
            <a:spAutoFit/>
          </a:bodyPr>
          <a:lstStyle/>
          <a:p>
            <a:pPr marL="12700">
              <a:spcBef>
                <a:spcPts val="110"/>
              </a:spcBef>
              <a:tabLst>
                <a:tab pos="503555" algn="l"/>
                <a:tab pos="1351915" algn="l"/>
              </a:tabLst>
            </a:pPr>
            <a:r>
              <a:rPr sz="1650" spc="-25" dirty="0">
                <a:latin typeface="Arial MT"/>
                <a:cs typeface="Arial MT"/>
              </a:rPr>
              <a:t>id</a:t>
            </a:r>
            <a:r>
              <a:rPr sz="1650" dirty="0">
                <a:latin typeface="Arial MT"/>
                <a:cs typeface="Arial MT"/>
              </a:rPr>
              <a:t>	</a:t>
            </a:r>
            <a:r>
              <a:rPr sz="1650" spc="-20" dirty="0">
                <a:latin typeface="Arial MT"/>
                <a:cs typeface="Arial MT"/>
              </a:rPr>
              <a:t>name</a:t>
            </a:r>
            <a:r>
              <a:rPr sz="1650" dirty="0">
                <a:latin typeface="Arial MT"/>
                <a:cs typeface="Arial MT"/>
              </a:rPr>
              <a:t>	</a:t>
            </a:r>
            <a:r>
              <a:rPr sz="1650" spc="30" dirty="0">
                <a:latin typeface="Arial MT"/>
                <a:cs typeface="Arial MT"/>
              </a:rPr>
              <a:t>rice</a:t>
            </a:r>
            <a:endParaRPr sz="1650">
              <a:latin typeface="Arial MT"/>
              <a:cs typeface="Arial MT"/>
            </a:endParaRPr>
          </a:p>
          <a:p>
            <a:pPr marL="620395">
              <a:lnSpc>
                <a:spcPts val="1875"/>
              </a:lnSpc>
              <a:spcBef>
                <a:spcPts val="75"/>
              </a:spcBef>
              <a:tabLst>
                <a:tab pos="1352550" algn="l"/>
              </a:tabLst>
            </a:pPr>
            <a:r>
              <a:rPr sz="1600" spc="-20" dirty="0">
                <a:latin typeface="Arial MT"/>
                <a:cs typeface="Arial MT"/>
              </a:rPr>
              <a:t>bolt</a:t>
            </a:r>
            <a:r>
              <a:rPr sz="1600" dirty="0">
                <a:latin typeface="Arial MT"/>
                <a:cs typeface="Arial MT"/>
              </a:rPr>
              <a:t>	</a:t>
            </a:r>
            <a:r>
              <a:rPr sz="1600" spc="-25" dirty="0">
                <a:latin typeface="Arial MT"/>
                <a:cs typeface="Arial MT"/>
              </a:rPr>
              <a:t>10</a:t>
            </a:r>
            <a:endParaRPr sz="1600">
              <a:latin typeface="Arial MT"/>
              <a:cs typeface="Arial MT"/>
            </a:endParaRPr>
          </a:p>
          <a:p>
            <a:pPr marL="636905">
              <a:lnSpc>
                <a:spcPts val="1995"/>
              </a:lnSpc>
            </a:pPr>
            <a:r>
              <a:rPr sz="1700" spc="-25" dirty="0">
                <a:latin typeface="Arial MT"/>
                <a:cs typeface="Arial MT"/>
              </a:rPr>
              <a:t>nut</a:t>
            </a:r>
            <a:endParaRPr sz="1700">
              <a:latin typeface="Arial MT"/>
              <a:cs typeface="Arial MT"/>
            </a:endParaRPr>
          </a:p>
        </p:txBody>
      </p:sp>
      <p:graphicFrame>
        <p:nvGraphicFramePr>
          <p:cNvPr id="19" name="object 19"/>
          <p:cNvGraphicFramePr>
            <a:graphicFrameLocks noGrp="1"/>
          </p:cNvGraphicFramePr>
          <p:nvPr/>
        </p:nvGraphicFramePr>
        <p:xfrm>
          <a:off x="2970834" y="3634486"/>
          <a:ext cx="5608317" cy="2640963"/>
        </p:xfrm>
        <a:graphic>
          <a:graphicData uri="http://schemas.openxmlformats.org/drawingml/2006/table">
            <a:tbl>
              <a:tblPr firstRow="1" bandRow="1">
                <a:tableStyleId>{2D5ABB26-0587-4C30-8999-92F81FD0307C}</a:tableStyleId>
              </a:tblPr>
              <a:tblGrid>
                <a:gridCol w="258445">
                  <a:extLst>
                    <a:ext uri="{9D8B030D-6E8A-4147-A177-3AD203B41FA5}">
                      <a16:colId xmlns:a16="http://schemas.microsoft.com/office/drawing/2014/main" val="20000"/>
                    </a:ext>
                  </a:extLst>
                </a:gridCol>
                <a:gridCol w="622935">
                  <a:extLst>
                    <a:ext uri="{9D8B030D-6E8A-4147-A177-3AD203B41FA5}">
                      <a16:colId xmlns:a16="http://schemas.microsoft.com/office/drawing/2014/main" val="20001"/>
                    </a:ext>
                  </a:extLst>
                </a:gridCol>
                <a:gridCol w="923290">
                  <a:extLst>
                    <a:ext uri="{9D8B030D-6E8A-4147-A177-3AD203B41FA5}">
                      <a16:colId xmlns:a16="http://schemas.microsoft.com/office/drawing/2014/main" val="20002"/>
                    </a:ext>
                  </a:extLst>
                </a:gridCol>
                <a:gridCol w="949325">
                  <a:extLst>
                    <a:ext uri="{9D8B030D-6E8A-4147-A177-3AD203B41FA5}">
                      <a16:colId xmlns:a16="http://schemas.microsoft.com/office/drawing/2014/main" val="20003"/>
                    </a:ext>
                  </a:extLst>
                </a:gridCol>
                <a:gridCol w="719454">
                  <a:extLst>
                    <a:ext uri="{9D8B030D-6E8A-4147-A177-3AD203B41FA5}">
                      <a16:colId xmlns:a16="http://schemas.microsoft.com/office/drawing/2014/main" val="20004"/>
                    </a:ext>
                  </a:extLst>
                </a:gridCol>
                <a:gridCol w="776604">
                  <a:extLst>
                    <a:ext uri="{9D8B030D-6E8A-4147-A177-3AD203B41FA5}">
                      <a16:colId xmlns:a16="http://schemas.microsoft.com/office/drawing/2014/main" val="20005"/>
                    </a:ext>
                  </a:extLst>
                </a:gridCol>
                <a:gridCol w="767714">
                  <a:extLst>
                    <a:ext uri="{9D8B030D-6E8A-4147-A177-3AD203B41FA5}">
                      <a16:colId xmlns:a16="http://schemas.microsoft.com/office/drawing/2014/main" val="20006"/>
                    </a:ext>
                  </a:extLst>
                </a:gridCol>
                <a:gridCol w="590550">
                  <a:extLst>
                    <a:ext uri="{9D8B030D-6E8A-4147-A177-3AD203B41FA5}">
                      <a16:colId xmlns:a16="http://schemas.microsoft.com/office/drawing/2014/main" val="20007"/>
                    </a:ext>
                  </a:extLst>
                </a:gridCol>
              </a:tblGrid>
              <a:tr h="381635">
                <a:tc>
                  <a:txBody>
                    <a:bodyPr/>
                    <a:lstStyle/>
                    <a:p>
                      <a:pPr marL="31750">
                        <a:lnSpc>
                          <a:spcPts val="1670"/>
                        </a:lnSpc>
                      </a:pPr>
                      <a:r>
                        <a:rPr sz="1500" spc="-25" dirty="0">
                          <a:latin typeface="Arial MT"/>
                          <a:cs typeface="Arial MT"/>
                        </a:rPr>
                        <a:t>p2</a:t>
                      </a:r>
                      <a:endParaRPr sz="1500">
                        <a:latin typeface="Arial MT"/>
                        <a:cs typeface="Arial MT"/>
                      </a:endParaRPr>
                    </a:p>
                  </a:txBody>
                  <a:tcPr marL="0" marR="0" marT="0" marB="0"/>
                </a:tc>
                <a:tc>
                  <a:txBody>
                    <a:bodyPr/>
                    <a:lstStyle/>
                    <a:p>
                      <a:pPr>
                        <a:lnSpc>
                          <a:spcPct val="100000"/>
                        </a:lnSpc>
                      </a:pPr>
                      <a:endParaRPr sz="1800">
                        <a:latin typeface="Times New Roman"/>
                        <a:cs typeface="Times New Roman"/>
                      </a:endParaRPr>
                    </a:p>
                  </a:txBody>
                  <a:tcPr marL="0" marR="0" marT="0" marB="0"/>
                </a:tc>
                <a:tc>
                  <a:txBody>
                    <a:bodyPr/>
                    <a:lstStyle/>
                    <a:p>
                      <a:pPr marL="11430">
                        <a:lnSpc>
                          <a:spcPts val="1735"/>
                        </a:lnSpc>
                      </a:pPr>
                      <a:r>
                        <a:rPr sz="1650" spc="-25" dirty="0">
                          <a:latin typeface="Courier New"/>
                          <a:cs typeface="Courier New"/>
                        </a:rPr>
                        <a:t>c2</a:t>
                      </a:r>
                      <a:endParaRPr sz="1650">
                        <a:latin typeface="Courier New"/>
                        <a:cs typeface="Courier New"/>
                      </a:endParaRPr>
                    </a:p>
                  </a:txBody>
                  <a:tcPr marL="0" marR="0" marT="0" marB="0"/>
                </a:tc>
                <a:tc rowSpan="2" gridSpan="5">
                  <a:txBody>
                    <a:bodyPr/>
                    <a:lstStyle/>
                    <a:p>
                      <a:pPr>
                        <a:lnSpc>
                          <a:spcPct val="100000"/>
                        </a:lnSpc>
                      </a:pPr>
                      <a:endParaRPr sz="1800">
                        <a:latin typeface="Times New Roman"/>
                        <a:cs typeface="Times New Roman"/>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extLst>
                  <a:ext uri="{0D108BD9-81ED-4DB2-BD59-A6C34878D82A}">
                    <a16:rowId xmlns:a16="http://schemas.microsoft.com/office/drawing/2014/main" val="10000"/>
                  </a:ext>
                </a:extLst>
              </a:tr>
              <a:tr h="471805">
                <a:tc>
                  <a:txBody>
                    <a:bodyPr/>
                    <a:lstStyle/>
                    <a:p>
                      <a:pPr>
                        <a:lnSpc>
                          <a:spcPct val="100000"/>
                        </a:lnSpc>
                      </a:pPr>
                      <a:endParaRPr sz="1800">
                        <a:latin typeface="Times New Roman"/>
                        <a:cs typeface="Times New Roman"/>
                      </a:endParaRPr>
                    </a:p>
                  </a:txBody>
                  <a:tcPr marL="0" marR="0" marT="0" marB="0"/>
                </a:tc>
                <a:tc>
                  <a:txBody>
                    <a:bodyPr/>
                    <a:lstStyle/>
                    <a:p>
                      <a:pPr>
                        <a:lnSpc>
                          <a:spcPct val="100000"/>
                        </a:lnSpc>
                      </a:pPr>
                      <a:endParaRPr sz="1800">
                        <a:latin typeface="Times New Roman"/>
                        <a:cs typeface="Times New Roman"/>
                      </a:endParaRPr>
                    </a:p>
                  </a:txBody>
                  <a:tcPr marL="0" marR="0" marT="0" marB="0"/>
                </a:tc>
                <a:tc>
                  <a:txBody>
                    <a:bodyPr/>
                    <a:lstStyle/>
                    <a:p>
                      <a:pPr marL="13335">
                        <a:lnSpc>
                          <a:spcPct val="100000"/>
                        </a:lnSpc>
                        <a:spcBef>
                          <a:spcPts val="700"/>
                        </a:spcBef>
                      </a:pPr>
                      <a:r>
                        <a:rPr sz="1600" spc="-25" dirty="0">
                          <a:latin typeface="Consolas"/>
                          <a:cs typeface="Consolas"/>
                        </a:rPr>
                        <a:t>c2</a:t>
                      </a:r>
                      <a:endParaRPr sz="1600">
                        <a:latin typeface="Consolas"/>
                        <a:cs typeface="Consolas"/>
                      </a:endParaRPr>
                    </a:p>
                  </a:txBody>
                  <a:tcPr marL="0" marR="0" marT="88900" marB="0"/>
                </a:tc>
                <a:tc gridSpan="5"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01"/>
                  </a:ext>
                </a:extLst>
              </a:tr>
              <a:tr h="260350">
                <a:tc>
                  <a:txBody>
                    <a:bodyPr/>
                    <a:lstStyle/>
                    <a:p>
                      <a:pPr>
                        <a:lnSpc>
                          <a:spcPct val="100000"/>
                        </a:lnSpc>
                      </a:pPr>
                      <a:endParaRPr sz="1600">
                        <a:latin typeface="Times New Roman"/>
                        <a:cs typeface="Times New Roman"/>
                      </a:endParaRPr>
                    </a:p>
                  </a:txBody>
                  <a:tcPr marL="0" marR="0" marT="0" marB="0"/>
                </a:tc>
                <a:tc>
                  <a:txBody>
                    <a:bodyPr/>
                    <a:lstStyle/>
                    <a:p>
                      <a:pPr marL="53975">
                        <a:lnSpc>
                          <a:spcPts val="1910"/>
                        </a:lnSpc>
                        <a:spcBef>
                          <a:spcPts val="40"/>
                        </a:spcBef>
                      </a:pPr>
                      <a:r>
                        <a:rPr sz="1600" spc="-10" dirty="0">
                          <a:latin typeface="Arial MT"/>
                          <a:cs typeface="Arial MT"/>
                        </a:rPr>
                        <a:t>joinTb</a:t>
                      </a:r>
                      <a:endParaRPr sz="1600">
                        <a:latin typeface="Arial MT"/>
                        <a:cs typeface="Arial MT"/>
                      </a:endParaRPr>
                    </a:p>
                  </a:txBody>
                  <a:tcPr marL="0" marR="0" marT="5080" marB="0">
                    <a:lnB w="3175">
                      <a:solidFill>
                        <a:srgbClr val="343434"/>
                      </a:solidFill>
                      <a:prstDash val="solid"/>
                    </a:lnB>
                  </a:tcPr>
                </a:tc>
                <a:tc>
                  <a:txBody>
                    <a:bodyPr/>
                    <a:lstStyle/>
                    <a:p>
                      <a:pPr marL="193675">
                        <a:lnSpc>
                          <a:spcPts val="1910"/>
                        </a:lnSpc>
                        <a:spcBef>
                          <a:spcPts val="40"/>
                        </a:spcBef>
                      </a:pPr>
                      <a:r>
                        <a:rPr sz="1600" spc="-10" dirty="0">
                          <a:latin typeface="Arial MT"/>
                          <a:cs typeface="Arial MT"/>
                        </a:rPr>
                        <a:t>prodld</a:t>
                      </a:r>
                      <a:endParaRPr sz="1600">
                        <a:latin typeface="Arial MT"/>
                        <a:cs typeface="Arial MT"/>
                      </a:endParaRPr>
                    </a:p>
                  </a:txBody>
                  <a:tcPr marL="0" marR="0" marT="5080" marB="0">
                    <a:lnR w="3175">
                      <a:solidFill>
                        <a:srgbClr val="343434"/>
                      </a:solidFill>
                      <a:prstDash val="solid"/>
                    </a:lnR>
                    <a:lnB w="3175">
                      <a:solidFill>
                        <a:srgbClr val="343434"/>
                      </a:solidFill>
                      <a:prstDash val="solid"/>
                    </a:lnB>
                  </a:tcPr>
                </a:tc>
                <a:tc>
                  <a:txBody>
                    <a:bodyPr/>
                    <a:lstStyle/>
                    <a:p>
                      <a:pPr marR="120650" algn="ctr">
                        <a:lnSpc>
                          <a:spcPts val="1910"/>
                        </a:lnSpc>
                        <a:spcBef>
                          <a:spcPts val="40"/>
                        </a:spcBef>
                      </a:pPr>
                      <a:r>
                        <a:rPr sz="1600" spc="-20" dirty="0">
                          <a:latin typeface="Arial MT"/>
                          <a:cs typeface="Arial MT"/>
                        </a:rPr>
                        <a:t>name</a:t>
                      </a:r>
                      <a:endParaRPr sz="1600">
                        <a:latin typeface="Arial MT"/>
                        <a:cs typeface="Arial MT"/>
                      </a:endParaRPr>
                    </a:p>
                  </a:txBody>
                  <a:tcPr marL="0" marR="0" marT="5080" marB="0">
                    <a:lnL w="3175">
                      <a:solidFill>
                        <a:srgbClr val="343434"/>
                      </a:solidFill>
                      <a:prstDash val="solid"/>
                    </a:lnL>
                    <a:lnB w="3175">
                      <a:solidFill>
                        <a:srgbClr val="343434"/>
                      </a:solidFill>
                      <a:prstDash val="solid"/>
                    </a:lnB>
                  </a:tcPr>
                </a:tc>
                <a:tc>
                  <a:txBody>
                    <a:bodyPr/>
                    <a:lstStyle/>
                    <a:p>
                      <a:pPr marR="127000" algn="ctr">
                        <a:lnSpc>
                          <a:spcPts val="1910"/>
                        </a:lnSpc>
                        <a:spcBef>
                          <a:spcPts val="40"/>
                        </a:spcBef>
                      </a:pPr>
                      <a:r>
                        <a:rPr sz="1600" spc="-10" dirty="0">
                          <a:latin typeface="Arial MT"/>
                          <a:cs typeface="Arial MT"/>
                        </a:rPr>
                        <a:t>price</a:t>
                      </a:r>
                      <a:endParaRPr sz="1600">
                        <a:latin typeface="Arial MT"/>
                        <a:cs typeface="Arial MT"/>
                      </a:endParaRPr>
                    </a:p>
                  </a:txBody>
                  <a:tcPr marL="0" marR="0" marT="5080" marB="0">
                    <a:lnR w="3175">
                      <a:solidFill>
                        <a:srgbClr val="343434"/>
                      </a:solidFill>
                      <a:prstDash val="solid"/>
                    </a:lnR>
                    <a:lnB w="3175">
                      <a:solidFill>
                        <a:srgbClr val="343434"/>
                      </a:solidFill>
                      <a:prstDash val="solid"/>
                    </a:lnB>
                  </a:tcPr>
                </a:tc>
                <a:tc>
                  <a:txBody>
                    <a:bodyPr/>
                    <a:lstStyle/>
                    <a:p>
                      <a:pPr marR="27305" algn="ctr">
                        <a:lnSpc>
                          <a:spcPts val="1910"/>
                        </a:lnSpc>
                        <a:spcBef>
                          <a:spcPts val="40"/>
                        </a:spcBef>
                      </a:pPr>
                      <a:r>
                        <a:rPr sz="1600" spc="-10" dirty="0">
                          <a:latin typeface="Arial MT"/>
                          <a:cs typeface="Arial MT"/>
                        </a:rPr>
                        <a:t>storeld</a:t>
                      </a:r>
                      <a:endParaRPr sz="1600">
                        <a:latin typeface="Arial MT"/>
                        <a:cs typeface="Arial MT"/>
                      </a:endParaRPr>
                    </a:p>
                  </a:txBody>
                  <a:tcPr marL="0" marR="0" marT="5080" marB="0">
                    <a:lnL w="3175">
                      <a:solidFill>
                        <a:srgbClr val="343434"/>
                      </a:solidFill>
                      <a:prstDash val="solid"/>
                    </a:lnL>
                    <a:lnR w="3175">
                      <a:solidFill>
                        <a:srgbClr val="343434"/>
                      </a:solidFill>
                      <a:prstDash val="solid"/>
                    </a:lnR>
                    <a:lnB w="3175">
                      <a:solidFill>
                        <a:srgbClr val="343434"/>
                      </a:solidFill>
                      <a:prstDash val="solid"/>
                    </a:lnB>
                  </a:tcPr>
                </a:tc>
                <a:tc>
                  <a:txBody>
                    <a:bodyPr/>
                    <a:lstStyle/>
                    <a:p>
                      <a:pPr marR="17780" algn="ctr">
                        <a:lnSpc>
                          <a:spcPts val="1910"/>
                        </a:lnSpc>
                        <a:spcBef>
                          <a:spcPts val="40"/>
                        </a:spcBef>
                      </a:pPr>
                      <a:r>
                        <a:rPr sz="1600" spc="-20" dirty="0">
                          <a:latin typeface="Arial MT"/>
                          <a:cs typeface="Arial MT"/>
                        </a:rPr>
                        <a:t>date</a:t>
                      </a:r>
                      <a:endParaRPr sz="1600">
                        <a:latin typeface="Arial MT"/>
                        <a:cs typeface="Arial MT"/>
                      </a:endParaRPr>
                    </a:p>
                  </a:txBody>
                  <a:tcPr marL="0" marR="0" marT="5080" marB="0">
                    <a:lnL w="3175">
                      <a:solidFill>
                        <a:srgbClr val="343434"/>
                      </a:solidFill>
                      <a:prstDash val="solid"/>
                    </a:lnL>
                    <a:lnR w="3175">
                      <a:solidFill>
                        <a:srgbClr val="343434"/>
                      </a:solidFill>
                      <a:prstDash val="solid"/>
                    </a:lnR>
                    <a:lnB w="3175">
                      <a:solidFill>
                        <a:srgbClr val="343434"/>
                      </a:solidFill>
                      <a:prstDash val="solid"/>
                    </a:lnB>
                  </a:tcPr>
                </a:tc>
                <a:tc>
                  <a:txBody>
                    <a:bodyPr/>
                    <a:lstStyle/>
                    <a:p>
                      <a:pPr marR="10160" algn="ctr">
                        <a:lnSpc>
                          <a:spcPts val="1910"/>
                        </a:lnSpc>
                        <a:spcBef>
                          <a:spcPts val="40"/>
                        </a:spcBef>
                      </a:pPr>
                      <a:r>
                        <a:rPr sz="1600" spc="-25" dirty="0">
                          <a:latin typeface="Arial MT"/>
                          <a:cs typeface="Arial MT"/>
                        </a:rPr>
                        <a:t>amt</a:t>
                      </a:r>
                      <a:endParaRPr sz="1600">
                        <a:latin typeface="Arial MT"/>
                        <a:cs typeface="Arial MT"/>
                      </a:endParaRPr>
                    </a:p>
                  </a:txBody>
                  <a:tcPr marL="0" marR="0" marT="5080" marB="0">
                    <a:lnL w="3175">
                      <a:solidFill>
                        <a:srgbClr val="343434"/>
                      </a:solidFill>
                      <a:prstDash val="solid"/>
                    </a:lnL>
                    <a:lnB w="3175">
                      <a:solidFill>
                        <a:srgbClr val="343434"/>
                      </a:solidFill>
                      <a:prstDash val="solid"/>
                    </a:lnB>
                  </a:tcPr>
                </a:tc>
                <a:extLst>
                  <a:ext uri="{0D108BD9-81ED-4DB2-BD59-A6C34878D82A}">
                    <a16:rowId xmlns:a16="http://schemas.microsoft.com/office/drawing/2014/main" val="10002"/>
                  </a:ext>
                </a:extLst>
              </a:tr>
              <a:tr h="267335">
                <a:tc>
                  <a:txBody>
                    <a:bodyPr/>
                    <a:lstStyle/>
                    <a:p>
                      <a:pPr>
                        <a:lnSpc>
                          <a:spcPct val="100000"/>
                        </a:lnSpc>
                      </a:pPr>
                      <a:endParaRPr sz="1600">
                        <a:latin typeface="Times New Roman"/>
                        <a:cs typeface="Times New Roman"/>
                      </a:endParaRPr>
                    </a:p>
                  </a:txBody>
                  <a:tcPr marL="0" marR="0" marT="0" marB="0"/>
                </a:tc>
                <a:tc>
                  <a:txBody>
                    <a:bodyPr/>
                    <a:lstStyle/>
                    <a:p>
                      <a:pPr>
                        <a:lnSpc>
                          <a:spcPct val="100000"/>
                        </a:lnSpc>
                      </a:pPr>
                      <a:endParaRPr sz="1600">
                        <a:latin typeface="Times New Roman"/>
                        <a:cs typeface="Times New Roman"/>
                      </a:endParaRPr>
                    </a:p>
                  </a:txBody>
                  <a:tcPr marL="0" marR="0" marT="0" marB="0">
                    <a:lnT w="3175">
                      <a:solidFill>
                        <a:srgbClr val="343434"/>
                      </a:solidFill>
                      <a:prstDash val="solid"/>
                    </a:lnT>
                  </a:tcPr>
                </a:tc>
                <a:tc>
                  <a:txBody>
                    <a:bodyPr/>
                    <a:lstStyle/>
                    <a:p>
                      <a:pPr marL="55244" algn="ctr">
                        <a:lnSpc>
                          <a:spcPct val="100000"/>
                        </a:lnSpc>
                        <a:spcBef>
                          <a:spcPts val="125"/>
                        </a:spcBef>
                      </a:pPr>
                      <a:r>
                        <a:rPr sz="1500" spc="-25" dirty="0">
                          <a:latin typeface="Arial MT"/>
                          <a:cs typeface="Arial MT"/>
                        </a:rPr>
                        <a:t>p1</a:t>
                      </a:r>
                      <a:endParaRPr sz="1500">
                        <a:latin typeface="Arial MT"/>
                        <a:cs typeface="Arial MT"/>
                      </a:endParaRPr>
                    </a:p>
                  </a:txBody>
                  <a:tcPr marL="0" marR="0" marT="15875" marB="0">
                    <a:lnR w="3175">
                      <a:solidFill>
                        <a:srgbClr val="343434"/>
                      </a:solidFill>
                      <a:prstDash val="solid"/>
                    </a:lnR>
                    <a:lnT w="3175">
                      <a:solidFill>
                        <a:srgbClr val="343434"/>
                      </a:solidFill>
                      <a:prstDash val="solid"/>
                    </a:lnT>
                  </a:tcPr>
                </a:tc>
                <a:tc>
                  <a:txBody>
                    <a:bodyPr/>
                    <a:lstStyle/>
                    <a:p>
                      <a:pPr marR="130810" algn="ctr">
                        <a:lnSpc>
                          <a:spcPct val="100000"/>
                        </a:lnSpc>
                        <a:spcBef>
                          <a:spcPts val="125"/>
                        </a:spcBef>
                      </a:pPr>
                      <a:r>
                        <a:rPr sz="1500" spc="-20" dirty="0">
                          <a:latin typeface="Arial MT"/>
                          <a:cs typeface="Arial MT"/>
                        </a:rPr>
                        <a:t>bolt</a:t>
                      </a:r>
                      <a:endParaRPr sz="1500">
                        <a:latin typeface="Arial MT"/>
                        <a:cs typeface="Arial MT"/>
                      </a:endParaRPr>
                    </a:p>
                  </a:txBody>
                  <a:tcPr marL="0" marR="0" marT="15875" marB="0">
                    <a:lnL w="3175">
                      <a:solidFill>
                        <a:srgbClr val="343434"/>
                      </a:solidFill>
                      <a:prstDash val="solid"/>
                    </a:lnL>
                    <a:lnT w="3175">
                      <a:solidFill>
                        <a:srgbClr val="343434"/>
                      </a:solidFill>
                      <a:prstDash val="solid"/>
                    </a:lnT>
                  </a:tcPr>
                </a:tc>
                <a:tc>
                  <a:txBody>
                    <a:bodyPr/>
                    <a:lstStyle/>
                    <a:p>
                      <a:pPr marR="121285" algn="ctr">
                        <a:lnSpc>
                          <a:spcPct val="100000"/>
                        </a:lnSpc>
                        <a:spcBef>
                          <a:spcPts val="125"/>
                        </a:spcBef>
                      </a:pPr>
                      <a:r>
                        <a:rPr sz="1500" spc="-25" dirty="0">
                          <a:latin typeface="Arial MT"/>
                          <a:cs typeface="Arial MT"/>
                        </a:rPr>
                        <a:t>10</a:t>
                      </a:r>
                      <a:endParaRPr sz="1500">
                        <a:latin typeface="Arial MT"/>
                        <a:cs typeface="Arial MT"/>
                      </a:endParaRPr>
                    </a:p>
                  </a:txBody>
                  <a:tcPr marL="0" marR="0" marT="15875" marB="0">
                    <a:lnR w="3175">
                      <a:solidFill>
                        <a:srgbClr val="343434"/>
                      </a:solidFill>
                      <a:prstDash val="solid"/>
                    </a:lnR>
                    <a:lnT w="3175">
                      <a:solidFill>
                        <a:srgbClr val="343434"/>
                      </a:solidFill>
                      <a:prstDash val="solid"/>
                    </a:lnT>
                  </a:tcPr>
                </a:tc>
                <a:tc>
                  <a:txBody>
                    <a:bodyPr/>
                    <a:lstStyle/>
                    <a:p>
                      <a:pPr marR="16510" algn="ctr">
                        <a:lnSpc>
                          <a:spcPct val="100000"/>
                        </a:lnSpc>
                        <a:spcBef>
                          <a:spcPts val="125"/>
                        </a:spcBef>
                      </a:pPr>
                      <a:r>
                        <a:rPr sz="1500" spc="-25" dirty="0">
                          <a:latin typeface="Arial MT"/>
                          <a:cs typeface="Arial MT"/>
                        </a:rPr>
                        <a:t>c1</a:t>
                      </a:r>
                      <a:endParaRPr sz="1500">
                        <a:latin typeface="Arial MT"/>
                        <a:cs typeface="Arial MT"/>
                      </a:endParaRPr>
                    </a:p>
                  </a:txBody>
                  <a:tcPr marL="0" marR="0" marT="15875" marB="0">
                    <a:lnL w="3175">
                      <a:solidFill>
                        <a:srgbClr val="343434"/>
                      </a:solidFill>
                      <a:prstDash val="solid"/>
                    </a:lnL>
                    <a:lnR w="3175">
                      <a:solidFill>
                        <a:srgbClr val="343434"/>
                      </a:solidFill>
                      <a:prstDash val="solid"/>
                    </a:lnR>
                    <a:lnT w="3175">
                      <a:solidFill>
                        <a:srgbClr val="343434"/>
                      </a:solidFill>
                      <a:prstDash val="solid"/>
                    </a:lnT>
                  </a:tcPr>
                </a:tc>
                <a:tc>
                  <a:txBody>
                    <a:bodyPr/>
                    <a:lstStyle/>
                    <a:p>
                      <a:pPr marR="34290" algn="ctr">
                        <a:lnSpc>
                          <a:spcPct val="100000"/>
                        </a:lnSpc>
                        <a:spcBef>
                          <a:spcPts val="125"/>
                        </a:spcBef>
                      </a:pPr>
                      <a:r>
                        <a:rPr sz="1500" spc="-50" dirty="0">
                          <a:latin typeface="Arial MT"/>
                          <a:cs typeface="Arial MT"/>
                        </a:rPr>
                        <a:t>1</a:t>
                      </a:r>
                      <a:endParaRPr sz="1500">
                        <a:latin typeface="Arial MT"/>
                        <a:cs typeface="Arial MT"/>
                      </a:endParaRPr>
                    </a:p>
                  </a:txBody>
                  <a:tcPr marL="0" marR="0" marT="15875" marB="0">
                    <a:lnL w="3175">
                      <a:solidFill>
                        <a:srgbClr val="343434"/>
                      </a:solidFill>
                      <a:prstDash val="solid"/>
                    </a:lnL>
                    <a:lnR w="3175">
                      <a:solidFill>
                        <a:srgbClr val="343434"/>
                      </a:solidFill>
                      <a:prstDash val="solid"/>
                    </a:lnR>
                    <a:lnT w="3175">
                      <a:solidFill>
                        <a:srgbClr val="343434"/>
                      </a:solidFill>
                      <a:prstDash val="solid"/>
                    </a:lnT>
                  </a:tcPr>
                </a:tc>
                <a:tc>
                  <a:txBody>
                    <a:bodyPr/>
                    <a:lstStyle/>
                    <a:p>
                      <a:pPr marR="1270" algn="ctr">
                        <a:lnSpc>
                          <a:spcPct val="100000"/>
                        </a:lnSpc>
                        <a:spcBef>
                          <a:spcPts val="125"/>
                        </a:spcBef>
                      </a:pPr>
                      <a:r>
                        <a:rPr sz="1500" spc="-25" dirty="0">
                          <a:latin typeface="Arial MT"/>
                          <a:cs typeface="Arial MT"/>
                        </a:rPr>
                        <a:t>12</a:t>
                      </a:r>
                      <a:endParaRPr sz="1500">
                        <a:latin typeface="Arial MT"/>
                        <a:cs typeface="Arial MT"/>
                      </a:endParaRPr>
                    </a:p>
                  </a:txBody>
                  <a:tcPr marL="0" marR="0" marT="15875" marB="0">
                    <a:lnL w="3175">
                      <a:solidFill>
                        <a:srgbClr val="343434"/>
                      </a:solidFill>
                      <a:prstDash val="solid"/>
                    </a:lnL>
                    <a:lnT w="3175">
                      <a:solidFill>
                        <a:srgbClr val="343434"/>
                      </a:solidFill>
                      <a:prstDash val="solid"/>
                    </a:lnT>
                  </a:tcPr>
                </a:tc>
                <a:extLst>
                  <a:ext uri="{0D108BD9-81ED-4DB2-BD59-A6C34878D82A}">
                    <a16:rowId xmlns:a16="http://schemas.microsoft.com/office/drawing/2014/main" val="10003"/>
                  </a:ext>
                </a:extLst>
              </a:tr>
              <a:tr h="252095">
                <a:tc>
                  <a:txBody>
                    <a:bodyPr/>
                    <a:lstStyle/>
                    <a:p>
                      <a:pPr>
                        <a:lnSpc>
                          <a:spcPct val="100000"/>
                        </a:lnSpc>
                      </a:pPr>
                      <a:endParaRPr sz="1500">
                        <a:latin typeface="Times New Roman"/>
                        <a:cs typeface="Times New Roman"/>
                      </a:endParaRPr>
                    </a:p>
                  </a:txBody>
                  <a:tcPr marL="0" marR="0" marT="0" marB="0"/>
                </a:tc>
                <a:tc>
                  <a:txBody>
                    <a:bodyPr/>
                    <a:lstStyle/>
                    <a:p>
                      <a:pPr>
                        <a:lnSpc>
                          <a:spcPct val="100000"/>
                        </a:lnSpc>
                      </a:pPr>
                      <a:endParaRPr sz="1500">
                        <a:latin typeface="Times New Roman"/>
                        <a:cs typeface="Times New Roman"/>
                      </a:endParaRPr>
                    </a:p>
                  </a:txBody>
                  <a:tcPr marL="0" marR="0" marT="0" marB="0"/>
                </a:tc>
                <a:tc>
                  <a:txBody>
                    <a:bodyPr/>
                    <a:lstStyle/>
                    <a:p>
                      <a:pPr marL="57150" algn="ctr">
                        <a:lnSpc>
                          <a:spcPct val="100000"/>
                        </a:lnSpc>
                        <a:spcBef>
                          <a:spcPts val="25"/>
                        </a:spcBef>
                      </a:pPr>
                      <a:r>
                        <a:rPr sz="1500" spc="-25" dirty="0">
                          <a:latin typeface="Arial MT"/>
                          <a:cs typeface="Arial MT"/>
                        </a:rPr>
                        <a:t>p2</a:t>
                      </a:r>
                      <a:endParaRPr sz="1500">
                        <a:latin typeface="Arial MT"/>
                        <a:cs typeface="Arial MT"/>
                      </a:endParaRPr>
                    </a:p>
                  </a:txBody>
                  <a:tcPr marL="0" marR="0" marT="3175" marB="0">
                    <a:lnR w="3175">
                      <a:solidFill>
                        <a:srgbClr val="343434"/>
                      </a:solidFill>
                      <a:prstDash val="solid"/>
                    </a:lnR>
                  </a:tcPr>
                </a:tc>
                <a:tc>
                  <a:txBody>
                    <a:bodyPr/>
                    <a:lstStyle/>
                    <a:p>
                      <a:pPr marR="132715" algn="ctr">
                        <a:lnSpc>
                          <a:spcPct val="100000"/>
                        </a:lnSpc>
                        <a:spcBef>
                          <a:spcPts val="25"/>
                        </a:spcBef>
                      </a:pPr>
                      <a:r>
                        <a:rPr sz="1500" spc="-25" dirty="0">
                          <a:latin typeface="Arial MT"/>
                          <a:cs typeface="Arial MT"/>
                        </a:rPr>
                        <a:t>nut</a:t>
                      </a:r>
                      <a:endParaRPr sz="1500">
                        <a:latin typeface="Arial MT"/>
                        <a:cs typeface="Arial MT"/>
                      </a:endParaRPr>
                    </a:p>
                  </a:txBody>
                  <a:tcPr marL="0" marR="0" marT="3175" marB="0">
                    <a:lnL w="3175">
                      <a:solidFill>
                        <a:srgbClr val="343434"/>
                      </a:solidFill>
                      <a:prstDash val="solid"/>
                    </a:lnL>
                  </a:tcPr>
                </a:tc>
                <a:tc>
                  <a:txBody>
                    <a:bodyPr/>
                    <a:lstStyle/>
                    <a:p>
                      <a:pPr marR="116839" algn="ctr">
                        <a:lnSpc>
                          <a:spcPct val="100000"/>
                        </a:lnSpc>
                        <a:spcBef>
                          <a:spcPts val="25"/>
                        </a:spcBef>
                      </a:pPr>
                      <a:r>
                        <a:rPr sz="1500" spc="-50" dirty="0">
                          <a:latin typeface="Arial MT"/>
                          <a:cs typeface="Arial MT"/>
                        </a:rPr>
                        <a:t>5</a:t>
                      </a:r>
                      <a:endParaRPr sz="1500">
                        <a:latin typeface="Arial MT"/>
                        <a:cs typeface="Arial MT"/>
                      </a:endParaRPr>
                    </a:p>
                  </a:txBody>
                  <a:tcPr marL="0" marR="0" marT="3175" marB="0">
                    <a:lnR w="3175">
                      <a:solidFill>
                        <a:srgbClr val="343434"/>
                      </a:solidFill>
                      <a:prstDash val="solid"/>
                    </a:lnR>
                  </a:tcPr>
                </a:tc>
                <a:tc>
                  <a:txBody>
                    <a:bodyPr/>
                    <a:lstStyle/>
                    <a:p>
                      <a:pPr marR="72390" algn="ctr">
                        <a:lnSpc>
                          <a:spcPct val="100000"/>
                        </a:lnSpc>
                        <a:spcBef>
                          <a:spcPts val="25"/>
                        </a:spcBef>
                      </a:pPr>
                      <a:r>
                        <a:rPr sz="1500" spc="-25" dirty="0">
                          <a:solidFill>
                            <a:srgbClr val="0C0C0C"/>
                          </a:solidFill>
                          <a:latin typeface="Arial MT"/>
                          <a:cs typeface="Arial MT"/>
                        </a:rPr>
                        <a:t>ct</a:t>
                      </a:r>
                      <a:endParaRPr sz="1500">
                        <a:latin typeface="Arial MT"/>
                        <a:cs typeface="Arial MT"/>
                      </a:endParaRPr>
                    </a:p>
                  </a:txBody>
                  <a:tcPr marL="0" marR="0" marT="3175" marB="0">
                    <a:lnL w="3175">
                      <a:solidFill>
                        <a:srgbClr val="343434"/>
                      </a:solidFill>
                      <a:prstDash val="solid"/>
                    </a:lnL>
                    <a:lnR w="3175">
                      <a:solidFill>
                        <a:srgbClr val="343434"/>
                      </a:solidFill>
                      <a:prstDash val="solid"/>
                    </a:lnR>
                  </a:tcPr>
                </a:tc>
                <a:tc>
                  <a:txBody>
                    <a:bodyPr/>
                    <a:lstStyle/>
                    <a:p>
                      <a:pPr marR="34290" algn="ctr">
                        <a:lnSpc>
                          <a:spcPct val="100000"/>
                        </a:lnSpc>
                        <a:spcBef>
                          <a:spcPts val="25"/>
                        </a:spcBef>
                      </a:pPr>
                      <a:r>
                        <a:rPr sz="1500" spc="-50" dirty="0">
                          <a:latin typeface="Arial MT"/>
                          <a:cs typeface="Arial MT"/>
                        </a:rPr>
                        <a:t>1</a:t>
                      </a:r>
                      <a:endParaRPr sz="1500">
                        <a:latin typeface="Arial MT"/>
                        <a:cs typeface="Arial MT"/>
                      </a:endParaRPr>
                    </a:p>
                  </a:txBody>
                  <a:tcPr marL="0" marR="0" marT="3175" marB="0">
                    <a:lnL w="3175">
                      <a:solidFill>
                        <a:srgbClr val="343434"/>
                      </a:solidFill>
                      <a:prstDash val="solid"/>
                    </a:lnL>
                    <a:lnR w="3175">
                      <a:solidFill>
                        <a:srgbClr val="343434"/>
                      </a:solidFill>
                      <a:prstDash val="solid"/>
                    </a:lnR>
                  </a:tcPr>
                </a:tc>
                <a:tc>
                  <a:txBody>
                    <a:bodyPr/>
                    <a:lstStyle/>
                    <a:p>
                      <a:pPr marR="3175" algn="ctr">
                        <a:lnSpc>
                          <a:spcPct val="100000"/>
                        </a:lnSpc>
                        <a:spcBef>
                          <a:spcPts val="25"/>
                        </a:spcBef>
                      </a:pPr>
                      <a:r>
                        <a:rPr sz="1500" spc="-25" dirty="0">
                          <a:latin typeface="Arial MT"/>
                          <a:cs typeface="Arial MT"/>
                        </a:rPr>
                        <a:t>11</a:t>
                      </a:r>
                      <a:endParaRPr sz="1500">
                        <a:latin typeface="Arial MT"/>
                        <a:cs typeface="Arial MT"/>
                      </a:endParaRPr>
                    </a:p>
                  </a:txBody>
                  <a:tcPr marL="0" marR="0" marT="3175" marB="0">
                    <a:lnL w="3175">
                      <a:solidFill>
                        <a:srgbClr val="343434"/>
                      </a:solidFill>
                      <a:prstDash val="solid"/>
                    </a:lnL>
                  </a:tcPr>
                </a:tc>
                <a:extLst>
                  <a:ext uri="{0D108BD9-81ED-4DB2-BD59-A6C34878D82A}">
                    <a16:rowId xmlns:a16="http://schemas.microsoft.com/office/drawing/2014/main" val="10004"/>
                  </a:ext>
                </a:extLst>
              </a:tr>
              <a:tr h="247015">
                <a:tc>
                  <a:txBody>
                    <a:bodyPr/>
                    <a:lstStyle/>
                    <a:p>
                      <a:pPr>
                        <a:lnSpc>
                          <a:spcPct val="100000"/>
                        </a:lnSpc>
                      </a:pPr>
                      <a:endParaRPr sz="1500">
                        <a:latin typeface="Times New Roman"/>
                        <a:cs typeface="Times New Roman"/>
                      </a:endParaRPr>
                    </a:p>
                  </a:txBody>
                  <a:tcPr marL="0" marR="0" marT="0" marB="0"/>
                </a:tc>
                <a:tc>
                  <a:txBody>
                    <a:bodyPr/>
                    <a:lstStyle/>
                    <a:p>
                      <a:pPr>
                        <a:lnSpc>
                          <a:spcPct val="100000"/>
                        </a:lnSpc>
                      </a:pPr>
                      <a:endParaRPr sz="1500">
                        <a:latin typeface="Times New Roman"/>
                        <a:cs typeface="Times New Roman"/>
                      </a:endParaRPr>
                    </a:p>
                  </a:txBody>
                  <a:tcPr marL="0" marR="0" marT="0" marB="0"/>
                </a:tc>
                <a:tc>
                  <a:txBody>
                    <a:bodyPr/>
                    <a:lstStyle/>
                    <a:p>
                      <a:pPr marL="44450" algn="ctr">
                        <a:lnSpc>
                          <a:spcPct val="100000"/>
                        </a:lnSpc>
                        <a:spcBef>
                          <a:spcPts val="10"/>
                        </a:spcBef>
                      </a:pPr>
                      <a:r>
                        <a:rPr sz="1500" spc="-25" dirty="0">
                          <a:latin typeface="Arial MT"/>
                          <a:cs typeface="Arial MT"/>
                        </a:rPr>
                        <a:t>p1</a:t>
                      </a:r>
                      <a:endParaRPr sz="1500">
                        <a:latin typeface="Arial MT"/>
                        <a:cs typeface="Arial MT"/>
                      </a:endParaRPr>
                    </a:p>
                  </a:txBody>
                  <a:tcPr marL="0" marR="0" marT="1270" marB="0">
                    <a:lnR w="3175">
                      <a:solidFill>
                        <a:srgbClr val="343434"/>
                      </a:solidFill>
                      <a:prstDash val="solid"/>
                    </a:lnR>
                  </a:tcPr>
                </a:tc>
                <a:tc>
                  <a:txBody>
                    <a:bodyPr/>
                    <a:lstStyle/>
                    <a:p>
                      <a:pPr marR="130810" algn="ctr">
                        <a:lnSpc>
                          <a:spcPct val="100000"/>
                        </a:lnSpc>
                        <a:spcBef>
                          <a:spcPts val="10"/>
                        </a:spcBef>
                      </a:pPr>
                      <a:r>
                        <a:rPr sz="1500" spc="-20" dirty="0">
                          <a:latin typeface="Arial MT"/>
                          <a:cs typeface="Arial MT"/>
                        </a:rPr>
                        <a:t>bolt</a:t>
                      </a:r>
                      <a:endParaRPr sz="1500">
                        <a:latin typeface="Arial MT"/>
                        <a:cs typeface="Arial MT"/>
                      </a:endParaRPr>
                    </a:p>
                  </a:txBody>
                  <a:tcPr marL="0" marR="0" marT="1270" marB="0">
                    <a:lnL w="3175">
                      <a:solidFill>
                        <a:srgbClr val="343434"/>
                      </a:solidFill>
                      <a:prstDash val="solid"/>
                    </a:lnL>
                  </a:tcPr>
                </a:tc>
                <a:tc>
                  <a:txBody>
                    <a:bodyPr/>
                    <a:lstStyle/>
                    <a:p>
                      <a:pPr marR="121285" algn="ctr">
                        <a:lnSpc>
                          <a:spcPct val="100000"/>
                        </a:lnSpc>
                        <a:spcBef>
                          <a:spcPts val="10"/>
                        </a:spcBef>
                      </a:pPr>
                      <a:r>
                        <a:rPr sz="1500" spc="-25" dirty="0">
                          <a:latin typeface="Arial MT"/>
                          <a:cs typeface="Arial MT"/>
                        </a:rPr>
                        <a:t>10</a:t>
                      </a:r>
                      <a:endParaRPr sz="1500">
                        <a:latin typeface="Arial MT"/>
                        <a:cs typeface="Arial MT"/>
                      </a:endParaRPr>
                    </a:p>
                  </a:txBody>
                  <a:tcPr marL="0" marR="0" marT="1270" marB="0">
                    <a:lnR w="3175">
                      <a:solidFill>
                        <a:srgbClr val="343434"/>
                      </a:solidFill>
                      <a:prstDash val="solid"/>
                    </a:lnR>
                  </a:tcPr>
                </a:tc>
                <a:tc>
                  <a:txBody>
                    <a:bodyPr/>
                    <a:lstStyle/>
                    <a:p>
                      <a:pPr marR="6350" algn="ctr">
                        <a:lnSpc>
                          <a:spcPct val="100000"/>
                        </a:lnSpc>
                        <a:spcBef>
                          <a:spcPts val="10"/>
                        </a:spcBef>
                      </a:pPr>
                      <a:r>
                        <a:rPr sz="1500" spc="-25" dirty="0">
                          <a:latin typeface="Arial MT"/>
                          <a:cs typeface="Arial MT"/>
                        </a:rPr>
                        <a:t>c3</a:t>
                      </a:r>
                      <a:endParaRPr sz="1500">
                        <a:latin typeface="Arial MT"/>
                        <a:cs typeface="Arial MT"/>
                      </a:endParaRPr>
                    </a:p>
                  </a:txBody>
                  <a:tcPr marL="0" marR="0" marT="1270" marB="0">
                    <a:lnL w="3175">
                      <a:solidFill>
                        <a:srgbClr val="343434"/>
                      </a:solidFill>
                      <a:prstDash val="solid"/>
                    </a:lnL>
                    <a:lnR w="3175">
                      <a:solidFill>
                        <a:srgbClr val="343434"/>
                      </a:solidFill>
                      <a:prstDash val="solid"/>
                    </a:lnR>
                  </a:tcPr>
                </a:tc>
                <a:tc>
                  <a:txBody>
                    <a:bodyPr/>
                    <a:lstStyle/>
                    <a:p>
                      <a:pPr marR="34290" algn="ctr">
                        <a:lnSpc>
                          <a:spcPct val="100000"/>
                        </a:lnSpc>
                        <a:spcBef>
                          <a:spcPts val="10"/>
                        </a:spcBef>
                      </a:pPr>
                      <a:r>
                        <a:rPr sz="1500" spc="-50" dirty="0">
                          <a:latin typeface="Arial MT"/>
                          <a:cs typeface="Arial MT"/>
                        </a:rPr>
                        <a:t>1</a:t>
                      </a:r>
                      <a:endParaRPr sz="1500">
                        <a:latin typeface="Arial MT"/>
                        <a:cs typeface="Arial MT"/>
                      </a:endParaRPr>
                    </a:p>
                  </a:txBody>
                  <a:tcPr marL="0" marR="0" marT="1270" marB="0">
                    <a:lnL w="3175">
                      <a:solidFill>
                        <a:srgbClr val="343434"/>
                      </a:solidFill>
                      <a:prstDash val="solid"/>
                    </a:lnL>
                    <a:lnR w="3175">
                      <a:solidFill>
                        <a:srgbClr val="343434"/>
                      </a:solidFill>
                      <a:prstDash val="solid"/>
                    </a:lnR>
                  </a:tcPr>
                </a:tc>
                <a:tc>
                  <a:txBody>
                    <a:bodyPr/>
                    <a:lstStyle/>
                    <a:p>
                      <a:pPr marR="8890" algn="ctr">
                        <a:lnSpc>
                          <a:spcPct val="100000"/>
                        </a:lnSpc>
                        <a:spcBef>
                          <a:spcPts val="10"/>
                        </a:spcBef>
                      </a:pPr>
                      <a:r>
                        <a:rPr sz="1500" spc="-25" dirty="0">
                          <a:latin typeface="Arial MT"/>
                          <a:cs typeface="Arial MT"/>
                        </a:rPr>
                        <a:t>50</a:t>
                      </a:r>
                      <a:endParaRPr sz="1500">
                        <a:latin typeface="Arial MT"/>
                        <a:cs typeface="Arial MT"/>
                      </a:endParaRPr>
                    </a:p>
                  </a:txBody>
                  <a:tcPr marL="0" marR="0" marT="1270" marB="0">
                    <a:lnL w="3175">
                      <a:solidFill>
                        <a:srgbClr val="343434"/>
                      </a:solidFill>
                      <a:prstDash val="solid"/>
                    </a:lnL>
                  </a:tcPr>
                </a:tc>
                <a:extLst>
                  <a:ext uri="{0D108BD9-81ED-4DB2-BD59-A6C34878D82A}">
                    <a16:rowId xmlns:a16="http://schemas.microsoft.com/office/drawing/2014/main" val="10005"/>
                  </a:ext>
                </a:extLst>
              </a:tr>
              <a:tr h="249554">
                <a:tc>
                  <a:txBody>
                    <a:bodyPr/>
                    <a:lstStyle/>
                    <a:p>
                      <a:pPr>
                        <a:lnSpc>
                          <a:spcPct val="100000"/>
                        </a:lnSpc>
                      </a:pPr>
                      <a:endParaRPr sz="1500">
                        <a:latin typeface="Times New Roman"/>
                        <a:cs typeface="Times New Roman"/>
                      </a:endParaRPr>
                    </a:p>
                  </a:txBody>
                  <a:tcPr marL="0" marR="0" marT="0" marB="0"/>
                </a:tc>
                <a:tc>
                  <a:txBody>
                    <a:bodyPr/>
                    <a:lstStyle/>
                    <a:p>
                      <a:pPr>
                        <a:lnSpc>
                          <a:spcPct val="100000"/>
                        </a:lnSpc>
                      </a:pPr>
                      <a:endParaRPr sz="1500">
                        <a:latin typeface="Times New Roman"/>
                        <a:cs typeface="Times New Roman"/>
                      </a:endParaRPr>
                    </a:p>
                  </a:txBody>
                  <a:tcPr marL="0" marR="0" marT="0" marB="0"/>
                </a:tc>
                <a:tc>
                  <a:txBody>
                    <a:bodyPr/>
                    <a:lstStyle/>
                    <a:p>
                      <a:pPr marL="56515" algn="ctr">
                        <a:lnSpc>
                          <a:spcPts val="1839"/>
                        </a:lnSpc>
                      </a:pPr>
                      <a:r>
                        <a:rPr sz="1550" spc="-25" dirty="0">
                          <a:latin typeface="Arial MT"/>
                          <a:cs typeface="Arial MT"/>
                        </a:rPr>
                        <a:t>p2</a:t>
                      </a:r>
                      <a:endParaRPr sz="1550">
                        <a:latin typeface="Arial MT"/>
                        <a:cs typeface="Arial MT"/>
                      </a:endParaRPr>
                    </a:p>
                  </a:txBody>
                  <a:tcPr marL="0" marR="0" marT="0" marB="0">
                    <a:lnR w="3175">
                      <a:solidFill>
                        <a:srgbClr val="343434"/>
                      </a:solidFill>
                      <a:prstDash val="solid"/>
                    </a:lnR>
                  </a:tcPr>
                </a:tc>
                <a:tc>
                  <a:txBody>
                    <a:bodyPr/>
                    <a:lstStyle/>
                    <a:p>
                      <a:pPr marR="133985" algn="ctr">
                        <a:lnSpc>
                          <a:spcPts val="1839"/>
                        </a:lnSpc>
                      </a:pPr>
                      <a:r>
                        <a:rPr sz="1550" spc="-25" dirty="0">
                          <a:latin typeface="Arial MT"/>
                          <a:cs typeface="Arial MT"/>
                        </a:rPr>
                        <a:t>nut</a:t>
                      </a:r>
                      <a:endParaRPr sz="1550">
                        <a:latin typeface="Arial MT"/>
                        <a:cs typeface="Arial MT"/>
                      </a:endParaRPr>
                    </a:p>
                  </a:txBody>
                  <a:tcPr marL="0" marR="0" marT="0" marB="0">
                    <a:lnL w="3175">
                      <a:solidFill>
                        <a:srgbClr val="343434"/>
                      </a:solidFill>
                      <a:prstDash val="solid"/>
                    </a:lnL>
                  </a:tcPr>
                </a:tc>
                <a:tc>
                  <a:txBody>
                    <a:bodyPr/>
                    <a:lstStyle/>
                    <a:p>
                      <a:pPr marR="117475" algn="ctr">
                        <a:lnSpc>
                          <a:spcPts val="1839"/>
                        </a:lnSpc>
                      </a:pPr>
                      <a:r>
                        <a:rPr sz="1550" spc="-50" dirty="0">
                          <a:latin typeface="Arial MT"/>
                          <a:cs typeface="Arial MT"/>
                        </a:rPr>
                        <a:t>5</a:t>
                      </a:r>
                      <a:endParaRPr sz="1550">
                        <a:latin typeface="Arial MT"/>
                        <a:cs typeface="Arial MT"/>
                      </a:endParaRPr>
                    </a:p>
                  </a:txBody>
                  <a:tcPr marL="0" marR="0" marT="0" marB="0">
                    <a:lnR w="3175">
                      <a:solidFill>
                        <a:srgbClr val="343434"/>
                      </a:solidFill>
                      <a:prstDash val="solid"/>
                    </a:lnR>
                  </a:tcPr>
                </a:tc>
                <a:tc>
                  <a:txBody>
                    <a:bodyPr/>
                    <a:lstStyle/>
                    <a:p>
                      <a:pPr marR="4445" algn="ctr">
                        <a:lnSpc>
                          <a:spcPts val="1839"/>
                        </a:lnSpc>
                      </a:pPr>
                      <a:r>
                        <a:rPr sz="1550" spc="-25" dirty="0">
                          <a:latin typeface="Arial MT"/>
                          <a:cs typeface="Arial MT"/>
                        </a:rPr>
                        <a:t>c2</a:t>
                      </a:r>
                      <a:endParaRPr sz="1550">
                        <a:latin typeface="Arial MT"/>
                        <a:cs typeface="Arial MT"/>
                      </a:endParaRPr>
                    </a:p>
                  </a:txBody>
                  <a:tcPr marL="0" marR="0" marT="0" marB="0">
                    <a:lnL w="3175">
                      <a:solidFill>
                        <a:srgbClr val="343434"/>
                      </a:solidFill>
                      <a:prstDash val="solid"/>
                    </a:lnL>
                    <a:lnR w="3175">
                      <a:solidFill>
                        <a:srgbClr val="343434"/>
                      </a:solidFill>
                      <a:prstDash val="solid"/>
                    </a:lnR>
                  </a:tcPr>
                </a:tc>
                <a:tc>
                  <a:txBody>
                    <a:bodyPr/>
                    <a:lstStyle/>
                    <a:p>
                      <a:pPr marR="36195" algn="ctr">
                        <a:lnSpc>
                          <a:spcPts val="1839"/>
                        </a:lnSpc>
                      </a:pPr>
                      <a:r>
                        <a:rPr sz="1550" spc="-50" dirty="0">
                          <a:solidFill>
                            <a:srgbClr val="0F0F0F"/>
                          </a:solidFill>
                          <a:latin typeface="Arial MT"/>
                          <a:cs typeface="Arial MT"/>
                        </a:rPr>
                        <a:t>1</a:t>
                      </a:r>
                      <a:endParaRPr sz="1550">
                        <a:latin typeface="Arial MT"/>
                        <a:cs typeface="Arial MT"/>
                      </a:endParaRPr>
                    </a:p>
                  </a:txBody>
                  <a:tcPr marL="0" marR="0" marT="0" marB="0">
                    <a:lnL w="3175">
                      <a:solidFill>
                        <a:srgbClr val="343434"/>
                      </a:solidFill>
                      <a:prstDash val="solid"/>
                    </a:lnL>
                    <a:lnR w="3175">
                      <a:solidFill>
                        <a:srgbClr val="343434"/>
                      </a:solidFill>
                      <a:prstDash val="solid"/>
                    </a:lnR>
                  </a:tcPr>
                </a:tc>
                <a:tc>
                  <a:txBody>
                    <a:bodyPr/>
                    <a:lstStyle/>
                    <a:p>
                      <a:pPr marR="6350" algn="ctr">
                        <a:lnSpc>
                          <a:spcPts val="1839"/>
                        </a:lnSpc>
                      </a:pPr>
                      <a:r>
                        <a:rPr sz="1550" spc="-50" dirty="0">
                          <a:latin typeface="Arial MT"/>
                          <a:cs typeface="Arial MT"/>
                        </a:rPr>
                        <a:t>8</a:t>
                      </a:r>
                      <a:endParaRPr sz="1550">
                        <a:latin typeface="Arial MT"/>
                        <a:cs typeface="Arial MT"/>
                      </a:endParaRPr>
                    </a:p>
                  </a:txBody>
                  <a:tcPr marL="0" marR="0" marT="0" marB="0">
                    <a:lnL w="3175">
                      <a:solidFill>
                        <a:srgbClr val="343434"/>
                      </a:solidFill>
                      <a:prstDash val="solid"/>
                    </a:lnL>
                  </a:tcPr>
                </a:tc>
                <a:extLst>
                  <a:ext uri="{0D108BD9-81ED-4DB2-BD59-A6C34878D82A}">
                    <a16:rowId xmlns:a16="http://schemas.microsoft.com/office/drawing/2014/main" val="10006"/>
                  </a:ext>
                </a:extLst>
              </a:tr>
              <a:tr h="258445">
                <a:tc>
                  <a:txBody>
                    <a:bodyPr/>
                    <a:lstStyle/>
                    <a:p>
                      <a:pPr>
                        <a:lnSpc>
                          <a:spcPct val="100000"/>
                        </a:lnSpc>
                      </a:pPr>
                      <a:endParaRPr sz="1500">
                        <a:latin typeface="Times New Roman"/>
                        <a:cs typeface="Times New Roman"/>
                      </a:endParaRPr>
                    </a:p>
                  </a:txBody>
                  <a:tcPr marL="0" marR="0" marT="0" marB="0"/>
                </a:tc>
                <a:tc>
                  <a:txBody>
                    <a:bodyPr/>
                    <a:lstStyle/>
                    <a:p>
                      <a:pPr>
                        <a:lnSpc>
                          <a:spcPct val="100000"/>
                        </a:lnSpc>
                      </a:pPr>
                      <a:endParaRPr sz="1500">
                        <a:latin typeface="Times New Roman"/>
                        <a:cs typeface="Times New Roman"/>
                      </a:endParaRPr>
                    </a:p>
                  </a:txBody>
                  <a:tcPr marL="0" marR="0" marT="0" marB="0"/>
                </a:tc>
                <a:tc>
                  <a:txBody>
                    <a:bodyPr/>
                    <a:lstStyle/>
                    <a:p>
                      <a:pPr marL="53340" algn="ctr">
                        <a:lnSpc>
                          <a:spcPts val="1885"/>
                        </a:lnSpc>
                      </a:pPr>
                      <a:r>
                        <a:rPr sz="1600" spc="-25" dirty="0">
                          <a:latin typeface="Arial MT"/>
                          <a:cs typeface="Arial MT"/>
                        </a:rPr>
                        <a:t>p1</a:t>
                      </a:r>
                      <a:endParaRPr sz="1600">
                        <a:latin typeface="Arial MT"/>
                        <a:cs typeface="Arial MT"/>
                      </a:endParaRPr>
                    </a:p>
                  </a:txBody>
                  <a:tcPr marL="0" marR="0" marT="0" marB="0">
                    <a:lnR w="3175">
                      <a:solidFill>
                        <a:srgbClr val="343434"/>
                      </a:solidFill>
                      <a:prstDash val="solid"/>
                    </a:lnR>
                  </a:tcPr>
                </a:tc>
                <a:tc>
                  <a:txBody>
                    <a:bodyPr/>
                    <a:lstStyle/>
                    <a:p>
                      <a:pPr marR="132715" algn="ctr">
                        <a:lnSpc>
                          <a:spcPts val="1885"/>
                        </a:lnSpc>
                      </a:pPr>
                      <a:r>
                        <a:rPr sz="1600" spc="-20" dirty="0">
                          <a:latin typeface="Arial MT"/>
                          <a:cs typeface="Arial MT"/>
                        </a:rPr>
                        <a:t>bolt</a:t>
                      </a:r>
                      <a:endParaRPr sz="1600">
                        <a:latin typeface="Arial MT"/>
                        <a:cs typeface="Arial MT"/>
                      </a:endParaRPr>
                    </a:p>
                  </a:txBody>
                  <a:tcPr marL="0" marR="0" marT="0" marB="0">
                    <a:lnL w="3175">
                      <a:solidFill>
                        <a:srgbClr val="343434"/>
                      </a:solidFill>
                      <a:prstDash val="solid"/>
                    </a:lnL>
                  </a:tcPr>
                </a:tc>
                <a:tc>
                  <a:txBody>
                    <a:bodyPr/>
                    <a:lstStyle/>
                    <a:p>
                      <a:pPr marR="123825" algn="ctr">
                        <a:lnSpc>
                          <a:spcPts val="1885"/>
                        </a:lnSpc>
                      </a:pPr>
                      <a:r>
                        <a:rPr sz="1600" spc="-25" dirty="0">
                          <a:latin typeface="Arial MT"/>
                          <a:cs typeface="Arial MT"/>
                        </a:rPr>
                        <a:t>10</a:t>
                      </a:r>
                      <a:endParaRPr sz="1600">
                        <a:latin typeface="Arial MT"/>
                        <a:cs typeface="Arial MT"/>
                      </a:endParaRPr>
                    </a:p>
                  </a:txBody>
                  <a:tcPr marL="0" marR="0" marT="0" marB="0">
                    <a:lnR w="3175">
                      <a:solidFill>
                        <a:srgbClr val="343434"/>
                      </a:solidFill>
                      <a:prstDash val="solid"/>
                    </a:lnR>
                  </a:tcPr>
                </a:tc>
                <a:tc>
                  <a:txBody>
                    <a:bodyPr/>
                    <a:lstStyle/>
                    <a:p>
                      <a:pPr marR="49530" algn="ctr">
                        <a:lnSpc>
                          <a:spcPts val="1885"/>
                        </a:lnSpc>
                      </a:pPr>
                      <a:r>
                        <a:rPr sz="1600" spc="-25" dirty="0">
                          <a:latin typeface="Arial MT"/>
                          <a:cs typeface="Arial MT"/>
                        </a:rPr>
                        <a:t>ct</a:t>
                      </a:r>
                      <a:endParaRPr sz="1600">
                        <a:latin typeface="Arial MT"/>
                        <a:cs typeface="Arial MT"/>
                      </a:endParaRPr>
                    </a:p>
                  </a:txBody>
                  <a:tcPr marL="0" marR="0" marT="0" marB="0">
                    <a:lnL w="3175">
                      <a:solidFill>
                        <a:srgbClr val="343434"/>
                      </a:solidFill>
                      <a:prstDash val="solid"/>
                    </a:lnL>
                    <a:lnR w="3175">
                      <a:solidFill>
                        <a:srgbClr val="343434"/>
                      </a:solidFill>
                      <a:prstDash val="solid"/>
                    </a:lnR>
                  </a:tcPr>
                </a:tc>
                <a:tc>
                  <a:txBody>
                    <a:bodyPr/>
                    <a:lstStyle/>
                    <a:p>
                      <a:pPr marR="19685" algn="ctr">
                        <a:lnSpc>
                          <a:spcPts val="1885"/>
                        </a:lnSpc>
                      </a:pPr>
                      <a:r>
                        <a:rPr sz="1600" spc="-50" dirty="0">
                          <a:latin typeface="Arial MT"/>
                          <a:cs typeface="Arial MT"/>
                        </a:rPr>
                        <a:t>2</a:t>
                      </a:r>
                      <a:endParaRPr sz="1600">
                        <a:latin typeface="Arial MT"/>
                        <a:cs typeface="Arial MT"/>
                      </a:endParaRPr>
                    </a:p>
                  </a:txBody>
                  <a:tcPr marL="0" marR="0" marT="0" marB="0">
                    <a:lnL w="3175">
                      <a:solidFill>
                        <a:srgbClr val="343434"/>
                      </a:solidFill>
                      <a:prstDash val="solid"/>
                    </a:lnL>
                    <a:lnR w="3175">
                      <a:solidFill>
                        <a:srgbClr val="343434"/>
                      </a:solidFill>
                      <a:prstDash val="solid"/>
                    </a:lnR>
                  </a:tcPr>
                </a:tc>
                <a:tc>
                  <a:txBody>
                    <a:bodyPr/>
                    <a:lstStyle/>
                    <a:p>
                      <a:pPr marR="4445" algn="ctr">
                        <a:lnSpc>
                          <a:spcPts val="1885"/>
                        </a:lnSpc>
                      </a:pPr>
                      <a:r>
                        <a:rPr sz="1600" spc="-25" dirty="0">
                          <a:latin typeface="Arial MT"/>
                          <a:cs typeface="Arial MT"/>
                        </a:rPr>
                        <a:t>44</a:t>
                      </a:r>
                      <a:endParaRPr sz="1600">
                        <a:latin typeface="Arial MT"/>
                        <a:cs typeface="Arial MT"/>
                      </a:endParaRPr>
                    </a:p>
                  </a:txBody>
                  <a:tcPr marL="0" marR="0" marT="0" marB="0">
                    <a:lnL w="3175">
                      <a:solidFill>
                        <a:srgbClr val="343434"/>
                      </a:solidFill>
                      <a:prstDash val="solid"/>
                    </a:lnL>
                  </a:tcPr>
                </a:tc>
                <a:extLst>
                  <a:ext uri="{0D108BD9-81ED-4DB2-BD59-A6C34878D82A}">
                    <a16:rowId xmlns:a16="http://schemas.microsoft.com/office/drawing/2014/main" val="10007"/>
                  </a:ext>
                </a:extLst>
              </a:tr>
              <a:tr h="252729">
                <a:tc>
                  <a:txBody>
                    <a:bodyPr/>
                    <a:lstStyle/>
                    <a:p>
                      <a:pPr>
                        <a:lnSpc>
                          <a:spcPct val="100000"/>
                        </a:lnSpc>
                      </a:pPr>
                      <a:endParaRPr sz="1500">
                        <a:latin typeface="Times New Roman"/>
                        <a:cs typeface="Times New Roman"/>
                      </a:endParaRPr>
                    </a:p>
                  </a:txBody>
                  <a:tcPr marL="0" marR="0" marT="0" marB="0"/>
                </a:tc>
                <a:tc>
                  <a:txBody>
                    <a:bodyPr/>
                    <a:lstStyle/>
                    <a:p>
                      <a:pPr>
                        <a:lnSpc>
                          <a:spcPct val="100000"/>
                        </a:lnSpc>
                      </a:pPr>
                      <a:endParaRPr sz="1500">
                        <a:latin typeface="Times New Roman"/>
                        <a:cs typeface="Times New Roman"/>
                      </a:endParaRPr>
                    </a:p>
                  </a:txBody>
                  <a:tcPr marL="0" marR="0" marT="0" marB="0"/>
                </a:tc>
                <a:tc>
                  <a:txBody>
                    <a:bodyPr/>
                    <a:lstStyle/>
                    <a:p>
                      <a:pPr marL="34290" algn="ctr">
                        <a:lnSpc>
                          <a:spcPts val="1800"/>
                        </a:lnSpc>
                      </a:pPr>
                      <a:r>
                        <a:rPr sz="1500" spc="-25" dirty="0">
                          <a:latin typeface="Arial MT"/>
                          <a:cs typeface="Arial MT"/>
                        </a:rPr>
                        <a:t>pJ</a:t>
                      </a:r>
                      <a:endParaRPr sz="1500">
                        <a:latin typeface="Arial MT"/>
                        <a:cs typeface="Arial MT"/>
                      </a:endParaRPr>
                    </a:p>
                  </a:txBody>
                  <a:tcPr marL="0" marR="0" marT="0" marB="0">
                    <a:lnR w="3175">
                      <a:solidFill>
                        <a:srgbClr val="343434"/>
                      </a:solidFill>
                      <a:prstDash val="solid"/>
                    </a:lnR>
                  </a:tcPr>
                </a:tc>
                <a:tc>
                  <a:txBody>
                    <a:bodyPr/>
                    <a:lstStyle/>
                    <a:p>
                      <a:pPr marR="130810" algn="ctr">
                        <a:lnSpc>
                          <a:spcPts val="1800"/>
                        </a:lnSpc>
                      </a:pPr>
                      <a:r>
                        <a:rPr sz="1500" spc="-20" dirty="0">
                          <a:latin typeface="Arial MT"/>
                          <a:cs typeface="Arial MT"/>
                        </a:rPr>
                        <a:t>bolt</a:t>
                      </a:r>
                      <a:endParaRPr sz="1500">
                        <a:latin typeface="Arial MT"/>
                        <a:cs typeface="Arial MT"/>
                      </a:endParaRPr>
                    </a:p>
                  </a:txBody>
                  <a:tcPr marL="0" marR="0" marT="0" marB="0">
                    <a:lnL w="3175">
                      <a:solidFill>
                        <a:srgbClr val="343434"/>
                      </a:solidFill>
                      <a:prstDash val="solid"/>
                    </a:lnL>
                  </a:tcPr>
                </a:tc>
                <a:tc>
                  <a:txBody>
                    <a:bodyPr/>
                    <a:lstStyle/>
                    <a:p>
                      <a:pPr marR="121285" algn="ctr">
                        <a:lnSpc>
                          <a:spcPts val="1800"/>
                        </a:lnSpc>
                      </a:pPr>
                      <a:r>
                        <a:rPr sz="1500" spc="-25" dirty="0">
                          <a:latin typeface="Arial MT"/>
                          <a:cs typeface="Arial MT"/>
                        </a:rPr>
                        <a:t>10</a:t>
                      </a:r>
                      <a:endParaRPr sz="1500">
                        <a:latin typeface="Arial MT"/>
                        <a:cs typeface="Arial MT"/>
                      </a:endParaRPr>
                    </a:p>
                  </a:txBody>
                  <a:tcPr marL="0" marR="0" marT="0" marB="0">
                    <a:lnR w="3175">
                      <a:solidFill>
                        <a:srgbClr val="343434"/>
                      </a:solidFill>
                      <a:prstDash val="solid"/>
                    </a:lnR>
                  </a:tcPr>
                </a:tc>
                <a:tc>
                  <a:txBody>
                    <a:bodyPr/>
                    <a:lstStyle/>
                    <a:p>
                      <a:pPr marR="4445" algn="ctr">
                        <a:lnSpc>
                          <a:spcPts val="1800"/>
                        </a:lnSpc>
                      </a:pPr>
                      <a:r>
                        <a:rPr sz="1500" spc="-25" dirty="0">
                          <a:latin typeface="Arial MT"/>
                          <a:cs typeface="Arial MT"/>
                        </a:rPr>
                        <a:t>c2</a:t>
                      </a:r>
                      <a:endParaRPr sz="1500">
                        <a:latin typeface="Arial MT"/>
                        <a:cs typeface="Arial MT"/>
                      </a:endParaRPr>
                    </a:p>
                  </a:txBody>
                  <a:tcPr marL="0" marR="0" marT="0" marB="0">
                    <a:lnL w="3175">
                      <a:solidFill>
                        <a:srgbClr val="343434"/>
                      </a:solidFill>
                      <a:prstDash val="solid"/>
                    </a:lnL>
                    <a:lnR w="3175">
                      <a:solidFill>
                        <a:srgbClr val="343434"/>
                      </a:solidFill>
                      <a:prstDash val="solid"/>
                    </a:lnR>
                  </a:tcPr>
                </a:tc>
                <a:tc>
                  <a:txBody>
                    <a:bodyPr/>
                    <a:lstStyle/>
                    <a:p>
                      <a:pPr marR="18415" algn="ctr">
                        <a:lnSpc>
                          <a:spcPts val="1800"/>
                        </a:lnSpc>
                      </a:pPr>
                      <a:r>
                        <a:rPr sz="1500" dirty="0">
                          <a:latin typeface="Arial MT"/>
                          <a:cs typeface="Arial MT"/>
                        </a:rPr>
                        <a:t>2</a:t>
                      </a:r>
                      <a:endParaRPr sz="1500">
                        <a:latin typeface="Arial MT"/>
                        <a:cs typeface="Arial MT"/>
                      </a:endParaRPr>
                    </a:p>
                  </a:txBody>
                  <a:tcPr marL="0" marR="0" marT="0" marB="0">
                    <a:lnL w="3175">
                      <a:solidFill>
                        <a:srgbClr val="343434"/>
                      </a:solidFill>
                      <a:prstDash val="solid"/>
                    </a:lnL>
                    <a:lnR w="3175">
                      <a:solidFill>
                        <a:srgbClr val="343434"/>
                      </a:solidFill>
                      <a:prstDash val="solid"/>
                    </a:lnR>
                  </a:tcPr>
                </a:tc>
                <a:tc>
                  <a:txBody>
                    <a:bodyPr/>
                    <a:lstStyle/>
                    <a:p>
                      <a:pPr marR="635" algn="ctr">
                        <a:lnSpc>
                          <a:spcPts val="1800"/>
                        </a:lnSpc>
                      </a:pPr>
                      <a:r>
                        <a:rPr sz="1500" spc="-50" dirty="0">
                          <a:latin typeface="Arial MT"/>
                          <a:cs typeface="Arial MT"/>
                        </a:rPr>
                        <a:t>4</a:t>
                      </a:r>
                      <a:endParaRPr sz="1500">
                        <a:latin typeface="Arial MT"/>
                        <a:cs typeface="Arial MT"/>
                      </a:endParaRPr>
                    </a:p>
                  </a:txBody>
                  <a:tcPr marL="0" marR="0" marT="0" marB="0">
                    <a:lnL w="3175">
                      <a:solidFill>
                        <a:srgbClr val="343434"/>
                      </a:solidFill>
                      <a:prstDash val="solid"/>
                    </a:ln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35477406"/>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184922" y="3759398"/>
            <a:ext cx="5063133" cy="1759148"/>
          </a:xfrm>
          <a:prstGeom prst="rect">
            <a:avLst/>
          </a:prstGeom>
        </p:spPr>
      </p:pic>
      <p:grpSp>
        <p:nvGrpSpPr>
          <p:cNvPr id="3" name="object 3"/>
          <p:cNvGrpSpPr/>
          <p:nvPr/>
        </p:nvGrpSpPr>
        <p:grpSpPr>
          <a:xfrm>
            <a:off x="1524000" y="1276945"/>
            <a:ext cx="9135110" cy="161290"/>
            <a:chOff x="0" y="1276945"/>
            <a:chExt cx="9135110" cy="161290"/>
          </a:xfrm>
        </p:grpSpPr>
        <p:pic>
          <p:nvPicPr>
            <p:cNvPr id="4" name="object 4"/>
            <p:cNvPicPr/>
            <p:nvPr/>
          </p:nvPicPr>
          <p:blipFill>
            <a:blip r:embed="rId3" cstate="print"/>
            <a:stretch>
              <a:fillRect/>
            </a:stretch>
          </p:blipFill>
          <p:spPr>
            <a:xfrm>
              <a:off x="0" y="1384101"/>
              <a:ext cx="9135070" cy="53578"/>
            </a:xfrm>
            <a:prstGeom prst="rect">
              <a:avLst/>
            </a:prstGeom>
          </p:spPr>
        </p:pic>
        <p:pic>
          <p:nvPicPr>
            <p:cNvPr id="5" name="object 5"/>
            <p:cNvPicPr/>
            <p:nvPr/>
          </p:nvPicPr>
          <p:blipFill>
            <a:blip r:embed="rId4" cstate="print"/>
            <a:stretch>
              <a:fillRect/>
            </a:stretch>
          </p:blipFill>
          <p:spPr>
            <a:xfrm>
              <a:off x="0" y="1276945"/>
              <a:ext cx="9135070" cy="80367"/>
            </a:xfrm>
            <a:prstGeom prst="rect">
              <a:avLst/>
            </a:prstGeom>
          </p:spPr>
        </p:pic>
      </p:grpSp>
      <p:grpSp>
        <p:nvGrpSpPr>
          <p:cNvPr id="6" name="object 6"/>
          <p:cNvGrpSpPr/>
          <p:nvPr/>
        </p:nvGrpSpPr>
        <p:grpSpPr>
          <a:xfrm>
            <a:off x="7390805" y="2595563"/>
            <a:ext cx="1735455" cy="2834005"/>
            <a:chOff x="5866804" y="2595562"/>
            <a:chExt cx="1735455" cy="2834005"/>
          </a:xfrm>
        </p:grpSpPr>
        <p:sp>
          <p:nvSpPr>
            <p:cNvPr id="7" name="object 7"/>
            <p:cNvSpPr/>
            <p:nvPr/>
          </p:nvSpPr>
          <p:spPr>
            <a:xfrm>
              <a:off x="7591721" y="2595562"/>
              <a:ext cx="0" cy="2834005"/>
            </a:xfrm>
            <a:custGeom>
              <a:avLst/>
              <a:gdLst/>
              <a:ahLst/>
              <a:cxnLst/>
              <a:rect l="l" t="t" r="r" b="b"/>
              <a:pathLst>
                <a:path h="2834004">
                  <a:moveTo>
                    <a:pt x="0" y="2833688"/>
                  </a:moveTo>
                  <a:lnTo>
                    <a:pt x="0" y="0"/>
                  </a:lnTo>
                </a:path>
              </a:pathLst>
            </a:custGeom>
            <a:ln w="3175">
              <a:solidFill>
                <a:srgbClr val="183874"/>
              </a:solidFill>
            </a:ln>
          </p:spPr>
          <p:txBody>
            <a:bodyPr wrap="square" lIns="0" tIns="0" rIns="0" bIns="0" rtlCol="0"/>
            <a:lstStyle/>
            <a:p>
              <a:endParaRPr/>
            </a:p>
          </p:txBody>
        </p:sp>
        <p:sp>
          <p:nvSpPr>
            <p:cNvPr id="8" name="object 8"/>
            <p:cNvSpPr/>
            <p:nvPr/>
          </p:nvSpPr>
          <p:spPr>
            <a:xfrm>
              <a:off x="6482953" y="5418832"/>
              <a:ext cx="1119505" cy="0"/>
            </a:xfrm>
            <a:custGeom>
              <a:avLst/>
              <a:gdLst/>
              <a:ahLst/>
              <a:cxnLst/>
              <a:rect l="l" t="t" r="r" b="b"/>
              <a:pathLst>
                <a:path w="1119504">
                  <a:moveTo>
                    <a:pt x="0" y="0"/>
                  </a:moveTo>
                  <a:lnTo>
                    <a:pt x="1119188" y="0"/>
                  </a:lnTo>
                </a:path>
              </a:pathLst>
            </a:custGeom>
            <a:ln w="3175">
              <a:solidFill>
                <a:srgbClr val="183874"/>
              </a:solidFill>
            </a:ln>
          </p:spPr>
          <p:txBody>
            <a:bodyPr wrap="square" lIns="0" tIns="0" rIns="0" bIns="0" rtlCol="0"/>
            <a:lstStyle/>
            <a:p>
              <a:endParaRPr/>
            </a:p>
          </p:txBody>
        </p:sp>
        <p:sp>
          <p:nvSpPr>
            <p:cNvPr id="9" name="object 9"/>
            <p:cNvSpPr/>
            <p:nvPr/>
          </p:nvSpPr>
          <p:spPr>
            <a:xfrm>
              <a:off x="6018608" y="5150941"/>
              <a:ext cx="1539240" cy="0"/>
            </a:xfrm>
            <a:custGeom>
              <a:avLst/>
              <a:gdLst/>
              <a:ahLst/>
              <a:cxnLst/>
              <a:rect l="l" t="t" r="r" b="b"/>
              <a:pathLst>
                <a:path w="1539240">
                  <a:moveTo>
                    <a:pt x="0" y="0"/>
                  </a:moveTo>
                  <a:lnTo>
                    <a:pt x="1538883" y="0"/>
                  </a:lnTo>
                </a:path>
              </a:pathLst>
            </a:custGeom>
            <a:ln w="3175">
              <a:solidFill>
                <a:srgbClr val="183874"/>
              </a:solidFill>
            </a:ln>
          </p:spPr>
          <p:txBody>
            <a:bodyPr wrap="square" lIns="0" tIns="0" rIns="0" bIns="0" rtlCol="0"/>
            <a:lstStyle/>
            <a:p>
              <a:endParaRPr/>
            </a:p>
          </p:txBody>
        </p:sp>
        <p:sp>
          <p:nvSpPr>
            <p:cNvPr id="10" name="object 10"/>
            <p:cNvSpPr/>
            <p:nvPr/>
          </p:nvSpPr>
          <p:spPr>
            <a:xfrm>
              <a:off x="6465093" y="4641948"/>
              <a:ext cx="1092835" cy="0"/>
            </a:xfrm>
            <a:custGeom>
              <a:avLst/>
              <a:gdLst/>
              <a:ahLst/>
              <a:cxnLst/>
              <a:rect l="l" t="t" r="r" b="b"/>
              <a:pathLst>
                <a:path w="1092834">
                  <a:moveTo>
                    <a:pt x="0" y="0"/>
                  </a:moveTo>
                  <a:lnTo>
                    <a:pt x="1092398" y="0"/>
                  </a:lnTo>
                </a:path>
              </a:pathLst>
            </a:custGeom>
            <a:ln w="3175">
              <a:solidFill>
                <a:srgbClr val="183874"/>
              </a:solidFill>
            </a:ln>
          </p:spPr>
          <p:txBody>
            <a:bodyPr wrap="square" lIns="0" tIns="0" rIns="0" bIns="0" rtlCol="0"/>
            <a:lstStyle/>
            <a:p>
              <a:endParaRPr/>
            </a:p>
          </p:txBody>
        </p:sp>
        <p:sp>
          <p:nvSpPr>
            <p:cNvPr id="11" name="object 11"/>
            <p:cNvSpPr/>
            <p:nvPr/>
          </p:nvSpPr>
          <p:spPr>
            <a:xfrm>
              <a:off x="6465093" y="4124027"/>
              <a:ext cx="1092835" cy="0"/>
            </a:xfrm>
            <a:custGeom>
              <a:avLst/>
              <a:gdLst/>
              <a:ahLst/>
              <a:cxnLst/>
              <a:rect l="l" t="t" r="r" b="b"/>
              <a:pathLst>
                <a:path w="1092834">
                  <a:moveTo>
                    <a:pt x="0" y="0"/>
                  </a:moveTo>
                  <a:lnTo>
                    <a:pt x="1092398" y="0"/>
                  </a:lnTo>
                </a:path>
              </a:pathLst>
            </a:custGeom>
            <a:ln w="3175">
              <a:solidFill>
                <a:srgbClr val="183874"/>
              </a:solidFill>
            </a:ln>
          </p:spPr>
          <p:txBody>
            <a:bodyPr wrap="square" lIns="0" tIns="0" rIns="0" bIns="0" rtlCol="0"/>
            <a:lstStyle/>
            <a:p>
              <a:endParaRPr/>
            </a:p>
          </p:txBody>
        </p:sp>
        <p:sp>
          <p:nvSpPr>
            <p:cNvPr id="12" name="object 12"/>
            <p:cNvSpPr/>
            <p:nvPr/>
          </p:nvSpPr>
          <p:spPr>
            <a:xfrm>
              <a:off x="5866804" y="2605980"/>
              <a:ext cx="1735455" cy="0"/>
            </a:xfrm>
            <a:custGeom>
              <a:avLst/>
              <a:gdLst/>
              <a:ahLst/>
              <a:cxnLst/>
              <a:rect l="l" t="t" r="r" b="b"/>
              <a:pathLst>
                <a:path w="1735454">
                  <a:moveTo>
                    <a:pt x="0" y="0"/>
                  </a:moveTo>
                  <a:lnTo>
                    <a:pt x="1735336" y="0"/>
                  </a:lnTo>
                </a:path>
              </a:pathLst>
            </a:custGeom>
            <a:ln w="3175">
              <a:solidFill>
                <a:srgbClr val="183874"/>
              </a:solidFill>
            </a:ln>
          </p:spPr>
          <p:txBody>
            <a:bodyPr wrap="square" lIns="0" tIns="0" rIns="0" bIns="0" rtlCol="0"/>
            <a:lstStyle/>
            <a:p>
              <a:endParaRPr/>
            </a:p>
          </p:txBody>
        </p:sp>
      </p:grpSp>
      <p:sp>
        <p:nvSpPr>
          <p:cNvPr id="13" name="object 13"/>
          <p:cNvSpPr/>
          <p:nvPr/>
        </p:nvSpPr>
        <p:spPr>
          <a:xfrm>
            <a:off x="1541860"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pic>
        <p:nvPicPr>
          <p:cNvPr id="14" name="object 14"/>
          <p:cNvPicPr/>
          <p:nvPr/>
        </p:nvPicPr>
        <p:blipFill>
          <a:blip r:embed="rId5" cstate="print"/>
          <a:stretch>
            <a:fillRect/>
          </a:stretch>
        </p:blipFill>
        <p:spPr>
          <a:xfrm>
            <a:off x="7381875" y="2884289"/>
            <a:ext cx="1241226" cy="214312"/>
          </a:xfrm>
          <a:prstGeom prst="rect">
            <a:avLst/>
          </a:prstGeom>
        </p:spPr>
      </p:pic>
      <p:sp>
        <p:nvSpPr>
          <p:cNvPr id="15" name="object 15"/>
          <p:cNvSpPr txBox="1">
            <a:spLocks noGrp="1"/>
          </p:cNvSpPr>
          <p:nvPr>
            <p:ph type="title"/>
          </p:nvPr>
        </p:nvSpPr>
        <p:spPr>
          <a:xfrm>
            <a:off x="4504233" y="-338911"/>
            <a:ext cx="3246120" cy="1448473"/>
          </a:xfrm>
          <a:prstGeom prst="rect">
            <a:avLst/>
          </a:prstGeom>
        </p:spPr>
        <p:txBody>
          <a:bodyPr vert="horz" wrap="square" lIns="0" tIns="17145" rIns="0" bIns="0" numCol="1" rtlCol="0" anchor="b" anchorCtr="0" compatLnSpc="1">
            <a:prstTxWarp prst="textNoShape">
              <a:avLst/>
            </a:prstTxWarp>
            <a:spAutoFit/>
          </a:bodyPr>
          <a:lstStyle/>
          <a:p>
            <a:pPr marL="12700">
              <a:spcBef>
                <a:spcPts val="135"/>
              </a:spcBef>
            </a:pPr>
            <a:r>
              <a:rPr sz="4650" spc="-10" dirty="0">
                <a:solidFill>
                  <a:srgbClr val="08645D"/>
                </a:solidFill>
              </a:rPr>
              <a:t>Join</a:t>
            </a:r>
            <a:r>
              <a:rPr sz="4650" spc="-114" dirty="0">
                <a:solidFill>
                  <a:srgbClr val="08645D"/>
                </a:solidFill>
              </a:rPr>
              <a:t> </a:t>
            </a:r>
            <a:r>
              <a:rPr sz="6975" spc="-127" baseline="1194" dirty="0">
                <a:solidFill>
                  <a:srgbClr val="006657"/>
                </a:solidFill>
              </a:rPr>
              <a:t>ìn</a:t>
            </a:r>
            <a:r>
              <a:rPr sz="4650" spc="-85" dirty="0">
                <a:solidFill>
                  <a:srgbClr val="006657"/>
                </a:solidFill>
              </a:rPr>
              <a:t>dexes</a:t>
            </a:r>
            <a:endParaRPr sz="4650"/>
          </a:p>
        </p:txBody>
      </p:sp>
      <p:sp>
        <p:nvSpPr>
          <p:cNvPr id="35" name="object 35"/>
          <p:cNvSpPr txBox="1">
            <a:spLocks noGrp="1"/>
          </p:cNvSpPr>
          <p:nvPr>
            <p:ph type="ftr" sz="quarter" idx="5"/>
          </p:nvPr>
        </p:nvSpPr>
        <p:spPr>
          <a:xfrm>
            <a:off x="5226038" y="6697174"/>
            <a:ext cx="3742690" cy="191770"/>
          </a:xfrm>
          <a:prstGeom prst="rect">
            <a:avLst/>
          </a:prstGeom>
        </p:spPr>
        <p:txBody>
          <a:bodyPr vert="horz" wrap="square" lIns="0" tIns="0" rIns="0" bIns="0" rtlCol="0">
            <a:spAutoFit/>
          </a:bodyPr>
          <a:lstStyle>
            <a:defPPr>
              <a:defRPr kern="0"/>
            </a:defPPr>
            <a:lvl1pPr>
              <a:defRPr sz="1150" b="0" i="0">
                <a:solidFill>
                  <a:srgbClr val="2F2F2F"/>
                </a:solidFill>
                <a:latin typeface="Arial MT"/>
                <a:cs typeface="Arial MT"/>
              </a:defRPr>
            </a:lvl1pPr>
          </a:lstStyle>
          <a:p>
            <a:pPr marL="12700">
              <a:spcBef>
                <a:spcPts val="10"/>
              </a:spcBef>
            </a:pPr>
            <a:r>
              <a:rPr lang="en-GB" spc="-55">
                <a:solidFill>
                  <a:srgbClr val="333333"/>
                </a:solidFill>
              </a:rPr>
              <a:t>Prepared By: Mohammad Rony Lecturer, Dept. Of CSE University Of Global Village (UGV), Barishal</a:t>
            </a:r>
            <a:endParaRPr spc="-20" dirty="0">
              <a:solidFill>
                <a:srgbClr val="343434"/>
              </a:solidFill>
            </a:endParaRPr>
          </a:p>
        </p:txBody>
      </p:sp>
      <p:sp>
        <p:nvSpPr>
          <p:cNvPr id="16" name="object 16"/>
          <p:cNvSpPr txBox="1"/>
          <p:nvPr/>
        </p:nvSpPr>
        <p:spPr>
          <a:xfrm>
            <a:off x="6569464" y="1609156"/>
            <a:ext cx="1562735" cy="888365"/>
          </a:xfrm>
          <a:prstGeom prst="rect">
            <a:avLst/>
          </a:prstGeom>
        </p:spPr>
        <p:txBody>
          <a:bodyPr vert="horz" wrap="square" lIns="0" tIns="149225" rIns="0" bIns="0" rtlCol="0">
            <a:spAutoFit/>
          </a:bodyPr>
          <a:lstStyle/>
          <a:p>
            <a:pPr marL="299720">
              <a:spcBef>
                <a:spcPts val="1175"/>
              </a:spcBef>
            </a:pPr>
            <a:r>
              <a:rPr sz="2500" spc="-20" dirty="0">
                <a:solidFill>
                  <a:srgbClr val="082F67"/>
                </a:solidFill>
                <a:latin typeface="Arial MT"/>
                <a:cs typeface="Arial MT"/>
              </a:rPr>
              <a:t>join</a:t>
            </a:r>
            <a:r>
              <a:rPr sz="2500" spc="-145" dirty="0">
                <a:solidFill>
                  <a:srgbClr val="082F67"/>
                </a:solidFill>
                <a:latin typeface="Arial MT"/>
                <a:cs typeface="Arial MT"/>
              </a:rPr>
              <a:t> </a:t>
            </a:r>
            <a:r>
              <a:rPr sz="2500" spc="-90" dirty="0">
                <a:solidFill>
                  <a:srgbClr val="1F3152"/>
                </a:solidFill>
                <a:latin typeface="Arial MT"/>
                <a:cs typeface="Arial MT"/>
              </a:rPr>
              <a:t>index</a:t>
            </a:r>
            <a:endParaRPr sz="2500">
              <a:latin typeface="Arial MT"/>
              <a:cs typeface="Arial MT"/>
            </a:endParaRPr>
          </a:p>
          <a:p>
            <a:pPr marL="12700">
              <a:spcBef>
                <a:spcPts val="735"/>
              </a:spcBef>
            </a:pPr>
            <a:r>
              <a:rPr sz="1650" spc="40" dirty="0">
                <a:solidFill>
                  <a:srgbClr val="05055B"/>
                </a:solidFill>
                <a:latin typeface="Arial MT"/>
                <a:cs typeface="Arial MT"/>
              </a:rPr>
              <a:t>nde</a:t>
            </a:r>
            <a:endParaRPr sz="1650">
              <a:latin typeface="Arial MT"/>
              <a:cs typeface="Arial MT"/>
            </a:endParaRPr>
          </a:p>
        </p:txBody>
      </p:sp>
      <p:sp>
        <p:nvSpPr>
          <p:cNvPr id="17" name="object 17"/>
          <p:cNvSpPr txBox="1"/>
          <p:nvPr/>
        </p:nvSpPr>
        <p:spPr>
          <a:xfrm>
            <a:off x="3399633" y="2218729"/>
            <a:ext cx="675005" cy="268022"/>
          </a:xfrm>
          <a:prstGeom prst="rect">
            <a:avLst/>
          </a:prstGeom>
        </p:spPr>
        <p:txBody>
          <a:bodyPr vert="horz" wrap="square" lIns="0" tIns="13970" rIns="0" bIns="0" rtlCol="0">
            <a:spAutoFit/>
          </a:bodyPr>
          <a:lstStyle/>
          <a:p>
            <a:pPr marL="12700">
              <a:spcBef>
                <a:spcPts val="110"/>
              </a:spcBef>
              <a:tabLst>
                <a:tab pos="224154" algn="l"/>
              </a:tabLst>
            </a:pPr>
            <a:r>
              <a:rPr sz="1650" spc="-50" dirty="0">
                <a:latin typeface="Arial MT"/>
                <a:cs typeface="Arial MT"/>
              </a:rPr>
              <a:t>r</a:t>
            </a:r>
            <a:r>
              <a:rPr sz="1650" dirty="0">
                <a:latin typeface="Arial MT"/>
                <a:cs typeface="Arial MT"/>
              </a:rPr>
              <a:t>	</a:t>
            </a:r>
            <a:r>
              <a:rPr sz="1650" spc="50" dirty="0">
                <a:latin typeface="Arial MT"/>
                <a:cs typeface="Arial MT"/>
              </a:rPr>
              <a:t>duct</a:t>
            </a:r>
            <a:endParaRPr sz="1650">
              <a:latin typeface="Arial MT"/>
              <a:cs typeface="Arial MT"/>
            </a:endParaRPr>
          </a:p>
        </p:txBody>
      </p:sp>
      <p:sp>
        <p:nvSpPr>
          <p:cNvPr id="18" name="object 18"/>
          <p:cNvSpPr txBox="1"/>
          <p:nvPr/>
        </p:nvSpPr>
        <p:spPr>
          <a:xfrm>
            <a:off x="4337041" y="2203970"/>
            <a:ext cx="1101090" cy="793750"/>
          </a:xfrm>
          <a:prstGeom prst="rect">
            <a:avLst/>
          </a:prstGeom>
        </p:spPr>
        <p:txBody>
          <a:bodyPr vert="horz" wrap="square" lIns="0" tIns="28575" rIns="0" bIns="0" rtlCol="0">
            <a:spAutoFit/>
          </a:bodyPr>
          <a:lstStyle/>
          <a:p>
            <a:pPr marL="48260">
              <a:spcBef>
                <a:spcPts val="225"/>
              </a:spcBef>
              <a:tabLst>
                <a:tab pos="539115" algn="l"/>
              </a:tabLst>
            </a:pPr>
            <a:r>
              <a:rPr sz="1650" spc="40" dirty="0">
                <a:latin typeface="Arial MT"/>
                <a:cs typeface="Arial MT"/>
              </a:rPr>
              <a:t>id</a:t>
            </a:r>
            <a:r>
              <a:rPr sz="1650" dirty="0">
                <a:latin typeface="Arial MT"/>
                <a:cs typeface="Arial MT"/>
              </a:rPr>
              <a:t>	</a:t>
            </a:r>
            <a:r>
              <a:rPr sz="1650" spc="-20" dirty="0">
                <a:latin typeface="Arial MT"/>
                <a:cs typeface="Arial MT"/>
              </a:rPr>
              <a:t>name</a:t>
            </a:r>
            <a:endParaRPr sz="1650">
              <a:latin typeface="Arial MT"/>
              <a:cs typeface="Arial MT"/>
            </a:endParaRPr>
          </a:p>
          <a:p>
            <a:pPr marL="13335">
              <a:lnSpc>
                <a:spcPts val="1845"/>
              </a:lnSpc>
              <a:spcBef>
                <a:spcPts val="125"/>
              </a:spcBef>
              <a:tabLst>
                <a:tab pos="647065" algn="l"/>
              </a:tabLst>
            </a:pPr>
            <a:r>
              <a:rPr sz="1550" spc="-25" dirty="0">
                <a:latin typeface="Arial MT"/>
                <a:cs typeface="Arial MT"/>
              </a:rPr>
              <a:t>p1</a:t>
            </a:r>
            <a:r>
              <a:rPr sz="1550" dirty="0">
                <a:latin typeface="Arial MT"/>
                <a:cs typeface="Arial MT"/>
              </a:rPr>
              <a:t>	</a:t>
            </a:r>
            <a:r>
              <a:rPr sz="1550" spc="-20" dirty="0">
                <a:latin typeface="Arial MT"/>
                <a:cs typeface="Arial MT"/>
              </a:rPr>
              <a:t>bolt</a:t>
            </a:r>
            <a:endParaRPr sz="1550">
              <a:latin typeface="Arial MT"/>
              <a:cs typeface="Arial MT"/>
            </a:endParaRPr>
          </a:p>
          <a:p>
            <a:pPr marL="12700">
              <a:lnSpc>
                <a:spcPts val="1964"/>
              </a:lnSpc>
              <a:tabLst>
                <a:tab pos="681990" algn="l"/>
              </a:tabLst>
            </a:pPr>
            <a:r>
              <a:rPr sz="1650" spc="-25" dirty="0">
                <a:latin typeface="Arial MT"/>
                <a:cs typeface="Arial MT"/>
              </a:rPr>
              <a:t>p2</a:t>
            </a:r>
            <a:r>
              <a:rPr sz="1650" dirty="0">
                <a:latin typeface="Arial MT"/>
                <a:cs typeface="Arial MT"/>
              </a:rPr>
              <a:t>	</a:t>
            </a:r>
            <a:r>
              <a:rPr sz="1650" spc="-25" dirty="0">
                <a:latin typeface="Arial MT"/>
                <a:cs typeface="Arial MT"/>
              </a:rPr>
              <a:t>nut</a:t>
            </a:r>
            <a:endParaRPr sz="1650">
              <a:latin typeface="Arial MT"/>
              <a:cs typeface="Arial MT"/>
            </a:endParaRPr>
          </a:p>
        </p:txBody>
      </p:sp>
      <p:sp>
        <p:nvSpPr>
          <p:cNvPr id="19" name="object 19"/>
          <p:cNvSpPr txBox="1"/>
          <p:nvPr/>
        </p:nvSpPr>
        <p:spPr>
          <a:xfrm>
            <a:off x="5722364" y="2203970"/>
            <a:ext cx="1536065" cy="793750"/>
          </a:xfrm>
          <a:prstGeom prst="rect">
            <a:avLst/>
          </a:prstGeom>
        </p:spPr>
        <p:txBody>
          <a:bodyPr vert="horz" wrap="square" lIns="0" tIns="28575" rIns="0" bIns="0" rtlCol="0">
            <a:spAutoFit/>
          </a:bodyPr>
          <a:lstStyle/>
          <a:p>
            <a:pPr marL="141605">
              <a:spcBef>
                <a:spcPts val="225"/>
              </a:spcBef>
            </a:pPr>
            <a:r>
              <a:rPr sz="1650" spc="30" dirty="0">
                <a:latin typeface="Arial MT"/>
                <a:cs typeface="Arial MT"/>
              </a:rPr>
              <a:t>ce</a:t>
            </a:r>
            <a:endParaRPr sz="1650">
              <a:latin typeface="Arial MT"/>
              <a:cs typeface="Arial MT"/>
            </a:endParaRPr>
          </a:p>
          <a:p>
            <a:pPr marL="12700">
              <a:lnSpc>
                <a:spcPts val="1845"/>
              </a:lnSpc>
              <a:spcBef>
                <a:spcPts val="125"/>
              </a:spcBef>
              <a:tabLst>
                <a:tab pos="592455" algn="l"/>
              </a:tabLst>
            </a:pPr>
            <a:r>
              <a:rPr sz="1550" spc="-25" dirty="0">
                <a:latin typeface="Arial MT"/>
                <a:cs typeface="Arial MT"/>
              </a:rPr>
              <a:t>10</a:t>
            </a:r>
            <a:r>
              <a:rPr sz="1550" dirty="0">
                <a:latin typeface="Arial MT"/>
                <a:cs typeface="Arial MT"/>
              </a:rPr>
              <a:t>	</a:t>
            </a:r>
            <a:r>
              <a:rPr sz="1550" spc="-30" dirty="0">
                <a:solidFill>
                  <a:srgbClr val="030024"/>
                </a:solidFill>
                <a:latin typeface="Arial MT"/>
                <a:cs typeface="Arial MT"/>
              </a:rPr>
              <a:t>r1</a:t>
            </a:r>
            <a:r>
              <a:rPr sz="1550" spc="-250" dirty="0">
                <a:solidFill>
                  <a:srgbClr val="030024"/>
                </a:solidFill>
                <a:latin typeface="Arial MT"/>
                <a:cs typeface="Arial MT"/>
              </a:rPr>
              <a:t> </a:t>
            </a:r>
            <a:r>
              <a:rPr sz="1550" spc="-10" dirty="0">
                <a:solidFill>
                  <a:srgbClr val="28284F"/>
                </a:solidFill>
                <a:latin typeface="Arial MT"/>
                <a:cs typeface="Arial MT"/>
              </a:rPr>
              <a:t>,</a:t>
            </a:r>
            <a:r>
              <a:rPr sz="1550" spc="-10" dirty="0">
                <a:solidFill>
                  <a:srgbClr val="01002D"/>
                </a:solidFill>
                <a:latin typeface="Arial MT"/>
                <a:cs typeface="Arial MT"/>
              </a:rPr>
              <a:t>r3,</a:t>
            </a:r>
            <a:r>
              <a:rPr sz="1550" spc="-10" dirty="0">
                <a:solidFill>
                  <a:srgbClr val="050038"/>
                </a:solidFill>
                <a:latin typeface="Arial MT"/>
                <a:cs typeface="Arial MT"/>
              </a:rPr>
              <a:t>r5,</a:t>
            </a:r>
            <a:r>
              <a:rPr sz="1550" spc="-10" dirty="0">
                <a:solidFill>
                  <a:srgbClr val="26245E"/>
                </a:solidFill>
                <a:latin typeface="Arial MT"/>
                <a:cs typeface="Arial MT"/>
              </a:rPr>
              <a:t>r6</a:t>
            </a:r>
            <a:endParaRPr sz="1550">
              <a:latin typeface="Arial MT"/>
              <a:cs typeface="Arial MT"/>
            </a:endParaRPr>
          </a:p>
          <a:p>
            <a:pPr marL="69850">
              <a:lnSpc>
                <a:spcPts val="1964"/>
              </a:lnSpc>
              <a:tabLst>
                <a:tab pos="842010" algn="l"/>
              </a:tabLst>
            </a:pPr>
            <a:r>
              <a:rPr sz="1650" spc="-50" dirty="0">
                <a:latin typeface="Arial MT"/>
                <a:cs typeface="Arial MT"/>
              </a:rPr>
              <a:t>5</a:t>
            </a:r>
            <a:r>
              <a:rPr sz="1650" dirty="0">
                <a:latin typeface="Arial MT"/>
                <a:cs typeface="Arial MT"/>
              </a:rPr>
              <a:t>	</a:t>
            </a:r>
            <a:r>
              <a:rPr sz="1650" spc="-10" dirty="0">
                <a:solidFill>
                  <a:srgbClr val="131313"/>
                </a:solidFill>
                <a:latin typeface="Arial MT"/>
                <a:cs typeface="Arial MT"/>
              </a:rPr>
              <a:t>r2,r4</a:t>
            </a:r>
            <a:endParaRPr sz="1650">
              <a:latin typeface="Arial MT"/>
              <a:cs typeface="Arial MT"/>
            </a:endParaRPr>
          </a:p>
        </p:txBody>
      </p:sp>
      <p:sp>
        <p:nvSpPr>
          <p:cNvPr id="20" name="object 20"/>
          <p:cNvSpPr txBox="1"/>
          <p:nvPr/>
        </p:nvSpPr>
        <p:spPr>
          <a:xfrm>
            <a:off x="3353159" y="3705770"/>
            <a:ext cx="452120" cy="316230"/>
          </a:xfrm>
          <a:prstGeom prst="rect">
            <a:avLst/>
          </a:prstGeom>
        </p:spPr>
        <p:txBody>
          <a:bodyPr vert="horz" wrap="square" lIns="0" tIns="13335" rIns="0" bIns="0" rtlCol="0">
            <a:spAutoFit/>
          </a:bodyPr>
          <a:lstStyle/>
          <a:p>
            <a:pPr marL="12700">
              <a:spcBef>
                <a:spcPts val="105"/>
              </a:spcBef>
            </a:pPr>
            <a:r>
              <a:rPr sz="1900" spc="-25" dirty="0">
                <a:latin typeface="Courier New"/>
                <a:cs typeface="Courier New"/>
              </a:rPr>
              <a:t>sae</a:t>
            </a:r>
            <a:endParaRPr sz="1900">
              <a:latin typeface="Courier New"/>
              <a:cs typeface="Courier New"/>
            </a:endParaRPr>
          </a:p>
        </p:txBody>
      </p:sp>
      <p:sp>
        <p:nvSpPr>
          <p:cNvPr id="21" name="object 21"/>
          <p:cNvSpPr txBox="1"/>
          <p:nvPr/>
        </p:nvSpPr>
        <p:spPr>
          <a:xfrm>
            <a:off x="5006976" y="3736776"/>
            <a:ext cx="541020" cy="268022"/>
          </a:xfrm>
          <a:prstGeom prst="rect">
            <a:avLst/>
          </a:prstGeom>
        </p:spPr>
        <p:txBody>
          <a:bodyPr vert="horz" wrap="square" lIns="0" tIns="13970" rIns="0" bIns="0" rtlCol="0">
            <a:spAutoFit/>
          </a:bodyPr>
          <a:lstStyle/>
          <a:p>
            <a:pPr marL="12700">
              <a:spcBef>
                <a:spcPts val="110"/>
              </a:spcBef>
            </a:pPr>
            <a:r>
              <a:rPr sz="1650" spc="65" dirty="0">
                <a:latin typeface="Arial MT"/>
                <a:cs typeface="Arial MT"/>
              </a:rPr>
              <a:t>rodld</a:t>
            </a:r>
            <a:endParaRPr sz="1650">
              <a:latin typeface="Arial MT"/>
              <a:cs typeface="Arial MT"/>
            </a:endParaRPr>
          </a:p>
        </p:txBody>
      </p:sp>
      <p:sp>
        <p:nvSpPr>
          <p:cNvPr id="22" name="object 22"/>
          <p:cNvSpPr txBox="1"/>
          <p:nvPr/>
        </p:nvSpPr>
        <p:spPr>
          <a:xfrm>
            <a:off x="5719625" y="3736776"/>
            <a:ext cx="715010" cy="268022"/>
          </a:xfrm>
          <a:prstGeom prst="rect">
            <a:avLst/>
          </a:prstGeom>
        </p:spPr>
        <p:txBody>
          <a:bodyPr vert="horz" wrap="square" lIns="0" tIns="13970" rIns="0" bIns="0" rtlCol="0">
            <a:spAutoFit/>
          </a:bodyPr>
          <a:lstStyle/>
          <a:p>
            <a:pPr marL="12700">
              <a:spcBef>
                <a:spcPts val="110"/>
              </a:spcBef>
            </a:pPr>
            <a:r>
              <a:rPr sz="1650" spc="55" dirty="0">
                <a:latin typeface="Arial MT"/>
                <a:cs typeface="Arial MT"/>
              </a:rPr>
              <a:t>storeld</a:t>
            </a:r>
            <a:endParaRPr sz="1650">
              <a:latin typeface="Arial MT"/>
              <a:cs typeface="Arial MT"/>
            </a:endParaRPr>
          </a:p>
        </p:txBody>
      </p:sp>
      <p:sp>
        <p:nvSpPr>
          <p:cNvPr id="23" name="object 23"/>
          <p:cNvSpPr txBox="1"/>
          <p:nvPr/>
        </p:nvSpPr>
        <p:spPr>
          <a:xfrm>
            <a:off x="6674380" y="3736776"/>
            <a:ext cx="1162050" cy="268022"/>
          </a:xfrm>
          <a:prstGeom prst="rect">
            <a:avLst/>
          </a:prstGeom>
        </p:spPr>
        <p:txBody>
          <a:bodyPr vert="horz" wrap="square" lIns="0" tIns="13970" rIns="0" bIns="0" rtlCol="0">
            <a:spAutoFit/>
          </a:bodyPr>
          <a:lstStyle/>
          <a:p>
            <a:pPr marL="12700">
              <a:spcBef>
                <a:spcPts val="110"/>
              </a:spcBef>
              <a:tabLst>
                <a:tab pos="779780" algn="l"/>
              </a:tabLst>
            </a:pPr>
            <a:r>
              <a:rPr sz="1650" spc="-20" dirty="0">
                <a:latin typeface="Arial MT"/>
                <a:cs typeface="Arial MT"/>
              </a:rPr>
              <a:t>date</a:t>
            </a:r>
            <a:r>
              <a:rPr sz="1650" dirty="0">
                <a:latin typeface="Arial MT"/>
                <a:cs typeface="Arial MT"/>
              </a:rPr>
              <a:t>	</a:t>
            </a:r>
            <a:r>
              <a:rPr sz="1650" spc="-25" dirty="0">
                <a:latin typeface="Arial MT"/>
                <a:cs typeface="Arial MT"/>
              </a:rPr>
              <a:t>amt</a:t>
            </a:r>
            <a:endParaRPr sz="1650">
              <a:latin typeface="Arial MT"/>
              <a:cs typeface="Arial MT"/>
            </a:endParaRPr>
          </a:p>
        </p:txBody>
      </p:sp>
      <p:sp>
        <p:nvSpPr>
          <p:cNvPr id="24" name="object 24"/>
          <p:cNvSpPr txBox="1"/>
          <p:nvPr/>
        </p:nvSpPr>
        <p:spPr>
          <a:xfrm>
            <a:off x="4267019" y="4255443"/>
            <a:ext cx="205104" cy="244939"/>
          </a:xfrm>
          <a:prstGeom prst="rect">
            <a:avLst/>
          </a:prstGeom>
        </p:spPr>
        <p:txBody>
          <a:bodyPr vert="horz" wrap="square" lIns="0" tIns="13970" rIns="0" bIns="0" rtlCol="0">
            <a:spAutoFit/>
          </a:bodyPr>
          <a:lstStyle/>
          <a:p>
            <a:pPr marL="12700">
              <a:spcBef>
                <a:spcPts val="110"/>
              </a:spcBef>
            </a:pPr>
            <a:r>
              <a:rPr sz="1500" spc="-25" dirty="0">
                <a:latin typeface="Arial MT"/>
                <a:cs typeface="Arial MT"/>
              </a:rPr>
              <a:t>r2</a:t>
            </a:r>
            <a:endParaRPr sz="1500">
              <a:latin typeface="Arial MT"/>
              <a:cs typeface="Arial MT"/>
            </a:endParaRPr>
          </a:p>
        </p:txBody>
      </p:sp>
      <p:sp>
        <p:nvSpPr>
          <p:cNvPr id="25" name="object 25"/>
          <p:cNvSpPr txBox="1"/>
          <p:nvPr/>
        </p:nvSpPr>
        <p:spPr>
          <a:xfrm>
            <a:off x="5079433" y="4255443"/>
            <a:ext cx="260985" cy="244939"/>
          </a:xfrm>
          <a:prstGeom prst="rect">
            <a:avLst/>
          </a:prstGeom>
        </p:spPr>
        <p:txBody>
          <a:bodyPr vert="horz" wrap="square" lIns="0" tIns="13970" rIns="0" bIns="0" rtlCol="0">
            <a:spAutoFit/>
          </a:bodyPr>
          <a:lstStyle/>
          <a:p>
            <a:pPr marL="12700">
              <a:spcBef>
                <a:spcPts val="110"/>
              </a:spcBef>
            </a:pPr>
            <a:r>
              <a:rPr sz="1500" spc="50" dirty="0">
                <a:latin typeface="Arial MT"/>
                <a:cs typeface="Arial MT"/>
              </a:rPr>
              <a:t>p2</a:t>
            </a:r>
            <a:endParaRPr sz="1500">
              <a:latin typeface="Arial MT"/>
              <a:cs typeface="Arial MT"/>
            </a:endParaRPr>
          </a:p>
        </p:txBody>
      </p:sp>
      <p:sp>
        <p:nvSpPr>
          <p:cNvPr id="26" name="object 26"/>
          <p:cNvSpPr txBox="1"/>
          <p:nvPr/>
        </p:nvSpPr>
        <p:spPr>
          <a:xfrm>
            <a:off x="4338840" y="4965600"/>
            <a:ext cx="148590" cy="293370"/>
          </a:xfrm>
          <a:prstGeom prst="rect">
            <a:avLst/>
          </a:prstGeom>
        </p:spPr>
        <p:txBody>
          <a:bodyPr vert="horz" wrap="square" lIns="0" tIns="13335" rIns="0" bIns="0" rtlCol="0">
            <a:spAutoFit/>
          </a:bodyPr>
          <a:lstStyle/>
          <a:p>
            <a:pPr marL="12700">
              <a:spcBef>
                <a:spcPts val="105"/>
              </a:spcBef>
            </a:pPr>
            <a:r>
              <a:rPr sz="1750" spc="-50" dirty="0">
                <a:latin typeface="Consolas"/>
                <a:cs typeface="Consolas"/>
              </a:rPr>
              <a:t>S</a:t>
            </a:r>
            <a:endParaRPr sz="1750">
              <a:latin typeface="Consolas"/>
              <a:cs typeface="Consolas"/>
            </a:endParaRPr>
          </a:p>
        </p:txBody>
      </p:sp>
      <p:sp>
        <p:nvSpPr>
          <p:cNvPr id="27" name="object 27"/>
          <p:cNvSpPr txBox="1"/>
          <p:nvPr/>
        </p:nvSpPr>
        <p:spPr>
          <a:xfrm>
            <a:off x="5087200" y="4715569"/>
            <a:ext cx="264160" cy="293370"/>
          </a:xfrm>
          <a:prstGeom prst="rect">
            <a:avLst/>
          </a:prstGeom>
        </p:spPr>
        <p:txBody>
          <a:bodyPr vert="horz" wrap="square" lIns="0" tIns="13335" rIns="0" bIns="0" rtlCol="0">
            <a:spAutoFit/>
          </a:bodyPr>
          <a:lstStyle/>
          <a:p>
            <a:pPr marL="12700">
              <a:spcBef>
                <a:spcPts val="105"/>
              </a:spcBef>
            </a:pPr>
            <a:r>
              <a:rPr sz="1750" spc="-85" dirty="0">
                <a:latin typeface="Courier New"/>
                <a:cs typeface="Courier New"/>
              </a:rPr>
              <a:t>p2</a:t>
            </a:r>
            <a:endParaRPr sz="1750">
              <a:latin typeface="Courier New"/>
              <a:cs typeface="Courier New"/>
            </a:endParaRPr>
          </a:p>
        </p:txBody>
      </p:sp>
      <p:sp>
        <p:nvSpPr>
          <p:cNvPr id="28" name="object 28"/>
          <p:cNvSpPr txBox="1"/>
          <p:nvPr/>
        </p:nvSpPr>
        <p:spPr>
          <a:xfrm>
            <a:off x="5939645" y="4715569"/>
            <a:ext cx="277495" cy="293370"/>
          </a:xfrm>
          <a:prstGeom prst="rect">
            <a:avLst/>
          </a:prstGeom>
        </p:spPr>
        <p:txBody>
          <a:bodyPr vert="horz" wrap="square" lIns="0" tIns="13335" rIns="0" bIns="0" rtlCol="0">
            <a:spAutoFit/>
          </a:bodyPr>
          <a:lstStyle/>
          <a:p>
            <a:pPr marL="12700">
              <a:spcBef>
                <a:spcPts val="105"/>
              </a:spcBef>
            </a:pPr>
            <a:r>
              <a:rPr sz="1750" spc="-40" dirty="0">
                <a:latin typeface="Courier New"/>
                <a:cs typeface="Courier New"/>
              </a:rPr>
              <a:t>c2</a:t>
            </a:r>
            <a:endParaRPr sz="1750">
              <a:latin typeface="Courier New"/>
              <a:cs typeface="Courier New"/>
            </a:endParaRPr>
          </a:p>
        </p:txBody>
      </p:sp>
      <p:sp>
        <p:nvSpPr>
          <p:cNvPr id="29" name="object 29"/>
          <p:cNvSpPr txBox="1"/>
          <p:nvPr/>
        </p:nvSpPr>
        <p:spPr>
          <a:xfrm>
            <a:off x="5949990" y="5215631"/>
            <a:ext cx="253365" cy="293370"/>
          </a:xfrm>
          <a:prstGeom prst="rect">
            <a:avLst/>
          </a:prstGeom>
        </p:spPr>
        <p:txBody>
          <a:bodyPr vert="horz" wrap="square" lIns="0" tIns="13335" rIns="0" bIns="0" rtlCol="0">
            <a:spAutoFit/>
          </a:bodyPr>
          <a:lstStyle/>
          <a:p>
            <a:pPr marL="12700">
              <a:spcBef>
                <a:spcPts val="105"/>
              </a:spcBef>
            </a:pPr>
            <a:r>
              <a:rPr sz="1750" spc="-40" dirty="0">
                <a:latin typeface="Consolas"/>
                <a:cs typeface="Consolas"/>
              </a:rPr>
              <a:t>c2</a:t>
            </a:r>
            <a:endParaRPr sz="1750">
              <a:latin typeface="Consolas"/>
              <a:cs typeface="Consolas"/>
            </a:endParaRPr>
          </a:p>
        </p:txBody>
      </p:sp>
      <p:sp>
        <p:nvSpPr>
          <p:cNvPr id="30" name="object 30"/>
          <p:cNvSpPr txBox="1"/>
          <p:nvPr/>
        </p:nvSpPr>
        <p:spPr>
          <a:xfrm>
            <a:off x="7502115" y="4480669"/>
            <a:ext cx="273685" cy="275075"/>
          </a:xfrm>
          <a:prstGeom prst="rect">
            <a:avLst/>
          </a:prstGeom>
        </p:spPr>
        <p:txBody>
          <a:bodyPr vert="horz" wrap="square" lIns="0" tIns="13335" rIns="0" bIns="0" rtlCol="0">
            <a:spAutoFit/>
          </a:bodyPr>
          <a:lstStyle/>
          <a:p>
            <a:pPr marL="12700">
              <a:spcBef>
                <a:spcPts val="105"/>
              </a:spcBef>
            </a:pPr>
            <a:r>
              <a:rPr sz="1700" spc="-25" dirty="0">
                <a:latin typeface="Consolas"/>
                <a:cs typeface="Consolas"/>
              </a:rPr>
              <a:t>50</a:t>
            </a:r>
            <a:endParaRPr sz="1700">
              <a:latin typeface="Consolas"/>
              <a:cs typeface="Consolas"/>
            </a:endParaRPr>
          </a:p>
        </p:txBody>
      </p:sp>
      <p:sp>
        <p:nvSpPr>
          <p:cNvPr id="31" name="object 31"/>
          <p:cNvSpPr txBox="1"/>
          <p:nvPr/>
        </p:nvSpPr>
        <p:spPr>
          <a:xfrm>
            <a:off x="8555851" y="3069531"/>
            <a:ext cx="102870" cy="954405"/>
          </a:xfrm>
          <a:prstGeom prst="rect">
            <a:avLst/>
          </a:prstGeom>
        </p:spPr>
        <p:txBody>
          <a:bodyPr vert="horz" wrap="square" lIns="0" tIns="83820" rIns="0" bIns="0" rtlCol="0">
            <a:spAutoFit/>
          </a:bodyPr>
          <a:lstStyle/>
          <a:p>
            <a:pPr marL="12700" marR="5080" algn="just">
              <a:lnSpc>
                <a:spcPct val="79800"/>
              </a:lnSpc>
              <a:spcBef>
                <a:spcPts val="660"/>
              </a:spcBef>
            </a:pPr>
            <a:r>
              <a:rPr sz="2350" spc="-90" dirty="0">
                <a:solidFill>
                  <a:srgbClr val="13285B"/>
                </a:solidFill>
                <a:latin typeface="Arial MT"/>
                <a:cs typeface="Arial MT"/>
              </a:rPr>
              <a:t>I </a:t>
            </a:r>
            <a:r>
              <a:rPr sz="2350" spc="-90" dirty="0">
                <a:solidFill>
                  <a:srgbClr val="0A1F4F"/>
                </a:solidFill>
                <a:latin typeface="Arial MT"/>
                <a:cs typeface="Arial MT"/>
              </a:rPr>
              <a:t>I </a:t>
            </a:r>
            <a:r>
              <a:rPr sz="2350" spc="-90" dirty="0">
                <a:solidFill>
                  <a:srgbClr val="182D5B"/>
                </a:solidFill>
                <a:latin typeface="Arial MT"/>
                <a:cs typeface="Arial MT"/>
              </a:rPr>
              <a:t>I</a:t>
            </a:r>
            <a:endParaRPr sz="2350">
              <a:latin typeface="Arial MT"/>
              <a:cs typeface="Arial MT"/>
            </a:endParaRPr>
          </a:p>
        </p:txBody>
      </p:sp>
      <p:sp>
        <p:nvSpPr>
          <p:cNvPr id="32" name="object 32"/>
          <p:cNvSpPr txBox="1"/>
          <p:nvPr/>
        </p:nvSpPr>
        <p:spPr>
          <a:xfrm>
            <a:off x="8315721" y="4212531"/>
            <a:ext cx="342900" cy="382905"/>
          </a:xfrm>
          <a:prstGeom prst="rect">
            <a:avLst/>
          </a:prstGeom>
        </p:spPr>
        <p:txBody>
          <a:bodyPr vert="horz" wrap="square" lIns="0" tIns="11430" rIns="0" bIns="0" rtlCol="0">
            <a:spAutoFit/>
          </a:bodyPr>
          <a:lstStyle/>
          <a:p>
            <a:pPr marL="12700">
              <a:spcBef>
                <a:spcPts val="90"/>
              </a:spcBef>
            </a:pPr>
            <a:r>
              <a:rPr sz="2350" spc="-800" dirty="0">
                <a:solidFill>
                  <a:srgbClr val="28365D"/>
                </a:solidFill>
                <a:latin typeface="Arial MT"/>
                <a:cs typeface="Arial MT"/>
              </a:rPr>
              <a:t>—</a:t>
            </a:r>
            <a:r>
              <a:rPr sz="2350" spc="-335" dirty="0">
                <a:solidFill>
                  <a:srgbClr val="28365D"/>
                </a:solidFill>
                <a:latin typeface="Arial MT"/>
                <a:cs typeface="Arial MT"/>
              </a:rPr>
              <a:t> </a:t>
            </a:r>
            <a:r>
              <a:rPr sz="2350" spc="-50" dirty="0">
                <a:solidFill>
                  <a:srgbClr val="0E2352"/>
                </a:solidFill>
                <a:latin typeface="Arial MT"/>
                <a:cs typeface="Arial MT"/>
              </a:rPr>
              <a:t>I</a:t>
            </a:r>
            <a:endParaRPr sz="2350">
              <a:latin typeface="Arial MT"/>
              <a:cs typeface="Arial MT"/>
            </a:endParaRPr>
          </a:p>
        </p:txBody>
      </p:sp>
      <p:sp>
        <p:nvSpPr>
          <p:cNvPr id="33" name="object 33"/>
          <p:cNvSpPr txBox="1"/>
          <p:nvPr/>
        </p:nvSpPr>
        <p:spPr>
          <a:xfrm>
            <a:off x="8558903" y="4400054"/>
            <a:ext cx="94615" cy="382905"/>
          </a:xfrm>
          <a:prstGeom prst="rect">
            <a:avLst/>
          </a:prstGeom>
        </p:spPr>
        <p:txBody>
          <a:bodyPr vert="horz" wrap="square" lIns="0" tIns="11430" rIns="0" bIns="0" rtlCol="0">
            <a:spAutoFit/>
          </a:bodyPr>
          <a:lstStyle/>
          <a:p>
            <a:pPr marL="12700">
              <a:spcBef>
                <a:spcPts val="90"/>
              </a:spcBef>
            </a:pPr>
            <a:r>
              <a:rPr sz="2350" spc="-55" dirty="0">
                <a:solidFill>
                  <a:srgbClr val="13284F"/>
                </a:solidFill>
                <a:latin typeface="Arial MT"/>
                <a:cs typeface="Arial MT"/>
              </a:rPr>
              <a:t>,</a:t>
            </a:r>
            <a:endParaRPr sz="2350">
              <a:latin typeface="Arial MT"/>
              <a:cs typeface="Arial MT"/>
            </a:endParaRPr>
          </a:p>
        </p:txBody>
      </p:sp>
    </p:spTree>
    <p:extLst>
      <p:ext uri="{BB962C8B-B14F-4D97-AF65-F5344CB8AC3E}">
        <p14:creationId xmlns:p14="http://schemas.microsoft.com/office/powerpoint/2010/main" val="4269501116"/>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568898" y="2643187"/>
            <a:ext cx="6277570" cy="3687960"/>
          </a:xfrm>
          <a:prstGeom prst="rect">
            <a:avLst/>
          </a:prstGeom>
        </p:spPr>
      </p:pic>
      <p:grpSp>
        <p:nvGrpSpPr>
          <p:cNvPr id="3" name="object 3"/>
          <p:cNvGrpSpPr/>
          <p:nvPr/>
        </p:nvGrpSpPr>
        <p:grpSpPr>
          <a:xfrm>
            <a:off x="1524001" y="1273968"/>
            <a:ext cx="9138285" cy="163830"/>
            <a:chOff x="0" y="1273968"/>
            <a:chExt cx="9138285" cy="163830"/>
          </a:xfrm>
        </p:grpSpPr>
        <p:pic>
          <p:nvPicPr>
            <p:cNvPr id="4" name="object 4"/>
            <p:cNvPicPr/>
            <p:nvPr/>
          </p:nvPicPr>
          <p:blipFill>
            <a:blip r:embed="rId3" cstate="print"/>
            <a:stretch>
              <a:fillRect/>
            </a:stretch>
          </p:blipFill>
          <p:spPr>
            <a:xfrm>
              <a:off x="0" y="1384101"/>
              <a:ext cx="9135070" cy="53578"/>
            </a:xfrm>
            <a:prstGeom prst="rect">
              <a:avLst/>
            </a:prstGeom>
          </p:spPr>
        </p:pic>
        <p:pic>
          <p:nvPicPr>
            <p:cNvPr id="5" name="object 5"/>
            <p:cNvPicPr/>
            <p:nvPr/>
          </p:nvPicPr>
          <p:blipFill>
            <a:blip r:embed="rId4" cstate="print"/>
            <a:stretch>
              <a:fillRect/>
            </a:stretch>
          </p:blipFill>
          <p:spPr>
            <a:xfrm>
              <a:off x="0" y="1276945"/>
              <a:ext cx="9135070" cy="80367"/>
            </a:xfrm>
            <a:prstGeom prst="rect">
              <a:avLst/>
            </a:prstGeom>
          </p:spPr>
        </p:pic>
        <p:sp>
          <p:nvSpPr>
            <p:cNvPr id="6" name="object 6"/>
            <p:cNvSpPr/>
            <p:nvPr/>
          </p:nvSpPr>
          <p:spPr>
            <a:xfrm>
              <a:off x="17859"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grpSp>
      <p:sp>
        <p:nvSpPr>
          <p:cNvPr id="7" name="object 7"/>
          <p:cNvSpPr txBox="1">
            <a:spLocks noGrp="1"/>
          </p:cNvSpPr>
          <p:nvPr>
            <p:ph type="title"/>
          </p:nvPr>
        </p:nvSpPr>
        <p:spPr>
          <a:xfrm>
            <a:off x="3540155" y="-1011169"/>
            <a:ext cx="5156200" cy="2118529"/>
          </a:xfrm>
          <a:prstGeom prst="rect">
            <a:avLst/>
          </a:prstGeom>
        </p:spPr>
        <p:txBody>
          <a:bodyPr vert="horz" wrap="square" lIns="0" tIns="17780" rIns="0" bIns="0" numCol="1" rtlCol="0" anchor="b" anchorCtr="0" compatLnSpc="1">
            <a:prstTxWarp prst="textNoShape">
              <a:avLst/>
            </a:prstTxWarp>
            <a:spAutoFit/>
          </a:bodyPr>
          <a:lstStyle/>
          <a:p>
            <a:pPr marL="12700">
              <a:spcBef>
                <a:spcPts val="140"/>
              </a:spcBef>
              <a:tabLst>
                <a:tab pos="2083435" algn="l"/>
              </a:tabLst>
            </a:pPr>
            <a:r>
              <a:rPr sz="4550" spc="-20" dirty="0">
                <a:solidFill>
                  <a:srgbClr val="016B62"/>
                </a:solidFill>
              </a:rPr>
              <a:t>What</a:t>
            </a:r>
            <a:r>
              <a:rPr sz="4550" dirty="0">
                <a:solidFill>
                  <a:srgbClr val="016B62"/>
                </a:solidFill>
              </a:rPr>
              <a:t>	</a:t>
            </a:r>
            <a:r>
              <a:rPr sz="6825" spc="-52" baseline="1221" dirty="0">
                <a:solidFill>
                  <a:srgbClr val="036E60"/>
                </a:solidFill>
              </a:rPr>
              <a:t>M</a:t>
            </a:r>
            <a:r>
              <a:rPr sz="4550" spc="-35" dirty="0">
                <a:solidFill>
                  <a:srgbClr val="036E60"/>
                </a:solidFill>
              </a:rPr>
              <a:t>ate</a:t>
            </a:r>
            <a:r>
              <a:rPr sz="6825" spc="-52" baseline="1221" dirty="0">
                <a:solidFill>
                  <a:srgbClr val="036E60"/>
                </a:solidFill>
              </a:rPr>
              <a:t>ri</a:t>
            </a:r>
            <a:r>
              <a:rPr sz="4550" spc="-35" dirty="0">
                <a:solidFill>
                  <a:srgbClr val="036E60"/>
                </a:solidFill>
              </a:rPr>
              <a:t>alize?</a:t>
            </a:r>
            <a:endParaRPr sz="4550"/>
          </a:p>
        </p:txBody>
      </p:sp>
      <p:sp>
        <p:nvSpPr>
          <p:cNvPr id="13" name="object 13"/>
          <p:cNvSpPr txBox="1">
            <a:spLocks noGrp="1"/>
          </p:cNvSpPr>
          <p:nvPr>
            <p:ph type="ftr" sz="quarter" idx="5"/>
          </p:nvPr>
        </p:nvSpPr>
        <p:spPr>
          <a:xfrm>
            <a:off x="5226038" y="6697174"/>
            <a:ext cx="3742690" cy="191770"/>
          </a:xfrm>
          <a:prstGeom prst="rect">
            <a:avLst/>
          </a:prstGeom>
        </p:spPr>
        <p:txBody>
          <a:bodyPr vert="horz" wrap="square" lIns="0" tIns="0" rIns="0" bIns="0" rtlCol="0">
            <a:spAutoFit/>
          </a:bodyPr>
          <a:lstStyle>
            <a:defPPr>
              <a:defRPr kern="0"/>
            </a:defPPr>
            <a:lvl1pPr>
              <a:defRPr sz="1150" b="0" i="0">
                <a:solidFill>
                  <a:srgbClr val="2F2F2F"/>
                </a:solidFill>
                <a:latin typeface="Arial MT"/>
                <a:cs typeface="Arial MT"/>
              </a:defRPr>
            </a:lvl1pPr>
          </a:lstStyle>
          <a:p>
            <a:pPr marL="12700">
              <a:spcBef>
                <a:spcPts val="10"/>
              </a:spcBef>
            </a:pPr>
            <a:r>
              <a:rPr lang="en-GB" spc="-55">
                <a:solidFill>
                  <a:srgbClr val="333333"/>
                </a:solidFill>
              </a:rPr>
              <a:t>Prepared By: Mohammad Rony Lecturer, Dept. Of CSE University Of Global Village (UGV), Barishal</a:t>
            </a:r>
            <a:endParaRPr spc="-20" dirty="0">
              <a:solidFill>
                <a:srgbClr val="343434"/>
              </a:solidFill>
            </a:endParaRPr>
          </a:p>
        </p:txBody>
      </p:sp>
      <p:sp>
        <p:nvSpPr>
          <p:cNvPr id="8" name="object 8"/>
          <p:cNvSpPr txBox="1"/>
          <p:nvPr/>
        </p:nvSpPr>
        <p:spPr>
          <a:xfrm>
            <a:off x="2140396" y="1595387"/>
            <a:ext cx="6927215" cy="1035050"/>
          </a:xfrm>
          <a:prstGeom prst="rect">
            <a:avLst/>
          </a:prstGeom>
        </p:spPr>
        <p:txBody>
          <a:bodyPr vert="horz" wrap="square" lIns="0" tIns="43815" rIns="0" bIns="0" rtlCol="0">
            <a:spAutoFit/>
          </a:bodyPr>
          <a:lstStyle/>
          <a:p>
            <a:pPr marL="348615" marR="5080" indent="-336550">
              <a:lnSpc>
                <a:spcPts val="3900"/>
              </a:lnSpc>
              <a:spcBef>
                <a:spcPts val="345"/>
              </a:spcBef>
              <a:buChar char="•"/>
              <a:tabLst>
                <a:tab pos="348615" algn="l"/>
                <a:tab pos="354965" algn="l"/>
              </a:tabLst>
            </a:pPr>
            <a:r>
              <a:rPr sz="3350" dirty="0">
                <a:solidFill>
                  <a:srgbClr val="FD00FF"/>
                </a:solidFill>
                <a:latin typeface="Arial MT"/>
                <a:cs typeface="Arial MT"/>
              </a:rPr>
              <a:t>	</a:t>
            </a:r>
            <a:r>
              <a:rPr sz="3350" spc="-85" dirty="0">
                <a:latin typeface="Arial MT"/>
                <a:cs typeface="Arial MT"/>
              </a:rPr>
              <a:t>Store</a:t>
            </a:r>
            <a:r>
              <a:rPr sz="3350" spc="-150" dirty="0">
                <a:latin typeface="Arial MT"/>
                <a:cs typeface="Arial MT"/>
              </a:rPr>
              <a:t> </a:t>
            </a:r>
            <a:r>
              <a:rPr sz="3350" dirty="0">
                <a:latin typeface="Arial MT"/>
                <a:cs typeface="Arial MT"/>
              </a:rPr>
              <a:t>in</a:t>
            </a:r>
            <a:r>
              <a:rPr sz="3350" spc="-225" dirty="0">
                <a:latin typeface="Arial MT"/>
                <a:cs typeface="Arial MT"/>
              </a:rPr>
              <a:t> </a:t>
            </a:r>
            <a:r>
              <a:rPr sz="3350" spc="-95" dirty="0">
                <a:latin typeface="Arial MT"/>
                <a:cs typeface="Arial MT"/>
              </a:rPr>
              <a:t>warehouse</a:t>
            </a:r>
            <a:r>
              <a:rPr sz="3350" spc="-25" dirty="0">
                <a:latin typeface="Arial MT"/>
                <a:cs typeface="Arial MT"/>
              </a:rPr>
              <a:t> </a:t>
            </a:r>
            <a:r>
              <a:rPr sz="3350" spc="-60" dirty="0">
                <a:latin typeface="Arial MT"/>
                <a:cs typeface="Arial MT"/>
              </a:rPr>
              <a:t>results</a:t>
            </a:r>
            <a:r>
              <a:rPr sz="3350" spc="-155" dirty="0">
                <a:latin typeface="Arial MT"/>
                <a:cs typeface="Arial MT"/>
              </a:rPr>
              <a:t> </a:t>
            </a:r>
            <a:r>
              <a:rPr sz="3350" spc="-50" dirty="0">
                <a:latin typeface="Arial MT"/>
                <a:cs typeface="Arial MT"/>
              </a:rPr>
              <a:t>useful</a:t>
            </a:r>
            <a:r>
              <a:rPr sz="3350" spc="-100" dirty="0">
                <a:latin typeface="Arial MT"/>
                <a:cs typeface="Arial MT"/>
              </a:rPr>
              <a:t> </a:t>
            </a:r>
            <a:r>
              <a:rPr sz="3350" spc="-30" dirty="0">
                <a:latin typeface="Arial MT"/>
                <a:cs typeface="Arial MT"/>
              </a:rPr>
              <a:t>for </a:t>
            </a:r>
            <a:r>
              <a:rPr sz="3350" spc="-114" dirty="0">
                <a:latin typeface="Arial MT"/>
                <a:cs typeface="Arial MT"/>
              </a:rPr>
              <a:t>common</a:t>
            </a:r>
            <a:r>
              <a:rPr sz="3350" spc="-90" dirty="0">
                <a:latin typeface="Arial MT"/>
                <a:cs typeface="Arial MT"/>
              </a:rPr>
              <a:t> </a:t>
            </a:r>
            <a:r>
              <a:rPr sz="3350" spc="-10" dirty="0">
                <a:latin typeface="Arial MT"/>
                <a:cs typeface="Arial MT"/>
              </a:rPr>
              <a:t>queries</a:t>
            </a:r>
            <a:endParaRPr sz="3350">
              <a:latin typeface="Arial MT"/>
              <a:cs typeface="Arial MT"/>
            </a:endParaRPr>
          </a:p>
        </p:txBody>
      </p:sp>
      <p:sp>
        <p:nvSpPr>
          <p:cNvPr id="9" name="object 9"/>
          <p:cNvSpPr txBox="1"/>
          <p:nvPr/>
        </p:nvSpPr>
        <p:spPr>
          <a:xfrm>
            <a:off x="2140395" y="2671416"/>
            <a:ext cx="2019300" cy="539115"/>
          </a:xfrm>
          <a:prstGeom prst="rect">
            <a:avLst/>
          </a:prstGeom>
        </p:spPr>
        <p:txBody>
          <a:bodyPr vert="horz" wrap="square" lIns="0" tIns="15240" rIns="0" bIns="0" rtlCol="0">
            <a:spAutoFit/>
          </a:bodyPr>
          <a:lstStyle/>
          <a:p>
            <a:pPr marL="349250" indent="-336550">
              <a:spcBef>
                <a:spcPts val="120"/>
              </a:spcBef>
              <a:buClr>
                <a:srgbClr val="F703F9"/>
              </a:buClr>
              <a:buChar char="•"/>
              <a:tabLst>
                <a:tab pos="349250" algn="l"/>
              </a:tabLst>
            </a:pPr>
            <a:r>
              <a:rPr sz="3350" spc="-114" dirty="0">
                <a:latin typeface="Arial MT"/>
                <a:cs typeface="Arial MT"/>
              </a:rPr>
              <a:t>Example:</a:t>
            </a:r>
            <a:endParaRPr sz="3350">
              <a:latin typeface="Arial MT"/>
              <a:cs typeface="Arial MT"/>
            </a:endParaRPr>
          </a:p>
        </p:txBody>
      </p:sp>
      <p:sp>
        <p:nvSpPr>
          <p:cNvPr id="10" name="object 10"/>
          <p:cNvSpPr txBox="1"/>
          <p:nvPr/>
        </p:nvSpPr>
        <p:spPr>
          <a:xfrm>
            <a:off x="2214983" y="5507336"/>
            <a:ext cx="1579245" cy="382905"/>
          </a:xfrm>
          <a:prstGeom prst="rect">
            <a:avLst/>
          </a:prstGeom>
        </p:spPr>
        <p:txBody>
          <a:bodyPr vert="horz" wrap="square" lIns="0" tIns="11430" rIns="0" bIns="0" rtlCol="0">
            <a:spAutoFit/>
          </a:bodyPr>
          <a:lstStyle/>
          <a:p>
            <a:pPr marL="12700">
              <a:spcBef>
                <a:spcPts val="90"/>
              </a:spcBef>
            </a:pPr>
            <a:r>
              <a:rPr sz="2350" spc="55" dirty="0">
                <a:solidFill>
                  <a:srgbClr val="ED3D1F"/>
                </a:solidFill>
                <a:latin typeface="Arial MT"/>
                <a:cs typeface="Arial MT"/>
              </a:rPr>
              <a:t>materialize</a:t>
            </a:r>
            <a:endParaRPr sz="2350">
              <a:latin typeface="Arial MT"/>
              <a:cs typeface="Arial MT"/>
            </a:endParaRPr>
          </a:p>
        </p:txBody>
      </p:sp>
      <p:sp>
        <p:nvSpPr>
          <p:cNvPr id="11" name="object 11"/>
          <p:cNvSpPr txBox="1"/>
          <p:nvPr/>
        </p:nvSpPr>
        <p:spPr>
          <a:xfrm>
            <a:off x="8296755" y="2943770"/>
            <a:ext cx="1382395" cy="405130"/>
          </a:xfrm>
          <a:prstGeom prst="rect">
            <a:avLst/>
          </a:prstGeom>
        </p:spPr>
        <p:txBody>
          <a:bodyPr vert="horz" wrap="square" lIns="0" tIns="11430" rIns="0" bIns="0" rtlCol="0">
            <a:spAutoFit/>
          </a:bodyPr>
          <a:lstStyle/>
          <a:p>
            <a:pPr marL="12700">
              <a:spcBef>
                <a:spcPts val="90"/>
              </a:spcBef>
            </a:pPr>
            <a:r>
              <a:rPr sz="2500" spc="-265" dirty="0">
                <a:solidFill>
                  <a:srgbClr val="165749"/>
                </a:solidFill>
                <a:latin typeface="Comic Sans MS"/>
                <a:cs typeface="Comic Sans MS"/>
              </a:rPr>
              <a:t>total</a:t>
            </a:r>
            <a:r>
              <a:rPr sz="2500" spc="120" dirty="0">
                <a:solidFill>
                  <a:srgbClr val="165749"/>
                </a:solidFill>
                <a:latin typeface="Comic Sans MS"/>
                <a:cs typeface="Comic Sans MS"/>
              </a:rPr>
              <a:t> </a:t>
            </a:r>
            <a:r>
              <a:rPr sz="2500" spc="-45" dirty="0">
                <a:solidFill>
                  <a:srgbClr val="085244"/>
                </a:solidFill>
                <a:latin typeface="Comic Sans MS"/>
                <a:cs typeface="Comic Sans MS"/>
              </a:rPr>
              <a:t>sales</a:t>
            </a:r>
            <a:endParaRPr sz="2500">
              <a:latin typeface="Comic Sans MS"/>
              <a:cs typeface="Comic Sans MS"/>
            </a:endParaRPr>
          </a:p>
        </p:txBody>
      </p:sp>
    </p:spTree>
    <p:extLst>
      <p:ext uri="{BB962C8B-B14F-4D97-AF65-F5344CB8AC3E}">
        <p14:creationId xmlns:p14="http://schemas.microsoft.com/office/powerpoint/2010/main" val="3838522215"/>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1" y="1273968"/>
            <a:ext cx="9138285" cy="163830"/>
            <a:chOff x="0" y="1273968"/>
            <a:chExt cx="9138285" cy="163830"/>
          </a:xfrm>
        </p:grpSpPr>
        <p:pic>
          <p:nvPicPr>
            <p:cNvPr id="3" name="object 3"/>
            <p:cNvPicPr/>
            <p:nvPr/>
          </p:nvPicPr>
          <p:blipFill>
            <a:blip r:embed="rId2" cstate="print"/>
            <a:stretch>
              <a:fillRect/>
            </a:stretch>
          </p:blipFill>
          <p:spPr>
            <a:xfrm>
              <a:off x="0" y="1384101"/>
              <a:ext cx="9135070" cy="53578"/>
            </a:xfrm>
            <a:prstGeom prst="rect">
              <a:avLst/>
            </a:prstGeom>
          </p:spPr>
        </p:pic>
        <p:pic>
          <p:nvPicPr>
            <p:cNvPr id="4" name="object 4"/>
            <p:cNvPicPr/>
            <p:nvPr/>
          </p:nvPicPr>
          <p:blipFill>
            <a:blip r:embed="rId3" cstate="print"/>
            <a:stretch>
              <a:fillRect/>
            </a:stretch>
          </p:blipFill>
          <p:spPr>
            <a:xfrm>
              <a:off x="0" y="1276945"/>
              <a:ext cx="9135070" cy="80367"/>
            </a:xfrm>
            <a:prstGeom prst="rect">
              <a:avLst/>
            </a:prstGeom>
          </p:spPr>
        </p:pic>
        <p:sp>
          <p:nvSpPr>
            <p:cNvPr id="5" name="object 5"/>
            <p:cNvSpPr/>
            <p:nvPr/>
          </p:nvSpPr>
          <p:spPr>
            <a:xfrm>
              <a:off x="17859"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grpSp>
      <p:sp>
        <p:nvSpPr>
          <p:cNvPr id="6" name="object 6"/>
          <p:cNvSpPr txBox="1">
            <a:spLocks noGrp="1"/>
          </p:cNvSpPr>
          <p:nvPr>
            <p:ph type="title"/>
          </p:nvPr>
        </p:nvSpPr>
        <p:spPr>
          <a:xfrm>
            <a:off x="2548467" y="-78584"/>
            <a:ext cx="10769600" cy="805659"/>
          </a:xfrm>
          <a:prstGeom prst="rect">
            <a:avLst/>
          </a:prstGeom>
        </p:spPr>
        <p:txBody>
          <a:bodyPr vert="horz" wrap="square" lIns="0" tIns="104447" rIns="0" bIns="0" numCol="1" rtlCol="0" anchor="b" anchorCtr="0" compatLnSpc="1">
            <a:prstTxWarp prst="textNoShape">
              <a:avLst/>
            </a:prstTxWarp>
            <a:spAutoFit/>
          </a:bodyPr>
          <a:lstStyle/>
          <a:p>
            <a:pPr marL="1137920">
              <a:spcBef>
                <a:spcPts val="90"/>
              </a:spcBef>
            </a:pPr>
            <a:r>
              <a:rPr sz="4550" spc="-70" dirty="0">
                <a:solidFill>
                  <a:srgbClr val="076B60"/>
                </a:solidFill>
              </a:rPr>
              <a:t>Mate</a:t>
            </a:r>
            <a:r>
              <a:rPr sz="6825" spc="-104" baseline="1221" dirty="0">
                <a:solidFill>
                  <a:srgbClr val="076B60"/>
                </a:solidFill>
              </a:rPr>
              <a:t>ri</a:t>
            </a:r>
            <a:r>
              <a:rPr sz="4550" spc="-70" dirty="0">
                <a:solidFill>
                  <a:srgbClr val="076B60"/>
                </a:solidFill>
              </a:rPr>
              <a:t>alizatio</a:t>
            </a:r>
            <a:r>
              <a:rPr sz="6825" spc="-104" baseline="1221" dirty="0">
                <a:solidFill>
                  <a:srgbClr val="076B60"/>
                </a:solidFill>
              </a:rPr>
              <a:t>n</a:t>
            </a:r>
            <a:r>
              <a:rPr sz="6825" spc="-262" baseline="1221" dirty="0">
                <a:solidFill>
                  <a:srgbClr val="076B60"/>
                </a:solidFill>
              </a:rPr>
              <a:t> </a:t>
            </a:r>
            <a:r>
              <a:rPr sz="4550" spc="-10" dirty="0">
                <a:solidFill>
                  <a:srgbClr val="007464"/>
                </a:solidFill>
              </a:rPr>
              <a:t>Facto</a:t>
            </a:r>
            <a:r>
              <a:rPr sz="6825" spc="-15" baseline="1831" dirty="0">
                <a:solidFill>
                  <a:srgbClr val="007464"/>
                </a:solidFill>
              </a:rPr>
              <a:t>r</a:t>
            </a:r>
            <a:r>
              <a:rPr sz="4550" spc="-10" dirty="0">
                <a:solidFill>
                  <a:srgbClr val="007464"/>
                </a:solidFill>
              </a:rPr>
              <a:t>s</a:t>
            </a:r>
            <a:endParaRPr sz="4550"/>
          </a:p>
        </p:txBody>
      </p:sp>
      <p:sp>
        <p:nvSpPr>
          <p:cNvPr id="9" name="object 9"/>
          <p:cNvSpPr txBox="1">
            <a:spLocks noGrp="1"/>
          </p:cNvSpPr>
          <p:nvPr>
            <p:ph type="ftr" sz="quarter" idx="5"/>
          </p:nvPr>
        </p:nvSpPr>
        <p:spPr>
          <a:xfrm>
            <a:off x="5226038" y="6697174"/>
            <a:ext cx="3742690" cy="191770"/>
          </a:xfrm>
          <a:prstGeom prst="rect">
            <a:avLst/>
          </a:prstGeom>
        </p:spPr>
        <p:txBody>
          <a:bodyPr vert="horz" wrap="square" lIns="0" tIns="0" rIns="0" bIns="0" rtlCol="0">
            <a:spAutoFit/>
          </a:bodyPr>
          <a:lstStyle>
            <a:defPPr>
              <a:defRPr kern="0"/>
            </a:defPPr>
            <a:lvl1pPr>
              <a:defRPr sz="1150" b="0" i="0">
                <a:solidFill>
                  <a:srgbClr val="2F2F2F"/>
                </a:solidFill>
                <a:latin typeface="Arial MT"/>
                <a:cs typeface="Arial MT"/>
              </a:defRPr>
            </a:lvl1pPr>
          </a:lstStyle>
          <a:p>
            <a:pPr marL="12700">
              <a:spcBef>
                <a:spcPts val="10"/>
              </a:spcBef>
            </a:pPr>
            <a:r>
              <a:rPr lang="en-GB" spc="-55">
                <a:solidFill>
                  <a:srgbClr val="333333"/>
                </a:solidFill>
              </a:rPr>
              <a:t>Prepared By: Mohammad Rony Lecturer, Dept. Of CSE University Of Global Village (UGV), Barishal</a:t>
            </a:r>
            <a:endParaRPr spc="-20" dirty="0">
              <a:solidFill>
                <a:srgbClr val="343434"/>
              </a:solidFill>
            </a:endParaRPr>
          </a:p>
        </p:txBody>
      </p:sp>
      <p:sp>
        <p:nvSpPr>
          <p:cNvPr id="7" name="object 7"/>
          <p:cNvSpPr txBox="1"/>
          <p:nvPr/>
        </p:nvSpPr>
        <p:spPr>
          <a:xfrm>
            <a:off x="2141055" y="1517836"/>
            <a:ext cx="5003800" cy="2375535"/>
          </a:xfrm>
          <a:prstGeom prst="rect">
            <a:avLst/>
          </a:prstGeom>
        </p:spPr>
        <p:txBody>
          <a:bodyPr vert="horz" wrap="square" lIns="0" tIns="118110" rIns="0" bIns="0" rtlCol="0">
            <a:spAutoFit/>
          </a:bodyPr>
          <a:lstStyle/>
          <a:p>
            <a:pPr marL="19685">
              <a:spcBef>
                <a:spcPts val="930"/>
              </a:spcBef>
            </a:pPr>
            <a:r>
              <a:rPr sz="3150" dirty="0">
                <a:solidFill>
                  <a:srgbClr val="FD00FF"/>
                </a:solidFill>
                <a:latin typeface="Arial MT"/>
                <a:cs typeface="Arial MT"/>
              </a:rPr>
              <a:t>e</a:t>
            </a:r>
            <a:r>
              <a:rPr sz="3150" spc="20" dirty="0">
                <a:solidFill>
                  <a:srgbClr val="FD00FF"/>
                </a:solidFill>
                <a:latin typeface="Arial MT"/>
                <a:cs typeface="Arial MT"/>
              </a:rPr>
              <a:t> </a:t>
            </a:r>
            <a:r>
              <a:rPr sz="3150" dirty="0">
                <a:latin typeface="Arial MT"/>
                <a:cs typeface="Arial MT"/>
              </a:rPr>
              <a:t>Type/frequency</a:t>
            </a:r>
            <a:r>
              <a:rPr sz="3150" spc="-135" dirty="0">
                <a:latin typeface="Arial MT"/>
                <a:cs typeface="Arial MT"/>
              </a:rPr>
              <a:t> </a:t>
            </a:r>
            <a:r>
              <a:rPr sz="3150" dirty="0">
                <a:latin typeface="Arial MT"/>
                <a:cs typeface="Arial MT"/>
              </a:rPr>
              <a:t>of</a:t>
            </a:r>
            <a:r>
              <a:rPr sz="3150" spc="25" dirty="0">
                <a:latin typeface="Arial MT"/>
                <a:cs typeface="Arial MT"/>
              </a:rPr>
              <a:t> </a:t>
            </a:r>
            <a:r>
              <a:rPr sz="3150" spc="-10" dirty="0">
                <a:latin typeface="Arial MT"/>
                <a:cs typeface="Arial MT"/>
              </a:rPr>
              <a:t>queries</a:t>
            </a:r>
            <a:endParaRPr sz="3150">
              <a:latin typeface="Arial MT"/>
              <a:cs typeface="Arial MT"/>
            </a:endParaRPr>
          </a:p>
          <a:p>
            <a:pPr marL="347345" indent="-334645">
              <a:spcBef>
                <a:spcPts val="844"/>
              </a:spcBef>
              <a:buClr>
                <a:srgbClr val="FB01FB"/>
              </a:buClr>
              <a:buChar char="•"/>
              <a:tabLst>
                <a:tab pos="347345" algn="l"/>
              </a:tabLst>
            </a:pPr>
            <a:r>
              <a:rPr sz="3200" dirty="0">
                <a:latin typeface="Arial MT"/>
                <a:cs typeface="Arial MT"/>
              </a:rPr>
              <a:t>Query</a:t>
            </a:r>
            <a:r>
              <a:rPr sz="3200" spc="-75" dirty="0">
                <a:latin typeface="Arial MT"/>
                <a:cs typeface="Arial MT"/>
              </a:rPr>
              <a:t> </a:t>
            </a:r>
            <a:r>
              <a:rPr sz="3200" spc="-10" dirty="0">
                <a:latin typeface="Arial MT"/>
                <a:cs typeface="Arial MT"/>
              </a:rPr>
              <a:t>response</a:t>
            </a:r>
            <a:r>
              <a:rPr sz="3200" spc="-55" dirty="0">
                <a:latin typeface="Arial MT"/>
                <a:cs typeface="Arial MT"/>
              </a:rPr>
              <a:t> </a:t>
            </a:r>
            <a:r>
              <a:rPr sz="3200" spc="-20" dirty="0">
                <a:latin typeface="Arial MT"/>
                <a:cs typeface="Arial MT"/>
              </a:rPr>
              <a:t>time</a:t>
            </a:r>
            <a:endParaRPr sz="3200">
              <a:latin typeface="Arial MT"/>
              <a:cs typeface="Arial MT"/>
            </a:endParaRPr>
          </a:p>
          <a:p>
            <a:pPr marL="354965" indent="-342265">
              <a:spcBef>
                <a:spcPts val="750"/>
              </a:spcBef>
              <a:buClr>
                <a:srgbClr val="FB01FF"/>
              </a:buClr>
              <a:buChar char="•"/>
              <a:tabLst>
                <a:tab pos="354965" algn="l"/>
              </a:tabLst>
            </a:pPr>
            <a:r>
              <a:rPr sz="3250" spc="-35" dirty="0">
                <a:latin typeface="Arial MT"/>
                <a:cs typeface="Arial MT"/>
              </a:rPr>
              <a:t>Storage</a:t>
            </a:r>
            <a:r>
              <a:rPr sz="3250" spc="-175" dirty="0">
                <a:latin typeface="Arial MT"/>
                <a:cs typeface="Arial MT"/>
              </a:rPr>
              <a:t> </a:t>
            </a:r>
            <a:r>
              <a:rPr sz="3250" spc="-20" dirty="0">
                <a:latin typeface="Arial MT"/>
                <a:cs typeface="Arial MT"/>
              </a:rPr>
              <a:t>cost</a:t>
            </a:r>
            <a:endParaRPr sz="3250">
              <a:latin typeface="Arial MT"/>
              <a:cs typeface="Arial MT"/>
            </a:endParaRPr>
          </a:p>
          <a:p>
            <a:pPr marL="351155" indent="-337820">
              <a:spcBef>
                <a:spcPts val="770"/>
              </a:spcBef>
              <a:buClr>
                <a:srgbClr val="F903F6"/>
              </a:buClr>
              <a:buChar char="•"/>
              <a:tabLst>
                <a:tab pos="351155" algn="l"/>
              </a:tabLst>
            </a:pPr>
            <a:r>
              <a:rPr sz="3150" dirty="0">
                <a:latin typeface="Arial MT"/>
                <a:cs typeface="Arial MT"/>
              </a:rPr>
              <a:t>Update</a:t>
            </a:r>
            <a:r>
              <a:rPr sz="3150" spc="20" dirty="0">
                <a:latin typeface="Arial MT"/>
                <a:cs typeface="Arial MT"/>
              </a:rPr>
              <a:t> </a:t>
            </a:r>
            <a:r>
              <a:rPr sz="3150" spc="-20" dirty="0">
                <a:latin typeface="Arial MT"/>
                <a:cs typeface="Arial MT"/>
              </a:rPr>
              <a:t>cost</a:t>
            </a:r>
            <a:endParaRPr sz="3150">
              <a:latin typeface="Arial MT"/>
              <a:cs typeface="Arial MT"/>
            </a:endParaRPr>
          </a:p>
        </p:txBody>
      </p:sp>
    </p:spTree>
    <p:extLst>
      <p:ext uri="{BB962C8B-B14F-4D97-AF65-F5344CB8AC3E}">
        <p14:creationId xmlns:p14="http://schemas.microsoft.com/office/powerpoint/2010/main" val="4247300220"/>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84735" y="4545210"/>
            <a:ext cx="3571875" cy="1714500"/>
          </a:xfrm>
          <a:prstGeom prst="rect">
            <a:avLst/>
          </a:prstGeom>
        </p:spPr>
      </p:pic>
      <p:pic>
        <p:nvPicPr>
          <p:cNvPr id="3" name="object 3"/>
          <p:cNvPicPr/>
          <p:nvPr/>
        </p:nvPicPr>
        <p:blipFill>
          <a:blip r:embed="rId3" cstate="print"/>
          <a:stretch>
            <a:fillRect/>
          </a:stretch>
        </p:blipFill>
        <p:spPr>
          <a:xfrm>
            <a:off x="7033616" y="4536282"/>
            <a:ext cx="3161108" cy="1678781"/>
          </a:xfrm>
          <a:prstGeom prst="rect">
            <a:avLst/>
          </a:prstGeom>
        </p:spPr>
      </p:pic>
      <p:pic>
        <p:nvPicPr>
          <p:cNvPr id="4" name="object 4"/>
          <p:cNvPicPr/>
          <p:nvPr/>
        </p:nvPicPr>
        <p:blipFill>
          <a:blip r:embed="rId4" cstate="print"/>
          <a:stretch>
            <a:fillRect/>
          </a:stretch>
        </p:blipFill>
        <p:spPr>
          <a:xfrm>
            <a:off x="3854649" y="3116461"/>
            <a:ext cx="4705945" cy="1035843"/>
          </a:xfrm>
          <a:prstGeom prst="rect">
            <a:avLst/>
          </a:prstGeom>
        </p:spPr>
      </p:pic>
      <p:pic>
        <p:nvPicPr>
          <p:cNvPr id="5" name="object 5"/>
          <p:cNvPicPr/>
          <p:nvPr/>
        </p:nvPicPr>
        <p:blipFill>
          <a:blip r:embed="rId5" cstate="print"/>
          <a:stretch>
            <a:fillRect/>
          </a:stretch>
        </p:blipFill>
        <p:spPr>
          <a:xfrm>
            <a:off x="3997524" y="2071687"/>
            <a:ext cx="1669851" cy="660796"/>
          </a:xfrm>
          <a:prstGeom prst="rect">
            <a:avLst/>
          </a:prstGeom>
        </p:spPr>
      </p:pic>
      <p:pic>
        <p:nvPicPr>
          <p:cNvPr id="6" name="object 6"/>
          <p:cNvPicPr/>
          <p:nvPr/>
        </p:nvPicPr>
        <p:blipFill>
          <a:blip r:embed="rId6" cstate="print"/>
          <a:stretch>
            <a:fillRect/>
          </a:stretch>
        </p:blipFill>
        <p:spPr>
          <a:xfrm>
            <a:off x="6399608" y="2098476"/>
            <a:ext cx="1821656" cy="660796"/>
          </a:xfrm>
          <a:prstGeom prst="rect">
            <a:avLst/>
          </a:prstGeom>
        </p:spPr>
      </p:pic>
      <p:grpSp>
        <p:nvGrpSpPr>
          <p:cNvPr id="7" name="object 7"/>
          <p:cNvGrpSpPr/>
          <p:nvPr/>
        </p:nvGrpSpPr>
        <p:grpSpPr>
          <a:xfrm>
            <a:off x="1524000" y="1276945"/>
            <a:ext cx="9135110" cy="161290"/>
            <a:chOff x="0" y="1276945"/>
            <a:chExt cx="9135110" cy="161290"/>
          </a:xfrm>
        </p:grpSpPr>
        <p:pic>
          <p:nvPicPr>
            <p:cNvPr id="8" name="object 8"/>
            <p:cNvPicPr/>
            <p:nvPr/>
          </p:nvPicPr>
          <p:blipFill>
            <a:blip r:embed="rId7" cstate="print"/>
            <a:stretch>
              <a:fillRect/>
            </a:stretch>
          </p:blipFill>
          <p:spPr>
            <a:xfrm>
              <a:off x="0" y="1384101"/>
              <a:ext cx="9135070" cy="53578"/>
            </a:xfrm>
            <a:prstGeom prst="rect">
              <a:avLst/>
            </a:prstGeom>
          </p:spPr>
        </p:pic>
        <p:pic>
          <p:nvPicPr>
            <p:cNvPr id="9" name="object 9"/>
            <p:cNvPicPr/>
            <p:nvPr/>
          </p:nvPicPr>
          <p:blipFill>
            <a:blip r:embed="rId8" cstate="print"/>
            <a:stretch>
              <a:fillRect/>
            </a:stretch>
          </p:blipFill>
          <p:spPr>
            <a:xfrm>
              <a:off x="0" y="1276945"/>
              <a:ext cx="9135070" cy="80367"/>
            </a:xfrm>
            <a:prstGeom prst="rect">
              <a:avLst/>
            </a:prstGeom>
          </p:spPr>
        </p:pic>
      </p:grpSp>
      <p:sp>
        <p:nvSpPr>
          <p:cNvPr id="10" name="object 10"/>
          <p:cNvSpPr/>
          <p:nvPr/>
        </p:nvSpPr>
        <p:spPr>
          <a:xfrm>
            <a:off x="1890117" y="2989957"/>
            <a:ext cx="1280160" cy="0"/>
          </a:xfrm>
          <a:custGeom>
            <a:avLst/>
            <a:gdLst/>
            <a:ahLst/>
            <a:cxnLst/>
            <a:rect l="l" t="t" r="r" b="b"/>
            <a:pathLst>
              <a:path w="1280160">
                <a:moveTo>
                  <a:pt x="0" y="0"/>
                </a:moveTo>
                <a:lnTo>
                  <a:pt x="1279922" y="0"/>
                </a:lnTo>
              </a:path>
            </a:pathLst>
          </a:custGeom>
          <a:ln w="3175">
            <a:solidFill>
              <a:srgbClr val="441C1C"/>
            </a:solidFill>
          </a:ln>
        </p:spPr>
        <p:txBody>
          <a:bodyPr wrap="square" lIns="0" tIns="0" rIns="0" bIns="0" rtlCol="0"/>
          <a:lstStyle/>
          <a:p>
            <a:endParaRPr/>
          </a:p>
        </p:txBody>
      </p:sp>
      <p:sp>
        <p:nvSpPr>
          <p:cNvPr id="11" name="object 11"/>
          <p:cNvSpPr/>
          <p:nvPr/>
        </p:nvSpPr>
        <p:spPr>
          <a:xfrm>
            <a:off x="1541860"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pic>
        <p:nvPicPr>
          <p:cNvPr id="12" name="object 12"/>
          <p:cNvPicPr/>
          <p:nvPr/>
        </p:nvPicPr>
        <p:blipFill>
          <a:blip r:embed="rId9" cstate="print"/>
          <a:stretch>
            <a:fillRect/>
          </a:stretch>
        </p:blipFill>
        <p:spPr>
          <a:xfrm>
            <a:off x="1881188" y="2714625"/>
            <a:ext cx="2268141" cy="392906"/>
          </a:xfrm>
          <a:prstGeom prst="rect">
            <a:avLst/>
          </a:prstGeom>
        </p:spPr>
      </p:pic>
      <p:sp>
        <p:nvSpPr>
          <p:cNvPr id="13" name="object 13"/>
          <p:cNvSpPr txBox="1">
            <a:spLocks noGrp="1"/>
          </p:cNvSpPr>
          <p:nvPr>
            <p:ph type="title"/>
          </p:nvPr>
        </p:nvSpPr>
        <p:spPr>
          <a:xfrm>
            <a:off x="2548467" y="-80959"/>
            <a:ext cx="10769600" cy="808034"/>
          </a:xfrm>
          <a:prstGeom prst="rect">
            <a:avLst/>
          </a:prstGeom>
        </p:spPr>
        <p:txBody>
          <a:bodyPr vert="horz" wrap="square" lIns="0" tIns="91559" rIns="0" bIns="0" numCol="1" rtlCol="0" anchor="b" anchorCtr="0" compatLnSpc="1">
            <a:prstTxWarp prst="textNoShape">
              <a:avLst/>
            </a:prstTxWarp>
            <a:spAutoFit/>
          </a:bodyPr>
          <a:lstStyle/>
          <a:p>
            <a:pPr marL="882650">
              <a:spcBef>
                <a:spcPts val="135"/>
              </a:spcBef>
            </a:pPr>
            <a:r>
              <a:rPr sz="4650" spc="-190" dirty="0">
                <a:solidFill>
                  <a:srgbClr val="056B5D"/>
                </a:solidFill>
              </a:rPr>
              <a:t>Cube</a:t>
            </a:r>
            <a:r>
              <a:rPr sz="4650" spc="-140" dirty="0">
                <a:solidFill>
                  <a:srgbClr val="056B5D"/>
                </a:solidFill>
              </a:rPr>
              <a:t> </a:t>
            </a:r>
            <a:r>
              <a:rPr sz="4650" spc="-160" dirty="0">
                <a:solidFill>
                  <a:srgbClr val="0C6D62"/>
                </a:solidFill>
              </a:rPr>
              <a:t>Aggregates</a:t>
            </a:r>
            <a:r>
              <a:rPr sz="4650" spc="-10" dirty="0">
                <a:solidFill>
                  <a:srgbClr val="0C6D62"/>
                </a:solidFill>
              </a:rPr>
              <a:t> </a:t>
            </a:r>
            <a:r>
              <a:rPr sz="4650" spc="-105" dirty="0">
                <a:solidFill>
                  <a:srgbClr val="036B62"/>
                </a:solidFill>
              </a:rPr>
              <a:t>Lattice</a:t>
            </a:r>
            <a:endParaRPr sz="4650"/>
          </a:p>
        </p:txBody>
      </p:sp>
      <p:sp>
        <p:nvSpPr>
          <p:cNvPr id="23" name="object 23"/>
          <p:cNvSpPr txBox="1"/>
          <p:nvPr/>
        </p:nvSpPr>
        <p:spPr>
          <a:xfrm>
            <a:off x="6749541" y="6696026"/>
            <a:ext cx="3742690" cy="189796"/>
          </a:xfrm>
          <a:prstGeom prst="rect">
            <a:avLst/>
          </a:prstGeom>
        </p:spPr>
        <p:txBody>
          <a:bodyPr vert="horz" wrap="square" lIns="0" tIns="5080" rIns="0" bIns="0" rtlCol="0">
            <a:spAutoFit/>
          </a:bodyPr>
          <a:lstStyle/>
          <a:p>
            <a:pPr marL="12700">
              <a:spcBef>
                <a:spcPts val="40"/>
              </a:spcBef>
            </a:pPr>
            <a:r>
              <a:rPr baseline="2314" dirty="0">
                <a:solidFill>
                  <a:srgbClr val="2F2F2F"/>
                </a:solidFill>
                <a:latin typeface="Arial MT"/>
                <a:cs typeface="Arial MT"/>
              </a:rPr>
              <a:t>Hector</a:t>
            </a:r>
            <a:r>
              <a:rPr spc="247" baseline="2314" dirty="0">
                <a:solidFill>
                  <a:srgbClr val="2F2F2F"/>
                </a:solidFill>
                <a:latin typeface="Arial MT"/>
                <a:cs typeface="Arial MT"/>
              </a:rPr>
              <a:t> </a:t>
            </a:r>
            <a:r>
              <a:rPr baseline="2314" dirty="0">
                <a:solidFill>
                  <a:srgbClr val="3D3D3D"/>
                </a:solidFill>
                <a:latin typeface="Arial MT"/>
                <a:cs typeface="Arial MT"/>
              </a:rPr>
              <a:t>Garcia</a:t>
            </a:r>
            <a:r>
              <a:rPr spc="209" baseline="2314" dirty="0">
                <a:solidFill>
                  <a:srgbClr val="3D3D3D"/>
                </a:solidFill>
                <a:latin typeface="Arial MT"/>
                <a:cs typeface="Arial MT"/>
              </a:rPr>
              <a:t> </a:t>
            </a:r>
            <a:r>
              <a:rPr spc="67" baseline="2314" dirty="0">
                <a:solidFill>
                  <a:srgbClr val="2B2B2B"/>
                </a:solidFill>
                <a:latin typeface="Arial MT"/>
                <a:cs typeface="Arial MT"/>
              </a:rPr>
              <a:t>Molina:</a:t>
            </a:r>
            <a:r>
              <a:rPr spc="232" baseline="2314" dirty="0">
                <a:solidFill>
                  <a:srgbClr val="2B2B2B"/>
                </a:solidFill>
                <a:latin typeface="Arial MT"/>
                <a:cs typeface="Arial MT"/>
              </a:rPr>
              <a:t> </a:t>
            </a:r>
            <a:r>
              <a:rPr baseline="2314" dirty="0">
                <a:solidFill>
                  <a:srgbClr val="5D563B"/>
                </a:solidFill>
                <a:latin typeface="Arial MT"/>
                <a:cs typeface="Arial MT"/>
              </a:rPr>
              <a:t>Data</a:t>
            </a:r>
            <a:r>
              <a:rPr spc="337" baseline="2314" dirty="0">
                <a:solidFill>
                  <a:srgbClr val="5D563B"/>
                </a:solidFill>
                <a:latin typeface="Arial MT"/>
                <a:cs typeface="Arial MT"/>
              </a:rPr>
              <a:t> </a:t>
            </a:r>
            <a:r>
              <a:rPr baseline="2314" dirty="0">
                <a:solidFill>
                  <a:srgbClr val="343434"/>
                </a:solidFill>
                <a:latin typeface="Arial MT"/>
                <a:cs typeface="Arial MT"/>
              </a:rPr>
              <a:t>Warehousina</a:t>
            </a:r>
            <a:r>
              <a:rPr spc="397" baseline="2314" dirty="0">
                <a:solidFill>
                  <a:srgbClr val="343434"/>
                </a:solidFill>
                <a:latin typeface="Arial MT"/>
                <a:cs typeface="Arial MT"/>
              </a:rPr>
              <a:t> </a:t>
            </a:r>
            <a:r>
              <a:rPr sz="1200" dirty="0">
                <a:solidFill>
                  <a:srgbClr val="4D4224"/>
                </a:solidFill>
                <a:latin typeface="Arial MT"/>
                <a:cs typeface="Arial MT"/>
              </a:rPr>
              <a:t>and</a:t>
            </a:r>
            <a:r>
              <a:rPr sz="1200" spc="80" dirty="0">
                <a:solidFill>
                  <a:srgbClr val="4D4224"/>
                </a:solidFill>
                <a:latin typeface="Arial MT"/>
                <a:cs typeface="Arial MT"/>
              </a:rPr>
              <a:t> </a:t>
            </a:r>
            <a:r>
              <a:rPr spc="-30" baseline="2314" dirty="0">
                <a:solidFill>
                  <a:srgbClr val="313131"/>
                </a:solidFill>
                <a:latin typeface="Arial MT"/>
                <a:cs typeface="Arial MT"/>
              </a:rPr>
              <a:t>OLAP</a:t>
            </a:r>
            <a:endParaRPr baseline="2314">
              <a:latin typeface="Arial MT"/>
              <a:cs typeface="Arial MT"/>
            </a:endParaRPr>
          </a:p>
        </p:txBody>
      </p:sp>
      <p:sp>
        <p:nvSpPr>
          <p:cNvPr id="14" name="object 14"/>
          <p:cNvSpPr txBox="1"/>
          <p:nvPr/>
        </p:nvSpPr>
        <p:spPr>
          <a:xfrm>
            <a:off x="5892605" y="1728590"/>
            <a:ext cx="320675" cy="427355"/>
          </a:xfrm>
          <a:prstGeom prst="rect">
            <a:avLst/>
          </a:prstGeom>
        </p:spPr>
        <p:txBody>
          <a:bodyPr vert="horz" wrap="square" lIns="0" tIns="17145" rIns="0" bIns="0" rtlCol="0">
            <a:spAutoFit/>
          </a:bodyPr>
          <a:lstStyle/>
          <a:p>
            <a:pPr marL="12700">
              <a:spcBef>
                <a:spcPts val="135"/>
              </a:spcBef>
            </a:pPr>
            <a:r>
              <a:rPr sz="2600" spc="-75" dirty="0">
                <a:solidFill>
                  <a:srgbClr val="2D6059"/>
                </a:solidFill>
                <a:latin typeface="Arial MT"/>
                <a:cs typeface="Arial MT"/>
              </a:rPr>
              <a:t>all</a:t>
            </a:r>
            <a:endParaRPr sz="2600">
              <a:latin typeface="Arial MT"/>
              <a:cs typeface="Arial MT"/>
            </a:endParaRPr>
          </a:p>
        </p:txBody>
      </p:sp>
      <p:sp>
        <p:nvSpPr>
          <p:cNvPr id="15" name="object 15"/>
          <p:cNvSpPr txBox="1"/>
          <p:nvPr/>
        </p:nvSpPr>
        <p:spPr>
          <a:xfrm>
            <a:off x="5571319" y="2716063"/>
            <a:ext cx="1015365" cy="405130"/>
          </a:xfrm>
          <a:prstGeom prst="rect">
            <a:avLst/>
          </a:prstGeom>
        </p:spPr>
        <p:txBody>
          <a:bodyPr vert="horz" wrap="square" lIns="0" tIns="11430" rIns="0" bIns="0" rtlCol="0">
            <a:spAutoFit/>
          </a:bodyPr>
          <a:lstStyle/>
          <a:p>
            <a:pPr marL="12700">
              <a:spcBef>
                <a:spcPts val="90"/>
              </a:spcBef>
            </a:pPr>
            <a:r>
              <a:rPr sz="2500" spc="-80" dirty="0">
                <a:solidFill>
                  <a:srgbClr val="0F6056"/>
                </a:solidFill>
                <a:latin typeface="Arial MT"/>
                <a:cs typeface="Arial MT"/>
              </a:rPr>
              <a:t>product</a:t>
            </a:r>
            <a:endParaRPr sz="2500">
              <a:latin typeface="Arial MT"/>
              <a:cs typeface="Arial MT"/>
            </a:endParaRPr>
          </a:p>
        </p:txBody>
      </p:sp>
      <p:sp>
        <p:nvSpPr>
          <p:cNvPr id="16" name="object 16"/>
          <p:cNvSpPr txBox="1"/>
          <p:nvPr/>
        </p:nvSpPr>
        <p:spPr>
          <a:xfrm>
            <a:off x="2892219" y="4119760"/>
            <a:ext cx="1615440" cy="397510"/>
          </a:xfrm>
          <a:prstGeom prst="rect">
            <a:avLst/>
          </a:prstGeom>
        </p:spPr>
        <p:txBody>
          <a:bodyPr vert="horz" wrap="square" lIns="0" tIns="11430" rIns="0" bIns="0" rtlCol="0">
            <a:spAutoFit/>
          </a:bodyPr>
          <a:lstStyle/>
          <a:p>
            <a:pPr marL="12700">
              <a:spcBef>
                <a:spcPts val="90"/>
              </a:spcBef>
            </a:pPr>
            <a:r>
              <a:rPr sz="2450" spc="-55" dirty="0">
                <a:solidFill>
                  <a:srgbClr val="265952"/>
                </a:solidFill>
                <a:latin typeface="Arial MT"/>
                <a:cs typeface="Arial MT"/>
              </a:rPr>
              <a:t>city,</a:t>
            </a:r>
            <a:r>
              <a:rPr sz="2450" spc="-95" dirty="0">
                <a:solidFill>
                  <a:srgbClr val="265952"/>
                </a:solidFill>
                <a:latin typeface="Arial MT"/>
                <a:cs typeface="Arial MT"/>
              </a:rPr>
              <a:t> </a:t>
            </a:r>
            <a:r>
              <a:rPr sz="2450" spc="-45" dirty="0">
                <a:solidFill>
                  <a:srgbClr val="137967"/>
                </a:solidFill>
                <a:latin typeface="Arial MT"/>
                <a:cs typeface="Arial MT"/>
              </a:rPr>
              <a:t>product</a:t>
            </a:r>
            <a:endParaRPr sz="2450">
              <a:latin typeface="Arial MT"/>
              <a:cs typeface="Arial MT"/>
            </a:endParaRPr>
          </a:p>
        </p:txBody>
      </p:sp>
      <p:sp>
        <p:nvSpPr>
          <p:cNvPr id="17" name="object 17"/>
          <p:cNvSpPr txBox="1"/>
          <p:nvPr/>
        </p:nvSpPr>
        <p:spPr>
          <a:xfrm>
            <a:off x="5472901" y="4119760"/>
            <a:ext cx="1210945" cy="397510"/>
          </a:xfrm>
          <a:prstGeom prst="rect">
            <a:avLst/>
          </a:prstGeom>
        </p:spPr>
        <p:txBody>
          <a:bodyPr vert="horz" wrap="square" lIns="0" tIns="11430" rIns="0" bIns="0" rtlCol="0">
            <a:spAutoFit/>
          </a:bodyPr>
          <a:lstStyle/>
          <a:p>
            <a:pPr marL="12700">
              <a:spcBef>
                <a:spcPts val="90"/>
              </a:spcBef>
            </a:pPr>
            <a:r>
              <a:rPr sz="2450" spc="-55" dirty="0">
                <a:solidFill>
                  <a:srgbClr val="244F4D"/>
                </a:solidFill>
                <a:latin typeface="Arial MT"/>
                <a:cs typeface="Arial MT"/>
              </a:rPr>
              <a:t>city,</a:t>
            </a:r>
            <a:r>
              <a:rPr sz="2450" spc="-85" dirty="0">
                <a:solidFill>
                  <a:srgbClr val="244F4D"/>
                </a:solidFill>
                <a:latin typeface="Arial MT"/>
                <a:cs typeface="Arial MT"/>
              </a:rPr>
              <a:t> </a:t>
            </a:r>
            <a:r>
              <a:rPr sz="2450" spc="-20" dirty="0">
                <a:solidFill>
                  <a:srgbClr val="0E625B"/>
                </a:solidFill>
                <a:latin typeface="Arial MT"/>
                <a:cs typeface="Arial MT"/>
              </a:rPr>
              <a:t>date</a:t>
            </a:r>
            <a:endParaRPr sz="2450">
              <a:latin typeface="Arial MT"/>
              <a:cs typeface="Arial MT"/>
            </a:endParaRPr>
          </a:p>
        </p:txBody>
      </p:sp>
      <p:sp>
        <p:nvSpPr>
          <p:cNvPr id="18" name="object 18"/>
          <p:cNvSpPr txBox="1"/>
          <p:nvPr/>
        </p:nvSpPr>
        <p:spPr>
          <a:xfrm>
            <a:off x="4785313" y="5441354"/>
            <a:ext cx="2398395" cy="397510"/>
          </a:xfrm>
          <a:prstGeom prst="rect">
            <a:avLst/>
          </a:prstGeom>
        </p:spPr>
        <p:txBody>
          <a:bodyPr vert="horz" wrap="square" lIns="0" tIns="11430" rIns="0" bIns="0" rtlCol="0">
            <a:spAutoFit/>
          </a:bodyPr>
          <a:lstStyle/>
          <a:p>
            <a:pPr marL="12700">
              <a:spcBef>
                <a:spcPts val="90"/>
              </a:spcBef>
            </a:pPr>
            <a:r>
              <a:rPr sz="2450" spc="-55" dirty="0">
                <a:solidFill>
                  <a:srgbClr val="115D49"/>
                </a:solidFill>
                <a:latin typeface="Arial MT"/>
                <a:cs typeface="Arial MT"/>
              </a:rPr>
              <a:t>city,</a:t>
            </a:r>
            <a:r>
              <a:rPr sz="2450" spc="-114" dirty="0">
                <a:solidFill>
                  <a:srgbClr val="115D49"/>
                </a:solidFill>
                <a:latin typeface="Arial MT"/>
                <a:cs typeface="Arial MT"/>
              </a:rPr>
              <a:t> </a:t>
            </a:r>
            <a:r>
              <a:rPr sz="2450" spc="-20" dirty="0">
                <a:solidFill>
                  <a:srgbClr val="0F695E"/>
                </a:solidFill>
                <a:latin typeface="Arial MT"/>
                <a:cs typeface="Arial MT"/>
              </a:rPr>
              <a:t>product,</a:t>
            </a:r>
            <a:r>
              <a:rPr sz="2450" spc="-70" dirty="0">
                <a:solidFill>
                  <a:srgbClr val="0F695E"/>
                </a:solidFill>
                <a:latin typeface="Arial MT"/>
                <a:cs typeface="Arial MT"/>
              </a:rPr>
              <a:t> </a:t>
            </a:r>
            <a:r>
              <a:rPr sz="2450" spc="-20" dirty="0">
                <a:solidFill>
                  <a:srgbClr val="1A7460"/>
                </a:solidFill>
                <a:latin typeface="Arial MT"/>
                <a:cs typeface="Arial MT"/>
              </a:rPr>
              <a:t>date</a:t>
            </a:r>
            <a:endParaRPr sz="2450">
              <a:latin typeface="Arial MT"/>
              <a:cs typeface="Arial MT"/>
            </a:endParaRPr>
          </a:p>
        </p:txBody>
      </p:sp>
      <p:sp>
        <p:nvSpPr>
          <p:cNvPr id="19" name="object 19"/>
          <p:cNvSpPr txBox="1"/>
          <p:nvPr/>
        </p:nvSpPr>
        <p:spPr>
          <a:xfrm>
            <a:off x="7974723" y="2726729"/>
            <a:ext cx="610870" cy="397510"/>
          </a:xfrm>
          <a:prstGeom prst="rect">
            <a:avLst/>
          </a:prstGeom>
        </p:spPr>
        <p:txBody>
          <a:bodyPr vert="horz" wrap="square" lIns="0" tIns="11430" rIns="0" bIns="0" rtlCol="0">
            <a:spAutoFit/>
          </a:bodyPr>
          <a:lstStyle/>
          <a:p>
            <a:pPr marL="12700">
              <a:spcBef>
                <a:spcPts val="90"/>
              </a:spcBef>
            </a:pPr>
            <a:r>
              <a:rPr sz="2450" spc="-35" dirty="0">
                <a:solidFill>
                  <a:srgbClr val="235954"/>
                </a:solidFill>
                <a:latin typeface="Arial MT"/>
                <a:cs typeface="Arial MT"/>
              </a:rPr>
              <a:t>date</a:t>
            </a:r>
            <a:endParaRPr sz="2450">
              <a:latin typeface="Arial MT"/>
              <a:cs typeface="Arial MT"/>
            </a:endParaRPr>
          </a:p>
        </p:txBody>
      </p:sp>
      <p:sp>
        <p:nvSpPr>
          <p:cNvPr id="20" name="object 20"/>
          <p:cNvSpPr txBox="1"/>
          <p:nvPr/>
        </p:nvSpPr>
        <p:spPr>
          <a:xfrm>
            <a:off x="8116280" y="4113559"/>
            <a:ext cx="1798955" cy="405130"/>
          </a:xfrm>
          <a:prstGeom prst="rect">
            <a:avLst/>
          </a:prstGeom>
        </p:spPr>
        <p:txBody>
          <a:bodyPr vert="horz" wrap="square" lIns="0" tIns="11430" rIns="0" bIns="0" rtlCol="0">
            <a:spAutoFit/>
          </a:bodyPr>
          <a:lstStyle/>
          <a:p>
            <a:pPr marL="12700">
              <a:spcBef>
                <a:spcPts val="90"/>
              </a:spcBef>
            </a:pPr>
            <a:r>
              <a:rPr sz="2500" spc="-50" dirty="0">
                <a:solidFill>
                  <a:srgbClr val="01604D"/>
                </a:solidFill>
                <a:latin typeface="Arial MT"/>
                <a:cs typeface="Arial MT"/>
              </a:rPr>
              <a:t>product, </a:t>
            </a:r>
            <a:r>
              <a:rPr sz="2500" spc="-40" dirty="0">
                <a:solidFill>
                  <a:srgbClr val="1C675B"/>
                </a:solidFill>
                <a:latin typeface="Arial MT"/>
                <a:cs typeface="Arial MT"/>
              </a:rPr>
              <a:t>date</a:t>
            </a:r>
            <a:endParaRPr sz="2500">
              <a:latin typeface="Arial MT"/>
              <a:cs typeface="Arial MT"/>
            </a:endParaRPr>
          </a:p>
        </p:txBody>
      </p:sp>
      <p:sp>
        <p:nvSpPr>
          <p:cNvPr id="21" name="object 21"/>
          <p:cNvSpPr txBox="1"/>
          <p:nvPr/>
        </p:nvSpPr>
        <p:spPr>
          <a:xfrm>
            <a:off x="8566839" y="5134520"/>
            <a:ext cx="1228725" cy="857885"/>
          </a:xfrm>
          <a:prstGeom prst="rect">
            <a:avLst/>
          </a:prstGeom>
        </p:spPr>
        <p:txBody>
          <a:bodyPr vert="horz" wrap="square" lIns="0" tIns="36830" rIns="0" bIns="0" rtlCol="0">
            <a:spAutoFit/>
          </a:bodyPr>
          <a:lstStyle/>
          <a:p>
            <a:pPr marL="12700" marR="5080" indent="1270">
              <a:lnSpc>
                <a:spcPts val="2140"/>
              </a:lnSpc>
              <a:spcBef>
                <a:spcPts val="290"/>
              </a:spcBef>
            </a:pPr>
            <a:r>
              <a:rPr sz="1900" spc="-40" dirty="0">
                <a:solidFill>
                  <a:srgbClr val="754224"/>
                </a:solidFill>
                <a:latin typeface="Arial MT"/>
                <a:cs typeface="Arial MT"/>
              </a:rPr>
              <a:t>use</a:t>
            </a:r>
            <a:r>
              <a:rPr sz="1900" spc="-90" dirty="0">
                <a:solidFill>
                  <a:srgbClr val="754224"/>
                </a:solidFill>
                <a:latin typeface="Arial MT"/>
                <a:cs typeface="Arial MT"/>
              </a:rPr>
              <a:t> </a:t>
            </a:r>
            <a:r>
              <a:rPr sz="1900" spc="-10" dirty="0">
                <a:solidFill>
                  <a:srgbClr val="894F33"/>
                </a:solidFill>
                <a:latin typeface="Arial MT"/>
                <a:cs typeface="Arial MT"/>
              </a:rPr>
              <a:t>greedy </a:t>
            </a:r>
            <a:r>
              <a:rPr sz="1850" spc="-30" dirty="0">
                <a:solidFill>
                  <a:srgbClr val="75462B"/>
                </a:solidFill>
                <a:latin typeface="Arial MT"/>
                <a:cs typeface="Arial MT"/>
              </a:rPr>
              <a:t>algorithm</a:t>
            </a:r>
            <a:r>
              <a:rPr sz="1850" spc="-40" dirty="0">
                <a:solidFill>
                  <a:srgbClr val="75462B"/>
                </a:solidFill>
                <a:latin typeface="Arial MT"/>
                <a:cs typeface="Arial MT"/>
              </a:rPr>
              <a:t> </a:t>
            </a:r>
            <a:r>
              <a:rPr sz="1850" spc="-25" dirty="0">
                <a:solidFill>
                  <a:srgbClr val="724121"/>
                </a:solidFill>
                <a:latin typeface="Arial MT"/>
                <a:cs typeface="Arial MT"/>
              </a:rPr>
              <a:t>to </a:t>
            </a:r>
            <a:r>
              <a:rPr dirty="0">
                <a:solidFill>
                  <a:srgbClr val="793D34"/>
                </a:solidFill>
                <a:latin typeface="Arial MT"/>
                <a:cs typeface="Arial MT"/>
              </a:rPr>
              <a:t>decide</a:t>
            </a:r>
            <a:r>
              <a:rPr spc="40" dirty="0">
                <a:solidFill>
                  <a:srgbClr val="793D34"/>
                </a:solidFill>
                <a:latin typeface="Arial MT"/>
                <a:cs typeface="Arial MT"/>
              </a:rPr>
              <a:t> </a:t>
            </a:r>
            <a:r>
              <a:rPr spc="-60" dirty="0">
                <a:solidFill>
                  <a:srgbClr val="6D3D28"/>
                </a:solidFill>
                <a:latin typeface="Arial MT"/>
                <a:cs typeface="Arial MT"/>
              </a:rPr>
              <a:t>what</a:t>
            </a:r>
            <a:endParaRPr>
              <a:latin typeface="Arial MT"/>
              <a:cs typeface="Arial MT"/>
            </a:endParaRPr>
          </a:p>
        </p:txBody>
      </p:sp>
    </p:spTree>
    <p:extLst>
      <p:ext uri="{BB962C8B-B14F-4D97-AF65-F5344CB8AC3E}">
        <p14:creationId xmlns:p14="http://schemas.microsoft.com/office/powerpoint/2010/main" val="163263715"/>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426398" y="2866430"/>
            <a:ext cx="2616398" cy="1107281"/>
          </a:xfrm>
          <a:prstGeom prst="rect">
            <a:avLst/>
          </a:prstGeom>
        </p:spPr>
      </p:pic>
      <p:grpSp>
        <p:nvGrpSpPr>
          <p:cNvPr id="3" name="object 3"/>
          <p:cNvGrpSpPr/>
          <p:nvPr/>
        </p:nvGrpSpPr>
        <p:grpSpPr>
          <a:xfrm>
            <a:off x="1524001" y="1273968"/>
            <a:ext cx="9138285" cy="163830"/>
            <a:chOff x="0" y="1273968"/>
            <a:chExt cx="9138285" cy="163830"/>
          </a:xfrm>
        </p:grpSpPr>
        <p:pic>
          <p:nvPicPr>
            <p:cNvPr id="4" name="object 4"/>
            <p:cNvPicPr/>
            <p:nvPr/>
          </p:nvPicPr>
          <p:blipFill>
            <a:blip r:embed="rId3" cstate="print"/>
            <a:stretch>
              <a:fillRect/>
            </a:stretch>
          </p:blipFill>
          <p:spPr>
            <a:xfrm>
              <a:off x="0" y="1384101"/>
              <a:ext cx="9135070" cy="53578"/>
            </a:xfrm>
            <a:prstGeom prst="rect">
              <a:avLst/>
            </a:prstGeom>
          </p:spPr>
        </p:pic>
        <p:pic>
          <p:nvPicPr>
            <p:cNvPr id="5" name="object 5"/>
            <p:cNvPicPr/>
            <p:nvPr/>
          </p:nvPicPr>
          <p:blipFill>
            <a:blip r:embed="rId4" cstate="print"/>
            <a:stretch>
              <a:fillRect/>
            </a:stretch>
          </p:blipFill>
          <p:spPr>
            <a:xfrm>
              <a:off x="0" y="1276945"/>
              <a:ext cx="9135070" cy="80367"/>
            </a:xfrm>
            <a:prstGeom prst="rect">
              <a:avLst/>
            </a:prstGeom>
          </p:spPr>
        </p:pic>
        <p:sp>
          <p:nvSpPr>
            <p:cNvPr id="6" name="object 6"/>
            <p:cNvSpPr/>
            <p:nvPr/>
          </p:nvSpPr>
          <p:spPr>
            <a:xfrm>
              <a:off x="17859"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grpSp>
      <p:pic>
        <p:nvPicPr>
          <p:cNvPr id="7" name="object 7"/>
          <p:cNvPicPr/>
          <p:nvPr/>
        </p:nvPicPr>
        <p:blipFill>
          <a:blip r:embed="rId5" cstate="print"/>
          <a:stretch>
            <a:fillRect/>
          </a:stretch>
        </p:blipFill>
        <p:spPr>
          <a:xfrm>
            <a:off x="3747492" y="2446734"/>
            <a:ext cx="26789" cy="705445"/>
          </a:xfrm>
          <a:prstGeom prst="rect">
            <a:avLst/>
          </a:prstGeom>
        </p:spPr>
      </p:pic>
      <p:pic>
        <p:nvPicPr>
          <p:cNvPr id="8" name="object 8"/>
          <p:cNvPicPr/>
          <p:nvPr/>
        </p:nvPicPr>
        <p:blipFill>
          <a:blip r:embed="rId6" cstate="print"/>
          <a:stretch>
            <a:fillRect/>
          </a:stretch>
        </p:blipFill>
        <p:spPr>
          <a:xfrm>
            <a:off x="3747492" y="3732609"/>
            <a:ext cx="26789" cy="705445"/>
          </a:xfrm>
          <a:prstGeom prst="rect">
            <a:avLst/>
          </a:prstGeom>
        </p:spPr>
      </p:pic>
      <p:sp>
        <p:nvSpPr>
          <p:cNvPr id="9" name="object 9"/>
          <p:cNvSpPr txBox="1">
            <a:spLocks noGrp="1"/>
          </p:cNvSpPr>
          <p:nvPr>
            <p:ph type="title"/>
          </p:nvPr>
        </p:nvSpPr>
        <p:spPr>
          <a:xfrm>
            <a:off x="2548467" y="-76449"/>
            <a:ext cx="10769600" cy="803524"/>
          </a:xfrm>
          <a:prstGeom prst="rect">
            <a:avLst/>
          </a:prstGeom>
        </p:spPr>
        <p:txBody>
          <a:bodyPr vert="horz" wrap="square" lIns="0" tIns="87093" rIns="0" bIns="0" numCol="1" rtlCol="0" anchor="b" anchorCtr="0" compatLnSpc="1">
            <a:prstTxWarp prst="textNoShape">
              <a:avLst/>
            </a:prstTxWarp>
            <a:spAutoFit/>
          </a:bodyPr>
          <a:lstStyle/>
          <a:p>
            <a:pPr marL="1134745">
              <a:spcBef>
                <a:spcPts val="135"/>
              </a:spcBef>
            </a:pPr>
            <a:r>
              <a:rPr sz="4650" spc="-145" dirty="0">
                <a:solidFill>
                  <a:srgbClr val="08695D"/>
                </a:solidFill>
              </a:rPr>
              <a:t>Dimension</a:t>
            </a:r>
            <a:r>
              <a:rPr sz="4650" spc="-165" dirty="0">
                <a:solidFill>
                  <a:srgbClr val="08695D"/>
                </a:solidFill>
              </a:rPr>
              <a:t> </a:t>
            </a:r>
            <a:r>
              <a:rPr sz="4650" spc="-145" dirty="0">
                <a:solidFill>
                  <a:srgbClr val="0C6259"/>
                </a:solidFill>
              </a:rPr>
              <a:t>Hierarchies</a:t>
            </a:r>
            <a:endParaRPr sz="4650"/>
          </a:p>
        </p:txBody>
      </p:sp>
      <p:sp>
        <p:nvSpPr>
          <p:cNvPr id="16" name="object 16"/>
          <p:cNvSpPr txBox="1"/>
          <p:nvPr/>
        </p:nvSpPr>
        <p:spPr>
          <a:xfrm>
            <a:off x="6749541" y="6696026"/>
            <a:ext cx="3742690" cy="189796"/>
          </a:xfrm>
          <a:prstGeom prst="rect">
            <a:avLst/>
          </a:prstGeom>
        </p:spPr>
        <p:txBody>
          <a:bodyPr vert="horz" wrap="square" lIns="0" tIns="5080" rIns="0" bIns="0" rtlCol="0">
            <a:spAutoFit/>
          </a:bodyPr>
          <a:lstStyle/>
          <a:p>
            <a:pPr marL="12700">
              <a:spcBef>
                <a:spcPts val="40"/>
              </a:spcBef>
            </a:pPr>
            <a:r>
              <a:rPr baseline="2314" dirty="0">
                <a:solidFill>
                  <a:srgbClr val="2F2F2F"/>
                </a:solidFill>
                <a:latin typeface="Arial MT"/>
                <a:cs typeface="Arial MT"/>
              </a:rPr>
              <a:t>Hector</a:t>
            </a:r>
            <a:r>
              <a:rPr spc="247" baseline="2314" dirty="0">
                <a:solidFill>
                  <a:srgbClr val="2F2F2F"/>
                </a:solidFill>
                <a:latin typeface="Arial MT"/>
                <a:cs typeface="Arial MT"/>
              </a:rPr>
              <a:t> </a:t>
            </a:r>
            <a:r>
              <a:rPr baseline="2314" dirty="0">
                <a:solidFill>
                  <a:srgbClr val="3D3D3D"/>
                </a:solidFill>
                <a:latin typeface="Arial MT"/>
                <a:cs typeface="Arial MT"/>
              </a:rPr>
              <a:t>Garcia</a:t>
            </a:r>
            <a:r>
              <a:rPr spc="209" baseline="2314" dirty="0">
                <a:solidFill>
                  <a:srgbClr val="3D3D3D"/>
                </a:solidFill>
                <a:latin typeface="Arial MT"/>
                <a:cs typeface="Arial MT"/>
              </a:rPr>
              <a:t> </a:t>
            </a:r>
            <a:r>
              <a:rPr spc="67" baseline="2314" dirty="0">
                <a:solidFill>
                  <a:srgbClr val="2B2B2B"/>
                </a:solidFill>
                <a:latin typeface="Arial MT"/>
                <a:cs typeface="Arial MT"/>
              </a:rPr>
              <a:t>Molina:</a:t>
            </a:r>
            <a:r>
              <a:rPr spc="232" baseline="2314" dirty="0">
                <a:solidFill>
                  <a:srgbClr val="2B2B2B"/>
                </a:solidFill>
                <a:latin typeface="Arial MT"/>
                <a:cs typeface="Arial MT"/>
              </a:rPr>
              <a:t> </a:t>
            </a:r>
            <a:r>
              <a:rPr baseline="2314" dirty="0">
                <a:solidFill>
                  <a:srgbClr val="5D563B"/>
                </a:solidFill>
                <a:latin typeface="Arial MT"/>
                <a:cs typeface="Arial MT"/>
              </a:rPr>
              <a:t>Data</a:t>
            </a:r>
            <a:r>
              <a:rPr spc="337" baseline="2314" dirty="0">
                <a:solidFill>
                  <a:srgbClr val="5D563B"/>
                </a:solidFill>
                <a:latin typeface="Arial MT"/>
                <a:cs typeface="Arial MT"/>
              </a:rPr>
              <a:t> </a:t>
            </a:r>
            <a:r>
              <a:rPr baseline="2314" dirty="0">
                <a:solidFill>
                  <a:srgbClr val="343434"/>
                </a:solidFill>
                <a:latin typeface="Arial MT"/>
                <a:cs typeface="Arial MT"/>
              </a:rPr>
              <a:t>Warehousina</a:t>
            </a:r>
            <a:r>
              <a:rPr spc="397" baseline="2314" dirty="0">
                <a:solidFill>
                  <a:srgbClr val="343434"/>
                </a:solidFill>
                <a:latin typeface="Arial MT"/>
                <a:cs typeface="Arial MT"/>
              </a:rPr>
              <a:t> </a:t>
            </a:r>
            <a:r>
              <a:rPr sz="1200" dirty="0">
                <a:solidFill>
                  <a:srgbClr val="4D4224"/>
                </a:solidFill>
                <a:latin typeface="Arial MT"/>
                <a:cs typeface="Arial MT"/>
              </a:rPr>
              <a:t>and</a:t>
            </a:r>
            <a:r>
              <a:rPr sz="1200" spc="80" dirty="0">
                <a:solidFill>
                  <a:srgbClr val="4D4224"/>
                </a:solidFill>
                <a:latin typeface="Arial MT"/>
                <a:cs typeface="Arial MT"/>
              </a:rPr>
              <a:t> </a:t>
            </a:r>
            <a:r>
              <a:rPr spc="-30" baseline="2314" dirty="0">
                <a:solidFill>
                  <a:srgbClr val="313131"/>
                </a:solidFill>
                <a:latin typeface="Arial MT"/>
                <a:cs typeface="Arial MT"/>
              </a:rPr>
              <a:t>OLAP</a:t>
            </a:r>
            <a:endParaRPr baseline="2314">
              <a:latin typeface="Arial MT"/>
              <a:cs typeface="Arial MT"/>
            </a:endParaRPr>
          </a:p>
        </p:txBody>
      </p:sp>
      <p:sp>
        <p:nvSpPr>
          <p:cNvPr id="10" name="object 10"/>
          <p:cNvSpPr txBox="1"/>
          <p:nvPr/>
        </p:nvSpPr>
        <p:spPr>
          <a:xfrm>
            <a:off x="3589192" y="1964233"/>
            <a:ext cx="328930" cy="412750"/>
          </a:xfrm>
          <a:prstGeom prst="rect">
            <a:avLst/>
          </a:prstGeom>
        </p:spPr>
        <p:txBody>
          <a:bodyPr vert="horz" wrap="square" lIns="0" tIns="17780" rIns="0" bIns="0" rtlCol="0">
            <a:spAutoFit/>
          </a:bodyPr>
          <a:lstStyle/>
          <a:p>
            <a:pPr marL="12700">
              <a:spcBef>
                <a:spcPts val="140"/>
              </a:spcBef>
            </a:pPr>
            <a:r>
              <a:rPr sz="2500" spc="-25" dirty="0">
                <a:solidFill>
                  <a:srgbClr val="216456"/>
                </a:solidFill>
                <a:latin typeface="Arial MT"/>
                <a:cs typeface="Arial MT"/>
              </a:rPr>
              <a:t>all</a:t>
            </a:r>
            <a:endParaRPr sz="2500">
              <a:latin typeface="Arial MT"/>
              <a:cs typeface="Arial MT"/>
            </a:endParaRPr>
          </a:p>
        </p:txBody>
      </p:sp>
      <p:sp>
        <p:nvSpPr>
          <p:cNvPr id="11" name="object 11"/>
          <p:cNvSpPr txBox="1"/>
          <p:nvPr/>
        </p:nvSpPr>
        <p:spPr>
          <a:xfrm>
            <a:off x="3412714" y="3146425"/>
            <a:ext cx="677545" cy="397510"/>
          </a:xfrm>
          <a:prstGeom prst="rect">
            <a:avLst/>
          </a:prstGeom>
        </p:spPr>
        <p:txBody>
          <a:bodyPr vert="horz" wrap="square" lIns="0" tIns="11430" rIns="0" bIns="0" rtlCol="0">
            <a:spAutoFit/>
          </a:bodyPr>
          <a:lstStyle/>
          <a:p>
            <a:pPr marL="12700">
              <a:spcBef>
                <a:spcPts val="90"/>
              </a:spcBef>
            </a:pPr>
            <a:r>
              <a:rPr sz="2450" spc="-30" dirty="0">
                <a:solidFill>
                  <a:srgbClr val="26594F"/>
                </a:solidFill>
                <a:latin typeface="Arial MT"/>
                <a:cs typeface="Arial MT"/>
              </a:rPr>
              <a:t>state</a:t>
            </a:r>
            <a:endParaRPr sz="2450">
              <a:latin typeface="Arial MT"/>
              <a:cs typeface="Arial MT"/>
            </a:endParaRPr>
          </a:p>
        </p:txBody>
      </p:sp>
      <p:sp>
        <p:nvSpPr>
          <p:cNvPr id="12" name="object 12"/>
          <p:cNvSpPr txBox="1"/>
          <p:nvPr/>
        </p:nvSpPr>
        <p:spPr>
          <a:xfrm>
            <a:off x="3517540" y="4474221"/>
            <a:ext cx="467995" cy="390525"/>
          </a:xfrm>
          <a:prstGeom prst="rect">
            <a:avLst/>
          </a:prstGeom>
        </p:spPr>
        <p:txBody>
          <a:bodyPr vert="horz" wrap="square" lIns="0" tIns="11430" rIns="0" bIns="0" rtlCol="0">
            <a:spAutoFit/>
          </a:bodyPr>
          <a:lstStyle/>
          <a:p>
            <a:pPr marL="12700">
              <a:spcBef>
                <a:spcPts val="90"/>
              </a:spcBef>
            </a:pPr>
            <a:r>
              <a:rPr sz="2400" spc="-25" dirty="0">
                <a:solidFill>
                  <a:srgbClr val="18564B"/>
                </a:solidFill>
                <a:latin typeface="Arial MT"/>
                <a:cs typeface="Arial MT"/>
              </a:rPr>
              <a:t>city</a:t>
            </a:r>
            <a:endParaRPr sz="2400">
              <a:latin typeface="Arial MT"/>
              <a:cs typeface="Arial MT"/>
            </a:endParaRPr>
          </a:p>
        </p:txBody>
      </p:sp>
      <p:sp>
        <p:nvSpPr>
          <p:cNvPr id="13" name="object 13"/>
          <p:cNvSpPr txBox="1"/>
          <p:nvPr/>
        </p:nvSpPr>
        <p:spPr>
          <a:xfrm>
            <a:off x="6518400" y="2856954"/>
            <a:ext cx="721995" cy="375285"/>
          </a:xfrm>
          <a:prstGeom prst="rect">
            <a:avLst/>
          </a:prstGeom>
        </p:spPr>
        <p:txBody>
          <a:bodyPr vert="horz" wrap="square" lIns="0" tIns="12065" rIns="0" bIns="0" rtlCol="0">
            <a:spAutoFit/>
          </a:bodyPr>
          <a:lstStyle/>
          <a:p>
            <a:pPr marL="12700">
              <a:spcBef>
                <a:spcPts val="95"/>
              </a:spcBef>
            </a:pPr>
            <a:r>
              <a:rPr sz="2300" spc="-110" dirty="0">
                <a:latin typeface="Arial MT"/>
                <a:cs typeface="Arial MT"/>
              </a:rPr>
              <a:t>c•ñies</a:t>
            </a:r>
            <a:endParaRPr sz="2300">
              <a:latin typeface="Arial MT"/>
              <a:cs typeface="Arial MT"/>
            </a:endParaRPr>
          </a:p>
        </p:txBody>
      </p:sp>
      <p:sp>
        <p:nvSpPr>
          <p:cNvPr id="14" name="object 14"/>
          <p:cNvSpPr txBox="1"/>
          <p:nvPr/>
        </p:nvSpPr>
        <p:spPr>
          <a:xfrm>
            <a:off x="7500664" y="2838252"/>
            <a:ext cx="1450340" cy="1119505"/>
          </a:xfrm>
          <a:prstGeom prst="rect">
            <a:avLst/>
          </a:prstGeom>
        </p:spPr>
        <p:txBody>
          <a:bodyPr vert="horz" wrap="square" lIns="0" tIns="30480" rIns="0" bIns="0" rtlCol="0">
            <a:spAutoFit/>
          </a:bodyPr>
          <a:lstStyle/>
          <a:p>
            <a:pPr marL="12700">
              <a:spcBef>
                <a:spcPts val="240"/>
              </a:spcBef>
              <a:tabLst>
                <a:tab pos="774065" algn="l"/>
              </a:tabLst>
            </a:pPr>
            <a:r>
              <a:rPr sz="2300" spc="40" dirty="0">
                <a:latin typeface="Arial MT"/>
                <a:cs typeface="Arial MT"/>
              </a:rPr>
              <a:t>cit</a:t>
            </a:r>
            <a:r>
              <a:rPr sz="2300" dirty="0">
                <a:latin typeface="Arial MT"/>
                <a:cs typeface="Arial MT"/>
              </a:rPr>
              <a:t>	</a:t>
            </a:r>
            <a:r>
              <a:rPr sz="2300" spc="-10" dirty="0">
                <a:latin typeface="Arial MT"/>
                <a:cs typeface="Arial MT"/>
              </a:rPr>
              <a:t>state</a:t>
            </a:r>
            <a:endParaRPr sz="2300">
              <a:latin typeface="Arial MT"/>
              <a:cs typeface="Arial MT"/>
            </a:endParaRPr>
          </a:p>
          <a:p>
            <a:pPr marR="142240" algn="r">
              <a:spcBef>
                <a:spcPts val="145"/>
              </a:spcBef>
            </a:pPr>
            <a:r>
              <a:rPr sz="2350" spc="-25" dirty="0">
                <a:latin typeface="Arial MT"/>
                <a:cs typeface="Arial MT"/>
              </a:rPr>
              <a:t>CA</a:t>
            </a:r>
            <a:endParaRPr sz="2350">
              <a:latin typeface="Arial MT"/>
              <a:cs typeface="Arial MT"/>
            </a:endParaRPr>
          </a:p>
          <a:p>
            <a:pPr marR="147955" algn="r">
              <a:spcBef>
                <a:spcPts val="105"/>
              </a:spcBef>
              <a:tabLst>
                <a:tab pos="828675" algn="l"/>
              </a:tabLst>
            </a:pPr>
            <a:r>
              <a:rPr sz="2200" spc="-25" dirty="0">
                <a:latin typeface="Arial MT"/>
                <a:cs typeface="Arial MT"/>
              </a:rPr>
              <a:t>c2</a:t>
            </a:r>
            <a:r>
              <a:rPr sz="2200" dirty="0">
                <a:latin typeface="Arial MT"/>
                <a:cs typeface="Arial MT"/>
              </a:rPr>
              <a:t>	</a:t>
            </a:r>
            <a:r>
              <a:rPr sz="2200" spc="-25" dirty="0">
                <a:latin typeface="Arial MT"/>
                <a:cs typeface="Arial MT"/>
              </a:rPr>
              <a:t>NY</a:t>
            </a:r>
            <a:endParaRPr sz="2200">
              <a:latin typeface="Arial MT"/>
              <a:cs typeface="Arial MT"/>
            </a:endParaRPr>
          </a:p>
        </p:txBody>
      </p:sp>
    </p:spTree>
    <p:extLst>
      <p:ext uri="{BB962C8B-B14F-4D97-AF65-F5344CB8AC3E}">
        <p14:creationId xmlns:p14="http://schemas.microsoft.com/office/powerpoint/2010/main" val="944654169"/>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283273" y="4205883"/>
            <a:ext cx="4589858" cy="2044898"/>
          </a:xfrm>
          <a:prstGeom prst="rect">
            <a:avLst/>
          </a:prstGeom>
        </p:spPr>
      </p:pic>
      <p:pic>
        <p:nvPicPr>
          <p:cNvPr id="3" name="object 3"/>
          <p:cNvPicPr/>
          <p:nvPr/>
        </p:nvPicPr>
        <p:blipFill>
          <a:blip r:embed="rId3" cstate="print"/>
          <a:stretch>
            <a:fillRect/>
          </a:stretch>
        </p:blipFill>
        <p:spPr>
          <a:xfrm>
            <a:off x="2970608" y="2678906"/>
            <a:ext cx="2955726" cy="669726"/>
          </a:xfrm>
          <a:prstGeom prst="rect">
            <a:avLst/>
          </a:prstGeom>
        </p:spPr>
      </p:pic>
      <p:pic>
        <p:nvPicPr>
          <p:cNvPr id="4" name="object 4"/>
          <p:cNvPicPr/>
          <p:nvPr/>
        </p:nvPicPr>
        <p:blipFill>
          <a:blip r:embed="rId4" cstate="print"/>
          <a:stretch>
            <a:fillRect/>
          </a:stretch>
        </p:blipFill>
        <p:spPr>
          <a:xfrm>
            <a:off x="2854523" y="1991321"/>
            <a:ext cx="1134070" cy="428625"/>
          </a:xfrm>
          <a:prstGeom prst="rect">
            <a:avLst/>
          </a:prstGeom>
        </p:spPr>
      </p:pic>
      <p:pic>
        <p:nvPicPr>
          <p:cNvPr id="5" name="object 5"/>
          <p:cNvPicPr/>
          <p:nvPr/>
        </p:nvPicPr>
        <p:blipFill>
          <a:blip r:embed="rId5" cstate="print"/>
          <a:stretch>
            <a:fillRect/>
          </a:stretch>
        </p:blipFill>
        <p:spPr>
          <a:xfrm>
            <a:off x="4479727" y="2009180"/>
            <a:ext cx="1205507" cy="428625"/>
          </a:xfrm>
          <a:prstGeom prst="rect">
            <a:avLst/>
          </a:prstGeom>
        </p:spPr>
      </p:pic>
      <p:grpSp>
        <p:nvGrpSpPr>
          <p:cNvPr id="6" name="object 6"/>
          <p:cNvGrpSpPr/>
          <p:nvPr/>
        </p:nvGrpSpPr>
        <p:grpSpPr>
          <a:xfrm>
            <a:off x="1524000" y="1276945"/>
            <a:ext cx="9135110" cy="161290"/>
            <a:chOff x="0" y="1276945"/>
            <a:chExt cx="9135110" cy="161290"/>
          </a:xfrm>
        </p:grpSpPr>
        <p:pic>
          <p:nvPicPr>
            <p:cNvPr id="7" name="object 7"/>
            <p:cNvPicPr/>
            <p:nvPr/>
          </p:nvPicPr>
          <p:blipFill>
            <a:blip r:embed="rId6" cstate="print"/>
            <a:stretch>
              <a:fillRect/>
            </a:stretch>
          </p:blipFill>
          <p:spPr>
            <a:xfrm>
              <a:off x="0" y="1384101"/>
              <a:ext cx="9135070" cy="53578"/>
            </a:xfrm>
            <a:prstGeom prst="rect">
              <a:avLst/>
            </a:prstGeom>
          </p:spPr>
        </p:pic>
        <p:pic>
          <p:nvPicPr>
            <p:cNvPr id="8" name="object 8"/>
            <p:cNvPicPr/>
            <p:nvPr/>
          </p:nvPicPr>
          <p:blipFill>
            <a:blip r:embed="rId7" cstate="print"/>
            <a:stretch>
              <a:fillRect/>
            </a:stretch>
          </p:blipFill>
          <p:spPr>
            <a:xfrm>
              <a:off x="0" y="1276945"/>
              <a:ext cx="9135070" cy="80367"/>
            </a:xfrm>
            <a:prstGeom prst="rect">
              <a:avLst/>
            </a:prstGeom>
          </p:spPr>
        </p:pic>
      </p:grpSp>
      <p:pic>
        <p:nvPicPr>
          <p:cNvPr id="9" name="object 9"/>
          <p:cNvPicPr/>
          <p:nvPr/>
        </p:nvPicPr>
        <p:blipFill>
          <a:blip r:embed="rId8" cstate="print"/>
          <a:stretch>
            <a:fillRect/>
          </a:stretch>
        </p:blipFill>
        <p:spPr>
          <a:xfrm>
            <a:off x="5220891" y="562570"/>
            <a:ext cx="44648" cy="53578"/>
          </a:xfrm>
          <a:prstGeom prst="rect">
            <a:avLst/>
          </a:prstGeom>
        </p:spPr>
      </p:pic>
      <p:pic>
        <p:nvPicPr>
          <p:cNvPr id="10" name="object 10"/>
          <p:cNvPicPr/>
          <p:nvPr/>
        </p:nvPicPr>
        <p:blipFill>
          <a:blip r:embed="rId9" cstate="print"/>
          <a:stretch>
            <a:fillRect/>
          </a:stretch>
        </p:blipFill>
        <p:spPr>
          <a:xfrm>
            <a:off x="6122790" y="562571"/>
            <a:ext cx="312539" cy="410765"/>
          </a:xfrm>
          <a:prstGeom prst="rect">
            <a:avLst/>
          </a:prstGeom>
        </p:spPr>
      </p:pic>
      <p:sp>
        <p:nvSpPr>
          <p:cNvPr id="11" name="object 11"/>
          <p:cNvSpPr/>
          <p:nvPr/>
        </p:nvSpPr>
        <p:spPr>
          <a:xfrm>
            <a:off x="1541860"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pic>
        <p:nvPicPr>
          <p:cNvPr id="12" name="object 12"/>
          <p:cNvPicPr/>
          <p:nvPr/>
        </p:nvPicPr>
        <p:blipFill>
          <a:blip r:embed="rId10" cstate="print"/>
          <a:stretch>
            <a:fillRect/>
          </a:stretch>
        </p:blipFill>
        <p:spPr>
          <a:xfrm>
            <a:off x="1818680" y="6679407"/>
            <a:ext cx="196453" cy="133945"/>
          </a:xfrm>
          <a:prstGeom prst="rect">
            <a:avLst/>
          </a:prstGeom>
        </p:spPr>
      </p:pic>
      <p:pic>
        <p:nvPicPr>
          <p:cNvPr id="13" name="object 13"/>
          <p:cNvPicPr/>
          <p:nvPr/>
        </p:nvPicPr>
        <p:blipFill>
          <a:blip r:embed="rId11" cstate="print"/>
          <a:stretch>
            <a:fillRect/>
          </a:stretch>
        </p:blipFill>
        <p:spPr>
          <a:xfrm>
            <a:off x="6774656" y="6732985"/>
            <a:ext cx="3705820" cy="125015"/>
          </a:xfrm>
          <a:prstGeom prst="rect">
            <a:avLst/>
          </a:prstGeom>
        </p:spPr>
      </p:pic>
      <p:pic>
        <p:nvPicPr>
          <p:cNvPr id="14" name="object 14"/>
          <p:cNvPicPr/>
          <p:nvPr/>
        </p:nvPicPr>
        <p:blipFill>
          <a:blip r:embed="rId12" cstate="print"/>
          <a:stretch>
            <a:fillRect/>
          </a:stretch>
        </p:blipFill>
        <p:spPr>
          <a:xfrm>
            <a:off x="2631281" y="2491383"/>
            <a:ext cx="339328" cy="857250"/>
          </a:xfrm>
          <a:prstGeom prst="rect">
            <a:avLst/>
          </a:prstGeom>
        </p:spPr>
      </p:pic>
      <p:sp>
        <p:nvSpPr>
          <p:cNvPr id="15" name="object 15"/>
          <p:cNvSpPr txBox="1">
            <a:spLocks noGrp="1"/>
          </p:cNvSpPr>
          <p:nvPr>
            <p:ph type="title"/>
          </p:nvPr>
        </p:nvSpPr>
        <p:spPr>
          <a:xfrm>
            <a:off x="3266773" y="-413220"/>
            <a:ext cx="2599055" cy="1524776"/>
          </a:xfrm>
          <a:prstGeom prst="rect">
            <a:avLst/>
          </a:prstGeom>
        </p:spPr>
        <p:txBody>
          <a:bodyPr vert="horz" wrap="square" lIns="0" tIns="16510" rIns="0" bIns="0" numCol="1" rtlCol="0" anchor="b" anchorCtr="0" compatLnSpc="1">
            <a:prstTxWarp prst="textNoShape">
              <a:avLst/>
            </a:prstTxWarp>
            <a:spAutoFit/>
          </a:bodyPr>
          <a:lstStyle/>
          <a:p>
            <a:pPr marL="12700">
              <a:spcBef>
                <a:spcPts val="130"/>
              </a:spcBef>
            </a:pPr>
            <a:r>
              <a:rPr sz="4900" spc="-350" dirty="0">
                <a:solidFill>
                  <a:srgbClr val="016B5D"/>
                </a:solidFill>
              </a:rPr>
              <a:t>Dimension</a:t>
            </a:r>
            <a:endParaRPr sz="4900"/>
          </a:p>
        </p:txBody>
      </p:sp>
      <p:sp>
        <p:nvSpPr>
          <p:cNvPr id="16" name="object 16"/>
          <p:cNvSpPr txBox="1"/>
          <p:nvPr/>
        </p:nvSpPr>
        <p:spPr>
          <a:xfrm>
            <a:off x="6461403" y="334316"/>
            <a:ext cx="2387600" cy="777240"/>
          </a:xfrm>
          <a:prstGeom prst="rect">
            <a:avLst/>
          </a:prstGeom>
        </p:spPr>
        <p:txBody>
          <a:bodyPr vert="horz" wrap="square" lIns="0" tIns="16510" rIns="0" bIns="0" rtlCol="0">
            <a:spAutoFit/>
          </a:bodyPr>
          <a:lstStyle/>
          <a:p>
            <a:pPr marL="12700">
              <a:spcBef>
                <a:spcPts val="130"/>
              </a:spcBef>
            </a:pPr>
            <a:r>
              <a:rPr sz="4900" spc="-290" dirty="0">
                <a:solidFill>
                  <a:srgbClr val="086456"/>
                </a:solidFill>
                <a:latin typeface="Arial MT"/>
                <a:cs typeface="Arial MT"/>
              </a:rPr>
              <a:t>ierarchies</a:t>
            </a:r>
            <a:endParaRPr sz="4900">
              <a:latin typeface="Arial MT"/>
              <a:cs typeface="Arial MT"/>
            </a:endParaRPr>
          </a:p>
        </p:txBody>
      </p:sp>
      <p:sp>
        <p:nvSpPr>
          <p:cNvPr id="17" name="object 17"/>
          <p:cNvSpPr txBox="1"/>
          <p:nvPr/>
        </p:nvSpPr>
        <p:spPr>
          <a:xfrm>
            <a:off x="4154228" y="1710978"/>
            <a:ext cx="249554" cy="330835"/>
          </a:xfrm>
          <a:prstGeom prst="rect">
            <a:avLst/>
          </a:prstGeom>
        </p:spPr>
        <p:txBody>
          <a:bodyPr vert="horz" wrap="square" lIns="0" tIns="12700" rIns="0" bIns="0" rtlCol="0">
            <a:spAutoFit/>
          </a:bodyPr>
          <a:lstStyle/>
          <a:p>
            <a:pPr marL="12700">
              <a:spcBef>
                <a:spcPts val="100"/>
              </a:spcBef>
            </a:pPr>
            <a:r>
              <a:rPr sz="2000" spc="-75" dirty="0">
                <a:solidFill>
                  <a:srgbClr val="366464"/>
                </a:solidFill>
                <a:latin typeface="Arial MT"/>
                <a:cs typeface="Arial MT"/>
              </a:rPr>
              <a:t>all</a:t>
            </a:r>
            <a:endParaRPr sz="2000">
              <a:latin typeface="Arial MT"/>
              <a:cs typeface="Arial MT"/>
            </a:endParaRPr>
          </a:p>
        </p:txBody>
      </p:sp>
      <p:sp>
        <p:nvSpPr>
          <p:cNvPr id="18" name="object 18"/>
          <p:cNvSpPr txBox="1"/>
          <p:nvPr/>
        </p:nvSpPr>
        <p:spPr>
          <a:xfrm>
            <a:off x="3914893" y="2395835"/>
            <a:ext cx="777240" cy="323215"/>
          </a:xfrm>
          <a:prstGeom prst="rect">
            <a:avLst/>
          </a:prstGeom>
        </p:spPr>
        <p:txBody>
          <a:bodyPr vert="horz" wrap="square" lIns="0" tIns="12700" rIns="0" bIns="0" rtlCol="0">
            <a:spAutoFit/>
          </a:bodyPr>
          <a:lstStyle/>
          <a:p>
            <a:pPr marL="12700">
              <a:spcBef>
                <a:spcPts val="100"/>
              </a:spcBef>
            </a:pPr>
            <a:r>
              <a:rPr sz="1950" spc="-85" dirty="0">
                <a:solidFill>
                  <a:srgbClr val="313131"/>
                </a:solidFill>
                <a:latin typeface="Arial MT"/>
                <a:cs typeface="Arial MT"/>
              </a:rPr>
              <a:t>product</a:t>
            </a:r>
            <a:endParaRPr sz="1950">
              <a:latin typeface="Arial MT"/>
              <a:cs typeface="Arial MT"/>
            </a:endParaRPr>
          </a:p>
        </p:txBody>
      </p:sp>
      <p:sp>
        <p:nvSpPr>
          <p:cNvPr id="19" name="object 19"/>
          <p:cNvSpPr txBox="1"/>
          <p:nvPr/>
        </p:nvSpPr>
        <p:spPr>
          <a:xfrm>
            <a:off x="5476530" y="2395835"/>
            <a:ext cx="537210" cy="323215"/>
          </a:xfrm>
          <a:prstGeom prst="rect">
            <a:avLst/>
          </a:prstGeom>
        </p:spPr>
        <p:txBody>
          <a:bodyPr vert="horz" wrap="square" lIns="0" tIns="12700" rIns="0" bIns="0" rtlCol="0">
            <a:spAutoFit/>
          </a:bodyPr>
          <a:lstStyle/>
          <a:p>
            <a:pPr marL="12700">
              <a:spcBef>
                <a:spcPts val="100"/>
              </a:spcBef>
            </a:pPr>
            <a:r>
              <a:rPr sz="1950" spc="30" dirty="0">
                <a:solidFill>
                  <a:srgbClr val="0A0A0A"/>
                </a:solidFill>
                <a:latin typeface="Arial MT"/>
                <a:cs typeface="Arial MT"/>
              </a:rPr>
              <a:t>date</a:t>
            </a:r>
            <a:endParaRPr sz="1950">
              <a:latin typeface="Arial MT"/>
              <a:cs typeface="Arial MT"/>
            </a:endParaRPr>
          </a:p>
        </p:txBody>
      </p:sp>
      <p:sp>
        <p:nvSpPr>
          <p:cNvPr id="20" name="object 20"/>
          <p:cNvSpPr txBox="1"/>
          <p:nvPr/>
        </p:nvSpPr>
        <p:spPr>
          <a:xfrm>
            <a:off x="1974885" y="3302199"/>
            <a:ext cx="1226185" cy="323215"/>
          </a:xfrm>
          <a:prstGeom prst="rect">
            <a:avLst/>
          </a:prstGeom>
        </p:spPr>
        <p:txBody>
          <a:bodyPr vert="horz" wrap="square" lIns="0" tIns="12700" rIns="0" bIns="0" rtlCol="0">
            <a:spAutoFit/>
          </a:bodyPr>
          <a:lstStyle/>
          <a:p>
            <a:pPr marL="12700">
              <a:spcBef>
                <a:spcPts val="100"/>
              </a:spcBef>
            </a:pPr>
            <a:r>
              <a:rPr sz="1950" spc="-95" dirty="0">
                <a:solidFill>
                  <a:srgbClr val="2D2D2D"/>
                </a:solidFill>
                <a:latin typeface="Arial MT"/>
                <a:cs typeface="Arial MT"/>
              </a:rPr>
              <a:t>city,</a:t>
            </a:r>
            <a:r>
              <a:rPr sz="1950" spc="-25" dirty="0">
                <a:solidFill>
                  <a:srgbClr val="2D2D2D"/>
                </a:solidFill>
                <a:latin typeface="Arial MT"/>
                <a:cs typeface="Arial MT"/>
              </a:rPr>
              <a:t> </a:t>
            </a:r>
            <a:r>
              <a:rPr sz="1950" spc="-80" dirty="0">
                <a:solidFill>
                  <a:srgbClr val="1D5957"/>
                </a:solidFill>
                <a:latin typeface="Arial MT"/>
                <a:cs typeface="Arial MT"/>
              </a:rPr>
              <a:t>product</a:t>
            </a:r>
            <a:endParaRPr sz="1950">
              <a:latin typeface="Arial MT"/>
              <a:cs typeface="Arial MT"/>
            </a:endParaRPr>
          </a:p>
        </p:txBody>
      </p:sp>
      <p:sp>
        <p:nvSpPr>
          <p:cNvPr id="21" name="object 21"/>
          <p:cNvSpPr txBox="1"/>
          <p:nvPr/>
        </p:nvSpPr>
        <p:spPr>
          <a:xfrm>
            <a:off x="3867979" y="3302199"/>
            <a:ext cx="926465" cy="323215"/>
          </a:xfrm>
          <a:prstGeom prst="rect">
            <a:avLst/>
          </a:prstGeom>
        </p:spPr>
        <p:txBody>
          <a:bodyPr vert="horz" wrap="square" lIns="0" tIns="12700" rIns="0" bIns="0" rtlCol="0">
            <a:spAutoFit/>
          </a:bodyPr>
          <a:lstStyle/>
          <a:p>
            <a:pPr marL="12700">
              <a:spcBef>
                <a:spcPts val="100"/>
              </a:spcBef>
            </a:pPr>
            <a:r>
              <a:rPr sz="1950" spc="-80" dirty="0">
                <a:solidFill>
                  <a:srgbClr val="464646"/>
                </a:solidFill>
                <a:latin typeface="Arial MT"/>
                <a:cs typeface="Arial MT"/>
              </a:rPr>
              <a:t>city,</a:t>
            </a:r>
            <a:r>
              <a:rPr sz="1950" spc="-40" dirty="0">
                <a:solidFill>
                  <a:srgbClr val="464646"/>
                </a:solidFill>
                <a:latin typeface="Arial MT"/>
                <a:cs typeface="Arial MT"/>
              </a:rPr>
              <a:t> </a:t>
            </a:r>
            <a:r>
              <a:rPr sz="1950" spc="-60" dirty="0">
                <a:solidFill>
                  <a:srgbClr val="035446"/>
                </a:solidFill>
                <a:latin typeface="Arial MT"/>
                <a:cs typeface="Arial MT"/>
              </a:rPr>
              <a:t>date</a:t>
            </a:r>
            <a:endParaRPr sz="1950">
              <a:latin typeface="Arial MT"/>
              <a:cs typeface="Arial MT"/>
            </a:endParaRPr>
          </a:p>
        </p:txBody>
      </p:sp>
      <p:sp>
        <p:nvSpPr>
          <p:cNvPr id="22" name="object 22"/>
          <p:cNvSpPr txBox="1"/>
          <p:nvPr/>
        </p:nvSpPr>
        <p:spPr>
          <a:xfrm>
            <a:off x="5388292" y="3302199"/>
            <a:ext cx="1352550" cy="323215"/>
          </a:xfrm>
          <a:prstGeom prst="rect">
            <a:avLst/>
          </a:prstGeom>
        </p:spPr>
        <p:txBody>
          <a:bodyPr vert="horz" wrap="square" lIns="0" tIns="12700" rIns="0" bIns="0" rtlCol="0">
            <a:spAutoFit/>
          </a:bodyPr>
          <a:lstStyle/>
          <a:p>
            <a:pPr marL="12700">
              <a:spcBef>
                <a:spcPts val="100"/>
              </a:spcBef>
            </a:pPr>
            <a:r>
              <a:rPr sz="1950" spc="-85" dirty="0">
                <a:solidFill>
                  <a:srgbClr val="11574D"/>
                </a:solidFill>
                <a:latin typeface="Arial MT"/>
                <a:cs typeface="Arial MT"/>
              </a:rPr>
              <a:t>product,</a:t>
            </a:r>
            <a:r>
              <a:rPr sz="1950" spc="5" dirty="0">
                <a:solidFill>
                  <a:srgbClr val="11574D"/>
                </a:solidFill>
                <a:latin typeface="Arial MT"/>
                <a:cs typeface="Arial MT"/>
              </a:rPr>
              <a:t> </a:t>
            </a:r>
            <a:r>
              <a:rPr sz="1950" spc="-60" dirty="0">
                <a:solidFill>
                  <a:srgbClr val="1A4D44"/>
                </a:solidFill>
                <a:latin typeface="Arial MT"/>
                <a:cs typeface="Arial MT"/>
              </a:rPr>
              <a:t>date</a:t>
            </a:r>
            <a:endParaRPr sz="1950">
              <a:latin typeface="Arial MT"/>
              <a:cs typeface="Arial MT"/>
            </a:endParaRPr>
          </a:p>
        </p:txBody>
      </p:sp>
      <p:sp>
        <p:nvSpPr>
          <p:cNvPr id="23" name="object 23"/>
          <p:cNvSpPr txBox="1"/>
          <p:nvPr/>
        </p:nvSpPr>
        <p:spPr>
          <a:xfrm>
            <a:off x="3049502" y="3220839"/>
            <a:ext cx="441959" cy="1111885"/>
          </a:xfrm>
          <a:prstGeom prst="rect">
            <a:avLst/>
          </a:prstGeom>
        </p:spPr>
        <p:txBody>
          <a:bodyPr vert="horz" wrap="square" lIns="0" tIns="15875" rIns="0" bIns="0" rtlCol="0">
            <a:spAutoFit/>
          </a:bodyPr>
          <a:lstStyle/>
          <a:p>
            <a:pPr marL="12700">
              <a:spcBef>
                <a:spcPts val="125"/>
              </a:spcBef>
            </a:pPr>
            <a:r>
              <a:rPr sz="7100" spc="-335" dirty="0">
                <a:latin typeface="Arial MT"/>
                <a:cs typeface="Arial MT"/>
              </a:rPr>
              <a:t>x</a:t>
            </a:r>
            <a:endParaRPr sz="7100">
              <a:latin typeface="Arial MT"/>
              <a:cs typeface="Arial MT"/>
            </a:endParaRPr>
          </a:p>
        </p:txBody>
      </p:sp>
      <p:sp>
        <p:nvSpPr>
          <p:cNvPr id="24" name="object 24"/>
          <p:cNvSpPr txBox="1"/>
          <p:nvPr/>
        </p:nvSpPr>
        <p:spPr>
          <a:xfrm>
            <a:off x="4180038" y="3252093"/>
            <a:ext cx="1002665" cy="1111885"/>
          </a:xfrm>
          <a:prstGeom prst="rect">
            <a:avLst/>
          </a:prstGeom>
        </p:spPr>
        <p:txBody>
          <a:bodyPr vert="horz" wrap="square" lIns="0" tIns="15875" rIns="0" bIns="0" rtlCol="0">
            <a:spAutoFit/>
          </a:bodyPr>
          <a:lstStyle/>
          <a:p>
            <a:pPr marL="12700">
              <a:spcBef>
                <a:spcPts val="125"/>
              </a:spcBef>
              <a:tabLst>
                <a:tab pos="707390" algn="l"/>
              </a:tabLst>
            </a:pPr>
            <a:r>
              <a:rPr sz="7100" spc="-1635" dirty="0">
                <a:latin typeface="Arial MT"/>
                <a:cs typeface="Arial MT"/>
              </a:rPr>
              <a:t>)</a:t>
            </a:r>
            <a:r>
              <a:rPr sz="7100" dirty="0">
                <a:latin typeface="Arial MT"/>
                <a:cs typeface="Arial MT"/>
              </a:rPr>
              <a:t>	</a:t>
            </a:r>
            <a:r>
              <a:rPr sz="7100" spc="-2850" dirty="0">
                <a:latin typeface="Arial MT"/>
                <a:cs typeface="Arial MT"/>
              </a:rPr>
              <a:t>w’</a:t>
            </a:r>
            <a:endParaRPr sz="7100">
              <a:latin typeface="Arial MT"/>
              <a:cs typeface="Arial MT"/>
            </a:endParaRPr>
          </a:p>
        </p:txBody>
      </p:sp>
      <p:sp>
        <p:nvSpPr>
          <p:cNvPr id="25" name="object 25"/>
          <p:cNvSpPr txBox="1"/>
          <p:nvPr/>
        </p:nvSpPr>
        <p:spPr>
          <a:xfrm>
            <a:off x="3412564" y="4181773"/>
            <a:ext cx="1810385" cy="323215"/>
          </a:xfrm>
          <a:prstGeom prst="rect">
            <a:avLst/>
          </a:prstGeom>
        </p:spPr>
        <p:txBody>
          <a:bodyPr vert="horz" wrap="square" lIns="0" tIns="12700" rIns="0" bIns="0" rtlCol="0">
            <a:spAutoFit/>
          </a:bodyPr>
          <a:lstStyle/>
          <a:p>
            <a:pPr marL="12700">
              <a:spcBef>
                <a:spcPts val="100"/>
              </a:spcBef>
            </a:pPr>
            <a:r>
              <a:rPr sz="1950" spc="-95" dirty="0">
                <a:solidFill>
                  <a:srgbClr val="3B5D56"/>
                </a:solidFill>
                <a:latin typeface="Arial MT"/>
                <a:cs typeface="Arial MT"/>
              </a:rPr>
              <a:t>city,</a:t>
            </a:r>
            <a:r>
              <a:rPr sz="1950" spc="-60" dirty="0">
                <a:solidFill>
                  <a:srgbClr val="3B5D56"/>
                </a:solidFill>
                <a:latin typeface="Arial MT"/>
                <a:cs typeface="Arial MT"/>
              </a:rPr>
              <a:t> </a:t>
            </a:r>
            <a:r>
              <a:rPr sz="1950" spc="-75" dirty="0">
                <a:solidFill>
                  <a:srgbClr val="3F3F3F"/>
                </a:solidFill>
                <a:latin typeface="Arial MT"/>
                <a:cs typeface="Arial MT"/>
              </a:rPr>
              <a:t>product,</a:t>
            </a:r>
            <a:r>
              <a:rPr sz="1950" spc="35" dirty="0">
                <a:solidFill>
                  <a:srgbClr val="3F3F3F"/>
                </a:solidFill>
                <a:latin typeface="Arial MT"/>
                <a:cs typeface="Arial MT"/>
              </a:rPr>
              <a:t> </a:t>
            </a:r>
            <a:r>
              <a:rPr sz="1950" spc="-55" dirty="0">
                <a:solidFill>
                  <a:srgbClr val="156654"/>
                </a:solidFill>
                <a:latin typeface="Arial MT"/>
                <a:cs typeface="Arial MT"/>
              </a:rPr>
              <a:t>date</a:t>
            </a:r>
            <a:endParaRPr sz="1950">
              <a:latin typeface="Arial MT"/>
              <a:cs typeface="Arial MT"/>
            </a:endParaRPr>
          </a:p>
        </p:txBody>
      </p:sp>
      <p:sp>
        <p:nvSpPr>
          <p:cNvPr id="26" name="object 26"/>
          <p:cNvSpPr txBox="1"/>
          <p:nvPr/>
        </p:nvSpPr>
        <p:spPr>
          <a:xfrm>
            <a:off x="2201211" y="5872956"/>
            <a:ext cx="2035810" cy="308610"/>
          </a:xfrm>
          <a:prstGeom prst="rect">
            <a:avLst/>
          </a:prstGeom>
        </p:spPr>
        <p:txBody>
          <a:bodyPr vert="horz" wrap="square" lIns="0" tIns="13335" rIns="0" bIns="0" rtlCol="0">
            <a:spAutoFit/>
          </a:bodyPr>
          <a:lstStyle/>
          <a:p>
            <a:pPr marL="12700">
              <a:spcBef>
                <a:spcPts val="105"/>
              </a:spcBef>
            </a:pPr>
            <a:r>
              <a:rPr sz="1850" dirty="0">
                <a:solidFill>
                  <a:srgbClr val="21645D"/>
                </a:solidFill>
                <a:latin typeface="Arial MT"/>
                <a:cs typeface="Arial MT"/>
              </a:rPr>
              <a:t>not</a:t>
            </a:r>
            <a:r>
              <a:rPr sz="1850" spc="-45" dirty="0">
                <a:solidFill>
                  <a:srgbClr val="21645D"/>
                </a:solidFill>
                <a:latin typeface="Arial MT"/>
                <a:cs typeface="Arial MT"/>
              </a:rPr>
              <a:t> </a:t>
            </a:r>
            <a:r>
              <a:rPr sz="1850" spc="-10" dirty="0">
                <a:solidFill>
                  <a:srgbClr val="3A3A3A"/>
                </a:solidFill>
                <a:latin typeface="Arial MT"/>
                <a:cs typeface="Arial MT"/>
              </a:rPr>
              <a:t>all</a:t>
            </a:r>
            <a:r>
              <a:rPr sz="1850" spc="-114" dirty="0">
                <a:solidFill>
                  <a:srgbClr val="3A3A3A"/>
                </a:solidFill>
                <a:latin typeface="Arial MT"/>
                <a:cs typeface="Arial MT"/>
              </a:rPr>
              <a:t> </a:t>
            </a:r>
            <a:r>
              <a:rPr sz="1850" dirty="0">
                <a:solidFill>
                  <a:srgbClr val="074B3A"/>
                </a:solidFill>
                <a:latin typeface="Arial MT"/>
                <a:cs typeface="Arial MT"/>
              </a:rPr>
              <a:t>arcs</a:t>
            </a:r>
            <a:r>
              <a:rPr sz="1850" spc="-45" dirty="0">
                <a:solidFill>
                  <a:srgbClr val="074B3A"/>
                </a:solidFill>
                <a:latin typeface="Arial MT"/>
                <a:cs typeface="Arial MT"/>
              </a:rPr>
              <a:t> </a:t>
            </a:r>
            <a:r>
              <a:rPr sz="1850" spc="-35" dirty="0">
                <a:solidFill>
                  <a:srgbClr val="424242"/>
                </a:solidFill>
                <a:latin typeface="Arial MT"/>
                <a:cs typeface="Arial MT"/>
              </a:rPr>
              <a:t>shown...</a:t>
            </a:r>
            <a:endParaRPr sz="1850">
              <a:latin typeface="Arial MT"/>
              <a:cs typeface="Arial MT"/>
            </a:endParaRPr>
          </a:p>
        </p:txBody>
      </p:sp>
    </p:spTree>
    <p:extLst>
      <p:ext uri="{BB962C8B-B14F-4D97-AF65-F5344CB8AC3E}">
        <p14:creationId xmlns:p14="http://schemas.microsoft.com/office/powerpoint/2010/main" val="2608432800"/>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399110" y="2044899"/>
            <a:ext cx="2027039" cy="3670101"/>
          </a:xfrm>
          <a:prstGeom prst="rect">
            <a:avLst/>
          </a:prstGeom>
        </p:spPr>
      </p:pic>
      <p:pic>
        <p:nvPicPr>
          <p:cNvPr id="3" name="object 3"/>
          <p:cNvPicPr/>
          <p:nvPr/>
        </p:nvPicPr>
        <p:blipFill>
          <a:blip r:embed="rId3" cstate="print"/>
          <a:stretch>
            <a:fillRect/>
          </a:stretch>
        </p:blipFill>
        <p:spPr>
          <a:xfrm>
            <a:off x="6703218" y="3830836"/>
            <a:ext cx="2964656" cy="1446609"/>
          </a:xfrm>
          <a:prstGeom prst="rect">
            <a:avLst/>
          </a:prstGeom>
        </p:spPr>
      </p:pic>
      <p:grpSp>
        <p:nvGrpSpPr>
          <p:cNvPr id="4" name="object 4"/>
          <p:cNvGrpSpPr/>
          <p:nvPr/>
        </p:nvGrpSpPr>
        <p:grpSpPr>
          <a:xfrm>
            <a:off x="1524001" y="1273968"/>
            <a:ext cx="9138285" cy="163830"/>
            <a:chOff x="0" y="1273968"/>
            <a:chExt cx="9138285" cy="163830"/>
          </a:xfrm>
        </p:grpSpPr>
        <p:pic>
          <p:nvPicPr>
            <p:cNvPr id="5" name="object 5"/>
            <p:cNvPicPr/>
            <p:nvPr/>
          </p:nvPicPr>
          <p:blipFill>
            <a:blip r:embed="rId4" cstate="print"/>
            <a:stretch>
              <a:fillRect/>
            </a:stretch>
          </p:blipFill>
          <p:spPr>
            <a:xfrm>
              <a:off x="0" y="1384101"/>
              <a:ext cx="9135070" cy="53578"/>
            </a:xfrm>
            <a:prstGeom prst="rect">
              <a:avLst/>
            </a:prstGeom>
          </p:spPr>
        </p:pic>
        <p:pic>
          <p:nvPicPr>
            <p:cNvPr id="6" name="object 6"/>
            <p:cNvPicPr/>
            <p:nvPr/>
          </p:nvPicPr>
          <p:blipFill>
            <a:blip r:embed="rId5" cstate="print"/>
            <a:stretch>
              <a:fillRect/>
            </a:stretch>
          </p:blipFill>
          <p:spPr>
            <a:xfrm>
              <a:off x="0" y="1276945"/>
              <a:ext cx="9135070" cy="80367"/>
            </a:xfrm>
            <a:prstGeom prst="rect">
              <a:avLst/>
            </a:prstGeom>
          </p:spPr>
        </p:pic>
        <p:sp>
          <p:nvSpPr>
            <p:cNvPr id="7" name="object 7"/>
            <p:cNvSpPr/>
            <p:nvPr/>
          </p:nvSpPr>
          <p:spPr>
            <a:xfrm>
              <a:off x="17859"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grpSp>
      <p:graphicFrame>
        <p:nvGraphicFramePr>
          <p:cNvPr id="8" name="object 8"/>
          <p:cNvGraphicFramePr>
            <a:graphicFrameLocks noGrp="1"/>
          </p:cNvGraphicFramePr>
          <p:nvPr/>
        </p:nvGraphicFramePr>
        <p:xfrm>
          <a:off x="5578078" y="1711523"/>
          <a:ext cx="4349748" cy="2046604"/>
        </p:xfrm>
        <a:graphic>
          <a:graphicData uri="http://schemas.openxmlformats.org/drawingml/2006/table">
            <a:tbl>
              <a:tblPr firstRow="1" bandRow="1">
                <a:tableStyleId>{2D5ABB26-0587-4C30-8999-92F81FD0307C}</a:tableStyleId>
              </a:tblPr>
              <a:tblGrid>
                <a:gridCol w="5461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749935">
                  <a:extLst>
                    <a:ext uri="{9D8B030D-6E8A-4147-A177-3AD203B41FA5}">
                      <a16:colId xmlns:a16="http://schemas.microsoft.com/office/drawing/2014/main" val="20002"/>
                    </a:ext>
                  </a:extLst>
                </a:gridCol>
                <a:gridCol w="767714">
                  <a:extLst>
                    <a:ext uri="{9D8B030D-6E8A-4147-A177-3AD203B41FA5}">
                      <a16:colId xmlns:a16="http://schemas.microsoft.com/office/drawing/2014/main" val="20003"/>
                    </a:ext>
                  </a:extLst>
                </a:gridCol>
                <a:gridCol w="821054">
                  <a:extLst>
                    <a:ext uri="{9D8B030D-6E8A-4147-A177-3AD203B41FA5}">
                      <a16:colId xmlns:a16="http://schemas.microsoft.com/office/drawing/2014/main" val="20004"/>
                    </a:ext>
                  </a:extLst>
                </a:gridCol>
                <a:gridCol w="804545">
                  <a:extLst>
                    <a:ext uri="{9D8B030D-6E8A-4147-A177-3AD203B41FA5}">
                      <a16:colId xmlns:a16="http://schemas.microsoft.com/office/drawing/2014/main" val="20005"/>
                    </a:ext>
                  </a:extLst>
                </a:gridCol>
              </a:tblGrid>
              <a:tr h="225425">
                <a:tc>
                  <a:txBody>
                    <a:bodyPr/>
                    <a:lstStyle/>
                    <a:p>
                      <a:pPr marL="85725">
                        <a:lnSpc>
                          <a:spcPts val="1655"/>
                        </a:lnSpc>
                        <a:spcBef>
                          <a:spcPts val="15"/>
                        </a:spcBef>
                      </a:pPr>
                      <a:r>
                        <a:rPr sz="1450" spc="-20" dirty="0">
                          <a:latin typeface="Arial MT"/>
                          <a:cs typeface="Arial MT"/>
                        </a:rPr>
                        <a:t>time</a:t>
                      </a:r>
                      <a:endParaRPr sz="1450">
                        <a:latin typeface="Arial MT"/>
                        <a:cs typeface="Arial MT"/>
                      </a:endParaRPr>
                    </a:p>
                  </a:txBody>
                  <a:tcPr marL="0" marR="0" marT="1905" marB="0">
                    <a:lnR w="3175">
                      <a:solidFill>
                        <a:srgbClr val="282828"/>
                      </a:solidFill>
                      <a:prstDash val="solid"/>
                    </a:lnR>
                    <a:lnB w="3175">
                      <a:solidFill>
                        <a:srgbClr val="282828"/>
                      </a:solidFill>
                      <a:prstDash val="solid"/>
                    </a:lnB>
                  </a:tcPr>
                </a:tc>
                <a:tc>
                  <a:txBody>
                    <a:bodyPr/>
                    <a:lstStyle/>
                    <a:p>
                      <a:pPr algn="ctr">
                        <a:lnSpc>
                          <a:spcPts val="1655"/>
                        </a:lnSpc>
                        <a:spcBef>
                          <a:spcPts val="15"/>
                        </a:spcBef>
                      </a:pPr>
                      <a:r>
                        <a:rPr sz="1450" spc="-25" dirty="0">
                          <a:latin typeface="Arial MT"/>
                          <a:cs typeface="Arial MT"/>
                        </a:rPr>
                        <a:t>day</a:t>
                      </a:r>
                      <a:endParaRPr sz="1450">
                        <a:latin typeface="Arial MT"/>
                        <a:cs typeface="Arial MT"/>
                      </a:endParaRPr>
                    </a:p>
                  </a:txBody>
                  <a:tcPr marL="0" marR="0" marT="1905" marB="0">
                    <a:lnL w="3175">
                      <a:solidFill>
                        <a:srgbClr val="282828"/>
                      </a:solidFill>
                      <a:prstDash val="solid"/>
                    </a:lnL>
                    <a:lnR w="3175">
                      <a:solidFill>
                        <a:srgbClr val="282828"/>
                      </a:solidFill>
                      <a:prstDash val="solid"/>
                    </a:lnR>
                    <a:lnB w="3175">
                      <a:solidFill>
                        <a:srgbClr val="282828"/>
                      </a:solidFill>
                      <a:prstDash val="solid"/>
                    </a:lnB>
                  </a:tcPr>
                </a:tc>
                <a:tc>
                  <a:txBody>
                    <a:bodyPr/>
                    <a:lstStyle/>
                    <a:p>
                      <a:pPr marR="12065" algn="ctr">
                        <a:lnSpc>
                          <a:spcPts val="1655"/>
                        </a:lnSpc>
                        <a:spcBef>
                          <a:spcPts val="15"/>
                        </a:spcBef>
                      </a:pPr>
                      <a:r>
                        <a:rPr sz="1450" spc="-20" dirty="0">
                          <a:latin typeface="Arial MT"/>
                          <a:cs typeface="Arial MT"/>
                        </a:rPr>
                        <a:t>week</a:t>
                      </a:r>
                      <a:endParaRPr sz="1450">
                        <a:latin typeface="Arial MT"/>
                        <a:cs typeface="Arial MT"/>
                      </a:endParaRPr>
                    </a:p>
                  </a:txBody>
                  <a:tcPr marL="0" marR="0" marT="1905" marB="0">
                    <a:lnL w="3175">
                      <a:solidFill>
                        <a:srgbClr val="282828"/>
                      </a:solidFill>
                      <a:prstDash val="solid"/>
                    </a:lnL>
                    <a:lnR w="3175">
                      <a:solidFill>
                        <a:srgbClr val="282828"/>
                      </a:solidFill>
                      <a:prstDash val="solid"/>
                    </a:lnR>
                    <a:lnB w="3175">
                      <a:solidFill>
                        <a:srgbClr val="282828"/>
                      </a:solidFill>
                      <a:prstDash val="solid"/>
                    </a:lnB>
                  </a:tcPr>
                </a:tc>
                <a:tc>
                  <a:txBody>
                    <a:bodyPr/>
                    <a:lstStyle/>
                    <a:p>
                      <a:pPr marL="78740">
                        <a:lnSpc>
                          <a:spcPts val="1415"/>
                        </a:lnSpc>
                        <a:spcBef>
                          <a:spcPts val="1295"/>
                        </a:spcBef>
                      </a:pPr>
                      <a:r>
                        <a:rPr sz="1600" spc="-50" dirty="0">
                          <a:latin typeface="Arial MT"/>
                          <a:cs typeface="Arial MT"/>
                        </a:rPr>
                        <a:t>u</a:t>
                      </a:r>
                      <a:endParaRPr sz="1600">
                        <a:latin typeface="Arial MT"/>
                        <a:cs typeface="Arial MT"/>
                      </a:endParaRPr>
                    </a:p>
                    <a:p>
                      <a:pPr marL="85090">
                        <a:lnSpc>
                          <a:spcPts val="1015"/>
                        </a:lnSpc>
                      </a:pPr>
                      <a:r>
                        <a:rPr sz="1600" spc="-50" dirty="0">
                          <a:latin typeface="Arial MT"/>
                          <a:cs typeface="Arial MT"/>
                        </a:rPr>
                        <a:t>o</a:t>
                      </a:r>
                      <a:endParaRPr sz="1600">
                        <a:latin typeface="Arial MT"/>
                        <a:cs typeface="Arial MT"/>
                      </a:endParaRPr>
                    </a:p>
                    <a:p>
                      <a:pPr marL="74295">
                        <a:lnSpc>
                          <a:spcPts val="1700"/>
                        </a:lnSpc>
                      </a:pPr>
                      <a:r>
                        <a:rPr sz="1750" spc="-530" dirty="0">
                          <a:latin typeface="Arial MT"/>
                          <a:cs typeface="Arial MT"/>
                        </a:rPr>
                        <a:t>E</a:t>
                      </a:r>
                      <a:endParaRPr sz="1750">
                        <a:latin typeface="Arial MT"/>
                        <a:cs typeface="Arial MT"/>
                      </a:endParaRPr>
                    </a:p>
                  </a:txBody>
                  <a:tcPr marL="0" marR="0" marT="164465" marB="0" vert="vert">
                    <a:lnL w="3175">
                      <a:solidFill>
                        <a:srgbClr val="282828"/>
                      </a:solidFill>
                      <a:prstDash val="solid"/>
                    </a:lnL>
                    <a:lnR w="3175">
                      <a:solidFill>
                        <a:srgbClr val="282828"/>
                      </a:solidFill>
                      <a:prstDash val="solid"/>
                    </a:lnR>
                    <a:lnB w="3175">
                      <a:solidFill>
                        <a:srgbClr val="282828"/>
                      </a:solidFill>
                      <a:prstDash val="solid"/>
                    </a:lnB>
                  </a:tcPr>
                </a:tc>
                <a:tc>
                  <a:txBody>
                    <a:bodyPr/>
                    <a:lstStyle/>
                    <a:p>
                      <a:pPr marR="8255" algn="ctr">
                        <a:lnSpc>
                          <a:spcPts val="1655"/>
                        </a:lnSpc>
                        <a:spcBef>
                          <a:spcPts val="15"/>
                        </a:spcBef>
                      </a:pPr>
                      <a:r>
                        <a:rPr sz="1450" spc="-10" dirty="0">
                          <a:latin typeface="Arial MT"/>
                          <a:cs typeface="Arial MT"/>
                        </a:rPr>
                        <a:t>quarter</a:t>
                      </a:r>
                      <a:endParaRPr sz="1450">
                        <a:latin typeface="Arial MT"/>
                        <a:cs typeface="Arial MT"/>
                      </a:endParaRPr>
                    </a:p>
                  </a:txBody>
                  <a:tcPr marL="0" marR="0" marT="1905" marB="0">
                    <a:lnL w="3175">
                      <a:solidFill>
                        <a:srgbClr val="282828"/>
                      </a:solidFill>
                      <a:prstDash val="solid"/>
                    </a:lnL>
                    <a:lnR w="3175">
                      <a:solidFill>
                        <a:srgbClr val="282828"/>
                      </a:solidFill>
                      <a:prstDash val="solid"/>
                    </a:lnR>
                    <a:lnB w="3175">
                      <a:solidFill>
                        <a:srgbClr val="282828"/>
                      </a:solidFill>
                      <a:prstDash val="solid"/>
                    </a:lnB>
                  </a:tcPr>
                </a:tc>
                <a:tc>
                  <a:txBody>
                    <a:bodyPr/>
                    <a:lstStyle/>
                    <a:p>
                      <a:pPr marR="19050" algn="ctr">
                        <a:lnSpc>
                          <a:spcPts val="1655"/>
                        </a:lnSpc>
                        <a:spcBef>
                          <a:spcPts val="15"/>
                        </a:spcBef>
                      </a:pPr>
                      <a:r>
                        <a:rPr sz="1450" spc="-20" dirty="0">
                          <a:latin typeface="Arial MT"/>
                          <a:cs typeface="Arial MT"/>
                        </a:rPr>
                        <a:t>year</a:t>
                      </a:r>
                      <a:endParaRPr sz="1450">
                        <a:latin typeface="Arial MT"/>
                        <a:cs typeface="Arial MT"/>
                      </a:endParaRPr>
                    </a:p>
                  </a:txBody>
                  <a:tcPr marL="0" marR="0" marT="1905" marB="0">
                    <a:lnL w="3175">
                      <a:solidFill>
                        <a:srgbClr val="282828"/>
                      </a:solidFill>
                      <a:prstDash val="solid"/>
                    </a:lnL>
                    <a:lnB w="3175">
                      <a:solidFill>
                        <a:srgbClr val="282828"/>
                      </a:solidFill>
                      <a:prstDash val="solid"/>
                    </a:lnB>
                  </a:tcPr>
                </a:tc>
                <a:extLst>
                  <a:ext uri="{0D108BD9-81ED-4DB2-BD59-A6C34878D82A}">
                    <a16:rowId xmlns:a16="http://schemas.microsoft.com/office/drawing/2014/main" val="10000"/>
                  </a:ext>
                </a:extLst>
              </a:tr>
              <a:tr h="241935">
                <a:tc>
                  <a:txBody>
                    <a:bodyPr/>
                    <a:lstStyle/>
                    <a:p>
                      <a:pPr>
                        <a:lnSpc>
                          <a:spcPct val="100000"/>
                        </a:lnSpc>
                      </a:pPr>
                      <a:endParaRPr sz="1400">
                        <a:latin typeface="Times New Roman"/>
                        <a:cs typeface="Times New Roman"/>
                      </a:endParaRPr>
                    </a:p>
                  </a:txBody>
                  <a:tcPr marL="0" marR="0" marT="0" marB="0">
                    <a:lnR w="3175">
                      <a:solidFill>
                        <a:srgbClr val="282828"/>
                      </a:solidFill>
                      <a:prstDash val="solid"/>
                    </a:lnR>
                    <a:lnT w="3175">
                      <a:solidFill>
                        <a:srgbClr val="282828"/>
                      </a:solidFill>
                      <a:prstDash val="solid"/>
                    </a:lnT>
                  </a:tcPr>
                </a:tc>
                <a:tc>
                  <a:txBody>
                    <a:bodyPr/>
                    <a:lstStyle/>
                    <a:p>
                      <a:pPr marR="6350" algn="ctr">
                        <a:lnSpc>
                          <a:spcPct val="100000"/>
                        </a:lnSpc>
                        <a:spcBef>
                          <a:spcPts val="120"/>
                        </a:spcBef>
                      </a:pPr>
                      <a:r>
                        <a:rPr sz="1400" spc="-50" dirty="0">
                          <a:latin typeface="Arial MT"/>
                          <a:cs typeface="Arial MT"/>
                        </a:rPr>
                        <a:t>1</a:t>
                      </a:r>
                      <a:endParaRPr sz="1400">
                        <a:latin typeface="Arial MT"/>
                        <a:cs typeface="Arial MT"/>
                      </a:endParaRPr>
                    </a:p>
                  </a:txBody>
                  <a:tcPr marL="0" marR="0" marT="15240" marB="0">
                    <a:lnL w="3175">
                      <a:solidFill>
                        <a:srgbClr val="282828"/>
                      </a:solidFill>
                      <a:prstDash val="solid"/>
                    </a:lnL>
                    <a:lnR w="3175">
                      <a:solidFill>
                        <a:srgbClr val="282828"/>
                      </a:solidFill>
                      <a:prstDash val="solid"/>
                    </a:lnR>
                    <a:lnT w="3175">
                      <a:solidFill>
                        <a:srgbClr val="282828"/>
                      </a:solidFill>
                      <a:prstDash val="solid"/>
                    </a:lnT>
                  </a:tcPr>
                </a:tc>
                <a:tc>
                  <a:txBody>
                    <a:bodyPr/>
                    <a:lstStyle/>
                    <a:p>
                      <a:pPr marR="6350" algn="ctr">
                        <a:lnSpc>
                          <a:spcPct val="100000"/>
                        </a:lnSpc>
                        <a:spcBef>
                          <a:spcPts val="120"/>
                        </a:spcBef>
                      </a:pPr>
                      <a:r>
                        <a:rPr sz="1400" spc="-50" dirty="0">
                          <a:latin typeface="Arial MT"/>
                          <a:cs typeface="Arial MT"/>
                        </a:rPr>
                        <a:t>1</a:t>
                      </a:r>
                      <a:endParaRPr sz="1400">
                        <a:latin typeface="Arial MT"/>
                        <a:cs typeface="Arial MT"/>
                      </a:endParaRPr>
                    </a:p>
                  </a:txBody>
                  <a:tcPr marL="0" marR="0" marT="15240" marB="0">
                    <a:lnL w="3175">
                      <a:solidFill>
                        <a:srgbClr val="282828"/>
                      </a:solidFill>
                      <a:prstDash val="solid"/>
                    </a:lnL>
                    <a:lnR w="3175">
                      <a:solidFill>
                        <a:srgbClr val="282828"/>
                      </a:solidFill>
                      <a:prstDash val="solid"/>
                    </a:lnR>
                    <a:lnT w="3175">
                      <a:solidFill>
                        <a:srgbClr val="282828"/>
                      </a:solidFill>
                      <a:prstDash val="solid"/>
                    </a:lnT>
                  </a:tcPr>
                </a:tc>
                <a:tc>
                  <a:txBody>
                    <a:bodyPr/>
                    <a:lstStyle/>
                    <a:p>
                      <a:pPr marR="13335" algn="ctr">
                        <a:lnSpc>
                          <a:spcPct val="100000"/>
                        </a:lnSpc>
                        <a:spcBef>
                          <a:spcPts val="120"/>
                        </a:spcBef>
                      </a:pPr>
                      <a:r>
                        <a:rPr sz="1400" spc="-50" dirty="0">
                          <a:latin typeface="Arial MT"/>
                          <a:cs typeface="Arial MT"/>
                        </a:rPr>
                        <a:t>1</a:t>
                      </a:r>
                      <a:endParaRPr sz="1400">
                        <a:latin typeface="Arial MT"/>
                        <a:cs typeface="Arial MT"/>
                      </a:endParaRPr>
                    </a:p>
                  </a:txBody>
                  <a:tcPr marL="0" marR="0" marT="15240" marB="0">
                    <a:lnL w="3175">
                      <a:solidFill>
                        <a:srgbClr val="282828"/>
                      </a:solidFill>
                      <a:prstDash val="solid"/>
                    </a:lnL>
                    <a:lnR w="3175">
                      <a:solidFill>
                        <a:srgbClr val="282828"/>
                      </a:solidFill>
                      <a:prstDash val="solid"/>
                    </a:lnR>
                    <a:lnT w="3175">
                      <a:solidFill>
                        <a:srgbClr val="282828"/>
                      </a:solidFill>
                      <a:prstDash val="solid"/>
                    </a:lnT>
                  </a:tcPr>
                </a:tc>
                <a:tc>
                  <a:txBody>
                    <a:bodyPr/>
                    <a:lstStyle/>
                    <a:p>
                      <a:pPr algn="ctr">
                        <a:lnSpc>
                          <a:spcPct val="100000"/>
                        </a:lnSpc>
                        <a:spcBef>
                          <a:spcPts val="120"/>
                        </a:spcBef>
                      </a:pPr>
                      <a:r>
                        <a:rPr sz="1400" spc="-50" dirty="0">
                          <a:solidFill>
                            <a:srgbClr val="1A1A1A"/>
                          </a:solidFill>
                          <a:latin typeface="Arial MT"/>
                          <a:cs typeface="Arial MT"/>
                        </a:rPr>
                        <a:t>1</a:t>
                      </a:r>
                      <a:endParaRPr sz="1400">
                        <a:latin typeface="Arial MT"/>
                        <a:cs typeface="Arial MT"/>
                      </a:endParaRPr>
                    </a:p>
                  </a:txBody>
                  <a:tcPr marL="0" marR="0" marT="15240" marB="0">
                    <a:lnL w="3175">
                      <a:solidFill>
                        <a:srgbClr val="282828"/>
                      </a:solidFill>
                      <a:prstDash val="solid"/>
                    </a:lnL>
                    <a:lnR w="3175">
                      <a:solidFill>
                        <a:srgbClr val="282828"/>
                      </a:solidFill>
                      <a:prstDash val="solid"/>
                    </a:lnR>
                    <a:lnT w="3175">
                      <a:solidFill>
                        <a:srgbClr val="282828"/>
                      </a:solidFill>
                      <a:prstDash val="solid"/>
                    </a:lnT>
                  </a:tcPr>
                </a:tc>
                <a:tc>
                  <a:txBody>
                    <a:bodyPr/>
                    <a:lstStyle/>
                    <a:p>
                      <a:pPr marR="12065" algn="ctr">
                        <a:lnSpc>
                          <a:spcPct val="100000"/>
                        </a:lnSpc>
                        <a:spcBef>
                          <a:spcPts val="120"/>
                        </a:spcBef>
                      </a:pPr>
                      <a:r>
                        <a:rPr sz="1400" spc="-20" dirty="0">
                          <a:latin typeface="Arial MT"/>
                          <a:cs typeface="Arial MT"/>
                        </a:rPr>
                        <a:t>2000</a:t>
                      </a:r>
                      <a:endParaRPr sz="1400">
                        <a:latin typeface="Arial MT"/>
                        <a:cs typeface="Arial MT"/>
                      </a:endParaRPr>
                    </a:p>
                  </a:txBody>
                  <a:tcPr marL="0" marR="0" marT="15240" marB="0">
                    <a:lnL w="3175">
                      <a:solidFill>
                        <a:srgbClr val="282828"/>
                      </a:solidFill>
                      <a:prstDash val="solid"/>
                    </a:lnL>
                    <a:lnT w="3175">
                      <a:solidFill>
                        <a:srgbClr val="282828"/>
                      </a:solidFill>
                      <a:prstDash val="solid"/>
                    </a:lnT>
                  </a:tcPr>
                </a:tc>
                <a:extLst>
                  <a:ext uri="{0D108BD9-81ED-4DB2-BD59-A6C34878D82A}">
                    <a16:rowId xmlns:a16="http://schemas.microsoft.com/office/drawing/2014/main" val="10001"/>
                  </a:ext>
                </a:extLst>
              </a:tr>
              <a:tr h="224790">
                <a:tc>
                  <a:txBody>
                    <a:bodyPr/>
                    <a:lstStyle/>
                    <a:p>
                      <a:pPr>
                        <a:lnSpc>
                          <a:spcPct val="100000"/>
                        </a:lnSpc>
                      </a:pPr>
                      <a:endParaRPr sz="1300">
                        <a:latin typeface="Times New Roman"/>
                        <a:cs typeface="Times New Roman"/>
                      </a:endParaRPr>
                    </a:p>
                  </a:txBody>
                  <a:tcPr marL="0" marR="0" marT="0" marB="0">
                    <a:lnR w="3175">
                      <a:solidFill>
                        <a:srgbClr val="282828"/>
                      </a:solidFill>
                      <a:prstDash val="solid"/>
                    </a:lnR>
                  </a:tcPr>
                </a:tc>
                <a:tc>
                  <a:txBody>
                    <a:bodyPr/>
                    <a:lstStyle/>
                    <a:p>
                      <a:pPr algn="ctr">
                        <a:lnSpc>
                          <a:spcPts val="1650"/>
                        </a:lnSpc>
                      </a:pPr>
                      <a:r>
                        <a:rPr sz="1400" spc="-50" dirty="0">
                          <a:latin typeface="Arial MT"/>
                          <a:cs typeface="Arial MT"/>
                        </a:rPr>
                        <a:t>2</a:t>
                      </a:r>
                      <a:endParaRPr sz="1400">
                        <a:latin typeface="Arial MT"/>
                        <a:cs typeface="Arial MT"/>
                      </a:endParaRPr>
                    </a:p>
                  </a:txBody>
                  <a:tcPr marL="0" marR="0" marT="0" marB="0">
                    <a:lnL w="3175">
                      <a:solidFill>
                        <a:srgbClr val="282828"/>
                      </a:solidFill>
                      <a:prstDash val="solid"/>
                    </a:lnL>
                    <a:lnR w="3175">
                      <a:solidFill>
                        <a:srgbClr val="282828"/>
                      </a:solidFill>
                      <a:prstDash val="solid"/>
                    </a:lnR>
                  </a:tcPr>
                </a:tc>
                <a:tc>
                  <a:txBody>
                    <a:bodyPr/>
                    <a:lstStyle/>
                    <a:p>
                      <a:pPr marR="2540" algn="ctr">
                        <a:lnSpc>
                          <a:spcPts val="1650"/>
                        </a:lnSpc>
                      </a:pPr>
                      <a:r>
                        <a:rPr sz="1400" spc="-50" dirty="0">
                          <a:latin typeface="Arial MT"/>
                          <a:cs typeface="Arial MT"/>
                        </a:rPr>
                        <a:t>1</a:t>
                      </a:r>
                      <a:endParaRPr sz="1400">
                        <a:latin typeface="Arial MT"/>
                        <a:cs typeface="Arial MT"/>
                      </a:endParaRPr>
                    </a:p>
                  </a:txBody>
                  <a:tcPr marL="0" marR="0" marT="0" marB="0">
                    <a:lnL w="3175">
                      <a:solidFill>
                        <a:srgbClr val="282828"/>
                      </a:solidFill>
                      <a:prstDash val="solid"/>
                    </a:lnL>
                    <a:lnR w="3175">
                      <a:solidFill>
                        <a:srgbClr val="282828"/>
                      </a:solidFill>
                      <a:prstDash val="solid"/>
                    </a:lnR>
                  </a:tcPr>
                </a:tc>
                <a:tc>
                  <a:txBody>
                    <a:bodyPr/>
                    <a:lstStyle/>
                    <a:p>
                      <a:pPr marR="13335" algn="ctr">
                        <a:lnSpc>
                          <a:spcPts val="1650"/>
                        </a:lnSpc>
                      </a:pPr>
                      <a:r>
                        <a:rPr sz="1400" spc="-50" dirty="0">
                          <a:latin typeface="Arial MT"/>
                          <a:cs typeface="Arial MT"/>
                        </a:rPr>
                        <a:t>1</a:t>
                      </a:r>
                      <a:endParaRPr sz="1400">
                        <a:latin typeface="Arial MT"/>
                        <a:cs typeface="Arial MT"/>
                      </a:endParaRPr>
                    </a:p>
                  </a:txBody>
                  <a:tcPr marL="0" marR="0" marT="0" marB="0">
                    <a:lnL w="3175">
                      <a:solidFill>
                        <a:srgbClr val="282828"/>
                      </a:solidFill>
                      <a:prstDash val="solid"/>
                    </a:lnL>
                    <a:lnR w="3175">
                      <a:solidFill>
                        <a:srgbClr val="282828"/>
                      </a:solidFill>
                      <a:prstDash val="solid"/>
                    </a:lnR>
                  </a:tcPr>
                </a:tc>
                <a:tc>
                  <a:txBody>
                    <a:bodyPr/>
                    <a:lstStyle/>
                    <a:p>
                      <a:pPr algn="ctr">
                        <a:lnSpc>
                          <a:spcPts val="1650"/>
                        </a:lnSpc>
                      </a:pPr>
                      <a:r>
                        <a:rPr sz="1400" spc="-50" dirty="0">
                          <a:solidFill>
                            <a:srgbClr val="1D1D1D"/>
                          </a:solidFill>
                          <a:latin typeface="Arial MT"/>
                          <a:cs typeface="Arial MT"/>
                        </a:rPr>
                        <a:t>1</a:t>
                      </a:r>
                      <a:endParaRPr sz="1400">
                        <a:latin typeface="Arial MT"/>
                        <a:cs typeface="Arial MT"/>
                      </a:endParaRPr>
                    </a:p>
                  </a:txBody>
                  <a:tcPr marL="0" marR="0" marT="0" marB="0">
                    <a:lnL w="3175">
                      <a:solidFill>
                        <a:srgbClr val="282828"/>
                      </a:solidFill>
                      <a:prstDash val="solid"/>
                    </a:lnL>
                    <a:lnR w="3175">
                      <a:solidFill>
                        <a:srgbClr val="282828"/>
                      </a:solidFill>
                      <a:prstDash val="solid"/>
                    </a:lnR>
                  </a:tcPr>
                </a:tc>
                <a:tc>
                  <a:txBody>
                    <a:bodyPr/>
                    <a:lstStyle/>
                    <a:p>
                      <a:pPr marR="12065" algn="ctr">
                        <a:lnSpc>
                          <a:spcPts val="1650"/>
                        </a:lnSpc>
                      </a:pPr>
                      <a:r>
                        <a:rPr sz="1400" spc="-20" dirty="0">
                          <a:latin typeface="Arial MT"/>
                          <a:cs typeface="Arial MT"/>
                        </a:rPr>
                        <a:t>2000</a:t>
                      </a:r>
                      <a:endParaRPr sz="1400">
                        <a:latin typeface="Arial MT"/>
                        <a:cs typeface="Arial MT"/>
                      </a:endParaRPr>
                    </a:p>
                  </a:txBody>
                  <a:tcPr marL="0" marR="0" marT="0" marB="0">
                    <a:lnL w="3175">
                      <a:solidFill>
                        <a:srgbClr val="282828"/>
                      </a:solidFill>
                      <a:prstDash val="solid"/>
                    </a:lnL>
                  </a:tcPr>
                </a:tc>
                <a:extLst>
                  <a:ext uri="{0D108BD9-81ED-4DB2-BD59-A6C34878D82A}">
                    <a16:rowId xmlns:a16="http://schemas.microsoft.com/office/drawing/2014/main" val="10002"/>
                  </a:ext>
                </a:extLst>
              </a:tr>
              <a:tr h="233679">
                <a:tc>
                  <a:txBody>
                    <a:bodyPr/>
                    <a:lstStyle/>
                    <a:p>
                      <a:pPr>
                        <a:lnSpc>
                          <a:spcPct val="100000"/>
                        </a:lnSpc>
                      </a:pPr>
                      <a:endParaRPr sz="1400">
                        <a:latin typeface="Times New Roman"/>
                        <a:cs typeface="Times New Roman"/>
                      </a:endParaRPr>
                    </a:p>
                  </a:txBody>
                  <a:tcPr marL="0" marR="0" marT="0" marB="0">
                    <a:lnR w="3175">
                      <a:solidFill>
                        <a:srgbClr val="282828"/>
                      </a:solidFill>
                      <a:prstDash val="solid"/>
                    </a:lnR>
                  </a:tcPr>
                </a:tc>
                <a:tc>
                  <a:txBody>
                    <a:bodyPr/>
                    <a:lstStyle/>
                    <a:p>
                      <a:pPr algn="ctr">
                        <a:lnSpc>
                          <a:spcPts val="1714"/>
                        </a:lnSpc>
                      </a:pPr>
                      <a:r>
                        <a:rPr sz="1450" spc="-50" dirty="0">
                          <a:latin typeface="Arial MT"/>
                          <a:cs typeface="Arial MT"/>
                        </a:rPr>
                        <a:t>3</a:t>
                      </a:r>
                      <a:endParaRPr sz="1450">
                        <a:latin typeface="Arial MT"/>
                        <a:cs typeface="Arial MT"/>
                      </a:endParaRPr>
                    </a:p>
                  </a:txBody>
                  <a:tcPr marL="0" marR="0" marT="0" marB="0">
                    <a:lnL w="3175">
                      <a:solidFill>
                        <a:srgbClr val="282828"/>
                      </a:solidFill>
                      <a:prstDash val="solid"/>
                    </a:lnL>
                    <a:lnR w="3175">
                      <a:solidFill>
                        <a:srgbClr val="282828"/>
                      </a:solidFill>
                      <a:prstDash val="solid"/>
                    </a:lnR>
                  </a:tcPr>
                </a:tc>
                <a:tc>
                  <a:txBody>
                    <a:bodyPr/>
                    <a:lstStyle/>
                    <a:p>
                      <a:pPr marR="14604" algn="ctr">
                        <a:lnSpc>
                          <a:spcPts val="1714"/>
                        </a:lnSpc>
                      </a:pPr>
                      <a:r>
                        <a:rPr sz="1450" spc="-50" dirty="0">
                          <a:latin typeface="Arial MT"/>
                          <a:cs typeface="Arial MT"/>
                        </a:rPr>
                        <a:t>1</a:t>
                      </a:r>
                      <a:endParaRPr sz="1450">
                        <a:latin typeface="Arial MT"/>
                        <a:cs typeface="Arial MT"/>
                      </a:endParaRPr>
                    </a:p>
                  </a:txBody>
                  <a:tcPr marL="0" marR="0" marT="0" marB="0">
                    <a:lnL w="3175">
                      <a:solidFill>
                        <a:srgbClr val="282828"/>
                      </a:solidFill>
                      <a:prstDash val="solid"/>
                    </a:lnL>
                    <a:lnR w="3175">
                      <a:solidFill>
                        <a:srgbClr val="282828"/>
                      </a:solidFill>
                      <a:prstDash val="solid"/>
                    </a:lnR>
                  </a:tcPr>
                </a:tc>
                <a:tc>
                  <a:txBody>
                    <a:bodyPr/>
                    <a:lstStyle/>
                    <a:p>
                      <a:pPr marR="14604" algn="ctr">
                        <a:lnSpc>
                          <a:spcPts val="1714"/>
                        </a:lnSpc>
                      </a:pPr>
                      <a:r>
                        <a:rPr sz="1450" spc="-50" dirty="0">
                          <a:latin typeface="Arial MT"/>
                          <a:cs typeface="Arial MT"/>
                        </a:rPr>
                        <a:t>1</a:t>
                      </a:r>
                      <a:endParaRPr sz="1450">
                        <a:latin typeface="Arial MT"/>
                        <a:cs typeface="Arial MT"/>
                      </a:endParaRPr>
                    </a:p>
                  </a:txBody>
                  <a:tcPr marL="0" marR="0" marT="0" marB="0">
                    <a:lnL w="3175">
                      <a:solidFill>
                        <a:srgbClr val="282828"/>
                      </a:solidFill>
                      <a:prstDash val="solid"/>
                    </a:lnL>
                    <a:lnR w="3175">
                      <a:solidFill>
                        <a:srgbClr val="282828"/>
                      </a:solidFill>
                      <a:prstDash val="solid"/>
                    </a:lnR>
                  </a:tcPr>
                </a:tc>
                <a:tc>
                  <a:txBody>
                    <a:bodyPr/>
                    <a:lstStyle/>
                    <a:p>
                      <a:pPr algn="ctr">
                        <a:lnSpc>
                          <a:spcPts val="1714"/>
                        </a:lnSpc>
                      </a:pPr>
                      <a:r>
                        <a:rPr sz="1450" spc="-50" dirty="0">
                          <a:latin typeface="Arial MT"/>
                          <a:cs typeface="Arial MT"/>
                        </a:rPr>
                        <a:t>1</a:t>
                      </a:r>
                      <a:endParaRPr sz="1450">
                        <a:latin typeface="Arial MT"/>
                        <a:cs typeface="Arial MT"/>
                      </a:endParaRPr>
                    </a:p>
                  </a:txBody>
                  <a:tcPr marL="0" marR="0" marT="0" marB="0">
                    <a:lnL w="3175">
                      <a:solidFill>
                        <a:srgbClr val="282828"/>
                      </a:solidFill>
                      <a:prstDash val="solid"/>
                    </a:lnL>
                    <a:lnR w="3175">
                      <a:solidFill>
                        <a:srgbClr val="282828"/>
                      </a:solidFill>
                      <a:prstDash val="solid"/>
                    </a:lnR>
                  </a:tcPr>
                </a:tc>
                <a:tc>
                  <a:txBody>
                    <a:bodyPr/>
                    <a:lstStyle/>
                    <a:p>
                      <a:pPr marR="11430" algn="ctr">
                        <a:lnSpc>
                          <a:spcPts val="1714"/>
                        </a:lnSpc>
                      </a:pPr>
                      <a:r>
                        <a:rPr sz="1450" spc="-20" dirty="0">
                          <a:latin typeface="Arial MT"/>
                          <a:cs typeface="Arial MT"/>
                        </a:rPr>
                        <a:t>2000</a:t>
                      </a:r>
                      <a:endParaRPr sz="1450">
                        <a:latin typeface="Arial MT"/>
                        <a:cs typeface="Arial MT"/>
                      </a:endParaRPr>
                    </a:p>
                  </a:txBody>
                  <a:tcPr marL="0" marR="0" marT="0" marB="0">
                    <a:lnL w="3175">
                      <a:solidFill>
                        <a:srgbClr val="282828"/>
                      </a:solidFill>
                      <a:prstDash val="solid"/>
                    </a:lnL>
                  </a:tcPr>
                </a:tc>
                <a:extLst>
                  <a:ext uri="{0D108BD9-81ED-4DB2-BD59-A6C34878D82A}">
                    <a16:rowId xmlns:a16="http://schemas.microsoft.com/office/drawing/2014/main" val="10003"/>
                  </a:ext>
                </a:extLst>
              </a:tr>
              <a:tr h="219075">
                <a:tc>
                  <a:txBody>
                    <a:bodyPr/>
                    <a:lstStyle/>
                    <a:p>
                      <a:pPr>
                        <a:lnSpc>
                          <a:spcPct val="100000"/>
                        </a:lnSpc>
                      </a:pPr>
                      <a:endParaRPr sz="1300">
                        <a:latin typeface="Times New Roman"/>
                        <a:cs typeface="Times New Roman"/>
                      </a:endParaRPr>
                    </a:p>
                  </a:txBody>
                  <a:tcPr marL="0" marR="0" marT="0" marB="0">
                    <a:lnR w="3175">
                      <a:solidFill>
                        <a:srgbClr val="282828"/>
                      </a:solidFill>
                      <a:prstDash val="solid"/>
                    </a:lnR>
                  </a:tcPr>
                </a:tc>
                <a:tc>
                  <a:txBody>
                    <a:bodyPr/>
                    <a:lstStyle/>
                    <a:p>
                      <a:pPr marL="1270" algn="ctr">
                        <a:lnSpc>
                          <a:spcPts val="1614"/>
                        </a:lnSpc>
                      </a:pPr>
                      <a:r>
                        <a:rPr sz="1350" spc="-50" dirty="0">
                          <a:solidFill>
                            <a:srgbClr val="0E0E0E"/>
                          </a:solidFill>
                          <a:latin typeface="Arial MT"/>
                          <a:cs typeface="Arial MT"/>
                        </a:rPr>
                        <a:t>4</a:t>
                      </a:r>
                      <a:endParaRPr sz="1350">
                        <a:latin typeface="Arial MT"/>
                        <a:cs typeface="Arial MT"/>
                      </a:endParaRPr>
                    </a:p>
                  </a:txBody>
                  <a:tcPr marL="0" marR="0" marT="0" marB="0">
                    <a:lnL w="3175">
                      <a:solidFill>
                        <a:srgbClr val="282828"/>
                      </a:solidFill>
                      <a:prstDash val="solid"/>
                    </a:lnL>
                    <a:lnR w="3175">
                      <a:solidFill>
                        <a:srgbClr val="282828"/>
                      </a:solidFill>
                      <a:prstDash val="solid"/>
                    </a:lnR>
                  </a:tcPr>
                </a:tc>
                <a:tc>
                  <a:txBody>
                    <a:bodyPr/>
                    <a:lstStyle/>
                    <a:p>
                      <a:pPr marR="5715" algn="ctr">
                        <a:lnSpc>
                          <a:spcPts val="1614"/>
                        </a:lnSpc>
                      </a:pPr>
                      <a:r>
                        <a:rPr sz="1350" spc="-50" dirty="0">
                          <a:latin typeface="Arial MT"/>
                          <a:cs typeface="Arial MT"/>
                        </a:rPr>
                        <a:t>1</a:t>
                      </a:r>
                      <a:endParaRPr sz="1350">
                        <a:latin typeface="Arial MT"/>
                        <a:cs typeface="Arial MT"/>
                      </a:endParaRPr>
                    </a:p>
                  </a:txBody>
                  <a:tcPr marL="0" marR="0" marT="0" marB="0">
                    <a:lnL w="3175">
                      <a:solidFill>
                        <a:srgbClr val="282828"/>
                      </a:solidFill>
                      <a:prstDash val="solid"/>
                    </a:lnL>
                    <a:lnR w="3175">
                      <a:solidFill>
                        <a:srgbClr val="282828"/>
                      </a:solidFill>
                      <a:prstDash val="solid"/>
                    </a:lnR>
                  </a:tcPr>
                </a:tc>
                <a:tc>
                  <a:txBody>
                    <a:bodyPr/>
                    <a:lstStyle/>
                    <a:p>
                      <a:pPr marR="11430" algn="ctr">
                        <a:lnSpc>
                          <a:spcPts val="1614"/>
                        </a:lnSpc>
                      </a:pPr>
                      <a:r>
                        <a:rPr sz="1350" spc="-50" dirty="0">
                          <a:latin typeface="Arial MT"/>
                          <a:cs typeface="Arial MT"/>
                        </a:rPr>
                        <a:t>1</a:t>
                      </a:r>
                      <a:endParaRPr sz="1350">
                        <a:latin typeface="Arial MT"/>
                        <a:cs typeface="Arial MT"/>
                      </a:endParaRPr>
                    </a:p>
                  </a:txBody>
                  <a:tcPr marL="0" marR="0" marT="0" marB="0">
                    <a:lnL w="3175">
                      <a:solidFill>
                        <a:srgbClr val="282828"/>
                      </a:solidFill>
                      <a:prstDash val="solid"/>
                    </a:lnL>
                    <a:lnR w="3175">
                      <a:solidFill>
                        <a:srgbClr val="282828"/>
                      </a:solidFill>
                      <a:prstDash val="solid"/>
                    </a:lnR>
                  </a:tcPr>
                </a:tc>
                <a:tc>
                  <a:txBody>
                    <a:bodyPr/>
                    <a:lstStyle/>
                    <a:p>
                      <a:pPr algn="ctr">
                        <a:lnSpc>
                          <a:spcPts val="1614"/>
                        </a:lnSpc>
                      </a:pPr>
                      <a:r>
                        <a:rPr sz="1350" spc="-50" dirty="0">
                          <a:solidFill>
                            <a:srgbClr val="181818"/>
                          </a:solidFill>
                          <a:latin typeface="Arial MT"/>
                          <a:cs typeface="Arial MT"/>
                        </a:rPr>
                        <a:t>1</a:t>
                      </a:r>
                      <a:endParaRPr sz="1350">
                        <a:latin typeface="Arial MT"/>
                        <a:cs typeface="Arial MT"/>
                      </a:endParaRPr>
                    </a:p>
                  </a:txBody>
                  <a:tcPr marL="0" marR="0" marT="0" marB="0">
                    <a:lnL w="3175">
                      <a:solidFill>
                        <a:srgbClr val="282828"/>
                      </a:solidFill>
                      <a:prstDash val="solid"/>
                    </a:lnL>
                    <a:lnR w="3175">
                      <a:solidFill>
                        <a:srgbClr val="282828"/>
                      </a:solidFill>
                      <a:prstDash val="solid"/>
                    </a:lnR>
                  </a:tcPr>
                </a:tc>
                <a:tc>
                  <a:txBody>
                    <a:bodyPr/>
                    <a:lstStyle/>
                    <a:p>
                      <a:pPr marR="9525" algn="ctr">
                        <a:lnSpc>
                          <a:spcPts val="1614"/>
                        </a:lnSpc>
                      </a:pPr>
                      <a:r>
                        <a:rPr sz="1350" spc="-20" dirty="0">
                          <a:latin typeface="Arial MT"/>
                          <a:cs typeface="Arial MT"/>
                        </a:rPr>
                        <a:t>2000</a:t>
                      </a:r>
                      <a:endParaRPr sz="1350">
                        <a:latin typeface="Arial MT"/>
                        <a:cs typeface="Arial MT"/>
                      </a:endParaRPr>
                    </a:p>
                  </a:txBody>
                  <a:tcPr marL="0" marR="0" marT="0" marB="0">
                    <a:lnL w="3175">
                      <a:solidFill>
                        <a:srgbClr val="282828"/>
                      </a:solidFill>
                      <a:prstDash val="solid"/>
                    </a:lnL>
                  </a:tcPr>
                </a:tc>
                <a:extLst>
                  <a:ext uri="{0D108BD9-81ED-4DB2-BD59-A6C34878D82A}">
                    <a16:rowId xmlns:a16="http://schemas.microsoft.com/office/drawing/2014/main" val="10004"/>
                  </a:ext>
                </a:extLst>
              </a:tr>
              <a:tr h="226060">
                <a:tc>
                  <a:txBody>
                    <a:bodyPr/>
                    <a:lstStyle/>
                    <a:p>
                      <a:pPr>
                        <a:lnSpc>
                          <a:spcPct val="100000"/>
                        </a:lnSpc>
                      </a:pPr>
                      <a:endParaRPr sz="1300">
                        <a:latin typeface="Times New Roman"/>
                        <a:cs typeface="Times New Roman"/>
                      </a:endParaRPr>
                    </a:p>
                  </a:txBody>
                  <a:tcPr marL="0" marR="0" marT="0" marB="0">
                    <a:lnR w="3175">
                      <a:solidFill>
                        <a:srgbClr val="282828"/>
                      </a:solidFill>
                      <a:prstDash val="solid"/>
                    </a:lnR>
                  </a:tcPr>
                </a:tc>
                <a:tc>
                  <a:txBody>
                    <a:bodyPr/>
                    <a:lstStyle/>
                    <a:p>
                      <a:pPr algn="ctr">
                        <a:lnSpc>
                          <a:spcPts val="1655"/>
                        </a:lnSpc>
                      </a:pPr>
                      <a:r>
                        <a:rPr sz="1400" spc="-50" dirty="0">
                          <a:latin typeface="Arial MT"/>
                          <a:cs typeface="Arial MT"/>
                        </a:rPr>
                        <a:t>5</a:t>
                      </a:r>
                      <a:endParaRPr sz="1400">
                        <a:latin typeface="Arial MT"/>
                        <a:cs typeface="Arial MT"/>
                      </a:endParaRPr>
                    </a:p>
                  </a:txBody>
                  <a:tcPr marL="0" marR="0" marT="0" marB="0">
                    <a:lnL w="3175">
                      <a:solidFill>
                        <a:srgbClr val="282828"/>
                      </a:solidFill>
                      <a:prstDash val="solid"/>
                    </a:lnL>
                    <a:lnR w="3175">
                      <a:solidFill>
                        <a:srgbClr val="282828"/>
                      </a:solidFill>
                      <a:prstDash val="solid"/>
                    </a:lnR>
                  </a:tcPr>
                </a:tc>
                <a:tc>
                  <a:txBody>
                    <a:bodyPr/>
                    <a:lstStyle/>
                    <a:p>
                      <a:pPr marR="2540" algn="ctr">
                        <a:lnSpc>
                          <a:spcPts val="1655"/>
                        </a:lnSpc>
                      </a:pPr>
                      <a:r>
                        <a:rPr sz="1400" spc="-50" dirty="0">
                          <a:latin typeface="Arial MT"/>
                          <a:cs typeface="Arial MT"/>
                        </a:rPr>
                        <a:t>1</a:t>
                      </a:r>
                      <a:endParaRPr sz="1400">
                        <a:latin typeface="Arial MT"/>
                        <a:cs typeface="Arial MT"/>
                      </a:endParaRPr>
                    </a:p>
                  </a:txBody>
                  <a:tcPr marL="0" marR="0" marT="0" marB="0">
                    <a:lnL w="3175">
                      <a:solidFill>
                        <a:srgbClr val="282828"/>
                      </a:solidFill>
                      <a:prstDash val="solid"/>
                    </a:lnL>
                    <a:lnR w="3175">
                      <a:solidFill>
                        <a:srgbClr val="282828"/>
                      </a:solidFill>
                      <a:prstDash val="solid"/>
                    </a:lnR>
                  </a:tcPr>
                </a:tc>
                <a:tc>
                  <a:txBody>
                    <a:bodyPr/>
                    <a:lstStyle/>
                    <a:p>
                      <a:pPr marR="13335" algn="ctr">
                        <a:lnSpc>
                          <a:spcPts val="1655"/>
                        </a:lnSpc>
                      </a:pPr>
                      <a:r>
                        <a:rPr sz="1400" spc="-50" dirty="0">
                          <a:latin typeface="Arial MT"/>
                          <a:cs typeface="Arial MT"/>
                        </a:rPr>
                        <a:t>1</a:t>
                      </a:r>
                      <a:endParaRPr sz="1400">
                        <a:latin typeface="Arial MT"/>
                        <a:cs typeface="Arial MT"/>
                      </a:endParaRPr>
                    </a:p>
                  </a:txBody>
                  <a:tcPr marL="0" marR="0" marT="0" marB="0">
                    <a:lnL w="3175">
                      <a:solidFill>
                        <a:srgbClr val="282828"/>
                      </a:solidFill>
                      <a:prstDash val="solid"/>
                    </a:lnL>
                    <a:lnR w="3175">
                      <a:solidFill>
                        <a:srgbClr val="282828"/>
                      </a:solidFill>
                      <a:prstDash val="solid"/>
                    </a:lnR>
                  </a:tcPr>
                </a:tc>
                <a:tc>
                  <a:txBody>
                    <a:bodyPr/>
                    <a:lstStyle/>
                    <a:p>
                      <a:pPr algn="ctr">
                        <a:lnSpc>
                          <a:spcPts val="1655"/>
                        </a:lnSpc>
                      </a:pPr>
                      <a:r>
                        <a:rPr sz="1400" spc="-50" dirty="0">
                          <a:solidFill>
                            <a:srgbClr val="1F1F1F"/>
                          </a:solidFill>
                          <a:latin typeface="Arial MT"/>
                          <a:cs typeface="Arial MT"/>
                        </a:rPr>
                        <a:t>1</a:t>
                      </a:r>
                      <a:endParaRPr sz="1400">
                        <a:latin typeface="Arial MT"/>
                        <a:cs typeface="Arial MT"/>
                      </a:endParaRPr>
                    </a:p>
                  </a:txBody>
                  <a:tcPr marL="0" marR="0" marT="0" marB="0">
                    <a:lnL w="3175">
                      <a:solidFill>
                        <a:srgbClr val="282828"/>
                      </a:solidFill>
                      <a:prstDash val="solid"/>
                    </a:lnL>
                    <a:lnR w="3175">
                      <a:solidFill>
                        <a:srgbClr val="282828"/>
                      </a:solidFill>
                      <a:prstDash val="solid"/>
                    </a:lnR>
                  </a:tcPr>
                </a:tc>
                <a:tc>
                  <a:txBody>
                    <a:bodyPr/>
                    <a:lstStyle/>
                    <a:p>
                      <a:pPr marR="12065" algn="ctr">
                        <a:lnSpc>
                          <a:spcPts val="1655"/>
                        </a:lnSpc>
                      </a:pPr>
                      <a:r>
                        <a:rPr sz="1400" spc="-20" dirty="0">
                          <a:latin typeface="Arial MT"/>
                          <a:cs typeface="Arial MT"/>
                        </a:rPr>
                        <a:t>2000</a:t>
                      </a:r>
                      <a:endParaRPr sz="1400">
                        <a:latin typeface="Arial MT"/>
                        <a:cs typeface="Arial MT"/>
                      </a:endParaRPr>
                    </a:p>
                  </a:txBody>
                  <a:tcPr marL="0" marR="0" marT="0" marB="0">
                    <a:lnL w="3175">
                      <a:solidFill>
                        <a:srgbClr val="282828"/>
                      </a:solidFill>
                      <a:prstDash val="solid"/>
                    </a:lnL>
                  </a:tcPr>
                </a:tc>
                <a:extLst>
                  <a:ext uri="{0D108BD9-81ED-4DB2-BD59-A6C34878D82A}">
                    <a16:rowId xmlns:a16="http://schemas.microsoft.com/office/drawing/2014/main" val="10005"/>
                  </a:ext>
                </a:extLst>
              </a:tr>
              <a:tr h="231775">
                <a:tc>
                  <a:txBody>
                    <a:bodyPr/>
                    <a:lstStyle/>
                    <a:p>
                      <a:pPr>
                        <a:lnSpc>
                          <a:spcPct val="100000"/>
                        </a:lnSpc>
                      </a:pPr>
                      <a:endParaRPr sz="1400">
                        <a:latin typeface="Times New Roman"/>
                        <a:cs typeface="Times New Roman"/>
                      </a:endParaRPr>
                    </a:p>
                  </a:txBody>
                  <a:tcPr marL="0" marR="0" marT="0" marB="0">
                    <a:lnR w="3175">
                      <a:solidFill>
                        <a:srgbClr val="282828"/>
                      </a:solidFill>
                      <a:prstDash val="solid"/>
                    </a:lnR>
                  </a:tcPr>
                </a:tc>
                <a:tc>
                  <a:txBody>
                    <a:bodyPr/>
                    <a:lstStyle/>
                    <a:p>
                      <a:pPr algn="ctr">
                        <a:lnSpc>
                          <a:spcPts val="1664"/>
                        </a:lnSpc>
                      </a:pPr>
                      <a:r>
                        <a:rPr sz="1400" spc="-50" dirty="0">
                          <a:latin typeface="Arial MT"/>
                          <a:cs typeface="Arial MT"/>
                        </a:rPr>
                        <a:t>6</a:t>
                      </a:r>
                      <a:endParaRPr sz="1400">
                        <a:latin typeface="Arial MT"/>
                        <a:cs typeface="Arial MT"/>
                      </a:endParaRPr>
                    </a:p>
                  </a:txBody>
                  <a:tcPr marL="0" marR="0" marT="0" marB="0">
                    <a:lnL w="3175">
                      <a:solidFill>
                        <a:srgbClr val="282828"/>
                      </a:solidFill>
                      <a:prstDash val="solid"/>
                    </a:lnL>
                    <a:lnR w="3175">
                      <a:solidFill>
                        <a:srgbClr val="282828"/>
                      </a:solidFill>
                      <a:prstDash val="solid"/>
                    </a:lnR>
                  </a:tcPr>
                </a:tc>
                <a:tc>
                  <a:txBody>
                    <a:bodyPr/>
                    <a:lstStyle/>
                    <a:p>
                      <a:pPr marR="2540" algn="ctr">
                        <a:lnSpc>
                          <a:spcPts val="1664"/>
                        </a:lnSpc>
                      </a:pPr>
                      <a:r>
                        <a:rPr sz="1400" spc="-50" dirty="0">
                          <a:latin typeface="Arial MT"/>
                          <a:cs typeface="Arial MT"/>
                        </a:rPr>
                        <a:t>1</a:t>
                      </a:r>
                      <a:endParaRPr sz="1400">
                        <a:latin typeface="Arial MT"/>
                        <a:cs typeface="Arial MT"/>
                      </a:endParaRPr>
                    </a:p>
                  </a:txBody>
                  <a:tcPr marL="0" marR="0" marT="0" marB="0">
                    <a:lnL w="3175">
                      <a:solidFill>
                        <a:srgbClr val="282828"/>
                      </a:solidFill>
                      <a:prstDash val="solid"/>
                    </a:lnL>
                    <a:lnR w="3175">
                      <a:solidFill>
                        <a:srgbClr val="282828"/>
                      </a:solidFill>
                      <a:prstDash val="solid"/>
                    </a:lnR>
                  </a:tcPr>
                </a:tc>
                <a:tc>
                  <a:txBody>
                    <a:bodyPr/>
                    <a:lstStyle/>
                    <a:p>
                      <a:pPr marR="13335" algn="ctr">
                        <a:lnSpc>
                          <a:spcPts val="1664"/>
                        </a:lnSpc>
                      </a:pPr>
                      <a:r>
                        <a:rPr sz="1400" spc="-50" dirty="0">
                          <a:latin typeface="Arial MT"/>
                          <a:cs typeface="Arial MT"/>
                        </a:rPr>
                        <a:t>1</a:t>
                      </a:r>
                      <a:endParaRPr sz="1400">
                        <a:latin typeface="Arial MT"/>
                        <a:cs typeface="Arial MT"/>
                      </a:endParaRPr>
                    </a:p>
                  </a:txBody>
                  <a:tcPr marL="0" marR="0" marT="0" marB="0">
                    <a:lnL w="3175">
                      <a:solidFill>
                        <a:srgbClr val="282828"/>
                      </a:solidFill>
                      <a:prstDash val="solid"/>
                    </a:lnL>
                    <a:lnR w="3175">
                      <a:solidFill>
                        <a:srgbClr val="282828"/>
                      </a:solidFill>
                      <a:prstDash val="solid"/>
                    </a:lnR>
                  </a:tcPr>
                </a:tc>
                <a:tc>
                  <a:txBody>
                    <a:bodyPr/>
                    <a:lstStyle/>
                    <a:p>
                      <a:pPr algn="ctr">
                        <a:lnSpc>
                          <a:spcPts val="1664"/>
                        </a:lnSpc>
                      </a:pPr>
                      <a:r>
                        <a:rPr sz="1400" spc="-50" dirty="0">
                          <a:latin typeface="Arial MT"/>
                          <a:cs typeface="Arial MT"/>
                        </a:rPr>
                        <a:t>1</a:t>
                      </a:r>
                      <a:endParaRPr sz="1400">
                        <a:latin typeface="Arial MT"/>
                        <a:cs typeface="Arial MT"/>
                      </a:endParaRPr>
                    </a:p>
                  </a:txBody>
                  <a:tcPr marL="0" marR="0" marT="0" marB="0">
                    <a:lnL w="3175">
                      <a:solidFill>
                        <a:srgbClr val="282828"/>
                      </a:solidFill>
                      <a:prstDash val="solid"/>
                    </a:lnL>
                    <a:lnR w="3175">
                      <a:solidFill>
                        <a:srgbClr val="282828"/>
                      </a:solidFill>
                      <a:prstDash val="solid"/>
                    </a:lnR>
                  </a:tcPr>
                </a:tc>
                <a:tc>
                  <a:txBody>
                    <a:bodyPr/>
                    <a:lstStyle/>
                    <a:p>
                      <a:pPr marR="12065" algn="ctr">
                        <a:lnSpc>
                          <a:spcPts val="1664"/>
                        </a:lnSpc>
                      </a:pPr>
                      <a:r>
                        <a:rPr sz="1400" spc="-20" dirty="0">
                          <a:latin typeface="Arial MT"/>
                          <a:cs typeface="Arial MT"/>
                        </a:rPr>
                        <a:t>2000</a:t>
                      </a:r>
                      <a:endParaRPr sz="1400">
                        <a:latin typeface="Arial MT"/>
                        <a:cs typeface="Arial MT"/>
                      </a:endParaRPr>
                    </a:p>
                  </a:txBody>
                  <a:tcPr marL="0" marR="0" marT="0" marB="0">
                    <a:lnL w="3175">
                      <a:solidFill>
                        <a:srgbClr val="282828"/>
                      </a:solidFill>
                      <a:prstDash val="solid"/>
                    </a:lnL>
                  </a:tcPr>
                </a:tc>
                <a:extLst>
                  <a:ext uri="{0D108BD9-81ED-4DB2-BD59-A6C34878D82A}">
                    <a16:rowId xmlns:a16="http://schemas.microsoft.com/office/drawing/2014/main" val="10006"/>
                  </a:ext>
                </a:extLst>
              </a:tr>
              <a:tr h="229870">
                <a:tc>
                  <a:txBody>
                    <a:bodyPr/>
                    <a:lstStyle/>
                    <a:p>
                      <a:pPr>
                        <a:lnSpc>
                          <a:spcPct val="100000"/>
                        </a:lnSpc>
                      </a:pPr>
                      <a:endParaRPr sz="1400">
                        <a:latin typeface="Times New Roman"/>
                        <a:cs typeface="Times New Roman"/>
                      </a:endParaRPr>
                    </a:p>
                  </a:txBody>
                  <a:tcPr marL="0" marR="0" marT="0" marB="0">
                    <a:lnR w="3175">
                      <a:solidFill>
                        <a:srgbClr val="282828"/>
                      </a:solidFill>
                      <a:prstDash val="solid"/>
                    </a:lnR>
                  </a:tcPr>
                </a:tc>
                <a:tc>
                  <a:txBody>
                    <a:bodyPr/>
                    <a:lstStyle/>
                    <a:p>
                      <a:pPr algn="ctr">
                        <a:lnSpc>
                          <a:spcPct val="100000"/>
                        </a:lnSpc>
                        <a:spcBef>
                          <a:spcPts val="20"/>
                        </a:spcBef>
                      </a:pPr>
                      <a:r>
                        <a:rPr sz="1400" spc="-50" dirty="0">
                          <a:latin typeface="Arial MT"/>
                          <a:cs typeface="Arial MT"/>
                        </a:rPr>
                        <a:t>7</a:t>
                      </a:r>
                      <a:endParaRPr sz="1400">
                        <a:latin typeface="Arial MT"/>
                        <a:cs typeface="Arial MT"/>
                      </a:endParaRPr>
                    </a:p>
                  </a:txBody>
                  <a:tcPr marL="0" marR="0" marT="2540" marB="0">
                    <a:lnL w="3175">
                      <a:solidFill>
                        <a:srgbClr val="282828"/>
                      </a:solidFill>
                      <a:prstDash val="solid"/>
                    </a:lnL>
                    <a:lnR w="3175">
                      <a:solidFill>
                        <a:srgbClr val="282828"/>
                      </a:solidFill>
                      <a:prstDash val="solid"/>
                    </a:lnR>
                  </a:tcPr>
                </a:tc>
                <a:tc>
                  <a:txBody>
                    <a:bodyPr/>
                    <a:lstStyle/>
                    <a:p>
                      <a:pPr marR="635" algn="ctr">
                        <a:lnSpc>
                          <a:spcPct val="100000"/>
                        </a:lnSpc>
                        <a:spcBef>
                          <a:spcPts val="20"/>
                        </a:spcBef>
                      </a:pPr>
                      <a:r>
                        <a:rPr sz="1400" spc="-50" dirty="0">
                          <a:latin typeface="Arial MT"/>
                          <a:cs typeface="Arial MT"/>
                        </a:rPr>
                        <a:t>1</a:t>
                      </a:r>
                      <a:endParaRPr sz="1400">
                        <a:latin typeface="Arial MT"/>
                        <a:cs typeface="Arial MT"/>
                      </a:endParaRPr>
                    </a:p>
                  </a:txBody>
                  <a:tcPr marL="0" marR="0" marT="2540" marB="0">
                    <a:lnL w="3175">
                      <a:solidFill>
                        <a:srgbClr val="282828"/>
                      </a:solidFill>
                      <a:prstDash val="solid"/>
                    </a:lnL>
                    <a:lnR w="3175">
                      <a:solidFill>
                        <a:srgbClr val="282828"/>
                      </a:solidFill>
                      <a:prstDash val="solid"/>
                    </a:lnR>
                  </a:tcPr>
                </a:tc>
                <a:tc>
                  <a:txBody>
                    <a:bodyPr/>
                    <a:lstStyle/>
                    <a:p>
                      <a:pPr marR="13335" algn="ctr">
                        <a:lnSpc>
                          <a:spcPct val="100000"/>
                        </a:lnSpc>
                        <a:spcBef>
                          <a:spcPts val="20"/>
                        </a:spcBef>
                      </a:pPr>
                      <a:r>
                        <a:rPr sz="1400" spc="-50" dirty="0">
                          <a:latin typeface="Arial MT"/>
                          <a:cs typeface="Arial MT"/>
                        </a:rPr>
                        <a:t>1</a:t>
                      </a:r>
                      <a:endParaRPr sz="1400">
                        <a:latin typeface="Arial MT"/>
                        <a:cs typeface="Arial MT"/>
                      </a:endParaRPr>
                    </a:p>
                  </a:txBody>
                  <a:tcPr marL="0" marR="0" marT="2540" marB="0">
                    <a:lnL w="3175">
                      <a:solidFill>
                        <a:srgbClr val="282828"/>
                      </a:solidFill>
                      <a:prstDash val="solid"/>
                    </a:lnL>
                    <a:lnR w="3175">
                      <a:solidFill>
                        <a:srgbClr val="282828"/>
                      </a:solidFill>
                      <a:prstDash val="solid"/>
                    </a:lnR>
                  </a:tcPr>
                </a:tc>
                <a:tc>
                  <a:txBody>
                    <a:bodyPr/>
                    <a:lstStyle/>
                    <a:p>
                      <a:pPr algn="ctr">
                        <a:lnSpc>
                          <a:spcPct val="100000"/>
                        </a:lnSpc>
                        <a:spcBef>
                          <a:spcPts val="20"/>
                        </a:spcBef>
                      </a:pPr>
                      <a:r>
                        <a:rPr sz="1400" spc="-50" dirty="0">
                          <a:latin typeface="Arial MT"/>
                          <a:cs typeface="Arial MT"/>
                        </a:rPr>
                        <a:t>1</a:t>
                      </a:r>
                      <a:endParaRPr sz="1400">
                        <a:latin typeface="Arial MT"/>
                        <a:cs typeface="Arial MT"/>
                      </a:endParaRPr>
                    </a:p>
                  </a:txBody>
                  <a:tcPr marL="0" marR="0" marT="2540" marB="0">
                    <a:lnL w="3175">
                      <a:solidFill>
                        <a:srgbClr val="282828"/>
                      </a:solidFill>
                      <a:prstDash val="solid"/>
                    </a:lnL>
                    <a:lnR w="3175">
                      <a:solidFill>
                        <a:srgbClr val="282828"/>
                      </a:solidFill>
                      <a:prstDash val="solid"/>
                    </a:lnR>
                  </a:tcPr>
                </a:tc>
                <a:tc>
                  <a:txBody>
                    <a:bodyPr/>
                    <a:lstStyle/>
                    <a:p>
                      <a:pPr marR="12065" algn="ctr">
                        <a:lnSpc>
                          <a:spcPct val="100000"/>
                        </a:lnSpc>
                        <a:spcBef>
                          <a:spcPts val="20"/>
                        </a:spcBef>
                      </a:pPr>
                      <a:r>
                        <a:rPr sz="1400" spc="-20" dirty="0">
                          <a:latin typeface="Arial MT"/>
                          <a:cs typeface="Arial MT"/>
                        </a:rPr>
                        <a:t>2000</a:t>
                      </a:r>
                      <a:endParaRPr sz="1400">
                        <a:latin typeface="Arial MT"/>
                        <a:cs typeface="Arial MT"/>
                      </a:endParaRPr>
                    </a:p>
                  </a:txBody>
                  <a:tcPr marL="0" marR="0" marT="2540" marB="0">
                    <a:lnL w="3175">
                      <a:solidFill>
                        <a:srgbClr val="282828"/>
                      </a:solidFill>
                      <a:prstDash val="solid"/>
                    </a:lnL>
                  </a:tcPr>
                </a:tc>
                <a:extLst>
                  <a:ext uri="{0D108BD9-81ED-4DB2-BD59-A6C34878D82A}">
                    <a16:rowId xmlns:a16="http://schemas.microsoft.com/office/drawing/2014/main" val="10007"/>
                  </a:ext>
                </a:extLst>
              </a:tr>
              <a:tr h="213995">
                <a:tc>
                  <a:txBody>
                    <a:bodyPr/>
                    <a:lstStyle/>
                    <a:p>
                      <a:pPr>
                        <a:lnSpc>
                          <a:spcPct val="100000"/>
                        </a:lnSpc>
                      </a:pPr>
                      <a:endParaRPr sz="1200">
                        <a:latin typeface="Times New Roman"/>
                        <a:cs typeface="Times New Roman"/>
                      </a:endParaRPr>
                    </a:p>
                  </a:txBody>
                  <a:tcPr marL="0" marR="0" marT="0" marB="0">
                    <a:lnR w="3175">
                      <a:solidFill>
                        <a:srgbClr val="282828"/>
                      </a:solidFill>
                      <a:prstDash val="solid"/>
                    </a:lnR>
                  </a:tcPr>
                </a:tc>
                <a:tc>
                  <a:txBody>
                    <a:bodyPr/>
                    <a:lstStyle/>
                    <a:p>
                      <a:pPr algn="ctr">
                        <a:lnSpc>
                          <a:spcPts val="1585"/>
                        </a:lnSpc>
                      </a:pPr>
                      <a:r>
                        <a:rPr sz="1400" spc="-50" dirty="0">
                          <a:latin typeface="Arial MT"/>
                          <a:cs typeface="Arial MT"/>
                        </a:rPr>
                        <a:t>8</a:t>
                      </a:r>
                      <a:endParaRPr sz="1400">
                        <a:latin typeface="Arial MT"/>
                        <a:cs typeface="Arial MT"/>
                      </a:endParaRPr>
                    </a:p>
                  </a:txBody>
                  <a:tcPr marL="0" marR="0" marT="0" marB="0">
                    <a:lnL w="3175">
                      <a:solidFill>
                        <a:srgbClr val="282828"/>
                      </a:solidFill>
                      <a:prstDash val="solid"/>
                    </a:lnL>
                    <a:lnR w="3175">
                      <a:solidFill>
                        <a:srgbClr val="282828"/>
                      </a:solidFill>
                      <a:prstDash val="solid"/>
                    </a:lnR>
                  </a:tcPr>
                </a:tc>
                <a:tc>
                  <a:txBody>
                    <a:bodyPr/>
                    <a:lstStyle/>
                    <a:p>
                      <a:pPr algn="ctr">
                        <a:lnSpc>
                          <a:spcPts val="1585"/>
                        </a:lnSpc>
                      </a:pPr>
                      <a:r>
                        <a:rPr sz="1400" spc="-50" dirty="0">
                          <a:latin typeface="Arial MT"/>
                          <a:cs typeface="Arial MT"/>
                        </a:rPr>
                        <a:t>2</a:t>
                      </a:r>
                      <a:endParaRPr sz="1400">
                        <a:latin typeface="Arial MT"/>
                        <a:cs typeface="Arial MT"/>
                      </a:endParaRPr>
                    </a:p>
                  </a:txBody>
                  <a:tcPr marL="0" marR="0" marT="0" marB="0">
                    <a:lnL w="3175">
                      <a:solidFill>
                        <a:srgbClr val="282828"/>
                      </a:solidFill>
                      <a:prstDash val="solid"/>
                    </a:lnL>
                    <a:lnR w="3175">
                      <a:solidFill>
                        <a:srgbClr val="282828"/>
                      </a:solidFill>
                      <a:prstDash val="solid"/>
                    </a:lnR>
                  </a:tcPr>
                </a:tc>
                <a:tc>
                  <a:txBody>
                    <a:bodyPr/>
                    <a:lstStyle/>
                    <a:p>
                      <a:pPr marR="13335" algn="ctr">
                        <a:lnSpc>
                          <a:spcPts val="1585"/>
                        </a:lnSpc>
                      </a:pPr>
                      <a:r>
                        <a:rPr sz="1400" spc="-50" dirty="0">
                          <a:latin typeface="Arial MT"/>
                          <a:cs typeface="Arial MT"/>
                        </a:rPr>
                        <a:t>1</a:t>
                      </a:r>
                      <a:endParaRPr sz="1400">
                        <a:latin typeface="Arial MT"/>
                        <a:cs typeface="Arial MT"/>
                      </a:endParaRPr>
                    </a:p>
                  </a:txBody>
                  <a:tcPr marL="0" marR="0" marT="0" marB="0">
                    <a:lnL w="3175">
                      <a:solidFill>
                        <a:srgbClr val="282828"/>
                      </a:solidFill>
                      <a:prstDash val="solid"/>
                    </a:lnL>
                    <a:lnR w="3175">
                      <a:solidFill>
                        <a:srgbClr val="282828"/>
                      </a:solidFill>
                      <a:prstDash val="solid"/>
                    </a:lnR>
                  </a:tcPr>
                </a:tc>
                <a:tc>
                  <a:txBody>
                    <a:bodyPr/>
                    <a:lstStyle/>
                    <a:p>
                      <a:pPr algn="ctr">
                        <a:lnSpc>
                          <a:spcPts val="1585"/>
                        </a:lnSpc>
                      </a:pPr>
                      <a:r>
                        <a:rPr sz="1400" spc="-50" dirty="0">
                          <a:latin typeface="Arial MT"/>
                          <a:cs typeface="Arial MT"/>
                        </a:rPr>
                        <a:t>1</a:t>
                      </a:r>
                      <a:endParaRPr sz="1400">
                        <a:latin typeface="Arial MT"/>
                        <a:cs typeface="Arial MT"/>
                      </a:endParaRPr>
                    </a:p>
                  </a:txBody>
                  <a:tcPr marL="0" marR="0" marT="0" marB="0">
                    <a:lnL w="3175">
                      <a:solidFill>
                        <a:srgbClr val="282828"/>
                      </a:solidFill>
                      <a:prstDash val="solid"/>
                    </a:lnL>
                    <a:lnR w="3175">
                      <a:solidFill>
                        <a:srgbClr val="282828"/>
                      </a:solidFill>
                      <a:prstDash val="solid"/>
                    </a:lnR>
                  </a:tcPr>
                </a:tc>
                <a:tc>
                  <a:txBody>
                    <a:bodyPr/>
                    <a:lstStyle/>
                    <a:p>
                      <a:pPr marR="12065" algn="ctr">
                        <a:lnSpc>
                          <a:spcPts val="1585"/>
                        </a:lnSpc>
                      </a:pPr>
                      <a:r>
                        <a:rPr sz="1400" spc="-20" dirty="0">
                          <a:latin typeface="Arial MT"/>
                          <a:cs typeface="Arial MT"/>
                        </a:rPr>
                        <a:t>2000</a:t>
                      </a:r>
                      <a:endParaRPr sz="1400">
                        <a:latin typeface="Arial MT"/>
                        <a:cs typeface="Arial MT"/>
                      </a:endParaRPr>
                    </a:p>
                  </a:txBody>
                  <a:tcPr marL="0" marR="0" marT="0" marB="0">
                    <a:lnL w="3175">
                      <a:solidFill>
                        <a:srgbClr val="282828"/>
                      </a:solidFill>
                      <a:prstDash val="solid"/>
                    </a:lnL>
                  </a:tcPr>
                </a:tc>
                <a:extLst>
                  <a:ext uri="{0D108BD9-81ED-4DB2-BD59-A6C34878D82A}">
                    <a16:rowId xmlns:a16="http://schemas.microsoft.com/office/drawing/2014/main" val="10008"/>
                  </a:ext>
                </a:extLst>
              </a:tr>
            </a:tbl>
          </a:graphicData>
        </a:graphic>
      </p:graphicFrame>
      <p:pic>
        <p:nvPicPr>
          <p:cNvPr id="9" name="object 9"/>
          <p:cNvPicPr/>
          <p:nvPr/>
        </p:nvPicPr>
        <p:blipFill>
          <a:blip r:embed="rId6" cstate="print"/>
          <a:stretch>
            <a:fillRect/>
          </a:stretch>
        </p:blipFill>
        <p:spPr>
          <a:xfrm>
            <a:off x="9908977" y="1973460"/>
            <a:ext cx="8929" cy="669726"/>
          </a:xfrm>
          <a:prstGeom prst="rect">
            <a:avLst/>
          </a:prstGeom>
        </p:spPr>
      </p:pic>
      <p:sp>
        <p:nvSpPr>
          <p:cNvPr id="10" name="object 10"/>
          <p:cNvSpPr txBox="1"/>
          <p:nvPr/>
        </p:nvSpPr>
        <p:spPr>
          <a:xfrm>
            <a:off x="1807189" y="6610151"/>
            <a:ext cx="213995" cy="237886"/>
          </a:xfrm>
          <a:prstGeom prst="rect">
            <a:avLst/>
          </a:prstGeom>
        </p:spPr>
        <p:txBody>
          <a:bodyPr vert="horz" wrap="square" lIns="0" tIns="14605" rIns="0" bIns="0" rtlCol="0">
            <a:spAutoFit/>
          </a:bodyPr>
          <a:lstStyle/>
          <a:p>
            <a:pPr marL="12700">
              <a:spcBef>
                <a:spcPts val="115"/>
              </a:spcBef>
            </a:pPr>
            <a:r>
              <a:rPr sz="1450" spc="-45" dirty="0">
                <a:solidFill>
                  <a:srgbClr val="69A393"/>
                </a:solidFill>
                <a:latin typeface="Arial MT"/>
                <a:cs typeface="Arial MT"/>
              </a:rPr>
              <a:t>55</a:t>
            </a:r>
            <a:endParaRPr sz="1450">
              <a:latin typeface="Arial MT"/>
              <a:cs typeface="Arial MT"/>
            </a:endParaRPr>
          </a:p>
        </p:txBody>
      </p:sp>
      <p:sp>
        <p:nvSpPr>
          <p:cNvPr id="11" name="object 11"/>
          <p:cNvSpPr txBox="1"/>
          <p:nvPr/>
        </p:nvSpPr>
        <p:spPr>
          <a:xfrm>
            <a:off x="2552900" y="1710729"/>
            <a:ext cx="2162810" cy="1302280"/>
          </a:xfrm>
          <a:prstGeom prst="rect">
            <a:avLst/>
          </a:prstGeom>
        </p:spPr>
        <p:txBody>
          <a:bodyPr vert="horz" wrap="square" lIns="0" tIns="17145" rIns="0" bIns="0" rtlCol="0">
            <a:spAutoFit/>
          </a:bodyPr>
          <a:lstStyle/>
          <a:p>
            <a:pPr marL="12700">
              <a:spcBef>
                <a:spcPts val="135"/>
              </a:spcBef>
            </a:pPr>
            <a:r>
              <a:rPr sz="2600" spc="-25" dirty="0">
                <a:solidFill>
                  <a:srgbClr val="246B60"/>
                </a:solidFill>
                <a:latin typeface="Arial MT"/>
                <a:cs typeface="Arial MT"/>
              </a:rPr>
              <a:t>all</a:t>
            </a:r>
            <a:endParaRPr sz="2600">
              <a:latin typeface="Arial MT"/>
              <a:cs typeface="Arial MT"/>
            </a:endParaRPr>
          </a:p>
          <a:p>
            <a:pPr>
              <a:spcBef>
                <a:spcPts val="910"/>
              </a:spcBef>
            </a:pPr>
            <a:endParaRPr sz="2600">
              <a:latin typeface="Arial MT"/>
              <a:cs typeface="Arial MT"/>
            </a:endParaRPr>
          </a:p>
          <a:p>
            <a:pPr marL="1421765"/>
            <a:r>
              <a:rPr sz="2400" spc="-25" dirty="0">
                <a:solidFill>
                  <a:srgbClr val="237066"/>
                </a:solidFill>
                <a:latin typeface="Arial MT"/>
                <a:cs typeface="Arial MT"/>
              </a:rPr>
              <a:t>years</a:t>
            </a:r>
            <a:endParaRPr sz="2400">
              <a:latin typeface="Arial MT"/>
              <a:cs typeface="Arial MT"/>
            </a:endParaRPr>
          </a:p>
        </p:txBody>
      </p:sp>
      <p:sp>
        <p:nvSpPr>
          <p:cNvPr id="12" name="object 12"/>
          <p:cNvSpPr txBox="1">
            <a:spLocks noGrp="1"/>
          </p:cNvSpPr>
          <p:nvPr>
            <p:ph type="title"/>
          </p:nvPr>
        </p:nvSpPr>
        <p:spPr>
          <a:xfrm>
            <a:off x="2548467" y="201983"/>
            <a:ext cx="10769600" cy="525093"/>
          </a:xfrm>
          <a:prstGeom prst="rect">
            <a:avLst/>
          </a:prstGeom>
        </p:spPr>
        <p:txBody>
          <a:bodyPr vert="horz" wrap="square" lIns="0" tIns="93295" rIns="0" bIns="0" numCol="1" rtlCol="0" anchor="b" anchorCtr="0" compatLnSpc="1">
            <a:prstTxWarp prst="textNoShape">
              <a:avLst/>
            </a:prstTxWarp>
            <a:spAutoFit/>
          </a:bodyPr>
          <a:lstStyle/>
          <a:p>
            <a:pPr marL="1366520">
              <a:spcBef>
                <a:spcPts val="135"/>
              </a:spcBef>
            </a:pPr>
            <a:r>
              <a:rPr spc="-95" dirty="0">
                <a:solidFill>
                  <a:srgbClr val="0A6457"/>
                </a:solidFill>
              </a:rPr>
              <a:t>Interesting</a:t>
            </a:r>
            <a:r>
              <a:rPr spc="-150" dirty="0">
                <a:solidFill>
                  <a:srgbClr val="0A6457"/>
                </a:solidFill>
              </a:rPr>
              <a:t> </a:t>
            </a:r>
            <a:r>
              <a:rPr spc="-140" dirty="0">
                <a:solidFill>
                  <a:srgbClr val="006256"/>
                </a:solidFill>
              </a:rPr>
              <a:t>Hierarchy</a:t>
            </a:r>
          </a:p>
        </p:txBody>
      </p:sp>
      <p:sp>
        <p:nvSpPr>
          <p:cNvPr id="13" name="object 13"/>
          <p:cNvSpPr txBox="1"/>
          <p:nvPr/>
        </p:nvSpPr>
        <p:spPr>
          <a:xfrm>
            <a:off x="2037258" y="3393728"/>
            <a:ext cx="869950" cy="390525"/>
          </a:xfrm>
          <a:prstGeom prst="rect">
            <a:avLst/>
          </a:prstGeom>
        </p:spPr>
        <p:txBody>
          <a:bodyPr vert="horz" wrap="square" lIns="0" tIns="11430" rIns="0" bIns="0" rtlCol="0">
            <a:spAutoFit/>
          </a:bodyPr>
          <a:lstStyle/>
          <a:p>
            <a:pPr marL="12700">
              <a:spcBef>
                <a:spcPts val="90"/>
              </a:spcBef>
            </a:pPr>
            <a:r>
              <a:rPr sz="2400" spc="-30" dirty="0">
                <a:solidFill>
                  <a:srgbClr val="1C625B"/>
                </a:solidFill>
                <a:latin typeface="Arial MT"/>
                <a:cs typeface="Arial MT"/>
              </a:rPr>
              <a:t>weeks</a:t>
            </a:r>
            <a:endParaRPr sz="2400">
              <a:latin typeface="Arial MT"/>
              <a:cs typeface="Arial MT"/>
            </a:endParaRPr>
          </a:p>
        </p:txBody>
      </p:sp>
      <p:sp>
        <p:nvSpPr>
          <p:cNvPr id="14" name="object 14"/>
          <p:cNvSpPr txBox="1"/>
          <p:nvPr/>
        </p:nvSpPr>
        <p:spPr>
          <a:xfrm>
            <a:off x="3902268" y="3640286"/>
            <a:ext cx="1127760" cy="405130"/>
          </a:xfrm>
          <a:prstGeom prst="rect">
            <a:avLst/>
          </a:prstGeom>
        </p:spPr>
        <p:txBody>
          <a:bodyPr vert="horz" wrap="square" lIns="0" tIns="11430" rIns="0" bIns="0" rtlCol="0">
            <a:spAutoFit/>
          </a:bodyPr>
          <a:lstStyle/>
          <a:p>
            <a:pPr marL="12700">
              <a:spcBef>
                <a:spcPts val="90"/>
              </a:spcBef>
            </a:pPr>
            <a:r>
              <a:rPr sz="2500" spc="-65" dirty="0">
                <a:latin typeface="Arial MT"/>
                <a:cs typeface="Arial MT"/>
              </a:rPr>
              <a:t>quarters</a:t>
            </a:r>
            <a:endParaRPr sz="2500">
              <a:latin typeface="Arial MT"/>
              <a:cs typeface="Arial MT"/>
            </a:endParaRPr>
          </a:p>
        </p:txBody>
      </p:sp>
      <p:sp>
        <p:nvSpPr>
          <p:cNvPr id="15" name="object 15"/>
          <p:cNvSpPr txBox="1"/>
          <p:nvPr/>
        </p:nvSpPr>
        <p:spPr>
          <a:xfrm>
            <a:off x="2714502" y="5628133"/>
            <a:ext cx="657225" cy="420370"/>
          </a:xfrm>
          <a:prstGeom prst="rect">
            <a:avLst/>
          </a:prstGeom>
        </p:spPr>
        <p:txBody>
          <a:bodyPr vert="horz" wrap="square" lIns="0" tIns="17145" rIns="0" bIns="0" rtlCol="0">
            <a:spAutoFit/>
          </a:bodyPr>
          <a:lstStyle/>
          <a:p>
            <a:pPr marL="12700">
              <a:spcBef>
                <a:spcPts val="135"/>
              </a:spcBef>
            </a:pPr>
            <a:r>
              <a:rPr sz="2550" spc="-95" dirty="0">
                <a:solidFill>
                  <a:srgbClr val="0C6456"/>
                </a:solidFill>
                <a:latin typeface="Arial MT"/>
                <a:cs typeface="Arial MT"/>
              </a:rPr>
              <a:t>days</a:t>
            </a:r>
            <a:endParaRPr sz="2550">
              <a:latin typeface="Arial MT"/>
              <a:cs typeface="Arial MT"/>
            </a:endParaRPr>
          </a:p>
        </p:txBody>
      </p:sp>
      <p:sp>
        <p:nvSpPr>
          <p:cNvPr id="16" name="object 16"/>
          <p:cNvSpPr txBox="1"/>
          <p:nvPr/>
        </p:nvSpPr>
        <p:spPr>
          <a:xfrm>
            <a:off x="4035413" y="4551114"/>
            <a:ext cx="1010919" cy="405130"/>
          </a:xfrm>
          <a:prstGeom prst="rect">
            <a:avLst/>
          </a:prstGeom>
        </p:spPr>
        <p:txBody>
          <a:bodyPr vert="horz" wrap="square" lIns="0" tIns="11430" rIns="0" bIns="0" rtlCol="0">
            <a:spAutoFit/>
          </a:bodyPr>
          <a:lstStyle/>
          <a:p>
            <a:pPr marL="12700">
              <a:spcBef>
                <a:spcPts val="90"/>
              </a:spcBef>
            </a:pPr>
            <a:r>
              <a:rPr sz="2500" spc="-65" dirty="0">
                <a:solidFill>
                  <a:srgbClr val="1C6256"/>
                </a:solidFill>
                <a:latin typeface="Arial MT"/>
                <a:cs typeface="Arial MT"/>
              </a:rPr>
              <a:t>months</a:t>
            </a:r>
            <a:endParaRPr sz="2500">
              <a:latin typeface="Arial MT"/>
              <a:cs typeface="Arial MT"/>
            </a:endParaRPr>
          </a:p>
        </p:txBody>
      </p:sp>
      <p:sp>
        <p:nvSpPr>
          <p:cNvPr id="17" name="object 17"/>
          <p:cNvSpPr txBox="1"/>
          <p:nvPr/>
        </p:nvSpPr>
        <p:spPr>
          <a:xfrm>
            <a:off x="7242065" y="4464546"/>
            <a:ext cx="2154555" cy="786754"/>
          </a:xfrm>
          <a:prstGeom prst="rect">
            <a:avLst/>
          </a:prstGeom>
        </p:spPr>
        <p:txBody>
          <a:bodyPr vert="horz" wrap="square" lIns="0" tIns="42545" rIns="0" bIns="0" rtlCol="0">
            <a:spAutoFit/>
          </a:bodyPr>
          <a:lstStyle/>
          <a:p>
            <a:pPr marL="12700" marR="5080" indent="328295">
              <a:lnSpc>
                <a:spcPts val="2880"/>
              </a:lnSpc>
              <a:spcBef>
                <a:spcPts val="335"/>
              </a:spcBef>
            </a:pPr>
            <a:r>
              <a:rPr sz="2500" spc="-10" dirty="0">
                <a:solidFill>
                  <a:srgbClr val="38644B"/>
                </a:solidFill>
                <a:latin typeface="Arial MT"/>
                <a:cs typeface="Arial MT"/>
              </a:rPr>
              <a:t>conceptual </a:t>
            </a:r>
            <a:r>
              <a:rPr sz="2500" spc="-55" dirty="0">
                <a:solidFill>
                  <a:srgbClr val="116049"/>
                </a:solidFill>
                <a:latin typeface="Arial MT"/>
                <a:cs typeface="Arial MT"/>
              </a:rPr>
              <a:t>dimension</a:t>
            </a:r>
            <a:r>
              <a:rPr sz="2500" spc="-45" dirty="0">
                <a:solidFill>
                  <a:srgbClr val="116049"/>
                </a:solidFill>
                <a:latin typeface="Arial MT"/>
                <a:cs typeface="Arial MT"/>
              </a:rPr>
              <a:t> </a:t>
            </a:r>
            <a:r>
              <a:rPr sz="2500" spc="-55" dirty="0">
                <a:solidFill>
                  <a:srgbClr val="24563B"/>
                </a:solidFill>
                <a:latin typeface="Arial MT"/>
                <a:cs typeface="Arial MT"/>
              </a:rPr>
              <a:t>table</a:t>
            </a:r>
            <a:endParaRPr sz="2500">
              <a:latin typeface="Arial MT"/>
              <a:cs typeface="Arial MT"/>
            </a:endParaRPr>
          </a:p>
        </p:txBody>
      </p:sp>
      <p:sp>
        <p:nvSpPr>
          <p:cNvPr id="18" name="object 18"/>
          <p:cNvSpPr txBox="1"/>
          <p:nvPr/>
        </p:nvSpPr>
        <p:spPr>
          <a:xfrm>
            <a:off x="6749541" y="6685806"/>
            <a:ext cx="3742690" cy="200055"/>
          </a:xfrm>
          <a:prstGeom prst="rect">
            <a:avLst/>
          </a:prstGeom>
        </p:spPr>
        <p:txBody>
          <a:bodyPr vert="horz" wrap="square" lIns="0" tIns="15240" rIns="0" bIns="0" rtlCol="0">
            <a:spAutoFit/>
          </a:bodyPr>
          <a:lstStyle/>
          <a:p>
            <a:pPr marL="12700">
              <a:spcBef>
                <a:spcPts val="120"/>
              </a:spcBef>
            </a:pPr>
            <a:r>
              <a:rPr baseline="2314" dirty="0">
                <a:solidFill>
                  <a:srgbClr val="2F2F2F"/>
                </a:solidFill>
                <a:latin typeface="Arial MT"/>
                <a:cs typeface="Arial MT"/>
              </a:rPr>
              <a:t>Hector</a:t>
            </a:r>
            <a:r>
              <a:rPr spc="247" baseline="2314" dirty="0">
                <a:solidFill>
                  <a:srgbClr val="2F2F2F"/>
                </a:solidFill>
                <a:latin typeface="Arial MT"/>
                <a:cs typeface="Arial MT"/>
              </a:rPr>
              <a:t> </a:t>
            </a:r>
            <a:r>
              <a:rPr baseline="2314" dirty="0">
                <a:solidFill>
                  <a:srgbClr val="3D3D3D"/>
                </a:solidFill>
                <a:latin typeface="Arial MT"/>
                <a:cs typeface="Arial MT"/>
              </a:rPr>
              <a:t>Garcia</a:t>
            </a:r>
            <a:r>
              <a:rPr spc="209" baseline="2314" dirty="0">
                <a:solidFill>
                  <a:srgbClr val="3D3D3D"/>
                </a:solidFill>
                <a:latin typeface="Arial MT"/>
                <a:cs typeface="Arial MT"/>
              </a:rPr>
              <a:t> </a:t>
            </a:r>
            <a:r>
              <a:rPr spc="67" baseline="2314" dirty="0">
                <a:solidFill>
                  <a:srgbClr val="2B2B2B"/>
                </a:solidFill>
                <a:latin typeface="Arial MT"/>
                <a:cs typeface="Arial MT"/>
              </a:rPr>
              <a:t>Molina:</a:t>
            </a:r>
            <a:r>
              <a:rPr spc="232" baseline="2314" dirty="0">
                <a:solidFill>
                  <a:srgbClr val="2B2B2B"/>
                </a:solidFill>
                <a:latin typeface="Arial MT"/>
                <a:cs typeface="Arial MT"/>
              </a:rPr>
              <a:t> </a:t>
            </a:r>
            <a:r>
              <a:rPr baseline="2314" dirty="0">
                <a:solidFill>
                  <a:srgbClr val="5D563B"/>
                </a:solidFill>
                <a:latin typeface="Arial MT"/>
                <a:cs typeface="Arial MT"/>
              </a:rPr>
              <a:t>Data</a:t>
            </a:r>
            <a:r>
              <a:rPr spc="337" baseline="2314" dirty="0">
                <a:solidFill>
                  <a:srgbClr val="5D563B"/>
                </a:solidFill>
                <a:latin typeface="Arial MT"/>
                <a:cs typeface="Arial MT"/>
              </a:rPr>
              <a:t> </a:t>
            </a:r>
            <a:r>
              <a:rPr baseline="2314" dirty="0">
                <a:solidFill>
                  <a:srgbClr val="343434"/>
                </a:solidFill>
                <a:latin typeface="Arial MT"/>
                <a:cs typeface="Arial MT"/>
              </a:rPr>
              <a:t>Warehousina</a:t>
            </a:r>
            <a:r>
              <a:rPr spc="397" baseline="2314" dirty="0">
                <a:solidFill>
                  <a:srgbClr val="343434"/>
                </a:solidFill>
                <a:latin typeface="Arial MT"/>
                <a:cs typeface="Arial MT"/>
              </a:rPr>
              <a:t> </a:t>
            </a:r>
            <a:r>
              <a:rPr sz="1200" dirty="0">
                <a:solidFill>
                  <a:srgbClr val="4D4224"/>
                </a:solidFill>
                <a:latin typeface="Arial MT"/>
                <a:cs typeface="Arial MT"/>
              </a:rPr>
              <a:t>and</a:t>
            </a:r>
            <a:r>
              <a:rPr sz="1200" spc="80" dirty="0">
                <a:solidFill>
                  <a:srgbClr val="4D4224"/>
                </a:solidFill>
                <a:latin typeface="Arial MT"/>
                <a:cs typeface="Arial MT"/>
              </a:rPr>
              <a:t> </a:t>
            </a:r>
            <a:r>
              <a:rPr spc="-30" baseline="2314" dirty="0">
                <a:solidFill>
                  <a:srgbClr val="313131"/>
                </a:solidFill>
                <a:latin typeface="Arial MT"/>
                <a:cs typeface="Arial MT"/>
              </a:rPr>
              <a:t>OLAP</a:t>
            </a:r>
            <a:endParaRPr baseline="2314">
              <a:latin typeface="Arial MT"/>
              <a:cs typeface="Arial MT"/>
            </a:endParaRPr>
          </a:p>
        </p:txBody>
      </p:sp>
    </p:spTree>
    <p:extLst>
      <p:ext uri="{BB962C8B-B14F-4D97-AF65-F5344CB8AC3E}">
        <p14:creationId xmlns:p14="http://schemas.microsoft.com/office/powerpoint/2010/main" val="735217568"/>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1" y="1273968"/>
            <a:ext cx="9138285" cy="163830"/>
            <a:chOff x="0" y="1273968"/>
            <a:chExt cx="9138285" cy="163830"/>
          </a:xfrm>
        </p:grpSpPr>
        <p:pic>
          <p:nvPicPr>
            <p:cNvPr id="3" name="object 3"/>
            <p:cNvPicPr/>
            <p:nvPr/>
          </p:nvPicPr>
          <p:blipFill>
            <a:blip r:embed="rId2" cstate="print"/>
            <a:stretch>
              <a:fillRect/>
            </a:stretch>
          </p:blipFill>
          <p:spPr>
            <a:xfrm>
              <a:off x="0" y="1384101"/>
              <a:ext cx="9135070" cy="53578"/>
            </a:xfrm>
            <a:prstGeom prst="rect">
              <a:avLst/>
            </a:prstGeom>
          </p:spPr>
        </p:pic>
        <p:pic>
          <p:nvPicPr>
            <p:cNvPr id="4" name="object 4"/>
            <p:cNvPicPr/>
            <p:nvPr/>
          </p:nvPicPr>
          <p:blipFill>
            <a:blip r:embed="rId3" cstate="print"/>
            <a:stretch>
              <a:fillRect/>
            </a:stretch>
          </p:blipFill>
          <p:spPr>
            <a:xfrm>
              <a:off x="0" y="1276945"/>
              <a:ext cx="9135070" cy="80367"/>
            </a:xfrm>
            <a:prstGeom prst="rect">
              <a:avLst/>
            </a:prstGeom>
          </p:spPr>
        </p:pic>
        <p:sp>
          <p:nvSpPr>
            <p:cNvPr id="5" name="object 5"/>
            <p:cNvSpPr/>
            <p:nvPr/>
          </p:nvSpPr>
          <p:spPr>
            <a:xfrm>
              <a:off x="17859"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grpSp>
      <p:sp>
        <p:nvSpPr>
          <p:cNvPr id="6" name="object 6"/>
          <p:cNvSpPr txBox="1">
            <a:spLocks noGrp="1"/>
          </p:cNvSpPr>
          <p:nvPr>
            <p:ph type="title"/>
          </p:nvPr>
        </p:nvSpPr>
        <p:spPr>
          <a:xfrm>
            <a:off x="2548467" y="-77032"/>
            <a:ext cx="10769600" cy="804107"/>
          </a:xfrm>
          <a:prstGeom prst="rect">
            <a:avLst/>
          </a:prstGeom>
        </p:spPr>
        <p:txBody>
          <a:bodyPr vert="horz" wrap="square" lIns="0" tIns="57190" rIns="0" bIns="0" numCol="1" rtlCol="0" anchor="b" anchorCtr="0" compatLnSpc="1">
            <a:prstTxWarp prst="textNoShape">
              <a:avLst/>
            </a:prstTxWarp>
            <a:spAutoFit/>
          </a:bodyPr>
          <a:lstStyle/>
          <a:p>
            <a:pPr marL="3079115">
              <a:spcBef>
                <a:spcPts val="130"/>
              </a:spcBef>
            </a:pPr>
            <a:r>
              <a:rPr sz="4850" spc="-320" dirty="0">
                <a:solidFill>
                  <a:srgbClr val="087067"/>
                </a:solidFill>
              </a:rPr>
              <a:t>Design</a:t>
            </a:r>
            <a:endParaRPr sz="4850"/>
          </a:p>
        </p:txBody>
      </p:sp>
      <p:sp>
        <p:nvSpPr>
          <p:cNvPr id="9" name="object 9"/>
          <p:cNvSpPr txBox="1">
            <a:spLocks noGrp="1"/>
          </p:cNvSpPr>
          <p:nvPr>
            <p:ph type="ftr" sz="quarter" idx="5"/>
          </p:nvPr>
        </p:nvSpPr>
        <p:spPr>
          <a:xfrm>
            <a:off x="5226038" y="6697174"/>
            <a:ext cx="3742690" cy="191770"/>
          </a:xfrm>
          <a:prstGeom prst="rect">
            <a:avLst/>
          </a:prstGeom>
        </p:spPr>
        <p:txBody>
          <a:bodyPr vert="horz" wrap="square" lIns="0" tIns="0" rIns="0" bIns="0" rtlCol="0">
            <a:spAutoFit/>
          </a:bodyPr>
          <a:lstStyle>
            <a:defPPr>
              <a:defRPr kern="0"/>
            </a:defPPr>
            <a:lvl1pPr>
              <a:defRPr sz="1150" b="0" i="0">
                <a:solidFill>
                  <a:srgbClr val="2F2F2F"/>
                </a:solidFill>
                <a:latin typeface="Arial MT"/>
                <a:cs typeface="Arial MT"/>
              </a:defRPr>
            </a:lvl1pPr>
          </a:lstStyle>
          <a:p>
            <a:pPr marL="12700">
              <a:spcBef>
                <a:spcPts val="10"/>
              </a:spcBef>
            </a:pPr>
            <a:r>
              <a:rPr lang="en-GB" spc="-55">
                <a:solidFill>
                  <a:srgbClr val="333333"/>
                </a:solidFill>
              </a:rPr>
              <a:t>Prepared By: Mohammad Rony Lecturer, Dept. Of CSE University Of Global Village (UGV), Barishal</a:t>
            </a:r>
            <a:endParaRPr spc="-20" dirty="0">
              <a:solidFill>
                <a:srgbClr val="343434"/>
              </a:solidFill>
            </a:endParaRPr>
          </a:p>
        </p:txBody>
      </p:sp>
      <p:sp>
        <p:nvSpPr>
          <p:cNvPr id="7" name="object 7"/>
          <p:cNvSpPr txBox="1"/>
          <p:nvPr/>
        </p:nvSpPr>
        <p:spPr>
          <a:xfrm>
            <a:off x="2140066" y="1538702"/>
            <a:ext cx="7979409" cy="4112895"/>
          </a:xfrm>
          <a:prstGeom prst="rect">
            <a:avLst/>
          </a:prstGeom>
        </p:spPr>
        <p:txBody>
          <a:bodyPr vert="horz" wrap="square" lIns="0" tIns="84455" rIns="0" bIns="0" rtlCol="0">
            <a:spAutoFit/>
          </a:bodyPr>
          <a:lstStyle/>
          <a:p>
            <a:pPr marL="360680" indent="-347345">
              <a:spcBef>
                <a:spcPts val="665"/>
              </a:spcBef>
              <a:buClr>
                <a:srgbClr val="FD00FF"/>
              </a:buClr>
              <a:buChar char="•"/>
              <a:tabLst>
                <a:tab pos="360680" algn="l"/>
              </a:tabLst>
            </a:pPr>
            <a:r>
              <a:rPr sz="3250" spc="-40" dirty="0">
                <a:latin typeface="Arial MT"/>
                <a:cs typeface="Arial MT"/>
              </a:rPr>
              <a:t>What</a:t>
            </a:r>
            <a:r>
              <a:rPr sz="3250" spc="-90" dirty="0">
                <a:latin typeface="Arial MT"/>
                <a:cs typeface="Arial MT"/>
              </a:rPr>
              <a:t> </a:t>
            </a:r>
            <a:r>
              <a:rPr sz="3250" dirty="0">
                <a:latin typeface="Arial MT"/>
                <a:cs typeface="Arial MT"/>
              </a:rPr>
              <a:t>data</a:t>
            </a:r>
            <a:r>
              <a:rPr sz="3250" spc="-155" dirty="0">
                <a:latin typeface="Arial MT"/>
                <a:cs typeface="Arial MT"/>
              </a:rPr>
              <a:t> </a:t>
            </a:r>
            <a:r>
              <a:rPr sz="3250" dirty="0">
                <a:latin typeface="Arial MT"/>
                <a:cs typeface="Arial MT"/>
              </a:rPr>
              <a:t>is</a:t>
            </a:r>
            <a:r>
              <a:rPr sz="3250" spc="-100" dirty="0">
                <a:latin typeface="Arial MT"/>
                <a:cs typeface="Arial MT"/>
              </a:rPr>
              <a:t> </a:t>
            </a:r>
            <a:r>
              <a:rPr sz="3250" spc="-10" dirty="0">
                <a:latin typeface="Arial MT"/>
                <a:cs typeface="Arial MT"/>
              </a:rPr>
              <a:t>needed?</a:t>
            </a:r>
            <a:endParaRPr sz="3250">
              <a:latin typeface="Arial MT"/>
              <a:cs typeface="Arial MT"/>
            </a:endParaRPr>
          </a:p>
          <a:p>
            <a:pPr marL="360680" indent="-347980">
              <a:spcBef>
                <a:spcPts val="590"/>
              </a:spcBef>
              <a:buClr>
                <a:srgbClr val="FB01FB"/>
              </a:buClr>
              <a:buChar char="•"/>
              <a:tabLst>
                <a:tab pos="360680" algn="l"/>
              </a:tabLst>
            </a:pPr>
            <a:r>
              <a:rPr sz="3400" spc="-150" dirty="0">
                <a:latin typeface="Arial MT"/>
                <a:cs typeface="Arial MT"/>
              </a:rPr>
              <a:t>Where</a:t>
            </a:r>
            <a:r>
              <a:rPr sz="3400" spc="-90" dirty="0">
                <a:latin typeface="Arial MT"/>
                <a:cs typeface="Arial MT"/>
              </a:rPr>
              <a:t> </a:t>
            </a:r>
            <a:r>
              <a:rPr sz="3400" spc="-95" dirty="0">
                <a:latin typeface="Arial MT"/>
                <a:cs typeface="Arial MT"/>
              </a:rPr>
              <a:t>does</a:t>
            </a:r>
            <a:r>
              <a:rPr sz="3400" spc="-140" dirty="0">
                <a:latin typeface="Arial MT"/>
                <a:cs typeface="Arial MT"/>
              </a:rPr>
              <a:t> </a:t>
            </a:r>
            <a:r>
              <a:rPr sz="3400" dirty="0">
                <a:latin typeface="Arial MT"/>
                <a:cs typeface="Arial MT"/>
              </a:rPr>
              <a:t>it</a:t>
            </a:r>
            <a:r>
              <a:rPr sz="3400" spc="-204" dirty="0">
                <a:latin typeface="Arial MT"/>
                <a:cs typeface="Arial MT"/>
              </a:rPr>
              <a:t> </a:t>
            </a:r>
            <a:r>
              <a:rPr sz="3400" spc="-110" dirty="0">
                <a:latin typeface="Arial MT"/>
                <a:cs typeface="Arial MT"/>
              </a:rPr>
              <a:t>come</a:t>
            </a:r>
            <a:r>
              <a:rPr sz="3400" spc="-95" dirty="0">
                <a:latin typeface="Arial MT"/>
                <a:cs typeface="Arial MT"/>
              </a:rPr>
              <a:t> </a:t>
            </a:r>
            <a:r>
              <a:rPr sz="3400" spc="-10" dirty="0">
                <a:latin typeface="Arial MT"/>
                <a:cs typeface="Arial MT"/>
              </a:rPr>
              <a:t>from?</a:t>
            </a:r>
            <a:endParaRPr sz="3400">
              <a:latin typeface="Arial MT"/>
              <a:cs typeface="Arial MT"/>
            </a:endParaRPr>
          </a:p>
          <a:p>
            <a:pPr marL="348615" indent="-335915">
              <a:spcBef>
                <a:spcPts val="560"/>
              </a:spcBef>
              <a:buClr>
                <a:srgbClr val="FB01FF"/>
              </a:buClr>
              <a:buChar char="•"/>
              <a:tabLst>
                <a:tab pos="348615" algn="l"/>
              </a:tabLst>
            </a:pPr>
            <a:r>
              <a:rPr sz="3400" spc="-120" dirty="0">
                <a:latin typeface="Arial MT"/>
                <a:cs typeface="Arial MT"/>
              </a:rPr>
              <a:t>How</a:t>
            </a:r>
            <a:r>
              <a:rPr sz="3400" spc="-114" dirty="0">
                <a:latin typeface="Arial MT"/>
                <a:cs typeface="Arial MT"/>
              </a:rPr>
              <a:t> </a:t>
            </a:r>
            <a:r>
              <a:rPr sz="3400" spc="-55" dirty="0">
                <a:latin typeface="Arial MT"/>
                <a:cs typeface="Arial MT"/>
              </a:rPr>
              <a:t>to</a:t>
            </a:r>
            <a:r>
              <a:rPr sz="3400" spc="-180" dirty="0">
                <a:latin typeface="Arial MT"/>
                <a:cs typeface="Arial MT"/>
              </a:rPr>
              <a:t> </a:t>
            </a:r>
            <a:r>
              <a:rPr sz="3400" spc="-95" dirty="0">
                <a:latin typeface="Arial MT"/>
                <a:cs typeface="Arial MT"/>
              </a:rPr>
              <a:t>clean</a:t>
            </a:r>
            <a:r>
              <a:rPr sz="3400" spc="-135" dirty="0">
                <a:latin typeface="Arial MT"/>
                <a:cs typeface="Arial MT"/>
              </a:rPr>
              <a:t> </a:t>
            </a:r>
            <a:r>
              <a:rPr sz="3400" spc="-10" dirty="0">
                <a:latin typeface="Arial MT"/>
                <a:cs typeface="Arial MT"/>
              </a:rPr>
              <a:t>data?</a:t>
            </a:r>
            <a:endParaRPr sz="3400">
              <a:latin typeface="Arial MT"/>
              <a:cs typeface="Arial MT"/>
            </a:endParaRPr>
          </a:p>
          <a:p>
            <a:pPr marL="350520" indent="-337185">
              <a:spcBef>
                <a:spcPts val="640"/>
              </a:spcBef>
              <a:buClr>
                <a:srgbClr val="F903F6"/>
              </a:buClr>
              <a:buChar char="•"/>
              <a:tabLst>
                <a:tab pos="350520" algn="l"/>
              </a:tabLst>
            </a:pPr>
            <a:r>
              <a:rPr sz="3250" dirty="0">
                <a:latin typeface="Arial MT"/>
                <a:cs typeface="Arial MT"/>
              </a:rPr>
              <a:t>How</a:t>
            </a:r>
            <a:r>
              <a:rPr sz="3250" spc="-130" dirty="0">
                <a:latin typeface="Arial MT"/>
                <a:cs typeface="Arial MT"/>
              </a:rPr>
              <a:t> </a:t>
            </a:r>
            <a:r>
              <a:rPr sz="3250" dirty="0">
                <a:latin typeface="Arial MT"/>
                <a:cs typeface="Arial MT"/>
              </a:rPr>
              <a:t>to</a:t>
            </a:r>
            <a:r>
              <a:rPr sz="3250" spc="-210" dirty="0">
                <a:latin typeface="Arial MT"/>
                <a:cs typeface="Arial MT"/>
              </a:rPr>
              <a:t> </a:t>
            </a:r>
            <a:r>
              <a:rPr sz="3250" spc="-30" dirty="0">
                <a:latin typeface="Arial MT"/>
                <a:cs typeface="Arial MT"/>
              </a:rPr>
              <a:t>represent</a:t>
            </a:r>
            <a:r>
              <a:rPr sz="3250" spc="-15" dirty="0">
                <a:latin typeface="Arial MT"/>
                <a:cs typeface="Arial MT"/>
              </a:rPr>
              <a:t> </a:t>
            </a:r>
            <a:r>
              <a:rPr sz="3250" dirty="0">
                <a:latin typeface="Arial MT"/>
                <a:cs typeface="Arial MT"/>
              </a:rPr>
              <a:t>in</a:t>
            </a:r>
            <a:r>
              <a:rPr sz="3250" spc="-175" dirty="0">
                <a:latin typeface="Arial MT"/>
                <a:cs typeface="Arial MT"/>
              </a:rPr>
              <a:t> </a:t>
            </a:r>
            <a:r>
              <a:rPr sz="3250" spc="-35" dirty="0">
                <a:latin typeface="Arial MT"/>
                <a:cs typeface="Arial MT"/>
              </a:rPr>
              <a:t>warehouse</a:t>
            </a:r>
            <a:r>
              <a:rPr sz="3250" spc="5" dirty="0">
                <a:latin typeface="Arial MT"/>
                <a:cs typeface="Arial MT"/>
              </a:rPr>
              <a:t> </a:t>
            </a:r>
            <a:r>
              <a:rPr sz="3250" spc="-35" dirty="0">
                <a:latin typeface="Arial MT"/>
                <a:cs typeface="Arial MT"/>
              </a:rPr>
              <a:t>(schema)?</a:t>
            </a:r>
            <a:endParaRPr sz="3250">
              <a:latin typeface="Arial MT"/>
              <a:cs typeface="Arial MT"/>
            </a:endParaRPr>
          </a:p>
          <a:p>
            <a:pPr marL="360680" indent="-347980">
              <a:spcBef>
                <a:spcPts val="640"/>
              </a:spcBef>
              <a:buClr>
                <a:srgbClr val="FD01FB"/>
              </a:buClr>
              <a:buChar char="•"/>
              <a:tabLst>
                <a:tab pos="360680" algn="l"/>
              </a:tabLst>
            </a:pPr>
            <a:r>
              <a:rPr sz="3350" spc="-100" dirty="0">
                <a:latin typeface="Arial MT"/>
                <a:cs typeface="Arial MT"/>
              </a:rPr>
              <a:t>What</a:t>
            </a:r>
            <a:r>
              <a:rPr sz="3350" spc="-105" dirty="0">
                <a:latin typeface="Arial MT"/>
                <a:cs typeface="Arial MT"/>
              </a:rPr>
              <a:t> </a:t>
            </a:r>
            <a:r>
              <a:rPr sz="3350" dirty="0">
                <a:latin typeface="Arial MT"/>
                <a:cs typeface="Arial MT"/>
              </a:rPr>
              <a:t>to</a:t>
            </a:r>
            <a:r>
              <a:rPr sz="3350" spc="-225" dirty="0">
                <a:latin typeface="Arial MT"/>
                <a:cs typeface="Arial MT"/>
              </a:rPr>
              <a:t> </a:t>
            </a:r>
            <a:r>
              <a:rPr sz="3350" spc="-30" dirty="0">
                <a:latin typeface="Arial MT"/>
                <a:cs typeface="Arial MT"/>
              </a:rPr>
              <a:t>summarize?</a:t>
            </a:r>
            <a:endParaRPr sz="3350">
              <a:latin typeface="Arial MT"/>
              <a:cs typeface="Arial MT"/>
            </a:endParaRPr>
          </a:p>
          <a:p>
            <a:pPr marL="360680" indent="-346710">
              <a:spcBef>
                <a:spcPts val="750"/>
              </a:spcBef>
              <a:buClr>
                <a:srgbClr val="FF00FB"/>
              </a:buClr>
              <a:buChar char="•"/>
              <a:tabLst>
                <a:tab pos="360680" algn="l"/>
              </a:tabLst>
            </a:pPr>
            <a:r>
              <a:rPr sz="3150" dirty="0">
                <a:latin typeface="Arial MT"/>
                <a:cs typeface="Arial MT"/>
              </a:rPr>
              <a:t>What</a:t>
            </a:r>
            <a:r>
              <a:rPr sz="3150" spc="40" dirty="0">
                <a:latin typeface="Arial MT"/>
                <a:cs typeface="Arial MT"/>
              </a:rPr>
              <a:t> </a:t>
            </a:r>
            <a:r>
              <a:rPr sz="3150" dirty="0">
                <a:latin typeface="Arial MT"/>
                <a:cs typeface="Arial MT"/>
              </a:rPr>
              <a:t>to</a:t>
            </a:r>
            <a:r>
              <a:rPr sz="3150" spc="-10" dirty="0">
                <a:latin typeface="Arial MT"/>
                <a:cs typeface="Arial MT"/>
              </a:rPr>
              <a:t> materialize?</a:t>
            </a:r>
            <a:endParaRPr sz="3150">
              <a:latin typeface="Arial MT"/>
              <a:cs typeface="Arial MT"/>
            </a:endParaRPr>
          </a:p>
          <a:p>
            <a:pPr marL="360680" indent="-347345">
              <a:spcBef>
                <a:spcPts val="710"/>
              </a:spcBef>
              <a:buClr>
                <a:srgbClr val="F703FB"/>
              </a:buClr>
              <a:buChar char="•"/>
              <a:tabLst>
                <a:tab pos="360680" algn="l"/>
              </a:tabLst>
            </a:pPr>
            <a:r>
              <a:rPr sz="3300" spc="-65" dirty="0">
                <a:latin typeface="Arial MT"/>
                <a:cs typeface="Arial MT"/>
              </a:rPr>
              <a:t>What</a:t>
            </a:r>
            <a:r>
              <a:rPr sz="3300" spc="-70" dirty="0">
                <a:latin typeface="Arial MT"/>
                <a:cs typeface="Arial MT"/>
              </a:rPr>
              <a:t> </a:t>
            </a:r>
            <a:r>
              <a:rPr sz="3300" dirty="0">
                <a:latin typeface="Arial MT"/>
                <a:cs typeface="Arial MT"/>
              </a:rPr>
              <a:t>to</a:t>
            </a:r>
            <a:r>
              <a:rPr sz="3300" spc="-190" dirty="0">
                <a:latin typeface="Arial MT"/>
                <a:cs typeface="Arial MT"/>
              </a:rPr>
              <a:t> </a:t>
            </a:r>
            <a:r>
              <a:rPr sz="3300" spc="-10" dirty="0">
                <a:latin typeface="Arial MT"/>
                <a:cs typeface="Arial MT"/>
              </a:rPr>
              <a:t>index?</a:t>
            </a:r>
            <a:endParaRPr sz="3300">
              <a:latin typeface="Arial MT"/>
              <a:cs typeface="Arial MT"/>
            </a:endParaRPr>
          </a:p>
        </p:txBody>
      </p:sp>
    </p:spTree>
    <p:extLst>
      <p:ext uri="{BB962C8B-B14F-4D97-AF65-F5344CB8AC3E}">
        <p14:creationId xmlns:p14="http://schemas.microsoft.com/office/powerpoint/2010/main" val="524124159"/>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1" y="1273968"/>
            <a:ext cx="9138285" cy="163830"/>
            <a:chOff x="0" y="1273968"/>
            <a:chExt cx="9138285" cy="163830"/>
          </a:xfrm>
        </p:grpSpPr>
        <p:pic>
          <p:nvPicPr>
            <p:cNvPr id="3" name="object 3"/>
            <p:cNvPicPr/>
            <p:nvPr/>
          </p:nvPicPr>
          <p:blipFill>
            <a:blip r:embed="rId2" cstate="print"/>
            <a:stretch>
              <a:fillRect/>
            </a:stretch>
          </p:blipFill>
          <p:spPr>
            <a:xfrm>
              <a:off x="0" y="1384101"/>
              <a:ext cx="9135070" cy="53578"/>
            </a:xfrm>
            <a:prstGeom prst="rect">
              <a:avLst/>
            </a:prstGeom>
          </p:spPr>
        </p:pic>
        <p:pic>
          <p:nvPicPr>
            <p:cNvPr id="4" name="object 4"/>
            <p:cNvPicPr/>
            <p:nvPr/>
          </p:nvPicPr>
          <p:blipFill>
            <a:blip r:embed="rId3" cstate="print"/>
            <a:stretch>
              <a:fillRect/>
            </a:stretch>
          </p:blipFill>
          <p:spPr>
            <a:xfrm>
              <a:off x="0" y="1276945"/>
              <a:ext cx="9135070" cy="80367"/>
            </a:xfrm>
            <a:prstGeom prst="rect">
              <a:avLst/>
            </a:prstGeom>
          </p:spPr>
        </p:pic>
        <p:sp>
          <p:nvSpPr>
            <p:cNvPr id="5" name="object 5"/>
            <p:cNvSpPr/>
            <p:nvPr/>
          </p:nvSpPr>
          <p:spPr>
            <a:xfrm>
              <a:off x="17859"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grpSp>
      <p:sp>
        <p:nvSpPr>
          <p:cNvPr id="6" name="object 6"/>
          <p:cNvSpPr txBox="1"/>
          <p:nvPr/>
        </p:nvSpPr>
        <p:spPr>
          <a:xfrm>
            <a:off x="2140066" y="1503699"/>
            <a:ext cx="7755255" cy="4804410"/>
          </a:xfrm>
          <a:prstGeom prst="rect">
            <a:avLst/>
          </a:prstGeom>
        </p:spPr>
        <p:txBody>
          <a:bodyPr vert="horz" wrap="square" lIns="0" tIns="106680" rIns="0" bIns="0" rtlCol="0">
            <a:spAutoFit/>
          </a:bodyPr>
          <a:lstStyle/>
          <a:p>
            <a:pPr marL="350520" indent="-337820">
              <a:spcBef>
                <a:spcPts val="840"/>
              </a:spcBef>
              <a:buClr>
                <a:srgbClr val="FD00FF"/>
              </a:buClr>
              <a:buChar char="•"/>
              <a:tabLst>
                <a:tab pos="350520" algn="l"/>
              </a:tabLst>
            </a:pPr>
            <a:r>
              <a:rPr sz="3350" spc="-40" dirty="0">
                <a:latin typeface="Arial MT"/>
                <a:cs typeface="Arial MT"/>
              </a:rPr>
              <a:t>Development</a:t>
            </a:r>
            <a:endParaRPr sz="3350">
              <a:latin typeface="Arial MT"/>
              <a:cs typeface="Arial MT"/>
            </a:endParaRPr>
          </a:p>
          <a:p>
            <a:pPr marL="467359">
              <a:spcBef>
                <a:spcPts val="445"/>
              </a:spcBef>
              <a:tabLst>
                <a:tab pos="749935" algn="l"/>
              </a:tabLst>
            </a:pPr>
            <a:r>
              <a:rPr sz="2050" spc="-50" dirty="0">
                <a:solidFill>
                  <a:srgbClr val="006256"/>
                </a:solidFill>
                <a:latin typeface="Arial MT"/>
                <a:cs typeface="Arial MT"/>
              </a:rPr>
              <a:t>+</a:t>
            </a:r>
            <a:r>
              <a:rPr sz="2050" dirty="0">
                <a:solidFill>
                  <a:srgbClr val="006256"/>
                </a:solidFill>
                <a:latin typeface="Arial MT"/>
                <a:cs typeface="Arial MT"/>
              </a:rPr>
              <a:t>	</a:t>
            </a:r>
            <a:r>
              <a:rPr sz="2050" spc="-10" dirty="0">
                <a:latin typeface="Arial MT"/>
                <a:cs typeface="Arial MT"/>
              </a:rPr>
              <a:t>design</a:t>
            </a:r>
            <a:r>
              <a:rPr sz="2050" spc="-110" dirty="0">
                <a:latin typeface="Arial MT"/>
                <a:cs typeface="Arial MT"/>
              </a:rPr>
              <a:t> </a:t>
            </a:r>
            <a:r>
              <a:rPr sz="2050" dirty="0">
                <a:latin typeface="Arial MT"/>
                <a:cs typeface="Arial MT"/>
              </a:rPr>
              <a:t>&amp;</a:t>
            </a:r>
            <a:r>
              <a:rPr sz="2050" spc="-30" dirty="0">
                <a:latin typeface="Arial MT"/>
                <a:cs typeface="Arial MT"/>
              </a:rPr>
              <a:t> </a:t>
            </a:r>
            <a:r>
              <a:rPr sz="2050" spc="-20" dirty="0">
                <a:latin typeface="Arial MT"/>
                <a:cs typeface="Arial MT"/>
              </a:rPr>
              <a:t>edit:</a:t>
            </a:r>
            <a:r>
              <a:rPr sz="2050" spc="-125" dirty="0">
                <a:latin typeface="Arial MT"/>
                <a:cs typeface="Arial MT"/>
              </a:rPr>
              <a:t> </a:t>
            </a:r>
            <a:r>
              <a:rPr sz="2050" spc="-35" dirty="0">
                <a:latin typeface="Arial MT"/>
                <a:cs typeface="Arial MT"/>
              </a:rPr>
              <a:t>schemas,</a:t>
            </a:r>
            <a:r>
              <a:rPr sz="2050" spc="-30" dirty="0">
                <a:latin typeface="Arial MT"/>
                <a:cs typeface="Arial MT"/>
              </a:rPr>
              <a:t> </a:t>
            </a:r>
            <a:r>
              <a:rPr sz="2050" dirty="0">
                <a:latin typeface="Arial MT"/>
                <a:cs typeface="Arial MT"/>
              </a:rPr>
              <a:t>views,</a:t>
            </a:r>
            <a:r>
              <a:rPr sz="2050" spc="-80" dirty="0">
                <a:latin typeface="Arial MT"/>
                <a:cs typeface="Arial MT"/>
              </a:rPr>
              <a:t> </a:t>
            </a:r>
            <a:r>
              <a:rPr sz="2050" spc="-30" dirty="0">
                <a:latin typeface="Arial MT"/>
                <a:cs typeface="Arial MT"/>
              </a:rPr>
              <a:t>scripts,</a:t>
            </a:r>
            <a:r>
              <a:rPr sz="2050" spc="-105" dirty="0">
                <a:latin typeface="Arial MT"/>
                <a:cs typeface="Arial MT"/>
              </a:rPr>
              <a:t> </a:t>
            </a:r>
            <a:r>
              <a:rPr sz="2050" spc="-20" dirty="0">
                <a:latin typeface="Arial MT"/>
                <a:cs typeface="Arial MT"/>
              </a:rPr>
              <a:t>rules,</a:t>
            </a:r>
            <a:r>
              <a:rPr sz="2050" spc="-125" dirty="0">
                <a:latin typeface="Arial MT"/>
                <a:cs typeface="Arial MT"/>
              </a:rPr>
              <a:t> </a:t>
            </a:r>
            <a:r>
              <a:rPr sz="2050" spc="-20" dirty="0">
                <a:latin typeface="Arial MT"/>
                <a:cs typeface="Arial MT"/>
              </a:rPr>
              <a:t>queries,</a:t>
            </a:r>
            <a:r>
              <a:rPr sz="2050" spc="-95" dirty="0">
                <a:latin typeface="Arial MT"/>
                <a:cs typeface="Arial MT"/>
              </a:rPr>
              <a:t> </a:t>
            </a:r>
            <a:r>
              <a:rPr sz="2050" spc="-10" dirty="0">
                <a:latin typeface="Arial MT"/>
                <a:cs typeface="Arial MT"/>
              </a:rPr>
              <a:t>reports</a:t>
            </a:r>
            <a:endParaRPr sz="2050">
              <a:latin typeface="Arial MT"/>
              <a:cs typeface="Arial MT"/>
            </a:endParaRPr>
          </a:p>
          <a:p>
            <a:pPr marL="349885" indent="-337185">
              <a:spcBef>
                <a:spcPts val="515"/>
              </a:spcBef>
              <a:buClr>
                <a:srgbClr val="F603FD"/>
              </a:buClr>
              <a:buChar char="•"/>
              <a:tabLst>
                <a:tab pos="349885" algn="l"/>
              </a:tabLst>
            </a:pPr>
            <a:r>
              <a:rPr sz="3400" spc="-105" dirty="0">
                <a:latin typeface="Arial MT"/>
                <a:cs typeface="Arial MT"/>
              </a:rPr>
              <a:t>Planning</a:t>
            </a:r>
            <a:r>
              <a:rPr sz="3400" spc="-100" dirty="0">
                <a:latin typeface="Arial MT"/>
                <a:cs typeface="Arial MT"/>
              </a:rPr>
              <a:t> </a:t>
            </a:r>
            <a:r>
              <a:rPr sz="3400" spc="-295" dirty="0">
                <a:latin typeface="Arial MT"/>
                <a:cs typeface="Arial MT"/>
              </a:rPr>
              <a:t>&amp;</a:t>
            </a:r>
            <a:r>
              <a:rPr sz="3400" spc="-35" dirty="0">
                <a:latin typeface="Arial MT"/>
                <a:cs typeface="Arial MT"/>
              </a:rPr>
              <a:t> </a:t>
            </a:r>
            <a:r>
              <a:rPr sz="3400" spc="-10" dirty="0">
                <a:latin typeface="Arial MT"/>
                <a:cs typeface="Arial MT"/>
              </a:rPr>
              <a:t>Analysis</a:t>
            </a:r>
            <a:endParaRPr sz="3400">
              <a:latin typeface="Arial MT"/>
              <a:cs typeface="Arial MT"/>
            </a:endParaRPr>
          </a:p>
          <a:p>
            <a:pPr marL="473075">
              <a:spcBef>
                <a:spcPts val="665"/>
              </a:spcBef>
              <a:tabLst>
                <a:tab pos="749300" algn="l"/>
              </a:tabLst>
            </a:pPr>
            <a:r>
              <a:rPr sz="1850" spc="-50" dirty="0">
                <a:solidFill>
                  <a:srgbClr val="016B60"/>
                </a:solidFill>
                <a:latin typeface="Arial MT"/>
                <a:cs typeface="Arial MT"/>
              </a:rPr>
              <a:t>e</a:t>
            </a:r>
            <a:r>
              <a:rPr sz="1850" dirty="0">
                <a:solidFill>
                  <a:srgbClr val="016B60"/>
                </a:solidFill>
                <a:latin typeface="Arial MT"/>
                <a:cs typeface="Arial MT"/>
              </a:rPr>
              <a:t>	</a:t>
            </a:r>
            <a:r>
              <a:rPr sz="1850" dirty="0">
                <a:latin typeface="Arial MT"/>
                <a:cs typeface="Arial MT"/>
              </a:rPr>
              <a:t>what-if</a:t>
            </a:r>
            <a:r>
              <a:rPr sz="1850" spc="254" dirty="0">
                <a:latin typeface="Arial MT"/>
                <a:cs typeface="Arial MT"/>
              </a:rPr>
              <a:t> </a:t>
            </a:r>
            <a:r>
              <a:rPr sz="1850" spc="50" dirty="0">
                <a:latin typeface="Arial MT"/>
                <a:cs typeface="Arial MT"/>
              </a:rPr>
              <a:t>scenarios</a:t>
            </a:r>
            <a:r>
              <a:rPr sz="1850" spc="160" dirty="0">
                <a:latin typeface="Arial MT"/>
                <a:cs typeface="Arial MT"/>
              </a:rPr>
              <a:t> </a:t>
            </a:r>
            <a:r>
              <a:rPr sz="1850" spc="-160" dirty="0">
                <a:latin typeface="Arial MT"/>
                <a:cs typeface="Arial MT"/>
              </a:rPr>
              <a:t>(schema</a:t>
            </a:r>
            <a:r>
              <a:rPr sz="1850" spc="95" dirty="0">
                <a:latin typeface="Arial MT"/>
                <a:cs typeface="Arial MT"/>
              </a:rPr>
              <a:t> </a:t>
            </a:r>
            <a:r>
              <a:rPr sz="1850" spc="-150" dirty="0">
                <a:latin typeface="Arial MT"/>
                <a:cs typeface="Arial MT"/>
              </a:rPr>
              <a:t>changes,</a:t>
            </a:r>
            <a:r>
              <a:rPr sz="1850" spc="85" dirty="0">
                <a:latin typeface="Arial MT"/>
                <a:cs typeface="Arial MT"/>
              </a:rPr>
              <a:t> </a:t>
            </a:r>
            <a:r>
              <a:rPr sz="1850" spc="-135" dirty="0">
                <a:latin typeface="Arial MT"/>
                <a:cs typeface="Arial MT"/>
              </a:rPr>
              <a:t>refresh</a:t>
            </a:r>
            <a:r>
              <a:rPr sz="1850" dirty="0">
                <a:latin typeface="Arial MT"/>
                <a:cs typeface="Arial MT"/>
              </a:rPr>
              <a:t> </a:t>
            </a:r>
            <a:r>
              <a:rPr sz="1850" spc="-70" dirty="0">
                <a:latin typeface="Arial MT"/>
                <a:cs typeface="Arial MT"/>
              </a:rPr>
              <a:t>rates),</a:t>
            </a:r>
            <a:r>
              <a:rPr sz="1850" spc="170" dirty="0">
                <a:latin typeface="Arial MT"/>
                <a:cs typeface="Arial MT"/>
              </a:rPr>
              <a:t> </a:t>
            </a:r>
            <a:r>
              <a:rPr sz="1850" spc="50" dirty="0">
                <a:latin typeface="Arial MT"/>
                <a:cs typeface="Arial MT"/>
              </a:rPr>
              <a:t>capacity</a:t>
            </a:r>
            <a:r>
              <a:rPr sz="1850" spc="175" dirty="0">
                <a:latin typeface="Arial MT"/>
                <a:cs typeface="Arial MT"/>
              </a:rPr>
              <a:t> </a:t>
            </a:r>
            <a:r>
              <a:rPr sz="1850" spc="-10" dirty="0">
                <a:latin typeface="Arial MT"/>
                <a:cs typeface="Arial MT"/>
              </a:rPr>
              <a:t>planning</a:t>
            </a:r>
            <a:endParaRPr sz="1850">
              <a:latin typeface="Arial MT"/>
              <a:cs typeface="Arial MT"/>
            </a:endParaRPr>
          </a:p>
          <a:p>
            <a:pPr marL="360680" indent="-346710">
              <a:spcBef>
                <a:spcPts val="790"/>
              </a:spcBef>
              <a:buClr>
                <a:srgbClr val="FB01FD"/>
              </a:buClr>
              <a:buChar char="•"/>
              <a:tabLst>
                <a:tab pos="360680" algn="l"/>
              </a:tabLst>
            </a:pPr>
            <a:r>
              <a:rPr sz="3200" spc="-40" dirty="0">
                <a:latin typeface="Arial MT"/>
                <a:cs typeface="Arial MT"/>
              </a:rPr>
              <a:t>Warehouse</a:t>
            </a:r>
            <a:r>
              <a:rPr sz="3200" spc="-15" dirty="0">
                <a:latin typeface="Arial MT"/>
                <a:cs typeface="Arial MT"/>
              </a:rPr>
              <a:t> </a:t>
            </a:r>
            <a:r>
              <a:rPr sz="3200" spc="-10" dirty="0">
                <a:latin typeface="Arial MT"/>
                <a:cs typeface="Arial MT"/>
              </a:rPr>
              <a:t>Management</a:t>
            </a:r>
            <a:endParaRPr sz="3200">
              <a:latin typeface="Arial MT"/>
              <a:cs typeface="Arial MT"/>
            </a:endParaRPr>
          </a:p>
          <a:p>
            <a:pPr marL="466725">
              <a:spcBef>
                <a:spcPts val="290"/>
              </a:spcBef>
            </a:pPr>
            <a:r>
              <a:rPr sz="2200" dirty="0">
                <a:solidFill>
                  <a:srgbClr val="016D64"/>
                </a:solidFill>
                <a:latin typeface="Arial MT"/>
                <a:cs typeface="Arial MT"/>
              </a:rPr>
              <a:t>+</a:t>
            </a:r>
            <a:r>
              <a:rPr sz="2200" spc="240" dirty="0">
                <a:solidFill>
                  <a:srgbClr val="016D64"/>
                </a:solidFill>
                <a:latin typeface="Arial MT"/>
                <a:cs typeface="Arial MT"/>
              </a:rPr>
              <a:t> </a:t>
            </a:r>
            <a:r>
              <a:rPr sz="2200" spc="-125" dirty="0">
                <a:latin typeface="Arial MT"/>
                <a:cs typeface="Arial MT"/>
              </a:rPr>
              <a:t>performance</a:t>
            </a:r>
            <a:r>
              <a:rPr sz="2200" spc="55" dirty="0">
                <a:latin typeface="Arial MT"/>
                <a:cs typeface="Arial MT"/>
              </a:rPr>
              <a:t> </a:t>
            </a:r>
            <a:r>
              <a:rPr sz="2200" spc="-100" dirty="0">
                <a:latin typeface="Arial MT"/>
                <a:cs typeface="Arial MT"/>
              </a:rPr>
              <a:t>monitoring,</a:t>
            </a:r>
            <a:r>
              <a:rPr sz="2200" spc="10" dirty="0">
                <a:latin typeface="Arial MT"/>
                <a:cs typeface="Arial MT"/>
              </a:rPr>
              <a:t> </a:t>
            </a:r>
            <a:r>
              <a:rPr sz="2200" spc="-140" dirty="0">
                <a:latin typeface="Arial MT"/>
                <a:cs typeface="Arial MT"/>
              </a:rPr>
              <a:t>usage</a:t>
            </a:r>
            <a:r>
              <a:rPr sz="2200" spc="-5" dirty="0">
                <a:latin typeface="Arial MT"/>
                <a:cs typeface="Arial MT"/>
              </a:rPr>
              <a:t> </a:t>
            </a:r>
            <a:r>
              <a:rPr sz="2200" spc="-105" dirty="0">
                <a:latin typeface="Arial MT"/>
                <a:cs typeface="Arial MT"/>
              </a:rPr>
              <a:t>patterns,</a:t>
            </a:r>
            <a:r>
              <a:rPr sz="2200" spc="-20" dirty="0">
                <a:latin typeface="Arial MT"/>
                <a:cs typeface="Arial MT"/>
              </a:rPr>
              <a:t> </a:t>
            </a:r>
            <a:r>
              <a:rPr sz="2200" spc="-120" dirty="0">
                <a:latin typeface="Arial MT"/>
                <a:cs typeface="Arial MT"/>
              </a:rPr>
              <a:t>exception</a:t>
            </a:r>
            <a:r>
              <a:rPr sz="2200" spc="5" dirty="0">
                <a:latin typeface="Arial MT"/>
                <a:cs typeface="Arial MT"/>
              </a:rPr>
              <a:t> </a:t>
            </a:r>
            <a:r>
              <a:rPr sz="2200" spc="-10" dirty="0">
                <a:latin typeface="Arial MT"/>
                <a:cs typeface="Arial MT"/>
              </a:rPr>
              <a:t>reporting</a:t>
            </a:r>
            <a:endParaRPr sz="2200">
              <a:latin typeface="Arial MT"/>
              <a:cs typeface="Arial MT"/>
            </a:endParaRPr>
          </a:p>
          <a:p>
            <a:pPr marL="355600" indent="-342900">
              <a:spcBef>
                <a:spcPts val="535"/>
              </a:spcBef>
              <a:buClr>
                <a:srgbClr val="FB01F9"/>
              </a:buClr>
              <a:buChar char="•"/>
              <a:tabLst>
                <a:tab pos="355600" algn="l"/>
              </a:tabLst>
            </a:pPr>
            <a:r>
              <a:rPr sz="3350" spc="-85" dirty="0">
                <a:latin typeface="Arial MT"/>
                <a:cs typeface="Arial MT"/>
              </a:rPr>
              <a:t>System</a:t>
            </a:r>
            <a:r>
              <a:rPr sz="3350" spc="-160" dirty="0">
                <a:latin typeface="Arial MT"/>
                <a:cs typeface="Arial MT"/>
              </a:rPr>
              <a:t> </a:t>
            </a:r>
            <a:r>
              <a:rPr sz="3350" spc="-270" dirty="0">
                <a:latin typeface="Arial MT"/>
                <a:cs typeface="Arial MT"/>
              </a:rPr>
              <a:t>&amp;</a:t>
            </a:r>
            <a:r>
              <a:rPr sz="3350" spc="45" dirty="0">
                <a:latin typeface="Arial MT"/>
                <a:cs typeface="Arial MT"/>
              </a:rPr>
              <a:t> </a:t>
            </a:r>
            <a:r>
              <a:rPr sz="3350" spc="-85" dirty="0">
                <a:latin typeface="Arial MT"/>
                <a:cs typeface="Arial MT"/>
              </a:rPr>
              <a:t>Network</a:t>
            </a:r>
            <a:r>
              <a:rPr sz="3350" spc="-30" dirty="0">
                <a:latin typeface="Arial MT"/>
                <a:cs typeface="Arial MT"/>
              </a:rPr>
              <a:t> Management</a:t>
            </a:r>
            <a:endParaRPr sz="3350">
              <a:latin typeface="Arial MT"/>
              <a:cs typeface="Arial MT"/>
            </a:endParaRPr>
          </a:p>
          <a:p>
            <a:pPr marL="471805">
              <a:spcBef>
                <a:spcPts val="295"/>
              </a:spcBef>
              <a:tabLst>
                <a:tab pos="749300" algn="l"/>
              </a:tabLst>
            </a:pPr>
            <a:r>
              <a:rPr sz="2200" spc="-50" dirty="0">
                <a:solidFill>
                  <a:srgbClr val="006760"/>
                </a:solidFill>
                <a:latin typeface="Arial MT"/>
                <a:cs typeface="Arial MT"/>
              </a:rPr>
              <a:t>e</a:t>
            </a:r>
            <a:r>
              <a:rPr sz="2200" dirty="0">
                <a:solidFill>
                  <a:srgbClr val="006760"/>
                </a:solidFill>
                <a:latin typeface="Arial MT"/>
                <a:cs typeface="Arial MT"/>
              </a:rPr>
              <a:t>	</a:t>
            </a:r>
            <a:r>
              <a:rPr sz="2200" spc="-135" dirty="0">
                <a:latin typeface="Arial MT"/>
                <a:cs typeface="Arial MT"/>
              </a:rPr>
              <a:t>measure</a:t>
            </a:r>
            <a:r>
              <a:rPr sz="2200" spc="5" dirty="0">
                <a:latin typeface="Arial MT"/>
                <a:cs typeface="Arial MT"/>
              </a:rPr>
              <a:t> </a:t>
            </a:r>
            <a:r>
              <a:rPr sz="2200" spc="-90" dirty="0">
                <a:latin typeface="Arial MT"/>
                <a:cs typeface="Arial MT"/>
              </a:rPr>
              <a:t>traffic</a:t>
            </a:r>
            <a:r>
              <a:rPr sz="2200" spc="-50" dirty="0">
                <a:latin typeface="Arial MT"/>
                <a:cs typeface="Arial MT"/>
              </a:rPr>
              <a:t> </a:t>
            </a:r>
            <a:r>
              <a:rPr sz="2200" spc="-105" dirty="0">
                <a:latin typeface="Arial MT"/>
                <a:cs typeface="Arial MT"/>
              </a:rPr>
              <a:t>(sources,</a:t>
            </a:r>
            <a:r>
              <a:rPr sz="2200" spc="20" dirty="0">
                <a:latin typeface="Arial MT"/>
                <a:cs typeface="Arial MT"/>
              </a:rPr>
              <a:t> </a:t>
            </a:r>
            <a:r>
              <a:rPr sz="2200" spc="-135" dirty="0">
                <a:latin typeface="Arial MT"/>
                <a:cs typeface="Arial MT"/>
              </a:rPr>
              <a:t>warehouse,</a:t>
            </a:r>
            <a:r>
              <a:rPr sz="2200" spc="5" dirty="0">
                <a:latin typeface="Arial MT"/>
                <a:cs typeface="Arial MT"/>
              </a:rPr>
              <a:t> </a:t>
            </a:r>
            <a:r>
              <a:rPr sz="2200" spc="-10" dirty="0">
                <a:latin typeface="Arial MT"/>
                <a:cs typeface="Arial MT"/>
              </a:rPr>
              <a:t>clients)</a:t>
            </a:r>
            <a:endParaRPr sz="2200">
              <a:latin typeface="Arial MT"/>
              <a:cs typeface="Arial MT"/>
            </a:endParaRPr>
          </a:p>
          <a:p>
            <a:pPr marL="360680" indent="-347980">
              <a:spcBef>
                <a:spcPts val="570"/>
              </a:spcBef>
              <a:buClr>
                <a:srgbClr val="FD03F0"/>
              </a:buClr>
              <a:buChar char="•"/>
              <a:tabLst>
                <a:tab pos="360680" algn="l"/>
              </a:tabLst>
            </a:pPr>
            <a:r>
              <a:rPr sz="3350" spc="-100" dirty="0">
                <a:latin typeface="Arial MT"/>
                <a:cs typeface="Arial MT"/>
              </a:rPr>
              <a:t>Workflow</a:t>
            </a:r>
            <a:r>
              <a:rPr sz="3350" spc="-90" dirty="0">
                <a:latin typeface="Arial MT"/>
                <a:cs typeface="Arial MT"/>
              </a:rPr>
              <a:t> </a:t>
            </a:r>
            <a:r>
              <a:rPr sz="3350" spc="-35" dirty="0">
                <a:latin typeface="Arial MT"/>
                <a:cs typeface="Arial MT"/>
              </a:rPr>
              <a:t>Management</a:t>
            </a:r>
            <a:endParaRPr sz="3350">
              <a:latin typeface="Arial MT"/>
              <a:cs typeface="Arial MT"/>
            </a:endParaRPr>
          </a:p>
          <a:p>
            <a:pPr marL="467359">
              <a:spcBef>
                <a:spcPts val="320"/>
              </a:spcBef>
              <a:tabLst>
                <a:tab pos="748030" algn="l"/>
              </a:tabLst>
            </a:pPr>
            <a:r>
              <a:rPr sz="2100" spc="-50" dirty="0">
                <a:solidFill>
                  <a:srgbClr val="007062"/>
                </a:solidFill>
                <a:latin typeface="Arial MT"/>
                <a:cs typeface="Arial MT"/>
              </a:rPr>
              <a:t>+</a:t>
            </a:r>
            <a:r>
              <a:rPr sz="2100" dirty="0">
                <a:solidFill>
                  <a:srgbClr val="007062"/>
                </a:solidFill>
                <a:latin typeface="Arial MT"/>
                <a:cs typeface="Arial MT"/>
              </a:rPr>
              <a:t>	</a:t>
            </a:r>
            <a:r>
              <a:rPr sz="2100" spc="-40" dirty="0">
                <a:latin typeface="Arial MT"/>
                <a:cs typeface="Arial MT"/>
              </a:rPr>
              <a:t>“reliable</a:t>
            </a:r>
            <a:r>
              <a:rPr sz="2100" spc="-50" dirty="0">
                <a:latin typeface="Arial MT"/>
                <a:cs typeface="Arial MT"/>
              </a:rPr>
              <a:t> </a:t>
            </a:r>
            <a:r>
              <a:rPr sz="2100" spc="-30" dirty="0">
                <a:latin typeface="Arial MT"/>
                <a:cs typeface="Arial MT"/>
              </a:rPr>
              <a:t>scripts”</a:t>
            </a:r>
            <a:r>
              <a:rPr sz="2100" spc="-120" dirty="0">
                <a:latin typeface="Arial MT"/>
                <a:cs typeface="Arial MT"/>
              </a:rPr>
              <a:t> </a:t>
            </a:r>
            <a:r>
              <a:rPr sz="2100" dirty="0">
                <a:latin typeface="Arial MT"/>
                <a:cs typeface="Arial MT"/>
              </a:rPr>
              <a:t>for</a:t>
            </a:r>
            <a:r>
              <a:rPr sz="2100" spc="-125" dirty="0">
                <a:latin typeface="Arial MT"/>
                <a:cs typeface="Arial MT"/>
              </a:rPr>
              <a:t> </a:t>
            </a:r>
            <a:r>
              <a:rPr sz="2100" spc="-50" dirty="0">
                <a:latin typeface="Arial MT"/>
                <a:cs typeface="Arial MT"/>
              </a:rPr>
              <a:t>cleaning </a:t>
            </a:r>
            <a:r>
              <a:rPr sz="2100" dirty="0">
                <a:latin typeface="Arial MT"/>
                <a:cs typeface="Arial MT"/>
              </a:rPr>
              <a:t>&amp;</a:t>
            </a:r>
            <a:r>
              <a:rPr sz="2100" spc="-135" dirty="0">
                <a:latin typeface="Arial MT"/>
                <a:cs typeface="Arial MT"/>
              </a:rPr>
              <a:t> </a:t>
            </a:r>
            <a:r>
              <a:rPr sz="2100" spc="-40" dirty="0">
                <a:latin typeface="Arial MT"/>
                <a:cs typeface="Arial MT"/>
              </a:rPr>
              <a:t>analyzing</a:t>
            </a:r>
            <a:r>
              <a:rPr sz="2100" spc="-50" dirty="0">
                <a:latin typeface="Arial MT"/>
                <a:cs typeface="Arial MT"/>
              </a:rPr>
              <a:t> </a:t>
            </a:r>
            <a:r>
              <a:rPr sz="2100" spc="-20" dirty="0">
                <a:latin typeface="Arial MT"/>
                <a:cs typeface="Arial MT"/>
              </a:rPr>
              <a:t>data</a:t>
            </a:r>
            <a:endParaRPr sz="2100">
              <a:latin typeface="Arial MT"/>
              <a:cs typeface="Arial MT"/>
            </a:endParaRPr>
          </a:p>
        </p:txBody>
      </p:sp>
      <p:sp>
        <p:nvSpPr>
          <p:cNvPr id="9" name="object 9"/>
          <p:cNvSpPr txBox="1">
            <a:spLocks noGrp="1"/>
          </p:cNvSpPr>
          <p:nvPr>
            <p:ph type="ftr" sz="quarter" idx="5"/>
          </p:nvPr>
        </p:nvSpPr>
        <p:spPr>
          <a:xfrm>
            <a:off x="5226038" y="6697174"/>
            <a:ext cx="3742690" cy="191770"/>
          </a:xfrm>
          <a:prstGeom prst="rect">
            <a:avLst/>
          </a:prstGeom>
        </p:spPr>
        <p:txBody>
          <a:bodyPr vert="horz" wrap="square" lIns="0" tIns="0" rIns="0" bIns="0" rtlCol="0">
            <a:spAutoFit/>
          </a:bodyPr>
          <a:lstStyle>
            <a:defPPr>
              <a:defRPr kern="0"/>
            </a:defPPr>
            <a:lvl1pPr>
              <a:defRPr sz="1150" b="0" i="0">
                <a:solidFill>
                  <a:srgbClr val="2F2F2F"/>
                </a:solidFill>
                <a:latin typeface="Arial MT"/>
                <a:cs typeface="Arial MT"/>
              </a:defRPr>
            </a:lvl1pPr>
          </a:lstStyle>
          <a:p>
            <a:pPr marL="12700">
              <a:spcBef>
                <a:spcPts val="10"/>
              </a:spcBef>
            </a:pPr>
            <a:r>
              <a:rPr lang="en-GB" spc="-55">
                <a:solidFill>
                  <a:srgbClr val="333333"/>
                </a:solidFill>
              </a:rPr>
              <a:t>Prepared By: Mohammad Rony Lecturer, Dept. Of CSE University Of Global Village (UGV), Barishal</a:t>
            </a:r>
            <a:endParaRPr spc="-20" dirty="0">
              <a:solidFill>
                <a:srgbClr val="343434"/>
              </a:solidFill>
            </a:endParaRPr>
          </a:p>
        </p:txBody>
      </p:sp>
      <p:sp>
        <p:nvSpPr>
          <p:cNvPr id="7" name="object 7"/>
          <p:cNvSpPr txBox="1">
            <a:spLocks noGrp="1"/>
          </p:cNvSpPr>
          <p:nvPr>
            <p:ph type="title"/>
          </p:nvPr>
        </p:nvSpPr>
        <p:spPr>
          <a:xfrm>
            <a:off x="5425538" y="-422725"/>
            <a:ext cx="1452245" cy="1540165"/>
          </a:xfrm>
          <a:prstGeom prst="rect">
            <a:avLst/>
          </a:prstGeom>
        </p:spPr>
        <p:txBody>
          <a:bodyPr vert="horz" wrap="square" lIns="0" tIns="16510" rIns="0" bIns="0" numCol="1" rtlCol="0" anchor="b" anchorCtr="0" compatLnSpc="1">
            <a:prstTxWarp prst="textNoShape">
              <a:avLst/>
            </a:prstTxWarp>
            <a:spAutoFit/>
          </a:bodyPr>
          <a:lstStyle/>
          <a:p>
            <a:pPr marL="12700">
              <a:spcBef>
                <a:spcPts val="130"/>
              </a:spcBef>
            </a:pPr>
            <a:r>
              <a:rPr sz="7425" spc="-254" baseline="1122" dirty="0">
                <a:solidFill>
                  <a:srgbClr val="056256"/>
                </a:solidFill>
              </a:rPr>
              <a:t>T</a:t>
            </a:r>
            <a:r>
              <a:rPr sz="4950" spc="-170" dirty="0">
                <a:solidFill>
                  <a:srgbClr val="056256"/>
                </a:solidFill>
              </a:rPr>
              <a:t>oois</a:t>
            </a:r>
            <a:endParaRPr sz="4950"/>
          </a:p>
        </p:txBody>
      </p:sp>
    </p:spTree>
    <p:extLst>
      <p:ext uri="{BB962C8B-B14F-4D97-AF65-F5344CB8AC3E}">
        <p14:creationId xmlns:p14="http://schemas.microsoft.com/office/powerpoint/2010/main" val="38072430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5" name="Rectangle 2"/>
          <p:cNvSpPr>
            <a:spLocks noGrp="1" noChangeArrowheads="1"/>
          </p:cNvSpPr>
          <p:nvPr>
            <p:ph type="title" idx="4294967295"/>
          </p:nvPr>
        </p:nvSpPr>
        <p:spPr>
          <a:xfrm>
            <a:off x="1422400" y="117475"/>
            <a:ext cx="1076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ffectLst/>
              </a:rPr>
              <a:t>History of Database Systems (Cont.)</a:t>
            </a:r>
          </a:p>
        </p:txBody>
      </p:sp>
      <p:sp>
        <p:nvSpPr>
          <p:cNvPr id="67586" name="Rectangle 3"/>
          <p:cNvSpPr>
            <a:spLocks noGrp="1" noChangeArrowheads="1"/>
          </p:cNvSpPr>
          <p:nvPr>
            <p:ph idx="4294967295"/>
          </p:nvPr>
        </p:nvSpPr>
        <p:spPr>
          <a:xfrm>
            <a:off x="4525963" y="1179513"/>
            <a:ext cx="7666037" cy="4892675"/>
          </a:xfrm>
        </p:spPr>
        <p:txBody>
          <a:bodyPr/>
          <a:lstStyle/>
          <a:p>
            <a:pPr>
              <a:lnSpc>
                <a:spcPct val="90000"/>
              </a:lnSpc>
            </a:pPr>
            <a:r>
              <a:rPr lang="en-US" altLang="en-US" dirty="0"/>
              <a:t>2000s</a:t>
            </a:r>
          </a:p>
          <a:p>
            <a:pPr lvl="1">
              <a:lnSpc>
                <a:spcPct val="90000"/>
              </a:lnSpc>
            </a:pPr>
            <a:r>
              <a:rPr lang="en-US" altLang="en-US" dirty="0"/>
              <a:t>Big data storage systems</a:t>
            </a:r>
          </a:p>
          <a:p>
            <a:pPr lvl="2">
              <a:lnSpc>
                <a:spcPct val="90000"/>
              </a:lnSpc>
            </a:pPr>
            <a:r>
              <a:rPr lang="en-US" altLang="en-US" dirty="0"/>
              <a:t>Google </a:t>
            </a:r>
            <a:r>
              <a:rPr lang="en-US" altLang="en-US" dirty="0" err="1"/>
              <a:t>BigTable</a:t>
            </a:r>
            <a:r>
              <a:rPr lang="en-US" altLang="en-US" dirty="0"/>
              <a:t>, Yahoo </a:t>
            </a:r>
            <a:r>
              <a:rPr lang="en-US" altLang="en-US" dirty="0" err="1"/>
              <a:t>PNuts</a:t>
            </a:r>
            <a:r>
              <a:rPr lang="en-US" altLang="en-US" dirty="0"/>
              <a:t>, Amazon, </a:t>
            </a:r>
          </a:p>
          <a:p>
            <a:pPr lvl="2">
              <a:lnSpc>
                <a:spcPct val="90000"/>
              </a:lnSpc>
            </a:pPr>
            <a:r>
              <a:rPr lang="en-US" altLang="en-US" dirty="0"/>
              <a:t>“</a:t>
            </a:r>
            <a:r>
              <a:rPr lang="en-US" altLang="ja-JP" dirty="0"/>
              <a:t>NoSQL</a:t>
            </a:r>
            <a:r>
              <a:rPr lang="en-US" altLang="en-US" dirty="0"/>
              <a:t>”</a:t>
            </a:r>
            <a:r>
              <a:rPr lang="en-US" altLang="ja-JP" dirty="0"/>
              <a:t> systems.</a:t>
            </a:r>
          </a:p>
          <a:p>
            <a:pPr lvl="1">
              <a:lnSpc>
                <a:spcPct val="90000"/>
              </a:lnSpc>
            </a:pPr>
            <a:r>
              <a:rPr lang="en-US" altLang="en-US" dirty="0"/>
              <a:t>Big data analysis: beyond SQL</a:t>
            </a:r>
          </a:p>
          <a:p>
            <a:pPr lvl="2">
              <a:lnSpc>
                <a:spcPct val="90000"/>
              </a:lnSpc>
            </a:pPr>
            <a:r>
              <a:rPr lang="en-US" altLang="en-US" dirty="0"/>
              <a:t>Map reduce and friends</a:t>
            </a:r>
          </a:p>
          <a:p>
            <a:pPr>
              <a:lnSpc>
                <a:spcPct val="90000"/>
              </a:lnSpc>
            </a:pPr>
            <a:r>
              <a:rPr lang="en-US" altLang="en-US" dirty="0"/>
              <a:t>2010s</a:t>
            </a:r>
          </a:p>
          <a:p>
            <a:pPr lvl="1">
              <a:lnSpc>
                <a:spcPct val="90000"/>
              </a:lnSpc>
            </a:pPr>
            <a:r>
              <a:rPr lang="en-US" altLang="en-US" dirty="0"/>
              <a:t>SQL reloaded</a:t>
            </a:r>
          </a:p>
          <a:p>
            <a:pPr lvl="2">
              <a:lnSpc>
                <a:spcPct val="90000"/>
              </a:lnSpc>
            </a:pPr>
            <a:r>
              <a:rPr lang="en-US" altLang="en-US" dirty="0"/>
              <a:t>SQL front end to Map Reduce systems</a:t>
            </a:r>
          </a:p>
          <a:p>
            <a:pPr lvl="2">
              <a:lnSpc>
                <a:spcPct val="90000"/>
              </a:lnSpc>
            </a:pPr>
            <a:r>
              <a:rPr lang="en-US" altLang="en-US" dirty="0"/>
              <a:t>Massively parallel database systems</a:t>
            </a:r>
          </a:p>
          <a:p>
            <a:pPr lvl="2">
              <a:lnSpc>
                <a:spcPct val="90000"/>
              </a:lnSpc>
            </a:pPr>
            <a:r>
              <a:rPr lang="en-US" altLang="en-US" dirty="0"/>
              <a:t>Multi-core main-memory databases</a:t>
            </a:r>
          </a:p>
        </p:txBody>
      </p:sp>
    </p:spTree>
    <p:extLst>
      <p:ext uri="{BB962C8B-B14F-4D97-AF65-F5344CB8AC3E}">
        <p14:creationId xmlns:p14="http://schemas.microsoft.com/office/powerpoint/2010/main" val="661295791"/>
      </p:ext>
    </p:extLst>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1" y="1273968"/>
            <a:ext cx="9138285" cy="163830"/>
            <a:chOff x="0" y="1273968"/>
            <a:chExt cx="9138285" cy="163830"/>
          </a:xfrm>
        </p:grpSpPr>
        <p:pic>
          <p:nvPicPr>
            <p:cNvPr id="3" name="object 3"/>
            <p:cNvPicPr/>
            <p:nvPr/>
          </p:nvPicPr>
          <p:blipFill>
            <a:blip r:embed="rId2" cstate="print"/>
            <a:stretch>
              <a:fillRect/>
            </a:stretch>
          </p:blipFill>
          <p:spPr>
            <a:xfrm>
              <a:off x="0" y="1384101"/>
              <a:ext cx="9135070" cy="53578"/>
            </a:xfrm>
            <a:prstGeom prst="rect">
              <a:avLst/>
            </a:prstGeom>
          </p:spPr>
        </p:pic>
        <p:pic>
          <p:nvPicPr>
            <p:cNvPr id="4" name="object 4"/>
            <p:cNvPicPr/>
            <p:nvPr/>
          </p:nvPicPr>
          <p:blipFill>
            <a:blip r:embed="rId3" cstate="print"/>
            <a:stretch>
              <a:fillRect/>
            </a:stretch>
          </p:blipFill>
          <p:spPr>
            <a:xfrm>
              <a:off x="0" y="1276945"/>
              <a:ext cx="9135070" cy="80367"/>
            </a:xfrm>
            <a:prstGeom prst="rect">
              <a:avLst/>
            </a:prstGeom>
          </p:spPr>
        </p:pic>
        <p:sp>
          <p:nvSpPr>
            <p:cNvPr id="5" name="object 5"/>
            <p:cNvSpPr/>
            <p:nvPr/>
          </p:nvSpPr>
          <p:spPr>
            <a:xfrm>
              <a:off x="17859" y="1275457"/>
              <a:ext cx="9120505" cy="0"/>
            </a:xfrm>
            <a:custGeom>
              <a:avLst/>
              <a:gdLst/>
              <a:ahLst/>
              <a:cxnLst/>
              <a:rect l="l" t="t" r="r" b="b"/>
              <a:pathLst>
                <a:path w="9120505">
                  <a:moveTo>
                    <a:pt x="0" y="0"/>
                  </a:moveTo>
                  <a:lnTo>
                    <a:pt x="9120191" y="0"/>
                  </a:lnTo>
                </a:path>
              </a:pathLst>
            </a:custGeom>
            <a:ln w="3175">
              <a:solidFill>
                <a:srgbClr val="2B7C77"/>
              </a:solidFill>
            </a:ln>
          </p:spPr>
          <p:txBody>
            <a:bodyPr wrap="square" lIns="0" tIns="0" rIns="0" bIns="0" rtlCol="0"/>
            <a:lstStyle/>
            <a:p>
              <a:endParaRPr/>
            </a:p>
          </p:txBody>
        </p:sp>
      </p:grpSp>
      <p:sp>
        <p:nvSpPr>
          <p:cNvPr id="6" name="object 6"/>
          <p:cNvSpPr txBox="1">
            <a:spLocks noGrp="1"/>
          </p:cNvSpPr>
          <p:nvPr>
            <p:ph type="title"/>
          </p:nvPr>
        </p:nvSpPr>
        <p:spPr>
          <a:xfrm>
            <a:off x="2548467" y="-79526"/>
            <a:ext cx="10769600" cy="806601"/>
          </a:xfrm>
          <a:prstGeom prst="rect">
            <a:avLst/>
          </a:prstGeom>
        </p:spPr>
        <p:txBody>
          <a:bodyPr vert="horz" wrap="square" lIns="0" tIns="97760" rIns="0" bIns="0" numCol="1" rtlCol="0" anchor="b" anchorCtr="0" compatLnSpc="1">
            <a:prstTxWarp prst="textNoShape">
              <a:avLst/>
            </a:prstTxWarp>
            <a:spAutoFit/>
          </a:bodyPr>
          <a:lstStyle/>
          <a:p>
            <a:pPr marL="901065">
              <a:spcBef>
                <a:spcPts val="135"/>
              </a:spcBef>
            </a:pPr>
            <a:r>
              <a:rPr spc="-70" dirty="0">
                <a:solidFill>
                  <a:srgbClr val="0F725E"/>
                </a:solidFill>
              </a:rPr>
              <a:t>Cu</a:t>
            </a:r>
            <a:r>
              <a:rPr sz="6900" spc="-104" baseline="1207" dirty="0">
                <a:solidFill>
                  <a:srgbClr val="0F725E"/>
                </a:solidFill>
              </a:rPr>
              <a:t>rr</a:t>
            </a:r>
            <a:r>
              <a:rPr sz="4600" spc="-70" dirty="0">
                <a:solidFill>
                  <a:srgbClr val="0F725E"/>
                </a:solidFill>
              </a:rPr>
              <a:t>ent</a:t>
            </a:r>
            <a:r>
              <a:rPr sz="4600" spc="-395" dirty="0">
                <a:solidFill>
                  <a:srgbClr val="0F725E"/>
                </a:solidFill>
              </a:rPr>
              <a:t> </a:t>
            </a:r>
            <a:r>
              <a:rPr sz="4600" spc="-75" dirty="0">
                <a:solidFill>
                  <a:srgbClr val="015B4B"/>
                </a:solidFill>
              </a:rPr>
              <a:t>State</a:t>
            </a:r>
            <a:r>
              <a:rPr sz="4600" spc="5" dirty="0">
                <a:solidFill>
                  <a:srgbClr val="015B4B"/>
                </a:solidFill>
              </a:rPr>
              <a:t> </a:t>
            </a:r>
            <a:r>
              <a:rPr sz="4600" spc="-295" dirty="0">
                <a:solidFill>
                  <a:srgbClr val="076956"/>
                </a:solidFill>
              </a:rPr>
              <a:t>of</a:t>
            </a:r>
            <a:r>
              <a:rPr sz="4600" spc="175" dirty="0">
                <a:solidFill>
                  <a:srgbClr val="076956"/>
                </a:solidFill>
              </a:rPr>
              <a:t> </a:t>
            </a:r>
            <a:r>
              <a:rPr sz="4600" spc="-120" dirty="0"/>
              <a:t>Industry</a:t>
            </a:r>
            <a:endParaRPr sz="4600"/>
          </a:p>
        </p:txBody>
      </p:sp>
      <p:sp>
        <p:nvSpPr>
          <p:cNvPr id="9" name="object 9"/>
          <p:cNvSpPr txBox="1">
            <a:spLocks noGrp="1"/>
          </p:cNvSpPr>
          <p:nvPr>
            <p:ph type="ftr" sz="quarter" idx="5"/>
          </p:nvPr>
        </p:nvSpPr>
        <p:spPr>
          <a:xfrm>
            <a:off x="5226038" y="6697174"/>
            <a:ext cx="3742690" cy="191770"/>
          </a:xfrm>
          <a:prstGeom prst="rect">
            <a:avLst/>
          </a:prstGeom>
        </p:spPr>
        <p:txBody>
          <a:bodyPr vert="horz" wrap="square" lIns="0" tIns="0" rIns="0" bIns="0" rtlCol="0">
            <a:spAutoFit/>
          </a:bodyPr>
          <a:lstStyle>
            <a:defPPr>
              <a:defRPr kern="0"/>
            </a:defPPr>
            <a:lvl1pPr>
              <a:defRPr sz="1150" b="0" i="0">
                <a:solidFill>
                  <a:srgbClr val="2F2F2F"/>
                </a:solidFill>
                <a:latin typeface="Arial MT"/>
                <a:cs typeface="Arial MT"/>
              </a:defRPr>
            </a:lvl1pPr>
          </a:lstStyle>
          <a:p>
            <a:pPr marL="12700">
              <a:spcBef>
                <a:spcPts val="10"/>
              </a:spcBef>
            </a:pPr>
            <a:r>
              <a:rPr lang="en-GB" spc="-55">
                <a:solidFill>
                  <a:srgbClr val="333333"/>
                </a:solidFill>
              </a:rPr>
              <a:t>Prepared By: Mohammad Rony Lecturer, Dept. Of CSE University Of Global Village (UGV), Barishal</a:t>
            </a:r>
            <a:endParaRPr spc="-20" dirty="0">
              <a:solidFill>
                <a:srgbClr val="343434"/>
              </a:solidFill>
            </a:endParaRPr>
          </a:p>
        </p:txBody>
      </p:sp>
      <p:sp>
        <p:nvSpPr>
          <p:cNvPr id="7" name="object 7"/>
          <p:cNvSpPr txBox="1"/>
          <p:nvPr/>
        </p:nvSpPr>
        <p:spPr>
          <a:xfrm>
            <a:off x="2212494" y="1483864"/>
            <a:ext cx="7327265" cy="4780280"/>
          </a:xfrm>
          <a:prstGeom prst="rect">
            <a:avLst/>
          </a:prstGeom>
        </p:spPr>
        <p:txBody>
          <a:bodyPr vert="horz" wrap="square" lIns="0" tIns="112395" rIns="0" bIns="0" rtlCol="0">
            <a:spAutoFit/>
          </a:bodyPr>
          <a:lstStyle/>
          <a:p>
            <a:pPr marL="337185" marR="59690" indent="-337185" algn="r">
              <a:spcBef>
                <a:spcPts val="885"/>
              </a:spcBef>
              <a:buClr>
                <a:srgbClr val="FF00FB"/>
              </a:buClr>
              <a:buChar char="•"/>
              <a:tabLst>
                <a:tab pos="337185" algn="l"/>
              </a:tabLst>
            </a:pPr>
            <a:r>
              <a:rPr sz="3250" spc="-30" dirty="0">
                <a:latin typeface="Arial MT"/>
                <a:cs typeface="Arial MT"/>
              </a:rPr>
              <a:t>Extraction</a:t>
            </a:r>
            <a:r>
              <a:rPr sz="3250" spc="-80" dirty="0">
                <a:latin typeface="Arial MT"/>
                <a:cs typeface="Arial MT"/>
              </a:rPr>
              <a:t> </a:t>
            </a:r>
            <a:r>
              <a:rPr sz="3250" dirty="0">
                <a:latin typeface="Arial MT"/>
                <a:cs typeface="Arial MT"/>
              </a:rPr>
              <a:t>and</a:t>
            </a:r>
            <a:r>
              <a:rPr sz="3250" spc="-225" dirty="0">
                <a:latin typeface="Arial MT"/>
                <a:cs typeface="Arial MT"/>
              </a:rPr>
              <a:t> </a:t>
            </a:r>
            <a:r>
              <a:rPr sz="3250" spc="-30" dirty="0">
                <a:latin typeface="Arial MT"/>
                <a:cs typeface="Arial MT"/>
              </a:rPr>
              <a:t>integration</a:t>
            </a:r>
            <a:r>
              <a:rPr sz="3250" spc="-90" dirty="0">
                <a:latin typeface="Arial MT"/>
                <a:cs typeface="Arial MT"/>
              </a:rPr>
              <a:t> </a:t>
            </a:r>
            <a:r>
              <a:rPr sz="3250" dirty="0">
                <a:latin typeface="Arial MT"/>
                <a:cs typeface="Arial MT"/>
              </a:rPr>
              <a:t>done</a:t>
            </a:r>
            <a:r>
              <a:rPr sz="3250" spc="-150" dirty="0">
                <a:latin typeface="Arial MT"/>
                <a:cs typeface="Arial MT"/>
              </a:rPr>
              <a:t> </a:t>
            </a:r>
            <a:r>
              <a:rPr sz="3250" spc="-70" dirty="0">
                <a:latin typeface="Arial MT"/>
                <a:cs typeface="Arial MT"/>
              </a:rPr>
              <a:t>off-</a:t>
            </a:r>
            <a:r>
              <a:rPr sz="3250" spc="-20" dirty="0">
                <a:latin typeface="Arial MT"/>
                <a:cs typeface="Arial MT"/>
              </a:rPr>
              <a:t>line</a:t>
            </a:r>
            <a:endParaRPr sz="3250">
              <a:latin typeface="Arial MT"/>
              <a:cs typeface="Arial MT"/>
            </a:endParaRPr>
          </a:p>
          <a:p>
            <a:pPr marR="5080" algn="r">
              <a:spcBef>
                <a:spcPts val="700"/>
              </a:spcBef>
            </a:pPr>
            <a:r>
              <a:rPr sz="2800" spc="-85" dirty="0">
                <a:solidFill>
                  <a:srgbClr val="006D62"/>
                </a:solidFill>
                <a:latin typeface="Arial MT"/>
                <a:cs typeface="Arial MT"/>
              </a:rPr>
              <a:t>a</a:t>
            </a:r>
            <a:r>
              <a:rPr sz="2800" spc="-145" dirty="0">
                <a:solidFill>
                  <a:srgbClr val="006D62"/>
                </a:solidFill>
                <a:latin typeface="Arial MT"/>
                <a:cs typeface="Arial MT"/>
              </a:rPr>
              <a:t> </a:t>
            </a:r>
            <a:r>
              <a:rPr sz="2800" dirty="0">
                <a:latin typeface="Arial MT"/>
                <a:cs typeface="Arial MT"/>
              </a:rPr>
              <a:t>Usually</a:t>
            </a:r>
            <a:r>
              <a:rPr sz="2800" spc="-110" dirty="0">
                <a:latin typeface="Arial MT"/>
                <a:cs typeface="Arial MT"/>
              </a:rPr>
              <a:t> </a:t>
            </a:r>
            <a:r>
              <a:rPr sz="2800" dirty="0">
                <a:latin typeface="Arial MT"/>
                <a:cs typeface="Arial MT"/>
              </a:rPr>
              <a:t>in</a:t>
            </a:r>
            <a:r>
              <a:rPr sz="2800" spc="-114" dirty="0">
                <a:latin typeface="Arial MT"/>
                <a:cs typeface="Arial MT"/>
              </a:rPr>
              <a:t> </a:t>
            </a:r>
            <a:r>
              <a:rPr sz="2800" dirty="0">
                <a:latin typeface="Arial MT"/>
                <a:cs typeface="Arial MT"/>
              </a:rPr>
              <a:t>large,</a:t>
            </a:r>
            <a:r>
              <a:rPr sz="2800" spc="-5" dirty="0">
                <a:latin typeface="Arial MT"/>
                <a:cs typeface="Arial MT"/>
              </a:rPr>
              <a:t> </a:t>
            </a:r>
            <a:r>
              <a:rPr sz="2800" spc="-25" dirty="0">
                <a:latin typeface="Arial MT"/>
                <a:cs typeface="Arial MT"/>
              </a:rPr>
              <a:t>time-</a:t>
            </a:r>
            <a:r>
              <a:rPr sz="2800" dirty="0">
                <a:latin typeface="Arial MT"/>
                <a:cs typeface="Arial MT"/>
              </a:rPr>
              <a:t>consuming,</a:t>
            </a:r>
            <a:r>
              <a:rPr sz="2800" spc="-75" dirty="0">
                <a:latin typeface="Arial MT"/>
                <a:cs typeface="Arial MT"/>
              </a:rPr>
              <a:t> </a:t>
            </a:r>
            <a:r>
              <a:rPr sz="2800" spc="-10" dirty="0">
                <a:latin typeface="Arial MT"/>
                <a:cs typeface="Arial MT"/>
              </a:rPr>
              <a:t>batches</a:t>
            </a:r>
            <a:endParaRPr sz="2800">
              <a:latin typeface="Arial MT"/>
              <a:cs typeface="Arial MT"/>
            </a:endParaRPr>
          </a:p>
          <a:p>
            <a:pPr marL="350520" indent="-337820">
              <a:spcBef>
                <a:spcPts val="740"/>
              </a:spcBef>
              <a:buClr>
                <a:srgbClr val="FF00FD"/>
              </a:buClr>
              <a:buChar char="•"/>
              <a:tabLst>
                <a:tab pos="350520" algn="l"/>
              </a:tabLst>
            </a:pPr>
            <a:r>
              <a:rPr sz="3200" spc="-10" dirty="0">
                <a:latin typeface="Arial MT"/>
                <a:cs typeface="Arial MT"/>
              </a:rPr>
              <a:t>Everything</a:t>
            </a:r>
            <a:r>
              <a:rPr sz="3200" spc="15" dirty="0">
                <a:latin typeface="Arial MT"/>
                <a:cs typeface="Arial MT"/>
              </a:rPr>
              <a:t> </a:t>
            </a:r>
            <a:r>
              <a:rPr sz="3200" dirty="0">
                <a:latin typeface="Arial MT"/>
                <a:cs typeface="Arial MT"/>
              </a:rPr>
              <a:t>copied</a:t>
            </a:r>
            <a:r>
              <a:rPr sz="3200" spc="-90" dirty="0">
                <a:latin typeface="Arial MT"/>
                <a:cs typeface="Arial MT"/>
              </a:rPr>
              <a:t> </a:t>
            </a:r>
            <a:r>
              <a:rPr sz="3200" dirty="0">
                <a:latin typeface="Arial MT"/>
                <a:cs typeface="Arial MT"/>
              </a:rPr>
              <a:t>at</a:t>
            </a:r>
            <a:r>
              <a:rPr sz="3200" spc="-120" dirty="0">
                <a:latin typeface="Arial MT"/>
                <a:cs typeface="Arial MT"/>
              </a:rPr>
              <a:t> </a:t>
            </a:r>
            <a:r>
              <a:rPr sz="3200" spc="-10" dirty="0">
                <a:latin typeface="Arial MT"/>
                <a:cs typeface="Arial MT"/>
              </a:rPr>
              <a:t>warehouse</a:t>
            </a:r>
            <a:endParaRPr sz="3200">
              <a:latin typeface="Arial MT"/>
              <a:cs typeface="Arial MT"/>
            </a:endParaRPr>
          </a:p>
          <a:p>
            <a:pPr marL="475615" marR="435609">
              <a:lnSpc>
                <a:spcPts val="4079"/>
              </a:lnSpc>
              <a:spcBef>
                <a:spcPts val="209"/>
              </a:spcBef>
            </a:pPr>
            <a:r>
              <a:rPr sz="2800" dirty="0">
                <a:solidFill>
                  <a:srgbClr val="0A6460"/>
                </a:solidFill>
                <a:latin typeface="Arial MT"/>
                <a:cs typeface="Arial MT"/>
              </a:rPr>
              <a:t>c</a:t>
            </a:r>
            <a:r>
              <a:rPr sz="2800" spc="-175" dirty="0">
                <a:solidFill>
                  <a:srgbClr val="0A6460"/>
                </a:solidFill>
                <a:latin typeface="Arial MT"/>
                <a:cs typeface="Arial MT"/>
              </a:rPr>
              <a:t> </a:t>
            </a:r>
            <a:r>
              <a:rPr sz="2800" dirty="0">
                <a:latin typeface="Arial MT"/>
                <a:cs typeface="Arial MT"/>
              </a:rPr>
              <a:t>Not</a:t>
            </a:r>
            <a:r>
              <a:rPr sz="2800" spc="-70" dirty="0">
                <a:latin typeface="Arial MT"/>
                <a:cs typeface="Arial MT"/>
              </a:rPr>
              <a:t> </a:t>
            </a:r>
            <a:r>
              <a:rPr sz="2800" spc="-10" dirty="0">
                <a:latin typeface="Arial MT"/>
                <a:cs typeface="Arial MT"/>
              </a:rPr>
              <a:t>selective</a:t>
            </a:r>
            <a:r>
              <a:rPr sz="2800" spc="40" dirty="0">
                <a:latin typeface="Arial MT"/>
                <a:cs typeface="Arial MT"/>
              </a:rPr>
              <a:t> </a:t>
            </a:r>
            <a:r>
              <a:rPr sz="2800" dirty="0">
                <a:latin typeface="Arial MT"/>
                <a:cs typeface="Arial MT"/>
              </a:rPr>
              <a:t>about</a:t>
            </a:r>
            <a:r>
              <a:rPr sz="2800" spc="-15" dirty="0">
                <a:latin typeface="Arial MT"/>
                <a:cs typeface="Arial MT"/>
              </a:rPr>
              <a:t> </a:t>
            </a:r>
            <a:r>
              <a:rPr sz="2800" dirty="0">
                <a:latin typeface="Arial MT"/>
                <a:cs typeface="Arial MT"/>
              </a:rPr>
              <a:t>what</a:t>
            </a:r>
            <a:r>
              <a:rPr sz="2800" spc="-10" dirty="0">
                <a:latin typeface="Arial MT"/>
                <a:cs typeface="Arial MT"/>
              </a:rPr>
              <a:t> </a:t>
            </a:r>
            <a:r>
              <a:rPr sz="2800" dirty="0">
                <a:latin typeface="Arial MT"/>
                <a:cs typeface="Arial MT"/>
              </a:rPr>
              <a:t>is</a:t>
            </a:r>
            <a:r>
              <a:rPr sz="2800" spc="-120" dirty="0">
                <a:latin typeface="Arial MT"/>
                <a:cs typeface="Arial MT"/>
              </a:rPr>
              <a:t> </a:t>
            </a:r>
            <a:r>
              <a:rPr sz="2800" spc="-10" dirty="0">
                <a:latin typeface="Arial MT"/>
                <a:cs typeface="Arial MT"/>
              </a:rPr>
              <a:t>stored </a:t>
            </a:r>
            <a:r>
              <a:rPr sz="2800" spc="75" dirty="0">
                <a:latin typeface="Arial MT"/>
                <a:cs typeface="Arial MT"/>
              </a:rPr>
              <a:t>cQuery</a:t>
            </a:r>
            <a:r>
              <a:rPr sz="2800" spc="50" dirty="0">
                <a:latin typeface="Arial MT"/>
                <a:cs typeface="Arial MT"/>
              </a:rPr>
              <a:t> </a:t>
            </a:r>
            <a:r>
              <a:rPr sz="2800" dirty="0">
                <a:latin typeface="Arial MT"/>
                <a:cs typeface="Arial MT"/>
              </a:rPr>
              <a:t>benefit</a:t>
            </a:r>
            <a:r>
              <a:rPr sz="2800" spc="80" dirty="0">
                <a:latin typeface="Arial MT"/>
                <a:cs typeface="Arial MT"/>
              </a:rPr>
              <a:t> </a:t>
            </a:r>
            <a:r>
              <a:rPr sz="2800" dirty="0">
                <a:latin typeface="Arial MT"/>
                <a:cs typeface="Arial MT"/>
              </a:rPr>
              <a:t>vs</a:t>
            </a:r>
            <a:r>
              <a:rPr sz="2800" spc="-90" dirty="0">
                <a:latin typeface="Arial MT"/>
                <a:cs typeface="Arial MT"/>
              </a:rPr>
              <a:t> </a:t>
            </a:r>
            <a:r>
              <a:rPr sz="2800" spc="-10" dirty="0">
                <a:latin typeface="Arial MT"/>
                <a:cs typeface="Arial MT"/>
              </a:rPr>
              <a:t>storage</a:t>
            </a:r>
            <a:r>
              <a:rPr sz="2800" spc="40" dirty="0">
                <a:latin typeface="Arial MT"/>
                <a:cs typeface="Arial MT"/>
              </a:rPr>
              <a:t> </a:t>
            </a:r>
            <a:r>
              <a:rPr sz="2800" dirty="0">
                <a:latin typeface="Arial MT"/>
                <a:cs typeface="Arial MT"/>
              </a:rPr>
              <a:t>&amp;</a:t>
            </a:r>
            <a:r>
              <a:rPr sz="2800" spc="-95" dirty="0">
                <a:latin typeface="Arial MT"/>
                <a:cs typeface="Arial MT"/>
              </a:rPr>
              <a:t> </a:t>
            </a:r>
            <a:r>
              <a:rPr sz="2800" dirty="0">
                <a:latin typeface="Arial MT"/>
                <a:cs typeface="Arial MT"/>
              </a:rPr>
              <a:t>update</a:t>
            </a:r>
            <a:r>
              <a:rPr sz="2800" spc="-15" dirty="0">
                <a:latin typeface="Arial MT"/>
                <a:cs typeface="Arial MT"/>
              </a:rPr>
              <a:t> </a:t>
            </a:r>
            <a:r>
              <a:rPr sz="2800" spc="-20" dirty="0">
                <a:latin typeface="Arial MT"/>
                <a:cs typeface="Arial MT"/>
              </a:rPr>
              <a:t>cost</a:t>
            </a:r>
            <a:endParaRPr sz="2800">
              <a:latin typeface="Arial MT"/>
              <a:cs typeface="Arial MT"/>
            </a:endParaRPr>
          </a:p>
          <a:p>
            <a:pPr marL="347345" indent="-334010">
              <a:spcBef>
                <a:spcPts val="530"/>
              </a:spcBef>
              <a:buClr>
                <a:srgbClr val="FB03F9"/>
              </a:buClr>
              <a:buChar char="•"/>
              <a:tabLst>
                <a:tab pos="347345" algn="l"/>
              </a:tabLst>
            </a:pPr>
            <a:r>
              <a:rPr sz="3150" dirty="0">
                <a:latin typeface="Arial MT"/>
                <a:cs typeface="Arial MT"/>
              </a:rPr>
              <a:t>Query</a:t>
            </a:r>
            <a:r>
              <a:rPr sz="3150" spc="90" dirty="0">
                <a:latin typeface="Arial MT"/>
                <a:cs typeface="Arial MT"/>
              </a:rPr>
              <a:t> </a:t>
            </a:r>
            <a:r>
              <a:rPr sz="3150" dirty="0">
                <a:latin typeface="Arial MT"/>
                <a:cs typeface="Arial MT"/>
              </a:rPr>
              <a:t>optimization</a:t>
            </a:r>
            <a:r>
              <a:rPr sz="3150" spc="175" dirty="0">
                <a:latin typeface="Arial MT"/>
                <a:cs typeface="Arial MT"/>
              </a:rPr>
              <a:t> </a:t>
            </a:r>
            <a:r>
              <a:rPr sz="3150" dirty="0">
                <a:latin typeface="Arial MT"/>
                <a:cs typeface="Arial MT"/>
              </a:rPr>
              <a:t>aimed</a:t>
            </a:r>
            <a:r>
              <a:rPr sz="3150" spc="-10" dirty="0">
                <a:latin typeface="Arial MT"/>
                <a:cs typeface="Arial MT"/>
              </a:rPr>
              <a:t> </a:t>
            </a:r>
            <a:r>
              <a:rPr sz="3150" dirty="0">
                <a:latin typeface="Arial MT"/>
                <a:cs typeface="Arial MT"/>
              </a:rPr>
              <a:t>at</a:t>
            </a:r>
            <a:r>
              <a:rPr sz="3150" spc="-15" dirty="0">
                <a:latin typeface="Arial MT"/>
                <a:cs typeface="Arial MT"/>
              </a:rPr>
              <a:t> </a:t>
            </a:r>
            <a:r>
              <a:rPr sz="3150" spc="-20" dirty="0">
                <a:latin typeface="Arial MT"/>
                <a:cs typeface="Arial MT"/>
              </a:rPr>
              <a:t>OLTP</a:t>
            </a:r>
            <a:endParaRPr sz="3150">
              <a:latin typeface="Arial MT"/>
              <a:cs typeface="Arial MT"/>
            </a:endParaRPr>
          </a:p>
          <a:p>
            <a:pPr marL="475615">
              <a:spcBef>
                <a:spcPts val="635"/>
              </a:spcBef>
            </a:pPr>
            <a:r>
              <a:rPr sz="2850" dirty="0">
                <a:solidFill>
                  <a:srgbClr val="0C7472"/>
                </a:solidFill>
                <a:latin typeface="Arial MT"/>
                <a:cs typeface="Arial MT"/>
              </a:rPr>
              <a:t>c</a:t>
            </a:r>
            <a:r>
              <a:rPr sz="2850" spc="-200" dirty="0">
                <a:solidFill>
                  <a:srgbClr val="0C7472"/>
                </a:solidFill>
                <a:latin typeface="Arial MT"/>
                <a:cs typeface="Arial MT"/>
              </a:rPr>
              <a:t> </a:t>
            </a:r>
            <a:r>
              <a:rPr sz="2850" dirty="0">
                <a:latin typeface="Arial MT"/>
                <a:cs typeface="Arial MT"/>
              </a:rPr>
              <a:t>High</a:t>
            </a:r>
            <a:r>
              <a:rPr sz="2850" spc="-135" dirty="0">
                <a:latin typeface="Arial MT"/>
                <a:cs typeface="Arial MT"/>
              </a:rPr>
              <a:t> </a:t>
            </a:r>
            <a:r>
              <a:rPr sz="2850" spc="-45" dirty="0">
                <a:latin typeface="Arial MT"/>
                <a:cs typeface="Arial MT"/>
              </a:rPr>
              <a:t>throughput</a:t>
            </a:r>
            <a:r>
              <a:rPr sz="2850" spc="-10" dirty="0">
                <a:latin typeface="Arial MT"/>
                <a:cs typeface="Arial MT"/>
              </a:rPr>
              <a:t> instead</a:t>
            </a:r>
            <a:r>
              <a:rPr sz="2850" spc="-90" dirty="0">
                <a:latin typeface="Arial MT"/>
                <a:cs typeface="Arial MT"/>
              </a:rPr>
              <a:t> </a:t>
            </a:r>
            <a:r>
              <a:rPr sz="2850" dirty="0">
                <a:latin typeface="Arial MT"/>
                <a:cs typeface="Arial MT"/>
              </a:rPr>
              <a:t>of</a:t>
            </a:r>
            <a:r>
              <a:rPr sz="2850" spc="-40" dirty="0">
                <a:latin typeface="Arial MT"/>
                <a:cs typeface="Arial MT"/>
              </a:rPr>
              <a:t> </a:t>
            </a:r>
            <a:r>
              <a:rPr sz="2850" dirty="0">
                <a:latin typeface="Arial MT"/>
                <a:cs typeface="Arial MT"/>
              </a:rPr>
              <a:t>fast</a:t>
            </a:r>
            <a:r>
              <a:rPr sz="2850" spc="-95" dirty="0">
                <a:latin typeface="Arial MT"/>
                <a:cs typeface="Arial MT"/>
              </a:rPr>
              <a:t> </a:t>
            </a:r>
            <a:r>
              <a:rPr sz="2850" spc="-10" dirty="0">
                <a:latin typeface="Arial MT"/>
                <a:cs typeface="Arial MT"/>
              </a:rPr>
              <a:t>response</a:t>
            </a:r>
            <a:endParaRPr sz="2850">
              <a:latin typeface="Arial MT"/>
              <a:cs typeface="Arial MT"/>
            </a:endParaRPr>
          </a:p>
          <a:p>
            <a:pPr marL="753745" marR="512445" indent="-276860">
              <a:lnSpc>
                <a:spcPct val="100400"/>
              </a:lnSpc>
              <a:spcBef>
                <a:spcPts val="620"/>
              </a:spcBef>
            </a:pPr>
            <a:r>
              <a:rPr sz="2800" dirty="0">
                <a:solidFill>
                  <a:srgbClr val="016B66"/>
                </a:solidFill>
                <a:latin typeface="Arial MT"/>
                <a:cs typeface="Arial MT"/>
              </a:rPr>
              <a:t>a</a:t>
            </a:r>
            <a:r>
              <a:rPr sz="2800" spc="-195" dirty="0">
                <a:solidFill>
                  <a:srgbClr val="016B66"/>
                </a:solidFill>
                <a:latin typeface="Arial MT"/>
                <a:cs typeface="Arial MT"/>
              </a:rPr>
              <a:t> </a:t>
            </a:r>
            <a:r>
              <a:rPr sz="2800" spc="-10" dirty="0">
                <a:latin typeface="Arial MT"/>
                <a:cs typeface="Arial MT"/>
              </a:rPr>
              <a:t>Process</a:t>
            </a:r>
            <a:r>
              <a:rPr sz="2800" spc="-40" dirty="0">
                <a:latin typeface="Arial MT"/>
                <a:cs typeface="Arial MT"/>
              </a:rPr>
              <a:t> </a:t>
            </a:r>
            <a:r>
              <a:rPr sz="2800" spc="-10" dirty="0">
                <a:latin typeface="Arial MT"/>
                <a:cs typeface="Arial MT"/>
              </a:rPr>
              <a:t>whole</a:t>
            </a:r>
            <a:r>
              <a:rPr sz="2800" spc="-114" dirty="0">
                <a:latin typeface="Arial MT"/>
                <a:cs typeface="Arial MT"/>
              </a:rPr>
              <a:t> </a:t>
            </a:r>
            <a:r>
              <a:rPr sz="2800" dirty="0">
                <a:latin typeface="Arial MT"/>
                <a:cs typeface="Arial MT"/>
              </a:rPr>
              <a:t>query</a:t>
            </a:r>
            <a:r>
              <a:rPr sz="2800" spc="-95" dirty="0">
                <a:latin typeface="Arial MT"/>
                <a:cs typeface="Arial MT"/>
              </a:rPr>
              <a:t> </a:t>
            </a:r>
            <a:r>
              <a:rPr sz="2800" dirty="0">
                <a:latin typeface="Arial MT"/>
                <a:cs typeface="Arial MT"/>
              </a:rPr>
              <a:t>before</a:t>
            </a:r>
            <a:r>
              <a:rPr sz="2800" spc="-75" dirty="0">
                <a:latin typeface="Arial MT"/>
                <a:cs typeface="Arial MT"/>
              </a:rPr>
              <a:t> </a:t>
            </a:r>
            <a:r>
              <a:rPr sz="2800" spc="-10" dirty="0">
                <a:latin typeface="Arial MT"/>
                <a:cs typeface="Arial MT"/>
              </a:rPr>
              <a:t>displaying anything</a:t>
            </a:r>
            <a:endParaRPr sz="2800">
              <a:latin typeface="Arial MT"/>
              <a:cs typeface="Arial MT"/>
            </a:endParaRPr>
          </a:p>
        </p:txBody>
      </p:sp>
    </p:spTree>
    <p:extLst>
      <p:ext uri="{BB962C8B-B14F-4D97-AF65-F5344CB8AC3E}">
        <p14:creationId xmlns:p14="http://schemas.microsoft.com/office/powerpoint/2010/main" val="2174296365"/>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a:extLst>
              <a:ext uri="{FF2B5EF4-FFF2-40B4-BE49-F238E27FC236}">
                <a16:creationId xmlns:a16="http://schemas.microsoft.com/office/drawing/2014/main" id="{767359E5-FAE7-46E5-A75D-EBB300D62BA0}"/>
              </a:ext>
            </a:extLst>
          </p:cNvPr>
          <p:cNvSpPr txBox="1">
            <a:spLocks noChangeArrowheads="1"/>
          </p:cNvSpPr>
          <p:nvPr/>
        </p:nvSpPr>
        <p:spPr bwMode="auto">
          <a:xfrm>
            <a:off x="3877235" y="2445974"/>
            <a:ext cx="4437529"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67945" marR="93980" algn="ctr"/>
            <a:r>
              <a:rPr lang="en-GB" altLang="en-US" sz="1588" dirty="0">
                <a:solidFill>
                  <a:srgbClr val="000000"/>
                </a:solidFill>
              </a:rPr>
              <a:t>Week: 12 &amp; 13</a:t>
            </a:r>
            <a:br>
              <a:rPr lang="en-GB" altLang="en-US" sz="1588" dirty="0">
                <a:solidFill>
                  <a:srgbClr val="000000"/>
                </a:solidFill>
              </a:rPr>
            </a:br>
            <a:r>
              <a:rPr lang="en-GB" dirty="0"/>
              <a:t>Introduction to NoSQL Databases </a:t>
            </a:r>
            <a:endParaRPr lang="en-GB" altLang="en-US" sz="1588" dirty="0"/>
          </a:p>
        </p:txBody>
      </p:sp>
      <p:sp>
        <p:nvSpPr>
          <p:cNvPr id="4" name="Footer Placeholder 3">
            <a:extLst>
              <a:ext uri="{FF2B5EF4-FFF2-40B4-BE49-F238E27FC236}">
                <a16:creationId xmlns:a16="http://schemas.microsoft.com/office/drawing/2014/main" id="{DB739A9D-4DF8-4AAE-A0F4-D3997C43D8EA}"/>
              </a:ext>
            </a:extLst>
          </p:cNvPr>
          <p:cNvSpPr>
            <a:spLocks noGrp="1"/>
          </p:cNvSpPr>
          <p:nvPr>
            <p:ph type="ftr" sz="quarter" idx="11"/>
          </p:nvPr>
        </p:nvSpPr>
        <p:spPr/>
        <p:txBody>
          <a:bodyPr/>
          <a:lstStyle/>
          <a:p>
            <a:r>
              <a:rPr lang="en-GB">
                <a:solidFill>
                  <a:prstClr val="black">
                    <a:tint val="75000"/>
                  </a:prstClr>
                </a:solidFill>
              </a:rPr>
              <a:t>Prepared By: Mohammad Rony Lecturer, Dept. Of CSE University Of Global Village (UGV), Barishal</a:t>
            </a:r>
            <a:endParaRPr lang="en-US">
              <a:solidFill>
                <a:prstClr val="black">
                  <a:tint val="75000"/>
                </a:prstClr>
              </a:solidFill>
            </a:endParaRPr>
          </a:p>
        </p:txBody>
      </p:sp>
    </p:spTree>
    <p:extLst>
      <p:ext uri="{BB962C8B-B14F-4D97-AF65-F5344CB8AC3E}">
        <p14:creationId xmlns:p14="http://schemas.microsoft.com/office/powerpoint/2010/main" val="4193385584"/>
      </p:ext>
    </p:extLst>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DF42D-7C44-41C1-ADAF-9EE19D5F23ED}"/>
              </a:ext>
            </a:extLst>
          </p:cNvPr>
          <p:cNvSpPr>
            <a:spLocks noGrp="1"/>
          </p:cNvSpPr>
          <p:nvPr>
            <p:ph type="title"/>
          </p:nvPr>
        </p:nvSpPr>
        <p:spPr/>
        <p:txBody>
          <a:bodyPr/>
          <a:lstStyle/>
          <a:p>
            <a:pPr eaLnBrk="1" fontAlgn="auto" hangingPunct="1">
              <a:spcAft>
                <a:spcPts val="0"/>
              </a:spcAft>
              <a:defRPr/>
            </a:pPr>
            <a:r>
              <a:rPr lang="en-US" dirty="0"/>
              <a:t>Outline</a:t>
            </a:r>
          </a:p>
        </p:txBody>
      </p:sp>
      <p:sp>
        <p:nvSpPr>
          <p:cNvPr id="14339" name="Content Placeholder 2">
            <a:extLst>
              <a:ext uri="{FF2B5EF4-FFF2-40B4-BE49-F238E27FC236}">
                <a16:creationId xmlns:a16="http://schemas.microsoft.com/office/drawing/2014/main" id="{7A14375B-4D82-4630-83AE-AE2C5561524F}"/>
              </a:ext>
            </a:extLst>
          </p:cNvPr>
          <p:cNvSpPr>
            <a:spLocks noGrp="1"/>
          </p:cNvSpPr>
          <p:nvPr>
            <p:ph idx="1"/>
          </p:nvPr>
        </p:nvSpPr>
        <p:spPr/>
        <p:txBody>
          <a:bodyPr/>
          <a:lstStyle/>
          <a:p>
            <a:pPr eaLnBrk="1" hangingPunct="1"/>
            <a:r>
              <a:rPr lang="en-US" altLang="en-US"/>
              <a:t>Background</a:t>
            </a:r>
          </a:p>
          <a:p>
            <a:pPr eaLnBrk="1" hangingPunct="1"/>
            <a:r>
              <a:rPr lang="en-US" altLang="en-US"/>
              <a:t>What is NOSQL?</a:t>
            </a:r>
          </a:p>
          <a:p>
            <a:pPr eaLnBrk="1" hangingPunct="1"/>
            <a:r>
              <a:rPr lang="en-US" altLang="en-US"/>
              <a:t>Who is using it?</a:t>
            </a:r>
          </a:p>
          <a:p>
            <a:pPr eaLnBrk="1" hangingPunct="1"/>
            <a:r>
              <a:rPr lang="en-US" altLang="en-US"/>
              <a:t>3 major papers for NOSQL</a:t>
            </a:r>
          </a:p>
          <a:p>
            <a:pPr eaLnBrk="1" hangingPunct="1"/>
            <a:r>
              <a:rPr lang="en-US" altLang="en-US"/>
              <a:t>CAP theorem</a:t>
            </a:r>
          </a:p>
          <a:p>
            <a:pPr eaLnBrk="1" hangingPunct="1"/>
            <a:r>
              <a:rPr lang="en-US" altLang="en-US"/>
              <a:t>NOSQL categories</a:t>
            </a:r>
          </a:p>
          <a:p>
            <a:pPr eaLnBrk="1" hangingPunct="1"/>
            <a:r>
              <a:rPr lang="en-US" altLang="en-US"/>
              <a:t>Conclusion</a:t>
            </a:r>
          </a:p>
          <a:p>
            <a:pPr eaLnBrk="1" hangingPunct="1"/>
            <a:r>
              <a:rPr lang="en-US" altLang="en-US"/>
              <a:t>References</a:t>
            </a:r>
          </a:p>
        </p:txBody>
      </p:sp>
    </p:spTree>
    <p:extLst>
      <p:ext uri="{BB962C8B-B14F-4D97-AF65-F5344CB8AC3E}">
        <p14:creationId xmlns:p14="http://schemas.microsoft.com/office/powerpoint/2010/main" val="3180534358"/>
      </p:ext>
    </p:extLst>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99AFA7E-CADD-4655-ABD7-B7B77055193F}"/>
              </a:ext>
            </a:extLst>
          </p:cNvPr>
          <p:cNvSpPr>
            <a:spLocks noGrp="1" noChangeArrowheads="1"/>
          </p:cNvSpPr>
          <p:nvPr>
            <p:ph type="title"/>
          </p:nvPr>
        </p:nvSpPr>
        <p:spPr/>
        <p:txBody>
          <a:bodyPr/>
          <a:lstStyle/>
          <a:p>
            <a:pPr eaLnBrk="1" fontAlgn="auto" hangingPunct="1">
              <a:spcAft>
                <a:spcPts val="0"/>
              </a:spcAft>
              <a:defRPr/>
            </a:pPr>
            <a:r>
              <a:rPr lang="en-US" dirty="0"/>
              <a:t>Background</a:t>
            </a:r>
          </a:p>
        </p:txBody>
      </p:sp>
      <p:sp>
        <p:nvSpPr>
          <p:cNvPr id="15363" name="Rectangle 3">
            <a:extLst>
              <a:ext uri="{FF2B5EF4-FFF2-40B4-BE49-F238E27FC236}">
                <a16:creationId xmlns:a16="http://schemas.microsoft.com/office/drawing/2014/main" id="{3AC7A1CA-2FF7-477A-995E-F683A077FC36}"/>
              </a:ext>
            </a:extLst>
          </p:cNvPr>
          <p:cNvSpPr>
            <a:spLocks noGrp="1" noChangeArrowheads="1"/>
          </p:cNvSpPr>
          <p:nvPr>
            <p:ph idx="1"/>
          </p:nvPr>
        </p:nvSpPr>
        <p:spPr/>
        <p:txBody>
          <a:bodyPr/>
          <a:lstStyle/>
          <a:p>
            <a:pPr eaLnBrk="1" hangingPunct="1"/>
            <a:r>
              <a:rPr lang="en-US" altLang="en-US"/>
              <a:t>Relational databases </a:t>
            </a:r>
            <a:r>
              <a:rPr lang="en-US" altLang="en-US">
                <a:sym typeface="Symbol" panose="05050102010706020507" pitchFamily="18" charset="2"/>
              </a:rPr>
              <a:t></a:t>
            </a:r>
            <a:r>
              <a:rPr lang="en-US" altLang="en-US"/>
              <a:t> mainstay of business</a:t>
            </a:r>
          </a:p>
          <a:p>
            <a:pPr eaLnBrk="1" hangingPunct="1"/>
            <a:r>
              <a:rPr lang="en-US" altLang="en-US"/>
              <a:t>Web-based applications caused spikes</a:t>
            </a:r>
          </a:p>
          <a:p>
            <a:pPr lvl="1" eaLnBrk="1" hangingPunct="1"/>
            <a:r>
              <a:rPr lang="en-US" altLang="en-US"/>
              <a:t>explosion of social media sites (Facebook, Twitter) with large data needs</a:t>
            </a:r>
          </a:p>
          <a:p>
            <a:pPr lvl="1" eaLnBrk="1" hangingPunct="1"/>
            <a:r>
              <a:rPr lang="en-US" altLang="en-US"/>
              <a:t>rise of cloud-based solutions such as Amazon S3 (simple storage solution)</a:t>
            </a:r>
          </a:p>
          <a:p>
            <a:pPr eaLnBrk="1" hangingPunct="1"/>
            <a:r>
              <a:rPr lang="en-US" altLang="en-US"/>
              <a:t>Hooking RDBMS to web-based application becomes trouble</a:t>
            </a:r>
            <a:endParaRPr lang="en-US" altLang="en-US" sz="2600"/>
          </a:p>
          <a:p>
            <a:pPr eaLnBrk="1" hangingPunct="1"/>
            <a:endParaRPr lang="en-US" altLang="en-US"/>
          </a:p>
        </p:txBody>
      </p:sp>
    </p:spTree>
    <p:extLst>
      <p:ext uri="{BB962C8B-B14F-4D97-AF65-F5344CB8AC3E}">
        <p14:creationId xmlns:p14="http://schemas.microsoft.com/office/powerpoint/2010/main" val="3649132834"/>
      </p:ext>
    </p:extLst>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8670D-2EE1-464B-B729-3E9CEEA33FCF}"/>
              </a:ext>
            </a:extLst>
          </p:cNvPr>
          <p:cNvSpPr>
            <a:spLocks noGrp="1"/>
          </p:cNvSpPr>
          <p:nvPr>
            <p:ph type="title"/>
          </p:nvPr>
        </p:nvSpPr>
        <p:spPr/>
        <p:txBody>
          <a:bodyPr/>
          <a:lstStyle/>
          <a:p>
            <a:pPr>
              <a:defRPr/>
            </a:pPr>
            <a:r>
              <a:rPr lang="en-US" dirty="0"/>
              <a:t>Issues with </a:t>
            </a:r>
            <a:r>
              <a:rPr lang="en-US" b="1" i="1" dirty="0"/>
              <a:t>scaling up</a:t>
            </a:r>
          </a:p>
        </p:txBody>
      </p:sp>
      <p:sp>
        <p:nvSpPr>
          <p:cNvPr id="16387" name="Content Placeholder 2">
            <a:extLst>
              <a:ext uri="{FF2B5EF4-FFF2-40B4-BE49-F238E27FC236}">
                <a16:creationId xmlns:a16="http://schemas.microsoft.com/office/drawing/2014/main" id="{F5A10E68-4396-4AE9-9C82-A297135DCDE0}"/>
              </a:ext>
            </a:extLst>
          </p:cNvPr>
          <p:cNvSpPr>
            <a:spLocks noGrp="1"/>
          </p:cNvSpPr>
          <p:nvPr>
            <p:ph idx="1"/>
          </p:nvPr>
        </p:nvSpPr>
        <p:spPr/>
        <p:txBody>
          <a:bodyPr/>
          <a:lstStyle/>
          <a:p>
            <a:pPr eaLnBrk="1" hangingPunct="1"/>
            <a:r>
              <a:rPr lang="en-US" altLang="en-US" dirty="0"/>
              <a:t>Best way to provide ACID and rich query model is to have the dataset on a single machine</a:t>
            </a:r>
          </a:p>
          <a:p>
            <a:pPr eaLnBrk="1" hangingPunct="1"/>
            <a:r>
              <a:rPr lang="en-US" altLang="en-US" dirty="0"/>
              <a:t>Limits to </a:t>
            </a:r>
            <a:r>
              <a:rPr lang="en-US" altLang="en-US" b="1" i="1" dirty="0"/>
              <a:t>scaling up</a:t>
            </a:r>
            <a:r>
              <a:rPr lang="en-US" altLang="en-US" b="1" dirty="0"/>
              <a:t> </a:t>
            </a:r>
            <a:r>
              <a:rPr lang="en-US" altLang="en-US" dirty="0"/>
              <a:t>(or </a:t>
            </a:r>
            <a:r>
              <a:rPr lang="en-US" altLang="en-US" b="1" i="1" dirty="0"/>
              <a:t>vertical scaling</a:t>
            </a:r>
            <a:r>
              <a:rPr lang="en-US" altLang="en-US" b="1" dirty="0"/>
              <a:t>:</a:t>
            </a:r>
            <a:r>
              <a:rPr lang="en-US" altLang="en-US" dirty="0"/>
              <a:t> make a “single” machine more powerful) </a:t>
            </a:r>
            <a:r>
              <a:rPr lang="en-US" altLang="en-US" dirty="0">
                <a:sym typeface="Symbol" panose="05050102010706020507" pitchFamily="18" charset="2"/>
              </a:rPr>
              <a:t></a:t>
            </a:r>
            <a:r>
              <a:rPr lang="en-US" altLang="en-US" dirty="0"/>
              <a:t> dataset is just too big!</a:t>
            </a:r>
          </a:p>
          <a:p>
            <a:pPr eaLnBrk="1" hangingPunct="1"/>
            <a:r>
              <a:rPr lang="en-US" altLang="en-US" b="1" i="1" dirty="0"/>
              <a:t>Scaling out</a:t>
            </a:r>
            <a:r>
              <a:rPr lang="en-US" altLang="en-US" b="1" dirty="0"/>
              <a:t> </a:t>
            </a:r>
            <a:r>
              <a:rPr lang="en-US" altLang="en-US" dirty="0"/>
              <a:t>(or </a:t>
            </a:r>
            <a:r>
              <a:rPr lang="en-US" altLang="en-US" b="1" i="1" dirty="0"/>
              <a:t>horizontal scaling</a:t>
            </a:r>
            <a:r>
              <a:rPr lang="en-US" altLang="en-US" b="1" dirty="0"/>
              <a:t>: </a:t>
            </a:r>
            <a:r>
              <a:rPr lang="en-US" altLang="en-US" dirty="0"/>
              <a:t>adding more smaller/cheaper servers) is a better choice</a:t>
            </a:r>
          </a:p>
          <a:p>
            <a:pPr eaLnBrk="1" hangingPunct="1"/>
            <a:r>
              <a:rPr lang="en-US" altLang="en-US" dirty="0"/>
              <a:t>Different approaches for horizontal scaling (multi-node database):</a:t>
            </a:r>
          </a:p>
          <a:p>
            <a:pPr lvl="1" eaLnBrk="1" hangingPunct="1"/>
            <a:r>
              <a:rPr lang="en-US" altLang="en-US" sz="2200" dirty="0"/>
              <a:t>Master/Slave</a:t>
            </a:r>
          </a:p>
          <a:p>
            <a:pPr lvl="1" eaLnBrk="1" hangingPunct="1"/>
            <a:r>
              <a:rPr lang="en-US" altLang="en-US" sz="2200" dirty="0" err="1"/>
              <a:t>Sharding</a:t>
            </a:r>
            <a:r>
              <a:rPr lang="en-US" altLang="en-US" sz="2200" dirty="0"/>
              <a:t> (partitioning)</a:t>
            </a:r>
          </a:p>
          <a:p>
            <a:endParaRPr lang="en-US" altLang="en-US" dirty="0"/>
          </a:p>
        </p:txBody>
      </p:sp>
    </p:spTree>
    <p:extLst>
      <p:ext uri="{BB962C8B-B14F-4D97-AF65-F5344CB8AC3E}">
        <p14:creationId xmlns:p14="http://schemas.microsoft.com/office/powerpoint/2010/main" val="3017004280"/>
      </p:ext>
    </p:extLst>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022A68A2-B925-4358-846E-B70F65153064}"/>
              </a:ext>
            </a:extLst>
          </p:cNvPr>
          <p:cNvSpPr>
            <a:spLocks noGrp="1" noChangeArrowheads="1"/>
          </p:cNvSpPr>
          <p:nvPr>
            <p:ph type="title"/>
          </p:nvPr>
        </p:nvSpPr>
        <p:spPr/>
        <p:txBody>
          <a:bodyPr/>
          <a:lstStyle/>
          <a:p>
            <a:pPr eaLnBrk="1" fontAlgn="auto" hangingPunct="1">
              <a:spcAft>
                <a:spcPts val="0"/>
              </a:spcAft>
              <a:defRPr/>
            </a:pPr>
            <a:r>
              <a:rPr lang="en-US" dirty="0"/>
              <a:t>Scaling out RDBMS: Master/Slave</a:t>
            </a:r>
          </a:p>
        </p:txBody>
      </p:sp>
      <p:sp>
        <p:nvSpPr>
          <p:cNvPr id="17411" name="Rectangle 3">
            <a:extLst>
              <a:ext uri="{FF2B5EF4-FFF2-40B4-BE49-F238E27FC236}">
                <a16:creationId xmlns:a16="http://schemas.microsoft.com/office/drawing/2014/main" id="{E0EA964F-E15D-405E-A3EC-203594778CA5}"/>
              </a:ext>
            </a:extLst>
          </p:cNvPr>
          <p:cNvSpPr>
            <a:spLocks noGrp="1" noChangeArrowheads="1"/>
          </p:cNvSpPr>
          <p:nvPr>
            <p:ph idx="1"/>
          </p:nvPr>
        </p:nvSpPr>
        <p:spPr/>
        <p:txBody>
          <a:bodyPr/>
          <a:lstStyle/>
          <a:p>
            <a:pPr eaLnBrk="1" hangingPunct="1"/>
            <a:r>
              <a:rPr lang="en-US" altLang="en-US"/>
              <a:t>Master/Slave</a:t>
            </a:r>
          </a:p>
          <a:p>
            <a:pPr lvl="1" eaLnBrk="1" hangingPunct="1"/>
            <a:r>
              <a:rPr lang="en-US" altLang="en-US" sz="2200"/>
              <a:t>All writes are written to the master </a:t>
            </a:r>
          </a:p>
          <a:p>
            <a:pPr lvl="1" eaLnBrk="1" hangingPunct="1"/>
            <a:r>
              <a:rPr lang="en-US" altLang="en-US" sz="2200"/>
              <a:t>All reads performed against the replicated slave databases</a:t>
            </a:r>
          </a:p>
          <a:p>
            <a:pPr lvl="1" eaLnBrk="1" hangingPunct="1"/>
            <a:r>
              <a:rPr lang="en-US" altLang="en-US" sz="2200"/>
              <a:t>Critical reads may be incorrect as writes may not have been propagated down</a:t>
            </a:r>
          </a:p>
          <a:p>
            <a:pPr lvl="1" eaLnBrk="1" hangingPunct="1"/>
            <a:r>
              <a:rPr lang="en-US" altLang="en-US" sz="2200"/>
              <a:t>Large datasets can pose problems as master needs to duplicate data to slaves</a:t>
            </a:r>
          </a:p>
        </p:txBody>
      </p:sp>
    </p:spTree>
    <p:extLst>
      <p:ext uri="{BB962C8B-B14F-4D97-AF65-F5344CB8AC3E}">
        <p14:creationId xmlns:p14="http://schemas.microsoft.com/office/powerpoint/2010/main" val="1241814431"/>
      </p:ext>
    </p:extLst>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90ED17C9-4056-4BCB-8849-DB4CE0B1A109}"/>
              </a:ext>
            </a:extLst>
          </p:cNvPr>
          <p:cNvSpPr>
            <a:spLocks noGrp="1" noChangeArrowheads="1"/>
          </p:cNvSpPr>
          <p:nvPr>
            <p:ph type="title"/>
          </p:nvPr>
        </p:nvSpPr>
        <p:spPr/>
        <p:txBody>
          <a:bodyPr/>
          <a:lstStyle/>
          <a:p>
            <a:pPr eaLnBrk="1" fontAlgn="auto" hangingPunct="1">
              <a:spcAft>
                <a:spcPts val="0"/>
              </a:spcAft>
              <a:defRPr/>
            </a:pPr>
            <a:r>
              <a:rPr lang="en-US" dirty="0"/>
              <a:t>Scaling out RDBMS: </a:t>
            </a:r>
            <a:r>
              <a:rPr lang="en-US" dirty="0" err="1"/>
              <a:t>Sharding</a:t>
            </a:r>
            <a:endParaRPr lang="en-US" dirty="0"/>
          </a:p>
        </p:txBody>
      </p:sp>
      <p:sp>
        <p:nvSpPr>
          <p:cNvPr id="18435" name="Rectangle 3">
            <a:extLst>
              <a:ext uri="{FF2B5EF4-FFF2-40B4-BE49-F238E27FC236}">
                <a16:creationId xmlns:a16="http://schemas.microsoft.com/office/drawing/2014/main" id="{11C5F7E0-396C-460F-B6C7-B14AB216156C}"/>
              </a:ext>
            </a:extLst>
          </p:cNvPr>
          <p:cNvSpPr>
            <a:spLocks noGrp="1" noChangeArrowheads="1"/>
          </p:cNvSpPr>
          <p:nvPr>
            <p:ph idx="1"/>
          </p:nvPr>
        </p:nvSpPr>
        <p:spPr/>
        <p:txBody>
          <a:bodyPr/>
          <a:lstStyle/>
          <a:p>
            <a:pPr eaLnBrk="1" hangingPunct="1"/>
            <a:r>
              <a:rPr lang="en-US" altLang="en-US"/>
              <a:t>Sharding (Partitioning)</a:t>
            </a:r>
          </a:p>
          <a:p>
            <a:pPr lvl="1" eaLnBrk="1" hangingPunct="1"/>
            <a:r>
              <a:rPr lang="en-US" altLang="en-US" sz="2200"/>
              <a:t>Scales well for both reads and writes</a:t>
            </a:r>
          </a:p>
          <a:p>
            <a:pPr lvl="1" eaLnBrk="1" hangingPunct="1"/>
            <a:r>
              <a:rPr lang="en-US" altLang="en-US" sz="2200"/>
              <a:t>Not transparent, application needs to be partition-aware</a:t>
            </a:r>
          </a:p>
          <a:p>
            <a:pPr lvl="1" eaLnBrk="1" hangingPunct="1"/>
            <a:r>
              <a:rPr lang="en-US" altLang="en-US" sz="2200"/>
              <a:t>Can no longer have relationships/joins across partitions</a:t>
            </a:r>
          </a:p>
          <a:p>
            <a:pPr lvl="1" eaLnBrk="1" hangingPunct="1"/>
            <a:r>
              <a:rPr lang="en-US" altLang="en-US" sz="2200"/>
              <a:t>Loss of referential integrity across shards</a:t>
            </a:r>
          </a:p>
        </p:txBody>
      </p:sp>
    </p:spTree>
    <p:extLst>
      <p:ext uri="{BB962C8B-B14F-4D97-AF65-F5344CB8AC3E}">
        <p14:creationId xmlns:p14="http://schemas.microsoft.com/office/powerpoint/2010/main" val="1416654021"/>
      </p:ext>
    </p:extLst>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DCEEC83-D9B3-4FA1-AA51-69EB04E3D7CC}"/>
              </a:ext>
            </a:extLst>
          </p:cNvPr>
          <p:cNvSpPr>
            <a:spLocks noGrp="1" noChangeArrowheads="1"/>
          </p:cNvSpPr>
          <p:nvPr>
            <p:ph type="title"/>
          </p:nvPr>
        </p:nvSpPr>
        <p:spPr/>
        <p:txBody>
          <a:bodyPr/>
          <a:lstStyle/>
          <a:p>
            <a:pPr eaLnBrk="1" fontAlgn="auto" hangingPunct="1">
              <a:spcAft>
                <a:spcPts val="0"/>
              </a:spcAft>
              <a:defRPr/>
            </a:pPr>
            <a:r>
              <a:rPr lang="en-US" dirty="0"/>
              <a:t>Other ways to scale out RDBMS</a:t>
            </a:r>
          </a:p>
        </p:txBody>
      </p:sp>
      <p:sp>
        <p:nvSpPr>
          <p:cNvPr id="19459" name="Rectangle 3">
            <a:extLst>
              <a:ext uri="{FF2B5EF4-FFF2-40B4-BE49-F238E27FC236}">
                <a16:creationId xmlns:a16="http://schemas.microsoft.com/office/drawing/2014/main" id="{B46242D2-4E01-4B8A-85F1-04F44681741D}"/>
              </a:ext>
            </a:extLst>
          </p:cNvPr>
          <p:cNvSpPr>
            <a:spLocks noGrp="1" noChangeArrowheads="1"/>
          </p:cNvSpPr>
          <p:nvPr>
            <p:ph idx="1"/>
          </p:nvPr>
        </p:nvSpPr>
        <p:spPr/>
        <p:txBody>
          <a:bodyPr/>
          <a:lstStyle/>
          <a:p>
            <a:pPr eaLnBrk="1" hangingPunct="1"/>
            <a:r>
              <a:rPr lang="en-US" altLang="en-US"/>
              <a:t>Multi-Master replication</a:t>
            </a:r>
          </a:p>
          <a:p>
            <a:pPr eaLnBrk="1" hangingPunct="1"/>
            <a:r>
              <a:rPr lang="en-US" altLang="en-US"/>
              <a:t>INSERT only, not UPDATES/DELETES</a:t>
            </a:r>
          </a:p>
          <a:p>
            <a:pPr eaLnBrk="1" hangingPunct="1"/>
            <a:r>
              <a:rPr lang="en-US" altLang="en-US"/>
              <a:t>No JOINs, thereby reducing query time</a:t>
            </a:r>
          </a:p>
          <a:p>
            <a:pPr lvl="1" eaLnBrk="1" hangingPunct="1"/>
            <a:r>
              <a:rPr lang="en-US" altLang="en-US" sz="2200"/>
              <a:t>This involves de-normalizing data</a:t>
            </a:r>
          </a:p>
          <a:p>
            <a:pPr eaLnBrk="1" hangingPunct="1"/>
            <a:r>
              <a:rPr lang="en-US" altLang="en-US"/>
              <a:t>In-memory databases</a:t>
            </a:r>
          </a:p>
        </p:txBody>
      </p:sp>
    </p:spTree>
    <p:extLst>
      <p:ext uri="{BB962C8B-B14F-4D97-AF65-F5344CB8AC3E}">
        <p14:creationId xmlns:p14="http://schemas.microsoft.com/office/powerpoint/2010/main" val="343933711"/>
      </p:ext>
    </p:extLst>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44F79734-A407-4A69-AE00-7935813F1082}"/>
              </a:ext>
            </a:extLst>
          </p:cNvPr>
          <p:cNvSpPr>
            <a:spLocks noGrp="1" noChangeArrowheads="1"/>
          </p:cNvSpPr>
          <p:nvPr>
            <p:ph type="title"/>
          </p:nvPr>
        </p:nvSpPr>
        <p:spPr/>
        <p:txBody>
          <a:bodyPr/>
          <a:lstStyle/>
          <a:p>
            <a:pPr eaLnBrk="1" fontAlgn="auto" hangingPunct="1">
              <a:spcAft>
                <a:spcPts val="0"/>
              </a:spcAft>
              <a:defRPr/>
            </a:pPr>
            <a:r>
              <a:rPr lang="en-US" dirty="0"/>
              <a:t>What is NOSQL?</a:t>
            </a:r>
          </a:p>
        </p:txBody>
      </p:sp>
      <p:sp>
        <p:nvSpPr>
          <p:cNvPr id="20483" name="Rectangle 3">
            <a:extLst>
              <a:ext uri="{FF2B5EF4-FFF2-40B4-BE49-F238E27FC236}">
                <a16:creationId xmlns:a16="http://schemas.microsoft.com/office/drawing/2014/main" id="{7B3FC20B-41DA-4485-8E14-F99C0ABE2D28}"/>
              </a:ext>
            </a:extLst>
          </p:cNvPr>
          <p:cNvSpPr>
            <a:spLocks noGrp="1" noChangeArrowheads="1"/>
          </p:cNvSpPr>
          <p:nvPr>
            <p:ph idx="1"/>
          </p:nvPr>
        </p:nvSpPr>
        <p:spPr/>
        <p:txBody>
          <a:bodyPr/>
          <a:lstStyle/>
          <a:p>
            <a:pPr eaLnBrk="1" hangingPunct="1"/>
            <a:r>
              <a:rPr lang="en-US" altLang="en-US"/>
              <a:t>The Name:</a:t>
            </a:r>
          </a:p>
          <a:p>
            <a:pPr lvl="1" eaLnBrk="1" hangingPunct="1"/>
            <a:r>
              <a:rPr lang="en-US" altLang="en-US"/>
              <a:t>Stands for </a:t>
            </a:r>
            <a:r>
              <a:rPr lang="en-US" altLang="en-US" b="1"/>
              <a:t>N</a:t>
            </a:r>
            <a:r>
              <a:rPr lang="en-US" altLang="en-US"/>
              <a:t>ot </a:t>
            </a:r>
            <a:r>
              <a:rPr lang="en-US" altLang="en-US" b="1"/>
              <a:t>O</a:t>
            </a:r>
            <a:r>
              <a:rPr lang="en-US" altLang="en-US"/>
              <a:t>nly </a:t>
            </a:r>
            <a:r>
              <a:rPr lang="en-US" altLang="en-US" b="1"/>
              <a:t>SQL</a:t>
            </a:r>
          </a:p>
          <a:p>
            <a:pPr lvl="1" eaLnBrk="1" hangingPunct="1"/>
            <a:r>
              <a:rPr lang="en-US" altLang="en-US"/>
              <a:t>The term NOSQL was introduced by Carl Strozzi in 1998 to name his file-based database</a:t>
            </a:r>
          </a:p>
          <a:p>
            <a:pPr lvl="1" eaLnBrk="1" hangingPunct="1"/>
            <a:r>
              <a:rPr lang="en-US" altLang="en-US"/>
              <a:t>It was again re-introduced by Eric Evans when an event was organized to discuss open source distributed databases</a:t>
            </a:r>
          </a:p>
          <a:p>
            <a:pPr lvl="1" eaLnBrk="1" hangingPunct="1"/>
            <a:r>
              <a:rPr lang="en-US" altLang="en-US"/>
              <a:t>Eric states that </a:t>
            </a:r>
            <a:r>
              <a:rPr lang="en-US" altLang="en-US" i="1"/>
              <a:t>“… but the whole point of seeking alternatives is that you need to solve a problem that relational databases are a bad fit for. …”</a:t>
            </a:r>
          </a:p>
        </p:txBody>
      </p:sp>
      <p:pic>
        <p:nvPicPr>
          <p:cNvPr id="20484" name="Picture 2">
            <a:extLst>
              <a:ext uri="{FF2B5EF4-FFF2-40B4-BE49-F238E27FC236}">
                <a16:creationId xmlns:a16="http://schemas.microsoft.com/office/drawing/2014/main" id="{D1E6C409-BCE9-444F-BE4B-1BC23A975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857" t="24835" r="48772" b="50330"/>
          <a:stretch>
            <a:fillRect/>
          </a:stretch>
        </p:blipFill>
        <p:spPr bwMode="auto">
          <a:xfrm>
            <a:off x="4419600" y="4546601"/>
            <a:ext cx="3962400" cy="202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3565094"/>
      </p:ext>
    </p:extLst>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148A43AF-D3F5-4978-8A60-B2C1B2B2A328}"/>
              </a:ext>
            </a:extLst>
          </p:cNvPr>
          <p:cNvSpPr>
            <a:spLocks noGrp="1" noChangeArrowheads="1"/>
          </p:cNvSpPr>
          <p:nvPr>
            <p:ph type="title"/>
          </p:nvPr>
        </p:nvSpPr>
        <p:spPr/>
        <p:txBody>
          <a:bodyPr/>
          <a:lstStyle/>
          <a:p>
            <a:pPr eaLnBrk="1" fontAlgn="auto" hangingPunct="1">
              <a:spcAft>
                <a:spcPts val="0"/>
              </a:spcAft>
              <a:defRPr/>
            </a:pPr>
            <a:r>
              <a:rPr lang="en-US" dirty="0"/>
              <a:t>What is NOSQL?</a:t>
            </a:r>
          </a:p>
        </p:txBody>
      </p:sp>
      <p:sp>
        <p:nvSpPr>
          <p:cNvPr id="21507" name="Rectangle 3">
            <a:extLst>
              <a:ext uri="{FF2B5EF4-FFF2-40B4-BE49-F238E27FC236}">
                <a16:creationId xmlns:a16="http://schemas.microsoft.com/office/drawing/2014/main" id="{FBBA50B5-AD1E-4DEC-8EA4-2506825D1145}"/>
              </a:ext>
            </a:extLst>
          </p:cNvPr>
          <p:cNvSpPr>
            <a:spLocks noGrp="1" noChangeArrowheads="1"/>
          </p:cNvSpPr>
          <p:nvPr>
            <p:ph idx="1"/>
          </p:nvPr>
        </p:nvSpPr>
        <p:spPr/>
        <p:txBody>
          <a:bodyPr/>
          <a:lstStyle/>
          <a:p>
            <a:pPr eaLnBrk="1" hangingPunct="1">
              <a:lnSpc>
                <a:spcPct val="80000"/>
              </a:lnSpc>
            </a:pPr>
            <a:r>
              <a:rPr lang="en-GB" altLang="en-US"/>
              <a:t>Key features (advantages):</a:t>
            </a:r>
          </a:p>
          <a:p>
            <a:pPr lvl="1" eaLnBrk="1" hangingPunct="1">
              <a:lnSpc>
                <a:spcPct val="80000"/>
              </a:lnSpc>
            </a:pPr>
            <a:r>
              <a:rPr lang="en-GB" altLang="en-US" sz="1900"/>
              <a:t>non-relational </a:t>
            </a:r>
          </a:p>
          <a:p>
            <a:pPr lvl="1" eaLnBrk="1" hangingPunct="1">
              <a:lnSpc>
                <a:spcPct val="80000"/>
              </a:lnSpc>
            </a:pPr>
            <a:r>
              <a:rPr lang="en-GB" altLang="en-US" sz="1900"/>
              <a:t>don’t require schema</a:t>
            </a:r>
          </a:p>
          <a:p>
            <a:pPr lvl="1" eaLnBrk="1" hangingPunct="1">
              <a:lnSpc>
                <a:spcPct val="80000"/>
              </a:lnSpc>
            </a:pPr>
            <a:r>
              <a:rPr lang="en-US" altLang="en-US" sz="1900"/>
              <a:t>data are replicated to multiple </a:t>
            </a:r>
            <a:br>
              <a:rPr lang="en-US" altLang="en-US" sz="1900"/>
            </a:br>
            <a:r>
              <a:rPr lang="en-US" altLang="en-US" sz="1900"/>
              <a:t>nodes (so, identical &amp; fault-tolerant)</a:t>
            </a:r>
            <a:br>
              <a:rPr lang="en-US" altLang="en-US" sz="1900"/>
            </a:br>
            <a:r>
              <a:rPr lang="en-US" altLang="en-US" sz="1900"/>
              <a:t>and can be partitioned:</a:t>
            </a:r>
          </a:p>
          <a:p>
            <a:pPr lvl="2" eaLnBrk="1" hangingPunct="1">
              <a:lnSpc>
                <a:spcPct val="80000"/>
              </a:lnSpc>
            </a:pPr>
            <a:r>
              <a:rPr lang="en-US" altLang="en-US"/>
              <a:t>down nodes easily replaced</a:t>
            </a:r>
          </a:p>
          <a:p>
            <a:pPr lvl="2" eaLnBrk="1" hangingPunct="1"/>
            <a:r>
              <a:rPr lang="en-US" altLang="en-US"/>
              <a:t>no single point of failure</a:t>
            </a:r>
          </a:p>
          <a:p>
            <a:pPr lvl="1" eaLnBrk="1" hangingPunct="1">
              <a:lnSpc>
                <a:spcPct val="80000"/>
              </a:lnSpc>
            </a:pPr>
            <a:r>
              <a:rPr lang="en-GB" altLang="en-US" sz="1900"/>
              <a:t>horizontal scalable </a:t>
            </a:r>
          </a:p>
          <a:p>
            <a:pPr lvl="1" eaLnBrk="1" hangingPunct="1">
              <a:lnSpc>
                <a:spcPct val="80000"/>
              </a:lnSpc>
            </a:pPr>
            <a:r>
              <a:rPr lang="en-US" altLang="en-US" sz="1900"/>
              <a:t>cheap, easy to implement </a:t>
            </a:r>
            <a:br>
              <a:rPr lang="en-US" altLang="en-US" sz="1900"/>
            </a:br>
            <a:r>
              <a:rPr lang="en-US" altLang="en-US" sz="1900"/>
              <a:t>(open-source)</a:t>
            </a:r>
          </a:p>
          <a:p>
            <a:pPr lvl="1" eaLnBrk="1" hangingPunct="1"/>
            <a:r>
              <a:rPr lang="en-US" altLang="en-US" sz="1900"/>
              <a:t>massive write performance</a:t>
            </a:r>
          </a:p>
          <a:p>
            <a:pPr lvl="1" eaLnBrk="1" hangingPunct="1"/>
            <a:r>
              <a:rPr lang="en-US" altLang="en-US" sz="1900"/>
              <a:t>fast key-value access</a:t>
            </a:r>
            <a:endParaRPr lang="en-US" altLang="en-US"/>
          </a:p>
        </p:txBody>
      </p:sp>
      <p:pic>
        <p:nvPicPr>
          <p:cNvPr id="21508" name="Picture 1">
            <a:extLst>
              <a:ext uri="{FF2B5EF4-FFF2-40B4-BE49-F238E27FC236}">
                <a16:creationId xmlns:a16="http://schemas.microsoft.com/office/drawing/2014/main" id="{06FA5B56-2D10-4675-8ED1-F9BE419BA79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200400"/>
            <a:ext cx="4495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5741163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extBox 2">
            <a:extLst>
              <a:ext uri="{FF2B5EF4-FFF2-40B4-BE49-F238E27FC236}">
                <a16:creationId xmlns:a16="http://schemas.microsoft.com/office/drawing/2014/main" id="{767359E5-FAE7-46E5-A75D-EBB300D62BA0}"/>
              </a:ext>
            </a:extLst>
          </p:cNvPr>
          <p:cNvSpPr txBox="1">
            <a:spLocks noChangeArrowheads="1"/>
          </p:cNvSpPr>
          <p:nvPr/>
        </p:nvSpPr>
        <p:spPr bwMode="auto">
          <a:xfrm>
            <a:off x="3877235" y="2445974"/>
            <a:ext cx="4437529" cy="144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67945" marR="353060" algn="ctr"/>
            <a:r>
              <a:rPr lang="en-GB" altLang="en-US" sz="1588" dirty="0">
                <a:solidFill>
                  <a:srgbClr val="000000"/>
                </a:solidFill>
              </a:rPr>
              <a:t>Week: 02</a:t>
            </a:r>
            <a:br>
              <a:rPr lang="en-GB" altLang="en-US" sz="1588" dirty="0">
                <a:solidFill>
                  <a:srgbClr val="000000"/>
                </a:solidFill>
              </a:rPr>
            </a:br>
            <a:r>
              <a:rPr lang="en-US" sz="1800" b="1" dirty="0">
                <a:effectLst/>
                <a:latin typeface="Times New Roman" panose="02020603050405020304" pitchFamily="18" charset="0"/>
                <a:ea typeface="Times New Roman" panose="02020603050405020304" pitchFamily="18" charset="0"/>
              </a:rPr>
              <a:t>Database</a:t>
            </a:r>
            <a:r>
              <a:rPr lang="en-US" sz="1800" b="1" spc="-75"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Design</a:t>
            </a:r>
            <a:r>
              <a:rPr lang="en-US" sz="1800" b="1" spc="-285"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Principles</a:t>
            </a:r>
            <a:endParaRPr lang="en-GB" sz="1800" dirty="0">
              <a:effectLst/>
              <a:latin typeface="Times New Roman" panose="02020603050405020304" pitchFamily="18" charset="0"/>
              <a:ea typeface="Times New Roman" panose="02020603050405020304" pitchFamily="18" charset="0"/>
            </a:endParaRPr>
          </a:p>
          <a:p>
            <a:pPr marL="67945" marR="108585" algn="ctr"/>
            <a:r>
              <a:rPr lang="en-US" sz="1800" dirty="0">
                <a:effectLst/>
                <a:latin typeface="Times New Roman" panose="02020603050405020304" pitchFamily="18" charset="0"/>
                <a:ea typeface="Times New Roman" panose="02020603050405020304" pitchFamily="18" charset="0"/>
              </a:rPr>
              <a:t>- Learn database</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design</a:t>
            </a:r>
            <a:r>
              <a:rPr lang="en-US" sz="1800" spc="-4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principles:</a:t>
            </a:r>
            <a:r>
              <a:rPr lang="en-US" sz="1800" spc="-4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ER</a:t>
            </a:r>
            <a:r>
              <a:rPr lang="en-US" sz="1800" spc="-28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modeling,</a:t>
            </a:r>
            <a:endParaRPr lang="en-GB" sz="1800" dirty="0">
              <a:effectLst/>
              <a:latin typeface="Times New Roman" panose="02020603050405020304" pitchFamily="18" charset="0"/>
              <a:ea typeface="Times New Roman" panose="02020603050405020304" pitchFamily="18" charset="0"/>
            </a:endParaRPr>
          </a:p>
          <a:p>
            <a:pPr algn="ctr"/>
            <a:r>
              <a:rPr lang="en-US" sz="1800" dirty="0">
                <a:effectLst/>
                <a:latin typeface="Times New Roman" panose="02020603050405020304" pitchFamily="18" charset="0"/>
                <a:ea typeface="Times New Roman" panose="02020603050405020304" pitchFamily="18" charset="0"/>
              </a:rPr>
              <a:t>normalization</a:t>
            </a:r>
            <a:endParaRPr lang="en-GB" altLang="en-US" sz="1588" dirty="0"/>
          </a:p>
        </p:txBody>
      </p:sp>
    </p:spTree>
    <p:extLst>
      <p:ext uri="{BB962C8B-B14F-4D97-AF65-F5344CB8AC3E}">
        <p14:creationId xmlns:p14="http://schemas.microsoft.com/office/powerpoint/2010/main" val="3163642003"/>
      </p:ext>
    </p:extLst>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5B1FA263-81BF-4273-B4A3-A6C6C807DCA1}"/>
              </a:ext>
            </a:extLst>
          </p:cNvPr>
          <p:cNvSpPr>
            <a:spLocks noGrp="1" noChangeArrowheads="1"/>
          </p:cNvSpPr>
          <p:nvPr>
            <p:ph type="title"/>
          </p:nvPr>
        </p:nvSpPr>
        <p:spPr/>
        <p:txBody>
          <a:bodyPr/>
          <a:lstStyle/>
          <a:p>
            <a:pPr eaLnBrk="1" fontAlgn="auto" hangingPunct="1">
              <a:spcAft>
                <a:spcPts val="0"/>
              </a:spcAft>
              <a:defRPr/>
            </a:pPr>
            <a:r>
              <a:rPr lang="en-US" dirty="0"/>
              <a:t>What is NOSQL?</a:t>
            </a:r>
          </a:p>
        </p:txBody>
      </p:sp>
      <p:sp>
        <p:nvSpPr>
          <p:cNvPr id="22531" name="Rectangle 3">
            <a:extLst>
              <a:ext uri="{FF2B5EF4-FFF2-40B4-BE49-F238E27FC236}">
                <a16:creationId xmlns:a16="http://schemas.microsoft.com/office/drawing/2014/main" id="{CF8A6979-D84B-46AF-9826-14A3A4E47FEC}"/>
              </a:ext>
            </a:extLst>
          </p:cNvPr>
          <p:cNvSpPr>
            <a:spLocks noGrp="1" noChangeArrowheads="1"/>
          </p:cNvSpPr>
          <p:nvPr>
            <p:ph idx="1"/>
          </p:nvPr>
        </p:nvSpPr>
        <p:spPr/>
        <p:txBody>
          <a:bodyPr/>
          <a:lstStyle/>
          <a:p>
            <a:pPr eaLnBrk="1" hangingPunct="1">
              <a:lnSpc>
                <a:spcPct val="80000"/>
              </a:lnSpc>
            </a:pPr>
            <a:r>
              <a:rPr lang="en-GB" altLang="en-US"/>
              <a:t>Disadvantages:</a:t>
            </a:r>
          </a:p>
          <a:p>
            <a:pPr lvl="1" eaLnBrk="1" hangingPunct="1">
              <a:lnSpc>
                <a:spcPct val="80000"/>
              </a:lnSpc>
            </a:pPr>
            <a:r>
              <a:rPr lang="en-GB" altLang="en-US"/>
              <a:t>Don’t fully support relational features</a:t>
            </a:r>
          </a:p>
          <a:p>
            <a:pPr lvl="2" eaLnBrk="1" hangingPunct="1">
              <a:lnSpc>
                <a:spcPct val="80000"/>
              </a:lnSpc>
            </a:pPr>
            <a:r>
              <a:rPr lang="en-GB" altLang="en-US"/>
              <a:t>no join, group by, order by operations (except within partitions)</a:t>
            </a:r>
          </a:p>
          <a:p>
            <a:pPr lvl="2" eaLnBrk="1" hangingPunct="1">
              <a:lnSpc>
                <a:spcPct val="80000"/>
              </a:lnSpc>
            </a:pPr>
            <a:r>
              <a:rPr lang="en-GB" altLang="en-US"/>
              <a:t>no referential integrity constraints across partitions</a:t>
            </a:r>
          </a:p>
          <a:p>
            <a:pPr lvl="1" eaLnBrk="1" hangingPunct="1">
              <a:lnSpc>
                <a:spcPct val="80000"/>
              </a:lnSpc>
            </a:pPr>
            <a:r>
              <a:rPr lang="en-GB" altLang="en-US"/>
              <a:t>No</a:t>
            </a:r>
            <a:r>
              <a:rPr lang="en-US" altLang="en-US">
                <a:sym typeface="Wingdings" panose="05000000000000000000" pitchFamily="2" charset="2"/>
              </a:rPr>
              <a:t> declarative query language (e.g., SQL) </a:t>
            </a:r>
            <a:r>
              <a:rPr lang="en-US" altLang="en-US">
                <a:sym typeface="Symbol" panose="05050102010706020507" pitchFamily="18" charset="2"/>
              </a:rPr>
              <a:t> </a:t>
            </a:r>
            <a:r>
              <a:rPr lang="en-US" altLang="en-US">
                <a:sym typeface="Wingdings" panose="05000000000000000000" pitchFamily="2" charset="2"/>
              </a:rPr>
              <a:t>more programming</a:t>
            </a:r>
          </a:p>
          <a:p>
            <a:pPr lvl="1" eaLnBrk="1" hangingPunct="1">
              <a:lnSpc>
                <a:spcPct val="80000"/>
              </a:lnSpc>
            </a:pPr>
            <a:r>
              <a:rPr lang="en-US" altLang="en-US">
                <a:sym typeface="Wingdings" panose="05000000000000000000" pitchFamily="2" charset="2"/>
              </a:rPr>
              <a:t>Relaxed ACID (see CAP theorem) </a:t>
            </a:r>
            <a:r>
              <a:rPr lang="en-US" altLang="en-US">
                <a:sym typeface="Symbol" panose="05050102010706020507" pitchFamily="18" charset="2"/>
              </a:rPr>
              <a:t></a:t>
            </a:r>
            <a:r>
              <a:rPr lang="en-US" altLang="en-US">
                <a:sym typeface="Wingdings" panose="05000000000000000000" pitchFamily="2" charset="2"/>
              </a:rPr>
              <a:t> fewer guarantees</a:t>
            </a:r>
          </a:p>
          <a:p>
            <a:pPr lvl="1" eaLnBrk="1" hangingPunct="1">
              <a:lnSpc>
                <a:spcPct val="80000"/>
              </a:lnSpc>
            </a:pPr>
            <a:r>
              <a:rPr lang="en-US" altLang="en-US"/>
              <a:t>No easy integration with other applications that support SQL</a:t>
            </a:r>
          </a:p>
          <a:p>
            <a:pPr lvl="1" eaLnBrk="1" hangingPunct="1">
              <a:lnSpc>
                <a:spcPct val="80000"/>
              </a:lnSpc>
            </a:pPr>
            <a:endParaRPr lang="en-GB" altLang="en-US"/>
          </a:p>
          <a:p>
            <a:pPr lvl="1" eaLnBrk="1" hangingPunct="1">
              <a:lnSpc>
                <a:spcPct val="80000"/>
              </a:lnSpc>
            </a:pPr>
            <a:endParaRPr lang="en-US" altLang="en-US"/>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2702340704"/>
      </p:ext>
    </p:extLst>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44013-F00C-4A07-9E27-0D28F50B838D}"/>
              </a:ext>
            </a:extLst>
          </p:cNvPr>
          <p:cNvSpPr>
            <a:spLocks noGrp="1"/>
          </p:cNvSpPr>
          <p:nvPr>
            <p:ph type="title"/>
          </p:nvPr>
        </p:nvSpPr>
        <p:spPr/>
        <p:txBody>
          <a:bodyPr/>
          <a:lstStyle/>
          <a:p>
            <a:pPr eaLnBrk="1" fontAlgn="auto" hangingPunct="1">
              <a:spcAft>
                <a:spcPts val="0"/>
              </a:spcAft>
              <a:defRPr/>
            </a:pPr>
            <a:r>
              <a:rPr lang="en-US" dirty="0"/>
              <a:t>Who is using them?</a:t>
            </a:r>
          </a:p>
        </p:txBody>
      </p:sp>
      <p:pic>
        <p:nvPicPr>
          <p:cNvPr id="23555" name="Picture 1">
            <a:extLst>
              <a:ext uri="{FF2B5EF4-FFF2-40B4-BE49-F238E27FC236}">
                <a16:creationId xmlns:a16="http://schemas.microsoft.com/office/drawing/2014/main" id="{CEA5F3F7-F456-4BC0-803F-F92DD8561B80}"/>
              </a:ext>
            </a:extLst>
          </p:cNvPr>
          <p:cNvPicPr>
            <a:picLocks noChangeArrowheads="1"/>
          </p:cNvPicPr>
          <p:nvPr/>
        </p:nvPicPr>
        <p:blipFill>
          <a:blip r:embed="rId2">
            <a:extLst>
              <a:ext uri="{28A0092B-C50C-407E-A947-70E740481C1C}">
                <a14:useLocalDpi xmlns:a14="http://schemas.microsoft.com/office/drawing/2010/main" val="0"/>
              </a:ext>
            </a:extLst>
          </a:blip>
          <a:srcRect t="16013"/>
          <a:stretch>
            <a:fillRect/>
          </a:stretch>
        </p:blipFill>
        <p:spPr bwMode="auto">
          <a:xfrm>
            <a:off x="1905000" y="1636713"/>
            <a:ext cx="8305800"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785251000"/>
      </p:ext>
    </p:extLst>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44E52A1A-B799-4992-9707-2DE2F4BD0750}"/>
              </a:ext>
            </a:extLst>
          </p:cNvPr>
          <p:cNvSpPr>
            <a:spLocks noGrp="1" noChangeArrowheads="1"/>
          </p:cNvSpPr>
          <p:nvPr>
            <p:ph type="title"/>
          </p:nvPr>
        </p:nvSpPr>
        <p:spPr/>
        <p:txBody>
          <a:bodyPr/>
          <a:lstStyle/>
          <a:p>
            <a:pPr eaLnBrk="1" fontAlgn="auto" hangingPunct="1">
              <a:spcAft>
                <a:spcPts val="0"/>
              </a:spcAft>
              <a:defRPr/>
            </a:pPr>
            <a:r>
              <a:rPr lang="en-US" dirty="0"/>
              <a:t>3 major papers for NOSQL</a:t>
            </a:r>
          </a:p>
        </p:txBody>
      </p:sp>
      <p:sp>
        <p:nvSpPr>
          <p:cNvPr id="24579" name="Rectangle 3">
            <a:extLst>
              <a:ext uri="{FF2B5EF4-FFF2-40B4-BE49-F238E27FC236}">
                <a16:creationId xmlns:a16="http://schemas.microsoft.com/office/drawing/2014/main" id="{E2141D09-C64A-496A-8508-13E61C8B4121}"/>
              </a:ext>
            </a:extLst>
          </p:cNvPr>
          <p:cNvSpPr>
            <a:spLocks noGrp="1" noChangeArrowheads="1"/>
          </p:cNvSpPr>
          <p:nvPr>
            <p:ph idx="1"/>
          </p:nvPr>
        </p:nvSpPr>
        <p:spPr/>
        <p:txBody>
          <a:bodyPr/>
          <a:lstStyle/>
          <a:p>
            <a:pPr eaLnBrk="1" hangingPunct="1"/>
            <a:r>
              <a:rPr lang="en-US" altLang="en-US"/>
              <a:t>Three major papers were the “seeds” of the NOSQL movement:</a:t>
            </a:r>
          </a:p>
          <a:p>
            <a:pPr lvl="1" eaLnBrk="1" hangingPunct="1"/>
            <a:r>
              <a:rPr lang="en-US" altLang="en-US" sz="2200"/>
              <a:t>BigTable (Google)</a:t>
            </a:r>
          </a:p>
          <a:p>
            <a:pPr lvl="1" eaLnBrk="1" hangingPunct="1"/>
            <a:r>
              <a:rPr lang="en-US" altLang="en-US" sz="2200"/>
              <a:t>DynamoDB (Amazon)</a:t>
            </a:r>
          </a:p>
          <a:p>
            <a:pPr lvl="2" eaLnBrk="1" hangingPunct="1"/>
            <a:r>
              <a:rPr lang="en-US" altLang="en-US" sz="2000"/>
              <a:t>Ring partition and replication</a:t>
            </a:r>
          </a:p>
          <a:p>
            <a:pPr lvl="2" eaLnBrk="1" hangingPunct="1"/>
            <a:r>
              <a:rPr lang="en-US" altLang="en-US" sz="2000"/>
              <a:t>Gossip protocol (discovery and error detection)</a:t>
            </a:r>
          </a:p>
          <a:p>
            <a:pPr lvl="2" eaLnBrk="1" hangingPunct="1"/>
            <a:r>
              <a:rPr lang="en-US" altLang="en-US" sz="2000"/>
              <a:t>Distributed key-value data stores</a:t>
            </a:r>
          </a:p>
          <a:p>
            <a:pPr lvl="2" eaLnBrk="1" hangingPunct="1"/>
            <a:r>
              <a:rPr lang="en-US" altLang="en-US" sz="2000"/>
              <a:t>Eventual consistency</a:t>
            </a:r>
          </a:p>
          <a:p>
            <a:pPr lvl="1" eaLnBrk="1" hangingPunct="1"/>
            <a:r>
              <a:rPr lang="en-US" altLang="en-US" sz="2400"/>
              <a:t>CAP Theorem</a:t>
            </a:r>
          </a:p>
        </p:txBody>
      </p:sp>
    </p:spTree>
    <p:extLst>
      <p:ext uri="{BB962C8B-B14F-4D97-AF65-F5344CB8AC3E}">
        <p14:creationId xmlns:p14="http://schemas.microsoft.com/office/powerpoint/2010/main" val="4137079138"/>
      </p:ext>
    </p:extLst>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6F73443-83AB-4CF9-A7BC-61F7C3A0084E}"/>
              </a:ext>
            </a:extLst>
          </p:cNvPr>
          <p:cNvSpPr>
            <a:spLocks noGrp="1" noChangeArrowheads="1"/>
          </p:cNvSpPr>
          <p:nvPr>
            <p:ph type="title"/>
          </p:nvPr>
        </p:nvSpPr>
        <p:spPr/>
        <p:txBody>
          <a:bodyPr/>
          <a:lstStyle/>
          <a:p>
            <a:pPr eaLnBrk="1" fontAlgn="auto" hangingPunct="1">
              <a:spcAft>
                <a:spcPts val="0"/>
              </a:spcAft>
              <a:defRPr/>
            </a:pPr>
            <a:r>
              <a:rPr lang="en-US"/>
              <a:t>The Perfect Storm</a:t>
            </a:r>
          </a:p>
        </p:txBody>
      </p:sp>
      <p:sp>
        <p:nvSpPr>
          <p:cNvPr id="25603" name="Rectangle 3">
            <a:extLst>
              <a:ext uri="{FF2B5EF4-FFF2-40B4-BE49-F238E27FC236}">
                <a16:creationId xmlns:a16="http://schemas.microsoft.com/office/drawing/2014/main" id="{8747D724-4059-4165-9118-4276BB199E5C}"/>
              </a:ext>
            </a:extLst>
          </p:cNvPr>
          <p:cNvSpPr>
            <a:spLocks noGrp="1" noChangeArrowheads="1"/>
          </p:cNvSpPr>
          <p:nvPr>
            <p:ph idx="1"/>
          </p:nvPr>
        </p:nvSpPr>
        <p:spPr/>
        <p:txBody>
          <a:bodyPr/>
          <a:lstStyle/>
          <a:p>
            <a:pPr eaLnBrk="1" hangingPunct="1"/>
            <a:r>
              <a:rPr lang="en-US" altLang="en-US"/>
              <a:t>Large datasets, acceptance of alternatives, and dynamically-typed data has come together in a “perfect storm”</a:t>
            </a:r>
          </a:p>
          <a:p>
            <a:pPr eaLnBrk="1" hangingPunct="1"/>
            <a:r>
              <a:rPr lang="en-US" altLang="en-US"/>
              <a:t>Not a backlash against RDBMS</a:t>
            </a:r>
          </a:p>
          <a:p>
            <a:pPr eaLnBrk="1" hangingPunct="1"/>
            <a:r>
              <a:rPr lang="en-US" altLang="en-US"/>
              <a:t>SQL is a rich query language that cannot be rivaled by the current list of NOSQL offerings</a:t>
            </a:r>
          </a:p>
        </p:txBody>
      </p:sp>
    </p:spTree>
    <p:extLst>
      <p:ext uri="{BB962C8B-B14F-4D97-AF65-F5344CB8AC3E}">
        <p14:creationId xmlns:p14="http://schemas.microsoft.com/office/powerpoint/2010/main" val="3089243855"/>
      </p:ext>
    </p:extLst>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EC02D8AE-AE2D-4AED-8C1B-A7A3BC0A80DC}"/>
              </a:ext>
            </a:extLst>
          </p:cNvPr>
          <p:cNvSpPr>
            <a:spLocks noGrp="1" noChangeArrowheads="1"/>
          </p:cNvSpPr>
          <p:nvPr>
            <p:ph type="title"/>
          </p:nvPr>
        </p:nvSpPr>
        <p:spPr/>
        <p:txBody>
          <a:bodyPr/>
          <a:lstStyle/>
          <a:p>
            <a:pPr eaLnBrk="1" fontAlgn="auto" hangingPunct="1">
              <a:spcAft>
                <a:spcPts val="0"/>
              </a:spcAft>
              <a:defRPr/>
            </a:pPr>
            <a:r>
              <a:rPr lang="en-US" b="1" i="1" dirty="0"/>
              <a:t>CAP</a:t>
            </a:r>
            <a:r>
              <a:rPr lang="en-US" dirty="0"/>
              <a:t> Theorem</a:t>
            </a:r>
          </a:p>
        </p:txBody>
      </p:sp>
      <p:sp>
        <p:nvSpPr>
          <p:cNvPr id="26627" name="Rectangle 3">
            <a:extLst>
              <a:ext uri="{FF2B5EF4-FFF2-40B4-BE49-F238E27FC236}">
                <a16:creationId xmlns:a16="http://schemas.microsoft.com/office/drawing/2014/main" id="{7DE75B95-3EE4-44B2-B8B8-C6156A4A31D4}"/>
              </a:ext>
            </a:extLst>
          </p:cNvPr>
          <p:cNvSpPr>
            <a:spLocks noGrp="1" noChangeArrowheads="1"/>
          </p:cNvSpPr>
          <p:nvPr>
            <p:ph idx="1"/>
          </p:nvPr>
        </p:nvSpPr>
        <p:spPr/>
        <p:txBody>
          <a:bodyPr/>
          <a:lstStyle/>
          <a:p>
            <a:pPr eaLnBrk="1" hangingPunct="1">
              <a:lnSpc>
                <a:spcPct val="90000"/>
              </a:lnSpc>
            </a:pPr>
            <a:r>
              <a:rPr lang="en-GB" altLang="en-US"/>
              <a:t>Suppose three properties </a:t>
            </a:r>
            <a:br>
              <a:rPr lang="en-GB" altLang="en-US"/>
            </a:br>
            <a:r>
              <a:rPr lang="en-GB" altLang="en-US"/>
              <a:t>of a distributed system (sharing data)</a:t>
            </a:r>
          </a:p>
          <a:p>
            <a:pPr lvl="1" eaLnBrk="1" hangingPunct="1">
              <a:lnSpc>
                <a:spcPct val="90000"/>
              </a:lnSpc>
            </a:pPr>
            <a:r>
              <a:rPr lang="en-GB" altLang="en-US" b="1">
                <a:solidFill>
                  <a:srgbClr val="FF0000"/>
                </a:solidFill>
              </a:rPr>
              <a:t>C</a:t>
            </a:r>
            <a:r>
              <a:rPr lang="en-GB" altLang="en-US" b="1"/>
              <a:t>onsistency:</a:t>
            </a:r>
          </a:p>
          <a:p>
            <a:pPr lvl="2" eaLnBrk="1" hangingPunct="1">
              <a:lnSpc>
                <a:spcPct val="90000"/>
              </a:lnSpc>
            </a:pPr>
            <a:r>
              <a:rPr lang="en-GB" altLang="en-US"/>
              <a:t>all copies have same value</a:t>
            </a:r>
          </a:p>
          <a:p>
            <a:pPr lvl="1" eaLnBrk="1" hangingPunct="1">
              <a:lnSpc>
                <a:spcPct val="90000"/>
              </a:lnSpc>
            </a:pPr>
            <a:r>
              <a:rPr lang="en-GB" altLang="en-US" b="1">
                <a:solidFill>
                  <a:srgbClr val="FF0000"/>
                </a:solidFill>
              </a:rPr>
              <a:t>A</a:t>
            </a:r>
            <a:r>
              <a:rPr lang="en-GB" altLang="en-US" b="1"/>
              <a:t>vailability:</a:t>
            </a:r>
          </a:p>
          <a:p>
            <a:pPr lvl="2" eaLnBrk="1" hangingPunct="1">
              <a:lnSpc>
                <a:spcPct val="90000"/>
              </a:lnSpc>
            </a:pPr>
            <a:r>
              <a:rPr lang="en-US" altLang="en-US"/>
              <a:t>reads and writes always succeed</a:t>
            </a:r>
          </a:p>
          <a:p>
            <a:pPr lvl="1" eaLnBrk="1" hangingPunct="1">
              <a:lnSpc>
                <a:spcPct val="90000"/>
              </a:lnSpc>
            </a:pPr>
            <a:r>
              <a:rPr lang="en-GB" altLang="en-US" b="1">
                <a:solidFill>
                  <a:srgbClr val="FF0000"/>
                </a:solidFill>
              </a:rPr>
              <a:t>P</a:t>
            </a:r>
            <a:r>
              <a:rPr lang="en-GB" altLang="en-US" b="1"/>
              <a:t>artition-tolerance:</a:t>
            </a:r>
          </a:p>
          <a:p>
            <a:pPr lvl="2" eaLnBrk="1" hangingPunct="1">
              <a:lnSpc>
                <a:spcPct val="90000"/>
              </a:lnSpc>
            </a:pPr>
            <a:r>
              <a:rPr lang="en-US" altLang="en-US"/>
              <a:t>system properties (consistency and/or availability) hold even when network failures prevent some machines from communicating with others</a:t>
            </a:r>
          </a:p>
        </p:txBody>
      </p:sp>
      <p:graphicFrame>
        <p:nvGraphicFramePr>
          <p:cNvPr id="26628" name="Object 9">
            <a:extLst>
              <a:ext uri="{FF2B5EF4-FFF2-40B4-BE49-F238E27FC236}">
                <a16:creationId xmlns:a16="http://schemas.microsoft.com/office/drawing/2014/main" id="{0BD3FDA9-2A45-4913-BEFC-20F08ABFA4A7}"/>
              </a:ext>
            </a:extLst>
          </p:cNvPr>
          <p:cNvGraphicFramePr>
            <a:graphicFrameLocks noChangeAspect="1"/>
          </p:cNvGraphicFramePr>
          <p:nvPr/>
        </p:nvGraphicFramePr>
        <p:xfrm>
          <a:off x="7620000" y="1600200"/>
          <a:ext cx="1981200" cy="1930400"/>
        </p:xfrm>
        <a:graphic>
          <a:graphicData uri="http://schemas.openxmlformats.org/presentationml/2006/ole">
            <mc:AlternateContent xmlns:mc="http://schemas.openxmlformats.org/markup-compatibility/2006">
              <mc:Choice xmlns:v="urn:schemas-microsoft-com:vml" Requires="v">
                <p:oleObj name="Visio" r:id="rId3" imgW="2740848" imgH="2740762" progId="">
                  <p:embed/>
                </p:oleObj>
              </mc:Choice>
              <mc:Fallback>
                <p:oleObj name="Visio" r:id="rId3" imgW="2740848" imgH="2740762" progId="">
                  <p:embed/>
                  <p:pic>
                    <p:nvPicPr>
                      <p:cNvPr id="26628" name="Object 9">
                        <a:extLst>
                          <a:ext uri="{FF2B5EF4-FFF2-40B4-BE49-F238E27FC236}">
                            <a16:creationId xmlns:a16="http://schemas.microsoft.com/office/drawing/2014/main" id="{0BD3FDA9-2A45-4913-BEFC-20F08ABFA4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1600200"/>
                        <a:ext cx="19812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30" name="TextBox 2">
            <a:extLst>
              <a:ext uri="{FF2B5EF4-FFF2-40B4-BE49-F238E27FC236}">
                <a16:creationId xmlns:a16="http://schemas.microsoft.com/office/drawing/2014/main" id="{380D4DA0-97FE-4FAD-A3D1-6BB54A7B6A23}"/>
              </a:ext>
            </a:extLst>
          </p:cNvPr>
          <p:cNvSpPr txBox="1">
            <a:spLocks noChangeArrowheads="1"/>
          </p:cNvSpPr>
          <p:nvPr/>
        </p:nvSpPr>
        <p:spPr bwMode="auto">
          <a:xfrm>
            <a:off x="7848600" y="2209801"/>
            <a:ext cx="60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rgbClr val="FF0000"/>
                </a:solidFill>
              </a:rPr>
              <a:t>C</a:t>
            </a:r>
          </a:p>
        </p:txBody>
      </p:sp>
      <p:sp>
        <p:nvSpPr>
          <p:cNvPr id="26631" name="TextBox 6">
            <a:extLst>
              <a:ext uri="{FF2B5EF4-FFF2-40B4-BE49-F238E27FC236}">
                <a16:creationId xmlns:a16="http://schemas.microsoft.com/office/drawing/2014/main" id="{528C1CCF-7A10-491F-875C-4DACB4693AFC}"/>
              </a:ext>
            </a:extLst>
          </p:cNvPr>
          <p:cNvSpPr txBox="1">
            <a:spLocks noChangeArrowheads="1"/>
          </p:cNvSpPr>
          <p:nvPr/>
        </p:nvSpPr>
        <p:spPr bwMode="auto">
          <a:xfrm>
            <a:off x="8610600" y="1792288"/>
            <a:ext cx="609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rgbClr val="FF0000"/>
                </a:solidFill>
              </a:rPr>
              <a:t>A</a:t>
            </a:r>
          </a:p>
        </p:txBody>
      </p:sp>
      <p:sp>
        <p:nvSpPr>
          <p:cNvPr id="26632" name="TextBox 7">
            <a:extLst>
              <a:ext uri="{FF2B5EF4-FFF2-40B4-BE49-F238E27FC236}">
                <a16:creationId xmlns:a16="http://schemas.microsoft.com/office/drawing/2014/main" id="{2C3CE040-93FD-4DB6-9AED-DBA8484CF4A0}"/>
              </a:ext>
            </a:extLst>
          </p:cNvPr>
          <p:cNvSpPr txBox="1">
            <a:spLocks noChangeArrowheads="1"/>
          </p:cNvSpPr>
          <p:nvPr/>
        </p:nvSpPr>
        <p:spPr bwMode="auto">
          <a:xfrm>
            <a:off x="8648700" y="2686051"/>
            <a:ext cx="60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rgbClr val="FF0000"/>
                </a:solidFill>
              </a:rPr>
              <a:t>P</a:t>
            </a:r>
          </a:p>
        </p:txBody>
      </p:sp>
    </p:spTree>
    <p:extLst>
      <p:ext uri="{BB962C8B-B14F-4D97-AF65-F5344CB8AC3E}">
        <p14:creationId xmlns:p14="http://schemas.microsoft.com/office/powerpoint/2010/main" val="2633172414"/>
      </p:ext>
    </p:extLst>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B51C6A78-A941-41BA-BC02-6EF07C4DDBB7}"/>
              </a:ext>
            </a:extLst>
          </p:cNvPr>
          <p:cNvSpPr>
            <a:spLocks noGrp="1" noChangeArrowheads="1"/>
          </p:cNvSpPr>
          <p:nvPr>
            <p:ph type="title"/>
          </p:nvPr>
        </p:nvSpPr>
        <p:spPr/>
        <p:txBody>
          <a:bodyPr/>
          <a:lstStyle/>
          <a:p>
            <a:pPr eaLnBrk="1" fontAlgn="auto" hangingPunct="1">
              <a:spcAft>
                <a:spcPts val="0"/>
              </a:spcAft>
              <a:defRPr/>
            </a:pPr>
            <a:r>
              <a:rPr lang="en-US" b="1" dirty="0"/>
              <a:t>CAP</a:t>
            </a:r>
            <a:r>
              <a:rPr lang="en-US" dirty="0"/>
              <a:t> Theorem</a:t>
            </a:r>
          </a:p>
        </p:txBody>
      </p:sp>
      <p:sp>
        <p:nvSpPr>
          <p:cNvPr id="27651" name="Rectangle 3">
            <a:extLst>
              <a:ext uri="{FF2B5EF4-FFF2-40B4-BE49-F238E27FC236}">
                <a16:creationId xmlns:a16="http://schemas.microsoft.com/office/drawing/2014/main" id="{E94B73ED-BAF9-4FEB-8A57-9A10F8C6006B}"/>
              </a:ext>
            </a:extLst>
          </p:cNvPr>
          <p:cNvSpPr>
            <a:spLocks noGrp="1" noChangeArrowheads="1"/>
          </p:cNvSpPr>
          <p:nvPr>
            <p:ph idx="1"/>
          </p:nvPr>
        </p:nvSpPr>
        <p:spPr/>
        <p:txBody>
          <a:bodyPr/>
          <a:lstStyle/>
          <a:p>
            <a:pPr eaLnBrk="1" hangingPunct="1"/>
            <a:r>
              <a:rPr lang="en-GB" altLang="en-US" b="1"/>
              <a:t>Brewer’s CAP Theorem: </a:t>
            </a:r>
          </a:p>
          <a:p>
            <a:pPr lvl="1" eaLnBrk="1" hangingPunct="1"/>
            <a:r>
              <a:rPr lang="en-GB" altLang="en-US" i="1"/>
              <a:t>For any system sharing data, it is “impossible” to guarantee simultaneously all of these three properties</a:t>
            </a:r>
          </a:p>
          <a:p>
            <a:pPr lvl="1" eaLnBrk="1" hangingPunct="1"/>
            <a:r>
              <a:rPr lang="en-US" altLang="en-US"/>
              <a:t>You can have at most two of these three properties for any shared-data system</a:t>
            </a:r>
            <a:endParaRPr lang="en-GB" altLang="en-US"/>
          </a:p>
          <a:p>
            <a:pPr eaLnBrk="1" hangingPunct="1">
              <a:lnSpc>
                <a:spcPct val="90000"/>
              </a:lnSpc>
            </a:pPr>
            <a:r>
              <a:rPr lang="en-GB" altLang="en-US"/>
              <a:t>Very large systems will “partition” at some point:</a:t>
            </a:r>
          </a:p>
          <a:p>
            <a:pPr lvl="1" eaLnBrk="1" hangingPunct="1">
              <a:lnSpc>
                <a:spcPct val="90000"/>
              </a:lnSpc>
            </a:pPr>
            <a:r>
              <a:rPr lang="en-GB" altLang="en-US"/>
              <a:t>That leaves either </a:t>
            </a:r>
            <a:r>
              <a:rPr lang="en-GB" altLang="en-US" b="1">
                <a:solidFill>
                  <a:srgbClr val="FF0000"/>
                </a:solidFill>
              </a:rPr>
              <a:t>C</a:t>
            </a:r>
            <a:r>
              <a:rPr lang="en-GB" altLang="en-US"/>
              <a:t> or  </a:t>
            </a:r>
            <a:r>
              <a:rPr lang="en-GB" altLang="en-US" b="1">
                <a:solidFill>
                  <a:srgbClr val="FF0000"/>
                </a:solidFill>
              </a:rPr>
              <a:t>A</a:t>
            </a:r>
            <a:r>
              <a:rPr lang="en-GB" altLang="en-US">
                <a:solidFill>
                  <a:srgbClr val="FF0000"/>
                </a:solidFill>
              </a:rPr>
              <a:t> </a:t>
            </a:r>
            <a:r>
              <a:rPr lang="en-GB" altLang="en-US"/>
              <a:t>to choose from</a:t>
            </a:r>
            <a:r>
              <a:rPr lang="en-GB" altLang="en-US">
                <a:solidFill>
                  <a:srgbClr val="FF0000"/>
                </a:solidFill>
              </a:rPr>
              <a:t> </a:t>
            </a:r>
            <a:r>
              <a:rPr lang="en-GB" altLang="en-US"/>
              <a:t>(traditional DBMS prefers </a:t>
            </a:r>
            <a:r>
              <a:rPr lang="en-GB" altLang="en-US" b="1">
                <a:solidFill>
                  <a:srgbClr val="FF0000"/>
                </a:solidFill>
              </a:rPr>
              <a:t>C</a:t>
            </a:r>
            <a:r>
              <a:rPr lang="en-GB" altLang="en-US">
                <a:solidFill>
                  <a:srgbClr val="FF0000"/>
                </a:solidFill>
              </a:rPr>
              <a:t> </a:t>
            </a:r>
            <a:r>
              <a:rPr lang="en-GB" altLang="en-US"/>
              <a:t>over </a:t>
            </a:r>
            <a:r>
              <a:rPr lang="en-GB" altLang="en-US" b="1">
                <a:solidFill>
                  <a:srgbClr val="FF0000"/>
                </a:solidFill>
              </a:rPr>
              <a:t>A</a:t>
            </a:r>
            <a:r>
              <a:rPr lang="en-GB" altLang="en-US"/>
              <a:t> and </a:t>
            </a:r>
            <a:r>
              <a:rPr lang="en-GB" altLang="en-US" b="1">
                <a:solidFill>
                  <a:srgbClr val="FF0000"/>
                </a:solidFill>
              </a:rPr>
              <a:t>P</a:t>
            </a:r>
            <a:r>
              <a:rPr lang="en-GB" altLang="en-US">
                <a:solidFill>
                  <a:srgbClr val="FF0000"/>
                </a:solidFill>
              </a:rPr>
              <a:t> </a:t>
            </a:r>
            <a:r>
              <a:rPr lang="en-GB" altLang="en-US"/>
              <a:t>)</a:t>
            </a:r>
          </a:p>
          <a:p>
            <a:pPr lvl="1" eaLnBrk="1" hangingPunct="1">
              <a:lnSpc>
                <a:spcPct val="90000"/>
              </a:lnSpc>
            </a:pPr>
            <a:r>
              <a:rPr lang="en-US" altLang="en-US"/>
              <a:t>In almost all cases, you would choose </a:t>
            </a:r>
            <a:r>
              <a:rPr lang="en-US" altLang="en-US" b="1">
                <a:solidFill>
                  <a:srgbClr val="FF0000"/>
                </a:solidFill>
              </a:rPr>
              <a:t>A</a:t>
            </a:r>
            <a:r>
              <a:rPr lang="en-US" altLang="en-US"/>
              <a:t> over </a:t>
            </a:r>
            <a:r>
              <a:rPr lang="en-US" altLang="en-US" b="1">
                <a:solidFill>
                  <a:srgbClr val="FF0000"/>
                </a:solidFill>
              </a:rPr>
              <a:t>C</a:t>
            </a:r>
            <a:r>
              <a:rPr lang="en-US" altLang="en-US"/>
              <a:t> </a:t>
            </a:r>
            <a:r>
              <a:rPr lang="en-GB" altLang="en-US"/>
              <a:t>(except in specific applications such as order processing)</a:t>
            </a:r>
            <a:endParaRPr lang="en-US" altLang="en-US" sz="2400"/>
          </a:p>
        </p:txBody>
      </p:sp>
    </p:spTree>
    <p:extLst>
      <p:ext uri="{BB962C8B-B14F-4D97-AF65-F5344CB8AC3E}">
        <p14:creationId xmlns:p14="http://schemas.microsoft.com/office/powerpoint/2010/main" val="3913679730"/>
      </p:ext>
    </p:extLst>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3EB786A3-7E48-41C6-A838-A02921284178}"/>
              </a:ext>
            </a:extLst>
          </p:cNvPr>
          <p:cNvSpPr>
            <a:spLocks noGrp="1" noChangeArrowheads="1"/>
          </p:cNvSpPr>
          <p:nvPr>
            <p:ph type="title"/>
          </p:nvPr>
        </p:nvSpPr>
        <p:spPr/>
        <p:txBody>
          <a:bodyPr/>
          <a:lstStyle/>
          <a:p>
            <a:pPr eaLnBrk="1" fontAlgn="auto" hangingPunct="1">
              <a:spcAft>
                <a:spcPts val="0"/>
              </a:spcAft>
              <a:defRPr/>
            </a:pPr>
            <a:r>
              <a:rPr lang="en-US" b="1" dirty="0"/>
              <a:t>CAP</a:t>
            </a:r>
            <a:r>
              <a:rPr lang="en-US" dirty="0"/>
              <a:t> Theorem</a:t>
            </a:r>
          </a:p>
        </p:txBody>
      </p:sp>
      <p:sp>
        <p:nvSpPr>
          <p:cNvPr id="28676" name="Rectangle 3">
            <a:extLst>
              <a:ext uri="{FF2B5EF4-FFF2-40B4-BE49-F238E27FC236}">
                <a16:creationId xmlns:a16="http://schemas.microsoft.com/office/drawing/2014/main" id="{8EF32660-AE5B-4A4B-9741-6436B4C380BD}"/>
              </a:ext>
            </a:extLst>
          </p:cNvPr>
          <p:cNvSpPr txBox="1">
            <a:spLocks noChangeArrowheads="1"/>
          </p:cNvSpPr>
          <p:nvPr/>
        </p:nvSpPr>
        <p:spPr bwMode="auto">
          <a:xfrm>
            <a:off x="6019800" y="1600201"/>
            <a:ext cx="4648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indent="-182563"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730250" indent="-182563"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004888" indent="-182563"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1187450" indent="-136525"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1644650" indent="-136525"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101850" indent="-136525"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2559050" indent="-136525"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016250" indent="-136525"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buFont typeface="Arial" panose="020B0604020202020204" pitchFamily="34" charset="0"/>
              <a:buNone/>
            </a:pPr>
            <a:r>
              <a:rPr lang="en-US" altLang="zh-CN" sz="2800">
                <a:cs typeface="方正舒体"/>
              </a:rPr>
              <a:t>  All client always have the same view of the data</a:t>
            </a:r>
          </a:p>
        </p:txBody>
      </p:sp>
      <p:graphicFrame>
        <p:nvGraphicFramePr>
          <p:cNvPr id="28677" name="Object 4">
            <a:extLst>
              <a:ext uri="{FF2B5EF4-FFF2-40B4-BE49-F238E27FC236}">
                <a16:creationId xmlns:a16="http://schemas.microsoft.com/office/drawing/2014/main" id="{818A52F5-A2EC-489F-B6B9-73AF74FFEB94}"/>
              </a:ext>
            </a:extLst>
          </p:cNvPr>
          <p:cNvGraphicFramePr>
            <a:graphicFrameLocks noChangeAspect="1"/>
          </p:cNvGraphicFramePr>
          <p:nvPr/>
        </p:nvGraphicFramePr>
        <p:xfrm>
          <a:off x="1981200" y="2752726"/>
          <a:ext cx="4038600" cy="2220913"/>
        </p:xfrm>
        <a:graphic>
          <a:graphicData uri="http://schemas.openxmlformats.org/presentationml/2006/ole">
            <mc:AlternateContent xmlns:mc="http://schemas.openxmlformats.org/markup-compatibility/2006">
              <mc:Choice xmlns:v="urn:schemas-microsoft-com:vml" Requires="v">
                <p:oleObj name="图表" r:id="rId3" imgW="8229687" imgH="4524357" progId="MSGraph.Chart.8">
                  <p:embed followColorScheme="full"/>
                </p:oleObj>
              </mc:Choice>
              <mc:Fallback>
                <p:oleObj name="图表" r:id="rId3" imgW="8229687" imgH="4524357" progId="MSGraph.Chart.8">
                  <p:embed followColorScheme="full"/>
                  <p:pic>
                    <p:nvPicPr>
                      <p:cNvPr id="28677" name="Object 4">
                        <a:extLst>
                          <a:ext uri="{FF2B5EF4-FFF2-40B4-BE49-F238E27FC236}">
                            <a16:creationId xmlns:a16="http://schemas.microsoft.com/office/drawing/2014/main" id="{818A52F5-A2EC-489F-B6B9-73AF74FFEB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752726"/>
                        <a:ext cx="4038600" cy="222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8" name="Object 5">
            <a:extLst>
              <a:ext uri="{FF2B5EF4-FFF2-40B4-BE49-F238E27FC236}">
                <a16:creationId xmlns:a16="http://schemas.microsoft.com/office/drawing/2014/main" id="{8CA551A7-B425-4F72-97FE-BBB9C187B3E8}"/>
              </a:ext>
            </a:extLst>
          </p:cNvPr>
          <p:cNvGraphicFramePr>
            <a:graphicFrameLocks noChangeAspect="1"/>
          </p:cNvGraphicFramePr>
          <p:nvPr/>
        </p:nvGraphicFramePr>
        <p:xfrm>
          <a:off x="1981200" y="1676401"/>
          <a:ext cx="5715000" cy="4784725"/>
        </p:xfrm>
        <a:graphic>
          <a:graphicData uri="http://schemas.openxmlformats.org/presentationml/2006/ole">
            <mc:AlternateContent xmlns:mc="http://schemas.openxmlformats.org/markup-compatibility/2006">
              <mc:Choice xmlns:v="urn:schemas-microsoft-com:vml" Requires="v">
                <p:oleObj name="Visio" r:id="rId5" imgW="3791050" imgH="3171720" progId="Visio.Drawing.11">
                  <p:embed/>
                </p:oleObj>
              </mc:Choice>
              <mc:Fallback>
                <p:oleObj name="Visio" r:id="rId5" imgW="3791050" imgH="3171720" progId="Visio.Drawing.11">
                  <p:embed/>
                  <p:pic>
                    <p:nvPicPr>
                      <p:cNvPr id="28678" name="Object 5">
                        <a:extLst>
                          <a:ext uri="{FF2B5EF4-FFF2-40B4-BE49-F238E27FC236}">
                            <a16:creationId xmlns:a16="http://schemas.microsoft.com/office/drawing/2014/main" id="{8CA551A7-B425-4F72-97FE-BBB9C187B3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1676401"/>
                        <a:ext cx="5715000"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9" name="Text Box 6">
            <a:extLst>
              <a:ext uri="{FF2B5EF4-FFF2-40B4-BE49-F238E27FC236}">
                <a16:creationId xmlns:a16="http://schemas.microsoft.com/office/drawing/2014/main" id="{D3452379-3138-4087-ABB4-36A3827EF0D7}"/>
              </a:ext>
            </a:extLst>
          </p:cNvPr>
          <p:cNvSpPr txBox="1">
            <a:spLocks noChangeArrowheads="1"/>
          </p:cNvSpPr>
          <p:nvPr/>
        </p:nvSpPr>
        <p:spPr bwMode="auto">
          <a:xfrm>
            <a:off x="2209800" y="35052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zh-CN">
                <a:solidFill>
                  <a:srgbClr val="FF3300"/>
                </a:solidFill>
                <a:cs typeface="方正舒体"/>
              </a:rPr>
              <a:t>C</a:t>
            </a:r>
            <a:r>
              <a:rPr lang="en-US" altLang="zh-CN">
                <a:cs typeface="方正舒体"/>
              </a:rPr>
              <a:t>onsistency</a:t>
            </a:r>
          </a:p>
        </p:txBody>
      </p:sp>
      <p:sp>
        <p:nvSpPr>
          <p:cNvPr id="28680" name="Text Box 7">
            <a:extLst>
              <a:ext uri="{FF2B5EF4-FFF2-40B4-BE49-F238E27FC236}">
                <a16:creationId xmlns:a16="http://schemas.microsoft.com/office/drawing/2014/main" id="{82DFD19E-EA44-44E9-B9D2-DDE931B25692}"/>
              </a:ext>
            </a:extLst>
          </p:cNvPr>
          <p:cNvSpPr txBox="1">
            <a:spLocks noChangeArrowheads="1"/>
          </p:cNvSpPr>
          <p:nvPr/>
        </p:nvSpPr>
        <p:spPr bwMode="auto">
          <a:xfrm>
            <a:off x="4114800" y="4191001"/>
            <a:ext cx="1447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zh-CN">
                <a:solidFill>
                  <a:srgbClr val="FF3300"/>
                </a:solidFill>
                <a:cs typeface="方正舒体"/>
              </a:rPr>
              <a:t>P</a:t>
            </a:r>
            <a:r>
              <a:rPr lang="en-US" altLang="zh-CN">
                <a:cs typeface="方正舒体"/>
              </a:rPr>
              <a:t>artition tolerance</a:t>
            </a:r>
          </a:p>
        </p:txBody>
      </p:sp>
      <p:sp>
        <p:nvSpPr>
          <p:cNvPr id="28681" name="Text Box 8">
            <a:extLst>
              <a:ext uri="{FF2B5EF4-FFF2-40B4-BE49-F238E27FC236}">
                <a16:creationId xmlns:a16="http://schemas.microsoft.com/office/drawing/2014/main" id="{E3A773B6-EE4B-41CB-81F8-895812D231C5}"/>
              </a:ext>
            </a:extLst>
          </p:cNvPr>
          <p:cNvSpPr txBox="1">
            <a:spLocks noChangeArrowheads="1"/>
          </p:cNvSpPr>
          <p:nvPr/>
        </p:nvSpPr>
        <p:spPr bwMode="auto">
          <a:xfrm>
            <a:off x="4038600" y="2590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zh-CN">
                <a:solidFill>
                  <a:srgbClr val="FF3300"/>
                </a:solidFill>
                <a:cs typeface="方正舒体"/>
              </a:rPr>
              <a:t>A</a:t>
            </a:r>
            <a:r>
              <a:rPr lang="en-US" altLang="zh-CN">
                <a:cs typeface="方正舒体"/>
              </a:rPr>
              <a:t>vailability</a:t>
            </a:r>
          </a:p>
        </p:txBody>
      </p:sp>
    </p:spTree>
    <p:extLst>
      <p:ext uri="{BB962C8B-B14F-4D97-AF65-F5344CB8AC3E}">
        <p14:creationId xmlns:p14="http://schemas.microsoft.com/office/powerpoint/2010/main" val="2176128055"/>
      </p:ext>
    </p:extLst>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5AC47B61-4D07-4A75-99A7-BC0D5029AF28}"/>
              </a:ext>
            </a:extLst>
          </p:cNvPr>
          <p:cNvSpPr>
            <a:spLocks noGrp="1" noChangeArrowheads="1"/>
          </p:cNvSpPr>
          <p:nvPr>
            <p:ph type="title"/>
          </p:nvPr>
        </p:nvSpPr>
        <p:spPr/>
        <p:txBody>
          <a:bodyPr/>
          <a:lstStyle/>
          <a:p>
            <a:pPr eaLnBrk="1" fontAlgn="auto" hangingPunct="1">
              <a:spcAft>
                <a:spcPts val="0"/>
              </a:spcAft>
              <a:defRPr/>
            </a:pPr>
            <a:r>
              <a:rPr lang="en-US" b="1" dirty="0"/>
              <a:t>CAP</a:t>
            </a:r>
            <a:r>
              <a:rPr lang="en-US" dirty="0"/>
              <a:t> Theorem</a:t>
            </a:r>
          </a:p>
        </p:txBody>
      </p:sp>
      <p:sp>
        <p:nvSpPr>
          <p:cNvPr id="29699" name="Rectangle 3">
            <a:extLst>
              <a:ext uri="{FF2B5EF4-FFF2-40B4-BE49-F238E27FC236}">
                <a16:creationId xmlns:a16="http://schemas.microsoft.com/office/drawing/2014/main" id="{80CF459E-531B-47F0-9378-D07AC4EA2E1C}"/>
              </a:ext>
            </a:extLst>
          </p:cNvPr>
          <p:cNvSpPr>
            <a:spLocks noGrp="1" noChangeArrowheads="1"/>
          </p:cNvSpPr>
          <p:nvPr>
            <p:ph idx="1"/>
          </p:nvPr>
        </p:nvSpPr>
        <p:spPr/>
        <p:txBody>
          <a:bodyPr/>
          <a:lstStyle/>
          <a:p>
            <a:pPr eaLnBrk="1" hangingPunct="1"/>
            <a:r>
              <a:rPr lang="en-US" altLang="en-US" b="1">
                <a:solidFill>
                  <a:srgbClr val="FF0000"/>
                </a:solidFill>
              </a:rPr>
              <a:t>C</a:t>
            </a:r>
            <a:r>
              <a:rPr lang="en-US" altLang="en-US" b="1"/>
              <a:t>onsistency</a:t>
            </a:r>
          </a:p>
          <a:p>
            <a:pPr lvl="1" eaLnBrk="1" hangingPunct="1"/>
            <a:r>
              <a:rPr lang="en-US" altLang="zh-CN">
                <a:cs typeface="方正舒体"/>
              </a:rPr>
              <a:t>2 types of consistency:</a:t>
            </a:r>
          </a:p>
          <a:p>
            <a:pPr marL="1003300" lvl="2" indent="-457200" eaLnBrk="1" hangingPunct="1">
              <a:buFont typeface="Arial" panose="020B0604020202020204" pitchFamily="34" charset="0"/>
              <a:buAutoNum type="arabicPeriod"/>
            </a:pPr>
            <a:r>
              <a:rPr lang="en-US" altLang="zh-CN" sz="2200">
                <a:cs typeface="方正舒体"/>
              </a:rPr>
              <a:t>Strong consistency – ACID (</a:t>
            </a:r>
            <a:r>
              <a:rPr lang="en-US" altLang="zh-CN" sz="2200" b="1">
                <a:cs typeface="方正舒体"/>
              </a:rPr>
              <a:t>A</a:t>
            </a:r>
            <a:r>
              <a:rPr lang="en-US" altLang="zh-CN" sz="2200">
                <a:cs typeface="方正舒体"/>
              </a:rPr>
              <a:t>tomicity, </a:t>
            </a:r>
            <a:r>
              <a:rPr lang="en-US" altLang="zh-CN" sz="2200" b="1">
                <a:cs typeface="方正舒体"/>
              </a:rPr>
              <a:t>C</a:t>
            </a:r>
            <a:r>
              <a:rPr lang="en-US" altLang="zh-CN" sz="2200">
                <a:cs typeface="方正舒体"/>
              </a:rPr>
              <a:t>onsistency, </a:t>
            </a:r>
            <a:r>
              <a:rPr lang="en-US" altLang="zh-CN" sz="2200" b="1">
                <a:cs typeface="方正舒体"/>
              </a:rPr>
              <a:t>I</a:t>
            </a:r>
            <a:r>
              <a:rPr lang="en-US" altLang="zh-CN" sz="2200">
                <a:cs typeface="方正舒体"/>
              </a:rPr>
              <a:t>solation, </a:t>
            </a:r>
            <a:r>
              <a:rPr lang="en-US" altLang="zh-CN" sz="2200" b="1">
                <a:cs typeface="方正舒体"/>
              </a:rPr>
              <a:t>D</a:t>
            </a:r>
            <a:r>
              <a:rPr lang="en-US" altLang="zh-CN" sz="2200">
                <a:cs typeface="方正舒体"/>
              </a:rPr>
              <a:t>urability)</a:t>
            </a:r>
          </a:p>
          <a:p>
            <a:pPr marL="1003300" lvl="2" indent="-457200" eaLnBrk="1" hangingPunct="1">
              <a:buFont typeface="Arial" panose="020B0604020202020204" pitchFamily="34" charset="0"/>
              <a:buAutoNum type="arabicPeriod"/>
            </a:pPr>
            <a:r>
              <a:rPr lang="en-US" altLang="zh-CN" sz="2400">
                <a:cs typeface="方正舒体"/>
              </a:rPr>
              <a:t>Weak consistency – BASE (</a:t>
            </a:r>
            <a:r>
              <a:rPr lang="en-US" altLang="zh-CN" sz="2400" b="1">
                <a:cs typeface="方正舒体"/>
              </a:rPr>
              <a:t>B</a:t>
            </a:r>
            <a:r>
              <a:rPr lang="en-US" altLang="zh-CN" sz="2400">
                <a:cs typeface="方正舒体"/>
              </a:rPr>
              <a:t>asically </a:t>
            </a:r>
            <a:r>
              <a:rPr lang="en-US" altLang="zh-CN" sz="2400" b="1">
                <a:cs typeface="方正舒体"/>
              </a:rPr>
              <a:t>A</a:t>
            </a:r>
            <a:r>
              <a:rPr lang="en-US" altLang="zh-CN" sz="2400">
                <a:cs typeface="方正舒体"/>
              </a:rPr>
              <a:t>vailable </a:t>
            </a:r>
            <a:r>
              <a:rPr lang="en-US" altLang="zh-CN" sz="2400" b="1">
                <a:cs typeface="方正舒体"/>
              </a:rPr>
              <a:t>S</a:t>
            </a:r>
            <a:r>
              <a:rPr lang="en-US" altLang="zh-CN" sz="2400">
                <a:cs typeface="方正舒体"/>
              </a:rPr>
              <a:t>oft-state </a:t>
            </a:r>
            <a:r>
              <a:rPr lang="en-US" altLang="zh-CN" sz="2400" b="1">
                <a:cs typeface="方正舒体"/>
              </a:rPr>
              <a:t>E</a:t>
            </a:r>
            <a:r>
              <a:rPr lang="en-US" altLang="zh-CN" sz="2400">
                <a:cs typeface="方正舒体"/>
              </a:rPr>
              <a:t>ventual consistency)</a:t>
            </a:r>
          </a:p>
          <a:p>
            <a:pPr eaLnBrk="1" hangingPunct="1"/>
            <a:endParaRPr lang="en-US" altLang="en-US"/>
          </a:p>
        </p:txBody>
      </p:sp>
    </p:spTree>
    <p:extLst>
      <p:ext uri="{BB962C8B-B14F-4D97-AF65-F5344CB8AC3E}">
        <p14:creationId xmlns:p14="http://schemas.microsoft.com/office/powerpoint/2010/main" val="2732950832"/>
      </p:ext>
    </p:extLst>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FB2212F8-E506-4BDF-B6FA-C5068ECFFFA4}"/>
              </a:ext>
            </a:extLst>
          </p:cNvPr>
          <p:cNvSpPr>
            <a:spLocks noGrp="1" noChangeArrowheads="1"/>
          </p:cNvSpPr>
          <p:nvPr>
            <p:ph type="title"/>
          </p:nvPr>
        </p:nvSpPr>
        <p:spPr/>
        <p:txBody>
          <a:bodyPr/>
          <a:lstStyle/>
          <a:p>
            <a:pPr eaLnBrk="1" fontAlgn="auto" hangingPunct="1">
              <a:spcAft>
                <a:spcPts val="0"/>
              </a:spcAft>
              <a:defRPr/>
            </a:pPr>
            <a:r>
              <a:rPr lang="en-US" b="1" dirty="0"/>
              <a:t>CAP</a:t>
            </a:r>
            <a:r>
              <a:rPr lang="en-US" dirty="0"/>
              <a:t> Theorem</a:t>
            </a:r>
          </a:p>
        </p:txBody>
      </p:sp>
      <p:sp>
        <p:nvSpPr>
          <p:cNvPr id="30723" name="Rectangle 3">
            <a:extLst>
              <a:ext uri="{FF2B5EF4-FFF2-40B4-BE49-F238E27FC236}">
                <a16:creationId xmlns:a16="http://schemas.microsoft.com/office/drawing/2014/main" id="{40D476CB-0BA9-4AD4-A22E-E28DF1F1B7F1}"/>
              </a:ext>
            </a:extLst>
          </p:cNvPr>
          <p:cNvSpPr>
            <a:spLocks noGrp="1" noChangeArrowheads="1"/>
          </p:cNvSpPr>
          <p:nvPr>
            <p:ph idx="1"/>
          </p:nvPr>
        </p:nvSpPr>
        <p:spPr/>
        <p:txBody>
          <a:bodyPr/>
          <a:lstStyle/>
          <a:p>
            <a:pPr eaLnBrk="1" hangingPunct="1"/>
            <a:r>
              <a:rPr lang="en-US" altLang="en-US" b="1"/>
              <a:t>ACID </a:t>
            </a:r>
          </a:p>
          <a:p>
            <a:pPr lvl="1" eaLnBrk="1" hangingPunct="1"/>
            <a:r>
              <a:rPr lang="en-US" altLang="en-US"/>
              <a:t>A DBMS is expected to support “ACID transactions,” processes that are:</a:t>
            </a:r>
          </a:p>
          <a:p>
            <a:pPr lvl="1" eaLnBrk="1" hangingPunct="1">
              <a:lnSpc>
                <a:spcPct val="90000"/>
              </a:lnSpc>
            </a:pPr>
            <a:r>
              <a:rPr lang="en-US" altLang="en-US" b="1">
                <a:solidFill>
                  <a:srgbClr val="FF0000"/>
                </a:solidFill>
              </a:rPr>
              <a:t>A</a:t>
            </a:r>
            <a:r>
              <a:rPr lang="en-US" altLang="en-US" b="1"/>
              <a:t>tomicity:</a:t>
            </a:r>
            <a:r>
              <a:rPr lang="en-US" altLang="en-US"/>
              <a:t> either the whole process is done or none is</a:t>
            </a:r>
          </a:p>
          <a:p>
            <a:pPr lvl="1" eaLnBrk="1" hangingPunct="1">
              <a:lnSpc>
                <a:spcPct val="90000"/>
              </a:lnSpc>
            </a:pPr>
            <a:r>
              <a:rPr lang="en-US" altLang="en-US" b="1">
                <a:solidFill>
                  <a:srgbClr val="FF0000"/>
                </a:solidFill>
              </a:rPr>
              <a:t>C</a:t>
            </a:r>
            <a:r>
              <a:rPr lang="en-US" altLang="en-US" b="1"/>
              <a:t>onsistency:</a:t>
            </a:r>
            <a:r>
              <a:rPr lang="en-US" altLang="en-US"/>
              <a:t> only valid data are written</a:t>
            </a:r>
          </a:p>
          <a:p>
            <a:pPr lvl="1" eaLnBrk="1" hangingPunct="1">
              <a:lnSpc>
                <a:spcPct val="90000"/>
              </a:lnSpc>
            </a:pPr>
            <a:r>
              <a:rPr lang="en-US" altLang="en-US" b="1">
                <a:solidFill>
                  <a:srgbClr val="FF0000"/>
                </a:solidFill>
              </a:rPr>
              <a:t>I</a:t>
            </a:r>
            <a:r>
              <a:rPr lang="en-US" altLang="en-US" b="1"/>
              <a:t>solation:</a:t>
            </a:r>
            <a:r>
              <a:rPr lang="en-US" altLang="en-US"/>
              <a:t> one operation at a time</a:t>
            </a:r>
          </a:p>
          <a:p>
            <a:pPr lvl="1" eaLnBrk="1" hangingPunct="1">
              <a:lnSpc>
                <a:spcPct val="90000"/>
              </a:lnSpc>
            </a:pPr>
            <a:r>
              <a:rPr lang="en-US" altLang="en-US" b="1">
                <a:solidFill>
                  <a:srgbClr val="FF0000"/>
                </a:solidFill>
              </a:rPr>
              <a:t>D</a:t>
            </a:r>
            <a:r>
              <a:rPr lang="en-US" altLang="en-US" b="1"/>
              <a:t>urability:</a:t>
            </a:r>
            <a:r>
              <a:rPr lang="en-US" altLang="en-US"/>
              <a:t> once committed, it stays that way</a:t>
            </a:r>
            <a:br>
              <a:rPr lang="en-US" altLang="en-US"/>
            </a:br>
            <a:endParaRPr lang="en-US" altLang="en-US"/>
          </a:p>
          <a:p>
            <a:pPr eaLnBrk="1" hangingPunct="1">
              <a:lnSpc>
                <a:spcPct val="90000"/>
              </a:lnSpc>
            </a:pPr>
            <a:r>
              <a:rPr lang="en-US" altLang="en-US" b="1"/>
              <a:t>CAP</a:t>
            </a:r>
          </a:p>
          <a:p>
            <a:pPr lvl="1" eaLnBrk="1" hangingPunct="1">
              <a:lnSpc>
                <a:spcPct val="90000"/>
              </a:lnSpc>
            </a:pPr>
            <a:r>
              <a:rPr lang="en-US" altLang="en-US" b="1">
                <a:solidFill>
                  <a:srgbClr val="FF0000"/>
                </a:solidFill>
              </a:rPr>
              <a:t>C</a:t>
            </a:r>
            <a:r>
              <a:rPr lang="en-US" altLang="en-US" b="1"/>
              <a:t>onsistency:</a:t>
            </a:r>
            <a:r>
              <a:rPr lang="en-US" altLang="en-US"/>
              <a:t> all data on cluster has the same copies</a:t>
            </a:r>
          </a:p>
          <a:p>
            <a:pPr lvl="1" eaLnBrk="1" hangingPunct="1">
              <a:lnSpc>
                <a:spcPct val="90000"/>
              </a:lnSpc>
            </a:pPr>
            <a:r>
              <a:rPr lang="en-US" altLang="en-US" b="1">
                <a:solidFill>
                  <a:srgbClr val="FF0000"/>
                </a:solidFill>
              </a:rPr>
              <a:t>A</a:t>
            </a:r>
            <a:r>
              <a:rPr lang="en-US" altLang="en-US" b="1"/>
              <a:t>vailability: </a:t>
            </a:r>
            <a:r>
              <a:rPr lang="en-US" altLang="en-US"/>
              <a:t>cluster always accepts reads and writes</a:t>
            </a:r>
          </a:p>
          <a:p>
            <a:pPr lvl="1" eaLnBrk="1" hangingPunct="1">
              <a:lnSpc>
                <a:spcPct val="90000"/>
              </a:lnSpc>
            </a:pPr>
            <a:r>
              <a:rPr lang="en-US" altLang="en-US" b="1">
                <a:solidFill>
                  <a:srgbClr val="FF0000"/>
                </a:solidFill>
              </a:rPr>
              <a:t>P</a:t>
            </a:r>
            <a:r>
              <a:rPr lang="en-US" altLang="en-US" b="1"/>
              <a:t>artition tolerance: </a:t>
            </a:r>
            <a:r>
              <a:rPr lang="en-US" altLang="en-US"/>
              <a:t>guaranteed properties are maintained even when network failures prevent some machines from communicating with others</a:t>
            </a:r>
          </a:p>
          <a:p>
            <a:pPr eaLnBrk="1" hangingPunct="1"/>
            <a:endParaRPr lang="en-US" altLang="en-US"/>
          </a:p>
        </p:txBody>
      </p:sp>
    </p:spTree>
    <p:extLst>
      <p:ext uri="{BB962C8B-B14F-4D97-AF65-F5344CB8AC3E}">
        <p14:creationId xmlns:p14="http://schemas.microsoft.com/office/powerpoint/2010/main" val="3562598834"/>
      </p:ext>
    </p:extLst>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CF38DA33-E291-41AC-BF17-4971C54DCCA4}"/>
              </a:ext>
            </a:extLst>
          </p:cNvPr>
          <p:cNvSpPr>
            <a:spLocks noGrp="1" noChangeArrowheads="1"/>
          </p:cNvSpPr>
          <p:nvPr>
            <p:ph type="title"/>
          </p:nvPr>
        </p:nvSpPr>
        <p:spPr/>
        <p:txBody>
          <a:bodyPr/>
          <a:lstStyle/>
          <a:p>
            <a:pPr eaLnBrk="1" fontAlgn="auto" hangingPunct="1">
              <a:spcAft>
                <a:spcPts val="0"/>
              </a:spcAft>
              <a:defRPr/>
            </a:pPr>
            <a:r>
              <a:rPr lang="en-US" b="1" dirty="0"/>
              <a:t>CAP</a:t>
            </a:r>
            <a:r>
              <a:rPr lang="en-US" dirty="0"/>
              <a:t> Theorem</a:t>
            </a:r>
          </a:p>
        </p:txBody>
      </p:sp>
      <p:sp>
        <p:nvSpPr>
          <p:cNvPr id="31747" name="Rectangle 3">
            <a:extLst>
              <a:ext uri="{FF2B5EF4-FFF2-40B4-BE49-F238E27FC236}">
                <a16:creationId xmlns:a16="http://schemas.microsoft.com/office/drawing/2014/main" id="{10FD98DB-5C68-4F2D-B10B-71F85AC35C0C}"/>
              </a:ext>
            </a:extLst>
          </p:cNvPr>
          <p:cNvSpPr>
            <a:spLocks noGrp="1" noChangeArrowheads="1"/>
          </p:cNvSpPr>
          <p:nvPr>
            <p:ph idx="1"/>
          </p:nvPr>
        </p:nvSpPr>
        <p:spPr/>
        <p:txBody>
          <a:bodyPr/>
          <a:lstStyle/>
          <a:p>
            <a:pPr eaLnBrk="1" hangingPunct="1"/>
            <a:r>
              <a:rPr lang="en-US" altLang="en-US"/>
              <a:t>A consistency model determines rules for visibility and apparent order of updates</a:t>
            </a:r>
          </a:p>
          <a:p>
            <a:pPr eaLnBrk="1" hangingPunct="1"/>
            <a:r>
              <a:rPr lang="en-US" altLang="en-US"/>
              <a:t>Example:</a:t>
            </a:r>
          </a:p>
          <a:p>
            <a:pPr lvl="1" eaLnBrk="1" hangingPunct="1"/>
            <a:r>
              <a:rPr lang="en-US" altLang="en-US"/>
              <a:t>Row X is replicated on nodes M and N</a:t>
            </a:r>
          </a:p>
          <a:p>
            <a:pPr lvl="1" eaLnBrk="1" hangingPunct="1"/>
            <a:r>
              <a:rPr lang="en-US" altLang="en-US"/>
              <a:t>Client A writes row X to node N</a:t>
            </a:r>
          </a:p>
          <a:p>
            <a:pPr lvl="1" eaLnBrk="1" hangingPunct="1"/>
            <a:r>
              <a:rPr lang="en-US" altLang="en-US"/>
              <a:t>Some period of time t elapses</a:t>
            </a:r>
          </a:p>
          <a:p>
            <a:pPr lvl="1" eaLnBrk="1" hangingPunct="1"/>
            <a:r>
              <a:rPr lang="en-US" altLang="en-US"/>
              <a:t>Client B reads row X from node M</a:t>
            </a:r>
          </a:p>
          <a:p>
            <a:pPr lvl="1" eaLnBrk="1" hangingPunct="1"/>
            <a:r>
              <a:rPr lang="en-US" altLang="en-US" b="1"/>
              <a:t>Does client B see the write from client A?</a:t>
            </a:r>
          </a:p>
          <a:p>
            <a:pPr lvl="1" eaLnBrk="1" hangingPunct="1"/>
            <a:r>
              <a:rPr lang="en-US" altLang="en-US"/>
              <a:t>Consistency is a continuum with tradeoffs</a:t>
            </a:r>
          </a:p>
          <a:p>
            <a:pPr lvl="1" eaLnBrk="1" hangingPunct="1"/>
            <a:r>
              <a:rPr lang="en-US" altLang="en-US" b="1"/>
              <a:t>For NOSQL, the answer would be: “maybe”</a:t>
            </a:r>
          </a:p>
          <a:p>
            <a:pPr lvl="1" eaLnBrk="1" hangingPunct="1"/>
            <a:r>
              <a:rPr lang="en-US" altLang="en-US"/>
              <a:t>CAP theorem states: </a:t>
            </a:r>
            <a:r>
              <a:rPr lang="en-US" altLang="en-US" i="1"/>
              <a:t>“strong consistency can't be achieved at the same time as availability and partition-tolerance”</a:t>
            </a:r>
          </a:p>
          <a:p>
            <a:pPr eaLnBrk="1" hangingPunct="1"/>
            <a:endParaRPr lang="en-US" altLang="en-US"/>
          </a:p>
        </p:txBody>
      </p:sp>
    </p:spTree>
    <p:extLst>
      <p:ext uri="{BB962C8B-B14F-4D97-AF65-F5344CB8AC3E}">
        <p14:creationId xmlns:p14="http://schemas.microsoft.com/office/powerpoint/2010/main" val="12162354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F8E9369-7062-4D0C-AC8D-5A7E652C030F}"/>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457730" name="Rectangle 2"/>
          <p:cNvSpPr>
            <a:spLocks noGrp="1" noChangeArrowheads="1"/>
          </p:cNvSpPr>
          <p:nvPr>
            <p:ph type="title" idx="4294967295"/>
          </p:nvPr>
        </p:nvSpPr>
        <p:spPr>
          <a:xfrm>
            <a:off x="4114800" y="125413"/>
            <a:ext cx="8077200" cy="609600"/>
          </a:xfrm>
        </p:spPr>
        <p:txBody>
          <a:bodyPr/>
          <a:lstStyle/>
          <a:p>
            <a:pPr>
              <a:defRPr/>
            </a:pPr>
            <a:r>
              <a:rPr lang="en-US" altLang="en-US" dirty="0">
                <a:effectLst>
                  <a:outerShdw blurRad="38100" dist="38100" dir="2700000" algn="tl">
                    <a:srgbClr val="C0C0C0"/>
                  </a:outerShdw>
                </a:effectLst>
              </a:rPr>
              <a:t>Outline</a:t>
            </a:r>
          </a:p>
        </p:txBody>
      </p:sp>
      <p:sp>
        <p:nvSpPr>
          <p:cNvPr id="6147" name="Rectangle 3"/>
          <p:cNvSpPr>
            <a:spLocks noGrp="1" noChangeArrowheads="1"/>
          </p:cNvSpPr>
          <p:nvPr>
            <p:ph type="body" idx="4294967295"/>
          </p:nvPr>
        </p:nvSpPr>
        <p:spPr>
          <a:xfrm>
            <a:off x="2081397" y="1216174"/>
            <a:ext cx="7473950" cy="4105275"/>
          </a:xfrm>
        </p:spPr>
        <p:txBody>
          <a:bodyPr/>
          <a:lstStyle/>
          <a:p>
            <a:r>
              <a:rPr lang="en-US" altLang="en-US" dirty="0"/>
              <a:t>Overview of the Design Process</a:t>
            </a:r>
          </a:p>
          <a:p>
            <a:r>
              <a:rPr lang="en-US" altLang="en-US" dirty="0"/>
              <a:t>The Entity-Relationship Model</a:t>
            </a:r>
          </a:p>
          <a:p>
            <a:r>
              <a:rPr lang="en-US" altLang="en-US" dirty="0"/>
              <a:t>Complex Attributes</a:t>
            </a:r>
          </a:p>
          <a:p>
            <a:r>
              <a:rPr lang="en-US" altLang="en-US" dirty="0"/>
              <a:t>Mapping Cardinalities</a:t>
            </a:r>
          </a:p>
          <a:p>
            <a:r>
              <a:rPr lang="en-US" altLang="en-US" dirty="0"/>
              <a:t>Primary Key</a:t>
            </a:r>
          </a:p>
          <a:p>
            <a:r>
              <a:rPr lang="en-US" altLang="en-US" dirty="0"/>
              <a:t>Removing Redundant Attributes in Entity Sets</a:t>
            </a:r>
          </a:p>
          <a:p>
            <a:r>
              <a:rPr lang="en-US" altLang="en-US" dirty="0"/>
              <a:t>Reducing ER Diagrams to Relational Schemas</a:t>
            </a:r>
          </a:p>
          <a:p>
            <a:r>
              <a:rPr lang="en-US" altLang="en-US" dirty="0"/>
              <a:t>Extended E-R Features</a:t>
            </a:r>
          </a:p>
          <a:p>
            <a:r>
              <a:rPr lang="en-US" altLang="en-US" dirty="0"/>
              <a:t>Entity-Relationship Design Issues</a:t>
            </a:r>
          </a:p>
          <a:p>
            <a:r>
              <a:rPr lang="en-US" altLang="en-US" dirty="0"/>
              <a:t>Alternative Notations for Modeling Data</a:t>
            </a:r>
          </a:p>
          <a:p>
            <a:r>
              <a:rPr lang="en-US" altLang="en-US" dirty="0"/>
              <a:t>Other Aspects of Database Design</a:t>
            </a:r>
          </a:p>
          <a:p>
            <a:pPr>
              <a:buFont typeface="Monotype Sorts" charset="2"/>
              <a:buNone/>
            </a:pPr>
            <a:endParaRPr lang="en-US" altLang="en-US" dirty="0"/>
          </a:p>
          <a:p>
            <a:pPr>
              <a:buFont typeface="Monotype Sorts" charset="2"/>
              <a:buNone/>
            </a:pPr>
            <a:endParaRPr lang="en-US" altLang="en-US" dirty="0"/>
          </a:p>
        </p:txBody>
      </p:sp>
    </p:spTree>
    <p:extLst>
      <p:ext uri="{BB962C8B-B14F-4D97-AF65-F5344CB8AC3E}">
        <p14:creationId xmlns:p14="http://schemas.microsoft.com/office/powerpoint/2010/main" val="3152102915"/>
      </p:ext>
    </p:extLst>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0A7B257-C2B2-4719-BD71-CAA81938681B}"/>
              </a:ext>
            </a:extLst>
          </p:cNvPr>
          <p:cNvSpPr>
            <a:spLocks noGrp="1" noChangeArrowheads="1"/>
          </p:cNvSpPr>
          <p:nvPr>
            <p:ph type="title"/>
          </p:nvPr>
        </p:nvSpPr>
        <p:spPr/>
        <p:txBody>
          <a:bodyPr/>
          <a:lstStyle/>
          <a:p>
            <a:pPr eaLnBrk="1" fontAlgn="auto" hangingPunct="1">
              <a:spcAft>
                <a:spcPts val="0"/>
              </a:spcAft>
              <a:defRPr/>
            </a:pPr>
            <a:r>
              <a:rPr lang="en-US" b="1" dirty="0"/>
              <a:t>CAP</a:t>
            </a:r>
            <a:r>
              <a:rPr lang="en-US" dirty="0"/>
              <a:t> Theorem</a:t>
            </a:r>
          </a:p>
        </p:txBody>
      </p:sp>
      <p:sp>
        <p:nvSpPr>
          <p:cNvPr id="28675" name="Rectangle 3">
            <a:extLst>
              <a:ext uri="{FF2B5EF4-FFF2-40B4-BE49-F238E27FC236}">
                <a16:creationId xmlns:a16="http://schemas.microsoft.com/office/drawing/2014/main" id="{A84C8476-EA3C-46DA-BD07-880D2575E15F}"/>
              </a:ext>
            </a:extLst>
          </p:cNvPr>
          <p:cNvSpPr>
            <a:spLocks noGrp="1" noChangeArrowheads="1"/>
          </p:cNvSpPr>
          <p:nvPr>
            <p:ph idx="1"/>
          </p:nvPr>
        </p:nvSpPr>
        <p:spPr/>
        <p:txBody>
          <a:bodyPr/>
          <a:lstStyle/>
          <a:p>
            <a:pPr marL="182880" indent="-182880" eaLnBrk="1" fontAlgn="auto" hangingPunct="1">
              <a:lnSpc>
                <a:spcPct val="90000"/>
              </a:lnSpc>
              <a:spcAft>
                <a:spcPts val="0"/>
              </a:spcAft>
              <a:defRPr/>
            </a:pPr>
            <a:r>
              <a:rPr lang="en-GB" altLang="en-US" dirty="0"/>
              <a:t>Eventual consistency</a:t>
            </a:r>
          </a:p>
          <a:p>
            <a:pPr lvl="1" indent="-182880" eaLnBrk="1" fontAlgn="auto" hangingPunct="1">
              <a:lnSpc>
                <a:spcPct val="90000"/>
              </a:lnSpc>
              <a:spcAft>
                <a:spcPts val="0"/>
              </a:spcAft>
              <a:defRPr/>
            </a:pPr>
            <a:r>
              <a:rPr lang="en-GB" altLang="en-US" sz="2100" dirty="0"/>
              <a:t>When no updates occur for a long period of time, eventually all updates will propagate through the system and all the nodes will be consistent</a:t>
            </a:r>
            <a:endParaRPr lang="en-GB" altLang="en-US" sz="2400" dirty="0"/>
          </a:p>
          <a:p>
            <a:pPr indent="-182880" eaLnBrk="1" fontAlgn="auto" hangingPunct="1">
              <a:lnSpc>
                <a:spcPct val="90000"/>
              </a:lnSpc>
              <a:spcAft>
                <a:spcPts val="0"/>
              </a:spcAft>
              <a:defRPr/>
            </a:pPr>
            <a:r>
              <a:rPr lang="en-GB" altLang="en-US" dirty="0"/>
              <a:t>Cloud computing</a:t>
            </a:r>
          </a:p>
          <a:p>
            <a:pPr lvl="1" indent="-182880" eaLnBrk="1" fontAlgn="auto" hangingPunct="1">
              <a:lnSpc>
                <a:spcPct val="90000"/>
              </a:lnSpc>
              <a:spcAft>
                <a:spcPts val="0"/>
              </a:spcAft>
              <a:defRPr/>
            </a:pPr>
            <a:r>
              <a:rPr lang="en-GB" altLang="en-US" dirty="0"/>
              <a:t>ACID is hard to achieve, moreover, it is not always required, e.g. for blogs, status updates, product listings, etc.</a:t>
            </a:r>
          </a:p>
          <a:p>
            <a:pPr eaLnBrk="1" hangingPunct="1">
              <a:defRPr/>
            </a:pPr>
            <a:endParaRPr lang="en-US" altLang="en-US" dirty="0"/>
          </a:p>
        </p:txBody>
      </p:sp>
    </p:spTree>
    <p:extLst>
      <p:ext uri="{BB962C8B-B14F-4D97-AF65-F5344CB8AC3E}">
        <p14:creationId xmlns:p14="http://schemas.microsoft.com/office/powerpoint/2010/main" val="2560450536"/>
      </p:ext>
    </p:extLst>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82EBAC63-0F5E-4FB7-8346-8A5B83168397}"/>
              </a:ext>
            </a:extLst>
          </p:cNvPr>
          <p:cNvSpPr>
            <a:spLocks noGrp="1" noChangeArrowheads="1"/>
          </p:cNvSpPr>
          <p:nvPr>
            <p:ph type="title"/>
          </p:nvPr>
        </p:nvSpPr>
        <p:spPr/>
        <p:txBody>
          <a:bodyPr/>
          <a:lstStyle/>
          <a:p>
            <a:pPr eaLnBrk="1" fontAlgn="auto" hangingPunct="1">
              <a:spcAft>
                <a:spcPts val="0"/>
              </a:spcAft>
              <a:defRPr/>
            </a:pPr>
            <a:r>
              <a:rPr lang="en-US" b="1" dirty="0"/>
              <a:t>CAP</a:t>
            </a:r>
            <a:r>
              <a:rPr lang="en-US" dirty="0"/>
              <a:t> Theorem</a:t>
            </a:r>
          </a:p>
        </p:txBody>
      </p:sp>
      <p:sp>
        <p:nvSpPr>
          <p:cNvPr id="33796" name="Rectangle 3">
            <a:extLst>
              <a:ext uri="{FF2B5EF4-FFF2-40B4-BE49-F238E27FC236}">
                <a16:creationId xmlns:a16="http://schemas.microsoft.com/office/drawing/2014/main" id="{06664A66-5F7B-4BB4-A8A6-0A5DE3F46514}"/>
              </a:ext>
            </a:extLst>
          </p:cNvPr>
          <p:cNvSpPr txBox="1">
            <a:spLocks noChangeArrowheads="1"/>
          </p:cNvSpPr>
          <p:nvPr/>
        </p:nvSpPr>
        <p:spPr bwMode="auto">
          <a:xfrm>
            <a:off x="6019800" y="1600201"/>
            <a:ext cx="4648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indent="-182563"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730250" indent="-182563"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004888" indent="-182563"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1187450" indent="-136525"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1644650" indent="-136525"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101850" indent="-136525"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2559050" indent="-136525"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016250" indent="-136525"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buFont typeface="Arial" panose="020B0604020202020204" pitchFamily="34" charset="0"/>
              <a:buNone/>
            </a:pPr>
            <a:r>
              <a:rPr lang="en-US" altLang="zh-CN" sz="2800">
                <a:cs typeface="方正舒体"/>
              </a:rPr>
              <a:t>  Each client always can read and write. </a:t>
            </a:r>
          </a:p>
        </p:txBody>
      </p:sp>
      <p:graphicFrame>
        <p:nvGraphicFramePr>
          <p:cNvPr id="33797" name="Object 4">
            <a:extLst>
              <a:ext uri="{FF2B5EF4-FFF2-40B4-BE49-F238E27FC236}">
                <a16:creationId xmlns:a16="http://schemas.microsoft.com/office/drawing/2014/main" id="{E2C98725-49A4-4A30-A606-DCD1AE517BF2}"/>
              </a:ext>
            </a:extLst>
          </p:cNvPr>
          <p:cNvGraphicFramePr>
            <a:graphicFrameLocks noChangeAspect="1"/>
          </p:cNvGraphicFramePr>
          <p:nvPr/>
        </p:nvGraphicFramePr>
        <p:xfrm>
          <a:off x="1981200" y="2752726"/>
          <a:ext cx="4038600" cy="2220913"/>
        </p:xfrm>
        <a:graphic>
          <a:graphicData uri="http://schemas.openxmlformats.org/presentationml/2006/ole">
            <mc:AlternateContent xmlns:mc="http://schemas.openxmlformats.org/markup-compatibility/2006">
              <mc:Choice xmlns:v="urn:schemas-microsoft-com:vml" Requires="v">
                <p:oleObj name="图表" r:id="rId3" imgW="8229687" imgH="4524357" progId="MSGraph.Chart.8">
                  <p:embed followColorScheme="full"/>
                </p:oleObj>
              </mc:Choice>
              <mc:Fallback>
                <p:oleObj name="图表" r:id="rId3" imgW="8229687" imgH="4524357" progId="MSGraph.Chart.8">
                  <p:embed followColorScheme="full"/>
                  <p:pic>
                    <p:nvPicPr>
                      <p:cNvPr id="33797" name="Object 4">
                        <a:extLst>
                          <a:ext uri="{FF2B5EF4-FFF2-40B4-BE49-F238E27FC236}">
                            <a16:creationId xmlns:a16="http://schemas.microsoft.com/office/drawing/2014/main" id="{E2C98725-49A4-4A30-A606-DCD1AE517B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752726"/>
                        <a:ext cx="4038600" cy="222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8" name="Object 5">
            <a:extLst>
              <a:ext uri="{FF2B5EF4-FFF2-40B4-BE49-F238E27FC236}">
                <a16:creationId xmlns:a16="http://schemas.microsoft.com/office/drawing/2014/main" id="{5F769BFC-7AA4-4131-B2D7-BA2352D2D59B}"/>
              </a:ext>
            </a:extLst>
          </p:cNvPr>
          <p:cNvGraphicFramePr>
            <a:graphicFrameLocks noChangeAspect="1"/>
          </p:cNvGraphicFramePr>
          <p:nvPr/>
        </p:nvGraphicFramePr>
        <p:xfrm>
          <a:off x="1981200" y="1676401"/>
          <a:ext cx="5715000" cy="4784725"/>
        </p:xfrm>
        <a:graphic>
          <a:graphicData uri="http://schemas.openxmlformats.org/presentationml/2006/ole">
            <mc:AlternateContent xmlns:mc="http://schemas.openxmlformats.org/markup-compatibility/2006">
              <mc:Choice xmlns:v="urn:schemas-microsoft-com:vml" Requires="v">
                <p:oleObj name="Visio" r:id="rId5" imgW="3808462" imgH="3187621" progId="">
                  <p:embed/>
                </p:oleObj>
              </mc:Choice>
              <mc:Fallback>
                <p:oleObj name="Visio" r:id="rId5" imgW="3808462" imgH="3187621" progId="">
                  <p:embed/>
                  <p:pic>
                    <p:nvPicPr>
                      <p:cNvPr id="33798" name="Object 5">
                        <a:extLst>
                          <a:ext uri="{FF2B5EF4-FFF2-40B4-BE49-F238E27FC236}">
                            <a16:creationId xmlns:a16="http://schemas.microsoft.com/office/drawing/2014/main" id="{5F769BFC-7AA4-4131-B2D7-BA2352D2D5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1676401"/>
                        <a:ext cx="5715000"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9" name="Text Box 6">
            <a:extLst>
              <a:ext uri="{FF2B5EF4-FFF2-40B4-BE49-F238E27FC236}">
                <a16:creationId xmlns:a16="http://schemas.microsoft.com/office/drawing/2014/main" id="{3C660A13-0E65-4CB9-9812-12FD27625931}"/>
              </a:ext>
            </a:extLst>
          </p:cNvPr>
          <p:cNvSpPr txBox="1">
            <a:spLocks noChangeArrowheads="1"/>
          </p:cNvSpPr>
          <p:nvPr/>
        </p:nvSpPr>
        <p:spPr bwMode="auto">
          <a:xfrm>
            <a:off x="2209800" y="35052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zh-CN">
                <a:solidFill>
                  <a:srgbClr val="FF3300"/>
                </a:solidFill>
                <a:cs typeface="方正舒体"/>
              </a:rPr>
              <a:t>C</a:t>
            </a:r>
            <a:r>
              <a:rPr lang="en-US" altLang="zh-CN">
                <a:cs typeface="方正舒体"/>
              </a:rPr>
              <a:t>onsistency</a:t>
            </a:r>
          </a:p>
        </p:txBody>
      </p:sp>
      <p:sp>
        <p:nvSpPr>
          <p:cNvPr id="33800" name="Text Box 7">
            <a:extLst>
              <a:ext uri="{FF2B5EF4-FFF2-40B4-BE49-F238E27FC236}">
                <a16:creationId xmlns:a16="http://schemas.microsoft.com/office/drawing/2014/main" id="{85167FC4-0811-4A40-A9CB-C97F9E2E0F38}"/>
              </a:ext>
            </a:extLst>
          </p:cNvPr>
          <p:cNvSpPr txBox="1">
            <a:spLocks noChangeArrowheads="1"/>
          </p:cNvSpPr>
          <p:nvPr/>
        </p:nvSpPr>
        <p:spPr bwMode="auto">
          <a:xfrm>
            <a:off x="4114800" y="4191001"/>
            <a:ext cx="1447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zh-CN">
                <a:solidFill>
                  <a:srgbClr val="FF3300"/>
                </a:solidFill>
                <a:cs typeface="方正舒体"/>
              </a:rPr>
              <a:t>P</a:t>
            </a:r>
            <a:r>
              <a:rPr lang="en-US" altLang="zh-CN">
                <a:cs typeface="方正舒体"/>
              </a:rPr>
              <a:t>artition tolerance</a:t>
            </a:r>
          </a:p>
        </p:txBody>
      </p:sp>
      <p:sp>
        <p:nvSpPr>
          <p:cNvPr id="33801" name="Text Box 8">
            <a:extLst>
              <a:ext uri="{FF2B5EF4-FFF2-40B4-BE49-F238E27FC236}">
                <a16:creationId xmlns:a16="http://schemas.microsoft.com/office/drawing/2014/main" id="{6DBCA560-94C7-4136-AD1B-3D2A36E8435B}"/>
              </a:ext>
            </a:extLst>
          </p:cNvPr>
          <p:cNvSpPr txBox="1">
            <a:spLocks noChangeArrowheads="1"/>
          </p:cNvSpPr>
          <p:nvPr/>
        </p:nvSpPr>
        <p:spPr bwMode="auto">
          <a:xfrm>
            <a:off x="4038600" y="2590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zh-CN">
                <a:solidFill>
                  <a:srgbClr val="FF3300"/>
                </a:solidFill>
                <a:cs typeface="方正舒体"/>
              </a:rPr>
              <a:t>A</a:t>
            </a:r>
            <a:r>
              <a:rPr lang="en-US" altLang="zh-CN">
                <a:cs typeface="方正舒体"/>
              </a:rPr>
              <a:t>vailability</a:t>
            </a:r>
          </a:p>
        </p:txBody>
      </p:sp>
    </p:spTree>
    <p:extLst>
      <p:ext uri="{BB962C8B-B14F-4D97-AF65-F5344CB8AC3E}">
        <p14:creationId xmlns:p14="http://schemas.microsoft.com/office/powerpoint/2010/main" val="3932961728"/>
      </p:ext>
    </p:extLst>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39C59BF7-4C53-44F5-B9D7-AD8E37F43B63}"/>
              </a:ext>
            </a:extLst>
          </p:cNvPr>
          <p:cNvSpPr>
            <a:spLocks noGrp="1" noChangeArrowheads="1"/>
          </p:cNvSpPr>
          <p:nvPr>
            <p:ph type="title"/>
          </p:nvPr>
        </p:nvSpPr>
        <p:spPr/>
        <p:txBody>
          <a:bodyPr/>
          <a:lstStyle/>
          <a:p>
            <a:pPr eaLnBrk="1" fontAlgn="auto" hangingPunct="1">
              <a:spcAft>
                <a:spcPts val="0"/>
              </a:spcAft>
              <a:defRPr/>
            </a:pPr>
            <a:r>
              <a:rPr lang="en-US" b="1" dirty="0"/>
              <a:t>CAP</a:t>
            </a:r>
            <a:r>
              <a:rPr lang="en-US" dirty="0"/>
              <a:t> Theorem</a:t>
            </a:r>
          </a:p>
        </p:txBody>
      </p:sp>
      <p:sp>
        <p:nvSpPr>
          <p:cNvPr id="34820" name="Rectangle 3">
            <a:extLst>
              <a:ext uri="{FF2B5EF4-FFF2-40B4-BE49-F238E27FC236}">
                <a16:creationId xmlns:a16="http://schemas.microsoft.com/office/drawing/2014/main" id="{4051951B-1348-4734-9AEE-56816E70A806}"/>
              </a:ext>
            </a:extLst>
          </p:cNvPr>
          <p:cNvSpPr txBox="1">
            <a:spLocks noChangeArrowheads="1"/>
          </p:cNvSpPr>
          <p:nvPr/>
        </p:nvSpPr>
        <p:spPr bwMode="auto">
          <a:xfrm>
            <a:off x="6019800" y="1295401"/>
            <a:ext cx="4648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indent="-182563"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730250" indent="-182563"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004888" indent="-182563"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1187450" indent="-136525"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1644650" indent="-136525"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101850" indent="-136525"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2559050" indent="-136525"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016250" indent="-136525"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buFont typeface="Arial" panose="020B0604020202020204" pitchFamily="34" charset="0"/>
              <a:buNone/>
            </a:pPr>
            <a:r>
              <a:rPr lang="en-US" altLang="zh-CN" sz="2800">
                <a:cs typeface="方正舒体"/>
              </a:rPr>
              <a:t>A system can continue to operate in the presence of </a:t>
            </a:r>
            <a:br>
              <a:rPr lang="en-US" altLang="zh-CN" sz="2800">
                <a:cs typeface="方正舒体"/>
              </a:rPr>
            </a:br>
            <a:r>
              <a:rPr lang="en-US" altLang="zh-CN" sz="2800">
                <a:cs typeface="方正舒体"/>
              </a:rPr>
              <a:t>a network partitions</a:t>
            </a:r>
          </a:p>
        </p:txBody>
      </p:sp>
      <p:graphicFrame>
        <p:nvGraphicFramePr>
          <p:cNvPr id="34821" name="Object 4">
            <a:extLst>
              <a:ext uri="{FF2B5EF4-FFF2-40B4-BE49-F238E27FC236}">
                <a16:creationId xmlns:a16="http://schemas.microsoft.com/office/drawing/2014/main" id="{0F6B2046-18D4-4556-8102-3B2D7E0AAED2}"/>
              </a:ext>
            </a:extLst>
          </p:cNvPr>
          <p:cNvGraphicFramePr>
            <a:graphicFrameLocks noChangeAspect="1"/>
          </p:cNvGraphicFramePr>
          <p:nvPr/>
        </p:nvGraphicFramePr>
        <p:xfrm>
          <a:off x="1981200" y="2752726"/>
          <a:ext cx="4038600" cy="2220913"/>
        </p:xfrm>
        <a:graphic>
          <a:graphicData uri="http://schemas.openxmlformats.org/presentationml/2006/ole">
            <mc:AlternateContent xmlns:mc="http://schemas.openxmlformats.org/markup-compatibility/2006">
              <mc:Choice xmlns:v="urn:schemas-microsoft-com:vml" Requires="v">
                <p:oleObj name="图表" r:id="rId3" imgW="8229687" imgH="4524357" progId="MSGraph.Chart.8">
                  <p:embed followColorScheme="full"/>
                </p:oleObj>
              </mc:Choice>
              <mc:Fallback>
                <p:oleObj name="图表" r:id="rId3" imgW="8229687" imgH="4524357" progId="MSGraph.Chart.8">
                  <p:embed followColorScheme="full"/>
                  <p:pic>
                    <p:nvPicPr>
                      <p:cNvPr id="34821" name="Object 4">
                        <a:extLst>
                          <a:ext uri="{FF2B5EF4-FFF2-40B4-BE49-F238E27FC236}">
                            <a16:creationId xmlns:a16="http://schemas.microsoft.com/office/drawing/2014/main" id="{0F6B2046-18D4-4556-8102-3B2D7E0AAE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752726"/>
                        <a:ext cx="4038600" cy="222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2" name="Object 5">
            <a:extLst>
              <a:ext uri="{FF2B5EF4-FFF2-40B4-BE49-F238E27FC236}">
                <a16:creationId xmlns:a16="http://schemas.microsoft.com/office/drawing/2014/main" id="{05D8F466-5845-4B3D-B912-4C841C5CFE94}"/>
              </a:ext>
            </a:extLst>
          </p:cNvPr>
          <p:cNvGraphicFramePr>
            <a:graphicFrameLocks noChangeAspect="1"/>
          </p:cNvGraphicFramePr>
          <p:nvPr/>
        </p:nvGraphicFramePr>
        <p:xfrm>
          <a:off x="1981200" y="1676401"/>
          <a:ext cx="5715000" cy="4784725"/>
        </p:xfrm>
        <a:graphic>
          <a:graphicData uri="http://schemas.openxmlformats.org/presentationml/2006/ole">
            <mc:AlternateContent xmlns:mc="http://schemas.openxmlformats.org/markup-compatibility/2006">
              <mc:Choice xmlns:v="urn:schemas-microsoft-com:vml" Requires="v">
                <p:oleObj name="Visio" r:id="rId5" imgW="3808462" imgH="3187621" progId="">
                  <p:embed/>
                </p:oleObj>
              </mc:Choice>
              <mc:Fallback>
                <p:oleObj name="Visio" r:id="rId5" imgW="3808462" imgH="3187621" progId="">
                  <p:embed/>
                  <p:pic>
                    <p:nvPicPr>
                      <p:cNvPr id="34822" name="Object 5">
                        <a:extLst>
                          <a:ext uri="{FF2B5EF4-FFF2-40B4-BE49-F238E27FC236}">
                            <a16:creationId xmlns:a16="http://schemas.microsoft.com/office/drawing/2014/main" id="{05D8F466-5845-4B3D-B912-4C841C5CFE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1676401"/>
                        <a:ext cx="5715000"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3" name="Text Box 6">
            <a:extLst>
              <a:ext uri="{FF2B5EF4-FFF2-40B4-BE49-F238E27FC236}">
                <a16:creationId xmlns:a16="http://schemas.microsoft.com/office/drawing/2014/main" id="{C54FD491-C157-441B-A311-01F675A1DF5E}"/>
              </a:ext>
            </a:extLst>
          </p:cNvPr>
          <p:cNvSpPr txBox="1">
            <a:spLocks noChangeArrowheads="1"/>
          </p:cNvSpPr>
          <p:nvPr/>
        </p:nvSpPr>
        <p:spPr bwMode="auto">
          <a:xfrm>
            <a:off x="2209800" y="35052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zh-CN">
                <a:solidFill>
                  <a:srgbClr val="FF3300"/>
                </a:solidFill>
                <a:cs typeface="方正舒体"/>
              </a:rPr>
              <a:t>C</a:t>
            </a:r>
            <a:r>
              <a:rPr lang="en-US" altLang="zh-CN">
                <a:cs typeface="方正舒体"/>
              </a:rPr>
              <a:t>onsistency</a:t>
            </a:r>
          </a:p>
        </p:txBody>
      </p:sp>
      <p:sp>
        <p:nvSpPr>
          <p:cNvPr id="34824" name="Text Box 7">
            <a:extLst>
              <a:ext uri="{FF2B5EF4-FFF2-40B4-BE49-F238E27FC236}">
                <a16:creationId xmlns:a16="http://schemas.microsoft.com/office/drawing/2014/main" id="{49639B04-7845-43BB-83F4-22BBD0447B21}"/>
              </a:ext>
            </a:extLst>
          </p:cNvPr>
          <p:cNvSpPr txBox="1">
            <a:spLocks noChangeArrowheads="1"/>
          </p:cNvSpPr>
          <p:nvPr/>
        </p:nvSpPr>
        <p:spPr bwMode="auto">
          <a:xfrm>
            <a:off x="4114800" y="4191001"/>
            <a:ext cx="1447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zh-CN">
                <a:solidFill>
                  <a:srgbClr val="FF3300"/>
                </a:solidFill>
                <a:cs typeface="方正舒体"/>
              </a:rPr>
              <a:t>P</a:t>
            </a:r>
            <a:r>
              <a:rPr lang="en-US" altLang="zh-CN">
                <a:cs typeface="方正舒体"/>
              </a:rPr>
              <a:t>artition tolerance</a:t>
            </a:r>
          </a:p>
        </p:txBody>
      </p:sp>
      <p:sp>
        <p:nvSpPr>
          <p:cNvPr id="34825" name="Text Box 8">
            <a:extLst>
              <a:ext uri="{FF2B5EF4-FFF2-40B4-BE49-F238E27FC236}">
                <a16:creationId xmlns:a16="http://schemas.microsoft.com/office/drawing/2014/main" id="{2C048E65-7174-436B-A6C6-620679CD1011}"/>
              </a:ext>
            </a:extLst>
          </p:cNvPr>
          <p:cNvSpPr txBox="1">
            <a:spLocks noChangeArrowheads="1"/>
          </p:cNvSpPr>
          <p:nvPr/>
        </p:nvSpPr>
        <p:spPr bwMode="auto">
          <a:xfrm>
            <a:off x="4038600" y="2590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zh-CN">
                <a:solidFill>
                  <a:srgbClr val="FF3300"/>
                </a:solidFill>
                <a:cs typeface="方正舒体"/>
              </a:rPr>
              <a:t>A</a:t>
            </a:r>
            <a:r>
              <a:rPr lang="en-US" altLang="zh-CN">
                <a:cs typeface="方正舒体"/>
              </a:rPr>
              <a:t>vailability</a:t>
            </a:r>
          </a:p>
        </p:txBody>
      </p:sp>
    </p:spTree>
    <p:extLst>
      <p:ext uri="{BB962C8B-B14F-4D97-AF65-F5344CB8AC3E}">
        <p14:creationId xmlns:p14="http://schemas.microsoft.com/office/powerpoint/2010/main" val="1374253132"/>
      </p:ext>
    </p:extLst>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01F95-D108-4450-9299-813CC753ED90}"/>
              </a:ext>
            </a:extLst>
          </p:cNvPr>
          <p:cNvSpPr>
            <a:spLocks noGrp="1"/>
          </p:cNvSpPr>
          <p:nvPr>
            <p:ph type="title"/>
          </p:nvPr>
        </p:nvSpPr>
        <p:spPr/>
        <p:txBody>
          <a:bodyPr/>
          <a:lstStyle/>
          <a:p>
            <a:pPr>
              <a:defRPr/>
            </a:pPr>
            <a:r>
              <a:rPr lang="en-US" dirty="0"/>
              <a:t>NOSQL categories</a:t>
            </a:r>
          </a:p>
        </p:txBody>
      </p:sp>
      <p:sp>
        <p:nvSpPr>
          <p:cNvPr id="3" name="Content Placeholder 2">
            <a:extLst>
              <a:ext uri="{FF2B5EF4-FFF2-40B4-BE49-F238E27FC236}">
                <a16:creationId xmlns:a16="http://schemas.microsoft.com/office/drawing/2014/main" id="{9BE684A5-93D5-42C3-B826-6F6CF563B5E0}"/>
              </a:ext>
            </a:extLst>
          </p:cNvPr>
          <p:cNvSpPr>
            <a:spLocks noGrp="1"/>
          </p:cNvSpPr>
          <p:nvPr>
            <p:ph idx="1"/>
          </p:nvPr>
        </p:nvSpPr>
        <p:spPr/>
        <p:txBody>
          <a:bodyPr/>
          <a:lstStyle/>
          <a:p>
            <a:pPr eaLnBrk="1" hangingPunct="1">
              <a:lnSpc>
                <a:spcPct val="90000"/>
              </a:lnSpc>
              <a:buFont typeface="+mj-lt"/>
              <a:buAutoNum type="arabicPeriod"/>
              <a:defRPr/>
            </a:pPr>
            <a:r>
              <a:rPr lang="en-US" altLang="en-US" dirty="0"/>
              <a:t>Key-value</a:t>
            </a:r>
          </a:p>
          <a:p>
            <a:pPr marL="615950" lvl="2" indent="-342900" eaLnBrk="1" hangingPunct="1">
              <a:lnSpc>
                <a:spcPct val="90000"/>
              </a:lnSpc>
              <a:defRPr/>
            </a:pPr>
            <a:r>
              <a:rPr lang="en-US" altLang="en-US" sz="2000" dirty="0"/>
              <a:t>Example: </a:t>
            </a:r>
            <a:r>
              <a:rPr lang="en-US" altLang="en-US" sz="2000" dirty="0" err="1"/>
              <a:t>DynamoDB</a:t>
            </a:r>
            <a:r>
              <a:rPr lang="en-US" altLang="en-US" sz="2000" dirty="0"/>
              <a:t>, </a:t>
            </a:r>
            <a:r>
              <a:rPr lang="en-US" altLang="en-US" sz="2000" dirty="0" err="1"/>
              <a:t>Voldermort</a:t>
            </a:r>
            <a:r>
              <a:rPr lang="en-US" altLang="en-US" sz="2000" dirty="0"/>
              <a:t>, </a:t>
            </a:r>
            <a:r>
              <a:rPr lang="en-US" altLang="en-US" sz="2000" dirty="0" err="1"/>
              <a:t>Scalaris</a:t>
            </a:r>
            <a:r>
              <a:rPr lang="en-US" altLang="en-US" sz="2000" dirty="0"/>
              <a:t> </a:t>
            </a:r>
          </a:p>
          <a:p>
            <a:pPr eaLnBrk="1" hangingPunct="1">
              <a:lnSpc>
                <a:spcPct val="90000"/>
              </a:lnSpc>
              <a:buFont typeface="+mj-lt"/>
              <a:buAutoNum type="arabicPeriod"/>
              <a:defRPr/>
            </a:pPr>
            <a:r>
              <a:rPr lang="en-US" altLang="en-US" dirty="0"/>
              <a:t>Document-based</a:t>
            </a:r>
          </a:p>
          <a:p>
            <a:pPr marL="615950" lvl="2" indent="-342900" eaLnBrk="1" hangingPunct="1">
              <a:lnSpc>
                <a:spcPct val="90000"/>
              </a:lnSpc>
              <a:defRPr/>
            </a:pPr>
            <a:r>
              <a:rPr lang="en-US" altLang="en-US" sz="2000" dirty="0"/>
              <a:t>Example: </a:t>
            </a:r>
            <a:r>
              <a:rPr lang="en-US" altLang="en-US" sz="2000" dirty="0" err="1"/>
              <a:t>MongoDB</a:t>
            </a:r>
            <a:r>
              <a:rPr lang="en-US" altLang="en-US" sz="2000" dirty="0"/>
              <a:t>, </a:t>
            </a:r>
            <a:r>
              <a:rPr lang="en-US" altLang="en-US" sz="2000" dirty="0" err="1"/>
              <a:t>CouchDB</a:t>
            </a:r>
            <a:endParaRPr lang="en-US" altLang="en-US" sz="2000" dirty="0"/>
          </a:p>
          <a:p>
            <a:pPr eaLnBrk="1" hangingPunct="1">
              <a:lnSpc>
                <a:spcPct val="90000"/>
              </a:lnSpc>
              <a:buFont typeface="+mj-lt"/>
              <a:buAutoNum type="arabicPeriod"/>
              <a:defRPr/>
            </a:pPr>
            <a:r>
              <a:rPr lang="en-US" altLang="en-US" dirty="0"/>
              <a:t>Column-based</a:t>
            </a:r>
          </a:p>
          <a:p>
            <a:pPr marL="615950" lvl="2" indent="-342900" eaLnBrk="1" hangingPunct="1">
              <a:lnSpc>
                <a:spcPct val="90000"/>
              </a:lnSpc>
              <a:defRPr/>
            </a:pPr>
            <a:r>
              <a:rPr lang="en-US" altLang="en-US" sz="2000" dirty="0"/>
              <a:t>Example: </a:t>
            </a:r>
            <a:r>
              <a:rPr lang="en-US" altLang="en-US" sz="2000" dirty="0" err="1"/>
              <a:t>BigTable</a:t>
            </a:r>
            <a:r>
              <a:rPr lang="en-US" altLang="en-US" sz="2000" dirty="0"/>
              <a:t>, Cassandra, </a:t>
            </a:r>
            <a:r>
              <a:rPr lang="en-US" altLang="en-US" sz="2000" dirty="0" err="1"/>
              <a:t>Hbased</a:t>
            </a:r>
            <a:r>
              <a:rPr lang="en-US" altLang="en-US" sz="2000" dirty="0"/>
              <a:t> </a:t>
            </a:r>
          </a:p>
          <a:p>
            <a:pPr eaLnBrk="1" hangingPunct="1">
              <a:lnSpc>
                <a:spcPct val="90000"/>
              </a:lnSpc>
              <a:buFont typeface="+mj-lt"/>
              <a:buAutoNum type="arabicPeriod"/>
              <a:defRPr/>
            </a:pPr>
            <a:r>
              <a:rPr lang="en-US" altLang="en-US" dirty="0"/>
              <a:t>Graph-based</a:t>
            </a:r>
          </a:p>
          <a:p>
            <a:pPr marL="615950" lvl="2" indent="-342900" eaLnBrk="1" hangingPunct="1">
              <a:lnSpc>
                <a:spcPct val="90000"/>
              </a:lnSpc>
              <a:defRPr/>
            </a:pPr>
            <a:r>
              <a:rPr lang="en-US" altLang="en-US" sz="2000" dirty="0"/>
              <a:t>Example: Neo4J, </a:t>
            </a:r>
            <a:r>
              <a:rPr lang="en-US" altLang="en-US" sz="2000" dirty="0" err="1"/>
              <a:t>InfoGrid</a:t>
            </a:r>
            <a:endParaRPr lang="en-US" altLang="en-US" sz="2000" dirty="0"/>
          </a:p>
          <a:p>
            <a:pPr eaLnBrk="1" hangingPunct="1">
              <a:lnSpc>
                <a:spcPct val="90000"/>
              </a:lnSpc>
              <a:defRPr/>
            </a:pPr>
            <a:r>
              <a:rPr lang="en-US" altLang="en-US" dirty="0"/>
              <a:t>“No-schema” is a common characteristics of most NOSQL storage systems</a:t>
            </a:r>
          </a:p>
          <a:p>
            <a:pPr eaLnBrk="1" hangingPunct="1">
              <a:lnSpc>
                <a:spcPct val="90000"/>
              </a:lnSpc>
              <a:defRPr/>
            </a:pPr>
            <a:r>
              <a:rPr lang="en-US" altLang="en-US" dirty="0"/>
              <a:t>Provide “flexible” data types</a:t>
            </a:r>
          </a:p>
          <a:p>
            <a:pPr>
              <a:defRPr/>
            </a:pPr>
            <a:endParaRPr lang="en-US" dirty="0"/>
          </a:p>
        </p:txBody>
      </p:sp>
    </p:spTree>
    <p:extLst>
      <p:ext uri="{BB962C8B-B14F-4D97-AF65-F5344CB8AC3E}">
        <p14:creationId xmlns:p14="http://schemas.microsoft.com/office/powerpoint/2010/main" val="1052320960"/>
      </p:ext>
    </p:extLst>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Nadpis 1">
            <a:extLst>
              <a:ext uri="{FF2B5EF4-FFF2-40B4-BE49-F238E27FC236}">
                <a16:creationId xmlns:a16="http://schemas.microsoft.com/office/drawing/2014/main" id="{FB065795-B79A-4CEA-9BCA-FBF48740D518}"/>
              </a:ext>
            </a:extLst>
          </p:cNvPr>
          <p:cNvSpPr>
            <a:spLocks noGrp="1"/>
          </p:cNvSpPr>
          <p:nvPr>
            <p:ph type="title"/>
          </p:nvPr>
        </p:nvSpPr>
        <p:spPr/>
        <p:txBody>
          <a:bodyPr/>
          <a:lstStyle/>
          <a:p>
            <a:pPr eaLnBrk="1" fontAlgn="auto" hangingPunct="1">
              <a:spcAft>
                <a:spcPts val="0"/>
              </a:spcAft>
              <a:defRPr/>
            </a:pPr>
            <a:r>
              <a:rPr lang="en-GB" altLang="en-US" dirty="0"/>
              <a:t>Key-value</a:t>
            </a:r>
          </a:p>
        </p:txBody>
      </p:sp>
      <p:sp>
        <p:nvSpPr>
          <p:cNvPr id="36868" name="Zástupný symbol pro obsah 2">
            <a:extLst>
              <a:ext uri="{FF2B5EF4-FFF2-40B4-BE49-F238E27FC236}">
                <a16:creationId xmlns:a16="http://schemas.microsoft.com/office/drawing/2014/main" id="{2DA111E3-ACA8-4C7A-A811-A6CC7409C45C}"/>
              </a:ext>
            </a:extLst>
          </p:cNvPr>
          <p:cNvSpPr>
            <a:spLocks noGrp="1"/>
          </p:cNvSpPr>
          <p:nvPr>
            <p:ph idx="1"/>
          </p:nvPr>
        </p:nvSpPr>
        <p:spPr/>
        <p:txBody>
          <a:bodyPr/>
          <a:lstStyle/>
          <a:p>
            <a:pPr eaLnBrk="1" hangingPunct="1"/>
            <a:r>
              <a:rPr lang="en-US" altLang="en-US"/>
              <a:t>Focus on scaling to huge amounts of data</a:t>
            </a:r>
          </a:p>
          <a:p>
            <a:pPr eaLnBrk="1" hangingPunct="1"/>
            <a:r>
              <a:rPr lang="en-US" altLang="en-US"/>
              <a:t>Designed to handle massive load</a:t>
            </a:r>
          </a:p>
          <a:p>
            <a:pPr eaLnBrk="1" hangingPunct="1"/>
            <a:r>
              <a:rPr lang="en-US" altLang="en-US"/>
              <a:t>Based on Amazon’s dynamo paper</a:t>
            </a:r>
          </a:p>
          <a:p>
            <a:pPr eaLnBrk="1" hangingPunct="1"/>
            <a:r>
              <a:rPr lang="en-US" altLang="en-US"/>
              <a:t>Data model: (global) collection of Key-value pairs</a:t>
            </a:r>
          </a:p>
          <a:p>
            <a:pPr eaLnBrk="1" hangingPunct="1"/>
            <a:r>
              <a:rPr lang="en-US" altLang="en-US" i="1"/>
              <a:t>Dynamo ring partitioning</a:t>
            </a:r>
            <a:r>
              <a:rPr lang="en-US" altLang="en-US"/>
              <a:t> and </a:t>
            </a:r>
            <a:r>
              <a:rPr lang="en-US" altLang="en-US" i="1"/>
              <a:t>replication</a:t>
            </a:r>
          </a:p>
          <a:p>
            <a:pPr eaLnBrk="1" hangingPunct="1"/>
            <a:r>
              <a:rPr lang="en-US" altLang="en-US"/>
              <a:t>Example: (DynamoDB)</a:t>
            </a:r>
          </a:p>
          <a:p>
            <a:pPr lvl="1" eaLnBrk="1" hangingPunct="1"/>
            <a:r>
              <a:rPr lang="en-US" altLang="en-US" i="1"/>
              <a:t>items</a:t>
            </a:r>
            <a:r>
              <a:rPr lang="en-US" altLang="en-US"/>
              <a:t> having one or more attributes (name, value)</a:t>
            </a:r>
          </a:p>
          <a:p>
            <a:pPr lvl="1" eaLnBrk="1" hangingPunct="1"/>
            <a:r>
              <a:rPr lang="en-US" altLang="en-US"/>
              <a:t>An </a:t>
            </a:r>
            <a:r>
              <a:rPr lang="en-US" altLang="en-US" i="1"/>
              <a:t>attribute</a:t>
            </a:r>
            <a:r>
              <a:rPr lang="en-US" altLang="en-US"/>
              <a:t> can be single-valued or multi-valued like set.</a:t>
            </a:r>
          </a:p>
          <a:p>
            <a:pPr lvl="1" eaLnBrk="1" hangingPunct="1"/>
            <a:r>
              <a:rPr lang="en-US" altLang="en-US"/>
              <a:t>items are combined into a </a:t>
            </a:r>
            <a:r>
              <a:rPr lang="en-US" altLang="en-US" i="1"/>
              <a:t>table</a:t>
            </a:r>
          </a:p>
        </p:txBody>
      </p:sp>
      <p:pic>
        <p:nvPicPr>
          <p:cNvPr id="36869" name="Picture 2">
            <a:extLst>
              <a:ext uri="{FF2B5EF4-FFF2-40B4-BE49-F238E27FC236}">
                <a16:creationId xmlns:a16="http://schemas.microsoft.com/office/drawing/2014/main" id="{1267D7D3-6297-48EA-8DF6-B6E9EA7E78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232" t="32196" r="68060" b="52711"/>
          <a:stretch>
            <a:fillRect/>
          </a:stretch>
        </p:blipFill>
        <p:spPr bwMode="auto">
          <a:xfrm>
            <a:off x="8382001" y="857251"/>
            <a:ext cx="1501775" cy="1655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5991926"/>
      </p:ext>
    </p:extLst>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360BA17-9728-4D70-812B-C58DB744B784}"/>
              </a:ext>
            </a:extLst>
          </p:cNvPr>
          <p:cNvSpPr>
            <a:spLocks noGrp="1" noChangeArrowheads="1"/>
          </p:cNvSpPr>
          <p:nvPr>
            <p:ph type="title"/>
          </p:nvPr>
        </p:nvSpPr>
        <p:spPr/>
        <p:txBody>
          <a:bodyPr/>
          <a:lstStyle/>
          <a:p>
            <a:pPr eaLnBrk="1" fontAlgn="auto" hangingPunct="1">
              <a:spcAft>
                <a:spcPts val="0"/>
              </a:spcAft>
              <a:defRPr/>
            </a:pPr>
            <a:r>
              <a:rPr lang="en-US" dirty="0"/>
              <a:t>Key-value</a:t>
            </a:r>
          </a:p>
        </p:txBody>
      </p:sp>
      <p:sp>
        <p:nvSpPr>
          <p:cNvPr id="37891" name="Rectangle 3">
            <a:extLst>
              <a:ext uri="{FF2B5EF4-FFF2-40B4-BE49-F238E27FC236}">
                <a16:creationId xmlns:a16="http://schemas.microsoft.com/office/drawing/2014/main" id="{618E84AD-DDB3-429D-8D0D-7917EEAB948D}"/>
              </a:ext>
            </a:extLst>
          </p:cNvPr>
          <p:cNvSpPr>
            <a:spLocks noGrp="1" noChangeArrowheads="1"/>
          </p:cNvSpPr>
          <p:nvPr>
            <p:ph idx="1"/>
          </p:nvPr>
        </p:nvSpPr>
        <p:spPr/>
        <p:txBody>
          <a:bodyPr/>
          <a:lstStyle/>
          <a:p>
            <a:pPr eaLnBrk="1" hangingPunct="1">
              <a:lnSpc>
                <a:spcPct val="90000"/>
              </a:lnSpc>
            </a:pPr>
            <a:r>
              <a:rPr lang="en-US" altLang="en-US"/>
              <a:t>Basic API access:</a:t>
            </a:r>
          </a:p>
          <a:p>
            <a:pPr lvl="1" eaLnBrk="1" hangingPunct="1">
              <a:lnSpc>
                <a:spcPct val="90000"/>
              </a:lnSpc>
            </a:pPr>
            <a:r>
              <a:rPr lang="en-US" altLang="en-US"/>
              <a:t>get(key): extract the value given a key</a:t>
            </a:r>
          </a:p>
          <a:p>
            <a:pPr lvl="1" eaLnBrk="1" hangingPunct="1">
              <a:lnSpc>
                <a:spcPct val="90000"/>
              </a:lnSpc>
            </a:pPr>
            <a:r>
              <a:rPr lang="en-US" altLang="en-US"/>
              <a:t>put(key, value): create or update the value given its key</a:t>
            </a:r>
          </a:p>
          <a:p>
            <a:pPr lvl="1" eaLnBrk="1" hangingPunct="1">
              <a:lnSpc>
                <a:spcPct val="90000"/>
              </a:lnSpc>
            </a:pPr>
            <a:r>
              <a:rPr lang="en-US" altLang="en-US"/>
              <a:t>delete(key): remove the key and its associated value</a:t>
            </a:r>
          </a:p>
          <a:p>
            <a:pPr lvl="1" eaLnBrk="1" hangingPunct="1">
              <a:lnSpc>
                <a:spcPct val="90000"/>
              </a:lnSpc>
            </a:pPr>
            <a:r>
              <a:rPr lang="en-US" altLang="en-US"/>
              <a:t>execute(key, operation, parameters): invoke an operation to the value (given its key) which is a special data structure (e.g. List, Set, Map .... etc)</a:t>
            </a:r>
          </a:p>
          <a:p>
            <a:pPr eaLnBrk="1" hangingPunct="1">
              <a:lnSpc>
                <a:spcPct val="90000"/>
              </a:lnSpc>
              <a:buFont typeface="Webdings" panose="05030102010509060703" pitchFamily="18" charset="2"/>
              <a:buNone/>
            </a:pPr>
            <a:endParaRPr lang="en-US" altLang="en-US"/>
          </a:p>
        </p:txBody>
      </p:sp>
    </p:spTree>
    <p:extLst>
      <p:ext uri="{BB962C8B-B14F-4D97-AF65-F5344CB8AC3E}">
        <p14:creationId xmlns:p14="http://schemas.microsoft.com/office/powerpoint/2010/main" val="157540434"/>
      </p:ext>
    </p:extLst>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D77F2E8-35AF-464E-B11A-9588951D9489}"/>
              </a:ext>
            </a:extLst>
          </p:cNvPr>
          <p:cNvSpPr>
            <a:spLocks noGrp="1" noChangeArrowheads="1"/>
          </p:cNvSpPr>
          <p:nvPr>
            <p:ph type="title"/>
          </p:nvPr>
        </p:nvSpPr>
        <p:spPr/>
        <p:txBody>
          <a:bodyPr/>
          <a:lstStyle/>
          <a:p>
            <a:pPr eaLnBrk="1" fontAlgn="auto" hangingPunct="1">
              <a:spcAft>
                <a:spcPts val="0"/>
              </a:spcAft>
              <a:defRPr/>
            </a:pPr>
            <a:r>
              <a:rPr lang="en-US" dirty="0"/>
              <a:t>Key-value</a:t>
            </a:r>
          </a:p>
        </p:txBody>
      </p:sp>
      <p:sp>
        <p:nvSpPr>
          <p:cNvPr id="38915" name="Rectangle 3">
            <a:extLst>
              <a:ext uri="{FF2B5EF4-FFF2-40B4-BE49-F238E27FC236}">
                <a16:creationId xmlns:a16="http://schemas.microsoft.com/office/drawing/2014/main" id="{17885B0B-2589-477A-9622-09248A9DA20E}"/>
              </a:ext>
            </a:extLst>
          </p:cNvPr>
          <p:cNvSpPr>
            <a:spLocks noGrp="1" noChangeArrowheads="1"/>
          </p:cNvSpPr>
          <p:nvPr>
            <p:ph idx="1"/>
          </p:nvPr>
        </p:nvSpPr>
        <p:spPr/>
        <p:txBody>
          <a:bodyPr/>
          <a:lstStyle/>
          <a:p>
            <a:pPr eaLnBrk="1" hangingPunct="1">
              <a:lnSpc>
                <a:spcPct val="90000"/>
              </a:lnSpc>
              <a:buFont typeface="Webdings" panose="05030102010509060703" pitchFamily="18" charset="2"/>
              <a:buNone/>
            </a:pPr>
            <a:r>
              <a:rPr lang="en-US" altLang="en-US" b="1"/>
              <a:t>Pros:</a:t>
            </a:r>
          </a:p>
          <a:p>
            <a:pPr lvl="1" eaLnBrk="1" hangingPunct="1">
              <a:lnSpc>
                <a:spcPct val="90000"/>
              </a:lnSpc>
            </a:pPr>
            <a:r>
              <a:rPr lang="en-US" altLang="en-US" sz="2200"/>
              <a:t>very fast</a:t>
            </a:r>
          </a:p>
          <a:p>
            <a:pPr lvl="1" eaLnBrk="1" hangingPunct="1">
              <a:lnSpc>
                <a:spcPct val="90000"/>
              </a:lnSpc>
            </a:pPr>
            <a:r>
              <a:rPr lang="en-US" altLang="en-US" sz="2200"/>
              <a:t>very scalable (horizontally distributed to nodes based on key)</a:t>
            </a:r>
          </a:p>
          <a:p>
            <a:pPr lvl="1" eaLnBrk="1" hangingPunct="1">
              <a:lnSpc>
                <a:spcPct val="90000"/>
              </a:lnSpc>
            </a:pPr>
            <a:r>
              <a:rPr lang="en-US" altLang="en-US" sz="2200"/>
              <a:t>simple data model</a:t>
            </a:r>
            <a:endParaRPr lang="en-US" altLang="en-US" sz="2400">
              <a:sym typeface="Symbol" panose="05050102010706020507" pitchFamily="18" charset="2"/>
            </a:endParaRPr>
          </a:p>
          <a:p>
            <a:pPr lvl="1" eaLnBrk="1" hangingPunct="1">
              <a:lnSpc>
                <a:spcPct val="90000"/>
              </a:lnSpc>
            </a:pPr>
            <a:r>
              <a:rPr lang="en-US" altLang="en-US" sz="2400">
                <a:sym typeface="Symbol" panose="05050102010706020507" pitchFamily="18" charset="2"/>
              </a:rPr>
              <a:t>eventual consistency</a:t>
            </a:r>
          </a:p>
          <a:p>
            <a:pPr lvl="1" eaLnBrk="1" hangingPunct="1">
              <a:lnSpc>
                <a:spcPct val="90000"/>
              </a:lnSpc>
            </a:pPr>
            <a:r>
              <a:rPr lang="en-US" altLang="en-US" sz="2400">
                <a:sym typeface="Symbol" panose="05050102010706020507" pitchFamily="18" charset="2"/>
              </a:rPr>
              <a:t>fault-tolerance</a:t>
            </a:r>
          </a:p>
          <a:p>
            <a:pPr lvl="1" eaLnBrk="1" hangingPunct="1">
              <a:lnSpc>
                <a:spcPct val="90000"/>
              </a:lnSpc>
              <a:buFontTx/>
              <a:buNone/>
            </a:pPr>
            <a:endParaRPr lang="en-US" altLang="en-US" sz="2200" b="1"/>
          </a:p>
          <a:p>
            <a:pPr eaLnBrk="1" hangingPunct="1">
              <a:lnSpc>
                <a:spcPct val="90000"/>
              </a:lnSpc>
              <a:buFont typeface="Webdings" panose="05030102010509060703" pitchFamily="18" charset="2"/>
              <a:buNone/>
            </a:pPr>
            <a:r>
              <a:rPr lang="en-US" altLang="en-US" b="1"/>
              <a:t>Cons: </a:t>
            </a:r>
          </a:p>
          <a:p>
            <a:pPr lvl="1" eaLnBrk="1" hangingPunct="1">
              <a:lnSpc>
                <a:spcPct val="90000"/>
              </a:lnSpc>
              <a:buFontTx/>
              <a:buNone/>
            </a:pPr>
            <a:r>
              <a:rPr lang="en-US" altLang="en-US"/>
              <a:t>- Can’t model more complex data structure such as objects</a:t>
            </a:r>
          </a:p>
        </p:txBody>
      </p:sp>
    </p:spTree>
    <p:extLst>
      <p:ext uri="{BB962C8B-B14F-4D97-AF65-F5344CB8AC3E}">
        <p14:creationId xmlns:p14="http://schemas.microsoft.com/office/powerpoint/2010/main" val="1965438499"/>
      </p:ext>
    </p:extLst>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C1F1EA88-73A5-4826-8B0F-7FE0E592E60B}"/>
              </a:ext>
            </a:extLst>
          </p:cNvPr>
          <p:cNvSpPr>
            <a:spLocks noGrp="1" noChangeArrowheads="1"/>
          </p:cNvSpPr>
          <p:nvPr>
            <p:ph type="title"/>
          </p:nvPr>
        </p:nvSpPr>
        <p:spPr/>
        <p:txBody>
          <a:bodyPr/>
          <a:lstStyle/>
          <a:p>
            <a:pPr eaLnBrk="1" fontAlgn="auto" hangingPunct="1">
              <a:spcAft>
                <a:spcPts val="0"/>
              </a:spcAft>
              <a:defRPr/>
            </a:pPr>
            <a:r>
              <a:rPr lang="en-US" dirty="0"/>
              <a:t>Key-value</a:t>
            </a:r>
          </a:p>
        </p:txBody>
      </p:sp>
      <p:graphicFrame>
        <p:nvGraphicFramePr>
          <p:cNvPr id="6" name="Group 46">
            <a:extLst>
              <a:ext uri="{FF2B5EF4-FFF2-40B4-BE49-F238E27FC236}">
                <a16:creationId xmlns:a16="http://schemas.microsoft.com/office/drawing/2014/main" id="{CB6611FE-F376-49C0-B4CB-3CFDE7F38668}"/>
              </a:ext>
            </a:extLst>
          </p:cNvPr>
          <p:cNvGraphicFramePr>
            <a:graphicFrameLocks noGrp="1"/>
          </p:cNvGraphicFramePr>
          <p:nvPr/>
        </p:nvGraphicFramePr>
        <p:xfrm>
          <a:off x="1981200" y="1905000"/>
          <a:ext cx="8305800" cy="4292601"/>
        </p:xfrm>
        <a:graphic>
          <a:graphicData uri="http://schemas.openxmlformats.org/drawingml/2006/table">
            <a:tbl>
              <a:tblPr/>
              <a:tblGrid>
                <a:gridCol w="1174750">
                  <a:extLst>
                    <a:ext uri="{9D8B030D-6E8A-4147-A177-3AD203B41FA5}">
                      <a16:colId xmlns:a16="http://schemas.microsoft.com/office/drawing/2014/main" val="20000"/>
                    </a:ext>
                  </a:extLst>
                </a:gridCol>
                <a:gridCol w="1263650">
                  <a:extLst>
                    <a:ext uri="{9D8B030D-6E8A-4147-A177-3AD203B41FA5}">
                      <a16:colId xmlns:a16="http://schemas.microsoft.com/office/drawing/2014/main" val="20001"/>
                    </a:ext>
                  </a:extLst>
                </a:gridCol>
                <a:gridCol w="3028950">
                  <a:extLst>
                    <a:ext uri="{9D8B030D-6E8A-4147-A177-3AD203B41FA5}">
                      <a16:colId xmlns:a16="http://schemas.microsoft.com/office/drawing/2014/main" val="20002"/>
                    </a:ext>
                  </a:extLst>
                </a:gridCol>
                <a:gridCol w="2838450">
                  <a:extLst>
                    <a:ext uri="{9D8B030D-6E8A-4147-A177-3AD203B41FA5}">
                      <a16:colId xmlns:a16="http://schemas.microsoft.com/office/drawing/2014/main" val="20003"/>
                    </a:ext>
                  </a:extLst>
                </a:gridCol>
              </a:tblGrid>
              <a:tr h="307942">
                <a:tc>
                  <a:txBody>
                    <a:bodyPr/>
                    <a:lstStyle/>
                    <a:p>
                      <a:pPr marL="0" marR="0" lvl="0" indent="0" algn="ctr" defTabSz="914400" rtl="0" eaLnBrk="1" fontAlgn="base" latinLnBrk="0" hangingPunct="1">
                        <a:lnSpc>
                          <a:spcPct val="115000"/>
                        </a:lnSpc>
                        <a:spcBef>
                          <a:spcPct val="0"/>
                        </a:spcBef>
                        <a:spcAft>
                          <a:spcPts val="400"/>
                        </a:spcAft>
                        <a:buClrTx/>
                        <a:buSzTx/>
                        <a:buFontTx/>
                        <a:buNone/>
                        <a:tabLst/>
                      </a:pPr>
                      <a:r>
                        <a:rPr kumimoji="0" lang="en-US" sz="1600" b="1" i="0" u="none" strike="noStrike" cap="none" normalizeH="0" baseline="0" dirty="0">
                          <a:ln>
                            <a:noFill/>
                          </a:ln>
                          <a:solidFill>
                            <a:srgbClr val="000000"/>
                          </a:solidFill>
                          <a:effectLst/>
                          <a:latin typeface="Arial" charset="0"/>
                          <a:cs typeface="Arial" charset="0"/>
                        </a:rPr>
                        <a:t>Name</a:t>
                      </a:r>
                      <a:endParaRPr kumimoji="0" lang="cs-CZ" sz="1600" b="1" i="0" u="none" strike="noStrike" cap="none" normalizeH="0" baseline="0" dirty="0">
                        <a:ln>
                          <a:noFill/>
                        </a:ln>
                        <a:solidFill>
                          <a:srgbClr val="000000"/>
                        </a:solidFill>
                        <a:effectLst/>
                        <a:latin typeface="Arial" charset="0"/>
                        <a:cs typeface="Arial"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ctr" defTabSz="914400" rtl="0" eaLnBrk="1" fontAlgn="base" latinLnBrk="0" hangingPunct="1">
                        <a:lnSpc>
                          <a:spcPct val="115000"/>
                        </a:lnSpc>
                        <a:spcBef>
                          <a:spcPct val="0"/>
                        </a:spcBef>
                        <a:spcAft>
                          <a:spcPts val="400"/>
                        </a:spcAft>
                        <a:buClrTx/>
                        <a:buSzTx/>
                        <a:buFontTx/>
                        <a:buNone/>
                        <a:tabLst>
                          <a:tab pos="644525" algn="l"/>
                        </a:tabLst>
                      </a:pPr>
                      <a:r>
                        <a:rPr kumimoji="0" lang="en-US" sz="1600" b="1" i="0" u="none" strike="noStrike" cap="none" normalizeH="0" baseline="0">
                          <a:ln>
                            <a:noFill/>
                          </a:ln>
                          <a:solidFill>
                            <a:srgbClr val="000000"/>
                          </a:solidFill>
                          <a:effectLst/>
                          <a:latin typeface="Arial" charset="0"/>
                          <a:cs typeface="Arial" charset="0"/>
                        </a:rPr>
                        <a:t>Producer</a:t>
                      </a:r>
                      <a:endParaRPr kumimoji="0" lang="cs-CZ" sz="1600" b="1" i="0" u="none" strike="noStrike" cap="none" normalizeH="0" baseline="0">
                        <a:ln>
                          <a:noFill/>
                        </a:ln>
                        <a:solidFill>
                          <a:srgbClr val="000000"/>
                        </a:solidFill>
                        <a:effectLst/>
                        <a:latin typeface="Arial" charset="0"/>
                        <a:cs typeface="Arial"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ctr" defTabSz="914400" rtl="0" eaLnBrk="1" fontAlgn="base" latinLnBrk="0" hangingPunct="1">
                        <a:lnSpc>
                          <a:spcPct val="115000"/>
                        </a:lnSpc>
                        <a:spcBef>
                          <a:spcPct val="0"/>
                        </a:spcBef>
                        <a:spcAft>
                          <a:spcPts val="400"/>
                        </a:spcAft>
                        <a:buClrTx/>
                        <a:buSzTx/>
                        <a:buFontTx/>
                        <a:buNone/>
                        <a:tabLst/>
                      </a:pPr>
                      <a:r>
                        <a:rPr kumimoji="0" lang="en-US" sz="1600" b="1" i="0" u="none" strike="noStrike" cap="none" normalizeH="0" baseline="0">
                          <a:ln>
                            <a:noFill/>
                          </a:ln>
                          <a:solidFill>
                            <a:srgbClr val="000000"/>
                          </a:solidFill>
                          <a:effectLst/>
                          <a:latin typeface="Arial" charset="0"/>
                          <a:cs typeface="Arial" charset="0"/>
                        </a:rPr>
                        <a:t>Data model</a:t>
                      </a:r>
                      <a:endParaRPr kumimoji="0" lang="cs-CZ" sz="1600" b="1" i="0" u="none" strike="noStrike" cap="none" normalizeH="0" baseline="0">
                        <a:ln>
                          <a:noFill/>
                        </a:ln>
                        <a:solidFill>
                          <a:srgbClr val="000000"/>
                        </a:solidFill>
                        <a:effectLst/>
                        <a:latin typeface="Arial" charset="0"/>
                        <a:cs typeface="Arial"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ctr" defTabSz="914400" rtl="0" eaLnBrk="1" fontAlgn="base" latinLnBrk="0" hangingPunct="1">
                        <a:lnSpc>
                          <a:spcPct val="115000"/>
                        </a:lnSpc>
                        <a:spcBef>
                          <a:spcPct val="0"/>
                        </a:spcBef>
                        <a:spcAft>
                          <a:spcPts val="400"/>
                        </a:spcAft>
                        <a:buClrTx/>
                        <a:buSzTx/>
                        <a:buFontTx/>
                        <a:buNone/>
                        <a:tabLst/>
                      </a:pPr>
                      <a:r>
                        <a:rPr kumimoji="0" lang="en-US" sz="1600" b="1" i="0" u="none" strike="noStrike" cap="none" normalizeH="0" baseline="0">
                          <a:ln>
                            <a:noFill/>
                          </a:ln>
                          <a:solidFill>
                            <a:srgbClr val="000000"/>
                          </a:solidFill>
                          <a:effectLst/>
                          <a:latin typeface="Arial" charset="0"/>
                          <a:cs typeface="Arial" charset="0"/>
                        </a:rPr>
                        <a:t>Querying</a:t>
                      </a:r>
                      <a:endParaRPr kumimoji="0" lang="cs-CZ" sz="1600" b="1" i="0" u="none" strike="noStrike" cap="none" normalizeH="0" baseline="0">
                        <a:ln>
                          <a:noFill/>
                        </a:ln>
                        <a:solidFill>
                          <a:srgbClr val="000000"/>
                        </a:solidFill>
                        <a:effectLst/>
                        <a:latin typeface="Arial" charset="0"/>
                        <a:cs typeface="Arial"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extLst>
                  <a:ext uri="{0D108BD9-81ED-4DB2-BD59-A6C34878D82A}">
                    <a16:rowId xmlns:a16="http://schemas.microsoft.com/office/drawing/2014/main" val="10000"/>
                  </a:ext>
                </a:extLst>
              </a:tr>
              <a:tr h="480960">
                <a:tc gridSpan="4">
                  <a:txBody>
                    <a:bodyPr/>
                    <a:lstStyle/>
                    <a:p>
                      <a:pPr marL="0" marR="0" lvl="0" indent="0" algn="l" defTabSz="914400" rtl="0" eaLnBrk="1" fontAlgn="base" latinLnBrk="0" hangingPunct="1">
                        <a:lnSpc>
                          <a:spcPct val="115000"/>
                        </a:lnSpc>
                        <a:spcBef>
                          <a:spcPct val="0"/>
                        </a:spcBef>
                        <a:spcAft>
                          <a:spcPts val="400"/>
                        </a:spcAft>
                        <a:buClrTx/>
                        <a:buSzTx/>
                        <a:buFontTx/>
                        <a:buNone/>
                        <a:tabLst/>
                      </a:pPr>
                      <a:endParaRPr kumimoji="0" lang="cs-CZ" sz="16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1"/>
                  </a:ext>
                </a:extLst>
              </a:tr>
              <a:tr h="930173">
                <a:tc>
                  <a:txBody>
                    <a:bodyPr/>
                    <a:lstStyle/>
                    <a:p>
                      <a:pPr marL="0" marR="0" lvl="0" indent="0" algn="l" defTabSz="914400" rtl="0" eaLnBrk="1" fontAlgn="base" latinLnBrk="0" hangingPunct="1">
                        <a:lnSpc>
                          <a:spcPct val="115000"/>
                        </a:lnSpc>
                        <a:spcBef>
                          <a:spcPct val="0"/>
                        </a:spcBef>
                        <a:spcAft>
                          <a:spcPts val="400"/>
                        </a:spcAft>
                        <a:buClrTx/>
                        <a:buSzTx/>
                        <a:buFontTx/>
                        <a:buNone/>
                        <a:tabLst/>
                      </a:pPr>
                      <a:r>
                        <a:rPr kumimoji="0" lang="en-US" sz="1600" b="0" i="0" u="none" strike="noStrike" cap="none" normalizeH="0" baseline="0">
                          <a:ln>
                            <a:noFill/>
                          </a:ln>
                          <a:solidFill>
                            <a:srgbClr val="000000"/>
                          </a:solidFill>
                          <a:effectLst/>
                          <a:latin typeface="Arial" charset="0"/>
                          <a:cs typeface="Arial" charset="0"/>
                        </a:rPr>
                        <a:t>SimpleDB</a:t>
                      </a:r>
                      <a:endParaRPr kumimoji="0" lang="cs-CZ" sz="16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15000"/>
                        </a:lnSpc>
                        <a:spcBef>
                          <a:spcPct val="0"/>
                        </a:spcBef>
                        <a:spcAft>
                          <a:spcPts val="400"/>
                        </a:spcAft>
                        <a:buClrTx/>
                        <a:buSzTx/>
                        <a:buFontTx/>
                        <a:buNone/>
                        <a:tabLst/>
                      </a:pPr>
                      <a:r>
                        <a:rPr kumimoji="0" lang="en-US" sz="1600" b="0" i="0" u="none" strike="noStrike" cap="none" normalizeH="0" baseline="0">
                          <a:ln>
                            <a:noFill/>
                          </a:ln>
                          <a:solidFill>
                            <a:srgbClr val="000000"/>
                          </a:solidFill>
                          <a:effectLst/>
                          <a:latin typeface="Arial" charset="0"/>
                          <a:cs typeface="Arial" charset="0"/>
                        </a:rPr>
                        <a:t>Amazon</a:t>
                      </a:r>
                      <a:endParaRPr kumimoji="0" lang="cs-CZ" sz="16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15000"/>
                        </a:lnSpc>
                        <a:spcBef>
                          <a:spcPct val="0"/>
                        </a:spcBef>
                        <a:spcAft>
                          <a:spcPts val="400"/>
                        </a:spcAft>
                        <a:buClrTx/>
                        <a:buSzTx/>
                        <a:buFontTx/>
                        <a:buNone/>
                        <a:tabLst/>
                      </a:pPr>
                      <a:r>
                        <a:rPr kumimoji="0" lang="en-US" sz="1600" b="0" i="0" u="none" strike="noStrike" cap="none" normalizeH="0" baseline="0" dirty="0">
                          <a:ln>
                            <a:noFill/>
                          </a:ln>
                          <a:solidFill>
                            <a:srgbClr val="000000"/>
                          </a:solidFill>
                          <a:effectLst/>
                          <a:latin typeface="Arial" charset="0"/>
                          <a:cs typeface="Arial" charset="0"/>
                        </a:rPr>
                        <a:t>set of couples  (key, {attribute}), where attribute is a couple (name, value) </a:t>
                      </a:r>
                      <a:endParaRPr kumimoji="0" lang="cs-CZ" sz="1600" b="0" i="0" u="none" strike="noStrike" cap="none" normalizeH="0" baseline="0" dirty="0">
                        <a:ln>
                          <a:noFill/>
                        </a:ln>
                        <a:solidFill>
                          <a:srgbClr val="000000"/>
                        </a:solidFill>
                        <a:effectLst/>
                        <a:latin typeface="Arial" charset="0"/>
                        <a:cs typeface="Arial"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15000"/>
                        </a:lnSpc>
                        <a:spcBef>
                          <a:spcPct val="0"/>
                        </a:spcBef>
                        <a:spcAft>
                          <a:spcPts val="400"/>
                        </a:spcAft>
                        <a:buClrTx/>
                        <a:buSzTx/>
                        <a:buFontTx/>
                        <a:buNone/>
                        <a:tabLst/>
                      </a:pPr>
                      <a:r>
                        <a:rPr kumimoji="0" lang="en-US" sz="1600" b="0" i="0" u="none" strike="noStrike" cap="none" normalizeH="0" baseline="0">
                          <a:ln>
                            <a:noFill/>
                          </a:ln>
                          <a:solidFill>
                            <a:srgbClr val="000000"/>
                          </a:solidFill>
                          <a:effectLst/>
                          <a:latin typeface="Arial" charset="0"/>
                          <a:cs typeface="Arial" charset="0"/>
                        </a:rPr>
                        <a:t>restricted SQL; select, delete, GetAttributes, and PutAttributes operations</a:t>
                      </a:r>
                      <a:endParaRPr kumimoji="0" lang="cs-CZ" sz="16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extLst>
                  <a:ext uri="{0D108BD9-81ED-4DB2-BD59-A6C34878D82A}">
                    <a16:rowId xmlns:a16="http://schemas.microsoft.com/office/drawing/2014/main" val="10002"/>
                  </a:ext>
                </a:extLst>
              </a:tr>
              <a:tr h="1402080">
                <a:tc>
                  <a:txBody>
                    <a:bodyPr/>
                    <a:lstStyle/>
                    <a:p>
                      <a:pPr marL="0" marR="0" lvl="0" indent="0" algn="l" defTabSz="914400" rtl="0" eaLnBrk="1" fontAlgn="base" latinLnBrk="0" hangingPunct="1">
                        <a:lnSpc>
                          <a:spcPct val="115000"/>
                        </a:lnSpc>
                        <a:spcBef>
                          <a:spcPct val="0"/>
                        </a:spcBef>
                        <a:spcAft>
                          <a:spcPts val="400"/>
                        </a:spcAft>
                        <a:buClrTx/>
                        <a:buSzTx/>
                        <a:buFontTx/>
                        <a:buNone/>
                        <a:tabLst/>
                      </a:pPr>
                      <a:r>
                        <a:rPr kumimoji="0" lang="en-US" sz="1600" b="0" i="0" u="none" strike="noStrike" cap="none" normalizeH="0" baseline="0">
                          <a:ln>
                            <a:noFill/>
                          </a:ln>
                          <a:solidFill>
                            <a:srgbClr val="000000"/>
                          </a:solidFill>
                          <a:effectLst/>
                          <a:latin typeface="Arial" charset="0"/>
                          <a:cs typeface="Arial" charset="0"/>
                        </a:rPr>
                        <a:t>Redis</a:t>
                      </a:r>
                      <a:endParaRPr kumimoji="0" lang="cs-CZ" sz="16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15000"/>
                        </a:lnSpc>
                        <a:spcBef>
                          <a:spcPct val="0"/>
                        </a:spcBef>
                        <a:spcAft>
                          <a:spcPts val="400"/>
                        </a:spcAft>
                        <a:buClrTx/>
                        <a:buSzTx/>
                        <a:buFontTx/>
                        <a:buNone/>
                        <a:tabLst/>
                      </a:pPr>
                      <a:r>
                        <a:rPr kumimoji="0" lang="en-US" sz="1600" b="0" i="0" u="none" strike="noStrike" cap="none" normalizeH="0" baseline="0">
                          <a:ln>
                            <a:noFill/>
                          </a:ln>
                          <a:solidFill>
                            <a:srgbClr val="000000"/>
                          </a:solidFill>
                          <a:effectLst/>
                          <a:latin typeface="Arial" charset="0"/>
                          <a:cs typeface="Arial" charset="0"/>
                        </a:rPr>
                        <a:t>Salvatore Sanfilippo</a:t>
                      </a:r>
                      <a:endParaRPr kumimoji="0" lang="cs-CZ" sz="16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15000"/>
                        </a:lnSpc>
                        <a:spcBef>
                          <a:spcPct val="0"/>
                        </a:spcBef>
                        <a:spcAft>
                          <a:spcPts val="400"/>
                        </a:spcAft>
                        <a:buClrTx/>
                        <a:buSzTx/>
                        <a:buFontTx/>
                        <a:buNone/>
                        <a:tabLst/>
                      </a:pPr>
                      <a:r>
                        <a:rPr kumimoji="0" lang="en-US" sz="1600" b="0" i="0" u="none" strike="noStrike" cap="none" normalizeH="0" baseline="0">
                          <a:ln>
                            <a:noFill/>
                          </a:ln>
                          <a:solidFill>
                            <a:srgbClr val="000000"/>
                          </a:solidFill>
                          <a:effectLst/>
                          <a:latin typeface="Arial" charset="0"/>
                          <a:cs typeface="Arial" charset="0"/>
                        </a:rPr>
                        <a:t>set of couples (key, value), where value is simple typed value, list, ordered (according to ranking) or unordered set, hash value</a:t>
                      </a:r>
                      <a:endParaRPr kumimoji="0" lang="cs-CZ" sz="16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15000"/>
                        </a:lnSpc>
                        <a:spcBef>
                          <a:spcPct val="0"/>
                        </a:spcBef>
                        <a:spcAft>
                          <a:spcPts val="400"/>
                        </a:spcAft>
                        <a:buClrTx/>
                        <a:buSzTx/>
                        <a:buFontTx/>
                        <a:buNone/>
                        <a:tabLst/>
                      </a:pPr>
                      <a:r>
                        <a:rPr kumimoji="0" lang="en-US" sz="1600" b="0" i="0" u="none" strike="noStrike" cap="none" normalizeH="0" baseline="0">
                          <a:ln>
                            <a:noFill/>
                          </a:ln>
                          <a:solidFill>
                            <a:srgbClr val="000000"/>
                          </a:solidFill>
                          <a:effectLst/>
                          <a:latin typeface="Arial" charset="0"/>
                          <a:cs typeface="Arial" charset="0"/>
                        </a:rPr>
                        <a:t>primitive operations for each value type </a:t>
                      </a:r>
                      <a:endParaRPr kumimoji="0" lang="cs-CZ" sz="16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extLst>
                  <a:ext uri="{0D108BD9-81ED-4DB2-BD59-A6C34878D82A}">
                    <a16:rowId xmlns:a16="http://schemas.microsoft.com/office/drawing/2014/main" val="10003"/>
                  </a:ext>
                </a:extLst>
              </a:tr>
              <a:tr h="611120">
                <a:tc>
                  <a:txBody>
                    <a:bodyPr/>
                    <a:lstStyle/>
                    <a:p>
                      <a:pPr marL="0" marR="0" lvl="0" indent="0" algn="l" defTabSz="914400" rtl="0" eaLnBrk="1" fontAlgn="base" latinLnBrk="0" hangingPunct="1">
                        <a:lnSpc>
                          <a:spcPct val="115000"/>
                        </a:lnSpc>
                        <a:spcBef>
                          <a:spcPct val="0"/>
                        </a:spcBef>
                        <a:spcAft>
                          <a:spcPts val="400"/>
                        </a:spcAft>
                        <a:buClrTx/>
                        <a:buSzTx/>
                        <a:buFontTx/>
                        <a:buNone/>
                        <a:tabLst/>
                      </a:pPr>
                      <a:r>
                        <a:rPr kumimoji="0" lang="en-US" sz="1600" b="0" i="0" u="none" strike="noStrike" cap="none" normalizeH="0" baseline="0">
                          <a:ln>
                            <a:noFill/>
                          </a:ln>
                          <a:solidFill>
                            <a:srgbClr val="000000"/>
                          </a:solidFill>
                          <a:effectLst/>
                          <a:latin typeface="Arial" charset="0"/>
                          <a:cs typeface="Arial" charset="0"/>
                        </a:rPr>
                        <a:t>Dynamo </a:t>
                      </a:r>
                      <a:endParaRPr kumimoji="0" lang="cs-CZ" sz="16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15000"/>
                        </a:lnSpc>
                        <a:spcBef>
                          <a:spcPct val="0"/>
                        </a:spcBef>
                        <a:spcAft>
                          <a:spcPts val="400"/>
                        </a:spcAft>
                        <a:buClrTx/>
                        <a:buSzTx/>
                        <a:buFontTx/>
                        <a:buNone/>
                        <a:tabLst/>
                      </a:pPr>
                      <a:r>
                        <a:rPr kumimoji="0" lang="en-US" sz="1600" b="0" i="0" u="none" strike="noStrike" cap="none" normalizeH="0" baseline="0">
                          <a:ln>
                            <a:noFill/>
                          </a:ln>
                          <a:solidFill>
                            <a:srgbClr val="000000"/>
                          </a:solidFill>
                          <a:effectLst/>
                          <a:latin typeface="Arial" charset="0"/>
                          <a:cs typeface="Arial" charset="0"/>
                        </a:rPr>
                        <a:t>Amazon</a:t>
                      </a:r>
                      <a:endParaRPr kumimoji="0" lang="cs-CZ" sz="16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15000"/>
                        </a:lnSpc>
                        <a:spcBef>
                          <a:spcPct val="0"/>
                        </a:spcBef>
                        <a:spcAft>
                          <a:spcPts val="400"/>
                        </a:spcAft>
                        <a:buClrTx/>
                        <a:buSzTx/>
                        <a:buFontTx/>
                        <a:buNone/>
                        <a:tabLst/>
                      </a:pPr>
                      <a:r>
                        <a:rPr kumimoji="0" lang="en-US" sz="1600" b="0" i="0" u="none" strike="noStrike" cap="none" normalizeH="0" baseline="0">
                          <a:ln>
                            <a:noFill/>
                          </a:ln>
                          <a:solidFill>
                            <a:srgbClr val="000000"/>
                          </a:solidFill>
                          <a:effectLst/>
                          <a:latin typeface="Arial" charset="0"/>
                          <a:cs typeface="Arial" charset="0"/>
                        </a:rPr>
                        <a:t>like </a:t>
                      </a:r>
                      <a:r>
                        <a:rPr kumimoji="0" lang="cs-CZ" sz="1600" b="0" i="0" u="none" strike="noStrike" cap="none" normalizeH="0" baseline="0">
                          <a:ln>
                            <a:noFill/>
                          </a:ln>
                          <a:solidFill>
                            <a:srgbClr val="000000"/>
                          </a:solidFill>
                          <a:effectLst/>
                          <a:latin typeface="Arial" charset="0"/>
                          <a:cs typeface="Arial" charset="0"/>
                        </a:rPr>
                        <a:t>SimpleDB</a:t>
                      </a:r>
                      <a:endParaRPr kumimoji="0" lang="cs-CZ" sz="16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15000"/>
                        </a:lnSpc>
                        <a:spcBef>
                          <a:spcPct val="0"/>
                        </a:spcBef>
                        <a:spcAft>
                          <a:spcPts val="400"/>
                        </a:spcAft>
                        <a:buClrTx/>
                        <a:buSzTx/>
                        <a:buFontTx/>
                        <a:buNone/>
                        <a:tabLst/>
                      </a:pPr>
                      <a:r>
                        <a:rPr kumimoji="0" lang="en-US" sz="1600" b="0" i="0" u="none" strike="noStrike" cap="none" normalizeH="0" baseline="0">
                          <a:ln>
                            <a:noFill/>
                          </a:ln>
                          <a:solidFill>
                            <a:srgbClr val="000000"/>
                          </a:solidFill>
                          <a:effectLst/>
                          <a:latin typeface="Arial" charset="0"/>
                          <a:cs typeface="Arial" charset="0"/>
                        </a:rPr>
                        <a:t>simple get operation and put in a context</a:t>
                      </a:r>
                      <a:endParaRPr kumimoji="0" lang="cs-CZ" sz="16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extLst>
                  <a:ext uri="{0D108BD9-81ED-4DB2-BD59-A6C34878D82A}">
                    <a16:rowId xmlns:a16="http://schemas.microsoft.com/office/drawing/2014/main" val="10004"/>
                  </a:ext>
                </a:extLst>
              </a:tr>
              <a:tr h="560326">
                <a:tc>
                  <a:txBody>
                    <a:bodyPr/>
                    <a:lstStyle/>
                    <a:p>
                      <a:pPr marL="0" marR="0" lvl="0" indent="0" algn="l" defTabSz="914400" rtl="0" eaLnBrk="1" fontAlgn="base" latinLnBrk="0" hangingPunct="1">
                        <a:lnSpc>
                          <a:spcPct val="115000"/>
                        </a:lnSpc>
                        <a:spcBef>
                          <a:spcPct val="0"/>
                        </a:spcBef>
                        <a:spcAft>
                          <a:spcPts val="400"/>
                        </a:spcAft>
                        <a:buClrTx/>
                        <a:buSzTx/>
                        <a:buFontTx/>
                        <a:buNone/>
                        <a:tabLst/>
                      </a:pPr>
                      <a:r>
                        <a:rPr kumimoji="0" lang="en-US" sz="1600" b="0" i="0" u="none" strike="noStrike" cap="none" normalizeH="0" baseline="0">
                          <a:ln>
                            <a:noFill/>
                          </a:ln>
                          <a:solidFill>
                            <a:srgbClr val="000000"/>
                          </a:solidFill>
                          <a:effectLst/>
                          <a:latin typeface="Arial" charset="0"/>
                          <a:cs typeface="Arial" charset="0"/>
                        </a:rPr>
                        <a:t>Voldemort</a:t>
                      </a:r>
                      <a:endParaRPr kumimoji="0" lang="cs-CZ" sz="16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15000"/>
                        </a:lnSpc>
                        <a:spcBef>
                          <a:spcPct val="0"/>
                        </a:spcBef>
                        <a:spcAft>
                          <a:spcPts val="400"/>
                        </a:spcAft>
                        <a:buClrTx/>
                        <a:buSzTx/>
                        <a:buFontTx/>
                        <a:buNone/>
                        <a:tabLst/>
                      </a:pPr>
                      <a:r>
                        <a:rPr kumimoji="0" lang="en-US" sz="1600" b="0" i="0" u="none" strike="noStrike" cap="none" normalizeH="0" baseline="0">
                          <a:ln>
                            <a:noFill/>
                          </a:ln>
                          <a:solidFill>
                            <a:srgbClr val="000000"/>
                          </a:solidFill>
                          <a:effectLst/>
                          <a:latin typeface="Arial" charset="0"/>
                          <a:cs typeface="Arial" charset="0"/>
                        </a:rPr>
                        <a:t>LinkeId</a:t>
                      </a:r>
                      <a:endParaRPr kumimoji="0" lang="cs-CZ" sz="16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15000"/>
                        </a:lnSpc>
                        <a:spcBef>
                          <a:spcPct val="0"/>
                        </a:spcBef>
                        <a:spcAft>
                          <a:spcPts val="400"/>
                        </a:spcAft>
                        <a:buClrTx/>
                        <a:buSzTx/>
                        <a:buFontTx/>
                        <a:buNone/>
                        <a:tabLst/>
                      </a:pPr>
                      <a:r>
                        <a:rPr kumimoji="0" lang="en-US" sz="1600" b="0" i="0" u="none" strike="noStrike" cap="none" normalizeH="0" baseline="0">
                          <a:ln>
                            <a:noFill/>
                          </a:ln>
                          <a:solidFill>
                            <a:srgbClr val="000000"/>
                          </a:solidFill>
                          <a:effectLst/>
                          <a:latin typeface="Arial" charset="0"/>
                          <a:cs typeface="Arial" charset="0"/>
                        </a:rPr>
                        <a:t>like </a:t>
                      </a:r>
                      <a:r>
                        <a:rPr kumimoji="0" lang="cs-CZ" sz="1600" b="0" i="0" u="none" strike="noStrike" cap="none" normalizeH="0" baseline="0">
                          <a:ln>
                            <a:noFill/>
                          </a:ln>
                          <a:solidFill>
                            <a:srgbClr val="000000"/>
                          </a:solidFill>
                          <a:effectLst/>
                          <a:latin typeface="Arial" charset="0"/>
                          <a:cs typeface="Arial" charset="0"/>
                        </a:rPr>
                        <a:t>SimpleDB</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15000"/>
                        </a:lnSpc>
                        <a:spcBef>
                          <a:spcPct val="0"/>
                        </a:spcBef>
                        <a:spcAft>
                          <a:spcPts val="400"/>
                        </a:spcAft>
                        <a:buClrTx/>
                        <a:buSzTx/>
                        <a:buFontTx/>
                        <a:buNone/>
                        <a:tabLst/>
                      </a:pPr>
                      <a:r>
                        <a:rPr kumimoji="0" lang="en-US" sz="1600" b="0" i="0" u="none" strike="noStrike" cap="none" normalizeH="0" baseline="0" dirty="0">
                          <a:ln>
                            <a:noFill/>
                          </a:ln>
                          <a:solidFill>
                            <a:srgbClr val="000000"/>
                          </a:solidFill>
                          <a:effectLst/>
                          <a:latin typeface="Arial" charset="0"/>
                          <a:cs typeface="Arial" charset="0"/>
                        </a:rPr>
                        <a:t>similar to Dynamo</a:t>
                      </a:r>
                      <a:endParaRPr kumimoji="0" lang="cs-CZ" sz="16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18841425"/>
      </p:ext>
    </p:extLst>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2">
            <a:extLst>
              <a:ext uri="{FF2B5EF4-FFF2-40B4-BE49-F238E27FC236}">
                <a16:creationId xmlns:a16="http://schemas.microsoft.com/office/drawing/2014/main" id="{EAAFA551-84F7-424E-827C-FB457F48514C}"/>
              </a:ext>
            </a:extLst>
          </p:cNvPr>
          <p:cNvSpPr>
            <a:spLocks noGrp="1" noChangeArrowheads="1"/>
          </p:cNvSpPr>
          <p:nvPr>
            <p:ph type="title"/>
          </p:nvPr>
        </p:nvSpPr>
        <p:spPr/>
        <p:txBody>
          <a:bodyPr/>
          <a:lstStyle/>
          <a:p>
            <a:pPr eaLnBrk="1" fontAlgn="auto" hangingPunct="1">
              <a:spcAft>
                <a:spcPts val="0"/>
              </a:spcAft>
              <a:defRPr/>
            </a:pPr>
            <a:r>
              <a:rPr lang="en-GB" altLang="en-US"/>
              <a:t>Document-based</a:t>
            </a:r>
          </a:p>
        </p:txBody>
      </p:sp>
      <p:sp>
        <p:nvSpPr>
          <p:cNvPr id="40964" name="Rectangle 3">
            <a:extLst>
              <a:ext uri="{FF2B5EF4-FFF2-40B4-BE49-F238E27FC236}">
                <a16:creationId xmlns:a16="http://schemas.microsoft.com/office/drawing/2014/main" id="{D2199692-12AD-4C42-A830-8C0F0896D622}"/>
              </a:ext>
            </a:extLst>
          </p:cNvPr>
          <p:cNvSpPr>
            <a:spLocks noGrp="1" noChangeArrowheads="1"/>
          </p:cNvSpPr>
          <p:nvPr>
            <p:ph type="body" idx="1"/>
          </p:nvPr>
        </p:nvSpPr>
        <p:spPr/>
        <p:txBody>
          <a:bodyPr/>
          <a:lstStyle/>
          <a:p>
            <a:pPr eaLnBrk="1" hangingPunct="1"/>
            <a:r>
              <a:rPr lang="en-GB" altLang="en-US" sz="2600"/>
              <a:t>Can model more complex objects</a:t>
            </a:r>
          </a:p>
          <a:p>
            <a:pPr eaLnBrk="1" hangingPunct="1"/>
            <a:r>
              <a:rPr lang="en-GB" altLang="en-US" sz="2600"/>
              <a:t>Inspired by Lotus Notes</a:t>
            </a:r>
          </a:p>
          <a:p>
            <a:pPr eaLnBrk="1" hangingPunct="1"/>
            <a:r>
              <a:rPr lang="en-GB" altLang="en-US" sz="2600"/>
              <a:t>Data model: collection of documents</a:t>
            </a:r>
          </a:p>
          <a:p>
            <a:pPr eaLnBrk="1" hangingPunct="1"/>
            <a:r>
              <a:rPr lang="en-GB" altLang="en-US" sz="2600"/>
              <a:t>Document: JSON (</a:t>
            </a:r>
            <a:r>
              <a:rPr lang="en-GB" altLang="en-US" sz="2600" b="1"/>
              <a:t>J</a:t>
            </a:r>
            <a:r>
              <a:rPr lang="en-GB" altLang="en-US" sz="2600"/>
              <a:t>ava</a:t>
            </a:r>
            <a:r>
              <a:rPr lang="en-GB" altLang="en-US" sz="2600" b="1"/>
              <a:t>S</a:t>
            </a:r>
            <a:r>
              <a:rPr lang="en-GB" altLang="en-US" sz="2600"/>
              <a:t>cript </a:t>
            </a:r>
            <a:r>
              <a:rPr lang="en-GB" altLang="en-US" sz="2600" b="1"/>
              <a:t>O</a:t>
            </a:r>
            <a:r>
              <a:rPr lang="en-GB" altLang="en-US" sz="2600"/>
              <a:t>bject </a:t>
            </a:r>
            <a:r>
              <a:rPr lang="en-GB" altLang="en-US" sz="2600" b="1"/>
              <a:t>N</a:t>
            </a:r>
            <a:r>
              <a:rPr lang="en-GB" altLang="en-US" sz="2600"/>
              <a:t>otation is a data model, key-value pairs, which supports objects, records, structs, lists, array, maps, dates, Boolean with </a:t>
            </a:r>
            <a:r>
              <a:rPr lang="en-GB" altLang="en-US" sz="2600" b="1"/>
              <a:t>nesting</a:t>
            </a:r>
            <a:r>
              <a:rPr lang="en-GB" altLang="en-US" sz="2600"/>
              <a:t>), XML, other semi-structured formats.</a:t>
            </a:r>
          </a:p>
        </p:txBody>
      </p:sp>
      <p:pic>
        <p:nvPicPr>
          <p:cNvPr id="40965" name="Picture 2">
            <a:extLst>
              <a:ext uri="{FF2B5EF4-FFF2-40B4-BE49-F238E27FC236}">
                <a16:creationId xmlns:a16="http://schemas.microsoft.com/office/drawing/2014/main" id="{B253E879-C1BA-4B65-B021-C8A3086B92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0247" t="56761" r="50748" b="26041"/>
          <a:stretch>
            <a:fillRect/>
          </a:stretch>
        </p:blipFill>
        <p:spPr bwMode="auto">
          <a:xfrm>
            <a:off x="8001001" y="1143000"/>
            <a:ext cx="1490663"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4291716"/>
      </p:ext>
    </p:extLst>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2">
            <a:extLst>
              <a:ext uri="{FF2B5EF4-FFF2-40B4-BE49-F238E27FC236}">
                <a16:creationId xmlns:a16="http://schemas.microsoft.com/office/drawing/2014/main" id="{32D97907-58E4-4127-91EC-A1A120FE661C}"/>
              </a:ext>
            </a:extLst>
          </p:cNvPr>
          <p:cNvSpPr>
            <a:spLocks noGrp="1" noChangeArrowheads="1"/>
          </p:cNvSpPr>
          <p:nvPr>
            <p:ph type="title"/>
          </p:nvPr>
        </p:nvSpPr>
        <p:spPr/>
        <p:txBody>
          <a:bodyPr/>
          <a:lstStyle/>
          <a:p>
            <a:pPr eaLnBrk="1" fontAlgn="auto" hangingPunct="1">
              <a:spcAft>
                <a:spcPts val="0"/>
              </a:spcAft>
              <a:defRPr/>
            </a:pPr>
            <a:r>
              <a:rPr lang="en-GB" altLang="en-US"/>
              <a:t>Document-based</a:t>
            </a:r>
          </a:p>
        </p:txBody>
      </p:sp>
      <p:sp>
        <p:nvSpPr>
          <p:cNvPr id="41988" name="Rectangle 3">
            <a:extLst>
              <a:ext uri="{FF2B5EF4-FFF2-40B4-BE49-F238E27FC236}">
                <a16:creationId xmlns:a16="http://schemas.microsoft.com/office/drawing/2014/main" id="{B08C2010-A1B9-40C4-9CD6-D057C5FE78D8}"/>
              </a:ext>
            </a:extLst>
          </p:cNvPr>
          <p:cNvSpPr>
            <a:spLocks noGrp="1" noChangeArrowheads="1"/>
          </p:cNvSpPr>
          <p:nvPr>
            <p:ph type="body" idx="1"/>
          </p:nvPr>
        </p:nvSpPr>
        <p:spPr/>
        <p:txBody>
          <a:bodyPr/>
          <a:lstStyle/>
          <a:p>
            <a:pPr eaLnBrk="1" hangingPunct="1"/>
            <a:r>
              <a:rPr lang="en-GB" altLang="en-US" sz="2600"/>
              <a:t>Example: (MongoDB) document</a:t>
            </a:r>
          </a:p>
          <a:p>
            <a:pPr lvl="1" eaLnBrk="1" hangingPunct="1"/>
            <a:r>
              <a:rPr lang="en-GB" altLang="en-US"/>
              <a:t>{Name:"Jaroslav",</a:t>
            </a:r>
            <a:r>
              <a:rPr lang="en-GB" altLang="en-US" sz="2200"/>
              <a:t> </a:t>
            </a:r>
          </a:p>
          <a:p>
            <a:pPr lvl="2" eaLnBrk="1" hangingPunct="1">
              <a:buFont typeface="Wingdings" panose="05000000000000000000" pitchFamily="2" charset="2"/>
              <a:buNone/>
            </a:pPr>
            <a:r>
              <a:rPr lang="en-GB" altLang="en-US" sz="2000"/>
              <a:t>Address:"Malostranske nám. 25, 118 00 Praha 1”,</a:t>
            </a:r>
          </a:p>
          <a:p>
            <a:pPr lvl="2" eaLnBrk="1" hangingPunct="1">
              <a:buFont typeface="Wingdings" panose="05000000000000000000" pitchFamily="2" charset="2"/>
              <a:buNone/>
            </a:pPr>
            <a:r>
              <a:rPr lang="en-GB" altLang="en-US" sz="2000"/>
              <a:t>Grandchildren: {Claire: "7", Barbara: "6", "Magda: "3", "Kirsten: "1", "Otis: "3", Richard: "1“}</a:t>
            </a:r>
          </a:p>
          <a:p>
            <a:pPr lvl="2" eaLnBrk="1" hangingPunct="1">
              <a:buFont typeface="Wingdings" panose="05000000000000000000" pitchFamily="2" charset="2"/>
              <a:buNone/>
            </a:pPr>
            <a:r>
              <a:rPr lang="en-GB" altLang="en-US" sz="2000"/>
              <a:t>Phones: [ “123-456-7890”, “234-567-8963” ]</a:t>
            </a:r>
          </a:p>
          <a:p>
            <a:pPr lvl="2" eaLnBrk="1" hangingPunct="1">
              <a:buFont typeface="Wingdings" panose="05000000000000000000" pitchFamily="2" charset="2"/>
              <a:buNone/>
            </a:pPr>
            <a:r>
              <a:rPr lang="en-GB" altLang="en-US" sz="2000"/>
              <a:t>}</a:t>
            </a:r>
          </a:p>
          <a:p>
            <a:pPr lvl="2" eaLnBrk="1" hangingPunct="1">
              <a:buFont typeface="Wingdings" panose="05000000000000000000" pitchFamily="2" charset="2"/>
              <a:buNone/>
            </a:pPr>
            <a:endParaRPr lang="en-GB" altLang="en-US" sz="2000"/>
          </a:p>
        </p:txBody>
      </p:sp>
      <p:pic>
        <p:nvPicPr>
          <p:cNvPr id="41989" name="Picture 2" descr="alt text">
            <a:extLst>
              <a:ext uri="{FF2B5EF4-FFF2-40B4-BE49-F238E27FC236}">
                <a16:creationId xmlns:a16="http://schemas.microsoft.com/office/drawing/2014/main" id="{18E848D1-ACA4-447B-AF9D-E525023847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303714"/>
            <a:ext cx="48768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4" descr="alt text">
            <a:extLst>
              <a:ext uri="{FF2B5EF4-FFF2-40B4-BE49-F238E27FC236}">
                <a16:creationId xmlns:a16="http://schemas.microsoft.com/office/drawing/2014/main" id="{1B62874E-D630-4242-BB1C-D95A40405D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403851"/>
            <a:ext cx="48768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6" descr="alt text">
            <a:extLst>
              <a:ext uri="{FF2B5EF4-FFF2-40B4-BE49-F238E27FC236}">
                <a16:creationId xmlns:a16="http://schemas.microsoft.com/office/drawing/2014/main" id="{B3B8B72F-EDF8-4CDF-BE5A-18761DC620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829050"/>
            <a:ext cx="4572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66124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AFE568E-7EE2-451B-AB3F-F04DFB7B76FF}"/>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457730" name="Rectangle 2"/>
          <p:cNvSpPr>
            <a:spLocks noGrp="1" noChangeArrowheads="1"/>
          </p:cNvSpPr>
          <p:nvPr>
            <p:ph type="title" idx="4294967295"/>
          </p:nvPr>
        </p:nvSpPr>
        <p:spPr>
          <a:xfrm>
            <a:off x="4114800" y="125413"/>
            <a:ext cx="8077200" cy="609600"/>
          </a:xfrm>
        </p:spPr>
        <p:txBody>
          <a:bodyPr/>
          <a:lstStyle/>
          <a:p>
            <a:pPr>
              <a:defRPr/>
            </a:pPr>
            <a:r>
              <a:rPr lang="en-US" altLang="en-US" dirty="0">
                <a:effectLst>
                  <a:outerShdw blurRad="38100" dist="38100" dir="2700000" algn="tl">
                    <a:srgbClr val="C0C0C0"/>
                  </a:outerShdw>
                </a:effectLst>
              </a:rPr>
              <a:t>Outline</a:t>
            </a:r>
          </a:p>
        </p:txBody>
      </p:sp>
      <p:sp>
        <p:nvSpPr>
          <p:cNvPr id="6147" name="Rectangle 3"/>
          <p:cNvSpPr>
            <a:spLocks noGrp="1" noChangeArrowheads="1"/>
          </p:cNvSpPr>
          <p:nvPr>
            <p:ph type="body" idx="4294967295"/>
          </p:nvPr>
        </p:nvSpPr>
        <p:spPr>
          <a:xfrm>
            <a:off x="0" y="1222375"/>
            <a:ext cx="7620000" cy="2862263"/>
          </a:xfrm>
        </p:spPr>
        <p:txBody>
          <a:bodyPr/>
          <a:lstStyle/>
          <a:p>
            <a:r>
              <a:rPr lang="en-US" altLang="en-US" dirty="0"/>
              <a:t>Extended E-R Features</a:t>
            </a:r>
          </a:p>
          <a:p>
            <a:r>
              <a:rPr lang="en-US" altLang="en-US" dirty="0"/>
              <a:t>Entity-Relationship Design Issues</a:t>
            </a:r>
          </a:p>
          <a:p>
            <a:r>
              <a:rPr lang="en-US" altLang="en-US" dirty="0"/>
              <a:t>Alternative Notations for Modeling Data</a:t>
            </a:r>
          </a:p>
          <a:p>
            <a:r>
              <a:rPr lang="en-US" altLang="en-US" dirty="0"/>
              <a:t>Other Aspects of Database Design</a:t>
            </a:r>
          </a:p>
          <a:p>
            <a:pPr>
              <a:buFont typeface="Monotype Sorts" charset="2"/>
              <a:buNone/>
            </a:pPr>
            <a:endParaRPr lang="en-US" altLang="en-US" dirty="0"/>
          </a:p>
          <a:p>
            <a:pPr>
              <a:buFont typeface="Monotype Sorts" charset="2"/>
              <a:buNone/>
            </a:pPr>
            <a:endParaRPr lang="en-US" altLang="en-US" dirty="0"/>
          </a:p>
        </p:txBody>
      </p:sp>
    </p:spTree>
    <p:extLst>
      <p:ext uri="{BB962C8B-B14F-4D97-AF65-F5344CB8AC3E}">
        <p14:creationId xmlns:p14="http://schemas.microsoft.com/office/powerpoint/2010/main" val="3655965908"/>
      </p:ext>
    </p:extLst>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2">
            <a:extLst>
              <a:ext uri="{FF2B5EF4-FFF2-40B4-BE49-F238E27FC236}">
                <a16:creationId xmlns:a16="http://schemas.microsoft.com/office/drawing/2014/main" id="{1F62CA18-BE85-4134-A1C7-A9091A3DDE07}"/>
              </a:ext>
            </a:extLst>
          </p:cNvPr>
          <p:cNvSpPr>
            <a:spLocks noGrp="1" noChangeArrowheads="1"/>
          </p:cNvSpPr>
          <p:nvPr>
            <p:ph type="title"/>
          </p:nvPr>
        </p:nvSpPr>
        <p:spPr/>
        <p:txBody>
          <a:bodyPr/>
          <a:lstStyle/>
          <a:p>
            <a:pPr eaLnBrk="1" fontAlgn="auto" hangingPunct="1">
              <a:spcAft>
                <a:spcPts val="0"/>
              </a:spcAft>
              <a:defRPr/>
            </a:pPr>
            <a:r>
              <a:rPr lang="en-GB" altLang="en-US"/>
              <a:t>Document-based</a:t>
            </a:r>
          </a:p>
        </p:txBody>
      </p:sp>
      <p:graphicFrame>
        <p:nvGraphicFramePr>
          <p:cNvPr id="9" name="Group 39">
            <a:extLst>
              <a:ext uri="{FF2B5EF4-FFF2-40B4-BE49-F238E27FC236}">
                <a16:creationId xmlns:a16="http://schemas.microsoft.com/office/drawing/2014/main" id="{67492EED-D494-461E-8EA6-98AEFC6E213D}"/>
              </a:ext>
            </a:extLst>
          </p:cNvPr>
          <p:cNvGraphicFramePr>
            <a:graphicFrameLocks noGrp="1"/>
          </p:cNvGraphicFramePr>
          <p:nvPr/>
        </p:nvGraphicFramePr>
        <p:xfrm>
          <a:off x="2057400" y="1905000"/>
          <a:ext cx="8077200" cy="3003549"/>
        </p:xfrm>
        <a:graphic>
          <a:graphicData uri="http://schemas.openxmlformats.org/drawingml/2006/table">
            <a:tbl>
              <a:tblPr/>
              <a:tblGrid>
                <a:gridCol w="1141413">
                  <a:extLst>
                    <a:ext uri="{9D8B030D-6E8A-4147-A177-3AD203B41FA5}">
                      <a16:colId xmlns:a16="http://schemas.microsoft.com/office/drawing/2014/main" val="20000"/>
                    </a:ext>
                  </a:extLst>
                </a:gridCol>
                <a:gridCol w="136525">
                  <a:extLst>
                    <a:ext uri="{9D8B030D-6E8A-4147-A177-3AD203B41FA5}">
                      <a16:colId xmlns:a16="http://schemas.microsoft.com/office/drawing/2014/main" val="20001"/>
                    </a:ext>
                  </a:extLst>
                </a:gridCol>
                <a:gridCol w="1236662">
                  <a:extLst>
                    <a:ext uri="{9D8B030D-6E8A-4147-A177-3AD203B41FA5}">
                      <a16:colId xmlns:a16="http://schemas.microsoft.com/office/drawing/2014/main" val="20002"/>
                    </a:ext>
                  </a:extLst>
                </a:gridCol>
                <a:gridCol w="152400">
                  <a:extLst>
                    <a:ext uri="{9D8B030D-6E8A-4147-A177-3AD203B41FA5}">
                      <a16:colId xmlns:a16="http://schemas.microsoft.com/office/drawing/2014/main" val="20003"/>
                    </a:ext>
                  </a:extLst>
                </a:gridCol>
                <a:gridCol w="2438400">
                  <a:extLst>
                    <a:ext uri="{9D8B030D-6E8A-4147-A177-3AD203B41FA5}">
                      <a16:colId xmlns:a16="http://schemas.microsoft.com/office/drawing/2014/main" val="20004"/>
                    </a:ext>
                  </a:extLst>
                </a:gridCol>
                <a:gridCol w="228600">
                  <a:extLst>
                    <a:ext uri="{9D8B030D-6E8A-4147-A177-3AD203B41FA5}">
                      <a16:colId xmlns:a16="http://schemas.microsoft.com/office/drawing/2014/main" val="20005"/>
                    </a:ext>
                  </a:extLst>
                </a:gridCol>
                <a:gridCol w="2743200">
                  <a:extLst>
                    <a:ext uri="{9D8B030D-6E8A-4147-A177-3AD203B41FA5}">
                      <a16:colId xmlns:a16="http://schemas.microsoft.com/office/drawing/2014/main" val="20006"/>
                    </a:ext>
                  </a:extLst>
                </a:gridCol>
              </a:tblGrid>
              <a:tr h="280932">
                <a:tc>
                  <a:txBody>
                    <a:bodyPr/>
                    <a:lstStyle/>
                    <a:p>
                      <a:pPr marL="0" marR="0" lvl="0" indent="0" algn="ctr" defTabSz="914400" rtl="0" eaLnBrk="1" fontAlgn="base" latinLnBrk="0" hangingPunct="1">
                        <a:lnSpc>
                          <a:spcPct val="115000"/>
                        </a:lnSpc>
                        <a:spcBef>
                          <a:spcPct val="0"/>
                        </a:spcBef>
                        <a:spcAft>
                          <a:spcPts val="400"/>
                        </a:spcAft>
                        <a:buClrTx/>
                        <a:buSzTx/>
                        <a:buFontTx/>
                        <a:buNone/>
                        <a:tabLst/>
                      </a:pPr>
                      <a:r>
                        <a:rPr kumimoji="0" lang="en-US" sz="1600" b="1" i="0" u="none" strike="noStrike" cap="none" normalizeH="0" baseline="0" dirty="0">
                          <a:ln>
                            <a:noFill/>
                          </a:ln>
                          <a:solidFill>
                            <a:srgbClr val="000000"/>
                          </a:solidFill>
                          <a:effectLst/>
                          <a:latin typeface="Arial" charset="0"/>
                          <a:cs typeface="Arial" charset="0"/>
                        </a:rPr>
                        <a:t>Name</a:t>
                      </a:r>
                      <a:endParaRPr kumimoji="0" lang="cs-CZ" sz="1600" b="1"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gridSpan="2">
                  <a:txBody>
                    <a:bodyPr/>
                    <a:lstStyle/>
                    <a:p>
                      <a:pPr marL="0" marR="0" lvl="0" indent="0" algn="ctr" defTabSz="914400" rtl="0" eaLnBrk="1" fontAlgn="base" latinLnBrk="0" hangingPunct="1">
                        <a:lnSpc>
                          <a:spcPct val="115000"/>
                        </a:lnSpc>
                        <a:spcBef>
                          <a:spcPct val="0"/>
                        </a:spcBef>
                        <a:spcAft>
                          <a:spcPts val="400"/>
                        </a:spcAft>
                        <a:buClrTx/>
                        <a:buSzTx/>
                        <a:buFontTx/>
                        <a:buNone/>
                        <a:tabLst>
                          <a:tab pos="644525" algn="l"/>
                        </a:tabLst>
                      </a:pPr>
                      <a:r>
                        <a:rPr kumimoji="0" lang="en-US" sz="1600" b="1" i="0" u="none" strike="noStrike" cap="none" normalizeH="0" baseline="0">
                          <a:ln>
                            <a:noFill/>
                          </a:ln>
                          <a:solidFill>
                            <a:srgbClr val="000000"/>
                          </a:solidFill>
                          <a:effectLst/>
                          <a:latin typeface="Arial" charset="0"/>
                          <a:cs typeface="Arial" charset="0"/>
                        </a:rPr>
                        <a:t>Producer</a:t>
                      </a:r>
                      <a:endParaRPr kumimoji="0" lang="cs-CZ" sz="1600" b="1"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hMerge="1">
                  <a:txBody>
                    <a:bodyPr/>
                    <a:lstStyle/>
                    <a:p>
                      <a:endParaRPr lang="cs-CZ"/>
                    </a:p>
                  </a:txBody>
                  <a:tcPr/>
                </a:tc>
                <a:tc gridSpan="2">
                  <a:txBody>
                    <a:bodyPr/>
                    <a:lstStyle/>
                    <a:p>
                      <a:pPr marL="0" marR="0" lvl="0" indent="0" algn="ctr" defTabSz="914400" rtl="0" eaLnBrk="1" fontAlgn="base" latinLnBrk="0" hangingPunct="1">
                        <a:lnSpc>
                          <a:spcPct val="115000"/>
                        </a:lnSpc>
                        <a:spcBef>
                          <a:spcPct val="0"/>
                        </a:spcBef>
                        <a:spcAft>
                          <a:spcPts val="400"/>
                        </a:spcAft>
                        <a:buClrTx/>
                        <a:buSzTx/>
                        <a:buFontTx/>
                        <a:buNone/>
                        <a:tabLst/>
                      </a:pPr>
                      <a:r>
                        <a:rPr kumimoji="0" lang="en-US" sz="1600" b="1" i="0" u="none" strike="noStrike" cap="none" normalizeH="0" baseline="0">
                          <a:ln>
                            <a:noFill/>
                          </a:ln>
                          <a:solidFill>
                            <a:srgbClr val="000000"/>
                          </a:solidFill>
                          <a:effectLst/>
                          <a:latin typeface="Arial" charset="0"/>
                          <a:cs typeface="Arial" charset="0"/>
                        </a:rPr>
                        <a:t>Data model</a:t>
                      </a:r>
                      <a:endParaRPr kumimoji="0" lang="cs-CZ" sz="1600" b="1"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hMerge="1">
                  <a:txBody>
                    <a:bodyPr/>
                    <a:lstStyle/>
                    <a:p>
                      <a:endParaRPr lang="cs-CZ"/>
                    </a:p>
                  </a:txBody>
                  <a:tcPr/>
                </a:tc>
                <a:tc gridSpan="2">
                  <a:txBody>
                    <a:bodyPr/>
                    <a:lstStyle/>
                    <a:p>
                      <a:pPr marL="0" marR="0" lvl="0" indent="0" algn="ctr" defTabSz="914400" rtl="0" eaLnBrk="1" fontAlgn="base" latinLnBrk="0" hangingPunct="1">
                        <a:lnSpc>
                          <a:spcPct val="115000"/>
                        </a:lnSpc>
                        <a:spcBef>
                          <a:spcPct val="0"/>
                        </a:spcBef>
                        <a:spcAft>
                          <a:spcPts val="400"/>
                        </a:spcAft>
                        <a:buClrTx/>
                        <a:buSzTx/>
                        <a:buFontTx/>
                        <a:buNone/>
                        <a:tabLst/>
                      </a:pPr>
                      <a:r>
                        <a:rPr kumimoji="0" lang="en-US" sz="1600" b="1" i="0" u="none" strike="noStrike" cap="none" normalizeH="0" baseline="0">
                          <a:ln>
                            <a:noFill/>
                          </a:ln>
                          <a:solidFill>
                            <a:srgbClr val="000000"/>
                          </a:solidFill>
                          <a:effectLst/>
                          <a:latin typeface="Arial" charset="0"/>
                          <a:cs typeface="Arial" charset="0"/>
                        </a:rPr>
                        <a:t>Querying</a:t>
                      </a:r>
                      <a:endParaRPr kumimoji="0" lang="cs-CZ" sz="1600" b="1"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hMerge="1">
                  <a:txBody>
                    <a:bodyPr/>
                    <a:lstStyle/>
                    <a:p>
                      <a:endParaRPr lang="cs-CZ"/>
                    </a:p>
                  </a:txBody>
                  <a:tcPr/>
                </a:tc>
                <a:extLst>
                  <a:ext uri="{0D108BD9-81ED-4DB2-BD59-A6C34878D82A}">
                    <a16:rowId xmlns:a16="http://schemas.microsoft.com/office/drawing/2014/main" val="10000"/>
                  </a:ext>
                </a:extLst>
              </a:tr>
              <a:tr h="420603">
                <a:tc gridSpan="7">
                  <a:txBody>
                    <a:bodyPr/>
                    <a:lstStyle/>
                    <a:p>
                      <a:pPr marL="0" marR="0" lvl="0" indent="0" algn="l" defTabSz="914400" rtl="0" eaLnBrk="1" fontAlgn="base" latinLnBrk="0" hangingPunct="1">
                        <a:lnSpc>
                          <a:spcPct val="115000"/>
                        </a:lnSpc>
                        <a:spcBef>
                          <a:spcPct val="0"/>
                        </a:spcBef>
                        <a:spcAft>
                          <a:spcPts val="400"/>
                        </a:spcAft>
                        <a:buClrTx/>
                        <a:buSzTx/>
                        <a:buFontTx/>
                        <a:buNone/>
                        <a:tabLst/>
                      </a:pPr>
                      <a:endParaRPr kumimoji="0" lang="cs-CZ" sz="16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1"/>
                  </a:ext>
                </a:extLst>
              </a:tr>
              <a:tr h="1452871">
                <a:tc gridSpan="2">
                  <a:txBody>
                    <a:bodyPr/>
                    <a:lstStyle/>
                    <a:p>
                      <a:pPr marL="0" marR="0" lvl="0" indent="0" algn="l" defTabSz="914400" rtl="0" eaLnBrk="1" fontAlgn="base" latinLnBrk="0" hangingPunct="1">
                        <a:lnSpc>
                          <a:spcPct val="115000"/>
                        </a:lnSpc>
                        <a:spcBef>
                          <a:spcPct val="0"/>
                        </a:spcBef>
                        <a:spcAft>
                          <a:spcPts val="400"/>
                        </a:spcAft>
                        <a:buClrTx/>
                        <a:buSzTx/>
                        <a:buFontTx/>
                        <a:buNone/>
                        <a:tabLst/>
                      </a:pPr>
                      <a:r>
                        <a:rPr kumimoji="0" lang="en-US" sz="1600" b="0" i="0" u="none" strike="noStrike" cap="none" normalizeH="0" baseline="0">
                          <a:ln>
                            <a:noFill/>
                          </a:ln>
                          <a:solidFill>
                            <a:srgbClr val="000000"/>
                          </a:solidFill>
                          <a:effectLst/>
                          <a:latin typeface="Arial" charset="0"/>
                          <a:cs typeface="Arial" charset="0"/>
                        </a:rPr>
                        <a:t>MongoDB </a:t>
                      </a:r>
                      <a:endParaRPr kumimoji="0" lang="cs-CZ" sz="16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hMerge="1">
                  <a:txBody>
                    <a:bodyPr/>
                    <a:lstStyle/>
                    <a:p>
                      <a:endParaRPr lang="cs-CZ"/>
                    </a:p>
                  </a:txBody>
                  <a:tcPr/>
                </a:tc>
                <a:tc gridSpan="2">
                  <a:txBody>
                    <a:bodyPr/>
                    <a:lstStyle/>
                    <a:p>
                      <a:pPr marL="0" marR="0" lvl="0" indent="0" algn="l" defTabSz="914400" rtl="0" eaLnBrk="1" fontAlgn="base" latinLnBrk="0" hangingPunct="1">
                        <a:lnSpc>
                          <a:spcPct val="115000"/>
                        </a:lnSpc>
                        <a:spcBef>
                          <a:spcPct val="0"/>
                        </a:spcBef>
                        <a:spcAft>
                          <a:spcPts val="400"/>
                        </a:spcAft>
                        <a:buClrTx/>
                        <a:buSzTx/>
                        <a:buFontTx/>
                        <a:buNone/>
                        <a:tabLst/>
                      </a:pPr>
                      <a:r>
                        <a:rPr kumimoji="0" lang="en-US" sz="1600" b="0" i="0" u="none" strike="noStrike" cap="none" normalizeH="0" baseline="0">
                          <a:ln>
                            <a:noFill/>
                          </a:ln>
                          <a:solidFill>
                            <a:srgbClr val="000000"/>
                          </a:solidFill>
                          <a:effectLst/>
                          <a:latin typeface="Arial" charset="0"/>
                          <a:cs typeface="Arial" charset="0"/>
                        </a:rPr>
                        <a:t>10gen</a:t>
                      </a:r>
                      <a:endParaRPr kumimoji="0" lang="cs-CZ" sz="16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hMerge="1">
                  <a:txBody>
                    <a:bodyPr/>
                    <a:lstStyle/>
                    <a:p>
                      <a:endParaRPr lang="cs-CZ"/>
                    </a:p>
                  </a:txBody>
                  <a:tcPr/>
                </a:tc>
                <a:tc gridSpan="2">
                  <a:txBody>
                    <a:bodyPr/>
                    <a:lstStyle/>
                    <a:p>
                      <a:pPr marL="0" marR="0" lvl="0" indent="0" algn="l" defTabSz="914400" rtl="0" eaLnBrk="1" fontAlgn="base" latinLnBrk="0" hangingPunct="1">
                        <a:lnSpc>
                          <a:spcPct val="115000"/>
                        </a:lnSpc>
                        <a:spcBef>
                          <a:spcPct val="0"/>
                        </a:spcBef>
                        <a:spcAft>
                          <a:spcPts val="400"/>
                        </a:spcAft>
                        <a:buClrTx/>
                        <a:buSzTx/>
                        <a:buFontTx/>
                        <a:buNone/>
                        <a:tabLst/>
                      </a:pPr>
                      <a:r>
                        <a:rPr kumimoji="0" lang="en-US" sz="1600" b="0" i="0" u="none" strike="noStrike" cap="none" normalizeH="0" baseline="0" dirty="0">
                          <a:ln>
                            <a:noFill/>
                          </a:ln>
                          <a:solidFill>
                            <a:srgbClr val="000000"/>
                          </a:solidFill>
                          <a:effectLst/>
                          <a:latin typeface="Arial" charset="0"/>
                          <a:cs typeface="Arial" charset="0"/>
                        </a:rPr>
                        <a:t>object-structured documents stored in collections;</a:t>
                      </a:r>
                      <a:endParaRPr kumimoji="0" lang="cs-CZ" sz="1600" b="0" i="0" u="none" strike="noStrike" cap="none" normalizeH="0" baseline="0" dirty="0">
                        <a:ln>
                          <a:noFill/>
                        </a:ln>
                        <a:solidFill>
                          <a:srgbClr val="000000"/>
                        </a:solidFill>
                        <a:effectLst/>
                        <a:latin typeface="Arial" charset="0"/>
                        <a:cs typeface="Arial" charset="0"/>
                      </a:endParaRPr>
                    </a:p>
                    <a:p>
                      <a:pPr marL="0" marR="0" lvl="0" indent="0" algn="l" defTabSz="914400" rtl="0" eaLnBrk="1" fontAlgn="base" latinLnBrk="0" hangingPunct="1">
                        <a:lnSpc>
                          <a:spcPct val="115000"/>
                        </a:lnSpc>
                        <a:spcBef>
                          <a:spcPct val="0"/>
                        </a:spcBef>
                        <a:spcAft>
                          <a:spcPts val="400"/>
                        </a:spcAft>
                        <a:buClrTx/>
                        <a:buSzTx/>
                        <a:buFontTx/>
                        <a:buNone/>
                        <a:tabLst/>
                      </a:pPr>
                      <a:r>
                        <a:rPr kumimoji="0" lang="en-US" sz="1600" b="0" i="0" u="none" strike="noStrike" cap="none" normalizeH="0" baseline="0" dirty="0">
                          <a:ln>
                            <a:noFill/>
                          </a:ln>
                          <a:solidFill>
                            <a:srgbClr val="000000"/>
                          </a:solidFill>
                          <a:effectLst/>
                          <a:latin typeface="Arial" charset="0"/>
                          <a:cs typeface="Arial" charset="0"/>
                        </a:rPr>
                        <a:t>each object has a primary key called </a:t>
                      </a:r>
                      <a:r>
                        <a:rPr kumimoji="0" lang="en-US" sz="1600" b="0" i="0" u="none" strike="noStrike" cap="none" normalizeH="0" baseline="0" dirty="0" err="1">
                          <a:ln>
                            <a:noFill/>
                          </a:ln>
                          <a:solidFill>
                            <a:srgbClr val="000000"/>
                          </a:solidFill>
                          <a:effectLst/>
                          <a:latin typeface="Arial" charset="0"/>
                          <a:cs typeface="Arial" charset="0"/>
                        </a:rPr>
                        <a:t>ObjectId</a:t>
                      </a:r>
                      <a:endParaRPr kumimoji="0" lang="cs-CZ" sz="16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hMerge="1">
                  <a:txBody>
                    <a:bodyPr/>
                    <a:lstStyle/>
                    <a:p>
                      <a:endParaRPr lang="cs-CZ"/>
                    </a:p>
                  </a:txBody>
                  <a:tcPr/>
                </a:tc>
                <a:tc>
                  <a:txBody>
                    <a:bodyPr/>
                    <a:lstStyle/>
                    <a:p>
                      <a:pPr marL="0" marR="0" lvl="0" indent="0" algn="l" defTabSz="914400" rtl="0" eaLnBrk="1" fontAlgn="base" latinLnBrk="0" hangingPunct="1">
                        <a:lnSpc>
                          <a:spcPct val="115000"/>
                        </a:lnSpc>
                        <a:spcBef>
                          <a:spcPct val="0"/>
                        </a:spcBef>
                        <a:spcAft>
                          <a:spcPts val="400"/>
                        </a:spcAft>
                        <a:buClrTx/>
                        <a:buSzTx/>
                        <a:buFontTx/>
                        <a:buNone/>
                        <a:tabLst/>
                      </a:pPr>
                      <a:r>
                        <a:rPr kumimoji="0" lang="en-US" sz="1600" b="0" i="0" u="none" strike="noStrike" cap="none" normalizeH="0" baseline="0">
                          <a:ln>
                            <a:noFill/>
                          </a:ln>
                          <a:solidFill>
                            <a:srgbClr val="000000"/>
                          </a:solidFill>
                          <a:effectLst/>
                          <a:latin typeface="Arial" charset="0"/>
                          <a:cs typeface="Arial" charset="0"/>
                        </a:rPr>
                        <a:t>manipulations with objects in collections (find object or objects via simple selections and logical expressions, delete, update,)</a:t>
                      </a:r>
                      <a:endParaRPr kumimoji="0" lang="cs-CZ" sz="16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extLst>
                  <a:ext uri="{0D108BD9-81ED-4DB2-BD59-A6C34878D82A}">
                    <a16:rowId xmlns:a16="http://schemas.microsoft.com/office/drawing/2014/main" val="10002"/>
                  </a:ext>
                </a:extLst>
              </a:tr>
              <a:tr h="849143">
                <a:tc gridSpan="2">
                  <a:txBody>
                    <a:bodyPr/>
                    <a:lstStyle/>
                    <a:p>
                      <a:pPr marL="0" marR="0" lvl="0" indent="0" algn="l" defTabSz="914400" rtl="0" eaLnBrk="1" fontAlgn="base" latinLnBrk="0" hangingPunct="1">
                        <a:lnSpc>
                          <a:spcPct val="115000"/>
                        </a:lnSpc>
                        <a:spcBef>
                          <a:spcPct val="0"/>
                        </a:spcBef>
                        <a:spcAft>
                          <a:spcPts val="400"/>
                        </a:spcAft>
                        <a:buClrTx/>
                        <a:buSzTx/>
                        <a:buFontTx/>
                        <a:buNone/>
                        <a:tabLst/>
                      </a:pPr>
                      <a:r>
                        <a:rPr kumimoji="0" lang="en-US" sz="1600" b="0" i="0" u="none" strike="noStrike" cap="none" normalizeH="0" baseline="0">
                          <a:ln>
                            <a:noFill/>
                          </a:ln>
                          <a:solidFill>
                            <a:srgbClr val="000000"/>
                          </a:solidFill>
                          <a:effectLst/>
                          <a:latin typeface="Arial" charset="0"/>
                          <a:cs typeface="Arial" charset="0"/>
                        </a:rPr>
                        <a:t>Couch</a:t>
                      </a:r>
                      <a:r>
                        <a:rPr kumimoji="0" lang="cs-CZ" sz="1600" b="0" i="0" u="none" strike="noStrike" cap="none" normalizeH="0" baseline="0">
                          <a:ln>
                            <a:noFill/>
                          </a:ln>
                          <a:solidFill>
                            <a:srgbClr val="000000"/>
                          </a:solidFill>
                          <a:effectLst/>
                          <a:latin typeface="Arial" charset="0"/>
                          <a:cs typeface="Arial" charset="0"/>
                        </a:rPr>
                        <a:t>base</a:t>
                      </a:r>
                      <a:endParaRPr kumimoji="0" lang="cs-CZ" sz="1600" b="0" i="0" u="none" strike="noStrike" cap="none" normalizeH="0" baseline="30000">
                        <a:ln>
                          <a:noFill/>
                        </a:ln>
                        <a:solidFill>
                          <a:srgbClr val="000000"/>
                        </a:solidFill>
                        <a:effectLst/>
                        <a:latin typeface="Arial"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hMerge="1">
                  <a:txBody>
                    <a:bodyPr/>
                    <a:lstStyle/>
                    <a:p>
                      <a:endParaRPr lang="cs-CZ"/>
                    </a:p>
                  </a:txBody>
                  <a:tcPr/>
                </a:tc>
                <a:tc gridSpan="2">
                  <a:txBody>
                    <a:bodyPr/>
                    <a:lstStyle/>
                    <a:p>
                      <a:pPr marL="0" marR="0" lvl="0" indent="0" algn="l" defTabSz="914400" rtl="0" eaLnBrk="1" fontAlgn="base" latinLnBrk="0" hangingPunct="1">
                        <a:lnSpc>
                          <a:spcPct val="115000"/>
                        </a:lnSpc>
                        <a:spcBef>
                          <a:spcPct val="0"/>
                        </a:spcBef>
                        <a:spcAft>
                          <a:spcPts val="400"/>
                        </a:spcAft>
                        <a:buClrTx/>
                        <a:buSzTx/>
                        <a:buFontTx/>
                        <a:buNone/>
                        <a:tabLst/>
                      </a:pPr>
                      <a:r>
                        <a:rPr kumimoji="0" lang="en-US" sz="1600" b="0" i="0" u="none" strike="noStrike" cap="none" normalizeH="0" baseline="0">
                          <a:ln>
                            <a:noFill/>
                          </a:ln>
                          <a:solidFill>
                            <a:srgbClr val="000000"/>
                          </a:solidFill>
                          <a:effectLst/>
                          <a:latin typeface="Arial" charset="0"/>
                          <a:cs typeface="Arial" charset="0"/>
                        </a:rPr>
                        <a:t>Couch</a:t>
                      </a:r>
                      <a:r>
                        <a:rPr kumimoji="0" lang="cs-CZ" sz="1600" b="0" i="0" u="none" strike="noStrike" cap="none" normalizeH="0" baseline="0">
                          <a:ln>
                            <a:noFill/>
                          </a:ln>
                          <a:solidFill>
                            <a:srgbClr val="000000"/>
                          </a:solidFill>
                          <a:effectLst/>
                          <a:latin typeface="Arial" charset="0"/>
                          <a:cs typeface="Arial" charset="0"/>
                        </a:rPr>
                        <a:t>base</a:t>
                      </a:r>
                      <a:r>
                        <a:rPr kumimoji="0" lang="cs-CZ" sz="1600" b="0" i="0" u="none" strike="noStrike" cap="none" normalizeH="0" baseline="30000">
                          <a:ln>
                            <a:noFill/>
                          </a:ln>
                          <a:solidFill>
                            <a:srgbClr val="000000"/>
                          </a:solidFill>
                          <a:effectLst/>
                          <a:latin typeface="Arial" charset="0"/>
                          <a:cs typeface="Arial" charset="0"/>
                        </a:rPr>
                        <a:t>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hMerge="1">
                  <a:txBody>
                    <a:bodyPr/>
                    <a:lstStyle/>
                    <a:p>
                      <a:endParaRPr lang="cs-CZ"/>
                    </a:p>
                  </a:txBody>
                  <a:tcPr/>
                </a:tc>
                <a:tc gridSpan="2">
                  <a:txBody>
                    <a:bodyPr/>
                    <a:lstStyle/>
                    <a:p>
                      <a:pPr marL="0" marR="0" lvl="0" indent="0" algn="l" defTabSz="914400" rtl="0" eaLnBrk="1" fontAlgn="base" latinLnBrk="0" hangingPunct="1">
                        <a:lnSpc>
                          <a:spcPct val="115000"/>
                        </a:lnSpc>
                        <a:spcBef>
                          <a:spcPct val="0"/>
                        </a:spcBef>
                        <a:spcAft>
                          <a:spcPts val="400"/>
                        </a:spcAft>
                        <a:buClrTx/>
                        <a:buSzTx/>
                        <a:buFontTx/>
                        <a:buNone/>
                        <a:tabLst/>
                      </a:pPr>
                      <a:r>
                        <a:rPr kumimoji="0" lang="en-US" sz="1600" b="0" i="0" u="none" strike="noStrike" cap="none" normalizeH="0" baseline="0" dirty="0">
                          <a:ln>
                            <a:noFill/>
                          </a:ln>
                          <a:solidFill>
                            <a:srgbClr val="000000"/>
                          </a:solidFill>
                          <a:effectLst/>
                          <a:latin typeface="Arial" charset="0"/>
                          <a:cs typeface="Arial" charset="0"/>
                        </a:rPr>
                        <a:t>document as a list of named (structured) items (JSON document)</a:t>
                      </a:r>
                      <a:endParaRPr kumimoji="0" lang="cs-CZ" sz="16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hMerge="1">
                  <a:txBody>
                    <a:bodyPr/>
                    <a:lstStyle/>
                    <a:p>
                      <a:endParaRPr lang="cs-CZ"/>
                    </a:p>
                  </a:txBody>
                  <a:tcPr/>
                </a:tc>
                <a:tc>
                  <a:txBody>
                    <a:bodyPr/>
                    <a:lstStyle/>
                    <a:p>
                      <a:pPr marL="0" marR="0" lvl="0" indent="0" algn="l" defTabSz="914400" rtl="0" eaLnBrk="1" fontAlgn="base" latinLnBrk="0" hangingPunct="1">
                        <a:lnSpc>
                          <a:spcPct val="115000"/>
                        </a:lnSpc>
                        <a:spcBef>
                          <a:spcPct val="0"/>
                        </a:spcBef>
                        <a:spcAft>
                          <a:spcPts val="400"/>
                        </a:spcAft>
                        <a:buClrTx/>
                        <a:buSzTx/>
                        <a:buFontTx/>
                        <a:buNone/>
                        <a:tabLst/>
                      </a:pPr>
                      <a:r>
                        <a:rPr kumimoji="0" lang="en-US" sz="1600" b="0" i="0" u="none" strike="noStrike" cap="none" normalizeH="0" baseline="0" dirty="0">
                          <a:ln>
                            <a:noFill/>
                          </a:ln>
                          <a:solidFill>
                            <a:srgbClr val="000000"/>
                          </a:solidFill>
                          <a:effectLst/>
                          <a:latin typeface="Arial" charset="0"/>
                          <a:cs typeface="Arial" charset="0"/>
                        </a:rPr>
                        <a:t>by key and key range, views via </a:t>
                      </a:r>
                      <a:r>
                        <a:rPr kumimoji="0" lang="en-US" sz="1600" b="0" i="0" u="none" strike="noStrike" cap="none" normalizeH="0" baseline="0" dirty="0" err="1">
                          <a:ln>
                            <a:noFill/>
                          </a:ln>
                          <a:solidFill>
                            <a:srgbClr val="000000"/>
                          </a:solidFill>
                          <a:effectLst/>
                          <a:latin typeface="Arial" charset="0"/>
                          <a:cs typeface="Arial" charset="0"/>
                        </a:rPr>
                        <a:t>Javascript</a:t>
                      </a:r>
                      <a:r>
                        <a:rPr kumimoji="0" lang="en-US" sz="1600" b="0" i="0" u="none" strike="noStrike" cap="none" normalizeH="0" baseline="0" dirty="0">
                          <a:ln>
                            <a:noFill/>
                          </a:ln>
                          <a:solidFill>
                            <a:srgbClr val="000000"/>
                          </a:solidFill>
                          <a:effectLst/>
                          <a:latin typeface="Arial" charset="0"/>
                          <a:cs typeface="Arial" charset="0"/>
                        </a:rPr>
                        <a:t> and MapReduce</a:t>
                      </a:r>
                      <a:endParaRPr kumimoji="0" lang="cs-CZ" sz="16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57305194"/>
      </p:ext>
    </p:extLst>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2">
            <a:extLst>
              <a:ext uri="{FF2B5EF4-FFF2-40B4-BE49-F238E27FC236}">
                <a16:creationId xmlns:a16="http://schemas.microsoft.com/office/drawing/2014/main" id="{2D86169C-69CD-4C1D-89B9-C8A1D67B9B7C}"/>
              </a:ext>
            </a:extLst>
          </p:cNvPr>
          <p:cNvSpPr>
            <a:spLocks noGrp="1" noChangeArrowheads="1"/>
          </p:cNvSpPr>
          <p:nvPr>
            <p:ph type="title"/>
          </p:nvPr>
        </p:nvSpPr>
        <p:spPr/>
        <p:txBody>
          <a:bodyPr/>
          <a:lstStyle/>
          <a:p>
            <a:pPr eaLnBrk="1" fontAlgn="auto" hangingPunct="1">
              <a:spcAft>
                <a:spcPts val="0"/>
              </a:spcAft>
              <a:defRPr/>
            </a:pPr>
            <a:r>
              <a:rPr lang="en-GB" altLang="en-US" dirty="0"/>
              <a:t>Column-based</a:t>
            </a:r>
            <a:endParaRPr lang="en-GB" altLang="en-US" dirty="0">
              <a:solidFill>
                <a:schemeClr val="tx1"/>
              </a:solidFill>
            </a:endParaRPr>
          </a:p>
        </p:txBody>
      </p:sp>
      <p:sp>
        <p:nvSpPr>
          <p:cNvPr id="27654" name="Rectangle 3">
            <a:extLst>
              <a:ext uri="{FF2B5EF4-FFF2-40B4-BE49-F238E27FC236}">
                <a16:creationId xmlns:a16="http://schemas.microsoft.com/office/drawing/2014/main" id="{74B4E73F-BD2F-4918-8371-284DADEF2AEC}"/>
              </a:ext>
            </a:extLst>
          </p:cNvPr>
          <p:cNvSpPr>
            <a:spLocks noGrp="1" noChangeArrowheads="1"/>
          </p:cNvSpPr>
          <p:nvPr>
            <p:ph type="body" idx="1"/>
          </p:nvPr>
        </p:nvSpPr>
        <p:spPr>
          <a:xfrm>
            <a:off x="1981200" y="1447801"/>
            <a:ext cx="8229600" cy="4683125"/>
          </a:xfrm>
        </p:spPr>
        <p:txBody>
          <a:bodyPr rtlCol="0">
            <a:normAutofit fontScale="62500" lnSpcReduction="20000"/>
          </a:bodyPr>
          <a:lstStyle/>
          <a:p>
            <a:pPr marL="182880" indent="-182880" eaLnBrk="1" fontAlgn="auto" hangingPunct="1">
              <a:spcAft>
                <a:spcPts val="0"/>
              </a:spcAft>
              <a:defRPr/>
            </a:pPr>
            <a:r>
              <a:rPr lang="en-GB" altLang="en-US" sz="2600" dirty="0"/>
              <a:t>Based on Google’s </a:t>
            </a:r>
            <a:r>
              <a:rPr lang="en-GB" altLang="en-US" sz="2600" dirty="0" err="1"/>
              <a:t>BigTable</a:t>
            </a:r>
            <a:r>
              <a:rPr lang="en-GB" altLang="en-US" sz="2600" dirty="0"/>
              <a:t> paper</a:t>
            </a:r>
          </a:p>
          <a:p>
            <a:pPr marL="182880" indent="-182880" eaLnBrk="1" fontAlgn="auto" hangingPunct="1">
              <a:spcAft>
                <a:spcPts val="0"/>
              </a:spcAft>
              <a:defRPr/>
            </a:pPr>
            <a:r>
              <a:rPr lang="en-GB" altLang="en-US" sz="2600" dirty="0"/>
              <a:t>Like column oriented relational databases (store data in column order) but with a twist</a:t>
            </a:r>
          </a:p>
          <a:p>
            <a:pPr marL="182880" indent="-182880" eaLnBrk="1" fontAlgn="auto" hangingPunct="1">
              <a:spcAft>
                <a:spcPts val="0"/>
              </a:spcAft>
              <a:defRPr/>
            </a:pPr>
            <a:r>
              <a:rPr lang="en-GB" altLang="en-US" sz="2600" dirty="0"/>
              <a:t>Tables similarly to RDBMS, but handle semi-structured</a:t>
            </a:r>
          </a:p>
          <a:p>
            <a:pPr marL="182880" indent="-182880" eaLnBrk="1" fontAlgn="auto" hangingPunct="1">
              <a:spcAft>
                <a:spcPts val="0"/>
              </a:spcAft>
              <a:defRPr/>
            </a:pPr>
            <a:r>
              <a:rPr lang="en-GB" altLang="en-US" sz="2600" dirty="0"/>
              <a:t>Data model: </a:t>
            </a:r>
          </a:p>
          <a:p>
            <a:pPr lvl="1" indent="-182880" eaLnBrk="1" fontAlgn="auto" hangingPunct="1">
              <a:spcAft>
                <a:spcPts val="0"/>
              </a:spcAft>
              <a:defRPr/>
            </a:pPr>
            <a:r>
              <a:rPr lang="en-GB" altLang="en-US" sz="2200" dirty="0"/>
              <a:t>Collection of Column Families</a:t>
            </a:r>
          </a:p>
          <a:p>
            <a:pPr lvl="1" indent="-182880" eaLnBrk="1" fontAlgn="auto" hangingPunct="1">
              <a:spcAft>
                <a:spcPts val="0"/>
              </a:spcAft>
              <a:defRPr/>
            </a:pPr>
            <a:r>
              <a:rPr lang="en-GB" altLang="en-US" sz="2200" dirty="0">
                <a:sym typeface="Wingdings" panose="05000000000000000000" pitchFamily="2" charset="2"/>
              </a:rPr>
              <a:t>Column family = (key, value) where value = set of </a:t>
            </a:r>
            <a:r>
              <a:rPr lang="en-GB" altLang="en-US" sz="2200" b="1" dirty="0">
                <a:sym typeface="Wingdings" panose="05000000000000000000" pitchFamily="2" charset="2"/>
              </a:rPr>
              <a:t>related</a:t>
            </a:r>
            <a:r>
              <a:rPr lang="en-GB" altLang="en-US" sz="2200" dirty="0">
                <a:sym typeface="Wingdings" panose="05000000000000000000" pitchFamily="2" charset="2"/>
              </a:rPr>
              <a:t> columns (standard, super) </a:t>
            </a:r>
          </a:p>
          <a:p>
            <a:pPr lvl="1" indent="-182880" eaLnBrk="1" fontAlgn="auto" hangingPunct="1">
              <a:spcAft>
                <a:spcPts val="0"/>
              </a:spcAft>
              <a:defRPr/>
            </a:pPr>
            <a:r>
              <a:rPr lang="en-US" altLang="en-US" sz="2200" dirty="0"/>
              <a:t>indexed by </a:t>
            </a:r>
            <a:r>
              <a:rPr lang="en-US" altLang="en-US" sz="2200" i="1" dirty="0"/>
              <a:t>row key</a:t>
            </a:r>
            <a:r>
              <a:rPr lang="en-US" altLang="en-US" sz="2200" dirty="0"/>
              <a:t>, </a:t>
            </a:r>
            <a:r>
              <a:rPr lang="en-US" altLang="en-US" sz="2200" i="1" dirty="0"/>
              <a:t>column key </a:t>
            </a:r>
            <a:r>
              <a:rPr lang="en-US" altLang="en-US" sz="2200" dirty="0"/>
              <a:t>and  </a:t>
            </a:r>
            <a:r>
              <a:rPr lang="en-US" altLang="en-US" sz="2200" i="1" dirty="0"/>
              <a:t>timestamp </a:t>
            </a:r>
            <a:endParaRPr lang="en-GB" altLang="en-US" sz="2200" i="1" dirty="0"/>
          </a:p>
          <a:p>
            <a:pPr marL="182880" indent="-182880" eaLnBrk="1" fontAlgn="auto" hangingPunct="1">
              <a:spcAft>
                <a:spcPts val="0"/>
              </a:spcAft>
              <a:defRPr/>
            </a:pPr>
            <a:endParaRPr lang="en-GB" altLang="en-US" sz="2600" dirty="0"/>
          </a:p>
          <a:p>
            <a:pPr marL="0" indent="0" eaLnBrk="1" fontAlgn="auto" hangingPunct="1">
              <a:spcAft>
                <a:spcPts val="0"/>
              </a:spcAft>
              <a:buNone/>
              <a:defRPr/>
            </a:pPr>
            <a:r>
              <a:rPr lang="en-GB" altLang="en-US" sz="2600" dirty="0">
                <a:solidFill>
                  <a:schemeClr val="bg1"/>
                </a:solidFill>
              </a:rPr>
              <a:t>allow key-value pairs to be stored (and retrieved on key) in a massively parallel system</a:t>
            </a:r>
            <a:endParaRPr lang="en-GB" altLang="en-US" sz="2200" dirty="0">
              <a:solidFill>
                <a:schemeClr val="bg1"/>
              </a:solidFill>
            </a:endParaRPr>
          </a:p>
          <a:p>
            <a:pPr marL="0" indent="0" eaLnBrk="1" fontAlgn="auto" hangingPunct="1">
              <a:spcAft>
                <a:spcPts val="0"/>
              </a:spcAft>
              <a:buNone/>
              <a:defRPr/>
            </a:pPr>
            <a:r>
              <a:rPr lang="en-GB" altLang="en-US" sz="2600" dirty="0">
                <a:solidFill>
                  <a:schemeClr val="bg1"/>
                </a:solidFill>
              </a:rPr>
              <a:t>storing principle: big hashed distributed tables</a:t>
            </a:r>
          </a:p>
          <a:p>
            <a:pPr marL="0" indent="0" eaLnBrk="1" fontAlgn="auto" hangingPunct="1">
              <a:spcAft>
                <a:spcPts val="0"/>
              </a:spcAft>
              <a:buNone/>
              <a:defRPr/>
            </a:pPr>
            <a:r>
              <a:rPr lang="en-GB" altLang="en-US" sz="2600" dirty="0">
                <a:solidFill>
                  <a:schemeClr val="bg1"/>
                </a:solidFill>
              </a:rPr>
              <a:t>properties: partitioning (horizontally and/or vertically), high availability etc. completely transparent to application</a:t>
            </a:r>
          </a:p>
          <a:p>
            <a:pPr lvl="1" indent="-182880" eaLnBrk="1" fontAlgn="auto" hangingPunct="1">
              <a:spcAft>
                <a:spcPts val="0"/>
              </a:spcAft>
              <a:defRPr/>
            </a:pPr>
            <a:endParaRPr lang="en-GB" altLang="en-US" sz="2200" dirty="0">
              <a:solidFill>
                <a:schemeClr val="bg1"/>
              </a:solidFill>
            </a:endParaRPr>
          </a:p>
          <a:p>
            <a:pPr lvl="1" indent="-182880" eaLnBrk="1" fontAlgn="auto" hangingPunct="1">
              <a:spcAft>
                <a:spcPts val="0"/>
              </a:spcAft>
              <a:defRPr/>
            </a:pPr>
            <a:endParaRPr lang="en-GB" altLang="en-US" sz="2200" dirty="0">
              <a:solidFill>
                <a:schemeClr val="bg1"/>
              </a:solidFill>
            </a:endParaRPr>
          </a:p>
          <a:p>
            <a:pPr marL="274320" lvl="1" indent="0" eaLnBrk="1" fontAlgn="auto" hangingPunct="1">
              <a:spcAft>
                <a:spcPts val="0"/>
              </a:spcAft>
              <a:buNone/>
              <a:defRPr/>
            </a:pPr>
            <a:endParaRPr lang="en-GB" altLang="en-US" sz="2200" dirty="0">
              <a:solidFill>
                <a:schemeClr val="bg1"/>
              </a:solidFill>
            </a:endParaRPr>
          </a:p>
          <a:p>
            <a:pPr marL="182880" indent="-182880" eaLnBrk="1" fontAlgn="auto" hangingPunct="1">
              <a:spcAft>
                <a:spcPts val="0"/>
              </a:spcAft>
              <a:buNone/>
              <a:defRPr/>
            </a:pPr>
            <a:r>
              <a:rPr lang="en-GB" altLang="en-US" sz="2600" dirty="0">
                <a:solidFill>
                  <a:schemeClr val="bg1"/>
                </a:solidFill>
              </a:rPr>
              <a:t>* Better: extendible records</a:t>
            </a:r>
          </a:p>
        </p:txBody>
      </p:sp>
      <p:pic>
        <p:nvPicPr>
          <p:cNvPr id="44037" name="Picture 1">
            <a:extLst>
              <a:ext uri="{FF2B5EF4-FFF2-40B4-BE49-F238E27FC236}">
                <a16:creationId xmlns:a16="http://schemas.microsoft.com/office/drawing/2014/main" id="{58798716-6DD6-483B-8255-AB59D348B2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2264" t="15195" r="28954" b="58298"/>
          <a:stretch>
            <a:fillRect/>
          </a:stretch>
        </p:blipFill>
        <p:spPr bwMode="auto">
          <a:xfrm>
            <a:off x="2546351" y="5033964"/>
            <a:ext cx="2106613" cy="1671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8" name="Picture 1">
            <a:extLst>
              <a:ext uri="{FF2B5EF4-FFF2-40B4-BE49-F238E27FC236}">
                <a16:creationId xmlns:a16="http://schemas.microsoft.com/office/drawing/2014/main" id="{7C610611-7393-43DA-A067-EBCAED3CE4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0576" t="17171" r="62781" b="62572"/>
          <a:stretch>
            <a:fillRect/>
          </a:stretch>
        </p:blipFill>
        <p:spPr bwMode="auto">
          <a:xfrm>
            <a:off x="3167064" y="3548064"/>
            <a:ext cx="865187" cy="1481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9" name="Picture 2">
            <a:extLst>
              <a:ext uri="{FF2B5EF4-FFF2-40B4-BE49-F238E27FC236}">
                <a16:creationId xmlns:a16="http://schemas.microsoft.com/office/drawing/2014/main" id="{DF14A8DF-31EE-41A2-ABB2-828AFA9284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869" t="54167" r="25117" b="14224"/>
          <a:stretch>
            <a:fillRect/>
          </a:stretch>
        </p:blipFill>
        <p:spPr bwMode="auto">
          <a:xfrm>
            <a:off x="5105401" y="4981575"/>
            <a:ext cx="5108575" cy="177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40" name="Picture 3">
            <a:extLst>
              <a:ext uri="{FF2B5EF4-FFF2-40B4-BE49-F238E27FC236}">
                <a16:creationId xmlns:a16="http://schemas.microsoft.com/office/drawing/2014/main" id="{5F7F589E-26A2-4D9B-8831-CDDFDBB18A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6549" t="17134" r="37520" b="60632"/>
          <a:stretch>
            <a:fillRect/>
          </a:stretch>
        </p:blipFill>
        <p:spPr bwMode="auto">
          <a:xfrm>
            <a:off x="6288088" y="3657601"/>
            <a:ext cx="2743200"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4806556"/>
      </p:ext>
    </p:extLst>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2">
            <a:extLst>
              <a:ext uri="{FF2B5EF4-FFF2-40B4-BE49-F238E27FC236}">
                <a16:creationId xmlns:a16="http://schemas.microsoft.com/office/drawing/2014/main" id="{2C86A562-1A47-4CA2-86AB-28C9687A84CD}"/>
              </a:ext>
            </a:extLst>
          </p:cNvPr>
          <p:cNvSpPr>
            <a:spLocks noGrp="1" noChangeArrowheads="1"/>
          </p:cNvSpPr>
          <p:nvPr>
            <p:ph type="title"/>
          </p:nvPr>
        </p:nvSpPr>
        <p:spPr/>
        <p:txBody>
          <a:bodyPr/>
          <a:lstStyle/>
          <a:p>
            <a:pPr eaLnBrk="1" fontAlgn="auto" hangingPunct="1">
              <a:spcAft>
                <a:spcPts val="0"/>
              </a:spcAft>
              <a:defRPr/>
            </a:pPr>
            <a:r>
              <a:rPr lang="en-GB" altLang="en-US" dirty="0"/>
              <a:t>Column-based</a:t>
            </a:r>
            <a:endParaRPr lang="en-GB" altLang="en-US" dirty="0">
              <a:solidFill>
                <a:schemeClr val="tx1"/>
              </a:solidFill>
            </a:endParaRPr>
          </a:p>
        </p:txBody>
      </p:sp>
      <p:sp>
        <p:nvSpPr>
          <p:cNvPr id="45060" name="Rectangle 3">
            <a:extLst>
              <a:ext uri="{FF2B5EF4-FFF2-40B4-BE49-F238E27FC236}">
                <a16:creationId xmlns:a16="http://schemas.microsoft.com/office/drawing/2014/main" id="{651326BA-973F-4391-B8C0-94865D6BE089}"/>
              </a:ext>
            </a:extLst>
          </p:cNvPr>
          <p:cNvSpPr>
            <a:spLocks noGrp="1" noChangeArrowheads="1"/>
          </p:cNvSpPr>
          <p:nvPr>
            <p:ph type="body" idx="1"/>
          </p:nvPr>
        </p:nvSpPr>
        <p:spPr>
          <a:xfrm>
            <a:off x="1981200" y="1447801"/>
            <a:ext cx="8229600" cy="4683125"/>
          </a:xfrm>
        </p:spPr>
        <p:txBody>
          <a:bodyPr/>
          <a:lstStyle/>
          <a:p>
            <a:pPr eaLnBrk="1" hangingPunct="1"/>
            <a:r>
              <a:rPr lang="en-GB" altLang="en-US" sz="2600"/>
              <a:t>One column family can have variable </a:t>
            </a:r>
            <a:br>
              <a:rPr lang="en-GB" altLang="en-US" sz="2600"/>
            </a:br>
            <a:r>
              <a:rPr lang="en-GB" altLang="en-US" sz="2600"/>
              <a:t>numbers of columns</a:t>
            </a:r>
          </a:p>
          <a:p>
            <a:pPr eaLnBrk="1" hangingPunct="1"/>
            <a:r>
              <a:rPr lang="en-GB" altLang="en-US" sz="2600"/>
              <a:t>Cells within a column family are sorted “physically”</a:t>
            </a:r>
          </a:p>
          <a:p>
            <a:pPr eaLnBrk="1" hangingPunct="1"/>
            <a:r>
              <a:rPr lang="en-GB" altLang="en-US" sz="2600"/>
              <a:t>Very sparse, most cells have null values</a:t>
            </a:r>
          </a:p>
          <a:p>
            <a:pPr eaLnBrk="1" hangingPunct="1"/>
            <a:r>
              <a:rPr lang="en-GB" altLang="en-US" sz="2600" b="1"/>
              <a:t>Comparison: </a:t>
            </a:r>
            <a:r>
              <a:rPr lang="en-GB" altLang="en-US" sz="2600"/>
              <a:t>RDBMS vs column-based NOSQL</a:t>
            </a:r>
          </a:p>
          <a:p>
            <a:pPr lvl="1" eaLnBrk="1" hangingPunct="1"/>
            <a:r>
              <a:rPr lang="en-GB" altLang="en-US" sz="2200"/>
              <a:t>Query on multiple tables</a:t>
            </a:r>
          </a:p>
          <a:p>
            <a:pPr lvl="2" eaLnBrk="1" hangingPunct="1"/>
            <a:r>
              <a:rPr lang="en-GB" altLang="en-US" b="1"/>
              <a:t>RDBMS: </a:t>
            </a:r>
            <a:r>
              <a:rPr lang="en-GB" altLang="en-US"/>
              <a:t>must fetch data from several places on disk and glue together</a:t>
            </a:r>
          </a:p>
          <a:p>
            <a:pPr lvl="2" eaLnBrk="1" hangingPunct="1"/>
            <a:r>
              <a:rPr lang="en-GB" altLang="en-US" b="1"/>
              <a:t>Column-based NOSQL: </a:t>
            </a:r>
            <a:r>
              <a:rPr lang="en-GB" altLang="en-US"/>
              <a:t>only fetch column families of those columns that are required by a query (all columns in a column family are stored together on the disk, so multiple rows can be retrieved in one read operation </a:t>
            </a:r>
            <a:r>
              <a:rPr lang="en-GB" altLang="en-US">
                <a:sym typeface="Wingdings" panose="05000000000000000000" pitchFamily="2" charset="2"/>
              </a:rPr>
              <a:t> data locality</a:t>
            </a:r>
            <a:r>
              <a:rPr lang="en-GB" altLang="en-US"/>
              <a:t>)</a:t>
            </a:r>
          </a:p>
        </p:txBody>
      </p:sp>
      <p:pic>
        <p:nvPicPr>
          <p:cNvPr id="45061" name="Picture 2">
            <a:extLst>
              <a:ext uri="{FF2B5EF4-FFF2-40B4-BE49-F238E27FC236}">
                <a16:creationId xmlns:a16="http://schemas.microsoft.com/office/drawing/2014/main" id="{5BCE6B9F-D2BA-43BF-89D2-A0FBA5170F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963" t="52727" r="74033" b="32143"/>
          <a:stretch>
            <a:fillRect/>
          </a:stretch>
        </p:blipFill>
        <p:spPr bwMode="auto">
          <a:xfrm>
            <a:off x="8229601" y="838200"/>
            <a:ext cx="1260475" cy="133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9754822"/>
      </p:ext>
    </p:extLst>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Nadpis 1">
            <a:extLst>
              <a:ext uri="{FF2B5EF4-FFF2-40B4-BE49-F238E27FC236}">
                <a16:creationId xmlns:a16="http://schemas.microsoft.com/office/drawing/2014/main" id="{A757FD22-99E1-49DB-B467-1B37CC770B5E}"/>
              </a:ext>
            </a:extLst>
          </p:cNvPr>
          <p:cNvSpPr>
            <a:spLocks noGrp="1"/>
          </p:cNvSpPr>
          <p:nvPr>
            <p:ph type="title"/>
          </p:nvPr>
        </p:nvSpPr>
        <p:spPr/>
        <p:txBody>
          <a:bodyPr/>
          <a:lstStyle/>
          <a:p>
            <a:pPr eaLnBrk="1" fontAlgn="auto" hangingPunct="1">
              <a:spcAft>
                <a:spcPts val="0"/>
              </a:spcAft>
              <a:defRPr/>
            </a:pPr>
            <a:r>
              <a:rPr lang="en-GB" altLang="en-US" dirty="0"/>
              <a:t>Column-based</a:t>
            </a:r>
          </a:p>
        </p:txBody>
      </p:sp>
      <p:sp>
        <p:nvSpPr>
          <p:cNvPr id="30726" name="Zástupný symbol pro obsah 2">
            <a:extLst>
              <a:ext uri="{FF2B5EF4-FFF2-40B4-BE49-F238E27FC236}">
                <a16:creationId xmlns:a16="http://schemas.microsoft.com/office/drawing/2014/main" id="{D5468FB8-A769-40EE-A754-E0D91E03AA0F}"/>
              </a:ext>
            </a:extLst>
          </p:cNvPr>
          <p:cNvSpPr>
            <a:spLocks noGrp="1"/>
          </p:cNvSpPr>
          <p:nvPr>
            <p:ph idx="1"/>
          </p:nvPr>
        </p:nvSpPr>
        <p:spPr/>
        <p:txBody>
          <a:bodyPr rtlCol="0">
            <a:normAutofit/>
          </a:bodyPr>
          <a:lstStyle/>
          <a:p>
            <a:pPr marL="182880" indent="-182880" eaLnBrk="1" fontAlgn="auto" hangingPunct="1">
              <a:spcAft>
                <a:spcPts val="0"/>
              </a:spcAft>
              <a:defRPr/>
            </a:pPr>
            <a:r>
              <a:rPr lang="en-GB" altLang="en-US" dirty="0"/>
              <a:t>Example: (Cassandra column family--timestamps removed for simplicity)</a:t>
            </a:r>
          </a:p>
          <a:p>
            <a:pPr marL="0" indent="0" eaLnBrk="1" fontAlgn="auto" hangingPunct="1">
              <a:spcAft>
                <a:spcPts val="0"/>
              </a:spcAft>
              <a:buNone/>
              <a:defRPr/>
            </a:pPr>
            <a:r>
              <a:rPr lang="en-GB" altLang="en-US" sz="1800" dirty="0" err="1"/>
              <a:t>UserProfile</a:t>
            </a:r>
            <a:r>
              <a:rPr lang="en-GB" altLang="en-US" sz="1800" dirty="0"/>
              <a:t> = {</a:t>
            </a:r>
          </a:p>
          <a:p>
            <a:pPr marL="393700" indent="0" eaLnBrk="1" fontAlgn="auto" hangingPunct="1">
              <a:spcAft>
                <a:spcPts val="0"/>
              </a:spcAft>
              <a:buNone/>
              <a:defRPr/>
            </a:pPr>
            <a:r>
              <a:rPr lang="en-GB" altLang="en-US" sz="1800" dirty="0"/>
              <a:t> Cassandra = { </a:t>
            </a:r>
            <a:r>
              <a:rPr lang="en-GB" altLang="en-US" sz="1800" dirty="0" err="1"/>
              <a:t>emailAddress</a:t>
            </a:r>
            <a:r>
              <a:rPr lang="en-GB" altLang="en-US" sz="1800" dirty="0"/>
              <a:t>:”casandra@apache.org” , age:”20”}</a:t>
            </a:r>
          </a:p>
          <a:p>
            <a:pPr marL="0" indent="457200" eaLnBrk="1" fontAlgn="auto" hangingPunct="1">
              <a:spcAft>
                <a:spcPts val="0"/>
              </a:spcAft>
              <a:buNone/>
              <a:defRPr/>
            </a:pPr>
            <a:r>
              <a:rPr lang="en-GB" altLang="en-US" sz="1800" dirty="0" err="1"/>
              <a:t>TerryCho</a:t>
            </a:r>
            <a:r>
              <a:rPr lang="en-GB" altLang="en-US" sz="1800" dirty="0"/>
              <a:t> = { </a:t>
            </a:r>
            <a:r>
              <a:rPr lang="en-GB" altLang="en-US" sz="1800" dirty="0" err="1"/>
              <a:t>emailAddress</a:t>
            </a:r>
            <a:r>
              <a:rPr lang="en-GB" altLang="en-US" sz="1800" dirty="0"/>
              <a:t>:”terry.cho@apache.org” , </a:t>
            </a:r>
            <a:r>
              <a:rPr lang="en-GB" altLang="en-US" sz="1800" dirty="0" err="1"/>
              <a:t>gender:”male</a:t>
            </a:r>
            <a:r>
              <a:rPr lang="en-GB" altLang="en-US" sz="1800" dirty="0"/>
              <a:t>”}</a:t>
            </a:r>
          </a:p>
          <a:p>
            <a:pPr marL="1260475" indent="-803275" eaLnBrk="1" fontAlgn="auto" hangingPunct="1">
              <a:spcAft>
                <a:spcPts val="0"/>
              </a:spcAft>
              <a:buNone/>
              <a:defRPr/>
            </a:pPr>
            <a:r>
              <a:rPr lang="en-GB" altLang="en-US" sz="1800" dirty="0" err="1"/>
              <a:t>Cath</a:t>
            </a:r>
            <a:r>
              <a:rPr lang="en-GB" altLang="en-US" sz="1800" dirty="0"/>
              <a:t> = { </a:t>
            </a:r>
            <a:r>
              <a:rPr lang="en-GB" altLang="en-US" sz="1800" dirty="0" err="1"/>
              <a:t>emailAddress</a:t>
            </a:r>
            <a:r>
              <a:rPr lang="en-GB" altLang="en-US" sz="1800" dirty="0"/>
              <a:t>:”cath@apache.org” , age:”20”,gender:”female”,address:”Seoul”}</a:t>
            </a:r>
          </a:p>
          <a:p>
            <a:pPr marL="0" indent="0" eaLnBrk="1" fontAlgn="auto" hangingPunct="1">
              <a:spcAft>
                <a:spcPts val="0"/>
              </a:spcAft>
              <a:buNone/>
              <a:defRPr/>
            </a:pPr>
            <a:r>
              <a:rPr lang="en-GB" altLang="en-US" sz="1800" dirty="0"/>
              <a:t> }</a:t>
            </a:r>
          </a:p>
        </p:txBody>
      </p:sp>
    </p:spTree>
    <p:extLst>
      <p:ext uri="{BB962C8B-B14F-4D97-AF65-F5344CB8AC3E}">
        <p14:creationId xmlns:p14="http://schemas.microsoft.com/office/powerpoint/2010/main" val="1374726660"/>
      </p:ext>
    </p:extLst>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Nadpis 1">
            <a:extLst>
              <a:ext uri="{FF2B5EF4-FFF2-40B4-BE49-F238E27FC236}">
                <a16:creationId xmlns:a16="http://schemas.microsoft.com/office/drawing/2014/main" id="{52B419B5-103C-40D9-B79A-85CDF461C504}"/>
              </a:ext>
            </a:extLst>
          </p:cNvPr>
          <p:cNvSpPr>
            <a:spLocks noGrp="1"/>
          </p:cNvSpPr>
          <p:nvPr>
            <p:ph type="title"/>
          </p:nvPr>
        </p:nvSpPr>
        <p:spPr/>
        <p:txBody>
          <a:bodyPr/>
          <a:lstStyle/>
          <a:p>
            <a:pPr eaLnBrk="1" fontAlgn="auto" hangingPunct="1">
              <a:spcAft>
                <a:spcPts val="0"/>
              </a:spcAft>
              <a:defRPr/>
            </a:pPr>
            <a:r>
              <a:rPr lang="en-GB" altLang="en-US" dirty="0"/>
              <a:t>Column-based</a:t>
            </a:r>
          </a:p>
        </p:txBody>
      </p:sp>
      <p:graphicFrame>
        <p:nvGraphicFramePr>
          <p:cNvPr id="6" name="Group 47">
            <a:extLst>
              <a:ext uri="{FF2B5EF4-FFF2-40B4-BE49-F238E27FC236}">
                <a16:creationId xmlns:a16="http://schemas.microsoft.com/office/drawing/2014/main" id="{0761AC31-660C-4D5E-B232-B39D2854C93A}"/>
              </a:ext>
            </a:extLst>
          </p:cNvPr>
          <p:cNvGraphicFramePr>
            <a:graphicFrameLocks noGrp="1"/>
          </p:cNvGraphicFramePr>
          <p:nvPr/>
        </p:nvGraphicFramePr>
        <p:xfrm>
          <a:off x="1828800" y="1676400"/>
          <a:ext cx="8610600" cy="4535488"/>
        </p:xfrm>
        <a:graphic>
          <a:graphicData uri="http://schemas.openxmlformats.org/drawingml/2006/table">
            <a:tbl>
              <a:tblPr/>
              <a:tblGrid>
                <a:gridCol w="1217613">
                  <a:extLst>
                    <a:ext uri="{9D8B030D-6E8A-4147-A177-3AD203B41FA5}">
                      <a16:colId xmlns:a16="http://schemas.microsoft.com/office/drawing/2014/main" val="20000"/>
                    </a:ext>
                  </a:extLst>
                </a:gridCol>
                <a:gridCol w="230187">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3076575">
                  <a:extLst>
                    <a:ext uri="{9D8B030D-6E8A-4147-A177-3AD203B41FA5}">
                      <a16:colId xmlns:a16="http://schemas.microsoft.com/office/drawing/2014/main" val="20003"/>
                    </a:ext>
                  </a:extLst>
                </a:gridCol>
                <a:gridCol w="2943225">
                  <a:extLst>
                    <a:ext uri="{9D8B030D-6E8A-4147-A177-3AD203B41FA5}">
                      <a16:colId xmlns:a16="http://schemas.microsoft.com/office/drawing/2014/main" val="20004"/>
                    </a:ext>
                  </a:extLst>
                </a:gridCol>
              </a:tblGrid>
              <a:tr h="280939">
                <a:tc>
                  <a:txBody>
                    <a:bodyPr/>
                    <a:lstStyle/>
                    <a:p>
                      <a:pPr marL="0" marR="0" lvl="0" indent="0" algn="ctr" defTabSz="914400" rtl="0" eaLnBrk="1" fontAlgn="base" latinLnBrk="0" hangingPunct="1">
                        <a:lnSpc>
                          <a:spcPct val="115000"/>
                        </a:lnSpc>
                        <a:spcBef>
                          <a:spcPct val="0"/>
                        </a:spcBef>
                        <a:spcAft>
                          <a:spcPts val="400"/>
                        </a:spcAft>
                        <a:buClrTx/>
                        <a:buSzTx/>
                        <a:buFontTx/>
                        <a:buNone/>
                        <a:tabLst/>
                      </a:pPr>
                      <a:r>
                        <a:rPr kumimoji="0" lang="en-US" sz="1600" b="1" i="0" u="none" strike="noStrike" cap="none" normalizeH="0" baseline="0" dirty="0">
                          <a:ln>
                            <a:noFill/>
                          </a:ln>
                          <a:solidFill>
                            <a:srgbClr val="000000"/>
                          </a:solidFill>
                          <a:effectLst/>
                          <a:latin typeface="Arial" charset="0"/>
                          <a:cs typeface="Arial" charset="0"/>
                        </a:rPr>
                        <a:t>Name</a:t>
                      </a:r>
                      <a:endParaRPr kumimoji="0" lang="cs-CZ" sz="1600" b="1" i="0" u="none" strike="noStrike" cap="none" normalizeH="0" baseline="0" dirty="0">
                        <a:ln>
                          <a:noFill/>
                        </a:ln>
                        <a:solidFill>
                          <a:srgbClr val="000000"/>
                        </a:solidFill>
                        <a:effectLst/>
                        <a:latin typeface="Arial" charset="0"/>
                        <a:cs typeface="Arial"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gridSpan="2">
                  <a:txBody>
                    <a:bodyPr/>
                    <a:lstStyle/>
                    <a:p>
                      <a:pPr marL="0" marR="0" lvl="0" indent="0" algn="ctr" defTabSz="914400" rtl="0" eaLnBrk="1" fontAlgn="base" latinLnBrk="0" hangingPunct="1">
                        <a:lnSpc>
                          <a:spcPct val="115000"/>
                        </a:lnSpc>
                        <a:spcBef>
                          <a:spcPct val="0"/>
                        </a:spcBef>
                        <a:spcAft>
                          <a:spcPts val="400"/>
                        </a:spcAft>
                        <a:buClrTx/>
                        <a:buSzTx/>
                        <a:buFontTx/>
                        <a:buNone/>
                        <a:tabLst>
                          <a:tab pos="644525" algn="l"/>
                        </a:tabLst>
                      </a:pPr>
                      <a:r>
                        <a:rPr kumimoji="0" lang="en-US" sz="1600" b="1" i="0" u="none" strike="noStrike" cap="none" normalizeH="0" baseline="0">
                          <a:ln>
                            <a:noFill/>
                          </a:ln>
                          <a:solidFill>
                            <a:srgbClr val="000000"/>
                          </a:solidFill>
                          <a:effectLst/>
                          <a:latin typeface="Arial" charset="0"/>
                          <a:cs typeface="Arial" charset="0"/>
                        </a:rPr>
                        <a:t>Producer</a:t>
                      </a:r>
                      <a:endParaRPr kumimoji="0" lang="cs-CZ" sz="1600" b="1" i="0" u="none" strike="noStrike" cap="none" normalizeH="0" baseline="0">
                        <a:ln>
                          <a:noFill/>
                        </a:ln>
                        <a:solidFill>
                          <a:srgbClr val="000000"/>
                        </a:solidFill>
                        <a:effectLst/>
                        <a:latin typeface="Arial" charset="0"/>
                        <a:cs typeface="Arial"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hMerge="1">
                  <a:txBody>
                    <a:bodyPr/>
                    <a:lstStyle/>
                    <a:p>
                      <a:endParaRPr lang="cs-CZ"/>
                    </a:p>
                  </a:txBody>
                  <a:tcPr/>
                </a:tc>
                <a:tc>
                  <a:txBody>
                    <a:bodyPr/>
                    <a:lstStyle/>
                    <a:p>
                      <a:pPr marL="0" marR="0" lvl="0" indent="0" algn="ctr" defTabSz="914400" rtl="0" eaLnBrk="1" fontAlgn="base" latinLnBrk="0" hangingPunct="1">
                        <a:lnSpc>
                          <a:spcPct val="115000"/>
                        </a:lnSpc>
                        <a:spcBef>
                          <a:spcPct val="0"/>
                        </a:spcBef>
                        <a:spcAft>
                          <a:spcPts val="400"/>
                        </a:spcAft>
                        <a:buClrTx/>
                        <a:buSzTx/>
                        <a:buFontTx/>
                        <a:buNone/>
                        <a:tabLst/>
                      </a:pPr>
                      <a:r>
                        <a:rPr kumimoji="0" lang="en-US" sz="1600" b="1" i="0" u="none" strike="noStrike" cap="none" normalizeH="0" baseline="0">
                          <a:ln>
                            <a:noFill/>
                          </a:ln>
                          <a:solidFill>
                            <a:srgbClr val="000000"/>
                          </a:solidFill>
                          <a:effectLst/>
                          <a:latin typeface="Arial" charset="0"/>
                          <a:cs typeface="Arial" charset="0"/>
                        </a:rPr>
                        <a:t>Data model</a:t>
                      </a:r>
                      <a:endParaRPr kumimoji="0" lang="cs-CZ" sz="1600" b="1" i="0" u="none" strike="noStrike" cap="none" normalizeH="0" baseline="0">
                        <a:ln>
                          <a:noFill/>
                        </a:ln>
                        <a:solidFill>
                          <a:srgbClr val="000000"/>
                        </a:solidFill>
                        <a:effectLst/>
                        <a:latin typeface="Arial" charset="0"/>
                        <a:cs typeface="Arial"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ctr" defTabSz="914400" rtl="0" eaLnBrk="1" fontAlgn="base" latinLnBrk="0" hangingPunct="1">
                        <a:lnSpc>
                          <a:spcPct val="115000"/>
                        </a:lnSpc>
                        <a:spcBef>
                          <a:spcPct val="0"/>
                        </a:spcBef>
                        <a:spcAft>
                          <a:spcPts val="400"/>
                        </a:spcAft>
                        <a:buClrTx/>
                        <a:buSzTx/>
                        <a:buFontTx/>
                        <a:buNone/>
                        <a:tabLst/>
                      </a:pPr>
                      <a:r>
                        <a:rPr kumimoji="0" lang="en-US" sz="1600" b="1" i="0" u="none" strike="noStrike" cap="none" normalizeH="0" baseline="0">
                          <a:ln>
                            <a:noFill/>
                          </a:ln>
                          <a:solidFill>
                            <a:srgbClr val="000000"/>
                          </a:solidFill>
                          <a:effectLst/>
                          <a:latin typeface="Arial" charset="0"/>
                          <a:cs typeface="Arial" charset="0"/>
                        </a:rPr>
                        <a:t>Querying</a:t>
                      </a:r>
                      <a:endParaRPr kumimoji="0" lang="cs-CZ" sz="1600" b="1" i="0" u="none" strike="noStrike" cap="none" normalizeH="0" baseline="0">
                        <a:ln>
                          <a:noFill/>
                        </a:ln>
                        <a:solidFill>
                          <a:srgbClr val="000000"/>
                        </a:solidFill>
                        <a:effectLst/>
                        <a:latin typeface="Arial" charset="0"/>
                        <a:cs typeface="Arial"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extLst>
                  <a:ext uri="{0D108BD9-81ED-4DB2-BD59-A6C34878D82A}">
                    <a16:rowId xmlns:a16="http://schemas.microsoft.com/office/drawing/2014/main" val="10000"/>
                  </a:ext>
                </a:extLst>
              </a:tr>
              <a:tr h="352363">
                <a:tc gridSpan="5">
                  <a:txBody>
                    <a:bodyPr/>
                    <a:lstStyle/>
                    <a:p>
                      <a:pPr marL="0" marR="0" lvl="0" indent="0" algn="l" defTabSz="914400" rtl="0" eaLnBrk="1" fontAlgn="base" latinLnBrk="0" hangingPunct="1">
                        <a:lnSpc>
                          <a:spcPct val="100000"/>
                        </a:lnSpc>
                        <a:spcBef>
                          <a:spcPct val="0"/>
                        </a:spcBef>
                        <a:spcAft>
                          <a:spcPts val="400"/>
                        </a:spcAft>
                        <a:buClrTx/>
                        <a:buSzTx/>
                        <a:buFontTx/>
                        <a:buNone/>
                        <a:tabLst/>
                      </a:pPr>
                      <a:endParaRPr kumimoji="0" lang="cs-CZ" sz="16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1"/>
                  </a:ext>
                </a:extLst>
              </a:tr>
              <a:tr h="731707">
                <a:tc gridSpan="2">
                  <a:txBody>
                    <a:bodyPr/>
                    <a:lstStyle/>
                    <a:p>
                      <a:pPr marL="0" marR="0" lvl="0" indent="0" algn="l" defTabSz="914400" rtl="0" eaLnBrk="1" fontAlgn="base" latinLnBrk="0" hangingPunct="1">
                        <a:lnSpc>
                          <a:spcPct val="100000"/>
                        </a:lnSpc>
                        <a:spcBef>
                          <a:spcPct val="0"/>
                        </a:spcBef>
                        <a:spcAft>
                          <a:spcPts val="400"/>
                        </a:spcAft>
                        <a:buClrTx/>
                        <a:buSzTx/>
                        <a:buFontTx/>
                        <a:buNone/>
                        <a:tabLst/>
                      </a:pPr>
                      <a:r>
                        <a:rPr kumimoji="0" lang="en-US" sz="1600" b="0" i="0" u="none" strike="noStrike" cap="none" normalizeH="0" baseline="0">
                          <a:ln>
                            <a:noFill/>
                          </a:ln>
                          <a:solidFill>
                            <a:srgbClr val="000000"/>
                          </a:solidFill>
                          <a:effectLst/>
                          <a:latin typeface="Arial" charset="0"/>
                          <a:cs typeface="Arial" charset="0"/>
                        </a:rPr>
                        <a:t>BigTable </a:t>
                      </a:r>
                      <a:endParaRPr kumimoji="0" lang="cs-CZ" sz="16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h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ts val="400"/>
                        </a:spcAft>
                        <a:buClrTx/>
                        <a:buSzTx/>
                        <a:buFontTx/>
                        <a:buNone/>
                        <a:tabLst/>
                      </a:pPr>
                      <a:r>
                        <a:rPr kumimoji="0" lang="en-US" sz="1600" b="0" i="0" u="none" strike="noStrike" cap="none" normalizeH="0" baseline="0">
                          <a:ln>
                            <a:noFill/>
                          </a:ln>
                          <a:solidFill>
                            <a:srgbClr val="000000"/>
                          </a:solidFill>
                          <a:effectLst/>
                          <a:latin typeface="Arial" charset="0"/>
                          <a:cs typeface="Arial" charset="0"/>
                        </a:rPr>
                        <a:t>Google</a:t>
                      </a:r>
                      <a:endParaRPr kumimoji="0" lang="cs-CZ" sz="16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ts val="400"/>
                        </a:spcAft>
                        <a:buClrTx/>
                        <a:buSzTx/>
                        <a:buFontTx/>
                        <a:buNone/>
                        <a:tabLst/>
                      </a:pPr>
                      <a:r>
                        <a:rPr kumimoji="0" lang="en-US" sz="1600" b="0" i="0" u="none" strike="noStrike" cap="none" normalizeH="0" baseline="0">
                          <a:ln>
                            <a:noFill/>
                          </a:ln>
                          <a:solidFill>
                            <a:srgbClr val="000000"/>
                          </a:solidFill>
                          <a:effectLst/>
                          <a:latin typeface="Arial" charset="0"/>
                          <a:cs typeface="Arial" charset="0"/>
                        </a:rPr>
                        <a:t>set of couples (key, {value})</a:t>
                      </a:r>
                      <a:endParaRPr kumimoji="0" lang="cs-CZ" sz="16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ts val="400"/>
                        </a:spcAft>
                        <a:buClrTx/>
                        <a:buSzTx/>
                        <a:buFontTx/>
                        <a:buNone/>
                        <a:tabLst/>
                      </a:pPr>
                      <a:r>
                        <a:rPr kumimoji="0" lang="en-US" sz="1600" b="0" i="0" u="none" strike="noStrike" cap="none" normalizeH="0" baseline="0">
                          <a:ln>
                            <a:noFill/>
                          </a:ln>
                          <a:solidFill>
                            <a:srgbClr val="000000"/>
                          </a:solidFill>
                          <a:effectLst/>
                          <a:latin typeface="Arial" charset="0"/>
                          <a:cs typeface="Arial" charset="0"/>
                        </a:rPr>
                        <a:t>selection (by combination of row, column, and time stamp ranges)</a:t>
                      </a:r>
                      <a:endParaRPr kumimoji="0" lang="cs-CZ" sz="16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extLst>
                  <a:ext uri="{0D108BD9-81ED-4DB2-BD59-A6C34878D82A}">
                    <a16:rowId xmlns:a16="http://schemas.microsoft.com/office/drawing/2014/main" val="10002"/>
                  </a:ext>
                </a:extLst>
              </a:tr>
              <a:tr h="487680">
                <a:tc gridSpan="2">
                  <a:txBody>
                    <a:bodyPr/>
                    <a:lstStyle/>
                    <a:p>
                      <a:pPr marL="0" marR="0" lvl="0" indent="0" algn="l" defTabSz="914400" rtl="0" eaLnBrk="1" fontAlgn="base" latinLnBrk="0" hangingPunct="1">
                        <a:lnSpc>
                          <a:spcPct val="100000"/>
                        </a:lnSpc>
                        <a:spcBef>
                          <a:spcPct val="0"/>
                        </a:spcBef>
                        <a:spcAft>
                          <a:spcPts val="400"/>
                        </a:spcAft>
                        <a:buClrTx/>
                        <a:buSzTx/>
                        <a:buFontTx/>
                        <a:buNone/>
                        <a:tabLst/>
                      </a:pPr>
                      <a:r>
                        <a:rPr kumimoji="0" lang="en-US" sz="1600" b="0" i="0" u="none" strike="noStrike" cap="none" normalizeH="0" baseline="0">
                          <a:ln>
                            <a:noFill/>
                          </a:ln>
                          <a:solidFill>
                            <a:srgbClr val="000000"/>
                          </a:solidFill>
                          <a:effectLst/>
                          <a:latin typeface="Arial" charset="0"/>
                          <a:cs typeface="Arial" charset="0"/>
                        </a:rPr>
                        <a:t>HBase</a:t>
                      </a:r>
                      <a:endParaRPr kumimoji="0" lang="cs-CZ" sz="16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h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ts val="400"/>
                        </a:spcAft>
                        <a:buClrTx/>
                        <a:buSzTx/>
                        <a:buFontTx/>
                        <a:buNone/>
                        <a:tabLst/>
                      </a:pPr>
                      <a:r>
                        <a:rPr kumimoji="0" lang="en-US" sz="1600" b="0" i="0" u="none" strike="noStrike" cap="none" normalizeH="0" baseline="0">
                          <a:ln>
                            <a:noFill/>
                          </a:ln>
                          <a:solidFill>
                            <a:srgbClr val="000000"/>
                          </a:solidFill>
                          <a:effectLst/>
                          <a:latin typeface="Arial" charset="0"/>
                          <a:cs typeface="Arial" charset="0"/>
                        </a:rPr>
                        <a:t>Apache</a:t>
                      </a:r>
                      <a:endParaRPr kumimoji="0" lang="cs-CZ" sz="16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ts val="400"/>
                        </a:spcAft>
                        <a:buClrTx/>
                        <a:buSzTx/>
                        <a:buFontTx/>
                        <a:buNone/>
                        <a:tabLst/>
                      </a:pPr>
                      <a:r>
                        <a:rPr kumimoji="0" lang="en-US" sz="1600" b="0" i="0" u="none" strike="noStrike" cap="none" normalizeH="0" baseline="0">
                          <a:ln>
                            <a:noFill/>
                          </a:ln>
                          <a:solidFill>
                            <a:srgbClr val="000000"/>
                          </a:solidFill>
                          <a:effectLst/>
                          <a:latin typeface="Arial" charset="0"/>
                          <a:cs typeface="Arial" charset="0"/>
                        </a:rPr>
                        <a:t>groups of columns (a BigTable clone)</a:t>
                      </a:r>
                      <a:endParaRPr kumimoji="0" lang="cs-CZ" sz="16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ts val="400"/>
                        </a:spcAft>
                        <a:buClrTx/>
                        <a:buSzTx/>
                        <a:buFontTx/>
                        <a:buNone/>
                        <a:tabLst/>
                      </a:pPr>
                      <a:r>
                        <a:rPr kumimoji="0" lang="en-US" sz="1600" b="0" i="0" u="none" strike="noStrike" cap="none" normalizeH="0" baseline="0">
                          <a:ln>
                            <a:noFill/>
                          </a:ln>
                          <a:solidFill>
                            <a:srgbClr val="000000"/>
                          </a:solidFill>
                          <a:effectLst/>
                          <a:latin typeface="Arial" charset="0"/>
                          <a:cs typeface="Arial" charset="0"/>
                        </a:rPr>
                        <a:t>JRUBY IRB-based shell (similar to SQL)</a:t>
                      </a:r>
                      <a:endParaRPr kumimoji="0" lang="cs-CZ" sz="16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extLst>
                  <a:ext uri="{0D108BD9-81ED-4DB2-BD59-A6C34878D82A}">
                    <a16:rowId xmlns:a16="http://schemas.microsoft.com/office/drawing/2014/main" val="10003"/>
                  </a:ext>
                </a:extLst>
              </a:tr>
              <a:tr h="487680">
                <a:tc gridSpan="2">
                  <a:txBody>
                    <a:bodyPr/>
                    <a:lstStyle/>
                    <a:p>
                      <a:pPr marL="0" marR="0" lvl="0" indent="0" algn="l" defTabSz="914400" rtl="0" eaLnBrk="1" fontAlgn="base" latinLnBrk="0" hangingPunct="1">
                        <a:lnSpc>
                          <a:spcPct val="100000"/>
                        </a:lnSpc>
                        <a:spcBef>
                          <a:spcPct val="0"/>
                        </a:spcBef>
                        <a:spcAft>
                          <a:spcPts val="400"/>
                        </a:spcAft>
                        <a:buClrTx/>
                        <a:buSzTx/>
                        <a:buFontTx/>
                        <a:buNone/>
                        <a:tabLst/>
                      </a:pPr>
                      <a:r>
                        <a:rPr kumimoji="0" lang="en-US" sz="1600" b="0" i="0" u="none" strike="noStrike" cap="none" normalizeH="0" baseline="0">
                          <a:ln>
                            <a:noFill/>
                          </a:ln>
                          <a:solidFill>
                            <a:srgbClr val="000000"/>
                          </a:solidFill>
                          <a:effectLst/>
                          <a:latin typeface="Arial" charset="0"/>
                          <a:cs typeface="Arial" charset="0"/>
                        </a:rPr>
                        <a:t>Hypertable</a:t>
                      </a:r>
                      <a:endParaRPr kumimoji="0" lang="cs-CZ" sz="16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h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ts val="400"/>
                        </a:spcAft>
                        <a:buClrTx/>
                        <a:buSzTx/>
                        <a:buFontTx/>
                        <a:buNone/>
                        <a:tabLst/>
                      </a:pPr>
                      <a:r>
                        <a:rPr kumimoji="0" lang="en-US" sz="1600" b="0" i="0" u="none" strike="noStrike" cap="none" normalizeH="0" baseline="0">
                          <a:ln>
                            <a:noFill/>
                          </a:ln>
                          <a:solidFill>
                            <a:srgbClr val="000000"/>
                          </a:solidFill>
                          <a:effectLst/>
                          <a:latin typeface="Arial" charset="0"/>
                          <a:cs typeface="Arial" charset="0"/>
                        </a:rPr>
                        <a:t>Hypertable</a:t>
                      </a:r>
                      <a:endParaRPr kumimoji="0" lang="cs-CZ" sz="16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ts val="400"/>
                        </a:spcAft>
                        <a:buClrTx/>
                        <a:buSzTx/>
                        <a:buFontTx/>
                        <a:buNone/>
                        <a:tabLst/>
                      </a:pPr>
                      <a:r>
                        <a:rPr kumimoji="0" lang="en-US" sz="1600" b="0" i="0" u="none" strike="noStrike" cap="none" normalizeH="0" baseline="0">
                          <a:ln>
                            <a:noFill/>
                          </a:ln>
                          <a:solidFill>
                            <a:srgbClr val="000000"/>
                          </a:solidFill>
                          <a:effectLst/>
                          <a:latin typeface="Arial" charset="0"/>
                          <a:cs typeface="Arial" charset="0"/>
                        </a:rPr>
                        <a:t>like BigTable</a:t>
                      </a:r>
                      <a:endParaRPr kumimoji="0" lang="cs-CZ" sz="16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ts val="400"/>
                        </a:spcAft>
                        <a:buClrTx/>
                        <a:buSzTx/>
                        <a:buFontTx/>
                        <a:buNone/>
                        <a:tabLst/>
                      </a:pPr>
                      <a:r>
                        <a:rPr kumimoji="0" lang="en-US" sz="1600" b="0" i="0" u="none" strike="noStrike" cap="none" normalizeH="0" baseline="0">
                          <a:ln>
                            <a:noFill/>
                          </a:ln>
                          <a:solidFill>
                            <a:srgbClr val="000000"/>
                          </a:solidFill>
                          <a:effectLst/>
                          <a:latin typeface="Arial" charset="0"/>
                          <a:cs typeface="Arial" charset="0"/>
                        </a:rPr>
                        <a:t>HQL (Hypertext Query Language) </a:t>
                      </a:r>
                      <a:endParaRPr kumimoji="0" lang="cs-CZ" sz="16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extLst>
                  <a:ext uri="{0D108BD9-81ED-4DB2-BD59-A6C34878D82A}">
                    <a16:rowId xmlns:a16="http://schemas.microsoft.com/office/drawing/2014/main" val="10004"/>
                  </a:ext>
                </a:extLst>
              </a:tr>
              <a:tr h="731707">
                <a:tc gridSpan="2">
                  <a:txBody>
                    <a:bodyPr/>
                    <a:lstStyle/>
                    <a:p>
                      <a:pPr marL="0" marR="0" lvl="0" indent="0" algn="l" defTabSz="914400" rtl="0" eaLnBrk="1" fontAlgn="base" latinLnBrk="0" hangingPunct="1">
                        <a:lnSpc>
                          <a:spcPct val="100000"/>
                        </a:lnSpc>
                        <a:spcBef>
                          <a:spcPct val="0"/>
                        </a:spcBef>
                        <a:spcAft>
                          <a:spcPts val="400"/>
                        </a:spcAft>
                        <a:buClrTx/>
                        <a:buSzTx/>
                        <a:buFontTx/>
                        <a:buNone/>
                        <a:tabLst/>
                      </a:pPr>
                      <a:r>
                        <a:rPr kumimoji="0" lang="en-US" sz="1600" b="0" i="0" u="none" strike="noStrike" cap="none" normalizeH="0" baseline="0">
                          <a:ln>
                            <a:noFill/>
                          </a:ln>
                          <a:solidFill>
                            <a:srgbClr val="000000"/>
                          </a:solidFill>
                          <a:effectLst/>
                          <a:latin typeface="Arial" charset="0"/>
                          <a:cs typeface="Arial" charset="0"/>
                        </a:rPr>
                        <a:t>CASSANDRA</a:t>
                      </a:r>
                      <a:endParaRPr kumimoji="0" lang="cs-CZ" sz="16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h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ts val="400"/>
                        </a:spcAft>
                        <a:buClrTx/>
                        <a:buSzTx/>
                        <a:buFontTx/>
                        <a:buNone/>
                        <a:tabLst/>
                      </a:pPr>
                      <a:r>
                        <a:rPr kumimoji="0" lang="en-US" sz="1600" b="0" i="0" u="none" strike="noStrike" cap="none" normalizeH="0" baseline="0">
                          <a:ln>
                            <a:noFill/>
                          </a:ln>
                          <a:solidFill>
                            <a:srgbClr val="000000"/>
                          </a:solidFill>
                          <a:effectLst/>
                          <a:latin typeface="Arial" charset="0"/>
                          <a:cs typeface="Arial" charset="0"/>
                        </a:rPr>
                        <a:t>Apache (originally Facebook)</a:t>
                      </a:r>
                      <a:endParaRPr kumimoji="0" lang="cs-CZ" sz="16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ts val="400"/>
                        </a:spcAft>
                        <a:buClrTx/>
                        <a:buSzTx/>
                        <a:buFontTx/>
                        <a:buNone/>
                        <a:tabLst/>
                      </a:pPr>
                      <a:r>
                        <a:rPr kumimoji="0" lang="en-US" sz="1600" b="0" i="0" u="none" strike="noStrike" cap="none" normalizeH="0" baseline="0" dirty="0">
                          <a:ln>
                            <a:noFill/>
                          </a:ln>
                          <a:solidFill>
                            <a:srgbClr val="000000"/>
                          </a:solidFill>
                          <a:effectLst/>
                          <a:latin typeface="Arial" charset="0"/>
                          <a:cs typeface="Arial" charset="0"/>
                        </a:rPr>
                        <a:t>columns, groups of columns corresponding to a key (</a:t>
                      </a:r>
                      <a:r>
                        <a:rPr kumimoji="0" lang="en-US" sz="1600" b="0" i="0" u="none" strike="noStrike" cap="none" normalizeH="0" baseline="0" dirty="0" err="1">
                          <a:ln>
                            <a:noFill/>
                          </a:ln>
                          <a:solidFill>
                            <a:srgbClr val="000000"/>
                          </a:solidFill>
                          <a:effectLst/>
                          <a:latin typeface="Arial" charset="0"/>
                          <a:cs typeface="Arial" charset="0"/>
                        </a:rPr>
                        <a:t>supercolumns</a:t>
                      </a:r>
                      <a:r>
                        <a:rPr kumimoji="0" lang="en-US" sz="1600" b="0" i="0" u="none" strike="noStrike" cap="none" normalizeH="0" baseline="0" dirty="0">
                          <a:ln>
                            <a:noFill/>
                          </a:ln>
                          <a:solidFill>
                            <a:srgbClr val="000000"/>
                          </a:solidFill>
                          <a:effectLst/>
                          <a:latin typeface="Arial" charset="0"/>
                          <a:cs typeface="Arial" charset="0"/>
                        </a:rPr>
                        <a:t>)</a:t>
                      </a:r>
                      <a:endParaRPr kumimoji="0" lang="cs-CZ" sz="16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ts val="400"/>
                        </a:spcAft>
                        <a:buClrTx/>
                        <a:buSzTx/>
                        <a:buFontTx/>
                        <a:buNone/>
                        <a:tabLst/>
                      </a:pPr>
                      <a:r>
                        <a:rPr kumimoji="0" lang="en-US" sz="1600" b="0" i="0" u="none" strike="noStrike" cap="none" normalizeH="0" baseline="0">
                          <a:ln>
                            <a:noFill/>
                          </a:ln>
                          <a:solidFill>
                            <a:srgbClr val="000000"/>
                          </a:solidFill>
                          <a:effectLst/>
                          <a:latin typeface="Arial" charset="0"/>
                          <a:cs typeface="Arial" charset="0"/>
                        </a:rPr>
                        <a:t>simple selections on key, range queries, column or columns ranges</a:t>
                      </a:r>
                      <a:endParaRPr kumimoji="0" lang="cs-CZ" sz="16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extLst>
                  <a:ext uri="{0D108BD9-81ED-4DB2-BD59-A6C34878D82A}">
                    <a16:rowId xmlns:a16="http://schemas.microsoft.com/office/drawing/2014/main" val="10005"/>
                  </a:ext>
                </a:extLst>
              </a:tr>
              <a:tr h="1463413">
                <a:tc gridSpan="2">
                  <a:txBody>
                    <a:bodyPr/>
                    <a:lstStyle/>
                    <a:p>
                      <a:pPr marL="0" marR="0" lvl="0" indent="0" algn="l" defTabSz="914400" rtl="0" eaLnBrk="1" fontAlgn="base" latinLnBrk="0" hangingPunct="1">
                        <a:lnSpc>
                          <a:spcPct val="100000"/>
                        </a:lnSpc>
                        <a:spcBef>
                          <a:spcPct val="0"/>
                        </a:spcBef>
                        <a:spcAft>
                          <a:spcPts val="400"/>
                        </a:spcAft>
                        <a:buClrTx/>
                        <a:buSzTx/>
                        <a:buFontTx/>
                        <a:buNone/>
                        <a:tabLst/>
                      </a:pPr>
                      <a:r>
                        <a:rPr kumimoji="0" lang="en-US" sz="1600" b="0" i="0" u="none" strike="noStrike" cap="none" normalizeH="0" baseline="0" dirty="0">
                          <a:ln>
                            <a:noFill/>
                          </a:ln>
                          <a:solidFill>
                            <a:srgbClr val="000000"/>
                          </a:solidFill>
                          <a:effectLst/>
                          <a:latin typeface="Arial" charset="0"/>
                          <a:cs typeface="Arial" charset="0"/>
                        </a:rPr>
                        <a:t>PNUTS</a:t>
                      </a:r>
                      <a:endParaRPr kumimoji="0" lang="cs-CZ" sz="16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h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ts val="400"/>
                        </a:spcAft>
                        <a:buClrTx/>
                        <a:buSzTx/>
                        <a:buFontTx/>
                        <a:buNone/>
                        <a:tabLst/>
                      </a:pPr>
                      <a:r>
                        <a:rPr kumimoji="0" lang="en-US" sz="1600" b="0" i="0" u="none" strike="noStrike" cap="none" normalizeH="0" baseline="0">
                          <a:ln>
                            <a:noFill/>
                          </a:ln>
                          <a:solidFill>
                            <a:srgbClr val="000000"/>
                          </a:solidFill>
                          <a:effectLst/>
                          <a:latin typeface="Arial" charset="0"/>
                          <a:cs typeface="Arial" charset="0"/>
                        </a:rPr>
                        <a:t>Yahoo</a:t>
                      </a:r>
                      <a:endParaRPr kumimoji="0" lang="cs-CZ" sz="16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ts val="400"/>
                        </a:spcAft>
                        <a:buClrTx/>
                        <a:buSzTx/>
                        <a:buFontTx/>
                        <a:buNone/>
                        <a:tabLst/>
                      </a:pPr>
                      <a:r>
                        <a:rPr kumimoji="0" lang="en-US" sz="1600" b="0" i="0" u="none" strike="noStrike" cap="none" normalizeH="0" baseline="0" dirty="0">
                          <a:ln>
                            <a:noFill/>
                          </a:ln>
                          <a:solidFill>
                            <a:srgbClr val="000000"/>
                          </a:solidFill>
                          <a:effectLst/>
                          <a:latin typeface="Arial" charset="0"/>
                          <a:cs typeface="Arial" charset="0"/>
                        </a:rPr>
                        <a:t>(hashed or ordered) tables, typed arrays, flexible schema</a:t>
                      </a:r>
                      <a:endParaRPr kumimoji="0" lang="cs-CZ" sz="16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cs typeface="Arial" charset="0"/>
                        </a:rPr>
                        <a:t>selection and projection from a single table (retrieve an arbitrary single record by primary key, range queries, complex predicates, ordering, top-k)</a:t>
                      </a:r>
                      <a:endParaRPr kumimoji="0" lang="cs-CZ" sz="16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9228198"/>
      </p:ext>
    </p:extLst>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Nadpis 1">
            <a:extLst>
              <a:ext uri="{FF2B5EF4-FFF2-40B4-BE49-F238E27FC236}">
                <a16:creationId xmlns:a16="http://schemas.microsoft.com/office/drawing/2014/main" id="{915FE5A2-3224-4154-A77E-4C263580C893}"/>
              </a:ext>
            </a:extLst>
          </p:cNvPr>
          <p:cNvSpPr>
            <a:spLocks noGrp="1"/>
          </p:cNvSpPr>
          <p:nvPr>
            <p:ph type="title"/>
          </p:nvPr>
        </p:nvSpPr>
        <p:spPr/>
        <p:txBody>
          <a:bodyPr/>
          <a:lstStyle/>
          <a:p>
            <a:pPr eaLnBrk="1" fontAlgn="auto" hangingPunct="1">
              <a:spcAft>
                <a:spcPts val="0"/>
              </a:spcAft>
              <a:defRPr/>
            </a:pPr>
            <a:r>
              <a:rPr lang="en-GB" altLang="en-US" dirty="0"/>
              <a:t>Graph-based</a:t>
            </a:r>
          </a:p>
        </p:txBody>
      </p:sp>
      <p:sp>
        <p:nvSpPr>
          <p:cNvPr id="48132" name="Zástupný symbol pro obsah 2">
            <a:extLst>
              <a:ext uri="{FF2B5EF4-FFF2-40B4-BE49-F238E27FC236}">
                <a16:creationId xmlns:a16="http://schemas.microsoft.com/office/drawing/2014/main" id="{80121738-B4BF-47EA-9D8F-9380927E3D0F}"/>
              </a:ext>
            </a:extLst>
          </p:cNvPr>
          <p:cNvSpPr>
            <a:spLocks noGrp="1"/>
          </p:cNvSpPr>
          <p:nvPr>
            <p:ph idx="1"/>
          </p:nvPr>
        </p:nvSpPr>
        <p:spPr/>
        <p:txBody>
          <a:bodyPr/>
          <a:lstStyle/>
          <a:p>
            <a:pPr eaLnBrk="1" hangingPunct="1"/>
            <a:r>
              <a:rPr lang="en-US" altLang="en-US"/>
              <a:t>Focus on modeling the structure of data (</a:t>
            </a:r>
            <a:r>
              <a:rPr lang="en-US" altLang="en-US" i="1"/>
              <a:t>interconnectivity</a:t>
            </a:r>
            <a:r>
              <a:rPr lang="en-US" altLang="en-US"/>
              <a:t>)</a:t>
            </a:r>
          </a:p>
          <a:p>
            <a:pPr eaLnBrk="1" hangingPunct="1"/>
            <a:r>
              <a:rPr lang="en-US" altLang="en-US"/>
              <a:t>Scales to the complexity of data</a:t>
            </a:r>
          </a:p>
          <a:p>
            <a:pPr eaLnBrk="1" hangingPunct="1"/>
            <a:r>
              <a:rPr lang="en-US" altLang="en-US"/>
              <a:t>Inspired by mathematical Graph Theory (G=(E,V)) </a:t>
            </a:r>
          </a:p>
          <a:p>
            <a:pPr eaLnBrk="1" hangingPunct="1"/>
            <a:r>
              <a:rPr lang="en-US" altLang="en-US"/>
              <a:t>Data model: </a:t>
            </a:r>
          </a:p>
          <a:p>
            <a:pPr lvl="1" eaLnBrk="1" hangingPunct="1"/>
            <a:r>
              <a:rPr lang="en-US" altLang="en-US"/>
              <a:t>(Property Graph) nodes and edges</a:t>
            </a:r>
          </a:p>
          <a:p>
            <a:pPr lvl="2" eaLnBrk="1" hangingPunct="1"/>
            <a:r>
              <a:rPr lang="en-US" altLang="en-US"/>
              <a:t>Nodes may have properties  (including ID)</a:t>
            </a:r>
          </a:p>
          <a:p>
            <a:pPr lvl="2" eaLnBrk="1" hangingPunct="1"/>
            <a:r>
              <a:rPr lang="en-US" altLang="en-US"/>
              <a:t>Edges may have labels or roles</a:t>
            </a:r>
          </a:p>
          <a:p>
            <a:pPr lvl="1" eaLnBrk="1" hangingPunct="1"/>
            <a:r>
              <a:rPr lang="en-US" altLang="en-US"/>
              <a:t>Key-value pairs on both</a:t>
            </a:r>
          </a:p>
          <a:p>
            <a:pPr eaLnBrk="1" hangingPunct="1"/>
            <a:r>
              <a:rPr lang="en-US" altLang="en-US"/>
              <a:t>Interfaces and query languages vary</a:t>
            </a:r>
          </a:p>
          <a:p>
            <a:pPr eaLnBrk="1" hangingPunct="1"/>
            <a:r>
              <a:rPr lang="en-US" altLang="en-US" i="1"/>
              <a:t>Single-step</a:t>
            </a:r>
            <a:r>
              <a:rPr lang="en-US" altLang="en-US"/>
              <a:t> vs </a:t>
            </a:r>
            <a:r>
              <a:rPr lang="en-US" altLang="en-US" i="1"/>
              <a:t>path expressions </a:t>
            </a:r>
            <a:r>
              <a:rPr lang="en-US" altLang="en-US"/>
              <a:t>vs </a:t>
            </a:r>
            <a:r>
              <a:rPr lang="en-US" altLang="en-US" i="1"/>
              <a:t>full recursion</a:t>
            </a:r>
          </a:p>
          <a:p>
            <a:pPr eaLnBrk="1" hangingPunct="1"/>
            <a:r>
              <a:rPr lang="en-US" altLang="en-US"/>
              <a:t>Example:</a:t>
            </a:r>
          </a:p>
          <a:p>
            <a:pPr lvl="1" eaLnBrk="1" hangingPunct="1"/>
            <a:r>
              <a:rPr lang="en-US" altLang="en-US"/>
              <a:t>Neo4j, FlockDB, Pregel, InfoGrid …</a:t>
            </a:r>
          </a:p>
        </p:txBody>
      </p:sp>
      <p:pic>
        <p:nvPicPr>
          <p:cNvPr id="48133" name="Picture 3">
            <a:extLst>
              <a:ext uri="{FF2B5EF4-FFF2-40B4-BE49-F238E27FC236}">
                <a16:creationId xmlns:a16="http://schemas.microsoft.com/office/drawing/2014/main" id="{74A2C910-99E5-44DB-9C41-6891E67FDC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0394" t="15366" r="24377" b="58333"/>
          <a:stretch>
            <a:fillRect/>
          </a:stretch>
        </p:blipFill>
        <p:spPr bwMode="auto">
          <a:xfrm>
            <a:off x="7948614" y="3124200"/>
            <a:ext cx="1804987"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7055459"/>
      </p:ext>
    </p:extLst>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Nadpis 1">
            <a:extLst>
              <a:ext uri="{FF2B5EF4-FFF2-40B4-BE49-F238E27FC236}">
                <a16:creationId xmlns:a16="http://schemas.microsoft.com/office/drawing/2014/main" id="{F173D69D-920A-45C0-BFB2-8CA33E3B30BF}"/>
              </a:ext>
            </a:extLst>
          </p:cNvPr>
          <p:cNvSpPr>
            <a:spLocks noGrp="1"/>
          </p:cNvSpPr>
          <p:nvPr>
            <p:ph type="title"/>
          </p:nvPr>
        </p:nvSpPr>
        <p:spPr/>
        <p:txBody>
          <a:bodyPr/>
          <a:lstStyle/>
          <a:p>
            <a:pPr eaLnBrk="1" fontAlgn="auto" hangingPunct="1">
              <a:spcAft>
                <a:spcPts val="0"/>
              </a:spcAft>
              <a:defRPr/>
            </a:pPr>
            <a:r>
              <a:rPr lang="en-GB" altLang="en-US" dirty="0"/>
              <a:t>Conclusion</a:t>
            </a:r>
          </a:p>
        </p:txBody>
      </p:sp>
      <p:sp>
        <p:nvSpPr>
          <p:cNvPr id="49156" name="Zástupný symbol pro obsah 2">
            <a:extLst>
              <a:ext uri="{FF2B5EF4-FFF2-40B4-BE49-F238E27FC236}">
                <a16:creationId xmlns:a16="http://schemas.microsoft.com/office/drawing/2014/main" id="{5DB02E2E-BD77-4036-8008-AEFEF3576238}"/>
              </a:ext>
            </a:extLst>
          </p:cNvPr>
          <p:cNvSpPr>
            <a:spLocks noGrp="1"/>
          </p:cNvSpPr>
          <p:nvPr>
            <p:ph idx="1"/>
          </p:nvPr>
        </p:nvSpPr>
        <p:spPr/>
        <p:txBody>
          <a:bodyPr/>
          <a:lstStyle/>
          <a:p>
            <a:pPr eaLnBrk="1" hangingPunct="1"/>
            <a:r>
              <a:rPr lang="en-US" altLang="en-US" sz="2600"/>
              <a:t>NOSQL database cover only a part of data-intensive cloud applications (</a:t>
            </a:r>
            <a:r>
              <a:rPr lang="cs-CZ" altLang="en-US" sz="2600"/>
              <a:t>mainly</a:t>
            </a:r>
            <a:r>
              <a:rPr lang="en-US" altLang="en-US" sz="2600"/>
              <a:t> Web </a:t>
            </a:r>
            <a:r>
              <a:rPr lang="cs-CZ" altLang="en-US" sz="2600"/>
              <a:t>applications</a:t>
            </a:r>
            <a:r>
              <a:rPr lang="en-US" altLang="en-US" sz="2600"/>
              <a:t>)</a:t>
            </a:r>
          </a:p>
          <a:p>
            <a:pPr eaLnBrk="1" hangingPunct="1"/>
            <a:r>
              <a:rPr lang="en-US" altLang="en-US" sz="2600"/>
              <a:t>Problems with cloud computing:</a:t>
            </a:r>
          </a:p>
          <a:p>
            <a:pPr lvl="1" eaLnBrk="1" hangingPunct="1"/>
            <a:r>
              <a:rPr lang="en-US" altLang="en-US" sz="2200"/>
              <a:t>SaaS (</a:t>
            </a:r>
            <a:r>
              <a:rPr lang="en-US" altLang="en-US" sz="2200" b="1"/>
              <a:t>S</a:t>
            </a:r>
            <a:r>
              <a:rPr lang="en-US" altLang="en-US" sz="2200"/>
              <a:t>oftware </a:t>
            </a:r>
            <a:r>
              <a:rPr lang="en-US" altLang="en-US" sz="2200" b="1"/>
              <a:t>a</a:t>
            </a:r>
            <a:r>
              <a:rPr lang="en-US" altLang="en-US" sz="2200"/>
              <a:t>s </a:t>
            </a:r>
            <a:r>
              <a:rPr lang="en-US" altLang="en-US" sz="2200" b="1"/>
              <a:t>a</a:t>
            </a:r>
            <a:r>
              <a:rPr lang="en-US" altLang="en-US" sz="2200"/>
              <a:t> </a:t>
            </a:r>
            <a:r>
              <a:rPr lang="en-US" altLang="en-US" sz="2200" b="1"/>
              <a:t>S</a:t>
            </a:r>
            <a:r>
              <a:rPr lang="en-US" altLang="en-US" sz="2200"/>
              <a:t>ervice or on-demand software) applications require enterprise-level functionality, including ACID transactions, security, and other features associated with commercial RDBMS technology, i.e. NOSQL should not be the only option in the cloud</a:t>
            </a:r>
            <a:endParaRPr lang="cs-CZ" altLang="en-US" sz="2200"/>
          </a:p>
          <a:p>
            <a:pPr lvl="1" eaLnBrk="1" hangingPunct="1"/>
            <a:r>
              <a:rPr lang="en-US" altLang="en-US" sz="2400"/>
              <a:t>Hybrid solutions: </a:t>
            </a:r>
            <a:endParaRPr lang="cs-CZ" altLang="en-US" sz="2400"/>
          </a:p>
          <a:p>
            <a:pPr marL="1143000" lvl="2" eaLnBrk="1" hangingPunct="1"/>
            <a:r>
              <a:rPr lang="en-US" altLang="en-US" sz="2000"/>
              <a:t>Voldemort with MySQL as one of storage backend</a:t>
            </a:r>
            <a:r>
              <a:rPr lang="en-US" altLang="en-US"/>
              <a:t> </a:t>
            </a:r>
            <a:endParaRPr lang="cs-CZ" altLang="en-US"/>
          </a:p>
          <a:p>
            <a:pPr marL="1143000" lvl="2" eaLnBrk="1" hangingPunct="1"/>
            <a:r>
              <a:rPr lang="en-US" altLang="en-US"/>
              <a:t>deal with NOSQL data as semi-structured data</a:t>
            </a:r>
            <a:endParaRPr lang="cs-CZ" altLang="en-US"/>
          </a:p>
          <a:p>
            <a:pPr marL="1143000" lvl="2" eaLnBrk="1" hangingPunct="1">
              <a:buNone/>
            </a:pPr>
            <a:r>
              <a:rPr lang="cs-CZ" altLang="en-US">
                <a:sym typeface="Symbol" panose="05050102010706020507" pitchFamily="18" charset="2"/>
              </a:rPr>
              <a:t>	</a:t>
            </a:r>
            <a:r>
              <a:rPr lang="en-US" altLang="en-US">
                <a:sym typeface="Symbol" panose="05050102010706020507" pitchFamily="18" charset="2"/>
              </a:rPr>
              <a:t>  </a:t>
            </a:r>
            <a:r>
              <a:rPr lang="en-US" altLang="en-US"/>
              <a:t>integrating RDBMS and NOSQL via SQL/XML</a:t>
            </a:r>
            <a:endParaRPr lang="en-US" altLang="en-US" sz="2000"/>
          </a:p>
          <a:p>
            <a:pPr eaLnBrk="1" hangingPunct="1"/>
            <a:endParaRPr lang="cs-CZ" altLang="en-US"/>
          </a:p>
        </p:txBody>
      </p:sp>
    </p:spTree>
    <p:extLst>
      <p:ext uri="{BB962C8B-B14F-4D97-AF65-F5344CB8AC3E}">
        <p14:creationId xmlns:p14="http://schemas.microsoft.com/office/powerpoint/2010/main" val="3178921122"/>
      </p:ext>
    </p:extLst>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2">
            <a:extLst>
              <a:ext uri="{FF2B5EF4-FFF2-40B4-BE49-F238E27FC236}">
                <a16:creationId xmlns:a16="http://schemas.microsoft.com/office/drawing/2014/main" id="{0468CCED-79C7-404A-88E6-D68BE79D3A38}"/>
              </a:ext>
            </a:extLst>
          </p:cNvPr>
          <p:cNvSpPr>
            <a:spLocks noGrp="1" noChangeArrowheads="1"/>
          </p:cNvSpPr>
          <p:nvPr>
            <p:ph type="title"/>
          </p:nvPr>
        </p:nvSpPr>
        <p:spPr/>
        <p:txBody>
          <a:bodyPr/>
          <a:lstStyle/>
          <a:p>
            <a:pPr eaLnBrk="1" fontAlgn="auto" hangingPunct="1">
              <a:spcAft>
                <a:spcPts val="0"/>
              </a:spcAft>
              <a:defRPr/>
            </a:pPr>
            <a:r>
              <a:rPr lang="en-GB" altLang="en-US" dirty="0"/>
              <a:t>Conclusion</a:t>
            </a:r>
          </a:p>
        </p:txBody>
      </p:sp>
      <p:sp>
        <p:nvSpPr>
          <p:cNvPr id="50180" name="Rectangle 3">
            <a:extLst>
              <a:ext uri="{FF2B5EF4-FFF2-40B4-BE49-F238E27FC236}">
                <a16:creationId xmlns:a16="http://schemas.microsoft.com/office/drawing/2014/main" id="{7CD63E7B-3A5F-43C7-8609-F7758E94BC48}"/>
              </a:ext>
            </a:extLst>
          </p:cNvPr>
          <p:cNvSpPr>
            <a:spLocks noGrp="1" noChangeArrowheads="1"/>
          </p:cNvSpPr>
          <p:nvPr>
            <p:ph type="body" idx="1"/>
          </p:nvPr>
        </p:nvSpPr>
        <p:spPr/>
        <p:txBody>
          <a:bodyPr/>
          <a:lstStyle/>
          <a:p>
            <a:pPr eaLnBrk="1" hangingPunct="1">
              <a:lnSpc>
                <a:spcPct val="90000"/>
              </a:lnSpc>
            </a:pPr>
            <a:r>
              <a:rPr lang="en-GB" altLang="ko-KR" sz="2600">
                <a:ea typeface="Gulim" panose="020B0503020000020004" pitchFamily="34" charset="-127"/>
              </a:rPr>
              <a:t>next generation of highly scalable and elastic RDBMS: </a:t>
            </a:r>
            <a:r>
              <a:rPr lang="en-GB" altLang="ko-KR" sz="2600" i="1">
                <a:ea typeface="Gulim" panose="020B0503020000020004" pitchFamily="34" charset="-127"/>
              </a:rPr>
              <a:t>NewSQL databases </a:t>
            </a:r>
            <a:r>
              <a:rPr lang="en-GB" altLang="ko-KR" sz="2600">
                <a:ea typeface="Gulim" panose="020B0503020000020004" pitchFamily="34" charset="-127"/>
              </a:rPr>
              <a:t>(from April 2011)</a:t>
            </a:r>
          </a:p>
          <a:p>
            <a:pPr lvl="1" eaLnBrk="1" hangingPunct="1">
              <a:lnSpc>
                <a:spcPct val="90000"/>
              </a:lnSpc>
            </a:pPr>
            <a:r>
              <a:rPr lang="en-GB" altLang="ko-KR" sz="2200">
                <a:ea typeface="Gulim" panose="020B0503020000020004" pitchFamily="34" charset="-127"/>
              </a:rPr>
              <a:t>they are designed to scale out horizontally on shared nothing machines,</a:t>
            </a:r>
          </a:p>
          <a:p>
            <a:pPr lvl="1" eaLnBrk="1" hangingPunct="1">
              <a:lnSpc>
                <a:spcPct val="90000"/>
              </a:lnSpc>
            </a:pPr>
            <a:r>
              <a:rPr lang="en-GB" altLang="ko-KR" sz="2200">
                <a:ea typeface="Gulim" panose="020B0503020000020004" pitchFamily="34" charset="-127"/>
              </a:rPr>
              <a:t>still provide ACID guarantees, </a:t>
            </a:r>
          </a:p>
          <a:p>
            <a:pPr lvl="1" eaLnBrk="1" hangingPunct="1">
              <a:lnSpc>
                <a:spcPct val="90000"/>
              </a:lnSpc>
            </a:pPr>
            <a:r>
              <a:rPr lang="en-GB" altLang="ko-KR" sz="2200">
                <a:ea typeface="Gulim" panose="020B0503020000020004" pitchFamily="34" charset="-127"/>
              </a:rPr>
              <a:t>applications interact with the database primarily using SQL,</a:t>
            </a:r>
          </a:p>
          <a:p>
            <a:pPr lvl="1" eaLnBrk="1" hangingPunct="1">
              <a:lnSpc>
                <a:spcPct val="90000"/>
              </a:lnSpc>
            </a:pPr>
            <a:r>
              <a:rPr lang="en-GB" altLang="en-US" sz="2200"/>
              <a:t>the system employs a lock-free concurrency control scheme to avoid user shut down,</a:t>
            </a:r>
          </a:p>
          <a:p>
            <a:pPr lvl="1" eaLnBrk="1" hangingPunct="1">
              <a:lnSpc>
                <a:spcPct val="90000"/>
              </a:lnSpc>
            </a:pPr>
            <a:r>
              <a:rPr lang="en-GB" altLang="ko-KR" sz="2200">
                <a:ea typeface="Gulim" panose="020B0503020000020004" pitchFamily="34" charset="-127"/>
              </a:rPr>
              <a:t>the system provides higher performance than available from the traditional systems. </a:t>
            </a:r>
          </a:p>
          <a:p>
            <a:pPr eaLnBrk="1" hangingPunct="1">
              <a:lnSpc>
                <a:spcPct val="90000"/>
              </a:lnSpc>
            </a:pPr>
            <a:r>
              <a:rPr lang="en-GB" altLang="en-US" sz="2600"/>
              <a:t>Examples: MySQL Cluster (most mature solution), VoltDB, Clustrix, ScalArc, etc.</a:t>
            </a:r>
          </a:p>
          <a:p>
            <a:pPr eaLnBrk="1" hangingPunct="1">
              <a:lnSpc>
                <a:spcPct val="90000"/>
              </a:lnSpc>
              <a:buFont typeface="Wingdings" panose="05000000000000000000" pitchFamily="2" charset="2"/>
              <a:buNone/>
            </a:pPr>
            <a:endParaRPr lang="en-GB" altLang="en-US" sz="2600"/>
          </a:p>
        </p:txBody>
      </p:sp>
    </p:spTree>
    <p:extLst>
      <p:ext uri="{BB962C8B-B14F-4D97-AF65-F5344CB8AC3E}">
        <p14:creationId xmlns:p14="http://schemas.microsoft.com/office/powerpoint/2010/main" val="4099729796"/>
      </p:ext>
    </p:extLst>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24400-C6ED-46A9-B295-996C2CFFAF58}"/>
              </a:ext>
            </a:extLst>
          </p:cNvPr>
          <p:cNvSpPr>
            <a:spLocks noGrp="1"/>
          </p:cNvSpPr>
          <p:nvPr>
            <p:ph type="title"/>
          </p:nvPr>
        </p:nvSpPr>
        <p:spPr/>
        <p:txBody>
          <a:bodyPr/>
          <a:lstStyle/>
          <a:p>
            <a:pPr>
              <a:defRPr/>
            </a:pPr>
            <a:r>
              <a:rPr lang="en-US" dirty="0"/>
              <a:t>References</a:t>
            </a:r>
          </a:p>
        </p:txBody>
      </p:sp>
      <p:sp>
        <p:nvSpPr>
          <p:cNvPr id="51203" name="Content Placeholder 2">
            <a:extLst>
              <a:ext uri="{FF2B5EF4-FFF2-40B4-BE49-F238E27FC236}">
                <a16:creationId xmlns:a16="http://schemas.microsoft.com/office/drawing/2014/main" id="{2544D506-23DB-4577-94BF-81A8058C6707}"/>
              </a:ext>
            </a:extLst>
          </p:cNvPr>
          <p:cNvSpPr>
            <a:spLocks noGrp="1"/>
          </p:cNvSpPr>
          <p:nvPr>
            <p:ph idx="1"/>
          </p:nvPr>
        </p:nvSpPr>
        <p:spPr>
          <a:xfrm>
            <a:off x="1981200" y="990600"/>
            <a:ext cx="8229600" cy="4876800"/>
          </a:xfrm>
        </p:spPr>
        <p:txBody>
          <a:bodyPr/>
          <a:lstStyle/>
          <a:p>
            <a:r>
              <a:rPr lang="en-US" altLang="en-US" sz="1400" dirty="0" err="1"/>
              <a:t>Rajshekhar</a:t>
            </a:r>
            <a:r>
              <a:rPr lang="en-US" altLang="en-US" sz="1400" dirty="0"/>
              <a:t> </a:t>
            </a:r>
            <a:r>
              <a:rPr lang="en-US" altLang="en-US" sz="1400" dirty="0" err="1"/>
              <a:t>Sunderraman</a:t>
            </a:r>
            <a:endParaRPr lang="en-US" altLang="en-US" sz="1400" dirty="0"/>
          </a:p>
          <a:p>
            <a:pPr lvl="1"/>
            <a:r>
              <a:rPr lang="en-US" altLang="en-US" sz="1400" dirty="0">
                <a:hlinkClick r:id="rId2"/>
              </a:rPr>
              <a:t>http://tinman.cs.gsu.edu/~raj/8711/sp13/berkeleydb/finalpres.ppt</a:t>
            </a:r>
            <a:endParaRPr lang="en-US" altLang="en-US" sz="1400" dirty="0"/>
          </a:p>
          <a:p>
            <a:r>
              <a:rPr lang="en-US" altLang="en-US" sz="1400" dirty="0"/>
              <a:t>Tobias Ivarsson</a:t>
            </a:r>
          </a:p>
          <a:p>
            <a:pPr lvl="1"/>
            <a:r>
              <a:rPr lang="en-US" altLang="en-US" sz="1400" dirty="0">
                <a:hlinkClick r:id="rId3"/>
              </a:rPr>
              <a:t>http://www.slideshare.net/thobe/nosql-for-dummies</a:t>
            </a:r>
            <a:endParaRPr lang="en-US" altLang="en-US" sz="1400" dirty="0"/>
          </a:p>
          <a:p>
            <a:r>
              <a:rPr lang="en-US" altLang="en-US" sz="1400" dirty="0"/>
              <a:t>Jennifer </a:t>
            </a:r>
            <a:r>
              <a:rPr lang="en-US" altLang="en-US" sz="1400" dirty="0" err="1"/>
              <a:t>Widom</a:t>
            </a:r>
            <a:endParaRPr lang="en-US" altLang="en-US" sz="1400" dirty="0"/>
          </a:p>
          <a:p>
            <a:pPr lvl="1"/>
            <a:r>
              <a:rPr lang="en-US" altLang="en-US" sz="1400" dirty="0">
                <a:hlinkClick r:id="rId4"/>
              </a:rPr>
              <a:t>http://www.stanford.edu/class/cs145/ppt/cs145nosql.pptx</a:t>
            </a:r>
            <a:endParaRPr lang="en-US" altLang="en-US" sz="1400" dirty="0"/>
          </a:p>
          <a:p>
            <a:r>
              <a:rPr lang="en-US" altLang="en-US" sz="1400" dirty="0" err="1"/>
              <a:t>Ruoming</a:t>
            </a:r>
            <a:r>
              <a:rPr lang="en-US" altLang="en-US" sz="1400" dirty="0"/>
              <a:t> </a:t>
            </a:r>
            <a:r>
              <a:rPr lang="en-US" altLang="en-US" sz="1400" dirty="0" err="1"/>
              <a:t>Jin</a:t>
            </a:r>
            <a:endParaRPr lang="en-US" altLang="en-US" sz="1400" dirty="0"/>
          </a:p>
          <a:p>
            <a:pPr lvl="1"/>
            <a:r>
              <a:rPr lang="en-US" altLang="en-US" sz="1400" dirty="0">
                <a:hlinkClick r:id="rId5"/>
              </a:rPr>
              <a:t>http://www.cs.kent.edu/~jin/Cloud12Spring/HbaseHivePig.pptx</a:t>
            </a:r>
            <a:endParaRPr lang="en-US" altLang="en-US" sz="1400" dirty="0"/>
          </a:p>
          <a:p>
            <a:r>
              <a:rPr lang="en-US" altLang="en-US" sz="1400" dirty="0"/>
              <a:t>Seth Gilbert</a:t>
            </a:r>
          </a:p>
          <a:p>
            <a:pPr lvl="1"/>
            <a:r>
              <a:rPr lang="en-US" altLang="en-US" sz="1400" dirty="0">
                <a:hlinkClick r:id="rId6"/>
              </a:rPr>
              <a:t>http://lpd.epfl.ch/sgilbert/pubs/BrewersConjecture-SigAct.pdf</a:t>
            </a:r>
            <a:endParaRPr lang="en-US" altLang="en-US" sz="1400" dirty="0"/>
          </a:p>
          <a:p>
            <a:r>
              <a:rPr lang="en-US" altLang="en-US" sz="1400" dirty="0"/>
              <a:t>Patrick </a:t>
            </a:r>
            <a:r>
              <a:rPr lang="en-US" altLang="en-US" sz="1400" dirty="0" err="1"/>
              <a:t>McFadin</a:t>
            </a:r>
            <a:endParaRPr lang="en-US" altLang="en-US" sz="1400" dirty="0"/>
          </a:p>
          <a:p>
            <a:pPr lvl="1"/>
            <a:r>
              <a:rPr lang="en-US" altLang="en-US" sz="1400" dirty="0">
                <a:hlinkClick r:id="rId7"/>
              </a:rPr>
              <a:t>http://www.slideshare.net/patrickmcfadin/the-data-model-is-dead-long-live-the-data-model</a:t>
            </a:r>
            <a:endParaRPr lang="en-US" altLang="en-US" sz="1400" dirty="0"/>
          </a:p>
          <a:p>
            <a:r>
              <a:rPr lang="en-US" altLang="en-US" sz="1400" dirty="0" err="1"/>
              <a:t>Chaker</a:t>
            </a:r>
            <a:r>
              <a:rPr lang="en-US" altLang="en-US" sz="1400" dirty="0"/>
              <a:t> </a:t>
            </a:r>
            <a:r>
              <a:rPr lang="en-US" altLang="en-US" sz="1400" dirty="0" err="1"/>
              <a:t>Nakhli</a:t>
            </a:r>
            <a:endParaRPr lang="en-US" altLang="en-US" sz="1400" dirty="0"/>
          </a:p>
          <a:p>
            <a:pPr lvl="1"/>
            <a:r>
              <a:rPr lang="en-US" altLang="en-US" sz="1400" dirty="0">
                <a:hlinkClick r:id="rId8"/>
              </a:rPr>
              <a:t>http://www.javageneration.com/wp-content/uploads/2010/05/Cassandra_DataModel_CheatSheet.pdf</a:t>
            </a:r>
            <a:endParaRPr lang="en-US" altLang="en-US" sz="1400" dirty="0"/>
          </a:p>
          <a:p>
            <a:r>
              <a:rPr lang="en-US" altLang="en-US" sz="1400" dirty="0"/>
              <a:t>Ricky Ho</a:t>
            </a:r>
          </a:p>
          <a:p>
            <a:pPr lvl="1"/>
            <a:r>
              <a:rPr lang="en-US" altLang="en-US" sz="1400" dirty="0">
                <a:hlinkClick r:id="rId9"/>
              </a:rPr>
              <a:t>http://horicky.blogspot.com/2010/10/bigtable-model-with-cassandra-and-hbase.html</a:t>
            </a:r>
            <a:endParaRPr lang="en-US" altLang="en-US" sz="1400" dirty="0"/>
          </a:p>
        </p:txBody>
      </p:sp>
    </p:spTree>
    <p:extLst>
      <p:ext uri="{BB962C8B-B14F-4D97-AF65-F5344CB8AC3E}">
        <p14:creationId xmlns:p14="http://schemas.microsoft.com/office/powerpoint/2010/main" val="2219361321"/>
      </p:ext>
    </p:extLst>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a:extLst>
              <a:ext uri="{FF2B5EF4-FFF2-40B4-BE49-F238E27FC236}">
                <a16:creationId xmlns:a16="http://schemas.microsoft.com/office/drawing/2014/main" id="{767359E5-FAE7-46E5-A75D-EBB300D62BA0}"/>
              </a:ext>
            </a:extLst>
          </p:cNvPr>
          <p:cNvSpPr txBox="1">
            <a:spLocks noChangeArrowheads="1"/>
          </p:cNvSpPr>
          <p:nvPr/>
        </p:nvSpPr>
        <p:spPr bwMode="auto">
          <a:xfrm>
            <a:off x="3877235" y="2445974"/>
            <a:ext cx="4437529" cy="890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67945" marR="93980" algn="ctr"/>
            <a:r>
              <a:rPr lang="en-GB" altLang="en-US" sz="1588" dirty="0">
                <a:solidFill>
                  <a:srgbClr val="000000"/>
                </a:solidFill>
              </a:rPr>
              <a:t>Week: 14 &amp; 15</a:t>
            </a:r>
            <a:br>
              <a:rPr lang="en-GB" altLang="en-US" sz="1588" dirty="0">
                <a:solidFill>
                  <a:srgbClr val="000000"/>
                </a:solidFill>
              </a:rPr>
            </a:br>
            <a:r>
              <a:rPr lang="en-GB" dirty="0"/>
              <a:t>Introduction to ORM (Object Relational Mapping)</a:t>
            </a:r>
            <a:endParaRPr lang="en-GB" altLang="en-US" sz="1588" dirty="0"/>
          </a:p>
        </p:txBody>
      </p:sp>
    </p:spTree>
    <p:extLst>
      <p:ext uri="{BB962C8B-B14F-4D97-AF65-F5344CB8AC3E}">
        <p14:creationId xmlns:p14="http://schemas.microsoft.com/office/powerpoint/2010/main" val="1142023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9E650F6-68C3-4D11-A42B-3AAD3E7E239A}"/>
              </a:ext>
            </a:extLst>
          </p:cNvPr>
          <p:cNvGraphicFramePr>
            <a:graphicFrameLocks noGrp="1"/>
          </p:cNvGraphicFramePr>
          <p:nvPr>
            <p:extLst>
              <p:ext uri="{D42A27DB-BD31-4B8C-83A1-F6EECF244321}">
                <p14:modId xmlns:p14="http://schemas.microsoft.com/office/powerpoint/2010/main" val="3826613891"/>
              </p:ext>
            </p:extLst>
          </p:nvPr>
        </p:nvGraphicFramePr>
        <p:xfrm>
          <a:off x="1867852" y="916570"/>
          <a:ext cx="8456295" cy="1544955"/>
        </p:xfrm>
        <a:graphic>
          <a:graphicData uri="http://schemas.openxmlformats.org/drawingml/2006/table">
            <a:tbl>
              <a:tblPr firstRow="1" firstCol="1" lastRow="1" lastCol="1" bandRow="1" bandCol="1">
                <a:tableStyleId>{E8B1032C-EA38-4F05-BA0D-38AFFFC7BED3}</a:tableStyleId>
              </a:tblPr>
              <a:tblGrid>
                <a:gridCol w="1783080">
                  <a:extLst>
                    <a:ext uri="{9D8B030D-6E8A-4147-A177-3AD203B41FA5}">
                      <a16:colId xmlns:a16="http://schemas.microsoft.com/office/drawing/2014/main" val="3238343168"/>
                    </a:ext>
                  </a:extLst>
                </a:gridCol>
                <a:gridCol w="1371600">
                  <a:extLst>
                    <a:ext uri="{9D8B030D-6E8A-4147-A177-3AD203B41FA5}">
                      <a16:colId xmlns:a16="http://schemas.microsoft.com/office/drawing/2014/main" val="3195667440"/>
                    </a:ext>
                  </a:extLst>
                </a:gridCol>
                <a:gridCol w="1612900">
                  <a:extLst>
                    <a:ext uri="{9D8B030D-6E8A-4147-A177-3AD203B41FA5}">
                      <a16:colId xmlns:a16="http://schemas.microsoft.com/office/drawing/2014/main" val="1457706305"/>
                    </a:ext>
                  </a:extLst>
                </a:gridCol>
                <a:gridCol w="1438275">
                  <a:extLst>
                    <a:ext uri="{9D8B030D-6E8A-4147-A177-3AD203B41FA5}">
                      <a16:colId xmlns:a16="http://schemas.microsoft.com/office/drawing/2014/main" val="3319732989"/>
                    </a:ext>
                  </a:extLst>
                </a:gridCol>
                <a:gridCol w="2250440">
                  <a:extLst>
                    <a:ext uri="{9D8B030D-6E8A-4147-A177-3AD203B41FA5}">
                      <a16:colId xmlns:a16="http://schemas.microsoft.com/office/drawing/2014/main" val="3663846101"/>
                    </a:ext>
                  </a:extLst>
                </a:gridCol>
              </a:tblGrid>
              <a:tr h="350520">
                <a:tc>
                  <a:txBody>
                    <a:bodyPr/>
                    <a:lstStyle/>
                    <a:p>
                      <a:pPr marL="69850">
                        <a:lnSpc>
                          <a:spcPts val="1340"/>
                        </a:lnSpc>
                      </a:pPr>
                      <a:r>
                        <a:rPr lang="en-US" sz="1200" dirty="0">
                          <a:solidFill>
                            <a:schemeClr val="tx2">
                              <a:lumMod val="75000"/>
                            </a:schemeClr>
                          </a:solidFill>
                          <a:effectLst/>
                        </a:rPr>
                        <a:t>Bloom's</a:t>
                      </a:r>
                      <a:r>
                        <a:rPr lang="en-US" sz="1200" spc="-15" dirty="0">
                          <a:solidFill>
                            <a:schemeClr val="tx2">
                              <a:lumMod val="75000"/>
                            </a:schemeClr>
                          </a:solidFill>
                          <a:effectLst/>
                        </a:rPr>
                        <a:t> </a:t>
                      </a:r>
                      <a:r>
                        <a:rPr lang="en-US" sz="1200" dirty="0">
                          <a:solidFill>
                            <a:schemeClr val="tx2">
                              <a:lumMod val="75000"/>
                            </a:schemeClr>
                          </a:solidFill>
                          <a:effectLst/>
                        </a:rPr>
                        <a:t>Category</a:t>
                      </a:r>
                      <a:endParaRPr lang="en-GB" sz="1100" dirty="0">
                        <a:solidFill>
                          <a:schemeClr val="tx2">
                            <a:lumMod val="75000"/>
                          </a:schemeClr>
                        </a:solidFill>
                        <a:effectLst/>
                      </a:endParaRPr>
                    </a:p>
                    <a:p>
                      <a:pPr marL="69850">
                        <a:lnSpc>
                          <a:spcPts val="1320"/>
                        </a:lnSpc>
                      </a:pPr>
                      <a:r>
                        <a:rPr lang="en-US" sz="1200" dirty="0">
                          <a:solidFill>
                            <a:schemeClr val="tx2">
                              <a:lumMod val="75000"/>
                            </a:schemeClr>
                          </a:solidFill>
                          <a:effectLst/>
                        </a:rPr>
                        <a:t>Marks</a:t>
                      </a:r>
                      <a:r>
                        <a:rPr lang="en-US" sz="1200" spc="-10" dirty="0">
                          <a:solidFill>
                            <a:schemeClr val="tx2">
                              <a:lumMod val="75000"/>
                            </a:schemeClr>
                          </a:solidFill>
                          <a:effectLst/>
                        </a:rPr>
                        <a:t> </a:t>
                      </a:r>
                      <a:r>
                        <a:rPr lang="en-US" sz="1200" dirty="0">
                          <a:solidFill>
                            <a:schemeClr val="tx2">
                              <a:lumMod val="75000"/>
                            </a:schemeClr>
                          </a:solidFill>
                          <a:effectLst/>
                        </a:rPr>
                        <a:t>(out</a:t>
                      </a:r>
                      <a:r>
                        <a:rPr lang="en-US" sz="1200" spc="-5" dirty="0">
                          <a:solidFill>
                            <a:schemeClr val="tx2">
                              <a:lumMod val="75000"/>
                            </a:schemeClr>
                          </a:solidFill>
                          <a:effectLst/>
                        </a:rPr>
                        <a:t> </a:t>
                      </a:r>
                      <a:r>
                        <a:rPr lang="en-US" sz="1200" dirty="0">
                          <a:solidFill>
                            <a:schemeClr val="tx2">
                              <a:lumMod val="75000"/>
                            </a:schemeClr>
                          </a:solidFill>
                          <a:effectLst/>
                        </a:rPr>
                        <a:t>of</a:t>
                      </a:r>
                      <a:r>
                        <a:rPr lang="en-US" sz="1200" spc="-5" dirty="0">
                          <a:solidFill>
                            <a:schemeClr val="tx2">
                              <a:lumMod val="75000"/>
                            </a:schemeClr>
                          </a:solidFill>
                          <a:effectLst/>
                        </a:rPr>
                        <a:t> </a:t>
                      </a:r>
                      <a:r>
                        <a:rPr lang="en-US" sz="1200" dirty="0">
                          <a:solidFill>
                            <a:schemeClr val="tx2">
                              <a:lumMod val="75000"/>
                            </a:schemeClr>
                          </a:solidFill>
                          <a:effectLst/>
                        </a:rPr>
                        <a:t>90)</a:t>
                      </a:r>
                      <a:endParaRPr lang="en-GB" sz="11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45110" marR="240665" algn="ctr">
                        <a:lnSpc>
                          <a:spcPts val="1340"/>
                        </a:lnSpc>
                        <a:spcAft>
                          <a:spcPts val="0"/>
                        </a:spcAft>
                      </a:pPr>
                      <a:r>
                        <a:rPr lang="en-US" sz="1200">
                          <a:solidFill>
                            <a:schemeClr val="tx2">
                              <a:lumMod val="75000"/>
                            </a:schemeClr>
                          </a:solidFill>
                          <a:effectLst/>
                        </a:rPr>
                        <a:t>Tests</a:t>
                      </a:r>
                      <a:endParaRPr lang="en-GB" sz="1100">
                        <a:solidFill>
                          <a:schemeClr val="tx2">
                            <a:lumMod val="75000"/>
                          </a:schemeClr>
                        </a:solidFill>
                        <a:effectLst/>
                      </a:endParaRPr>
                    </a:p>
                    <a:p>
                      <a:pPr marL="245110" marR="240665" algn="ctr">
                        <a:lnSpc>
                          <a:spcPts val="1320"/>
                        </a:lnSpc>
                        <a:spcAft>
                          <a:spcPts val="0"/>
                        </a:spcAft>
                      </a:pPr>
                      <a:r>
                        <a:rPr lang="en-US" sz="1200">
                          <a:solidFill>
                            <a:schemeClr val="tx2">
                              <a:lumMod val="75000"/>
                            </a:schemeClr>
                          </a:solidFill>
                          <a:effectLst/>
                        </a:rPr>
                        <a:t>(45)</a:t>
                      </a:r>
                      <a:endParaRPr lang="en-GB" sz="110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84455" marR="81915" algn="ctr">
                        <a:lnSpc>
                          <a:spcPts val="1340"/>
                        </a:lnSpc>
                        <a:spcAft>
                          <a:spcPts val="0"/>
                        </a:spcAft>
                      </a:pPr>
                      <a:r>
                        <a:rPr lang="en-US" sz="1200">
                          <a:solidFill>
                            <a:schemeClr val="tx2">
                              <a:lumMod val="75000"/>
                            </a:schemeClr>
                          </a:solidFill>
                          <a:effectLst/>
                        </a:rPr>
                        <a:t>Assignments</a:t>
                      </a:r>
                      <a:endParaRPr lang="en-GB" sz="1100">
                        <a:solidFill>
                          <a:schemeClr val="tx2">
                            <a:lumMod val="75000"/>
                          </a:schemeClr>
                        </a:solidFill>
                        <a:effectLst/>
                      </a:endParaRPr>
                    </a:p>
                    <a:p>
                      <a:pPr marL="84455" marR="80645" algn="ctr">
                        <a:lnSpc>
                          <a:spcPts val="1320"/>
                        </a:lnSpc>
                        <a:spcAft>
                          <a:spcPts val="0"/>
                        </a:spcAft>
                      </a:pPr>
                      <a:r>
                        <a:rPr lang="en-US" sz="1200">
                          <a:solidFill>
                            <a:schemeClr val="tx2">
                              <a:lumMod val="75000"/>
                            </a:schemeClr>
                          </a:solidFill>
                          <a:effectLst/>
                        </a:rPr>
                        <a:t>(15)</a:t>
                      </a:r>
                      <a:endParaRPr lang="en-GB" sz="110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140970" marR="137160" algn="ctr">
                        <a:lnSpc>
                          <a:spcPts val="1340"/>
                        </a:lnSpc>
                        <a:spcAft>
                          <a:spcPts val="0"/>
                        </a:spcAft>
                      </a:pPr>
                      <a:r>
                        <a:rPr lang="en-US" sz="1200">
                          <a:solidFill>
                            <a:schemeClr val="tx2">
                              <a:lumMod val="75000"/>
                            </a:schemeClr>
                          </a:solidFill>
                          <a:effectLst/>
                        </a:rPr>
                        <a:t>Quizzes</a:t>
                      </a:r>
                      <a:endParaRPr lang="en-GB" sz="1100">
                        <a:solidFill>
                          <a:schemeClr val="tx2">
                            <a:lumMod val="75000"/>
                          </a:schemeClr>
                        </a:solidFill>
                        <a:effectLst/>
                      </a:endParaRPr>
                    </a:p>
                    <a:p>
                      <a:pPr marL="140970" marR="137160" algn="ctr">
                        <a:lnSpc>
                          <a:spcPts val="1320"/>
                        </a:lnSpc>
                        <a:spcAft>
                          <a:spcPts val="0"/>
                        </a:spcAft>
                      </a:pPr>
                      <a:r>
                        <a:rPr lang="en-US" sz="1200">
                          <a:solidFill>
                            <a:schemeClr val="tx2">
                              <a:lumMod val="75000"/>
                            </a:schemeClr>
                          </a:solidFill>
                          <a:effectLst/>
                        </a:rPr>
                        <a:t>(15)</a:t>
                      </a:r>
                      <a:endParaRPr lang="en-GB" sz="110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66115" marR="666115" algn="ctr">
                        <a:lnSpc>
                          <a:spcPts val="1340"/>
                        </a:lnSpc>
                        <a:spcAft>
                          <a:spcPts val="0"/>
                        </a:spcAft>
                      </a:pPr>
                      <a:r>
                        <a:rPr lang="en-US" sz="1200" dirty="0">
                          <a:solidFill>
                            <a:schemeClr val="tx2">
                              <a:lumMod val="75000"/>
                            </a:schemeClr>
                          </a:solidFill>
                          <a:effectLst/>
                        </a:rPr>
                        <a:t>Attendance</a:t>
                      </a:r>
                      <a:endParaRPr lang="en-GB" sz="1100" dirty="0">
                        <a:solidFill>
                          <a:schemeClr val="tx2">
                            <a:lumMod val="75000"/>
                          </a:schemeClr>
                        </a:solidFill>
                        <a:effectLst/>
                      </a:endParaRPr>
                    </a:p>
                    <a:p>
                      <a:pPr marL="666115" marR="665480" algn="ctr">
                        <a:lnSpc>
                          <a:spcPts val="1320"/>
                        </a:lnSpc>
                        <a:spcAft>
                          <a:spcPts val="0"/>
                        </a:spcAft>
                      </a:pPr>
                      <a:r>
                        <a:rPr lang="en-US" sz="1200" dirty="0">
                          <a:solidFill>
                            <a:schemeClr val="tx2">
                              <a:lumMod val="75000"/>
                            </a:schemeClr>
                          </a:solidFill>
                          <a:effectLst/>
                        </a:rPr>
                        <a:t>(15)</a:t>
                      </a:r>
                      <a:endParaRPr lang="en-GB" sz="11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92825376"/>
                  </a:ext>
                </a:extLst>
              </a:tr>
              <a:tr h="174625">
                <a:tc>
                  <a:txBody>
                    <a:bodyPr/>
                    <a:lstStyle/>
                    <a:p>
                      <a:pPr marL="69850">
                        <a:lnSpc>
                          <a:spcPts val="1280"/>
                        </a:lnSpc>
                      </a:pPr>
                      <a:r>
                        <a:rPr lang="en-US" sz="1200">
                          <a:effectLst/>
                        </a:rPr>
                        <a:t>Remember</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175" algn="ctr">
                        <a:lnSpc>
                          <a:spcPts val="1280"/>
                        </a:lnSpc>
                      </a:pPr>
                      <a:r>
                        <a:rPr lang="en-US" sz="1200">
                          <a:effectLst/>
                        </a:rPr>
                        <a:t>5</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84455" marR="81280" algn="ctr">
                        <a:lnSpc>
                          <a:spcPts val="1280"/>
                        </a:lnSpc>
                        <a:spcAft>
                          <a:spcPts val="0"/>
                        </a:spcAft>
                      </a:pPr>
                      <a:r>
                        <a:rPr lang="en-US" sz="1200">
                          <a:effectLst/>
                        </a:rPr>
                        <a:t>03</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7945"/>
                      <a:r>
                        <a:rPr lang="en-US" sz="100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7945"/>
                      <a:r>
                        <a:rPr lang="en-US" sz="100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38813465"/>
                  </a:ext>
                </a:extLst>
              </a:tr>
              <a:tr h="174625">
                <a:tc>
                  <a:txBody>
                    <a:bodyPr/>
                    <a:lstStyle/>
                    <a:p>
                      <a:pPr marL="69850">
                        <a:lnSpc>
                          <a:spcPts val="1280"/>
                        </a:lnSpc>
                      </a:pPr>
                      <a:r>
                        <a:rPr lang="en-US" sz="1200">
                          <a:effectLst/>
                        </a:rPr>
                        <a:t>Understand</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175" algn="ctr">
                        <a:lnSpc>
                          <a:spcPts val="1280"/>
                        </a:lnSpc>
                      </a:pPr>
                      <a:r>
                        <a:rPr lang="en-US" sz="1200" dirty="0">
                          <a:effectLst/>
                        </a:rPr>
                        <a:t>5</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84455" marR="81280" algn="ctr">
                        <a:lnSpc>
                          <a:spcPts val="1280"/>
                        </a:lnSpc>
                        <a:spcAft>
                          <a:spcPts val="0"/>
                        </a:spcAft>
                      </a:pPr>
                      <a:r>
                        <a:rPr lang="en-US" sz="1200">
                          <a:effectLst/>
                        </a:rPr>
                        <a:t>04</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7945" marR="318135" algn="r">
                        <a:lnSpc>
                          <a:spcPts val="1280"/>
                        </a:lnSpc>
                        <a:spcAft>
                          <a:spcPts val="0"/>
                        </a:spcAft>
                      </a:pPr>
                      <a:r>
                        <a:rPr lang="en-US" sz="1200">
                          <a:effectLst/>
                        </a:rPr>
                        <a:t>05</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7945"/>
                      <a:r>
                        <a:rPr lang="en-US" sz="100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51960945"/>
                  </a:ext>
                </a:extLst>
              </a:tr>
              <a:tr h="174625">
                <a:tc>
                  <a:txBody>
                    <a:bodyPr/>
                    <a:lstStyle/>
                    <a:p>
                      <a:pPr marL="69850">
                        <a:lnSpc>
                          <a:spcPts val="1280"/>
                        </a:lnSpc>
                      </a:pPr>
                      <a:r>
                        <a:rPr lang="en-US" sz="1200">
                          <a:effectLst/>
                        </a:rPr>
                        <a:t>Apply</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43840" marR="240665" algn="ctr">
                        <a:lnSpc>
                          <a:spcPts val="1280"/>
                        </a:lnSpc>
                        <a:spcAft>
                          <a:spcPts val="0"/>
                        </a:spcAft>
                      </a:pPr>
                      <a:r>
                        <a:rPr lang="en-US" sz="1200">
                          <a:effectLst/>
                        </a:rPr>
                        <a:t>15</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84455" marR="81280" algn="ctr">
                        <a:lnSpc>
                          <a:spcPts val="1280"/>
                        </a:lnSpc>
                        <a:spcAft>
                          <a:spcPts val="0"/>
                        </a:spcAft>
                      </a:pPr>
                      <a:r>
                        <a:rPr lang="en-US" sz="1200">
                          <a:effectLst/>
                        </a:rPr>
                        <a:t>05</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7945" marR="318135" algn="r">
                        <a:lnSpc>
                          <a:spcPts val="1280"/>
                        </a:lnSpc>
                        <a:spcAft>
                          <a:spcPts val="0"/>
                        </a:spcAft>
                      </a:pPr>
                      <a:r>
                        <a:rPr lang="en-US" sz="1200">
                          <a:effectLst/>
                        </a:rPr>
                        <a:t>05</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7945"/>
                      <a:r>
                        <a:rPr lang="en-US" sz="100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06754392"/>
                  </a:ext>
                </a:extLst>
              </a:tr>
              <a:tr h="176530">
                <a:tc>
                  <a:txBody>
                    <a:bodyPr/>
                    <a:lstStyle/>
                    <a:p>
                      <a:pPr marL="69850">
                        <a:lnSpc>
                          <a:spcPts val="1290"/>
                        </a:lnSpc>
                      </a:pPr>
                      <a:r>
                        <a:rPr lang="en-US" sz="1200">
                          <a:effectLst/>
                        </a:rPr>
                        <a:t>Analyze</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43840" marR="240665" algn="ctr">
                        <a:lnSpc>
                          <a:spcPts val="1290"/>
                        </a:lnSpc>
                        <a:spcAft>
                          <a:spcPts val="0"/>
                        </a:spcAft>
                      </a:pPr>
                      <a:r>
                        <a:rPr lang="en-US" sz="1200">
                          <a:effectLst/>
                        </a:rPr>
                        <a:t>10</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7945"/>
                      <a:r>
                        <a:rPr lang="en-US" sz="100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7945"/>
                      <a:r>
                        <a:rPr lang="en-US" sz="100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7945"/>
                      <a:r>
                        <a:rPr lang="en-US" sz="100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14209793"/>
                  </a:ext>
                </a:extLst>
              </a:tr>
              <a:tr h="174625">
                <a:tc>
                  <a:txBody>
                    <a:bodyPr/>
                    <a:lstStyle/>
                    <a:p>
                      <a:pPr marL="69850">
                        <a:lnSpc>
                          <a:spcPts val="1280"/>
                        </a:lnSpc>
                      </a:pPr>
                      <a:r>
                        <a:rPr lang="en-US" sz="1200">
                          <a:effectLst/>
                        </a:rPr>
                        <a:t>Evaluate</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175" algn="ctr">
                        <a:lnSpc>
                          <a:spcPts val="1280"/>
                        </a:lnSpc>
                      </a:pPr>
                      <a:r>
                        <a:rPr lang="en-US" sz="1200">
                          <a:effectLst/>
                        </a:rPr>
                        <a:t>5</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84455" marR="81280" algn="ctr">
                        <a:lnSpc>
                          <a:spcPts val="1280"/>
                        </a:lnSpc>
                        <a:spcAft>
                          <a:spcPts val="0"/>
                        </a:spcAft>
                      </a:pPr>
                      <a:r>
                        <a:rPr lang="en-US" sz="1200">
                          <a:effectLst/>
                        </a:rPr>
                        <a:t>03</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7945" marR="318135" algn="r">
                        <a:lnSpc>
                          <a:spcPts val="1280"/>
                        </a:lnSpc>
                        <a:spcAft>
                          <a:spcPts val="0"/>
                        </a:spcAft>
                      </a:pPr>
                      <a:r>
                        <a:rPr lang="en-US" sz="1200">
                          <a:effectLst/>
                        </a:rPr>
                        <a:t>05</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7945"/>
                      <a:r>
                        <a:rPr lang="en-US" sz="100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81621389"/>
                  </a:ext>
                </a:extLst>
              </a:tr>
              <a:tr h="174625">
                <a:tc>
                  <a:txBody>
                    <a:bodyPr/>
                    <a:lstStyle/>
                    <a:p>
                      <a:pPr marL="69850">
                        <a:lnSpc>
                          <a:spcPts val="1280"/>
                        </a:lnSpc>
                      </a:pPr>
                      <a:r>
                        <a:rPr lang="en-US" sz="1200" dirty="0">
                          <a:effectLst/>
                        </a:rPr>
                        <a:t>Create</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175" algn="ctr">
                        <a:lnSpc>
                          <a:spcPts val="1280"/>
                        </a:lnSpc>
                      </a:pPr>
                      <a:r>
                        <a:rPr lang="en-US" sz="1200">
                          <a:effectLst/>
                        </a:rPr>
                        <a:t>5</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7945"/>
                      <a:r>
                        <a:rPr lang="en-US" sz="100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7945"/>
                      <a:r>
                        <a:rPr lang="en-US" sz="100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7945"/>
                      <a:r>
                        <a:rPr lang="en-US" sz="10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00838466"/>
                  </a:ext>
                </a:extLst>
              </a:tr>
            </a:tbl>
          </a:graphicData>
        </a:graphic>
      </p:graphicFrame>
      <p:graphicFrame>
        <p:nvGraphicFramePr>
          <p:cNvPr id="5" name="Table 4">
            <a:extLst>
              <a:ext uri="{FF2B5EF4-FFF2-40B4-BE49-F238E27FC236}">
                <a16:creationId xmlns:a16="http://schemas.microsoft.com/office/drawing/2014/main" id="{D1C7C16C-A7D1-4F3C-B21F-416603CBA2AB}"/>
              </a:ext>
            </a:extLst>
          </p:cNvPr>
          <p:cNvGraphicFramePr>
            <a:graphicFrameLocks noGrp="1"/>
          </p:cNvGraphicFramePr>
          <p:nvPr>
            <p:extLst>
              <p:ext uri="{D42A27DB-BD31-4B8C-83A1-F6EECF244321}">
                <p14:modId xmlns:p14="http://schemas.microsoft.com/office/powerpoint/2010/main" val="1306836070"/>
              </p:ext>
            </p:extLst>
          </p:nvPr>
        </p:nvGraphicFramePr>
        <p:xfrm>
          <a:off x="3556617" y="3429000"/>
          <a:ext cx="5143500" cy="1224280"/>
        </p:xfrm>
        <a:graphic>
          <a:graphicData uri="http://schemas.openxmlformats.org/drawingml/2006/table">
            <a:tbl>
              <a:tblPr firstRow="1" firstCol="1" lastRow="1" lastCol="1" bandRow="1" bandCol="1">
                <a:tableStyleId>{5A111915-BE36-4E01-A7E5-04B1672EAD32}</a:tableStyleId>
              </a:tblPr>
              <a:tblGrid>
                <a:gridCol w="2400300">
                  <a:extLst>
                    <a:ext uri="{9D8B030D-6E8A-4147-A177-3AD203B41FA5}">
                      <a16:colId xmlns:a16="http://schemas.microsoft.com/office/drawing/2014/main" val="1816500637"/>
                    </a:ext>
                  </a:extLst>
                </a:gridCol>
                <a:gridCol w="2743200">
                  <a:extLst>
                    <a:ext uri="{9D8B030D-6E8A-4147-A177-3AD203B41FA5}">
                      <a16:colId xmlns:a16="http://schemas.microsoft.com/office/drawing/2014/main" val="1253992491"/>
                    </a:ext>
                  </a:extLst>
                </a:gridCol>
              </a:tblGrid>
              <a:tr h="174625">
                <a:tc>
                  <a:txBody>
                    <a:bodyPr/>
                    <a:lstStyle/>
                    <a:p>
                      <a:pPr marL="69850">
                        <a:lnSpc>
                          <a:spcPts val="1280"/>
                        </a:lnSpc>
                      </a:pPr>
                      <a:r>
                        <a:rPr lang="en-US" sz="1200" dirty="0">
                          <a:solidFill>
                            <a:schemeClr val="tx2">
                              <a:lumMod val="75000"/>
                            </a:schemeClr>
                          </a:solidFill>
                          <a:effectLst/>
                        </a:rPr>
                        <a:t>Bloom's</a:t>
                      </a:r>
                      <a:r>
                        <a:rPr lang="en-US" sz="1200" spc="-5" dirty="0">
                          <a:solidFill>
                            <a:schemeClr val="tx2">
                              <a:lumMod val="75000"/>
                            </a:schemeClr>
                          </a:solidFill>
                          <a:effectLst/>
                        </a:rPr>
                        <a:t> </a:t>
                      </a:r>
                      <a:r>
                        <a:rPr lang="en-US" sz="1200" dirty="0">
                          <a:solidFill>
                            <a:schemeClr val="tx2">
                              <a:lumMod val="75000"/>
                            </a:schemeClr>
                          </a:solidFill>
                          <a:effectLst/>
                        </a:rPr>
                        <a:t>Category</a:t>
                      </a:r>
                      <a:endParaRPr lang="en-GB" sz="11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98220" marR="993140" algn="ctr">
                        <a:lnSpc>
                          <a:spcPts val="1280"/>
                        </a:lnSpc>
                        <a:spcAft>
                          <a:spcPts val="0"/>
                        </a:spcAft>
                      </a:pPr>
                      <a:r>
                        <a:rPr lang="en-US" sz="1200" dirty="0">
                          <a:solidFill>
                            <a:schemeClr val="tx2">
                              <a:lumMod val="75000"/>
                            </a:schemeClr>
                          </a:solidFill>
                          <a:effectLst/>
                        </a:rPr>
                        <a:t>Test</a:t>
                      </a:r>
                      <a:endParaRPr lang="en-GB" sz="11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2778557"/>
                  </a:ext>
                </a:extLst>
              </a:tr>
              <a:tr h="174625">
                <a:tc>
                  <a:txBody>
                    <a:bodyPr/>
                    <a:lstStyle/>
                    <a:p>
                      <a:pPr marL="69850">
                        <a:lnSpc>
                          <a:spcPts val="1280"/>
                        </a:lnSpc>
                      </a:pPr>
                      <a:r>
                        <a:rPr lang="en-US" sz="1200">
                          <a:effectLst/>
                        </a:rPr>
                        <a:t>Remember</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 algn="ctr">
                        <a:lnSpc>
                          <a:spcPts val="1280"/>
                        </a:lnSpc>
                      </a:pPr>
                      <a:r>
                        <a:rPr lang="en-US" sz="1200" dirty="0">
                          <a:effectLst/>
                        </a:rPr>
                        <a:t>7</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4344211"/>
                  </a:ext>
                </a:extLst>
              </a:tr>
              <a:tr h="176530">
                <a:tc>
                  <a:txBody>
                    <a:bodyPr/>
                    <a:lstStyle/>
                    <a:p>
                      <a:pPr marL="69850">
                        <a:lnSpc>
                          <a:spcPts val="1290"/>
                        </a:lnSpc>
                      </a:pPr>
                      <a:r>
                        <a:rPr lang="en-US" sz="1200" dirty="0">
                          <a:effectLst/>
                        </a:rPr>
                        <a:t>Understand</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 algn="ctr">
                        <a:lnSpc>
                          <a:spcPts val="1290"/>
                        </a:lnSpc>
                      </a:pPr>
                      <a:r>
                        <a:rPr lang="en-US" sz="1200">
                          <a:effectLst/>
                        </a:rPr>
                        <a:t>7</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4257882"/>
                  </a:ext>
                </a:extLst>
              </a:tr>
              <a:tr h="174625">
                <a:tc>
                  <a:txBody>
                    <a:bodyPr/>
                    <a:lstStyle/>
                    <a:p>
                      <a:pPr marL="69850">
                        <a:lnSpc>
                          <a:spcPts val="1280"/>
                        </a:lnSpc>
                      </a:pPr>
                      <a:r>
                        <a:rPr lang="en-US" sz="1200" dirty="0">
                          <a:effectLst/>
                        </a:rPr>
                        <a:t>Apply</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98220" marR="992505" algn="ctr">
                        <a:lnSpc>
                          <a:spcPts val="1280"/>
                        </a:lnSpc>
                        <a:spcAft>
                          <a:spcPts val="0"/>
                        </a:spcAft>
                      </a:pPr>
                      <a:r>
                        <a:rPr lang="en-US" sz="1200">
                          <a:effectLst/>
                        </a:rPr>
                        <a:t>20</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5550048"/>
                  </a:ext>
                </a:extLst>
              </a:tr>
              <a:tr h="174625">
                <a:tc>
                  <a:txBody>
                    <a:bodyPr/>
                    <a:lstStyle/>
                    <a:p>
                      <a:pPr marL="69850">
                        <a:lnSpc>
                          <a:spcPts val="1280"/>
                        </a:lnSpc>
                      </a:pPr>
                      <a:r>
                        <a:rPr lang="en-US" sz="1200">
                          <a:effectLst/>
                        </a:rPr>
                        <a:t>Analyze</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98220" marR="992505" algn="ctr">
                        <a:lnSpc>
                          <a:spcPts val="1280"/>
                        </a:lnSpc>
                        <a:spcAft>
                          <a:spcPts val="0"/>
                        </a:spcAft>
                      </a:pPr>
                      <a:r>
                        <a:rPr lang="en-US" sz="1200">
                          <a:effectLst/>
                        </a:rPr>
                        <a:t>15</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0614918"/>
                  </a:ext>
                </a:extLst>
              </a:tr>
              <a:tr h="174625">
                <a:tc>
                  <a:txBody>
                    <a:bodyPr/>
                    <a:lstStyle/>
                    <a:p>
                      <a:pPr marL="69850">
                        <a:lnSpc>
                          <a:spcPts val="1280"/>
                        </a:lnSpc>
                      </a:pPr>
                      <a:r>
                        <a:rPr lang="en-US" sz="1200">
                          <a:effectLst/>
                        </a:rPr>
                        <a:t>Evaluate</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 algn="ctr">
                        <a:lnSpc>
                          <a:spcPts val="1280"/>
                        </a:lnSpc>
                      </a:pPr>
                      <a:r>
                        <a:rPr lang="en-US" sz="1200">
                          <a:effectLst/>
                        </a:rPr>
                        <a:t>6</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3948638"/>
                  </a:ext>
                </a:extLst>
              </a:tr>
              <a:tr h="174625">
                <a:tc>
                  <a:txBody>
                    <a:bodyPr/>
                    <a:lstStyle/>
                    <a:p>
                      <a:pPr marL="69850">
                        <a:lnSpc>
                          <a:spcPts val="1280"/>
                        </a:lnSpc>
                      </a:pPr>
                      <a:r>
                        <a:rPr lang="en-US" sz="1200">
                          <a:effectLst/>
                        </a:rPr>
                        <a:t>Create</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 algn="ctr">
                        <a:lnSpc>
                          <a:spcPts val="1280"/>
                        </a:lnSpc>
                      </a:pPr>
                      <a:r>
                        <a:rPr lang="en-US" sz="1200" dirty="0">
                          <a:effectLst/>
                        </a:rPr>
                        <a:t>5</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4148426"/>
                  </a:ext>
                </a:extLst>
              </a:tr>
            </a:tbl>
          </a:graphicData>
        </a:graphic>
      </p:graphicFrame>
      <p:sp>
        <p:nvSpPr>
          <p:cNvPr id="6" name="Rectangle 1">
            <a:extLst>
              <a:ext uri="{FF2B5EF4-FFF2-40B4-BE49-F238E27FC236}">
                <a16:creationId xmlns:a16="http://schemas.microsoft.com/office/drawing/2014/main" id="{841646E8-E95C-4CF0-93B5-D979BC636FC5}"/>
              </a:ext>
            </a:extLst>
          </p:cNvPr>
          <p:cNvSpPr>
            <a:spLocks noChangeArrowheads="1"/>
          </p:cNvSpPr>
          <p:nvPr/>
        </p:nvSpPr>
        <p:spPr bwMode="auto">
          <a:xfrm>
            <a:off x="651543" y="-106533"/>
            <a:ext cx="8048574" cy="1051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71320" tIns="406272" rIns="368184" bIns="177744" numCol="1" anchor="ctr" anchorCtr="0" compatLnSpc="1">
            <a:prstTxWarp prst="textNoShape">
              <a:avLst/>
            </a:prstTxWarp>
            <a:spAutoFit/>
          </a:bodyPr>
          <a:lstStyle>
            <a:lvl1pPr eaLnBrk="0" fontAlgn="base" hangingPunct="0">
              <a:spcBef>
                <a:spcPct val="0"/>
              </a:spcBef>
              <a:spcAft>
                <a:spcPct val="0"/>
              </a:spcAft>
              <a:tabLst>
                <a:tab pos="3038475" algn="l"/>
              </a:tabLst>
              <a:defRPr>
                <a:solidFill>
                  <a:schemeClr val="tx1"/>
                </a:solidFill>
                <a:latin typeface="Arial" panose="020B0604020202020204" pitchFamily="34" charset="0"/>
              </a:defRPr>
            </a:lvl1pPr>
            <a:lvl2pPr eaLnBrk="0" fontAlgn="base" hangingPunct="0">
              <a:spcBef>
                <a:spcPct val="0"/>
              </a:spcBef>
              <a:spcAft>
                <a:spcPct val="0"/>
              </a:spcAft>
              <a:tabLst>
                <a:tab pos="3038475" algn="l"/>
              </a:tabLst>
              <a:defRPr>
                <a:solidFill>
                  <a:schemeClr val="tx1"/>
                </a:solidFill>
                <a:latin typeface="Arial" panose="020B0604020202020204" pitchFamily="34" charset="0"/>
              </a:defRPr>
            </a:lvl2pPr>
            <a:lvl3pPr eaLnBrk="0" fontAlgn="base" hangingPunct="0">
              <a:spcBef>
                <a:spcPct val="0"/>
              </a:spcBef>
              <a:spcAft>
                <a:spcPct val="0"/>
              </a:spcAft>
              <a:tabLst>
                <a:tab pos="3038475" algn="l"/>
              </a:tabLst>
              <a:defRPr>
                <a:solidFill>
                  <a:schemeClr val="tx1"/>
                </a:solidFill>
                <a:latin typeface="Arial" panose="020B0604020202020204" pitchFamily="34" charset="0"/>
              </a:defRPr>
            </a:lvl3pPr>
            <a:lvl4pPr eaLnBrk="0" fontAlgn="base" hangingPunct="0">
              <a:spcBef>
                <a:spcPct val="0"/>
              </a:spcBef>
              <a:spcAft>
                <a:spcPct val="0"/>
              </a:spcAft>
              <a:tabLst>
                <a:tab pos="3038475" algn="l"/>
              </a:tabLst>
              <a:defRPr>
                <a:solidFill>
                  <a:schemeClr val="tx1"/>
                </a:solidFill>
                <a:latin typeface="Arial" panose="020B0604020202020204" pitchFamily="34" charset="0"/>
              </a:defRPr>
            </a:lvl4pPr>
            <a:lvl5pPr eaLnBrk="0" fontAlgn="base" hangingPunct="0">
              <a:spcBef>
                <a:spcPct val="0"/>
              </a:spcBef>
              <a:spcAft>
                <a:spcPct val="0"/>
              </a:spcAft>
              <a:tabLst>
                <a:tab pos="3038475" algn="l"/>
              </a:tabLst>
              <a:defRPr>
                <a:solidFill>
                  <a:schemeClr val="tx1"/>
                </a:solidFill>
                <a:latin typeface="Arial" panose="020B0604020202020204" pitchFamily="34" charset="0"/>
              </a:defRPr>
            </a:lvl5pPr>
            <a:lvl6pPr eaLnBrk="0" fontAlgn="base" hangingPunct="0">
              <a:spcBef>
                <a:spcPct val="0"/>
              </a:spcBef>
              <a:spcAft>
                <a:spcPct val="0"/>
              </a:spcAft>
              <a:tabLst>
                <a:tab pos="3038475" algn="l"/>
              </a:tabLst>
              <a:defRPr>
                <a:solidFill>
                  <a:schemeClr val="tx1"/>
                </a:solidFill>
                <a:latin typeface="Arial" panose="020B0604020202020204" pitchFamily="34" charset="0"/>
              </a:defRPr>
            </a:lvl6pPr>
            <a:lvl7pPr eaLnBrk="0" fontAlgn="base" hangingPunct="0">
              <a:spcBef>
                <a:spcPct val="0"/>
              </a:spcBef>
              <a:spcAft>
                <a:spcPct val="0"/>
              </a:spcAft>
              <a:tabLst>
                <a:tab pos="3038475" algn="l"/>
              </a:tabLst>
              <a:defRPr>
                <a:solidFill>
                  <a:schemeClr val="tx1"/>
                </a:solidFill>
                <a:latin typeface="Arial" panose="020B0604020202020204" pitchFamily="34" charset="0"/>
              </a:defRPr>
            </a:lvl7pPr>
            <a:lvl8pPr eaLnBrk="0" fontAlgn="base" hangingPunct="0">
              <a:spcBef>
                <a:spcPct val="0"/>
              </a:spcBef>
              <a:spcAft>
                <a:spcPct val="0"/>
              </a:spcAft>
              <a:tabLst>
                <a:tab pos="3038475" algn="l"/>
              </a:tabLst>
              <a:defRPr>
                <a:solidFill>
                  <a:schemeClr val="tx1"/>
                </a:solidFill>
                <a:latin typeface="Arial" panose="020B0604020202020204" pitchFamily="34" charset="0"/>
              </a:defRPr>
            </a:lvl8pPr>
            <a:lvl9pPr eaLnBrk="0" fontAlgn="base" hangingPunct="0">
              <a:spcBef>
                <a:spcPct val="0"/>
              </a:spcBef>
              <a:spcAft>
                <a:spcPct val="0"/>
              </a:spcAft>
              <a:tabLst>
                <a:tab pos="30384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3038475" algn="l"/>
              </a:tabLst>
            </a:pPr>
            <a:r>
              <a:rPr kumimoji="0" lang="en-US"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CIE- Continuous Internal Evaluation (90 Marks)</a:t>
            </a:r>
            <a:b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24A784AB-CB0D-4EC5-A6A2-D2C766F94AA0}"/>
              </a:ext>
            </a:extLst>
          </p:cNvPr>
          <p:cNvSpPr txBox="1"/>
          <p:nvPr/>
        </p:nvSpPr>
        <p:spPr>
          <a:xfrm>
            <a:off x="1245092" y="2637600"/>
            <a:ext cx="6094520" cy="27699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tab pos="3038475" algn="l"/>
              </a:tabLst>
            </a:pPr>
            <a:r>
              <a:rPr lang="en-US" altLang="en-US" sz="1200" b="1" dirty="0">
                <a:latin typeface="Arial" panose="020B0604020202020204" pitchFamily="34" charset="0"/>
              </a:rPr>
              <a:t>SEE- Semester End Examination (60 Marks)</a:t>
            </a:r>
            <a:endParaRPr lang="en-GB" altLang="en-US" sz="1200" b="1" dirty="0">
              <a:latin typeface="Arial" panose="020B0604020202020204" pitchFamily="34" charset="0"/>
            </a:endParaRPr>
          </a:p>
        </p:txBody>
      </p:sp>
    </p:spTree>
    <p:extLst>
      <p:ext uri="{BB962C8B-B14F-4D97-AF65-F5344CB8AC3E}">
        <p14:creationId xmlns:p14="http://schemas.microsoft.com/office/powerpoint/2010/main" val="26013350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38CDAE9-E387-4B01-A720-4ACF35118A59}"/>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457730" name="Rectangle 2"/>
          <p:cNvSpPr>
            <a:spLocks noGrp="1" noChangeArrowheads="1"/>
          </p:cNvSpPr>
          <p:nvPr>
            <p:ph type="title" idx="4294967295"/>
          </p:nvPr>
        </p:nvSpPr>
        <p:spPr>
          <a:xfrm>
            <a:off x="4114800" y="125413"/>
            <a:ext cx="8077200" cy="609600"/>
          </a:xfrm>
        </p:spPr>
        <p:txBody>
          <a:bodyPr/>
          <a:lstStyle/>
          <a:p>
            <a:pPr>
              <a:defRPr/>
            </a:pPr>
            <a:r>
              <a:rPr lang="en-US" altLang="en-US" dirty="0">
                <a:effectLst/>
              </a:rPr>
              <a:t>Design Phases</a:t>
            </a:r>
            <a:endParaRPr lang="en-US" altLang="en-US" dirty="0">
              <a:effectLst>
                <a:outerShdw blurRad="38100" dist="38100" dir="2700000" algn="tl">
                  <a:srgbClr val="C0C0C0"/>
                </a:outerShdw>
              </a:effectLst>
            </a:endParaRPr>
          </a:p>
        </p:txBody>
      </p:sp>
      <p:sp>
        <p:nvSpPr>
          <p:cNvPr id="6147" name="Rectangle 3"/>
          <p:cNvSpPr>
            <a:spLocks noGrp="1" noChangeArrowheads="1"/>
          </p:cNvSpPr>
          <p:nvPr>
            <p:ph type="body" idx="4294967295"/>
          </p:nvPr>
        </p:nvSpPr>
        <p:spPr>
          <a:xfrm>
            <a:off x="0" y="1185863"/>
            <a:ext cx="7596188" cy="3763962"/>
          </a:xfrm>
        </p:spPr>
        <p:txBody>
          <a:bodyPr/>
          <a:lstStyle/>
          <a:p>
            <a:r>
              <a:rPr lang="en-US" altLang="en-US" sz="1800" dirty="0"/>
              <a:t>Initial phase -- characterize fully the data needs of the prospective database users. </a:t>
            </a:r>
          </a:p>
          <a:p>
            <a:r>
              <a:rPr lang="en-US" altLang="en-US" sz="1800" dirty="0"/>
              <a:t>Second phase  -- choosing  a data model</a:t>
            </a:r>
          </a:p>
          <a:p>
            <a:pPr lvl="1"/>
            <a:r>
              <a:rPr lang="en-US" altLang="en-US" sz="1800" dirty="0">
                <a:ea typeface="ＭＳ Ｐゴシック" panose="020B0600070205080204" pitchFamily="34" charset="-128"/>
              </a:rPr>
              <a:t>Applying the concepts of the chosen data model</a:t>
            </a:r>
          </a:p>
          <a:p>
            <a:pPr lvl="1"/>
            <a:r>
              <a:rPr lang="en-US" altLang="en-US" sz="1800" dirty="0">
                <a:ea typeface="ＭＳ Ｐゴシック" panose="020B0600070205080204" pitchFamily="34" charset="-128"/>
              </a:rPr>
              <a:t>Translating  these requirements into a conceptual schema of the database.</a:t>
            </a:r>
          </a:p>
          <a:p>
            <a:pPr lvl="1"/>
            <a:r>
              <a:rPr lang="en-US" altLang="en-US" sz="1800" dirty="0">
                <a:ea typeface="ＭＳ Ｐゴシック" panose="020B0600070205080204" pitchFamily="34" charset="-128"/>
              </a:rPr>
              <a:t>A fully developed conceptual schema indicates the functional requirements of the enterprise. </a:t>
            </a:r>
          </a:p>
          <a:p>
            <a:pPr lvl="2"/>
            <a:r>
              <a:rPr lang="en-US" altLang="en-US" sz="1800" dirty="0">
                <a:ea typeface="ＭＳ Ｐゴシック" panose="020B0600070205080204" pitchFamily="34" charset="-128"/>
              </a:rPr>
              <a:t>Describe the kinds of operations (or transactions) that will be performed on the data.</a:t>
            </a:r>
          </a:p>
          <a:p>
            <a:pPr>
              <a:buFont typeface="Monotype Sorts" charset="2"/>
              <a:buNone/>
            </a:pPr>
            <a:endParaRPr lang="en-US" altLang="en-US" dirty="0"/>
          </a:p>
          <a:p>
            <a:pPr>
              <a:buFont typeface="Monotype Sorts" charset="2"/>
              <a:buNone/>
            </a:pPr>
            <a:endParaRPr lang="en-US" altLang="en-US" dirty="0"/>
          </a:p>
        </p:txBody>
      </p:sp>
    </p:spTree>
    <p:extLst>
      <p:ext uri="{BB962C8B-B14F-4D97-AF65-F5344CB8AC3E}">
        <p14:creationId xmlns:p14="http://schemas.microsoft.com/office/powerpoint/2010/main" val="1663910995"/>
      </p:ext>
    </p:extLst>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8229600" cy="381000"/>
          </a:xfrm>
        </p:spPr>
        <p:txBody>
          <a:bodyPr>
            <a:noAutofit/>
          </a:bodyPr>
          <a:lstStyle/>
          <a:p>
            <a:pPr lvl="0" algn="l"/>
            <a:r>
              <a:rPr lang="en-US" sz="2800" b="1" dirty="0"/>
              <a:t>Introduction:</a:t>
            </a:r>
            <a:br>
              <a:rPr lang="en-US" sz="2800" b="1" dirty="0"/>
            </a:br>
            <a:endParaRPr lang="en-US" sz="2800" dirty="0"/>
          </a:p>
        </p:txBody>
      </p:sp>
      <p:sp>
        <p:nvSpPr>
          <p:cNvPr id="3" name="Content Placeholder 2"/>
          <p:cNvSpPr>
            <a:spLocks noGrp="1"/>
          </p:cNvSpPr>
          <p:nvPr>
            <p:ph idx="1"/>
          </p:nvPr>
        </p:nvSpPr>
        <p:spPr>
          <a:xfrm>
            <a:off x="2057400" y="381000"/>
            <a:ext cx="8229600" cy="6324600"/>
          </a:xfrm>
        </p:spPr>
        <p:txBody>
          <a:bodyPr>
            <a:normAutofit/>
          </a:bodyPr>
          <a:lstStyle/>
          <a:p>
            <a:pPr algn="just"/>
            <a:r>
              <a:rPr lang="en-US" sz="2200" b="1" dirty="0"/>
              <a:t>O</a:t>
            </a:r>
            <a:r>
              <a:rPr lang="en-US" sz="2200" dirty="0"/>
              <a:t>bject </a:t>
            </a:r>
            <a:r>
              <a:rPr lang="en-US" sz="2200" b="1" dirty="0"/>
              <a:t>R</a:t>
            </a:r>
            <a:r>
              <a:rPr lang="en-US" sz="2200" dirty="0"/>
              <a:t>elational </a:t>
            </a:r>
            <a:r>
              <a:rPr lang="en-US" sz="2200" b="1" dirty="0"/>
              <a:t>M</a:t>
            </a:r>
            <a:r>
              <a:rPr lang="en-US" sz="2200" dirty="0"/>
              <a:t>apping is a system of mapping objects to a database. That means it automates the transfer of data stored in relational databases tables into objects that are commonly used in application code.</a:t>
            </a:r>
          </a:p>
          <a:p>
            <a:pPr algn="just">
              <a:buNone/>
            </a:pPr>
            <a:endParaRPr lang="en-US" sz="2200" dirty="0"/>
          </a:p>
          <a:p>
            <a:pPr algn="just"/>
            <a:r>
              <a:rPr lang="en-US" sz="2200" dirty="0"/>
              <a:t>An object relational mapper maps a relational database system to objects. The ORM is independent of which relational database system is used. From within Python, you can talk to objects and the ORM will map it to the database. </a:t>
            </a:r>
          </a:p>
          <a:p>
            <a:pPr algn="just">
              <a:buNone/>
            </a:pPr>
            <a:endParaRPr lang="en-US" sz="2400" dirty="0"/>
          </a:p>
          <a:p>
            <a:pPr algn="just">
              <a:buNone/>
            </a:pPr>
            <a:endParaRPr lang="en-US" sz="2400" dirty="0"/>
          </a:p>
          <a:p>
            <a:pPr algn="just">
              <a:buNone/>
            </a:pPr>
            <a:endParaRPr lang="en-US" sz="2400" dirty="0"/>
          </a:p>
          <a:p>
            <a:pPr algn="just"/>
            <a:r>
              <a:rPr lang="en-US" sz="2200" b="1" dirty="0"/>
              <a:t>ORM</a:t>
            </a:r>
            <a:r>
              <a:rPr lang="en-US" sz="2200" dirty="0"/>
              <a:t>s provide a high-level abstraction upon a </a:t>
            </a:r>
            <a:r>
              <a:rPr lang="en-US" sz="2200" dirty="0">
                <a:hlinkClick r:id="rId2"/>
              </a:rPr>
              <a:t>relational database</a:t>
            </a:r>
            <a:r>
              <a:rPr lang="en-US" sz="2200" dirty="0"/>
              <a:t> that allows a developer to write Python code instead of SQL to interact (create, read, update and delete data and schemas) with database.</a:t>
            </a:r>
          </a:p>
          <a:p>
            <a:pPr algn="just">
              <a:buNone/>
            </a:pPr>
            <a:endParaRPr lang="en-US" sz="2400" dirty="0"/>
          </a:p>
        </p:txBody>
      </p:sp>
      <p:pic>
        <p:nvPicPr>
          <p:cNvPr id="4" name="Picture 3" descr="ORM Object Relational Mapping"/>
          <p:cNvPicPr/>
          <p:nvPr/>
        </p:nvPicPr>
        <p:blipFill>
          <a:blip r:embed="rId3"/>
          <a:srcRect/>
          <a:stretch>
            <a:fillRect/>
          </a:stretch>
        </p:blipFill>
        <p:spPr bwMode="auto">
          <a:xfrm>
            <a:off x="3276600" y="3886200"/>
            <a:ext cx="4779010" cy="716280"/>
          </a:xfrm>
          <a:prstGeom prst="rect">
            <a:avLst/>
          </a:prstGeom>
          <a:noFill/>
          <a:ln w="9525">
            <a:noFill/>
            <a:miter lim="800000"/>
            <a:headEnd/>
            <a:tailEnd/>
          </a:ln>
        </p:spPr>
      </p:pic>
      <p:sp>
        <p:nvSpPr>
          <p:cNvPr id="5" name="Footer Placeholder 4">
            <a:extLst>
              <a:ext uri="{FF2B5EF4-FFF2-40B4-BE49-F238E27FC236}">
                <a16:creationId xmlns:a16="http://schemas.microsoft.com/office/drawing/2014/main" id="{33A75941-1B64-46F1-81CE-F42348A74001}"/>
              </a:ext>
            </a:extLst>
          </p:cNvPr>
          <p:cNvSpPr>
            <a:spLocks noGrp="1"/>
          </p:cNvSpPr>
          <p:nvPr>
            <p:ph type="ftr" sz="quarter" idx="11"/>
          </p:nvPr>
        </p:nvSpPr>
        <p:spPr/>
        <p:txBody>
          <a:bodyPr/>
          <a:lstStyle/>
          <a:p>
            <a:r>
              <a:rPr lang="en-GB">
                <a:solidFill>
                  <a:prstClr val="black">
                    <a:tint val="75000"/>
                  </a:prstClr>
                </a:solidFill>
              </a:rPr>
              <a:t>Prepared By: Mohammad Rony Lecturer, Dept. Of CSE University Of Global Village (UGV), Barishal</a:t>
            </a:r>
            <a:endParaRPr lang="en-US">
              <a:solidFill>
                <a:prstClr val="black">
                  <a:tint val="75000"/>
                </a:prstClr>
              </a:solidFill>
            </a:endParaRPr>
          </a:p>
        </p:txBody>
      </p:sp>
    </p:spTree>
    <p:extLst>
      <p:ext uri="{BB962C8B-B14F-4D97-AF65-F5344CB8AC3E}">
        <p14:creationId xmlns:p14="http://schemas.microsoft.com/office/powerpoint/2010/main" val="1313991766"/>
      </p:ext>
    </p:extLst>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52400"/>
            <a:ext cx="8229600" cy="6553200"/>
          </a:xfrm>
        </p:spPr>
        <p:txBody>
          <a:bodyPr>
            <a:normAutofit lnSpcReduction="10000"/>
          </a:bodyPr>
          <a:lstStyle/>
          <a:p>
            <a:pPr algn="just">
              <a:buNone/>
            </a:pPr>
            <a:r>
              <a:rPr lang="en-US" sz="2200" dirty="0"/>
              <a:t>The mapping like this…</a:t>
            </a:r>
          </a:p>
          <a:p>
            <a:pPr lvl="1" algn="just"/>
            <a:r>
              <a:rPr lang="en-US" sz="2200" dirty="0"/>
              <a:t>Python Class == SQL Table</a:t>
            </a:r>
          </a:p>
          <a:p>
            <a:pPr lvl="1" algn="just"/>
            <a:r>
              <a:rPr lang="en-US" sz="2200" dirty="0"/>
              <a:t>Instance of the Class == Row in the Table</a:t>
            </a:r>
          </a:p>
          <a:p>
            <a:pPr algn="just"/>
            <a:endParaRPr lang="en-US" sz="2200" dirty="0"/>
          </a:p>
          <a:p>
            <a:pPr algn="just"/>
            <a:r>
              <a:rPr lang="en-US" sz="2200" dirty="0"/>
              <a:t>Developers can use the programming language they are comfortable with to work with a database instead of writing SQL statements or stored procedures.</a:t>
            </a:r>
          </a:p>
          <a:p>
            <a:pPr algn="just"/>
            <a:endParaRPr lang="en-US" sz="2200" dirty="0"/>
          </a:p>
          <a:p>
            <a:pPr algn="just"/>
            <a:r>
              <a:rPr lang="en-US" sz="2200" dirty="0"/>
              <a:t>There are many ORM implementations written in Python, including</a:t>
            </a:r>
          </a:p>
          <a:p>
            <a:pPr lvl="1" algn="just"/>
            <a:r>
              <a:rPr lang="en-US" sz="2200" b="1" dirty="0" err="1"/>
              <a:t>SQLAlchemy</a:t>
            </a:r>
            <a:endParaRPr lang="en-US" sz="2200" b="1" dirty="0"/>
          </a:p>
          <a:p>
            <a:pPr lvl="1" algn="just"/>
            <a:r>
              <a:rPr lang="en-US" sz="2200" dirty="0"/>
              <a:t>Peewee</a:t>
            </a:r>
          </a:p>
          <a:p>
            <a:pPr lvl="1" algn="just"/>
            <a:r>
              <a:rPr lang="en-US" sz="2200" dirty="0"/>
              <a:t>The </a:t>
            </a:r>
            <a:r>
              <a:rPr lang="en-US" sz="2200" dirty="0" err="1"/>
              <a:t>Django</a:t>
            </a:r>
            <a:r>
              <a:rPr lang="en-US" sz="2200" dirty="0"/>
              <a:t> ORM</a:t>
            </a:r>
          </a:p>
          <a:p>
            <a:pPr lvl="1" algn="just"/>
            <a:r>
              <a:rPr lang="en-US" sz="2200" dirty="0" err="1"/>
              <a:t>PonyORM</a:t>
            </a:r>
            <a:endParaRPr lang="en-US" sz="2200" dirty="0"/>
          </a:p>
          <a:p>
            <a:pPr lvl="1" algn="just"/>
            <a:r>
              <a:rPr lang="en-US" sz="2200" dirty="0" err="1"/>
              <a:t>SQLObject</a:t>
            </a:r>
            <a:endParaRPr lang="en-US" sz="2200" dirty="0"/>
          </a:p>
          <a:p>
            <a:pPr lvl="1" algn="just"/>
            <a:r>
              <a:rPr lang="en-US" sz="2200" dirty="0"/>
              <a:t>Tortoise ORM</a:t>
            </a:r>
          </a:p>
          <a:p>
            <a:pPr lvl="1" algn="just">
              <a:buNone/>
            </a:pPr>
            <a:endParaRPr lang="en-US" sz="2200" dirty="0"/>
          </a:p>
          <a:p>
            <a:pPr algn="just"/>
            <a:r>
              <a:rPr lang="en-US" sz="2400" dirty="0"/>
              <a:t>We are going to discuss about </a:t>
            </a:r>
            <a:r>
              <a:rPr lang="en-US" sz="2400" b="1" dirty="0"/>
              <a:t>SQLAlchemy</a:t>
            </a:r>
            <a:r>
              <a:rPr lang="en-US" sz="2400" dirty="0"/>
              <a:t>,it pronounced as </a:t>
            </a:r>
            <a:r>
              <a:rPr lang="en-US" sz="2400" b="1" dirty="0"/>
              <a:t>SQL</a:t>
            </a:r>
            <a:r>
              <a:rPr lang="en-US" sz="2400" dirty="0"/>
              <a:t>-</a:t>
            </a:r>
            <a:r>
              <a:rPr lang="en-US" sz="2400" b="1" dirty="0"/>
              <a:t>All</a:t>
            </a:r>
            <a:r>
              <a:rPr lang="en-US" sz="2400" dirty="0"/>
              <a:t>-</a:t>
            </a:r>
            <a:r>
              <a:rPr lang="en-US" sz="2400" b="1" dirty="0" err="1"/>
              <a:t>Chemy</a:t>
            </a:r>
            <a:r>
              <a:rPr lang="en-US" sz="2400" dirty="0"/>
              <a:t>.</a:t>
            </a:r>
          </a:p>
          <a:p>
            <a:pPr lvl="0">
              <a:buNone/>
            </a:pPr>
            <a:endParaRPr lang="en-US" sz="2200" dirty="0"/>
          </a:p>
          <a:p>
            <a:pPr lvl="0">
              <a:buNone/>
            </a:pPr>
            <a:endParaRPr lang="en-US" sz="2400" dirty="0"/>
          </a:p>
          <a:p>
            <a:pPr algn="just">
              <a:buNone/>
            </a:pPr>
            <a:endParaRPr lang="en-US" sz="2200" dirty="0"/>
          </a:p>
        </p:txBody>
      </p:sp>
      <p:sp>
        <p:nvSpPr>
          <p:cNvPr id="2" name="Footer Placeholder 1">
            <a:extLst>
              <a:ext uri="{FF2B5EF4-FFF2-40B4-BE49-F238E27FC236}">
                <a16:creationId xmlns:a16="http://schemas.microsoft.com/office/drawing/2014/main" id="{2DF1412C-311C-43CD-9C05-8AA341332DF5}"/>
              </a:ext>
            </a:extLst>
          </p:cNvPr>
          <p:cNvSpPr>
            <a:spLocks noGrp="1"/>
          </p:cNvSpPr>
          <p:nvPr>
            <p:ph type="ftr" sz="quarter" idx="11"/>
          </p:nvPr>
        </p:nvSpPr>
        <p:spPr/>
        <p:txBody>
          <a:bodyPr/>
          <a:lstStyle/>
          <a:p>
            <a:r>
              <a:rPr lang="en-GB">
                <a:solidFill>
                  <a:prstClr val="black">
                    <a:tint val="75000"/>
                  </a:prstClr>
                </a:solidFill>
              </a:rPr>
              <a:t>Prepared By: Mohammad Rony Lecturer, Dept. Of CSE University Of Global Village (UGV), Barishal</a:t>
            </a:r>
            <a:endParaRPr lang="en-US">
              <a:solidFill>
                <a:prstClr val="black">
                  <a:tint val="75000"/>
                </a:prstClr>
              </a:solidFill>
            </a:endParaRPr>
          </a:p>
        </p:txBody>
      </p:sp>
    </p:spTree>
    <p:extLst>
      <p:ext uri="{BB962C8B-B14F-4D97-AF65-F5344CB8AC3E}">
        <p14:creationId xmlns:p14="http://schemas.microsoft.com/office/powerpoint/2010/main" val="2610182341"/>
      </p:ext>
    </p:extLst>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52400"/>
            <a:ext cx="8229600" cy="6553200"/>
          </a:xfrm>
        </p:spPr>
        <p:txBody>
          <a:bodyPr>
            <a:normAutofit fontScale="92500" lnSpcReduction="20000"/>
          </a:bodyPr>
          <a:lstStyle/>
          <a:p>
            <a:pPr algn="just">
              <a:buNone/>
            </a:pPr>
            <a:r>
              <a:rPr lang="en-US" sz="2400" b="1" u="sng" dirty="0" err="1"/>
              <a:t>SQLAlchemy</a:t>
            </a:r>
            <a:r>
              <a:rPr lang="en-US" sz="2400" b="1" u="sng" dirty="0"/>
              <a:t>:</a:t>
            </a:r>
          </a:p>
          <a:p>
            <a:pPr algn="just"/>
            <a:r>
              <a:rPr lang="en-US" sz="2400" b="1" dirty="0" err="1"/>
              <a:t>SQLAlchemy</a:t>
            </a:r>
            <a:r>
              <a:rPr lang="en-US" sz="2400" dirty="0"/>
              <a:t> is a library used to interact with a wide variety of databases. It enables you to create data models and queries in a manner that feels like normal Python classes and statements. </a:t>
            </a:r>
          </a:p>
          <a:p>
            <a:pPr algn="just">
              <a:buNone/>
            </a:pPr>
            <a:endParaRPr lang="en-US" sz="2400" dirty="0"/>
          </a:p>
          <a:p>
            <a:pPr algn="just"/>
            <a:r>
              <a:rPr lang="en-US" sz="2400" dirty="0"/>
              <a:t>It can be used to connect to most common databases such as </a:t>
            </a:r>
            <a:r>
              <a:rPr lang="en-US" sz="2400" dirty="0" err="1"/>
              <a:t>Postgres</a:t>
            </a:r>
            <a:r>
              <a:rPr lang="en-US" sz="2400" dirty="0"/>
              <a:t>, </a:t>
            </a:r>
            <a:r>
              <a:rPr lang="en-US" sz="2400" dirty="0" err="1"/>
              <a:t>MySQL</a:t>
            </a:r>
            <a:r>
              <a:rPr lang="en-US" sz="2400" dirty="0"/>
              <a:t>, </a:t>
            </a:r>
            <a:r>
              <a:rPr lang="en-US" sz="2400" dirty="0" err="1"/>
              <a:t>SQLite</a:t>
            </a:r>
            <a:r>
              <a:rPr lang="en-US" sz="2400" dirty="0"/>
              <a:t>, Oracle, and many others.</a:t>
            </a:r>
          </a:p>
          <a:p>
            <a:pPr algn="just"/>
            <a:endParaRPr lang="en-US" sz="2400" dirty="0"/>
          </a:p>
          <a:p>
            <a:pPr algn="just"/>
            <a:r>
              <a:rPr lang="en-US" sz="2400" b="1" dirty="0" err="1"/>
              <a:t>SQLAlchemy</a:t>
            </a:r>
            <a:r>
              <a:rPr lang="en-US" sz="2400" dirty="0"/>
              <a:t> is a popular SQL toolkit and Object Relational Mapper. It is written in Python and gives full power and flexibility of SQL to an application developer.</a:t>
            </a:r>
          </a:p>
          <a:p>
            <a:pPr algn="just"/>
            <a:endParaRPr lang="en-US" sz="2400" dirty="0"/>
          </a:p>
          <a:p>
            <a:pPr algn="just"/>
            <a:r>
              <a:rPr lang="en-US" sz="2400" dirty="0"/>
              <a:t>It is necessary to install </a:t>
            </a:r>
            <a:r>
              <a:rPr lang="en-US" sz="2400" dirty="0" err="1"/>
              <a:t>SQLAlchemy</a:t>
            </a:r>
            <a:r>
              <a:rPr lang="en-US" sz="2400" dirty="0"/>
              <a:t>. To install we have to use following code at Terminal or CMD.</a:t>
            </a:r>
          </a:p>
          <a:p>
            <a:pPr algn="just">
              <a:buNone/>
            </a:pPr>
            <a:r>
              <a:rPr lang="en-US" sz="2400" b="1" i="1" dirty="0"/>
              <a:t>			pip install </a:t>
            </a:r>
            <a:r>
              <a:rPr lang="en-US" sz="2400" b="1" i="1" dirty="0" err="1"/>
              <a:t>sqlalchemy</a:t>
            </a:r>
            <a:r>
              <a:rPr lang="en-US" sz="2400" b="1" i="1" dirty="0"/>
              <a:t> </a:t>
            </a:r>
          </a:p>
          <a:p>
            <a:r>
              <a:rPr lang="en-US" sz="2400" dirty="0"/>
              <a:t>To check if </a:t>
            </a:r>
            <a:r>
              <a:rPr lang="en-US" sz="2400" dirty="0" err="1"/>
              <a:t>SQLAlchemy</a:t>
            </a:r>
            <a:r>
              <a:rPr lang="en-US" sz="2400" dirty="0"/>
              <a:t> is properly installed or not, enter the following command in the Python prompt</a:t>
            </a:r>
          </a:p>
          <a:p>
            <a:pPr>
              <a:buNone/>
            </a:pPr>
            <a:r>
              <a:rPr lang="en-US" sz="2400" dirty="0"/>
              <a:t>			</a:t>
            </a:r>
            <a:r>
              <a:rPr lang="en-US" sz="2400" b="1" i="1" dirty="0"/>
              <a:t>&gt;&gt;&gt;import </a:t>
            </a:r>
            <a:r>
              <a:rPr lang="en-US" sz="2400" b="1" i="1" dirty="0" err="1"/>
              <a:t>sqlalchemy</a:t>
            </a:r>
            <a:endParaRPr lang="en-US" sz="2400" b="1" i="1" dirty="0"/>
          </a:p>
          <a:p>
            <a:r>
              <a:rPr lang="en-US" sz="2400" dirty="0"/>
              <a:t>If the above statement was executed with no errors, “</a:t>
            </a:r>
            <a:r>
              <a:rPr lang="en-US" sz="2400" dirty="0" err="1"/>
              <a:t>sqlalchemy</a:t>
            </a:r>
            <a:r>
              <a:rPr lang="en-US" sz="2400" dirty="0"/>
              <a:t> " is installed and ready to be used.</a:t>
            </a:r>
          </a:p>
          <a:p>
            <a:pPr algn="just"/>
            <a:endParaRPr lang="en-US" sz="2200" dirty="0"/>
          </a:p>
        </p:txBody>
      </p:sp>
      <p:sp>
        <p:nvSpPr>
          <p:cNvPr id="2" name="Footer Placeholder 1">
            <a:extLst>
              <a:ext uri="{FF2B5EF4-FFF2-40B4-BE49-F238E27FC236}">
                <a16:creationId xmlns:a16="http://schemas.microsoft.com/office/drawing/2014/main" id="{9B3C06E4-7E61-4611-9AE7-3D748E955570}"/>
              </a:ext>
            </a:extLst>
          </p:cNvPr>
          <p:cNvSpPr>
            <a:spLocks noGrp="1"/>
          </p:cNvSpPr>
          <p:nvPr>
            <p:ph type="ftr" sz="quarter" idx="11"/>
          </p:nvPr>
        </p:nvSpPr>
        <p:spPr/>
        <p:txBody>
          <a:bodyPr/>
          <a:lstStyle/>
          <a:p>
            <a:r>
              <a:rPr lang="en-GB">
                <a:solidFill>
                  <a:prstClr val="black">
                    <a:tint val="75000"/>
                  </a:prstClr>
                </a:solidFill>
              </a:rPr>
              <a:t>Prepared By: Mohammad Rony Lecturer, Dept. Of CSE University Of Global Village (UGV), Barishal</a:t>
            </a:r>
            <a:endParaRPr lang="en-US">
              <a:solidFill>
                <a:prstClr val="black">
                  <a:tint val="75000"/>
                </a:prstClr>
              </a:solidFill>
            </a:endParaRPr>
          </a:p>
        </p:txBody>
      </p:sp>
    </p:spTree>
    <p:extLst>
      <p:ext uri="{BB962C8B-B14F-4D97-AF65-F5344CB8AC3E}">
        <p14:creationId xmlns:p14="http://schemas.microsoft.com/office/powerpoint/2010/main" val="340211591"/>
      </p:ext>
    </p:extLst>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52400"/>
            <a:ext cx="8229600" cy="6553200"/>
          </a:xfrm>
        </p:spPr>
        <p:txBody>
          <a:bodyPr>
            <a:normAutofit/>
          </a:bodyPr>
          <a:lstStyle/>
          <a:p>
            <a:pPr lvl="0" algn="just">
              <a:buNone/>
            </a:pPr>
            <a:r>
              <a:rPr lang="en-US" sz="2400" b="1" dirty="0"/>
              <a:t>Connecting to Database:</a:t>
            </a:r>
            <a:endParaRPr lang="en-US" sz="2400" dirty="0"/>
          </a:p>
          <a:p>
            <a:pPr algn="just"/>
            <a:r>
              <a:rPr lang="en-US" sz="2400" dirty="0"/>
              <a:t>To connect with database using </a:t>
            </a:r>
            <a:r>
              <a:rPr lang="en-US" sz="2400" dirty="0" err="1"/>
              <a:t>SQLAlchemy</a:t>
            </a:r>
            <a:r>
              <a:rPr lang="en-US" sz="2400" dirty="0"/>
              <a:t>, we have to create engine for this purpose </a:t>
            </a:r>
            <a:r>
              <a:rPr lang="en-US" sz="2400" dirty="0" err="1"/>
              <a:t>SQLAlchemy</a:t>
            </a:r>
            <a:r>
              <a:rPr lang="en-US" sz="2400" dirty="0"/>
              <a:t> supports one function is </a:t>
            </a:r>
            <a:r>
              <a:rPr lang="en-US" sz="2400" b="1" dirty="0" err="1"/>
              <a:t>create_engine</a:t>
            </a:r>
            <a:r>
              <a:rPr lang="en-US" sz="2400" b="1" dirty="0"/>
              <a:t>(). </a:t>
            </a:r>
            <a:endParaRPr lang="en-US" sz="2400" dirty="0"/>
          </a:p>
          <a:p>
            <a:pPr algn="just"/>
            <a:r>
              <a:rPr lang="en-US" sz="2400" dirty="0"/>
              <a:t>The </a:t>
            </a:r>
            <a:r>
              <a:rPr lang="en-US" sz="2400" b="1" dirty="0" err="1"/>
              <a:t>create_engine</a:t>
            </a:r>
            <a:r>
              <a:rPr lang="en-US" sz="2400" b="1" dirty="0"/>
              <a:t>() </a:t>
            </a:r>
            <a:r>
              <a:rPr lang="en-US" sz="2400" dirty="0"/>
              <a:t>function is used to create engine; it takes overall responsibilities of database connectivity.</a:t>
            </a:r>
          </a:p>
          <a:p>
            <a:pPr algn="just">
              <a:buNone/>
            </a:pPr>
            <a:r>
              <a:rPr lang="en-US" sz="2400" b="1" dirty="0"/>
              <a:t>Syntax:</a:t>
            </a:r>
            <a:endParaRPr lang="en-US" sz="2400" dirty="0"/>
          </a:p>
          <a:p>
            <a:pPr algn="just">
              <a:buNone/>
            </a:pPr>
            <a:r>
              <a:rPr lang="en-US" sz="2400" dirty="0"/>
              <a:t>	</a:t>
            </a:r>
            <a:r>
              <a:rPr lang="en-US" sz="2400" dirty="0">
                <a:solidFill>
                  <a:srgbClr val="C00000"/>
                </a:solidFill>
              </a:rPr>
              <a:t>Database-server[+driver]://</a:t>
            </a:r>
            <a:r>
              <a:rPr lang="en-US" sz="2400" dirty="0" err="1">
                <a:solidFill>
                  <a:srgbClr val="C00000"/>
                </a:solidFill>
              </a:rPr>
              <a:t>user:password@host</a:t>
            </a:r>
            <a:r>
              <a:rPr lang="en-US" sz="2400" dirty="0">
                <a:solidFill>
                  <a:srgbClr val="C00000"/>
                </a:solidFill>
              </a:rPr>
              <a:t>/</a:t>
            </a:r>
            <a:r>
              <a:rPr lang="en-US" sz="2400" dirty="0" err="1">
                <a:solidFill>
                  <a:srgbClr val="C00000"/>
                </a:solidFill>
              </a:rPr>
              <a:t>dbname</a:t>
            </a:r>
            <a:endParaRPr lang="en-US" sz="2400" dirty="0">
              <a:solidFill>
                <a:srgbClr val="C00000"/>
              </a:solidFill>
            </a:endParaRPr>
          </a:p>
          <a:p>
            <a:pPr algn="just">
              <a:buNone/>
            </a:pPr>
            <a:r>
              <a:rPr lang="en-US" sz="2400" b="1" dirty="0"/>
              <a:t>Example:</a:t>
            </a:r>
            <a:endParaRPr lang="en-US" sz="2400" dirty="0"/>
          </a:p>
          <a:p>
            <a:pPr algn="just">
              <a:buNone/>
            </a:pPr>
            <a:r>
              <a:rPr lang="en-US" sz="2400" dirty="0"/>
              <a:t>	</a:t>
            </a:r>
            <a:r>
              <a:rPr lang="en-US" sz="2400" dirty="0" err="1">
                <a:solidFill>
                  <a:srgbClr val="002060"/>
                </a:solidFill>
              </a:rPr>
              <a:t>mysql+mysqldb</a:t>
            </a:r>
            <a:r>
              <a:rPr lang="en-US" sz="2400" dirty="0">
                <a:solidFill>
                  <a:srgbClr val="002060"/>
                </a:solidFill>
              </a:rPr>
              <a:t>://</a:t>
            </a:r>
            <a:r>
              <a:rPr lang="en-US" sz="2400" dirty="0" err="1">
                <a:solidFill>
                  <a:srgbClr val="002060"/>
                </a:solidFill>
              </a:rPr>
              <a:t>root:root@localhost</a:t>
            </a:r>
            <a:r>
              <a:rPr lang="en-US" sz="2400" dirty="0">
                <a:solidFill>
                  <a:srgbClr val="002060"/>
                </a:solidFill>
              </a:rPr>
              <a:t>/</a:t>
            </a:r>
            <a:r>
              <a:rPr lang="en-US" sz="2400" dirty="0" err="1">
                <a:solidFill>
                  <a:srgbClr val="002060"/>
                </a:solidFill>
              </a:rPr>
              <a:t>collegedb</a:t>
            </a:r>
            <a:endParaRPr lang="en-US" sz="2400" dirty="0">
              <a:solidFill>
                <a:srgbClr val="002060"/>
              </a:solidFill>
            </a:endParaRPr>
          </a:p>
          <a:p>
            <a:pPr algn="just">
              <a:buNone/>
            </a:pPr>
            <a:endParaRPr lang="en-US" sz="2400" dirty="0">
              <a:solidFill>
                <a:srgbClr val="002060"/>
              </a:solidFill>
            </a:endParaRPr>
          </a:p>
          <a:p>
            <a:pPr algn="just"/>
            <a:r>
              <a:rPr lang="en-US" sz="2400" dirty="0"/>
              <a:t>The main objective of the ORM-API of </a:t>
            </a:r>
            <a:r>
              <a:rPr lang="en-US" sz="2400" dirty="0" err="1"/>
              <a:t>SQLAlchemy</a:t>
            </a:r>
            <a:r>
              <a:rPr lang="en-US" sz="2400" dirty="0"/>
              <a:t> is to facilitate associating user-defined Python classes with database tables, and objects of those classes with rows in their corresponding tables.</a:t>
            </a:r>
          </a:p>
          <a:p>
            <a:pPr algn="just">
              <a:buNone/>
            </a:pPr>
            <a:endParaRPr lang="en-US" sz="2200" b="1" dirty="0"/>
          </a:p>
        </p:txBody>
      </p:sp>
      <p:sp>
        <p:nvSpPr>
          <p:cNvPr id="2" name="Footer Placeholder 1">
            <a:extLst>
              <a:ext uri="{FF2B5EF4-FFF2-40B4-BE49-F238E27FC236}">
                <a16:creationId xmlns:a16="http://schemas.microsoft.com/office/drawing/2014/main" id="{37FB0276-9F87-45DA-BF92-205F2F05B7D4}"/>
              </a:ext>
            </a:extLst>
          </p:cNvPr>
          <p:cNvSpPr>
            <a:spLocks noGrp="1"/>
          </p:cNvSpPr>
          <p:nvPr>
            <p:ph type="ftr" sz="quarter" idx="11"/>
          </p:nvPr>
        </p:nvSpPr>
        <p:spPr/>
        <p:txBody>
          <a:bodyPr/>
          <a:lstStyle/>
          <a:p>
            <a:r>
              <a:rPr lang="en-GB">
                <a:solidFill>
                  <a:prstClr val="black">
                    <a:tint val="75000"/>
                  </a:prstClr>
                </a:solidFill>
              </a:rPr>
              <a:t>Prepared By: Mohammad Rony Lecturer, Dept. Of CSE University Of Global Village (UGV), Barishal</a:t>
            </a:r>
            <a:endParaRPr lang="en-US">
              <a:solidFill>
                <a:prstClr val="black">
                  <a:tint val="75000"/>
                </a:prstClr>
              </a:solidFill>
            </a:endParaRPr>
          </a:p>
        </p:txBody>
      </p:sp>
    </p:spTree>
    <p:extLst>
      <p:ext uri="{BB962C8B-B14F-4D97-AF65-F5344CB8AC3E}">
        <p14:creationId xmlns:p14="http://schemas.microsoft.com/office/powerpoint/2010/main" val="467116640"/>
      </p:ext>
    </p:extLst>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52400"/>
            <a:ext cx="8229600" cy="6553200"/>
          </a:xfrm>
        </p:spPr>
        <p:txBody>
          <a:bodyPr>
            <a:normAutofit lnSpcReduction="10000"/>
          </a:bodyPr>
          <a:lstStyle/>
          <a:p>
            <a:pPr lvl="0">
              <a:buNone/>
            </a:pPr>
            <a:r>
              <a:rPr lang="en-US" sz="2000" b="1" dirty="0"/>
              <a:t>Declare Mapping:</a:t>
            </a:r>
            <a:endParaRPr lang="en-US" sz="2000" dirty="0"/>
          </a:p>
          <a:p>
            <a:r>
              <a:rPr lang="en-US" sz="2000" dirty="0"/>
              <a:t>First of all, </a:t>
            </a:r>
            <a:r>
              <a:rPr lang="en-US" sz="2000" dirty="0" err="1"/>
              <a:t>create_engine</a:t>
            </a:r>
            <a:r>
              <a:rPr lang="en-US" sz="2000" dirty="0"/>
              <a:t>() function is called to set up an engine object which is subsequently used to perform SQL operations. </a:t>
            </a:r>
          </a:p>
          <a:p>
            <a:pPr>
              <a:buNone/>
            </a:pPr>
            <a:r>
              <a:rPr lang="en-US" sz="2000" b="1" i="1" dirty="0"/>
              <a:t>To create engine in case of </a:t>
            </a:r>
            <a:r>
              <a:rPr lang="en-US" sz="2000" b="1" i="1" dirty="0" err="1"/>
              <a:t>MySQL</a:t>
            </a:r>
            <a:r>
              <a:rPr lang="en-US" sz="2000" b="1" i="1" dirty="0"/>
              <a:t>:</a:t>
            </a:r>
            <a:endParaRPr lang="en-US" sz="2000" dirty="0"/>
          </a:p>
          <a:p>
            <a:pPr>
              <a:buNone/>
            </a:pPr>
            <a:r>
              <a:rPr lang="en-US" sz="2000" b="1" i="1" dirty="0"/>
              <a:t>Example:</a:t>
            </a:r>
            <a:endParaRPr lang="en-US" sz="2000" dirty="0"/>
          </a:p>
          <a:p>
            <a:pPr>
              <a:buNone/>
            </a:pPr>
            <a:r>
              <a:rPr lang="en-US" sz="2000" i="1" dirty="0"/>
              <a:t>from </a:t>
            </a:r>
            <a:r>
              <a:rPr lang="en-US" sz="2000" i="1" dirty="0" err="1"/>
              <a:t>sqlalchemy</a:t>
            </a:r>
            <a:r>
              <a:rPr lang="en-US" sz="2000" i="1" dirty="0"/>
              <a:t> import </a:t>
            </a:r>
            <a:r>
              <a:rPr lang="en-US" sz="2000" i="1" dirty="0" err="1"/>
              <a:t>create_engine</a:t>
            </a:r>
            <a:endParaRPr lang="en-US" sz="2000" dirty="0"/>
          </a:p>
          <a:p>
            <a:pPr>
              <a:buNone/>
            </a:pPr>
            <a:r>
              <a:rPr lang="en-US" sz="2000" i="1" dirty="0"/>
              <a:t>engine = </a:t>
            </a:r>
            <a:r>
              <a:rPr lang="en-US" sz="2000" i="1" dirty="0" err="1"/>
              <a:t>create_engine</a:t>
            </a:r>
            <a:r>
              <a:rPr lang="en-US" sz="2000" i="1" dirty="0"/>
              <a:t>('</a:t>
            </a:r>
            <a:r>
              <a:rPr lang="en-US" sz="2000" i="1" dirty="0" err="1"/>
              <a:t>mysql+mysqldb</a:t>
            </a:r>
            <a:r>
              <a:rPr lang="en-US" sz="2000" i="1" dirty="0"/>
              <a:t>://root:@</a:t>
            </a:r>
            <a:r>
              <a:rPr lang="en-US" sz="2000" i="1" dirty="0" err="1"/>
              <a:t>localhost</a:t>
            </a:r>
            <a:r>
              <a:rPr lang="en-US" sz="2000" i="1" dirty="0"/>
              <a:t>/</a:t>
            </a:r>
            <a:r>
              <a:rPr lang="en-US" sz="2000" i="1" dirty="0" err="1"/>
              <a:t>Collegedb</a:t>
            </a:r>
            <a:r>
              <a:rPr lang="en-US" sz="2000" i="1" dirty="0"/>
              <a:t>')</a:t>
            </a:r>
            <a:endParaRPr lang="en-US" sz="2000" dirty="0"/>
          </a:p>
          <a:p>
            <a:pPr algn="just"/>
            <a:endParaRPr lang="en-US" sz="2000" dirty="0"/>
          </a:p>
          <a:p>
            <a:pPr algn="just"/>
            <a:r>
              <a:rPr lang="en-US" sz="2000" dirty="0"/>
              <a:t>When using ORM, we first configure database tables that we will be using. Then we define classes that will be mapped to them. Modern </a:t>
            </a:r>
            <a:r>
              <a:rPr lang="en-US" sz="2000" dirty="0" err="1"/>
              <a:t>SQLAlchemy</a:t>
            </a:r>
            <a:r>
              <a:rPr lang="en-US" sz="2000" dirty="0"/>
              <a:t> uses </a:t>
            </a:r>
            <a:r>
              <a:rPr lang="en-US" sz="2000" i="1" dirty="0"/>
              <a:t>Declarative</a:t>
            </a:r>
            <a:r>
              <a:rPr lang="en-US" sz="2000" dirty="0"/>
              <a:t> system to do these tasks. </a:t>
            </a:r>
          </a:p>
          <a:p>
            <a:pPr algn="just"/>
            <a:r>
              <a:rPr lang="en-US" sz="2000" dirty="0"/>
              <a:t>A </a:t>
            </a:r>
            <a:r>
              <a:rPr lang="en-US" sz="2000" i="1" dirty="0"/>
              <a:t>declarative base class</a:t>
            </a:r>
            <a:r>
              <a:rPr lang="en-US" sz="2000" dirty="0"/>
              <a:t> is created, which maintains a catalog of classes and tables. A declarative base class is created with the </a:t>
            </a:r>
            <a:r>
              <a:rPr lang="en-US" sz="2000" dirty="0" err="1"/>
              <a:t>declarative_base</a:t>
            </a:r>
            <a:r>
              <a:rPr lang="en-US" sz="2000" dirty="0"/>
              <a:t>() function.</a:t>
            </a:r>
          </a:p>
          <a:p>
            <a:pPr algn="just"/>
            <a:r>
              <a:rPr lang="en-US" sz="2000" i="1" dirty="0"/>
              <a:t>The </a:t>
            </a:r>
            <a:r>
              <a:rPr lang="en-US" sz="2000" i="1" dirty="0" err="1"/>
              <a:t>declarative_base</a:t>
            </a:r>
            <a:r>
              <a:rPr lang="en-US" sz="2000" i="1" dirty="0"/>
              <a:t>() function is used to create base class. This function is defined in </a:t>
            </a:r>
            <a:r>
              <a:rPr lang="en-US" sz="2000" b="1" i="1" dirty="0" err="1"/>
              <a:t>sqlalchemy.ext.declarative</a:t>
            </a:r>
            <a:r>
              <a:rPr lang="en-US" sz="2000" i="1" dirty="0"/>
              <a:t> module.</a:t>
            </a:r>
            <a:endParaRPr lang="en-US" sz="2000" dirty="0"/>
          </a:p>
          <a:p>
            <a:pPr>
              <a:buNone/>
            </a:pPr>
            <a:r>
              <a:rPr lang="en-US" sz="2000" b="1" i="1" dirty="0"/>
              <a:t>To create declarative base class:</a:t>
            </a:r>
            <a:endParaRPr lang="en-US" sz="2000" dirty="0"/>
          </a:p>
          <a:p>
            <a:pPr>
              <a:buNone/>
            </a:pPr>
            <a:r>
              <a:rPr lang="en-US" sz="2000" b="1" i="1" dirty="0"/>
              <a:t>Example:</a:t>
            </a:r>
            <a:endParaRPr lang="en-US" sz="2000" dirty="0"/>
          </a:p>
          <a:p>
            <a:pPr>
              <a:buNone/>
            </a:pPr>
            <a:r>
              <a:rPr lang="en-US" sz="2000" i="1" dirty="0"/>
              <a:t>from </a:t>
            </a:r>
            <a:r>
              <a:rPr lang="en-US" sz="2000" i="1" dirty="0" err="1"/>
              <a:t>sqlalchemy.ext.declarative</a:t>
            </a:r>
            <a:r>
              <a:rPr lang="en-US" sz="2000" i="1" dirty="0"/>
              <a:t> import </a:t>
            </a:r>
            <a:r>
              <a:rPr lang="en-US" sz="2000" i="1" dirty="0" err="1"/>
              <a:t>declarative_base</a:t>
            </a:r>
            <a:endParaRPr lang="en-US" sz="2000" dirty="0"/>
          </a:p>
          <a:p>
            <a:pPr>
              <a:buNone/>
            </a:pPr>
            <a:r>
              <a:rPr lang="en-US" sz="2000" i="1" dirty="0"/>
              <a:t>Base = </a:t>
            </a:r>
            <a:r>
              <a:rPr lang="en-US" sz="2000" i="1" dirty="0" err="1"/>
              <a:t>declarative_base</a:t>
            </a:r>
            <a:r>
              <a:rPr lang="en-US" sz="2000" i="1" dirty="0"/>
              <a:t>()</a:t>
            </a:r>
            <a:endParaRPr lang="en-US" sz="2000" dirty="0"/>
          </a:p>
          <a:p>
            <a:pPr algn="just"/>
            <a:endParaRPr lang="en-US" sz="2000" dirty="0"/>
          </a:p>
          <a:p>
            <a:pPr algn="just"/>
            <a:endParaRPr lang="en-US" sz="2000" dirty="0"/>
          </a:p>
        </p:txBody>
      </p:sp>
      <p:sp>
        <p:nvSpPr>
          <p:cNvPr id="2" name="Footer Placeholder 1">
            <a:extLst>
              <a:ext uri="{FF2B5EF4-FFF2-40B4-BE49-F238E27FC236}">
                <a16:creationId xmlns:a16="http://schemas.microsoft.com/office/drawing/2014/main" id="{A86648AC-68B5-410E-8317-2ACE6C39B410}"/>
              </a:ext>
            </a:extLst>
          </p:cNvPr>
          <p:cNvSpPr>
            <a:spLocks noGrp="1"/>
          </p:cNvSpPr>
          <p:nvPr>
            <p:ph type="ftr" sz="quarter" idx="11"/>
          </p:nvPr>
        </p:nvSpPr>
        <p:spPr/>
        <p:txBody>
          <a:bodyPr/>
          <a:lstStyle/>
          <a:p>
            <a:r>
              <a:rPr lang="en-GB">
                <a:solidFill>
                  <a:prstClr val="black">
                    <a:tint val="75000"/>
                  </a:prstClr>
                </a:solidFill>
              </a:rPr>
              <a:t>Prepared By: Mohammad Rony Lecturer, Dept. Of CSE University Of Global Village (UGV), Barishal</a:t>
            </a:r>
            <a:endParaRPr lang="en-US">
              <a:solidFill>
                <a:prstClr val="black">
                  <a:tint val="75000"/>
                </a:prstClr>
              </a:solidFill>
            </a:endParaRPr>
          </a:p>
        </p:txBody>
      </p:sp>
    </p:spTree>
    <p:extLst>
      <p:ext uri="{BB962C8B-B14F-4D97-AF65-F5344CB8AC3E}">
        <p14:creationId xmlns:p14="http://schemas.microsoft.com/office/powerpoint/2010/main" val="1292478830"/>
      </p:ext>
    </p:extLst>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52400"/>
            <a:ext cx="8229600" cy="6553200"/>
          </a:xfrm>
        </p:spPr>
        <p:txBody>
          <a:bodyPr>
            <a:normAutofit/>
          </a:bodyPr>
          <a:lstStyle/>
          <a:p>
            <a:pPr>
              <a:buNone/>
            </a:pPr>
            <a:r>
              <a:rPr lang="en-US" sz="2000" b="1" u="sng" dirty="0"/>
              <a:t>Example:</a:t>
            </a:r>
            <a:r>
              <a:rPr lang="en-US" sz="2000" b="1" dirty="0"/>
              <a:t>	tabledef.py</a:t>
            </a:r>
            <a:endParaRPr lang="en-US" sz="2000" dirty="0"/>
          </a:p>
          <a:p>
            <a:pPr>
              <a:buNone/>
            </a:pPr>
            <a:r>
              <a:rPr lang="en-US" sz="2000" dirty="0"/>
              <a:t>from </a:t>
            </a:r>
            <a:r>
              <a:rPr lang="en-US" sz="2000" dirty="0" err="1"/>
              <a:t>sqlalchemy</a:t>
            </a:r>
            <a:r>
              <a:rPr lang="en-US" sz="2000" dirty="0"/>
              <a:t> import Column, Integer, String</a:t>
            </a:r>
          </a:p>
          <a:p>
            <a:pPr>
              <a:buNone/>
            </a:pPr>
            <a:r>
              <a:rPr lang="en-US" sz="2000" dirty="0"/>
              <a:t>from </a:t>
            </a:r>
            <a:r>
              <a:rPr lang="en-US" sz="2000" dirty="0" err="1"/>
              <a:t>sqlalchemy</a:t>
            </a:r>
            <a:r>
              <a:rPr lang="en-US" sz="2000" dirty="0"/>
              <a:t> import </a:t>
            </a:r>
            <a:r>
              <a:rPr lang="en-US" sz="2000" dirty="0" err="1"/>
              <a:t>create_engine</a:t>
            </a:r>
            <a:endParaRPr lang="en-US" sz="2000" dirty="0"/>
          </a:p>
          <a:p>
            <a:pPr>
              <a:buNone/>
            </a:pPr>
            <a:r>
              <a:rPr lang="en-US" sz="2000" dirty="0"/>
              <a:t>from </a:t>
            </a:r>
            <a:r>
              <a:rPr lang="en-US" sz="2000" dirty="0" err="1"/>
              <a:t>sqlalchemy.ext.declarative</a:t>
            </a:r>
            <a:r>
              <a:rPr lang="en-US" sz="2000" dirty="0"/>
              <a:t> import </a:t>
            </a:r>
            <a:r>
              <a:rPr lang="en-US" sz="2000" dirty="0" err="1"/>
              <a:t>declarative_base</a:t>
            </a:r>
            <a:endParaRPr lang="en-US" sz="2000" dirty="0"/>
          </a:p>
          <a:p>
            <a:pPr>
              <a:buNone/>
            </a:pPr>
            <a:r>
              <a:rPr lang="en-US" sz="2000" i="1" dirty="0"/>
              <a:t># create a engine</a:t>
            </a:r>
            <a:endParaRPr lang="en-US" sz="2000" dirty="0"/>
          </a:p>
          <a:p>
            <a:pPr>
              <a:buNone/>
            </a:pPr>
            <a:r>
              <a:rPr lang="en-US" sz="2000" dirty="0"/>
              <a:t>engine =</a:t>
            </a:r>
            <a:r>
              <a:rPr lang="en-US" sz="2000" dirty="0" err="1"/>
              <a:t>create_engine</a:t>
            </a:r>
            <a:r>
              <a:rPr lang="en-US" sz="2000" dirty="0"/>
              <a:t>('</a:t>
            </a:r>
            <a:r>
              <a:rPr lang="en-US" sz="2000" dirty="0" err="1"/>
              <a:t>mysql+mysqldb</a:t>
            </a:r>
            <a:r>
              <a:rPr lang="en-US" sz="2000" dirty="0"/>
              <a:t>://root:@</a:t>
            </a:r>
            <a:r>
              <a:rPr lang="en-US" sz="2000" dirty="0" err="1"/>
              <a:t>localhost</a:t>
            </a:r>
            <a:r>
              <a:rPr lang="en-US" sz="2000" dirty="0"/>
              <a:t>/</a:t>
            </a:r>
            <a:r>
              <a:rPr lang="en-US" sz="2000" dirty="0" err="1"/>
              <a:t>Sampledb</a:t>
            </a:r>
            <a:r>
              <a:rPr lang="en-US" sz="2000" dirty="0"/>
              <a:t>‘)</a:t>
            </a:r>
          </a:p>
          <a:p>
            <a:pPr>
              <a:buNone/>
            </a:pPr>
            <a:r>
              <a:rPr lang="en-US" sz="2000" i="1" dirty="0"/>
              <a:t># create a declarative base class</a:t>
            </a:r>
            <a:endParaRPr lang="en-US" sz="2000" dirty="0"/>
          </a:p>
          <a:p>
            <a:pPr>
              <a:buNone/>
            </a:pPr>
            <a:r>
              <a:rPr lang="en-US" sz="2000" dirty="0"/>
              <a:t>Base = </a:t>
            </a:r>
            <a:r>
              <a:rPr lang="en-US" sz="2000" dirty="0" err="1"/>
              <a:t>declarative_base</a:t>
            </a:r>
            <a:r>
              <a:rPr lang="en-US" sz="2000" dirty="0"/>
              <a:t>()</a:t>
            </a:r>
          </a:p>
          <a:p>
            <a:pPr>
              <a:buNone/>
            </a:pPr>
            <a:r>
              <a:rPr lang="en-US" sz="2000" dirty="0"/>
              <a:t> </a:t>
            </a:r>
          </a:p>
          <a:p>
            <a:pPr>
              <a:buNone/>
            </a:pPr>
            <a:r>
              <a:rPr lang="en-US" sz="2000" dirty="0"/>
              <a:t>class Students(Base):</a:t>
            </a:r>
          </a:p>
          <a:p>
            <a:pPr>
              <a:buNone/>
            </a:pPr>
            <a:r>
              <a:rPr lang="en-US" sz="2000" dirty="0"/>
              <a:t>   __</a:t>
            </a:r>
            <a:r>
              <a:rPr lang="en-US" sz="2000" dirty="0" err="1"/>
              <a:t>tablename</a:t>
            </a:r>
            <a:r>
              <a:rPr lang="en-US" sz="2000" dirty="0"/>
              <a:t>__ = 'students'</a:t>
            </a:r>
          </a:p>
          <a:p>
            <a:pPr>
              <a:buNone/>
            </a:pPr>
            <a:r>
              <a:rPr lang="en-US" sz="2000" dirty="0"/>
              <a:t>   id = Column(Integer, </a:t>
            </a:r>
            <a:r>
              <a:rPr lang="en-US" sz="2000" dirty="0" err="1"/>
              <a:t>primary_key</a:t>
            </a:r>
            <a:r>
              <a:rPr lang="en-US" sz="2000" dirty="0"/>
              <a:t>=True)</a:t>
            </a:r>
          </a:p>
          <a:p>
            <a:pPr>
              <a:buNone/>
            </a:pPr>
            <a:r>
              <a:rPr lang="en-US" sz="2000" dirty="0"/>
              <a:t>   name = Column(String(10))</a:t>
            </a:r>
          </a:p>
          <a:p>
            <a:pPr>
              <a:buNone/>
            </a:pPr>
            <a:r>
              <a:rPr lang="en-US" sz="2000" dirty="0"/>
              <a:t>   address = Column(String(10))</a:t>
            </a:r>
          </a:p>
          <a:p>
            <a:pPr>
              <a:buNone/>
            </a:pPr>
            <a:r>
              <a:rPr lang="en-US" sz="2000" dirty="0"/>
              <a:t>   email = Column(String(10))</a:t>
            </a:r>
          </a:p>
          <a:p>
            <a:pPr>
              <a:buNone/>
            </a:pPr>
            <a:endParaRPr lang="en-US" sz="2000" dirty="0"/>
          </a:p>
          <a:p>
            <a:pPr>
              <a:buNone/>
            </a:pPr>
            <a:r>
              <a:rPr lang="en-US" sz="2000" dirty="0" err="1"/>
              <a:t>Base.metadata.create_all</a:t>
            </a:r>
            <a:r>
              <a:rPr lang="en-US" sz="2000" dirty="0"/>
              <a:t>(engine)</a:t>
            </a:r>
          </a:p>
          <a:p>
            <a:pPr algn="just">
              <a:buNone/>
            </a:pPr>
            <a:endParaRPr lang="en-US" sz="2000" dirty="0"/>
          </a:p>
        </p:txBody>
      </p:sp>
      <p:sp>
        <p:nvSpPr>
          <p:cNvPr id="2" name="Footer Placeholder 1">
            <a:extLst>
              <a:ext uri="{FF2B5EF4-FFF2-40B4-BE49-F238E27FC236}">
                <a16:creationId xmlns:a16="http://schemas.microsoft.com/office/drawing/2014/main" id="{02E1961F-5432-4E41-B199-F0EC73C09C37}"/>
              </a:ext>
            </a:extLst>
          </p:cNvPr>
          <p:cNvSpPr>
            <a:spLocks noGrp="1"/>
          </p:cNvSpPr>
          <p:nvPr>
            <p:ph type="ftr" sz="quarter" idx="11"/>
          </p:nvPr>
        </p:nvSpPr>
        <p:spPr/>
        <p:txBody>
          <a:bodyPr/>
          <a:lstStyle/>
          <a:p>
            <a:r>
              <a:rPr lang="en-GB">
                <a:solidFill>
                  <a:prstClr val="black">
                    <a:tint val="75000"/>
                  </a:prstClr>
                </a:solidFill>
              </a:rPr>
              <a:t>Prepared By: Mohammad Rony Lecturer, Dept. Of CSE University Of Global Village (UGV), Barishal</a:t>
            </a:r>
            <a:endParaRPr lang="en-US">
              <a:solidFill>
                <a:prstClr val="black">
                  <a:tint val="75000"/>
                </a:prstClr>
              </a:solidFill>
            </a:endParaRPr>
          </a:p>
        </p:txBody>
      </p:sp>
    </p:spTree>
    <p:extLst>
      <p:ext uri="{BB962C8B-B14F-4D97-AF65-F5344CB8AC3E}">
        <p14:creationId xmlns:p14="http://schemas.microsoft.com/office/powerpoint/2010/main" val="3294724016"/>
      </p:ext>
    </p:extLst>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extBox 2">
            <a:extLst>
              <a:ext uri="{FF2B5EF4-FFF2-40B4-BE49-F238E27FC236}">
                <a16:creationId xmlns:a16="http://schemas.microsoft.com/office/drawing/2014/main" id="{767359E5-FAE7-46E5-A75D-EBB300D62BA0}"/>
              </a:ext>
            </a:extLst>
          </p:cNvPr>
          <p:cNvSpPr txBox="1">
            <a:spLocks noChangeArrowheads="1"/>
          </p:cNvSpPr>
          <p:nvPr/>
        </p:nvSpPr>
        <p:spPr bwMode="auto">
          <a:xfrm>
            <a:off x="3877235" y="2445974"/>
            <a:ext cx="4437529"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67945" marR="93980" algn="ctr"/>
            <a:r>
              <a:rPr lang="en-GB" altLang="en-US" sz="1588" dirty="0">
                <a:solidFill>
                  <a:srgbClr val="000000"/>
                </a:solidFill>
              </a:rPr>
              <a:t>Week: 17</a:t>
            </a:r>
            <a:br>
              <a:rPr lang="en-GB" altLang="en-US" sz="1588" dirty="0">
                <a:solidFill>
                  <a:srgbClr val="000000"/>
                </a:solidFill>
              </a:rPr>
            </a:br>
            <a:r>
              <a:rPr lang="en-GB" dirty="0"/>
              <a:t>Project Work and Final Assessment</a:t>
            </a:r>
            <a:endParaRPr lang="en-GB" altLang="en-US" sz="1588" dirty="0"/>
          </a:p>
        </p:txBody>
      </p:sp>
    </p:spTree>
    <p:extLst>
      <p:ext uri="{BB962C8B-B14F-4D97-AF65-F5344CB8AC3E}">
        <p14:creationId xmlns:p14="http://schemas.microsoft.com/office/powerpoint/2010/main" val="9265574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C1640C5-367D-4A64-85B5-D5EF1C9AED42}"/>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8194" name="Rectangle 2"/>
          <p:cNvSpPr>
            <a:spLocks noGrp="1" noChangeArrowheads="1"/>
          </p:cNvSpPr>
          <p:nvPr>
            <p:ph type="title" idx="4294967295"/>
          </p:nvPr>
        </p:nvSpPr>
        <p:spPr>
          <a:xfrm>
            <a:off x="1422400" y="117475"/>
            <a:ext cx="1076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rPr>
              <a:t>Design Phases (Cont.)</a:t>
            </a:r>
          </a:p>
        </p:txBody>
      </p:sp>
      <p:sp>
        <p:nvSpPr>
          <p:cNvPr id="8195" name="Rectangle 3"/>
          <p:cNvSpPr>
            <a:spLocks noGrp="1" noChangeArrowheads="1"/>
          </p:cNvSpPr>
          <p:nvPr>
            <p:ph type="body" idx="4294967295"/>
          </p:nvPr>
        </p:nvSpPr>
        <p:spPr>
          <a:xfrm>
            <a:off x="0" y="1174750"/>
            <a:ext cx="7610475" cy="4375150"/>
          </a:xfrm>
        </p:spPr>
        <p:txBody>
          <a:bodyPr/>
          <a:lstStyle/>
          <a:p>
            <a:pPr>
              <a:buFont typeface="Wingdings" panose="05000000000000000000" pitchFamily="2" charset="2"/>
              <a:buChar char="§"/>
            </a:pPr>
            <a:r>
              <a:rPr lang="en-US" altLang="en-US" dirty="0"/>
              <a:t>Final Phase -- Moving from an abstract data model to the implementation of the database</a:t>
            </a:r>
            <a:endParaRPr lang="en-US" altLang="en-US" i="1" dirty="0"/>
          </a:p>
          <a:p>
            <a:pPr marL="800100" lvl="1" indent="-342900"/>
            <a:r>
              <a:rPr lang="en-US" altLang="en-US" dirty="0">
                <a:ea typeface="ＭＳ Ｐゴシック" panose="020B0600070205080204" pitchFamily="34" charset="-128"/>
              </a:rPr>
              <a:t>Logical Design –  Deciding on the database schema. </a:t>
            </a:r>
          </a:p>
          <a:p>
            <a:pPr marL="1143000" lvl="2" indent="-342900"/>
            <a:r>
              <a:rPr lang="en-US" altLang="en-US" dirty="0">
                <a:ea typeface="ＭＳ Ｐゴシック" panose="020B0600070205080204" pitchFamily="34" charset="-128"/>
              </a:rPr>
              <a:t>Database design requires that we find a “good” collection of relation schemas.</a:t>
            </a:r>
          </a:p>
          <a:p>
            <a:pPr marL="1143000" lvl="2" indent="-342900"/>
            <a:r>
              <a:rPr lang="en-US" altLang="en-US" dirty="0">
                <a:ea typeface="ＭＳ Ｐゴシック" panose="020B0600070205080204" pitchFamily="34" charset="-128"/>
              </a:rPr>
              <a:t>Business decision – What attributes should we record in the database?</a:t>
            </a:r>
          </a:p>
          <a:p>
            <a:pPr marL="1143000" lvl="2" indent="-342900"/>
            <a:r>
              <a:rPr lang="en-US" altLang="en-US" dirty="0">
                <a:ea typeface="ＭＳ Ｐゴシック" panose="020B0600070205080204" pitchFamily="34" charset="-128"/>
              </a:rPr>
              <a:t>Computer Science decision –  What relation schemas should we have and how should the attributes be distributed among the various relation schemas?</a:t>
            </a:r>
          </a:p>
          <a:p>
            <a:pPr marL="800100" lvl="1" indent="-342900"/>
            <a:r>
              <a:rPr lang="en-US" altLang="en-US" dirty="0">
                <a:ea typeface="ＭＳ Ｐゴシック" panose="020B0600070205080204" pitchFamily="34" charset="-128"/>
              </a:rPr>
              <a:t>Physical Design – Deciding on the physical layout of the database                </a:t>
            </a:r>
          </a:p>
          <a:p>
            <a:pPr>
              <a:buFont typeface="Monotype Sorts" charset="2"/>
              <a:buNone/>
            </a:pPr>
            <a:endParaRPr lang="en-US" altLang="en-US" dirty="0"/>
          </a:p>
          <a:p>
            <a:pPr>
              <a:buFont typeface="Monotype Sorts" charset="2"/>
              <a:buNone/>
            </a:pPr>
            <a:r>
              <a:rPr lang="en-US" altLang="en-US" dirty="0">
                <a:sym typeface="Symbol" panose="05050102010706020507" pitchFamily="18" charset="2"/>
              </a:rPr>
              <a:t>     </a:t>
            </a:r>
          </a:p>
        </p:txBody>
      </p:sp>
      <p:sp>
        <p:nvSpPr>
          <p:cNvPr id="8196" name="Rectangle 3"/>
          <p:cNvSpPr>
            <a:spLocks noChangeArrowheads="1"/>
          </p:cNvSpPr>
          <p:nvPr/>
        </p:nvSpPr>
        <p:spPr bwMode="auto">
          <a:xfrm>
            <a:off x="2451100" y="1074738"/>
            <a:ext cx="74501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a:p>
            <a:pPr eaLnBrk="0" fontAlgn="base" hangingPunct="0">
              <a:spcBef>
                <a:spcPct val="0"/>
              </a:spcBef>
              <a:spcAft>
                <a:spcPct val="0"/>
              </a:spcAft>
            </a:pPr>
            <a:r>
              <a:rPr lang="en-US" altLang="en-US">
                <a:solidFill>
                  <a:srgbClr val="000000"/>
                </a:solidFill>
                <a:sym typeface="Symbol" panose="05050102010706020507" pitchFamily="18" charset="2"/>
              </a:rPr>
              <a:t> </a:t>
            </a:r>
            <a:endParaRPr lang="en-US" altLang="en-US">
              <a:solidFill>
                <a:srgbClr val="000000"/>
              </a:solidFill>
            </a:endParaRPr>
          </a:p>
        </p:txBody>
      </p:sp>
    </p:spTree>
    <p:extLst>
      <p:ext uri="{BB962C8B-B14F-4D97-AF65-F5344CB8AC3E}">
        <p14:creationId xmlns:p14="http://schemas.microsoft.com/office/powerpoint/2010/main" val="13680501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275412E-4708-4FFB-A8BD-6C2559908320}"/>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9218" name="Rectangle 2"/>
          <p:cNvSpPr>
            <a:spLocks noGrp="1" noChangeArrowheads="1"/>
          </p:cNvSpPr>
          <p:nvPr>
            <p:ph type="title" idx="4294967295"/>
          </p:nvPr>
        </p:nvSpPr>
        <p:spPr>
          <a:xfrm>
            <a:off x="1422400" y="117475"/>
            <a:ext cx="1076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rPr>
              <a:t>Design Alternatives</a:t>
            </a:r>
          </a:p>
        </p:txBody>
      </p:sp>
      <p:sp>
        <p:nvSpPr>
          <p:cNvPr id="9219" name="Rectangle 3"/>
          <p:cNvSpPr>
            <a:spLocks noGrp="1" noChangeArrowheads="1"/>
          </p:cNvSpPr>
          <p:nvPr>
            <p:ph type="body" idx="4294967295"/>
          </p:nvPr>
        </p:nvSpPr>
        <p:spPr>
          <a:xfrm>
            <a:off x="4579938" y="1123950"/>
            <a:ext cx="7612062" cy="4448175"/>
          </a:xfrm>
        </p:spPr>
        <p:txBody>
          <a:bodyPr/>
          <a:lstStyle/>
          <a:p>
            <a:pPr>
              <a:buFont typeface="Wingdings" panose="05000000000000000000" pitchFamily="2" charset="2"/>
              <a:buChar char="§"/>
            </a:pPr>
            <a:r>
              <a:rPr lang="en-US" altLang="en-US" dirty="0"/>
              <a:t>In designing a database schema, we must ensure that we avoid two major pitfalls:</a:t>
            </a:r>
          </a:p>
          <a:p>
            <a:pPr lvl="1">
              <a:buSzPct val="110000"/>
              <a:buFont typeface="Arial" panose="020B0604020202020204" pitchFamily="34" charset="0"/>
              <a:buChar char="•"/>
            </a:pPr>
            <a:r>
              <a:rPr lang="en-US" altLang="en-US" dirty="0">
                <a:ea typeface="ＭＳ Ｐゴシック" panose="020B0600070205080204" pitchFamily="34" charset="-128"/>
              </a:rPr>
              <a:t>Redundancy:  a bad design  may result in repeat information.  </a:t>
            </a:r>
          </a:p>
          <a:p>
            <a:pPr lvl="2">
              <a:buFont typeface="Wingdings" panose="05000000000000000000" pitchFamily="2" charset="2"/>
              <a:buChar char="§"/>
            </a:pPr>
            <a:r>
              <a:rPr lang="en-US" altLang="en-US" dirty="0">
                <a:ea typeface="ＭＳ Ｐゴシック" panose="020B0600070205080204" pitchFamily="34" charset="-128"/>
              </a:rPr>
              <a:t>Redundant representation of information may lead to data inconsistency among the various copies of information </a:t>
            </a:r>
          </a:p>
          <a:p>
            <a:pPr lvl="1">
              <a:buSzPct val="110000"/>
              <a:buFont typeface="Arial" panose="020B0604020202020204" pitchFamily="34" charset="0"/>
              <a:buChar char="•"/>
            </a:pPr>
            <a:r>
              <a:rPr lang="en-US" altLang="en-US" dirty="0">
                <a:ea typeface="ＭＳ Ｐゴシック" panose="020B0600070205080204" pitchFamily="34" charset="-128"/>
              </a:rPr>
              <a:t>Incompleteness: a bad design may make certain aspects of the enterprise difficult or impossible to model.</a:t>
            </a:r>
          </a:p>
          <a:p>
            <a:pPr>
              <a:buFont typeface="Wingdings" panose="05000000000000000000" pitchFamily="2" charset="2"/>
              <a:buChar char="§"/>
            </a:pPr>
            <a:r>
              <a:rPr lang="en-US" altLang="en-US" dirty="0"/>
              <a:t>Avoiding bad designs is not enough. There may be a  large number  of  good designs from which we must choose.</a:t>
            </a:r>
          </a:p>
        </p:txBody>
      </p:sp>
    </p:spTree>
    <p:extLst>
      <p:ext uri="{BB962C8B-B14F-4D97-AF65-F5344CB8AC3E}">
        <p14:creationId xmlns:p14="http://schemas.microsoft.com/office/powerpoint/2010/main" val="36893808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EDAB4D9-DBE9-41E1-A278-0E7435847F71}"/>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10242" name="Rectangle 2"/>
          <p:cNvSpPr>
            <a:spLocks noGrp="1" noChangeArrowheads="1"/>
          </p:cNvSpPr>
          <p:nvPr>
            <p:ph type="title" idx="4294967295"/>
          </p:nvPr>
        </p:nvSpPr>
        <p:spPr>
          <a:xfrm>
            <a:off x="1422400" y="117475"/>
            <a:ext cx="1076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rPr>
              <a:t>Design Approaches</a:t>
            </a:r>
          </a:p>
        </p:txBody>
      </p:sp>
      <p:sp>
        <p:nvSpPr>
          <p:cNvPr id="10243" name="Rectangle 3"/>
          <p:cNvSpPr>
            <a:spLocks noGrp="1" noChangeArrowheads="1"/>
          </p:cNvSpPr>
          <p:nvPr>
            <p:ph type="body" idx="4294967295"/>
          </p:nvPr>
        </p:nvSpPr>
        <p:spPr>
          <a:xfrm>
            <a:off x="4429125" y="1123950"/>
            <a:ext cx="7762875" cy="4581525"/>
          </a:xfrm>
        </p:spPr>
        <p:txBody>
          <a:bodyPr/>
          <a:lstStyle/>
          <a:p>
            <a:pPr>
              <a:buFont typeface="Wingdings" panose="05000000000000000000" pitchFamily="2" charset="2"/>
              <a:buChar char="§"/>
            </a:pPr>
            <a:r>
              <a:rPr lang="en-US" altLang="en-US" dirty="0"/>
              <a:t>Entity Relationship Model (covered in this chapter)</a:t>
            </a:r>
          </a:p>
          <a:p>
            <a:pPr lvl="1">
              <a:buSzPct val="110000"/>
              <a:buFont typeface="Arial" panose="020B0604020202020204" pitchFamily="34" charset="0"/>
              <a:buChar char="•"/>
            </a:pPr>
            <a:r>
              <a:rPr lang="en-US" altLang="en-US" dirty="0">
                <a:ea typeface="ＭＳ Ｐゴシック" panose="020B0600070205080204" pitchFamily="34" charset="-128"/>
              </a:rPr>
              <a:t>Models an enterprise as a collection of </a:t>
            </a:r>
            <a:r>
              <a:rPr lang="en-US" altLang="en-US" i="1" dirty="0">
                <a:ea typeface="ＭＳ Ｐゴシック" panose="020B0600070205080204" pitchFamily="34" charset="-128"/>
              </a:rPr>
              <a:t>entities </a:t>
            </a:r>
            <a:r>
              <a:rPr lang="en-US" altLang="en-US" dirty="0">
                <a:ea typeface="ＭＳ Ｐゴシック" panose="020B0600070205080204" pitchFamily="34" charset="-128"/>
              </a:rPr>
              <a:t>and </a:t>
            </a:r>
            <a:r>
              <a:rPr lang="en-US" altLang="en-US" i="1" dirty="0">
                <a:ea typeface="ＭＳ Ｐゴシック" panose="020B0600070205080204" pitchFamily="34" charset="-128"/>
              </a:rPr>
              <a:t>relationships</a:t>
            </a:r>
          </a:p>
          <a:p>
            <a:pPr lvl="2">
              <a:buFont typeface="Wingdings" panose="05000000000000000000" pitchFamily="2" charset="2"/>
              <a:buChar char="§"/>
            </a:pPr>
            <a:r>
              <a:rPr lang="en-US" altLang="en-US" dirty="0">
                <a:ea typeface="ＭＳ Ｐゴシック" panose="020B0600070205080204" pitchFamily="34" charset="-128"/>
              </a:rPr>
              <a:t>Entity: a “thing” or “object” in the enterprise that is distinguishable from other objects</a:t>
            </a:r>
          </a:p>
          <a:p>
            <a:pPr lvl="3">
              <a:buFont typeface="Arial" panose="020B0604020202020204" pitchFamily="34" charset="0"/>
              <a:buChar char="•"/>
            </a:pPr>
            <a:r>
              <a:rPr lang="en-US" altLang="en-US" dirty="0">
                <a:ea typeface="ＭＳ Ｐゴシック" panose="020B0600070205080204" pitchFamily="34" charset="-128"/>
              </a:rPr>
              <a:t>Described by a set of </a:t>
            </a:r>
            <a:r>
              <a:rPr lang="en-US" altLang="en-US" i="1" dirty="0">
                <a:ea typeface="ＭＳ Ｐゴシック" panose="020B0600070205080204" pitchFamily="34" charset="-128"/>
              </a:rPr>
              <a:t>attributes</a:t>
            </a:r>
            <a:endParaRPr lang="en-US" altLang="en-US" dirty="0">
              <a:ea typeface="ＭＳ Ｐゴシック" panose="020B0600070205080204" pitchFamily="34" charset="-128"/>
            </a:endParaRPr>
          </a:p>
          <a:p>
            <a:pPr lvl="2">
              <a:buFont typeface="Wingdings" panose="05000000000000000000" pitchFamily="2" charset="2"/>
              <a:buChar char="§"/>
            </a:pPr>
            <a:r>
              <a:rPr lang="en-US" altLang="en-US" dirty="0">
                <a:ea typeface="ＭＳ Ｐゴシック" panose="020B0600070205080204" pitchFamily="34" charset="-128"/>
              </a:rPr>
              <a:t>Relationship: an association among several entities</a:t>
            </a:r>
          </a:p>
          <a:p>
            <a:pPr lvl="1">
              <a:buSzPct val="110000"/>
              <a:buFont typeface="Arial" panose="020B0604020202020204" pitchFamily="34" charset="0"/>
              <a:buChar char="•"/>
            </a:pPr>
            <a:r>
              <a:rPr lang="en-US" altLang="en-US" dirty="0">
                <a:ea typeface="ＭＳ Ｐゴシック" panose="020B0600070205080204" pitchFamily="34" charset="-128"/>
              </a:rPr>
              <a:t>Represented diagrammatically by an </a:t>
            </a:r>
            <a:r>
              <a:rPr lang="en-US" altLang="en-US" i="1" dirty="0">
                <a:ea typeface="ＭＳ Ｐゴシック" panose="020B0600070205080204" pitchFamily="34" charset="-128"/>
              </a:rPr>
              <a:t>entity-relationship diagram:</a:t>
            </a:r>
          </a:p>
          <a:p>
            <a:pPr>
              <a:buFont typeface="Wingdings" panose="05000000000000000000" pitchFamily="2" charset="2"/>
              <a:buChar char="§"/>
            </a:pPr>
            <a:r>
              <a:rPr lang="en-US" altLang="en-US" dirty="0"/>
              <a:t>Normalization Theory (Chapter 7)</a:t>
            </a:r>
          </a:p>
          <a:p>
            <a:pPr lvl="1">
              <a:buSzPct val="110000"/>
              <a:buFont typeface="Arial" panose="020B0604020202020204" pitchFamily="34" charset="0"/>
              <a:buChar char="•"/>
            </a:pPr>
            <a:r>
              <a:rPr lang="en-US" altLang="en-US" dirty="0">
                <a:ea typeface="ＭＳ Ｐゴシック" panose="020B0600070205080204" pitchFamily="34" charset="-128"/>
              </a:rPr>
              <a:t>Formalize what designs are bad, and test for them</a:t>
            </a:r>
          </a:p>
          <a:p>
            <a:pPr lvl="1">
              <a:buFont typeface="Monotype Sorts" charset="2"/>
              <a:buNone/>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1749026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6334E2B-E53E-40B6-95AC-130B7A6B180F}"/>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486402" name="Rectangle 2"/>
          <p:cNvSpPr>
            <a:spLocks noGrp="1" noChangeArrowheads="1"/>
          </p:cNvSpPr>
          <p:nvPr>
            <p:ph type="title" idx="4294967295"/>
          </p:nvPr>
        </p:nvSpPr>
        <p:spPr>
          <a:xfrm>
            <a:off x="3924300" y="2736850"/>
            <a:ext cx="8267700" cy="609600"/>
          </a:xfrm>
        </p:spPr>
        <p:txBody>
          <a:bodyPr/>
          <a:lstStyle/>
          <a:p>
            <a:pPr>
              <a:defRPr/>
            </a:pPr>
            <a:r>
              <a:rPr lang="en-US" altLang="en-US">
                <a:effectLst>
                  <a:outerShdw blurRad="38100" dist="38100" dir="2700000" algn="tl">
                    <a:srgbClr val="C0C0C0"/>
                  </a:outerShdw>
                </a:effectLst>
              </a:rPr>
              <a:t>Outline of the ER Model</a:t>
            </a:r>
          </a:p>
        </p:txBody>
      </p:sp>
      <p:sp>
        <p:nvSpPr>
          <p:cNvPr id="11267" name="Rectangle 3"/>
          <p:cNvSpPr>
            <a:spLocks noChangeArrowheads="1"/>
          </p:cNvSpPr>
          <p:nvPr/>
        </p:nvSpPr>
        <p:spPr bwMode="auto">
          <a:xfrm>
            <a:off x="2946400" y="2851151"/>
            <a:ext cx="684530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eaLnBrk="0" fontAlgn="base" hangingPunct="0">
              <a:spcBef>
                <a:spcPct val="35000"/>
              </a:spcBef>
              <a:spcAft>
                <a:spcPct val="0"/>
              </a:spcAft>
              <a:buClr>
                <a:srgbClr val="CC3300"/>
              </a:buClr>
              <a:buSzPct val="90000"/>
            </a:pPr>
            <a:endParaRPr kumimoji="1" lang="en-US" altLang="en-US" sz="1800">
              <a:solidFill>
                <a:srgbClr val="000000"/>
              </a:solidFill>
            </a:endParaRPr>
          </a:p>
        </p:txBody>
      </p:sp>
    </p:spTree>
    <p:extLst>
      <p:ext uri="{BB962C8B-B14F-4D97-AF65-F5344CB8AC3E}">
        <p14:creationId xmlns:p14="http://schemas.microsoft.com/office/powerpoint/2010/main" val="7365173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E62F591-5EAB-44B3-8668-C4274CA39F6F}"/>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459778"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ER model -- Database Modeling</a:t>
            </a:r>
          </a:p>
        </p:txBody>
      </p:sp>
      <p:sp>
        <p:nvSpPr>
          <p:cNvPr id="12291" name="Rectangle 3"/>
          <p:cNvSpPr>
            <a:spLocks noGrp="1" noChangeArrowheads="1"/>
          </p:cNvSpPr>
          <p:nvPr>
            <p:ph type="body" idx="4294967295"/>
          </p:nvPr>
        </p:nvSpPr>
        <p:spPr>
          <a:xfrm>
            <a:off x="4572000" y="1222375"/>
            <a:ext cx="7620000" cy="3678238"/>
          </a:xfrm>
        </p:spPr>
        <p:txBody>
          <a:bodyPr/>
          <a:lstStyle/>
          <a:p>
            <a:r>
              <a:rPr lang="en-US" altLang="en-US" dirty="0"/>
              <a:t>The ER data mode was developed to facilitate database design by allowing specification of an </a:t>
            </a:r>
            <a:r>
              <a:rPr lang="en-US" altLang="en-US" b="1" dirty="0">
                <a:solidFill>
                  <a:srgbClr val="002060"/>
                </a:solidFill>
              </a:rPr>
              <a:t>enterprise schema </a:t>
            </a:r>
            <a:r>
              <a:rPr lang="en-US" altLang="en-US" dirty="0"/>
              <a:t>that represents the overall logical structure of a database.</a:t>
            </a:r>
          </a:p>
          <a:p>
            <a:r>
              <a:rPr lang="en-US" altLang="en-US" dirty="0"/>
              <a:t>The ER data model employs three basic concepts: </a:t>
            </a:r>
          </a:p>
          <a:p>
            <a:pPr lvl="1"/>
            <a:r>
              <a:rPr lang="en-US" altLang="en-US" dirty="0">
                <a:ea typeface="ＭＳ Ｐゴシック" panose="020B0600070205080204" pitchFamily="34" charset="-128"/>
              </a:rPr>
              <a:t>entity sets,</a:t>
            </a:r>
          </a:p>
          <a:p>
            <a:pPr lvl="1"/>
            <a:r>
              <a:rPr lang="en-US" altLang="en-US" dirty="0">
                <a:ea typeface="ＭＳ Ｐゴシック" panose="020B0600070205080204" pitchFamily="34" charset="-128"/>
              </a:rPr>
              <a:t>relationship sets, </a:t>
            </a:r>
          </a:p>
          <a:p>
            <a:pPr lvl="1"/>
            <a:r>
              <a:rPr lang="en-US" altLang="en-US" dirty="0">
                <a:ea typeface="ＭＳ Ｐゴシック" panose="020B0600070205080204" pitchFamily="34" charset="-128"/>
              </a:rPr>
              <a:t>attributes.</a:t>
            </a:r>
          </a:p>
          <a:p>
            <a:r>
              <a:rPr lang="en-US" altLang="en-US" dirty="0"/>
              <a:t>The ER model also has an associated diagrammatic representation, the </a:t>
            </a:r>
            <a:r>
              <a:rPr lang="en-US" altLang="en-US" b="1" dirty="0">
                <a:solidFill>
                  <a:srgbClr val="002060"/>
                </a:solidFill>
              </a:rPr>
              <a:t>ER diagram</a:t>
            </a:r>
            <a:r>
              <a:rPr lang="en-US" altLang="en-US" dirty="0"/>
              <a:t>, which can express the overall logical structure of a database graphically</a:t>
            </a:r>
            <a:r>
              <a:rPr lang="en-US" altLang="en-US" sz="2000" dirty="0"/>
              <a:t>.</a:t>
            </a:r>
          </a:p>
          <a:p>
            <a:pPr>
              <a:buFont typeface="Monotype Sorts" charset="2"/>
              <a:buNone/>
            </a:pPr>
            <a:endParaRPr lang="en-US" altLang="en-US" dirty="0"/>
          </a:p>
          <a:p>
            <a:endParaRPr lang="en-US" altLang="en-US" dirty="0"/>
          </a:p>
        </p:txBody>
      </p:sp>
    </p:spTree>
    <p:extLst>
      <p:ext uri="{BB962C8B-B14F-4D97-AF65-F5344CB8AC3E}">
        <p14:creationId xmlns:p14="http://schemas.microsoft.com/office/powerpoint/2010/main" val="21115926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90696CC-41D0-4058-A673-1DB6F539427B}"/>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459778"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Entity Sets</a:t>
            </a:r>
          </a:p>
        </p:txBody>
      </p:sp>
      <p:sp>
        <p:nvSpPr>
          <p:cNvPr id="13315" name="Rectangle 3"/>
          <p:cNvSpPr>
            <a:spLocks noGrp="1" noChangeArrowheads="1"/>
          </p:cNvSpPr>
          <p:nvPr>
            <p:ph type="body" idx="4294967295"/>
          </p:nvPr>
        </p:nvSpPr>
        <p:spPr>
          <a:xfrm>
            <a:off x="2187488" y="1082965"/>
            <a:ext cx="7515225" cy="4997450"/>
          </a:xfrm>
        </p:spPr>
        <p:txBody>
          <a:bodyPr/>
          <a:lstStyle/>
          <a:p>
            <a:r>
              <a:rPr lang="en-US" altLang="en-US" dirty="0"/>
              <a:t>An </a:t>
            </a:r>
            <a:r>
              <a:rPr lang="en-US" altLang="en-US" b="1" dirty="0">
                <a:solidFill>
                  <a:srgbClr val="002060"/>
                </a:solidFill>
              </a:rPr>
              <a:t>entity</a:t>
            </a:r>
            <a:r>
              <a:rPr lang="en-US" altLang="en-US" b="1" dirty="0"/>
              <a:t> </a:t>
            </a:r>
            <a:r>
              <a:rPr lang="en-US" altLang="en-US" dirty="0"/>
              <a:t>is an object that exists and is distinguishable from other objects.</a:t>
            </a:r>
          </a:p>
          <a:p>
            <a:pPr lvl="1"/>
            <a:r>
              <a:rPr lang="en-US" altLang="en-US" dirty="0">
                <a:ea typeface="ＭＳ Ｐゴシック" panose="020B0600070205080204" pitchFamily="34" charset="-128"/>
              </a:rPr>
              <a:t>Example:  specific person, company, event, plant</a:t>
            </a:r>
          </a:p>
          <a:p>
            <a:r>
              <a:rPr lang="en-US" altLang="en-US" dirty="0"/>
              <a:t>An </a:t>
            </a:r>
            <a:r>
              <a:rPr lang="en-US" altLang="en-US" b="1" dirty="0">
                <a:solidFill>
                  <a:srgbClr val="002060"/>
                </a:solidFill>
              </a:rPr>
              <a:t>entity set</a:t>
            </a:r>
            <a:r>
              <a:rPr lang="en-US" altLang="en-US" dirty="0">
                <a:solidFill>
                  <a:srgbClr val="002060"/>
                </a:solidFill>
              </a:rPr>
              <a:t> </a:t>
            </a:r>
            <a:r>
              <a:rPr lang="en-US" altLang="en-US" dirty="0"/>
              <a:t>is a set of entities of the same type that share the same properties.</a:t>
            </a:r>
          </a:p>
          <a:p>
            <a:pPr lvl="1"/>
            <a:r>
              <a:rPr lang="en-US" altLang="en-US" dirty="0">
                <a:ea typeface="ＭＳ Ｐゴシック" panose="020B0600070205080204" pitchFamily="34" charset="-128"/>
              </a:rPr>
              <a:t>Example: set of all persons, companies, trees, holidays</a:t>
            </a:r>
          </a:p>
          <a:p>
            <a:r>
              <a:rPr lang="en-US" altLang="en-US" dirty="0"/>
              <a:t>An entity is represented by a set of attributes; i.e., descriptive properties possessed by all members of an entity set.</a:t>
            </a:r>
          </a:p>
          <a:p>
            <a:pPr lvl="1"/>
            <a:r>
              <a:rPr lang="en-US" altLang="en-US" dirty="0">
                <a:ea typeface="ＭＳ Ｐゴシック" panose="020B0600070205080204" pitchFamily="34" charset="-128"/>
              </a:rPr>
              <a:t>Example: </a:t>
            </a:r>
          </a:p>
          <a:p>
            <a:pPr lvl="1">
              <a:buFont typeface="Monotype Sorts" charset="2"/>
              <a:buNone/>
            </a:pPr>
            <a:r>
              <a:rPr lang="en-US" altLang="en-US" dirty="0">
                <a:ea typeface="ＭＳ Ｐゴシック" panose="020B0600070205080204" pitchFamily="34" charset="-128"/>
              </a:rPr>
              <a:t>     	</a:t>
            </a:r>
            <a:r>
              <a:rPr lang="en-US" altLang="en-US" i="1" dirty="0">
                <a:ea typeface="ＭＳ Ｐゴシック" panose="020B0600070205080204" pitchFamily="34" charset="-128"/>
              </a:rPr>
              <a:t>instructor = </a:t>
            </a:r>
            <a:r>
              <a:rPr lang="en-US" altLang="en-US" dirty="0">
                <a:ea typeface="ＭＳ Ｐゴシック" panose="020B0600070205080204" pitchFamily="34" charset="-128"/>
              </a:rPr>
              <a:t>(</a:t>
            </a:r>
            <a:r>
              <a:rPr lang="en-US" altLang="en-US" i="1" dirty="0">
                <a:ea typeface="ＭＳ Ｐゴシック" panose="020B0600070205080204" pitchFamily="34" charset="-128"/>
              </a:rPr>
              <a:t>ID, name, salary </a:t>
            </a:r>
            <a:r>
              <a:rPr lang="en-US" altLang="en-US" dirty="0">
                <a:ea typeface="ＭＳ Ｐゴシック" panose="020B0600070205080204" pitchFamily="34" charset="-128"/>
              </a:rPr>
              <a:t>)</a:t>
            </a:r>
            <a:br>
              <a:rPr lang="en-US" altLang="en-US" i="1" dirty="0">
                <a:ea typeface="ＭＳ Ｐゴシック" panose="020B0600070205080204" pitchFamily="34" charset="-128"/>
              </a:rPr>
            </a:br>
            <a:r>
              <a:rPr lang="en-US" altLang="en-US" i="1" dirty="0">
                <a:ea typeface="ＭＳ Ｐゴシック" panose="020B0600070205080204" pitchFamily="34" charset="-128"/>
              </a:rPr>
              <a:t>	course= </a:t>
            </a:r>
            <a:r>
              <a:rPr lang="en-US" altLang="en-US" dirty="0">
                <a:ea typeface="ＭＳ Ｐゴシック" panose="020B0600070205080204" pitchFamily="34" charset="-128"/>
              </a:rPr>
              <a:t>(</a:t>
            </a:r>
            <a:r>
              <a:rPr lang="en-US" altLang="en-US" i="1" dirty="0" err="1">
                <a:ea typeface="ＭＳ Ｐゴシック" panose="020B0600070205080204" pitchFamily="34" charset="-128"/>
              </a:rPr>
              <a:t>course_id</a:t>
            </a:r>
            <a:r>
              <a:rPr lang="en-US" altLang="en-US" i="1" dirty="0">
                <a:ea typeface="ＭＳ Ｐゴシック" panose="020B0600070205080204" pitchFamily="34" charset="-128"/>
              </a:rPr>
              <a:t>, title, credits</a:t>
            </a:r>
            <a:r>
              <a:rPr lang="en-US" altLang="en-US" dirty="0">
                <a:ea typeface="ＭＳ Ｐゴシック" panose="020B0600070205080204" pitchFamily="34" charset="-128"/>
              </a:rPr>
              <a:t>)</a:t>
            </a:r>
            <a:endParaRPr lang="en-US" altLang="en-US" i="1" dirty="0">
              <a:solidFill>
                <a:schemeClr val="tx2"/>
              </a:solidFill>
              <a:ea typeface="ＭＳ Ｐゴシック" panose="020B0600070205080204" pitchFamily="34" charset="-128"/>
            </a:endParaRPr>
          </a:p>
          <a:p>
            <a:r>
              <a:rPr lang="en-US" altLang="en-US" dirty="0"/>
              <a:t>A subset of the attributes form a  </a:t>
            </a:r>
            <a:r>
              <a:rPr lang="en-US" altLang="en-US" b="1" dirty="0">
                <a:solidFill>
                  <a:srgbClr val="002060"/>
                </a:solidFill>
              </a:rPr>
              <a:t>primary key </a:t>
            </a:r>
            <a:r>
              <a:rPr lang="en-US" altLang="en-US" dirty="0"/>
              <a:t>of the entity set; i.e., uniquely identifying each member of the set.</a:t>
            </a:r>
          </a:p>
          <a:p>
            <a:pPr>
              <a:buFont typeface="Monotype Sorts" charset="2"/>
              <a:buNone/>
            </a:pPr>
            <a:endParaRPr lang="en-US" altLang="en-US" dirty="0"/>
          </a:p>
        </p:txBody>
      </p:sp>
    </p:spTree>
    <p:extLst>
      <p:ext uri="{BB962C8B-B14F-4D97-AF65-F5344CB8AC3E}">
        <p14:creationId xmlns:p14="http://schemas.microsoft.com/office/powerpoint/2010/main" val="4522301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61826" name="Rectangle 2"/>
          <p:cNvSpPr>
            <a:spLocks noGrp="1" noChangeArrowheads="1"/>
          </p:cNvSpPr>
          <p:nvPr>
            <p:ph type="title" idx="4294967295"/>
          </p:nvPr>
        </p:nvSpPr>
        <p:spPr>
          <a:xfrm>
            <a:off x="4114800" y="65088"/>
            <a:ext cx="8077200" cy="609600"/>
          </a:xfrm>
        </p:spPr>
        <p:txBody>
          <a:bodyPr/>
          <a:lstStyle/>
          <a:p>
            <a:pPr>
              <a:defRPr/>
            </a:pPr>
            <a:r>
              <a:rPr lang="en-US" dirty="0">
                <a:effectLst>
                  <a:outerShdw blurRad="38100" dist="38100" dir="2700000" algn="tl">
                    <a:srgbClr val="C0C0C0"/>
                  </a:outerShdw>
                </a:effectLst>
                <a:ea typeface="ＭＳ Ｐゴシック" charset="-128"/>
              </a:rPr>
              <a:t>Entity Sets -- </a:t>
            </a:r>
            <a:r>
              <a:rPr lang="en-US" i="1" dirty="0">
                <a:effectLst>
                  <a:outerShdw blurRad="38100" dist="38100" dir="2700000" algn="tl">
                    <a:srgbClr val="C0C0C0"/>
                  </a:outerShdw>
                </a:effectLst>
                <a:ea typeface="ＭＳ Ｐゴシック" charset="-128"/>
              </a:rPr>
              <a:t>instructor </a:t>
            </a:r>
            <a:r>
              <a:rPr lang="en-US" dirty="0">
                <a:effectLst>
                  <a:outerShdw blurRad="38100" dist="38100" dir="2700000" algn="tl">
                    <a:srgbClr val="C0C0C0"/>
                  </a:outerShdw>
                </a:effectLst>
                <a:ea typeface="ＭＳ Ｐゴシック" charset="-128"/>
              </a:rPr>
              <a:t>and </a:t>
            </a:r>
            <a:r>
              <a:rPr lang="en-US" i="1" dirty="0">
                <a:effectLst>
                  <a:outerShdw blurRad="38100" dist="38100" dir="2700000" algn="tl">
                    <a:srgbClr val="C0C0C0"/>
                  </a:outerShdw>
                </a:effectLst>
                <a:ea typeface="ＭＳ Ｐゴシック" charset="-128"/>
              </a:rPr>
              <a:t>student</a:t>
            </a:r>
            <a:endParaRPr lang="en-US" dirty="0">
              <a:effectLst>
                <a:outerShdw blurRad="38100" dist="38100" dir="2700000" algn="tl">
                  <a:srgbClr val="C0C0C0"/>
                </a:outerShdw>
              </a:effectLst>
              <a:ea typeface="ＭＳ Ｐゴシック" charset="-128"/>
            </a:endParaRPr>
          </a:p>
        </p:txBody>
      </p:sp>
      <p:pic>
        <p:nvPicPr>
          <p:cNvPr id="1433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1538" y="1430339"/>
            <a:ext cx="5795962" cy="322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3749349"/>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12435AE-617D-44C7-8B87-71DB3CDF7658}"/>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486402" name="Rectangle 2"/>
          <p:cNvSpPr>
            <a:spLocks noGrp="1" noChangeArrowheads="1"/>
          </p:cNvSpPr>
          <p:nvPr>
            <p:ph type="title" idx="4294967295"/>
          </p:nvPr>
        </p:nvSpPr>
        <p:spPr>
          <a:xfrm>
            <a:off x="3924300" y="85725"/>
            <a:ext cx="8267700" cy="609600"/>
          </a:xfrm>
        </p:spPr>
        <p:txBody>
          <a:bodyPr/>
          <a:lstStyle/>
          <a:p>
            <a:pPr>
              <a:defRPr/>
            </a:pPr>
            <a:r>
              <a:rPr lang="en-US" altLang="en-US" dirty="0">
                <a:effectLst>
                  <a:outerShdw blurRad="38100" dist="38100" dir="2700000" algn="tl">
                    <a:srgbClr val="C0C0C0"/>
                  </a:outerShdw>
                </a:effectLst>
              </a:rPr>
              <a:t>Representing Entity sets in ER Diagram</a:t>
            </a:r>
          </a:p>
        </p:txBody>
      </p:sp>
      <p:sp>
        <p:nvSpPr>
          <p:cNvPr id="15363" name="Rectangle 3"/>
          <p:cNvSpPr>
            <a:spLocks noChangeArrowheads="1"/>
          </p:cNvSpPr>
          <p:nvPr/>
        </p:nvSpPr>
        <p:spPr bwMode="auto">
          <a:xfrm>
            <a:off x="2305236" y="1109664"/>
            <a:ext cx="7615561"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Helvetica" panose="020B0604020202020204" pitchFamily="34" charset="0"/>
                <a:ea typeface="ＭＳ Ｐゴシック" panose="020B0600070205080204" pitchFamily="34" charset="-128"/>
              </a:defRPr>
            </a:lvl1pPr>
            <a:lvl2pPr marL="800100" indent="-34290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eaLnBrk="0" fontAlgn="base" hangingPunct="0">
              <a:spcBef>
                <a:spcPct val="35000"/>
              </a:spcBef>
              <a:spcAft>
                <a:spcPct val="0"/>
              </a:spcAft>
              <a:buClr>
                <a:srgbClr val="002060"/>
              </a:buClr>
              <a:buSzPct val="110000"/>
              <a:buFont typeface="Wingdings" panose="05000000000000000000" pitchFamily="2" charset="2"/>
              <a:buChar char="§"/>
            </a:pPr>
            <a:r>
              <a:rPr kumimoji="1" lang="en-US" altLang="en-US" sz="1700" dirty="0">
                <a:solidFill>
                  <a:srgbClr val="000000"/>
                </a:solidFill>
              </a:rPr>
              <a:t>Entity sets can be represented graphically as follows:</a:t>
            </a:r>
          </a:p>
          <a:p>
            <a:pPr marL="914400" lvl="1" indent="-457200" eaLnBrk="0" fontAlgn="base" hangingPunct="0">
              <a:spcBef>
                <a:spcPct val="35000"/>
              </a:spcBef>
              <a:spcAft>
                <a:spcPct val="0"/>
              </a:spcAft>
              <a:buClr>
                <a:srgbClr val="FF9933"/>
              </a:buClr>
              <a:buSzPct val="110000"/>
              <a:buFont typeface="Arial" panose="020B0604020202020204" pitchFamily="34" charset="0"/>
              <a:buChar char="•"/>
            </a:pPr>
            <a:r>
              <a:rPr kumimoji="1" lang="en-US" altLang="en-US" sz="1700" dirty="0">
                <a:solidFill>
                  <a:srgbClr val="000000"/>
                </a:solidFill>
              </a:rPr>
              <a:t>Rectangles represent entity sets.</a:t>
            </a:r>
          </a:p>
          <a:p>
            <a:pPr marL="914400" lvl="1" indent="-457200" eaLnBrk="0" fontAlgn="base" hangingPunct="0">
              <a:spcBef>
                <a:spcPct val="35000"/>
              </a:spcBef>
              <a:spcAft>
                <a:spcPct val="0"/>
              </a:spcAft>
              <a:buClr>
                <a:srgbClr val="FF9933"/>
              </a:buClr>
              <a:buSzPct val="110000"/>
              <a:buFont typeface="Arial" panose="020B0604020202020204" pitchFamily="34" charset="0"/>
              <a:buChar char="•"/>
            </a:pPr>
            <a:r>
              <a:rPr kumimoji="1" lang="en-US" altLang="en-US" sz="1700" dirty="0">
                <a:solidFill>
                  <a:srgbClr val="000000"/>
                </a:solidFill>
              </a:rPr>
              <a:t>Attributes listed inside entity rectangle</a:t>
            </a:r>
          </a:p>
          <a:p>
            <a:pPr marL="914400" lvl="1" indent="-457200" eaLnBrk="0" fontAlgn="base" hangingPunct="0">
              <a:spcBef>
                <a:spcPct val="35000"/>
              </a:spcBef>
              <a:spcAft>
                <a:spcPct val="0"/>
              </a:spcAft>
              <a:buClr>
                <a:srgbClr val="FF9933"/>
              </a:buClr>
              <a:buSzPct val="110000"/>
              <a:buFont typeface="Arial" panose="020B0604020202020204" pitchFamily="34" charset="0"/>
              <a:buChar char="•"/>
            </a:pPr>
            <a:r>
              <a:rPr kumimoji="1" lang="en-US" altLang="en-US" sz="1700" dirty="0">
                <a:solidFill>
                  <a:srgbClr val="000000"/>
                </a:solidFill>
              </a:rPr>
              <a:t>Underline indicates primary key attributes</a:t>
            </a:r>
          </a:p>
        </p:txBody>
      </p:sp>
      <p:pic>
        <p:nvPicPr>
          <p:cNvPr id="6" name="Picture 5">
            <a:extLst>
              <a:ext uri="{FF2B5EF4-FFF2-40B4-BE49-F238E27FC236}">
                <a16:creationId xmlns:a16="http://schemas.microsoft.com/office/drawing/2014/main" id="{91290F8C-1B79-4693-9B6C-81A613B75B05}"/>
              </a:ext>
            </a:extLst>
          </p:cNvPr>
          <p:cNvPicPr>
            <a:picLocks noChangeAspect="1"/>
          </p:cNvPicPr>
          <p:nvPr/>
        </p:nvPicPr>
        <p:blipFill>
          <a:blip r:embed="rId3"/>
          <a:stretch>
            <a:fillRect/>
          </a:stretch>
        </p:blipFill>
        <p:spPr>
          <a:xfrm>
            <a:off x="3520720" y="3435718"/>
            <a:ext cx="4465041" cy="1715402"/>
          </a:xfrm>
          <a:prstGeom prst="rect">
            <a:avLst/>
          </a:prstGeom>
        </p:spPr>
      </p:pic>
    </p:spTree>
    <p:extLst>
      <p:ext uri="{BB962C8B-B14F-4D97-AF65-F5344CB8AC3E}">
        <p14:creationId xmlns:p14="http://schemas.microsoft.com/office/powerpoint/2010/main" val="35934043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E74E6FC-02E6-4B65-AD45-B06E1C45B296}"/>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463874" name="Rectangle 2"/>
          <p:cNvSpPr>
            <a:spLocks noGrp="1" noChangeArrowheads="1"/>
          </p:cNvSpPr>
          <p:nvPr>
            <p:ph type="title" idx="4294967295"/>
          </p:nvPr>
        </p:nvSpPr>
        <p:spPr>
          <a:xfrm>
            <a:off x="1422400" y="117475"/>
            <a:ext cx="10769600" cy="609600"/>
          </a:xfrm>
        </p:spPr>
        <p:txBody>
          <a:bodyPr/>
          <a:lstStyle/>
          <a:p>
            <a:pPr>
              <a:defRPr/>
            </a:pPr>
            <a:r>
              <a:rPr lang="en-US" dirty="0">
                <a:ea typeface="+mj-ea"/>
              </a:rPr>
              <a:t>Relationship Sets</a:t>
            </a:r>
          </a:p>
        </p:txBody>
      </p:sp>
      <p:sp>
        <p:nvSpPr>
          <p:cNvPr id="16387" name="Rectangle 3"/>
          <p:cNvSpPr>
            <a:spLocks noGrp="1" noChangeArrowheads="1"/>
          </p:cNvSpPr>
          <p:nvPr>
            <p:ph type="body" idx="4294967295"/>
          </p:nvPr>
        </p:nvSpPr>
        <p:spPr>
          <a:xfrm>
            <a:off x="2924175" y="1193211"/>
            <a:ext cx="7766050" cy="4876800"/>
          </a:xfrm>
        </p:spPr>
        <p:txBody>
          <a:bodyPr/>
          <a:lstStyle/>
          <a:p>
            <a:pPr>
              <a:tabLst>
                <a:tab pos="1536700" algn="ctr"/>
                <a:tab pos="3543300" algn="ctr"/>
                <a:tab pos="5481638" algn="ctr"/>
              </a:tabLst>
            </a:pPr>
            <a:r>
              <a:rPr lang="en-US" altLang="en-US" dirty="0"/>
              <a:t>A </a:t>
            </a:r>
            <a:r>
              <a:rPr lang="en-US" altLang="en-US" b="1" dirty="0">
                <a:solidFill>
                  <a:srgbClr val="002060"/>
                </a:solidFill>
              </a:rPr>
              <a:t>relationship</a:t>
            </a:r>
            <a:r>
              <a:rPr lang="en-US" altLang="en-US" dirty="0"/>
              <a:t> is an association among several entities</a:t>
            </a:r>
          </a:p>
          <a:p>
            <a:pPr>
              <a:buNone/>
              <a:tabLst>
                <a:tab pos="1536700" algn="ctr"/>
                <a:tab pos="3543300" algn="ctr"/>
                <a:tab pos="5481638" algn="ctr"/>
              </a:tabLst>
            </a:pPr>
            <a:r>
              <a:rPr lang="en-US" altLang="en-US" dirty="0"/>
              <a:t>	Example:</a:t>
            </a:r>
            <a:br>
              <a:rPr lang="en-US" altLang="en-US" dirty="0"/>
            </a:br>
            <a:r>
              <a:rPr lang="en-US" altLang="en-US" dirty="0"/>
              <a:t>	 44553 (Peltier</a:t>
            </a:r>
            <a:r>
              <a:rPr lang="en-US" altLang="en-US" u="sng" dirty="0"/>
              <a:t>)</a:t>
            </a:r>
            <a:r>
              <a:rPr lang="en-US" altLang="en-US" dirty="0"/>
              <a:t> 	</a:t>
            </a:r>
            <a:r>
              <a:rPr lang="en-US" altLang="en-US" i="1" u="sng" dirty="0"/>
              <a:t>advisor</a:t>
            </a:r>
            <a:r>
              <a:rPr lang="en-US" altLang="en-US" dirty="0"/>
              <a:t>	 22222 (</a:t>
            </a:r>
            <a:r>
              <a:rPr lang="en-US" altLang="en-US" u="sng" dirty="0"/>
              <a:t>Einstein)</a:t>
            </a:r>
            <a:r>
              <a:rPr lang="en-US" altLang="en-US" dirty="0"/>
              <a:t> </a:t>
            </a:r>
            <a:br>
              <a:rPr lang="en-US" altLang="en-US" u="sng" dirty="0"/>
            </a:br>
            <a:r>
              <a:rPr lang="en-US" altLang="en-US" dirty="0"/>
              <a:t>	 </a:t>
            </a:r>
            <a:r>
              <a:rPr lang="en-US" altLang="en-US" i="1" dirty="0"/>
              <a:t>student</a:t>
            </a:r>
            <a:r>
              <a:rPr lang="en-US" altLang="en-US" dirty="0"/>
              <a:t> entity	relationship set	 </a:t>
            </a:r>
            <a:r>
              <a:rPr lang="en-US" altLang="en-US" i="1" dirty="0"/>
              <a:t>instructor</a:t>
            </a:r>
            <a:r>
              <a:rPr lang="en-US" altLang="en-US" dirty="0"/>
              <a:t> entity</a:t>
            </a:r>
          </a:p>
          <a:p>
            <a:pPr>
              <a:tabLst>
                <a:tab pos="1536700" algn="ctr"/>
                <a:tab pos="3543300" algn="ctr"/>
                <a:tab pos="5481638" algn="ctr"/>
              </a:tabLst>
            </a:pPr>
            <a:r>
              <a:rPr lang="en-US" altLang="en-US" dirty="0"/>
              <a:t>A </a:t>
            </a:r>
            <a:r>
              <a:rPr lang="en-US" altLang="en-US" b="1" dirty="0">
                <a:solidFill>
                  <a:srgbClr val="002060"/>
                </a:solidFill>
              </a:rPr>
              <a:t>relationship set</a:t>
            </a:r>
            <a:r>
              <a:rPr lang="en-US" altLang="en-US" dirty="0">
                <a:solidFill>
                  <a:srgbClr val="002060"/>
                </a:solidFill>
              </a:rPr>
              <a:t> </a:t>
            </a:r>
            <a:r>
              <a:rPr lang="en-US" altLang="en-US" dirty="0"/>
              <a:t>is a mathematical relation among </a:t>
            </a:r>
            <a:r>
              <a:rPr lang="en-US" altLang="en-US" i="1" dirty="0"/>
              <a:t>n</a:t>
            </a:r>
            <a:r>
              <a:rPr lang="en-US" altLang="en-US" dirty="0"/>
              <a:t> </a:t>
            </a:r>
            <a:r>
              <a:rPr lang="en-US" altLang="en-US" dirty="0">
                <a:sym typeface="Symbol" panose="05050102010706020507" pitchFamily="18" charset="2"/>
              </a:rPr>
              <a:t> 2 entities, each taken from entity sets</a:t>
            </a:r>
          </a:p>
          <a:p>
            <a:pPr>
              <a:buNone/>
              <a:tabLst>
                <a:tab pos="1536700" algn="ctr"/>
                <a:tab pos="3543300" algn="ctr"/>
                <a:tab pos="5481638" algn="ctr"/>
              </a:tabLst>
            </a:pPr>
            <a:r>
              <a:rPr lang="en-US" altLang="en-US" dirty="0">
                <a:sym typeface="Symbol" panose="05050102010706020507" pitchFamily="18" charset="2"/>
              </a:rPr>
              <a:t>			{(</a:t>
            </a:r>
            <a:r>
              <a:rPr lang="en-US" altLang="en-US" i="1" dirty="0">
                <a:sym typeface="Symbol" panose="05050102010706020507" pitchFamily="18" charset="2"/>
              </a:rPr>
              <a:t>e</a:t>
            </a:r>
            <a:r>
              <a:rPr lang="en-US" altLang="en-US" baseline="-25000" dirty="0">
                <a:sym typeface="Symbol" panose="05050102010706020507" pitchFamily="18" charset="2"/>
              </a:rPr>
              <a:t>1</a:t>
            </a:r>
            <a:r>
              <a:rPr lang="en-US" altLang="en-US" dirty="0">
                <a:sym typeface="Symbol" panose="05050102010706020507" pitchFamily="18" charset="2"/>
              </a:rPr>
              <a:t>, </a:t>
            </a:r>
            <a:r>
              <a:rPr lang="en-US" altLang="en-US" i="1" dirty="0">
                <a:sym typeface="Symbol" panose="05050102010706020507" pitchFamily="18" charset="2"/>
              </a:rPr>
              <a:t>e</a:t>
            </a:r>
            <a:r>
              <a:rPr lang="en-US" altLang="en-US" baseline="-25000" dirty="0">
                <a:sym typeface="Symbol" panose="05050102010706020507" pitchFamily="18" charset="2"/>
              </a:rPr>
              <a:t>2</a:t>
            </a:r>
            <a:r>
              <a:rPr lang="en-US" altLang="en-US" dirty="0">
                <a:sym typeface="Symbol" panose="05050102010706020507" pitchFamily="18" charset="2"/>
              </a:rPr>
              <a:t>, … </a:t>
            </a:r>
            <a:r>
              <a:rPr lang="en-US" altLang="en-US" i="1" dirty="0" err="1">
                <a:sym typeface="Symbol" panose="05050102010706020507" pitchFamily="18" charset="2"/>
              </a:rPr>
              <a:t>e</a:t>
            </a:r>
            <a:r>
              <a:rPr lang="en-US" altLang="en-US" i="1" baseline="-25000" dirty="0" err="1">
                <a:sym typeface="Symbol" panose="05050102010706020507" pitchFamily="18" charset="2"/>
              </a:rPr>
              <a:t>n</a:t>
            </a:r>
            <a:r>
              <a:rPr lang="en-US" altLang="en-US" dirty="0">
                <a:sym typeface="Symbol" panose="05050102010706020507" pitchFamily="18" charset="2"/>
              </a:rPr>
              <a:t>) | </a:t>
            </a:r>
            <a:r>
              <a:rPr lang="en-US" altLang="en-US" i="1" dirty="0">
                <a:sym typeface="Symbol" panose="05050102010706020507" pitchFamily="18" charset="2"/>
              </a:rPr>
              <a:t>e</a:t>
            </a:r>
            <a:r>
              <a:rPr lang="en-US" altLang="en-US" baseline="-25000" dirty="0">
                <a:sym typeface="Symbol" panose="05050102010706020507" pitchFamily="18" charset="2"/>
              </a:rPr>
              <a:t>1</a:t>
            </a:r>
            <a:r>
              <a:rPr lang="en-US" altLang="en-US" dirty="0">
                <a:sym typeface="Symbol" panose="05050102010706020507" pitchFamily="18" charset="2"/>
              </a:rPr>
              <a:t>   </a:t>
            </a:r>
            <a:r>
              <a:rPr lang="en-US" altLang="en-US" i="1" dirty="0">
                <a:sym typeface="Symbol" panose="05050102010706020507" pitchFamily="18" charset="2"/>
              </a:rPr>
              <a:t>E</a:t>
            </a:r>
            <a:r>
              <a:rPr lang="en-US" altLang="en-US" baseline="-25000" dirty="0">
                <a:sym typeface="Symbol" panose="05050102010706020507" pitchFamily="18" charset="2"/>
              </a:rPr>
              <a:t>1</a:t>
            </a:r>
            <a:r>
              <a:rPr lang="en-US" altLang="en-US" dirty="0">
                <a:sym typeface="Symbol" panose="05050102010706020507" pitchFamily="18" charset="2"/>
              </a:rPr>
              <a:t>, </a:t>
            </a:r>
            <a:r>
              <a:rPr lang="en-US" altLang="en-US" i="1" dirty="0">
                <a:sym typeface="Symbol" panose="05050102010706020507" pitchFamily="18" charset="2"/>
              </a:rPr>
              <a:t>e</a:t>
            </a:r>
            <a:r>
              <a:rPr lang="en-US" altLang="en-US" baseline="-25000" dirty="0">
                <a:sym typeface="Symbol" panose="05050102010706020507" pitchFamily="18" charset="2"/>
              </a:rPr>
              <a:t>2</a:t>
            </a:r>
            <a:r>
              <a:rPr lang="en-US" altLang="en-US" dirty="0">
                <a:sym typeface="Symbol" panose="05050102010706020507" pitchFamily="18" charset="2"/>
              </a:rPr>
              <a:t>   </a:t>
            </a:r>
            <a:r>
              <a:rPr lang="en-US" altLang="en-US" i="1" dirty="0">
                <a:sym typeface="Symbol" panose="05050102010706020507" pitchFamily="18" charset="2"/>
              </a:rPr>
              <a:t>E</a:t>
            </a:r>
            <a:r>
              <a:rPr lang="en-US" altLang="en-US" baseline="-25000" dirty="0">
                <a:sym typeface="Symbol" panose="05050102010706020507" pitchFamily="18" charset="2"/>
              </a:rPr>
              <a:t>2</a:t>
            </a:r>
            <a:r>
              <a:rPr lang="en-US" altLang="en-US" dirty="0">
                <a:sym typeface="Symbol" panose="05050102010706020507" pitchFamily="18" charset="2"/>
              </a:rPr>
              <a:t>, …, </a:t>
            </a:r>
            <a:r>
              <a:rPr lang="en-US" altLang="en-US" i="1" dirty="0" err="1">
                <a:sym typeface="Symbol" panose="05050102010706020507" pitchFamily="18" charset="2"/>
              </a:rPr>
              <a:t>e</a:t>
            </a:r>
            <a:r>
              <a:rPr lang="en-US" altLang="en-US" i="1" baseline="-25000" dirty="0" err="1">
                <a:sym typeface="Symbol" panose="05050102010706020507" pitchFamily="18" charset="2"/>
              </a:rPr>
              <a:t>n</a:t>
            </a:r>
            <a:r>
              <a:rPr lang="en-US" altLang="en-US" dirty="0">
                <a:sym typeface="Symbol" panose="05050102010706020507" pitchFamily="18" charset="2"/>
              </a:rPr>
              <a:t>   </a:t>
            </a:r>
            <a:r>
              <a:rPr lang="en-US" altLang="en-US" i="1" dirty="0" err="1">
                <a:sym typeface="Symbol" panose="05050102010706020507" pitchFamily="18" charset="2"/>
              </a:rPr>
              <a:t>E</a:t>
            </a:r>
            <a:r>
              <a:rPr lang="en-US" altLang="en-US" i="1" baseline="-25000" dirty="0" err="1">
                <a:sym typeface="Symbol" panose="05050102010706020507" pitchFamily="18" charset="2"/>
              </a:rPr>
              <a:t>n</a:t>
            </a:r>
            <a:r>
              <a:rPr lang="en-US" altLang="en-US" dirty="0">
                <a:sym typeface="Symbol" panose="05050102010706020507" pitchFamily="18" charset="2"/>
              </a:rPr>
              <a:t>}</a:t>
            </a:r>
            <a:br>
              <a:rPr lang="en-US" altLang="en-US" dirty="0">
                <a:sym typeface="Symbol" panose="05050102010706020507" pitchFamily="18" charset="2"/>
              </a:rPr>
            </a:br>
            <a:br>
              <a:rPr lang="en-US" altLang="en-US" dirty="0">
                <a:sym typeface="Symbol" panose="05050102010706020507" pitchFamily="18" charset="2"/>
              </a:rPr>
            </a:br>
            <a:r>
              <a:rPr lang="en-US" altLang="en-US" dirty="0">
                <a:sym typeface="Symbol" panose="05050102010706020507" pitchFamily="18" charset="2"/>
              </a:rPr>
              <a:t>where (</a:t>
            </a:r>
            <a:r>
              <a:rPr lang="en-US" altLang="en-US" i="1" dirty="0">
                <a:sym typeface="Symbol" panose="05050102010706020507" pitchFamily="18" charset="2"/>
              </a:rPr>
              <a:t>e</a:t>
            </a:r>
            <a:r>
              <a:rPr lang="en-US" altLang="en-US" baseline="-25000" dirty="0">
                <a:sym typeface="Symbol" panose="05050102010706020507" pitchFamily="18" charset="2"/>
              </a:rPr>
              <a:t>1</a:t>
            </a:r>
            <a:r>
              <a:rPr lang="en-US" altLang="en-US" dirty="0">
                <a:sym typeface="Symbol" panose="05050102010706020507" pitchFamily="18" charset="2"/>
              </a:rPr>
              <a:t>, </a:t>
            </a:r>
            <a:r>
              <a:rPr lang="en-US" altLang="en-US" i="1" dirty="0">
                <a:sym typeface="Symbol" panose="05050102010706020507" pitchFamily="18" charset="2"/>
              </a:rPr>
              <a:t>e</a:t>
            </a:r>
            <a:r>
              <a:rPr lang="en-US" altLang="en-US" baseline="-25000" dirty="0">
                <a:sym typeface="Symbol" panose="05050102010706020507" pitchFamily="18" charset="2"/>
              </a:rPr>
              <a:t>2</a:t>
            </a:r>
            <a:r>
              <a:rPr lang="en-US" altLang="en-US" dirty="0">
                <a:sym typeface="Symbol" panose="05050102010706020507" pitchFamily="18" charset="2"/>
              </a:rPr>
              <a:t>, …, </a:t>
            </a:r>
            <a:r>
              <a:rPr lang="en-US" altLang="en-US" i="1" dirty="0" err="1">
                <a:sym typeface="Symbol" panose="05050102010706020507" pitchFamily="18" charset="2"/>
              </a:rPr>
              <a:t>e</a:t>
            </a:r>
            <a:r>
              <a:rPr lang="en-US" altLang="en-US" i="1" baseline="-25000" dirty="0" err="1">
                <a:sym typeface="Symbol" panose="05050102010706020507" pitchFamily="18" charset="2"/>
              </a:rPr>
              <a:t>n</a:t>
            </a:r>
            <a:r>
              <a:rPr lang="en-US" altLang="en-US" dirty="0">
                <a:sym typeface="Symbol" panose="05050102010706020507" pitchFamily="18" charset="2"/>
              </a:rPr>
              <a:t>) is a relationship</a:t>
            </a:r>
          </a:p>
          <a:p>
            <a:pPr lvl="1">
              <a:tabLst>
                <a:tab pos="1536700" algn="ctr"/>
                <a:tab pos="3543300" algn="ctr"/>
                <a:tab pos="5481638" algn="ctr"/>
              </a:tabLst>
            </a:pPr>
            <a:r>
              <a:rPr lang="en-US" altLang="en-US" dirty="0">
                <a:ea typeface="ＭＳ Ｐゴシック" panose="020B0600070205080204" pitchFamily="34" charset="-128"/>
                <a:sym typeface="Symbol" panose="05050102010706020507" pitchFamily="18" charset="2"/>
              </a:rPr>
              <a:t>Example: </a:t>
            </a:r>
          </a:p>
          <a:p>
            <a:pPr lvl="1">
              <a:buNone/>
              <a:tabLst>
                <a:tab pos="1536700" algn="ctr"/>
                <a:tab pos="3543300" algn="ctr"/>
                <a:tab pos="5481638" algn="ctr"/>
              </a:tabLst>
            </a:pPr>
            <a:r>
              <a:rPr lang="en-US" altLang="en-US" dirty="0">
                <a:ea typeface="ＭＳ Ｐゴシック" panose="020B0600070205080204" pitchFamily="34" charset="-128"/>
                <a:sym typeface="Symbol" panose="05050102010706020507" pitchFamily="18" charset="2"/>
              </a:rPr>
              <a:t>		        (44553,22222)  </a:t>
            </a:r>
            <a:r>
              <a:rPr lang="en-US" altLang="en-US" i="1" dirty="0">
                <a:ea typeface="ＭＳ Ｐゴシック" panose="020B0600070205080204" pitchFamily="34" charset="-128"/>
                <a:sym typeface="Symbol" panose="05050102010706020507" pitchFamily="18" charset="2"/>
              </a:rPr>
              <a:t>advisor</a:t>
            </a:r>
          </a:p>
        </p:txBody>
      </p:sp>
    </p:spTree>
    <p:extLst>
      <p:ext uri="{BB962C8B-B14F-4D97-AF65-F5344CB8AC3E}">
        <p14:creationId xmlns:p14="http://schemas.microsoft.com/office/powerpoint/2010/main" val="181086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55E548D-731A-4515-A69D-D897235733AA}"/>
              </a:ext>
            </a:extLst>
          </p:cNvPr>
          <p:cNvSpPr>
            <a:spLocks noChangeArrowheads="1"/>
          </p:cNvSpPr>
          <p:nvPr/>
        </p:nvSpPr>
        <p:spPr bwMode="auto">
          <a:xfrm>
            <a:off x="1034865" y="482276"/>
            <a:ext cx="2276506" cy="272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b="1" dirty="0">
                <a:latin typeface="Times New Roman" panose="02020603050405020304" pitchFamily="18" charset="0"/>
              </a:rPr>
              <a:t>Course Plan</a:t>
            </a:r>
          </a:p>
        </p:txBody>
      </p:sp>
      <p:graphicFrame>
        <p:nvGraphicFramePr>
          <p:cNvPr id="6" name="Table 5">
            <a:extLst>
              <a:ext uri="{FF2B5EF4-FFF2-40B4-BE49-F238E27FC236}">
                <a16:creationId xmlns:a16="http://schemas.microsoft.com/office/drawing/2014/main" id="{1599FDBB-87C5-4EF8-A508-DA7AF85C4E21}"/>
              </a:ext>
            </a:extLst>
          </p:cNvPr>
          <p:cNvGraphicFramePr>
            <a:graphicFrameLocks noGrp="1"/>
          </p:cNvGraphicFramePr>
          <p:nvPr>
            <p:extLst>
              <p:ext uri="{D42A27DB-BD31-4B8C-83A1-F6EECF244321}">
                <p14:modId xmlns:p14="http://schemas.microsoft.com/office/powerpoint/2010/main" val="3051651183"/>
              </p:ext>
            </p:extLst>
          </p:nvPr>
        </p:nvGraphicFramePr>
        <p:xfrm>
          <a:off x="1822372" y="1049341"/>
          <a:ext cx="9115425" cy="4671060"/>
        </p:xfrm>
        <a:graphic>
          <a:graphicData uri="http://schemas.openxmlformats.org/drawingml/2006/table">
            <a:tbl>
              <a:tblPr firstRow="1" firstCol="1" lastRow="1" lastCol="1" bandRow="1" bandCol="1">
                <a:tableStyleId>{5A111915-BE36-4E01-A7E5-04B1672EAD32}</a:tableStyleId>
              </a:tblPr>
              <a:tblGrid>
                <a:gridCol w="552854">
                  <a:extLst>
                    <a:ext uri="{9D8B030D-6E8A-4147-A177-3AD203B41FA5}">
                      <a16:colId xmlns:a16="http://schemas.microsoft.com/office/drawing/2014/main" val="2451035945"/>
                    </a:ext>
                  </a:extLst>
                </a:gridCol>
                <a:gridCol w="526830">
                  <a:extLst>
                    <a:ext uri="{9D8B030D-6E8A-4147-A177-3AD203B41FA5}">
                      <a16:colId xmlns:a16="http://schemas.microsoft.com/office/drawing/2014/main" val="1312671477"/>
                    </a:ext>
                  </a:extLst>
                </a:gridCol>
                <a:gridCol w="3282848">
                  <a:extLst>
                    <a:ext uri="{9D8B030D-6E8A-4147-A177-3AD203B41FA5}">
                      <a16:colId xmlns:a16="http://schemas.microsoft.com/office/drawing/2014/main" val="3298816620"/>
                    </a:ext>
                  </a:extLst>
                </a:gridCol>
                <a:gridCol w="2205703">
                  <a:extLst>
                    <a:ext uri="{9D8B030D-6E8A-4147-A177-3AD203B41FA5}">
                      <a16:colId xmlns:a16="http://schemas.microsoft.com/office/drawing/2014/main" val="3542199620"/>
                    </a:ext>
                  </a:extLst>
                </a:gridCol>
                <a:gridCol w="1619843">
                  <a:extLst>
                    <a:ext uri="{9D8B030D-6E8A-4147-A177-3AD203B41FA5}">
                      <a16:colId xmlns:a16="http://schemas.microsoft.com/office/drawing/2014/main" val="2066654978"/>
                    </a:ext>
                  </a:extLst>
                </a:gridCol>
                <a:gridCol w="927347">
                  <a:extLst>
                    <a:ext uri="{9D8B030D-6E8A-4147-A177-3AD203B41FA5}">
                      <a16:colId xmlns:a16="http://schemas.microsoft.com/office/drawing/2014/main" val="956104828"/>
                    </a:ext>
                  </a:extLst>
                </a:gridCol>
              </a:tblGrid>
              <a:tr h="349885">
                <a:tc>
                  <a:txBody>
                    <a:bodyPr/>
                    <a:lstStyle/>
                    <a:p>
                      <a:pPr marL="173355" marR="61595" indent="-93345">
                        <a:lnSpc>
                          <a:spcPts val="1380"/>
                        </a:lnSpc>
                        <a:spcAft>
                          <a:spcPts val="0"/>
                        </a:spcAft>
                      </a:pPr>
                      <a:r>
                        <a:rPr lang="en-US" sz="1200" dirty="0">
                          <a:solidFill>
                            <a:schemeClr val="tx2">
                              <a:lumMod val="75000"/>
                            </a:schemeClr>
                          </a:solidFill>
                          <a:effectLst/>
                        </a:rPr>
                        <a:t>Week No</a:t>
                      </a:r>
                      <a:endParaRPr lang="en-GB" sz="11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1290" marR="64135" indent="-81280">
                        <a:lnSpc>
                          <a:spcPts val="1380"/>
                        </a:lnSpc>
                        <a:spcAft>
                          <a:spcPts val="0"/>
                        </a:spcAft>
                      </a:pPr>
                      <a:r>
                        <a:rPr lang="en-US" sz="1200" dirty="0">
                          <a:solidFill>
                            <a:schemeClr val="tx2">
                              <a:lumMod val="75000"/>
                            </a:schemeClr>
                          </a:solidFill>
                          <a:effectLst/>
                        </a:rPr>
                        <a:t>Class</a:t>
                      </a:r>
                      <a:r>
                        <a:rPr lang="en-US" sz="1200" spc="-285" dirty="0">
                          <a:solidFill>
                            <a:schemeClr val="tx2">
                              <a:lumMod val="75000"/>
                            </a:schemeClr>
                          </a:solidFill>
                          <a:effectLst/>
                        </a:rPr>
                        <a:t> </a:t>
                      </a:r>
                      <a:r>
                        <a:rPr lang="en-US" sz="1200" dirty="0">
                          <a:solidFill>
                            <a:schemeClr val="tx2">
                              <a:lumMod val="75000"/>
                            </a:schemeClr>
                          </a:solidFill>
                          <a:effectLst/>
                        </a:rPr>
                        <a:t>No</a:t>
                      </a:r>
                      <a:endParaRPr lang="en-GB" sz="11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01015" marR="494665" algn="ctr">
                        <a:lnSpc>
                          <a:spcPts val="1365"/>
                        </a:lnSpc>
                        <a:spcAft>
                          <a:spcPts val="0"/>
                        </a:spcAft>
                      </a:pPr>
                      <a:r>
                        <a:rPr lang="en-US" sz="1200" dirty="0">
                          <a:solidFill>
                            <a:schemeClr val="tx2">
                              <a:lumMod val="75000"/>
                            </a:schemeClr>
                          </a:solidFill>
                          <a:effectLst/>
                        </a:rPr>
                        <a:t>Topics</a:t>
                      </a:r>
                      <a:endParaRPr lang="en-GB" sz="1100" dirty="0">
                        <a:solidFill>
                          <a:schemeClr val="tx2">
                            <a:lumMod val="75000"/>
                          </a:schemeClr>
                        </a:solidFill>
                        <a:effectLst/>
                      </a:endParaRPr>
                    </a:p>
                    <a:p>
                      <a:pPr marL="149860">
                        <a:lnSpc>
                          <a:spcPts val="1365"/>
                        </a:lnSpc>
                      </a:pPr>
                      <a:r>
                        <a:rPr lang="en-US" sz="1200" dirty="0">
                          <a:solidFill>
                            <a:schemeClr val="tx2">
                              <a:lumMod val="75000"/>
                            </a:schemeClr>
                          </a:solidFill>
                          <a:effectLst/>
                        </a:rPr>
                        <a:t> </a:t>
                      </a:r>
                      <a:endParaRPr lang="en-GB" sz="11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80390" marR="298450" indent="-265430">
                        <a:lnSpc>
                          <a:spcPts val="1380"/>
                        </a:lnSpc>
                        <a:spcAft>
                          <a:spcPts val="0"/>
                        </a:spcAft>
                      </a:pPr>
                      <a:r>
                        <a:rPr lang="en-US" sz="1200" dirty="0">
                          <a:solidFill>
                            <a:schemeClr val="tx2">
                              <a:lumMod val="75000"/>
                            </a:schemeClr>
                          </a:solidFill>
                          <a:effectLst/>
                        </a:rPr>
                        <a:t>Teaching Learning</a:t>
                      </a:r>
                      <a:r>
                        <a:rPr lang="en-US" sz="1200" spc="-285" dirty="0">
                          <a:solidFill>
                            <a:schemeClr val="tx2">
                              <a:lumMod val="75000"/>
                            </a:schemeClr>
                          </a:solidFill>
                          <a:effectLst/>
                        </a:rPr>
                        <a:t> </a:t>
                      </a:r>
                      <a:r>
                        <a:rPr lang="en-US" sz="1200" dirty="0">
                          <a:solidFill>
                            <a:schemeClr val="tx2">
                              <a:lumMod val="75000"/>
                            </a:schemeClr>
                          </a:solidFill>
                          <a:effectLst/>
                        </a:rPr>
                        <a:t>Strategy(s)</a:t>
                      </a:r>
                      <a:endParaRPr lang="en-GB" sz="11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47675" marR="419100" indent="-15240">
                        <a:lnSpc>
                          <a:spcPts val="1380"/>
                        </a:lnSpc>
                        <a:spcAft>
                          <a:spcPts val="0"/>
                        </a:spcAft>
                      </a:pPr>
                      <a:r>
                        <a:rPr lang="en-US" sz="1200" spc="-5" dirty="0">
                          <a:solidFill>
                            <a:schemeClr val="tx2">
                              <a:lumMod val="75000"/>
                            </a:schemeClr>
                          </a:solidFill>
                          <a:effectLst/>
                        </a:rPr>
                        <a:t>Assessment</a:t>
                      </a:r>
                      <a:r>
                        <a:rPr lang="en-US" sz="1200" spc="-285" dirty="0">
                          <a:solidFill>
                            <a:schemeClr val="tx2">
                              <a:lumMod val="75000"/>
                            </a:schemeClr>
                          </a:solidFill>
                          <a:effectLst/>
                        </a:rPr>
                        <a:t> </a:t>
                      </a:r>
                      <a:r>
                        <a:rPr lang="en-US" sz="1200" dirty="0">
                          <a:solidFill>
                            <a:schemeClr val="tx2">
                              <a:lumMod val="75000"/>
                            </a:schemeClr>
                          </a:solidFill>
                          <a:effectLst/>
                        </a:rPr>
                        <a:t>Strategy(s)</a:t>
                      </a:r>
                      <a:endParaRPr lang="en-GB" sz="11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3675" marR="84455" indent="-94615">
                        <a:lnSpc>
                          <a:spcPts val="1380"/>
                        </a:lnSpc>
                        <a:spcAft>
                          <a:spcPts val="0"/>
                        </a:spcAft>
                      </a:pPr>
                      <a:r>
                        <a:rPr lang="en-US" sz="1200" spc="-5" dirty="0">
                          <a:solidFill>
                            <a:schemeClr val="tx2">
                              <a:lumMod val="75000"/>
                            </a:schemeClr>
                          </a:solidFill>
                          <a:effectLst/>
                        </a:rPr>
                        <a:t>Alignment</a:t>
                      </a:r>
                      <a:r>
                        <a:rPr lang="en-US" sz="1200" spc="-285" dirty="0">
                          <a:solidFill>
                            <a:schemeClr val="tx2">
                              <a:lumMod val="75000"/>
                            </a:schemeClr>
                          </a:solidFill>
                          <a:effectLst/>
                        </a:rPr>
                        <a:t> </a:t>
                      </a:r>
                      <a:r>
                        <a:rPr lang="en-US" sz="1200" dirty="0">
                          <a:solidFill>
                            <a:schemeClr val="tx2">
                              <a:lumMod val="75000"/>
                            </a:schemeClr>
                          </a:solidFill>
                          <a:effectLst/>
                        </a:rPr>
                        <a:t>to</a:t>
                      </a:r>
                      <a:r>
                        <a:rPr lang="en-US" sz="1200" spc="-5" dirty="0">
                          <a:solidFill>
                            <a:schemeClr val="tx2">
                              <a:lumMod val="75000"/>
                            </a:schemeClr>
                          </a:solidFill>
                          <a:effectLst/>
                        </a:rPr>
                        <a:t> </a:t>
                      </a:r>
                      <a:r>
                        <a:rPr lang="en-US" sz="1200" dirty="0">
                          <a:solidFill>
                            <a:schemeClr val="tx2">
                              <a:lumMod val="75000"/>
                            </a:schemeClr>
                          </a:solidFill>
                          <a:effectLst/>
                        </a:rPr>
                        <a:t>CLO</a:t>
                      </a:r>
                      <a:endParaRPr lang="en-GB" sz="11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6367996"/>
                  </a:ext>
                </a:extLst>
              </a:tr>
              <a:tr h="876300">
                <a:tc>
                  <a:txBody>
                    <a:bodyPr/>
                    <a:lstStyle/>
                    <a:p>
                      <a:pPr marL="67945">
                        <a:lnSpc>
                          <a:spcPts val="1335"/>
                        </a:lnSpc>
                      </a:pPr>
                      <a:r>
                        <a:rPr lang="en-US" sz="1200" dirty="0">
                          <a:effectLst/>
                        </a:rPr>
                        <a:t>1</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a:lnSpc>
                          <a:spcPts val="1335"/>
                        </a:lnSpc>
                      </a:pPr>
                      <a:r>
                        <a:rPr lang="en-US" sz="1200">
                          <a:effectLst/>
                        </a:rPr>
                        <a:t>1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200025"/>
                      <a:r>
                        <a:rPr lang="en-US" sz="1200" dirty="0">
                          <a:effectLst/>
                        </a:rPr>
                        <a:t>Introduction to</a:t>
                      </a:r>
                      <a:r>
                        <a:rPr lang="en-US" sz="1200" spc="5" dirty="0">
                          <a:effectLst/>
                        </a:rPr>
                        <a:t> </a:t>
                      </a:r>
                      <a:r>
                        <a:rPr lang="en-US" sz="1200" dirty="0">
                          <a:effectLst/>
                        </a:rPr>
                        <a:t>RDBMS:</a:t>
                      </a:r>
                      <a:r>
                        <a:rPr lang="en-US" sz="1200" spc="-75" dirty="0">
                          <a:effectLst/>
                        </a:rPr>
                        <a:t> </a:t>
                      </a:r>
                      <a:r>
                        <a:rPr lang="en-US" sz="1200" dirty="0">
                          <a:effectLst/>
                        </a:rPr>
                        <a:t>Concepts</a:t>
                      </a:r>
                      <a:r>
                        <a:rPr lang="en-US" sz="1200" spc="-285" dirty="0">
                          <a:effectLst/>
                        </a:rPr>
                        <a:t> </a:t>
                      </a:r>
                      <a:r>
                        <a:rPr lang="en-US" sz="1200" dirty="0">
                          <a:effectLst/>
                        </a:rPr>
                        <a:t>and</a:t>
                      </a:r>
                      <a:r>
                        <a:rPr lang="en-US" sz="1200" spc="5" dirty="0">
                          <a:effectLst/>
                        </a:rPr>
                        <a:t> </a:t>
                      </a:r>
                      <a:r>
                        <a:rPr lang="en-US" sz="1200" dirty="0">
                          <a:effectLst/>
                        </a:rPr>
                        <a:t>Importance</a:t>
                      </a:r>
                      <a:endParaRPr lang="en-GB" sz="1100" dirty="0">
                        <a:effectLst/>
                      </a:endParaRPr>
                    </a:p>
                    <a:p>
                      <a:pPr marL="67945" marR="287655"/>
                      <a:r>
                        <a:rPr lang="en-US" sz="1200" dirty="0">
                          <a:effectLst/>
                        </a:rPr>
                        <a:t>- Understand the</a:t>
                      </a:r>
                      <a:r>
                        <a:rPr lang="en-US" sz="1200" spc="5" dirty="0">
                          <a:effectLst/>
                        </a:rPr>
                        <a:t> </a:t>
                      </a:r>
                      <a:r>
                        <a:rPr lang="en-US" sz="1200" dirty="0">
                          <a:effectLst/>
                        </a:rPr>
                        <a:t>fundamentals of</a:t>
                      </a:r>
                      <a:r>
                        <a:rPr lang="en-US" sz="1200" spc="5" dirty="0">
                          <a:effectLst/>
                        </a:rPr>
                        <a:t> </a:t>
                      </a:r>
                      <a:r>
                        <a:rPr lang="en-US" sz="1200" dirty="0">
                          <a:effectLst/>
                        </a:rPr>
                        <a:t>RDBMS and its</a:t>
                      </a:r>
                      <a:r>
                        <a:rPr lang="en-US" sz="1200" spc="5" dirty="0">
                          <a:effectLst/>
                        </a:rPr>
                        <a:t> </a:t>
                      </a:r>
                      <a:r>
                        <a:rPr lang="en-US" sz="1200" dirty="0">
                          <a:effectLst/>
                        </a:rPr>
                        <a:t>importance</a:t>
                      </a:r>
                      <a:r>
                        <a:rPr lang="en-US" sz="1200" spc="-45" dirty="0">
                          <a:effectLst/>
                        </a:rPr>
                        <a:t> </a:t>
                      </a:r>
                      <a:r>
                        <a:rPr lang="en-US" sz="1200" dirty="0">
                          <a:effectLst/>
                        </a:rPr>
                        <a:t>in</a:t>
                      </a:r>
                      <a:r>
                        <a:rPr lang="en-US" sz="1200" spc="-40" dirty="0">
                          <a:effectLst/>
                        </a:rPr>
                        <a:t> </a:t>
                      </a:r>
                      <a:r>
                        <a:rPr lang="en-US" sz="1200" dirty="0">
                          <a:effectLst/>
                        </a:rPr>
                        <a:t>data</a:t>
                      </a:r>
                      <a:endParaRPr lang="en-GB" sz="1100" dirty="0">
                        <a:effectLst/>
                      </a:endParaRPr>
                    </a:p>
                    <a:p>
                      <a:pPr marL="67945">
                        <a:lnSpc>
                          <a:spcPts val="1320"/>
                        </a:lnSpc>
                      </a:pPr>
                      <a:r>
                        <a:rPr lang="en-US" sz="1200" dirty="0">
                          <a:effectLst/>
                        </a:rPr>
                        <a:t>management</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290195" algn="just"/>
                      <a:r>
                        <a:rPr lang="en-US" sz="1200">
                          <a:effectLst/>
                        </a:rPr>
                        <a:t>-Interactive discussion </a:t>
                      </a:r>
                      <a:endParaRPr lang="en-GB" sz="1100">
                        <a:effectLst/>
                      </a:endParaRPr>
                    </a:p>
                    <a:p>
                      <a:pPr marL="67945" marR="290195" algn="just"/>
                      <a:r>
                        <a:rPr lang="en-US" sz="1200">
                          <a:effectLst/>
                        </a:rPr>
                        <a:t>-</a:t>
                      </a:r>
                      <a:r>
                        <a:rPr lang="en-US" sz="1200" spc="-285">
                          <a:effectLst/>
                        </a:rPr>
                        <a:t> </a:t>
                      </a:r>
                      <a:r>
                        <a:rPr lang="en-US" sz="1200">
                          <a:effectLst/>
                        </a:rPr>
                        <a:t>Lecture with multimedia</a:t>
                      </a:r>
                      <a:r>
                        <a:rPr lang="en-US" sz="1200" spc="-290">
                          <a:effectLst/>
                        </a:rPr>
                        <a:t> </a:t>
                      </a:r>
                      <a:r>
                        <a:rPr lang="en-US" sz="1200">
                          <a:effectLst/>
                        </a:rPr>
                        <a:t>aids</a:t>
                      </a:r>
                      <a:r>
                        <a:rPr lang="en-US" sz="1200" spc="-5">
                          <a:effectLst/>
                        </a:rPr>
                        <a:t> </a:t>
                      </a:r>
                      <a:endParaRPr lang="en-GB" sz="1100">
                        <a:effectLst/>
                      </a:endParaRPr>
                    </a:p>
                    <a:p>
                      <a:pPr marL="67945" marR="290195" algn="just"/>
                      <a:r>
                        <a:rPr lang="en-US" sz="1200">
                          <a:effectLst/>
                        </a:rPr>
                        <a:t>-</a:t>
                      </a:r>
                      <a:r>
                        <a:rPr lang="en-US" sz="1200" spc="-10">
                          <a:effectLst/>
                        </a:rPr>
                        <a:t> </a:t>
                      </a:r>
                      <a:r>
                        <a:rPr lang="en-US" sz="1200">
                          <a:effectLst/>
                        </a:rPr>
                        <a:t>Group</a:t>
                      </a:r>
                      <a:r>
                        <a:rPr lang="en-US" sz="1200" spc="-5">
                          <a:effectLst/>
                        </a:rPr>
                        <a:t> </a:t>
                      </a:r>
                      <a:r>
                        <a:rPr lang="en-US" sz="1200">
                          <a:effectLst/>
                        </a:rPr>
                        <a:t>discussion</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212725"/>
                      <a:r>
                        <a:rPr lang="en-US" sz="1200">
                          <a:effectLst/>
                        </a:rPr>
                        <a:t>-</a:t>
                      </a:r>
                      <a:r>
                        <a:rPr lang="en-US" sz="1200" spc="-50">
                          <a:effectLst/>
                        </a:rPr>
                        <a:t> </a:t>
                      </a:r>
                      <a:r>
                        <a:rPr lang="en-US" sz="1200">
                          <a:effectLst/>
                        </a:rPr>
                        <a:t>Assessment</a:t>
                      </a:r>
                      <a:r>
                        <a:rPr lang="en-US" sz="1200" spc="-40">
                          <a:effectLst/>
                        </a:rPr>
                        <a:t> </a:t>
                      </a:r>
                      <a:r>
                        <a:rPr lang="en-US" sz="1200">
                          <a:effectLst/>
                        </a:rPr>
                        <a:t>through</a:t>
                      </a:r>
                      <a:r>
                        <a:rPr lang="en-US" sz="1200" spc="-285">
                          <a:effectLst/>
                        </a:rPr>
                        <a:t> </a:t>
                      </a:r>
                      <a:r>
                        <a:rPr lang="en-US" sz="1200">
                          <a:effectLst/>
                        </a:rPr>
                        <a:t>Q&amp;A</a:t>
                      </a:r>
                      <a:r>
                        <a:rPr lang="en-US" sz="1200" spc="-5">
                          <a:effectLst/>
                        </a:rPr>
                        <a:t> </a:t>
                      </a:r>
                      <a:r>
                        <a:rPr lang="en-US" sz="1200">
                          <a:effectLst/>
                        </a:rPr>
                        <a:t>and</a:t>
                      </a:r>
                      <a:r>
                        <a:rPr lang="en-US" sz="1200" spc="-10">
                          <a:effectLst/>
                        </a:rPr>
                        <a:t> </a:t>
                      </a:r>
                      <a:r>
                        <a:rPr lang="en-US" sz="1200">
                          <a:effectLst/>
                        </a:rPr>
                        <a:t>discussion</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a:lnSpc>
                          <a:spcPts val="1335"/>
                        </a:lnSpc>
                      </a:pPr>
                      <a:r>
                        <a:rPr lang="en-US" sz="1200" dirty="0">
                          <a:effectLst/>
                        </a:rPr>
                        <a:t>CLO1</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630740"/>
                  </a:ext>
                </a:extLst>
              </a:tr>
              <a:tr h="700405">
                <a:tc>
                  <a:txBody>
                    <a:bodyPr/>
                    <a:lstStyle/>
                    <a:p>
                      <a:pPr marL="67945">
                        <a:lnSpc>
                          <a:spcPts val="1340"/>
                        </a:lnSpc>
                      </a:pPr>
                      <a:r>
                        <a:rPr lang="en-US" sz="1200">
                          <a:effectLst/>
                        </a:rPr>
                        <a:t>2</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a:lnSpc>
                          <a:spcPts val="1340"/>
                        </a:lnSpc>
                      </a:pPr>
                      <a:r>
                        <a:rPr lang="en-US" sz="1200">
                          <a:effectLst/>
                        </a:rPr>
                        <a:t>2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353060"/>
                      <a:r>
                        <a:rPr lang="en-US" sz="1200">
                          <a:effectLst/>
                        </a:rPr>
                        <a:t>Database</a:t>
                      </a:r>
                      <a:r>
                        <a:rPr lang="en-US" sz="1200" spc="-75">
                          <a:effectLst/>
                        </a:rPr>
                        <a:t> </a:t>
                      </a:r>
                      <a:r>
                        <a:rPr lang="en-US" sz="1200">
                          <a:effectLst/>
                        </a:rPr>
                        <a:t>Design</a:t>
                      </a:r>
                      <a:r>
                        <a:rPr lang="en-US" sz="1200" spc="-285">
                          <a:effectLst/>
                        </a:rPr>
                        <a:t> </a:t>
                      </a:r>
                      <a:r>
                        <a:rPr lang="en-US" sz="1200">
                          <a:effectLst/>
                        </a:rPr>
                        <a:t>Principles</a:t>
                      </a:r>
                      <a:endParaRPr lang="en-GB" sz="1100">
                        <a:effectLst/>
                      </a:endParaRPr>
                    </a:p>
                    <a:p>
                      <a:pPr marL="67945" marR="108585"/>
                      <a:r>
                        <a:rPr lang="en-US" sz="1200">
                          <a:effectLst/>
                        </a:rPr>
                        <a:t>- Learn database</a:t>
                      </a:r>
                      <a:r>
                        <a:rPr lang="en-US" sz="1200" spc="5">
                          <a:effectLst/>
                        </a:rPr>
                        <a:t> </a:t>
                      </a:r>
                      <a:r>
                        <a:rPr lang="en-US" sz="1200">
                          <a:effectLst/>
                        </a:rPr>
                        <a:t>design</a:t>
                      </a:r>
                      <a:r>
                        <a:rPr lang="en-US" sz="1200" spc="-40">
                          <a:effectLst/>
                        </a:rPr>
                        <a:t> </a:t>
                      </a:r>
                      <a:r>
                        <a:rPr lang="en-US" sz="1200">
                          <a:effectLst/>
                        </a:rPr>
                        <a:t>principles:</a:t>
                      </a:r>
                      <a:r>
                        <a:rPr lang="en-US" sz="1200" spc="-40">
                          <a:effectLst/>
                        </a:rPr>
                        <a:t> </a:t>
                      </a:r>
                      <a:r>
                        <a:rPr lang="en-US" sz="1200">
                          <a:effectLst/>
                        </a:rPr>
                        <a:t>ER</a:t>
                      </a:r>
                      <a:r>
                        <a:rPr lang="en-US" sz="1200" spc="-285">
                          <a:effectLst/>
                        </a:rPr>
                        <a:t> </a:t>
                      </a:r>
                      <a:r>
                        <a:rPr lang="en-US" sz="1200">
                          <a:effectLst/>
                        </a:rPr>
                        <a:t>modeling,</a:t>
                      </a:r>
                      <a:endParaRPr lang="en-GB" sz="1100">
                        <a:effectLst/>
                      </a:endParaRPr>
                    </a:p>
                    <a:p>
                      <a:pPr marL="67945">
                        <a:lnSpc>
                          <a:spcPts val="1320"/>
                        </a:lnSpc>
                      </a:pPr>
                      <a:r>
                        <a:rPr lang="en-US" sz="1200">
                          <a:effectLst/>
                        </a:rPr>
                        <a:t>normalization</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218440"/>
                      <a:r>
                        <a:rPr lang="en-US" sz="1200">
                          <a:effectLst/>
                        </a:rPr>
                        <a:t>- Recap main points</a:t>
                      </a:r>
                      <a:endParaRPr lang="en-GB" sz="1100">
                        <a:effectLst/>
                      </a:endParaRPr>
                    </a:p>
                    <a:p>
                      <a:pPr marL="67945" marR="218440"/>
                      <a:r>
                        <a:rPr lang="en-US" sz="1200">
                          <a:effectLst/>
                        </a:rPr>
                        <a:t> -</a:t>
                      </a:r>
                      <a:r>
                        <a:rPr lang="en-US" sz="1200" spc="5">
                          <a:effectLst/>
                        </a:rPr>
                        <a:t> </a:t>
                      </a:r>
                      <a:r>
                        <a:rPr lang="en-US" sz="1200">
                          <a:effectLst/>
                        </a:rPr>
                        <a:t>Interactive discussion </a:t>
                      </a:r>
                      <a:endParaRPr lang="en-GB" sz="1100">
                        <a:effectLst/>
                      </a:endParaRPr>
                    </a:p>
                    <a:p>
                      <a:pPr marL="67945" marR="218440"/>
                      <a:r>
                        <a:rPr lang="en-US" sz="1200">
                          <a:effectLst/>
                        </a:rPr>
                        <a:t>-</a:t>
                      </a:r>
                      <a:r>
                        <a:rPr lang="en-US" sz="1200" spc="5">
                          <a:effectLst/>
                        </a:rPr>
                        <a:t> </a:t>
                      </a:r>
                      <a:r>
                        <a:rPr lang="en-US" sz="1200">
                          <a:effectLst/>
                        </a:rPr>
                        <a:t>Hands-on</a:t>
                      </a:r>
                      <a:r>
                        <a:rPr lang="en-US" sz="1200" spc="-30">
                          <a:effectLst/>
                        </a:rPr>
                        <a:t> </a:t>
                      </a:r>
                      <a:r>
                        <a:rPr lang="en-US" sz="1200">
                          <a:effectLst/>
                        </a:rPr>
                        <a:t>exercises</a:t>
                      </a:r>
                      <a:r>
                        <a:rPr lang="en-US" sz="1200" spc="-25">
                          <a:effectLst/>
                        </a:rPr>
                        <a:t> </a:t>
                      </a:r>
                      <a:r>
                        <a:rPr lang="en-US" sz="1200">
                          <a:effectLst/>
                        </a:rPr>
                        <a:t>in</a:t>
                      </a:r>
                      <a:r>
                        <a:rPr lang="en-US" sz="1200" spc="-30">
                          <a:effectLst/>
                        </a:rPr>
                        <a:t> </a:t>
                      </a:r>
                      <a:r>
                        <a:rPr lang="en-US" sz="1200">
                          <a:effectLst/>
                        </a:rPr>
                        <a:t>ER</a:t>
                      </a:r>
                      <a:endParaRPr lang="en-GB" sz="1100">
                        <a:effectLst/>
                      </a:endParaRPr>
                    </a:p>
                    <a:p>
                      <a:pPr marL="67945">
                        <a:lnSpc>
                          <a:spcPts val="1320"/>
                        </a:lnSpc>
                      </a:pPr>
                      <a:r>
                        <a:rPr lang="en-US" sz="1200">
                          <a:effectLst/>
                        </a:rPr>
                        <a:t>modeling</a:t>
                      </a:r>
                      <a:r>
                        <a:rPr lang="en-US" sz="1200" spc="-15">
                          <a:effectLst/>
                        </a:rPr>
                        <a:t> </a:t>
                      </a:r>
                      <a:r>
                        <a:rPr lang="en-US" sz="1200">
                          <a:effectLst/>
                        </a:rPr>
                        <a:t>and normalization</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220345"/>
                      <a:r>
                        <a:rPr lang="en-US" sz="1200">
                          <a:effectLst/>
                        </a:rPr>
                        <a:t>- Assessment of</a:t>
                      </a:r>
                      <a:r>
                        <a:rPr lang="en-US" sz="1200" spc="5">
                          <a:effectLst/>
                        </a:rPr>
                        <a:t> </a:t>
                      </a:r>
                      <a:r>
                        <a:rPr lang="en-US" sz="1200">
                          <a:effectLst/>
                        </a:rPr>
                        <a:t>database design</a:t>
                      </a:r>
                      <a:r>
                        <a:rPr lang="en-US" sz="1200" spc="5">
                          <a:effectLst/>
                        </a:rPr>
                        <a:t> </a:t>
                      </a:r>
                      <a:r>
                        <a:rPr lang="en-US" sz="1200">
                          <a:effectLst/>
                        </a:rPr>
                        <a:t>exercises</a:t>
                      </a:r>
                      <a:r>
                        <a:rPr lang="en-US" sz="1200" spc="-40">
                          <a:effectLst/>
                        </a:rPr>
                        <a:t> </a:t>
                      </a:r>
                      <a:r>
                        <a:rPr lang="en-US" sz="1200">
                          <a:effectLst/>
                        </a:rPr>
                        <a:t>and</a:t>
                      </a:r>
                      <a:r>
                        <a:rPr lang="en-US" sz="1200" spc="-40">
                          <a:effectLst/>
                        </a:rPr>
                        <a:t> </a:t>
                      </a:r>
                      <a:r>
                        <a:rPr lang="en-US" sz="1200">
                          <a:effectLst/>
                        </a:rPr>
                        <a:t>quizzes</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a:lnSpc>
                          <a:spcPts val="1340"/>
                        </a:lnSpc>
                      </a:pPr>
                      <a:r>
                        <a:rPr lang="en-US" sz="1200">
                          <a:effectLst/>
                        </a:rPr>
                        <a:t>CLO1</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7858580"/>
                  </a:ext>
                </a:extLst>
              </a:tr>
              <a:tr h="701040">
                <a:tc>
                  <a:txBody>
                    <a:bodyPr/>
                    <a:lstStyle/>
                    <a:p>
                      <a:pPr marL="67945">
                        <a:lnSpc>
                          <a:spcPts val="1340"/>
                        </a:lnSpc>
                      </a:pPr>
                      <a:r>
                        <a:rPr lang="en-US" sz="1200">
                          <a:effectLst/>
                        </a:rPr>
                        <a:t>3</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a:lnSpc>
                          <a:spcPts val="1340"/>
                        </a:lnSpc>
                      </a:pPr>
                      <a:r>
                        <a:rPr lang="en-US" sz="1200">
                          <a:effectLst/>
                        </a:rPr>
                        <a:t>3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a:lnSpc>
                          <a:spcPts val="1340"/>
                        </a:lnSpc>
                      </a:pPr>
                      <a:r>
                        <a:rPr lang="en-US" sz="1200" dirty="0">
                          <a:effectLst/>
                        </a:rPr>
                        <a:t>SQL</a:t>
                      </a:r>
                      <a:r>
                        <a:rPr lang="en-US" sz="1200" spc="-20" dirty="0">
                          <a:effectLst/>
                        </a:rPr>
                        <a:t> </a:t>
                      </a:r>
                      <a:r>
                        <a:rPr lang="en-US" sz="1200" dirty="0">
                          <a:effectLst/>
                        </a:rPr>
                        <a:t>Basics</a:t>
                      </a:r>
                      <a:endParaRPr lang="en-GB" sz="1100" dirty="0">
                        <a:effectLst/>
                      </a:endParaRPr>
                    </a:p>
                    <a:p>
                      <a:pPr marL="67945" marR="175260"/>
                      <a:r>
                        <a:rPr lang="en-US" sz="1200" dirty="0">
                          <a:effectLst/>
                        </a:rPr>
                        <a:t>- Understand SQL</a:t>
                      </a:r>
                      <a:r>
                        <a:rPr lang="en-US" sz="1200" spc="5" dirty="0">
                          <a:effectLst/>
                        </a:rPr>
                        <a:t> </a:t>
                      </a:r>
                      <a:r>
                        <a:rPr lang="en-US" sz="1200" dirty="0">
                          <a:effectLst/>
                        </a:rPr>
                        <a:t>fundamentals:</a:t>
                      </a:r>
                      <a:r>
                        <a:rPr lang="en-US" sz="1200" spc="5" dirty="0">
                          <a:effectLst/>
                        </a:rPr>
                        <a:t> </a:t>
                      </a:r>
                      <a:r>
                        <a:rPr lang="en-US" sz="1200" dirty="0">
                          <a:effectLst/>
                        </a:rPr>
                        <a:t>queries,</a:t>
                      </a:r>
                      <a:r>
                        <a:rPr lang="en-US" sz="1200" spc="-40" dirty="0">
                          <a:effectLst/>
                        </a:rPr>
                        <a:t> </a:t>
                      </a:r>
                      <a:r>
                        <a:rPr lang="en-US" sz="1200" dirty="0">
                          <a:effectLst/>
                        </a:rPr>
                        <a:t>DDL,</a:t>
                      </a:r>
                      <a:r>
                        <a:rPr lang="en-US" sz="1200" spc="-30" dirty="0">
                          <a:effectLst/>
                        </a:rPr>
                        <a:t> </a:t>
                      </a:r>
                      <a:r>
                        <a:rPr lang="en-US" sz="1200" dirty="0">
                          <a:effectLst/>
                        </a:rPr>
                        <a:t>DML</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381635"/>
                      <a:r>
                        <a:rPr lang="en-US" sz="1200" dirty="0">
                          <a:effectLst/>
                        </a:rPr>
                        <a:t>- Recap main points</a:t>
                      </a:r>
                      <a:endParaRPr lang="en-GB" sz="1100" dirty="0">
                        <a:effectLst/>
                      </a:endParaRPr>
                    </a:p>
                    <a:p>
                      <a:pPr marL="67945" marR="381635"/>
                      <a:r>
                        <a:rPr lang="en-US" sz="1200" dirty="0">
                          <a:effectLst/>
                        </a:rPr>
                        <a:t> -</a:t>
                      </a:r>
                      <a:r>
                        <a:rPr lang="en-US" sz="1200" spc="5" dirty="0">
                          <a:effectLst/>
                        </a:rPr>
                        <a:t> </a:t>
                      </a:r>
                      <a:r>
                        <a:rPr lang="en-US" sz="1200" dirty="0">
                          <a:effectLst/>
                        </a:rPr>
                        <a:t>Interactive</a:t>
                      </a:r>
                      <a:r>
                        <a:rPr lang="en-US" sz="1200" spc="-45" dirty="0">
                          <a:effectLst/>
                        </a:rPr>
                        <a:t> </a:t>
                      </a:r>
                      <a:r>
                        <a:rPr lang="en-US" sz="1200" dirty="0">
                          <a:effectLst/>
                        </a:rPr>
                        <a:t>discussion</a:t>
                      </a:r>
                      <a:endParaRPr lang="en-GB" sz="1100" dirty="0">
                        <a:effectLst/>
                      </a:endParaRPr>
                    </a:p>
                    <a:p>
                      <a:pPr marL="67945" marR="381635"/>
                      <a:r>
                        <a:rPr lang="en-US" sz="1200" spc="-30" dirty="0">
                          <a:effectLst/>
                        </a:rPr>
                        <a:t> </a:t>
                      </a:r>
                      <a:r>
                        <a:rPr lang="en-US" sz="1200" dirty="0">
                          <a:effectLst/>
                        </a:rPr>
                        <a:t>-SQL query writing</a:t>
                      </a:r>
                      <a:r>
                        <a:rPr lang="en-US" sz="1200" spc="5" dirty="0">
                          <a:effectLst/>
                        </a:rPr>
                        <a:t> </a:t>
                      </a:r>
                      <a:r>
                        <a:rPr lang="en-US" sz="1200" dirty="0">
                          <a:effectLst/>
                        </a:rPr>
                        <a:t>exercises</a:t>
                      </a:r>
                      <a:r>
                        <a:rPr lang="en-US" sz="1200" spc="-30" dirty="0">
                          <a:effectLst/>
                        </a:rPr>
                        <a:t> </a:t>
                      </a:r>
                      <a:endParaRPr lang="en-GB" sz="1100" dirty="0">
                        <a:effectLst/>
                      </a:endParaRPr>
                    </a:p>
                    <a:p>
                      <a:pPr marL="67945" marR="132715">
                        <a:lnSpc>
                          <a:spcPts val="1350"/>
                        </a:lnSpc>
                      </a:pPr>
                      <a:r>
                        <a:rPr lang="en-US" sz="1200" dirty="0">
                          <a:effectLst/>
                        </a:rPr>
                        <a:t>-</a:t>
                      </a:r>
                      <a:r>
                        <a:rPr lang="en-US" sz="1200" spc="-35" dirty="0">
                          <a:effectLst/>
                        </a:rPr>
                        <a:t> </a:t>
                      </a:r>
                      <a:r>
                        <a:rPr lang="en-US" sz="1200" dirty="0">
                          <a:effectLst/>
                        </a:rPr>
                        <a:t>Group</a:t>
                      </a:r>
                      <a:r>
                        <a:rPr lang="en-US" sz="1200" spc="-20" dirty="0">
                          <a:effectLst/>
                        </a:rPr>
                        <a:t> </a:t>
                      </a:r>
                      <a:r>
                        <a:rPr lang="en-US" sz="1200" dirty="0">
                          <a:effectLst/>
                        </a:rPr>
                        <a:t>activities</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77470"/>
                      <a:r>
                        <a:rPr lang="en-US" sz="1200">
                          <a:effectLst/>
                        </a:rPr>
                        <a:t>- Assessment through</a:t>
                      </a:r>
                      <a:r>
                        <a:rPr lang="en-US" sz="1200" spc="5">
                          <a:effectLst/>
                        </a:rPr>
                        <a:t> </a:t>
                      </a:r>
                      <a:r>
                        <a:rPr lang="en-US" sz="1200">
                          <a:effectLst/>
                        </a:rPr>
                        <a:t>SQL</a:t>
                      </a:r>
                      <a:r>
                        <a:rPr lang="en-US" sz="1200" spc="-50">
                          <a:effectLst/>
                        </a:rPr>
                        <a:t> </a:t>
                      </a:r>
                      <a:r>
                        <a:rPr lang="en-US" sz="1200">
                          <a:effectLst/>
                        </a:rPr>
                        <a:t>query</a:t>
                      </a:r>
                      <a:r>
                        <a:rPr lang="en-US" sz="1200" spc="-45">
                          <a:effectLst/>
                        </a:rPr>
                        <a:t> </a:t>
                      </a:r>
                      <a:r>
                        <a:rPr lang="en-US" sz="1200">
                          <a:effectLst/>
                        </a:rPr>
                        <a:t>assignments</a:t>
                      </a:r>
                      <a:r>
                        <a:rPr lang="en-US" sz="1200" spc="-285">
                          <a:effectLst/>
                        </a:rPr>
                        <a:t> </a:t>
                      </a:r>
                      <a:r>
                        <a:rPr lang="en-US" sz="1200">
                          <a:effectLst/>
                        </a:rPr>
                        <a:t>and quizzes</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a:lnSpc>
                          <a:spcPts val="1340"/>
                        </a:lnSpc>
                      </a:pPr>
                      <a:r>
                        <a:rPr lang="en-US" sz="1200">
                          <a:effectLst/>
                        </a:rPr>
                        <a:t>CLO2</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9052942"/>
                  </a:ext>
                </a:extLst>
              </a:tr>
              <a:tr h="876935">
                <a:tc>
                  <a:txBody>
                    <a:bodyPr/>
                    <a:lstStyle/>
                    <a:p>
                      <a:pPr marL="67945">
                        <a:lnSpc>
                          <a:spcPts val="1350"/>
                        </a:lnSpc>
                      </a:pPr>
                      <a:r>
                        <a:rPr lang="en-US" sz="1200">
                          <a:effectLst/>
                        </a:rPr>
                        <a:t>4</a:t>
                      </a:r>
                      <a:endParaRPr lang="en-GB" sz="1100">
                        <a:effectLst/>
                      </a:endParaRPr>
                    </a:p>
                    <a:p>
                      <a:pPr marL="67945">
                        <a:lnSpc>
                          <a:spcPts val="1350"/>
                        </a:lnSpc>
                      </a:pPr>
                      <a:r>
                        <a:rPr lang="en-US" sz="1200">
                          <a:effectLst/>
                        </a:rPr>
                        <a:t> </a:t>
                      </a:r>
                      <a:endParaRPr lang="en-GB" sz="1100">
                        <a:effectLst/>
                      </a:endParaRPr>
                    </a:p>
                    <a:p>
                      <a:pPr marL="67945">
                        <a:lnSpc>
                          <a:spcPts val="1350"/>
                        </a:lnSpc>
                      </a:pPr>
                      <a:r>
                        <a:rPr lang="en-US" sz="1200">
                          <a:effectLst/>
                        </a:rPr>
                        <a:t> </a:t>
                      </a:r>
                      <a:endParaRPr lang="en-GB" sz="1100">
                        <a:effectLst/>
                      </a:endParaRPr>
                    </a:p>
                    <a:p>
                      <a:pPr marL="67945">
                        <a:lnSpc>
                          <a:spcPts val="1350"/>
                        </a:lnSpc>
                      </a:pPr>
                      <a:r>
                        <a:rPr lang="en-US" sz="1200">
                          <a:effectLst/>
                        </a:rPr>
                        <a:t> </a:t>
                      </a:r>
                      <a:endParaRPr lang="en-GB" sz="1100">
                        <a:effectLst/>
                      </a:endParaRPr>
                    </a:p>
                    <a:p>
                      <a:pPr marL="67945">
                        <a:lnSpc>
                          <a:spcPts val="1350"/>
                        </a:lnSpc>
                      </a:pPr>
                      <a:r>
                        <a:rPr lang="en-US" sz="1200">
                          <a:effectLst/>
                        </a:rPr>
                        <a:t> </a:t>
                      </a:r>
                      <a:endParaRPr lang="en-GB" sz="1100">
                        <a:effectLst/>
                      </a:endParaRPr>
                    </a:p>
                    <a:p>
                      <a:pPr marL="67945">
                        <a:lnSpc>
                          <a:spcPts val="1350"/>
                        </a:lnSpc>
                      </a:pPr>
                      <a:r>
                        <a:rPr lang="en-US" sz="1200">
                          <a:effectLst/>
                        </a:rPr>
                        <a:t> </a:t>
                      </a:r>
                      <a:endParaRPr lang="en-GB" sz="1100">
                        <a:effectLst/>
                      </a:endParaRPr>
                    </a:p>
                    <a:p>
                      <a:pPr marL="67945">
                        <a:lnSpc>
                          <a:spcPts val="1350"/>
                        </a:lnSpc>
                      </a:pPr>
                      <a:r>
                        <a:rPr lang="en-US" sz="1200">
                          <a:effectLst/>
                        </a:rPr>
                        <a:t> </a:t>
                      </a:r>
                      <a:endParaRPr lang="en-GB" sz="1100">
                        <a:effectLst/>
                      </a:endParaRPr>
                    </a:p>
                    <a:p>
                      <a:pPr marL="67945">
                        <a:lnSpc>
                          <a:spcPts val="1350"/>
                        </a:lnSpc>
                      </a:pPr>
                      <a:r>
                        <a:rPr lang="en-US" sz="120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a:lnSpc>
                          <a:spcPts val="1350"/>
                        </a:lnSpc>
                      </a:pPr>
                      <a:r>
                        <a:rPr lang="en-US" sz="1200">
                          <a:effectLst/>
                        </a:rPr>
                        <a:t>4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a:lnSpc>
                          <a:spcPts val="1350"/>
                        </a:lnSpc>
                      </a:pPr>
                      <a:r>
                        <a:rPr lang="en-US" sz="1200">
                          <a:effectLst/>
                        </a:rPr>
                        <a:t>Advanced</a:t>
                      </a:r>
                      <a:r>
                        <a:rPr lang="en-US" sz="1200" spc="-10">
                          <a:effectLst/>
                        </a:rPr>
                        <a:t> </a:t>
                      </a:r>
                      <a:r>
                        <a:rPr lang="en-US" sz="1200">
                          <a:effectLst/>
                        </a:rPr>
                        <a:t>SQL</a:t>
                      </a:r>
                      <a:endParaRPr lang="en-GB" sz="1100">
                        <a:effectLst/>
                      </a:endParaRPr>
                    </a:p>
                    <a:p>
                      <a:pPr marL="67945" marR="238125"/>
                      <a:r>
                        <a:rPr lang="en-US" sz="1200">
                          <a:effectLst/>
                        </a:rPr>
                        <a:t>-</a:t>
                      </a:r>
                      <a:r>
                        <a:rPr lang="en-US" sz="1200" spc="-45">
                          <a:effectLst/>
                        </a:rPr>
                        <a:t> </a:t>
                      </a:r>
                      <a:r>
                        <a:rPr lang="en-US" sz="1200">
                          <a:effectLst/>
                        </a:rPr>
                        <a:t>Explore</a:t>
                      </a:r>
                      <a:r>
                        <a:rPr lang="en-US" sz="1200" spc="-50">
                          <a:effectLst/>
                        </a:rPr>
                        <a:t> </a:t>
                      </a:r>
                      <a:r>
                        <a:rPr lang="en-US" sz="1200">
                          <a:effectLst/>
                        </a:rPr>
                        <a:t>advanced</a:t>
                      </a:r>
                      <a:r>
                        <a:rPr lang="en-US" sz="1200" spc="-285">
                          <a:effectLst/>
                        </a:rPr>
                        <a:t> </a:t>
                      </a:r>
                      <a:r>
                        <a:rPr lang="en-US" sz="1200">
                          <a:effectLst/>
                        </a:rPr>
                        <a:t>SQL concepts:</a:t>
                      </a:r>
                      <a:r>
                        <a:rPr lang="en-US" sz="1200" spc="5">
                          <a:effectLst/>
                        </a:rPr>
                        <a:t> </a:t>
                      </a:r>
                      <a:r>
                        <a:rPr lang="en-US" sz="1200">
                          <a:effectLst/>
                        </a:rPr>
                        <a:t>subqueries, joins,</a:t>
                      </a:r>
                      <a:r>
                        <a:rPr lang="en-US" sz="1200" spc="5">
                          <a:effectLst/>
                        </a:rPr>
                        <a:t> </a:t>
                      </a:r>
                      <a:r>
                        <a:rPr lang="en-US" sz="1200">
                          <a:effectLst/>
                        </a:rPr>
                        <a:t>views</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95250"/>
                      <a:r>
                        <a:rPr lang="en-US" sz="1200">
                          <a:effectLst/>
                        </a:rPr>
                        <a:t>- Recap main points </a:t>
                      </a:r>
                      <a:endParaRPr lang="en-GB" sz="1100">
                        <a:effectLst/>
                      </a:endParaRPr>
                    </a:p>
                    <a:p>
                      <a:pPr marL="67945" marR="95250"/>
                      <a:r>
                        <a:rPr lang="en-US" sz="1200">
                          <a:effectLst/>
                        </a:rPr>
                        <a:t>-</a:t>
                      </a:r>
                      <a:r>
                        <a:rPr lang="en-US" sz="1200" spc="5">
                          <a:effectLst/>
                        </a:rPr>
                        <a:t> </a:t>
                      </a:r>
                      <a:r>
                        <a:rPr lang="en-US" sz="1200">
                          <a:effectLst/>
                        </a:rPr>
                        <a:t>Interactive discussion</a:t>
                      </a:r>
                      <a:endParaRPr lang="en-GB" sz="1100">
                        <a:effectLst/>
                      </a:endParaRPr>
                    </a:p>
                    <a:p>
                      <a:pPr marL="67945" marR="95250"/>
                      <a:r>
                        <a:rPr lang="en-US" sz="1200">
                          <a:effectLst/>
                        </a:rPr>
                        <a:t> -</a:t>
                      </a:r>
                      <a:r>
                        <a:rPr lang="en-US" sz="1200" spc="5">
                          <a:effectLst/>
                        </a:rPr>
                        <a:t> </a:t>
                      </a:r>
                      <a:r>
                        <a:rPr lang="en-US" sz="1200">
                          <a:effectLst/>
                        </a:rPr>
                        <a:t>Advanced SQL query</a:t>
                      </a:r>
                      <a:r>
                        <a:rPr lang="en-US" sz="1200" spc="5">
                          <a:effectLst/>
                        </a:rPr>
                        <a:t> </a:t>
                      </a:r>
                      <a:r>
                        <a:rPr lang="en-US" sz="1200">
                          <a:effectLst/>
                        </a:rPr>
                        <a:t>exercises</a:t>
                      </a:r>
                      <a:r>
                        <a:rPr lang="en-US" sz="1200" spc="-20">
                          <a:effectLst/>
                        </a:rPr>
                        <a:t> </a:t>
                      </a:r>
                      <a:endParaRPr lang="en-GB" sz="1100">
                        <a:effectLst/>
                      </a:endParaRPr>
                    </a:p>
                    <a:p>
                      <a:pPr marL="67945" marR="95250"/>
                      <a:r>
                        <a:rPr lang="en-US" sz="1200">
                          <a:effectLst/>
                        </a:rPr>
                        <a:t>-</a:t>
                      </a:r>
                      <a:r>
                        <a:rPr lang="en-US" sz="1200" spc="-25">
                          <a:effectLst/>
                        </a:rPr>
                        <a:t> </a:t>
                      </a:r>
                      <a:r>
                        <a:rPr lang="en-US" sz="1200">
                          <a:effectLst/>
                        </a:rPr>
                        <a:t>Case</a:t>
                      </a:r>
                      <a:r>
                        <a:rPr lang="en-US" sz="1200" spc="-25">
                          <a:effectLst/>
                        </a:rPr>
                        <a:t> </a:t>
                      </a:r>
                      <a:r>
                        <a:rPr lang="en-US" sz="1200">
                          <a:effectLst/>
                        </a:rPr>
                        <a:t>studies</a:t>
                      </a:r>
                      <a:r>
                        <a:rPr lang="en-US" sz="1200" spc="-20">
                          <a:effectLst/>
                        </a:rPr>
                        <a:t> </a:t>
                      </a:r>
                      <a:r>
                        <a:rPr lang="en-US" sz="1200">
                          <a:effectLst/>
                        </a:rPr>
                        <a:t>and</a:t>
                      </a:r>
                      <a:endParaRPr lang="en-GB" sz="1100">
                        <a:effectLst/>
                      </a:endParaRPr>
                    </a:p>
                    <a:p>
                      <a:pPr marL="67945">
                        <a:lnSpc>
                          <a:spcPts val="1320"/>
                        </a:lnSpc>
                      </a:pPr>
                      <a:r>
                        <a:rPr lang="en-US" sz="1200">
                          <a:effectLst/>
                        </a:rPr>
                        <a:t>practical</a:t>
                      </a:r>
                      <a:r>
                        <a:rPr lang="en-US" sz="1200" spc="-10">
                          <a:effectLst/>
                        </a:rPr>
                        <a:t> </a:t>
                      </a:r>
                      <a:r>
                        <a:rPr lang="en-US" sz="1200">
                          <a:effectLst/>
                        </a:rPr>
                        <a:t>scenarios</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229870"/>
                      <a:r>
                        <a:rPr lang="en-US" sz="1200">
                          <a:effectLst/>
                        </a:rPr>
                        <a:t>- Assessment of</a:t>
                      </a:r>
                      <a:r>
                        <a:rPr lang="en-US" sz="1200" spc="5">
                          <a:effectLst/>
                        </a:rPr>
                        <a:t> </a:t>
                      </a:r>
                      <a:r>
                        <a:rPr lang="en-US" sz="1200">
                          <a:effectLst/>
                        </a:rPr>
                        <a:t>advanced SQL query</a:t>
                      </a:r>
                      <a:r>
                        <a:rPr lang="en-US" sz="1200" spc="-285">
                          <a:effectLst/>
                        </a:rPr>
                        <a:t> </a:t>
                      </a:r>
                      <a:r>
                        <a:rPr lang="en-US" sz="1200">
                          <a:effectLst/>
                        </a:rPr>
                        <a:t>assignments</a:t>
                      </a:r>
                      <a:r>
                        <a:rPr lang="en-US" sz="1200" spc="-50">
                          <a:effectLst/>
                        </a:rPr>
                        <a:t> </a:t>
                      </a:r>
                      <a:r>
                        <a:rPr lang="en-US" sz="1200">
                          <a:effectLst/>
                        </a:rPr>
                        <a:t>and</a:t>
                      </a:r>
                      <a:r>
                        <a:rPr lang="en-US" sz="1200" spc="-40">
                          <a:effectLst/>
                        </a:rPr>
                        <a:t> </a:t>
                      </a:r>
                      <a:r>
                        <a:rPr lang="en-US" sz="1200">
                          <a:effectLst/>
                        </a:rPr>
                        <a:t>case</a:t>
                      </a:r>
                      <a:r>
                        <a:rPr lang="en-US" sz="1200" spc="-285">
                          <a:effectLst/>
                        </a:rPr>
                        <a:t> </a:t>
                      </a:r>
                      <a:r>
                        <a:rPr lang="en-US" sz="1200">
                          <a:effectLst/>
                        </a:rPr>
                        <a:t>study</a:t>
                      </a:r>
                      <a:r>
                        <a:rPr lang="en-US" sz="1200" spc="-30">
                          <a:effectLst/>
                        </a:rPr>
                        <a:t> </a:t>
                      </a:r>
                      <a:r>
                        <a:rPr lang="en-US" sz="1200">
                          <a:effectLst/>
                        </a:rPr>
                        <a:t>analysis</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a:lnSpc>
                          <a:spcPts val="1350"/>
                        </a:lnSpc>
                      </a:pPr>
                      <a:r>
                        <a:rPr lang="en-US" sz="1200" dirty="0">
                          <a:effectLst/>
                        </a:rPr>
                        <a:t>CLO2</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1247535"/>
                  </a:ext>
                </a:extLst>
              </a:tr>
            </a:tbl>
          </a:graphicData>
        </a:graphic>
      </p:graphicFrame>
    </p:spTree>
    <p:extLst>
      <p:ext uri="{BB962C8B-B14F-4D97-AF65-F5344CB8AC3E}">
        <p14:creationId xmlns:p14="http://schemas.microsoft.com/office/powerpoint/2010/main" val="17780209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2519C1B-53E7-465F-B2F5-C1D824F17F9D}"/>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486402" name="Rectangle 2"/>
          <p:cNvSpPr>
            <a:spLocks noGrp="1" noChangeArrowheads="1"/>
          </p:cNvSpPr>
          <p:nvPr>
            <p:ph type="title" idx="4294967295"/>
          </p:nvPr>
        </p:nvSpPr>
        <p:spPr>
          <a:xfrm>
            <a:off x="3924300" y="85725"/>
            <a:ext cx="8267700" cy="609600"/>
          </a:xfrm>
        </p:spPr>
        <p:txBody>
          <a:bodyPr/>
          <a:lstStyle/>
          <a:p>
            <a:pPr>
              <a:defRPr/>
            </a:pPr>
            <a:r>
              <a:rPr lang="en-US" altLang="en-US" dirty="0">
                <a:effectLst>
                  <a:outerShdw blurRad="38100" dist="38100" dir="2700000" algn="tl">
                    <a:srgbClr val="C0C0C0"/>
                  </a:outerShdw>
                </a:effectLst>
              </a:rPr>
              <a:t>Relationship Sets (Cont.)</a:t>
            </a:r>
          </a:p>
        </p:txBody>
      </p:sp>
      <p:sp>
        <p:nvSpPr>
          <p:cNvPr id="17411" name="Rectangle 3"/>
          <p:cNvSpPr>
            <a:spLocks noChangeArrowheads="1"/>
          </p:cNvSpPr>
          <p:nvPr/>
        </p:nvSpPr>
        <p:spPr bwMode="auto">
          <a:xfrm>
            <a:off x="2305236" y="1109663"/>
            <a:ext cx="7521391"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457200" indent="-457200" eaLnBrk="0" fontAlgn="base" hangingPunct="0">
              <a:spcBef>
                <a:spcPct val="35000"/>
              </a:spcBef>
              <a:spcAft>
                <a:spcPct val="0"/>
              </a:spcAft>
              <a:buClr>
                <a:srgbClr val="002060"/>
              </a:buClr>
              <a:buSzPct val="110000"/>
              <a:buFont typeface="Wingdings" panose="05000000000000000000" pitchFamily="2" charset="2"/>
              <a:buChar char="§"/>
            </a:pPr>
            <a:r>
              <a:rPr kumimoji="1" lang="en-US" altLang="en-US" sz="1700" dirty="0">
                <a:solidFill>
                  <a:srgbClr val="000000"/>
                </a:solidFill>
              </a:rPr>
              <a:t>Example: we define the relationship set  </a:t>
            </a:r>
            <a:r>
              <a:rPr kumimoji="1" lang="en-US" altLang="en-US" sz="1700" i="1" dirty="0">
                <a:solidFill>
                  <a:srgbClr val="000000"/>
                </a:solidFill>
              </a:rPr>
              <a:t>advisor</a:t>
            </a:r>
            <a:r>
              <a:rPr kumimoji="1" lang="en-US" altLang="en-US" sz="1700" dirty="0">
                <a:solidFill>
                  <a:srgbClr val="000000"/>
                </a:solidFill>
              </a:rPr>
              <a:t> to denote the associations between students and the instructors who act as their advisors.</a:t>
            </a:r>
          </a:p>
          <a:p>
            <a:pPr marL="457200" indent="-457200" eaLnBrk="0" fontAlgn="base" hangingPunct="0">
              <a:spcBef>
                <a:spcPct val="35000"/>
              </a:spcBef>
              <a:spcAft>
                <a:spcPct val="0"/>
              </a:spcAft>
              <a:buClr>
                <a:srgbClr val="002060"/>
              </a:buClr>
              <a:buSzPct val="110000"/>
              <a:buFont typeface="Wingdings" panose="05000000000000000000" pitchFamily="2" charset="2"/>
              <a:buChar char="§"/>
            </a:pPr>
            <a:r>
              <a:rPr kumimoji="1" lang="en-US" altLang="en-US" sz="1700" dirty="0">
                <a:solidFill>
                  <a:srgbClr val="000000"/>
                </a:solidFill>
              </a:rPr>
              <a:t>Pictorially, we draw a line between related entities.</a:t>
            </a:r>
          </a:p>
          <a:p>
            <a:pPr eaLnBrk="0" fontAlgn="base" hangingPunct="0">
              <a:spcBef>
                <a:spcPct val="35000"/>
              </a:spcBef>
              <a:spcAft>
                <a:spcPct val="0"/>
              </a:spcAft>
              <a:buClr>
                <a:srgbClr val="CC3300"/>
              </a:buClr>
              <a:buSzPct val="110000"/>
              <a:buFont typeface="Monotype Sorts" charset="2"/>
              <a:buChar char="n"/>
            </a:pPr>
            <a:endParaRPr kumimoji="1" lang="en-US" altLang="en-US" sz="1700" dirty="0">
              <a:solidFill>
                <a:srgbClr val="000000"/>
              </a:solidFill>
            </a:endParaRPr>
          </a:p>
        </p:txBody>
      </p:sp>
      <p:pic>
        <p:nvPicPr>
          <p:cNvPr id="174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7184" y="2488483"/>
            <a:ext cx="4967024" cy="2756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57321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CA44E25-1815-4B95-9BF0-190672492B62}"/>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486402" name="Rectangle 2"/>
          <p:cNvSpPr>
            <a:spLocks noGrp="1" noChangeArrowheads="1"/>
          </p:cNvSpPr>
          <p:nvPr>
            <p:ph type="title" idx="4294967295"/>
          </p:nvPr>
        </p:nvSpPr>
        <p:spPr>
          <a:xfrm>
            <a:off x="3841750" y="85725"/>
            <a:ext cx="8350250" cy="609600"/>
          </a:xfrm>
        </p:spPr>
        <p:txBody>
          <a:bodyPr/>
          <a:lstStyle/>
          <a:p>
            <a:pPr>
              <a:defRPr/>
            </a:pPr>
            <a:r>
              <a:rPr lang="en-US" altLang="en-US" sz="2400" dirty="0">
                <a:effectLst>
                  <a:outerShdw blurRad="38100" dist="38100" dir="2700000" algn="tl">
                    <a:srgbClr val="C0C0C0"/>
                  </a:outerShdw>
                </a:effectLst>
              </a:rPr>
              <a:t>Representing Relationship  Sets via ER Diagrams </a:t>
            </a:r>
          </a:p>
        </p:txBody>
      </p:sp>
      <p:sp>
        <p:nvSpPr>
          <p:cNvPr id="18435" name="Rectangle 3"/>
          <p:cNvSpPr>
            <a:spLocks noChangeArrowheads="1"/>
          </p:cNvSpPr>
          <p:nvPr/>
        </p:nvSpPr>
        <p:spPr bwMode="auto">
          <a:xfrm>
            <a:off x="2347595" y="1205034"/>
            <a:ext cx="749681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eaLnBrk="0" fontAlgn="base" hangingPunct="0">
              <a:spcBef>
                <a:spcPct val="35000"/>
              </a:spcBef>
              <a:spcAft>
                <a:spcPct val="0"/>
              </a:spcAft>
              <a:buClr>
                <a:srgbClr val="002060"/>
              </a:buClr>
              <a:buSzPct val="110000"/>
              <a:buFont typeface="Wingdings" panose="05000000000000000000" pitchFamily="2" charset="2"/>
              <a:buChar char="§"/>
            </a:pPr>
            <a:r>
              <a:rPr kumimoji="1" lang="en-US" altLang="en-US" sz="1700" dirty="0">
                <a:solidFill>
                  <a:srgbClr val="000000"/>
                </a:solidFill>
              </a:rPr>
              <a:t>Diamonds represent relationship sets.</a:t>
            </a:r>
          </a:p>
        </p:txBody>
      </p:sp>
      <p:pic>
        <p:nvPicPr>
          <p:cNvPr id="184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8281" y="2012264"/>
            <a:ext cx="6006782" cy="122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154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C11BF5E-0D22-4F77-9B3A-CB373E33C1E3}"/>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467970"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Relationship Sets (Cont.)</a:t>
            </a:r>
          </a:p>
        </p:txBody>
      </p:sp>
      <p:sp>
        <p:nvSpPr>
          <p:cNvPr id="19459" name="Rectangle 3"/>
          <p:cNvSpPr>
            <a:spLocks noGrp="1" noChangeArrowheads="1"/>
          </p:cNvSpPr>
          <p:nvPr>
            <p:ph type="body" idx="4294967295"/>
          </p:nvPr>
        </p:nvSpPr>
        <p:spPr>
          <a:xfrm>
            <a:off x="4570413" y="1077913"/>
            <a:ext cx="7621587" cy="1250950"/>
          </a:xfrm>
        </p:spPr>
        <p:txBody>
          <a:bodyPr/>
          <a:lstStyle/>
          <a:p>
            <a:r>
              <a:rPr lang="en-US" altLang="en-US" dirty="0"/>
              <a:t>An attribute can also be associated with a relationship set.</a:t>
            </a:r>
          </a:p>
          <a:p>
            <a:r>
              <a:rPr lang="en-US" altLang="en-US" dirty="0"/>
              <a:t>For instance, the </a:t>
            </a:r>
            <a:r>
              <a:rPr lang="en-US" altLang="en-US" i="1" dirty="0"/>
              <a:t>advisor </a:t>
            </a:r>
            <a:r>
              <a:rPr lang="en-US" altLang="en-US" dirty="0"/>
              <a:t>relationship set between entity sets </a:t>
            </a:r>
            <a:r>
              <a:rPr lang="en-US" altLang="en-US" i="1" dirty="0"/>
              <a:t>instructor </a:t>
            </a:r>
            <a:r>
              <a:rPr lang="en-US" altLang="en-US" dirty="0"/>
              <a:t>and </a:t>
            </a:r>
            <a:r>
              <a:rPr lang="en-US" altLang="en-US" i="1" dirty="0"/>
              <a:t>student </a:t>
            </a:r>
            <a:r>
              <a:rPr lang="en-US" altLang="en-US" dirty="0"/>
              <a:t>may have the attribute </a:t>
            </a:r>
            <a:r>
              <a:rPr lang="en-US" altLang="en-US" i="1" dirty="0"/>
              <a:t>date </a:t>
            </a:r>
            <a:r>
              <a:rPr lang="en-US" altLang="en-US" dirty="0"/>
              <a:t>which tracks when the student started being associated with the advisor</a:t>
            </a:r>
          </a:p>
        </p:txBody>
      </p:sp>
      <p:pic>
        <p:nvPicPr>
          <p:cNvPr id="1946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0825" y="2511552"/>
            <a:ext cx="5993450" cy="2842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23790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28CB72F-FF9B-4DEC-8E2A-4D7317ABCAA5}"/>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490498"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Relationship Sets with Attributes</a:t>
            </a:r>
          </a:p>
        </p:txBody>
      </p:sp>
      <p:pic>
        <p:nvPicPr>
          <p:cNvPr id="2048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351" y="1587500"/>
            <a:ext cx="6932613"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05903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701F842-A753-4C1B-8632-C62B81979AC5}"/>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492546" name="Rectangle 2"/>
          <p:cNvSpPr>
            <a:spLocks noGrp="1" noChangeArrowheads="1"/>
          </p:cNvSpPr>
          <p:nvPr>
            <p:ph type="title" idx="4294967295"/>
          </p:nvPr>
        </p:nvSpPr>
        <p:spPr>
          <a:xfrm>
            <a:off x="583414" y="160257"/>
            <a:ext cx="10769600" cy="609600"/>
          </a:xfrm>
        </p:spPr>
        <p:txBody>
          <a:bodyPr/>
          <a:lstStyle/>
          <a:p>
            <a:pPr>
              <a:defRPr/>
            </a:pPr>
            <a:r>
              <a:rPr lang="en-US" altLang="en-US" dirty="0">
                <a:effectLst>
                  <a:outerShdw blurRad="38100" dist="38100" dir="2700000" algn="tl">
                    <a:srgbClr val="C0C0C0"/>
                  </a:outerShdw>
                </a:effectLst>
              </a:rPr>
              <a:t>Roles</a:t>
            </a:r>
          </a:p>
        </p:txBody>
      </p:sp>
      <p:sp>
        <p:nvSpPr>
          <p:cNvPr id="21507" name="Rectangle 3"/>
          <p:cNvSpPr>
            <a:spLocks noGrp="1" noChangeArrowheads="1"/>
          </p:cNvSpPr>
          <p:nvPr>
            <p:ph type="body" idx="4294967295"/>
          </p:nvPr>
        </p:nvSpPr>
        <p:spPr>
          <a:xfrm>
            <a:off x="2863056" y="1379043"/>
            <a:ext cx="7888287" cy="1476375"/>
          </a:xfrm>
        </p:spPr>
        <p:txBody>
          <a:bodyPr/>
          <a:lstStyle/>
          <a:p>
            <a:r>
              <a:rPr kumimoji="0" lang="en-US" altLang="en-US" dirty="0"/>
              <a:t>Entity sets of a relationship need not be distinct</a:t>
            </a:r>
          </a:p>
          <a:p>
            <a:pPr lvl="1"/>
            <a:r>
              <a:rPr kumimoji="0" lang="en-US" altLang="en-US" dirty="0">
                <a:ea typeface="ＭＳ Ｐゴシック" panose="020B0600070205080204" pitchFamily="34" charset="-128"/>
              </a:rPr>
              <a:t>Each occurrence of an entity set plays a “role” in the relationship</a:t>
            </a:r>
            <a:endParaRPr lang="en-US" altLang="en-US" dirty="0">
              <a:ea typeface="ＭＳ Ｐゴシック" panose="020B0600070205080204" pitchFamily="34" charset="-128"/>
            </a:endParaRPr>
          </a:p>
          <a:p>
            <a:r>
              <a:rPr lang="en-US" altLang="en-US" dirty="0"/>
              <a:t>The labels “</a:t>
            </a:r>
            <a:r>
              <a:rPr lang="en-US" altLang="ja-JP" i="1" dirty="0" err="1"/>
              <a:t>course_id</a:t>
            </a:r>
            <a:r>
              <a:rPr lang="en-US" altLang="en-US" dirty="0"/>
              <a:t>”</a:t>
            </a:r>
            <a:r>
              <a:rPr lang="en-US" altLang="ja-JP" dirty="0"/>
              <a:t> and </a:t>
            </a:r>
            <a:r>
              <a:rPr lang="en-US" altLang="en-US" dirty="0"/>
              <a:t>“</a:t>
            </a:r>
            <a:r>
              <a:rPr lang="en-US" altLang="ja-JP" i="1" dirty="0" err="1"/>
              <a:t>prereq_id</a:t>
            </a:r>
            <a:r>
              <a:rPr lang="en-US" altLang="en-US" dirty="0"/>
              <a:t>”</a:t>
            </a:r>
            <a:r>
              <a:rPr lang="en-US" altLang="ja-JP" dirty="0"/>
              <a:t> are called </a:t>
            </a:r>
            <a:r>
              <a:rPr lang="en-US" altLang="ja-JP" b="1" dirty="0">
                <a:solidFill>
                  <a:srgbClr val="002060"/>
                </a:solidFill>
              </a:rPr>
              <a:t>roles</a:t>
            </a:r>
            <a:r>
              <a:rPr lang="en-US" altLang="ja-JP" dirty="0"/>
              <a:t>.</a:t>
            </a:r>
            <a:endParaRPr lang="en-US" altLang="en-US" dirty="0"/>
          </a:p>
        </p:txBody>
      </p:sp>
      <p:pic>
        <p:nvPicPr>
          <p:cNvPr id="21508"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11" y="3015674"/>
            <a:ext cx="5139204" cy="151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33590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9D097E6-19A2-465A-AE4B-A74A87D9A899}"/>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470018" name="Rectangle 2"/>
          <p:cNvSpPr>
            <a:spLocks noGrp="1" noChangeArrowheads="1"/>
          </p:cNvSpPr>
          <p:nvPr>
            <p:ph type="title" idx="4294967295"/>
          </p:nvPr>
        </p:nvSpPr>
        <p:spPr>
          <a:xfrm>
            <a:off x="432585" y="126902"/>
            <a:ext cx="10769600" cy="609600"/>
          </a:xfrm>
        </p:spPr>
        <p:txBody>
          <a:bodyPr/>
          <a:lstStyle/>
          <a:p>
            <a:pPr>
              <a:defRPr/>
            </a:pPr>
            <a:r>
              <a:rPr lang="en-US" altLang="en-US" dirty="0">
                <a:effectLst>
                  <a:outerShdw blurRad="38100" dist="38100" dir="2700000" algn="tl">
                    <a:srgbClr val="C0C0C0"/>
                  </a:outerShdw>
                </a:effectLst>
              </a:rPr>
              <a:t>Degree of a Relationship Set</a:t>
            </a:r>
          </a:p>
        </p:txBody>
      </p:sp>
      <p:sp>
        <p:nvSpPr>
          <p:cNvPr id="22531" name="Rectangle 3"/>
          <p:cNvSpPr>
            <a:spLocks noGrp="1" noChangeArrowheads="1"/>
          </p:cNvSpPr>
          <p:nvPr>
            <p:ph type="body" idx="4294967295"/>
          </p:nvPr>
        </p:nvSpPr>
        <p:spPr>
          <a:xfrm>
            <a:off x="3028156" y="1697104"/>
            <a:ext cx="7558088" cy="3783012"/>
          </a:xfrm>
        </p:spPr>
        <p:txBody>
          <a:bodyPr/>
          <a:lstStyle/>
          <a:p>
            <a:r>
              <a:rPr lang="en-US" altLang="en-US" dirty="0"/>
              <a:t>Binary relationship</a:t>
            </a:r>
          </a:p>
          <a:p>
            <a:pPr lvl="1"/>
            <a:r>
              <a:rPr lang="en-US" altLang="en-US" dirty="0">
                <a:ea typeface="ＭＳ Ｐゴシック" panose="020B0600070205080204" pitchFamily="34" charset="-128"/>
              </a:rPr>
              <a:t>involve two entity sets (or degree two). </a:t>
            </a:r>
          </a:p>
          <a:p>
            <a:pPr lvl="1"/>
            <a:r>
              <a:rPr lang="en-US" altLang="en-US" dirty="0">
                <a:ea typeface="ＭＳ Ｐゴシック" panose="020B0600070205080204" pitchFamily="34" charset="-128"/>
              </a:rPr>
              <a:t>most relationship sets in a database system are binary.</a:t>
            </a:r>
          </a:p>
          <a:p>
            <a:r>
              <a:rPr lang="en-US" altLang="en-US" dirty="0"/>
              <a:t>Relationships between more than two entity sets are rare.  Most relationships are binary. (More on this later.)</a:t>
            </a:r>
          </a:p>
          <a:p>
            <a:pPr lvl="1">
              <a:buClr>
                <a:srgbClr val="FF9933"/>
              </a:buClr>
            </a:pPr>
            <a:r>
              <a:rPr lang="en-US" altLang="en-US" dirty="0">
                <a:ea typeface="ＭＳ Ｐゴシック" panose="020B0600070205080204" pitchFamily="34" charset="-128"/>
              </a:rPr>
              <a:t>Example: </a:t>
            </a:r>
            <a:r>
              <a:rPr lang="en-US" altLang="en-US" i="1" dirty="0">
                <a:ea typeface="ＭＳ Ｐゴシック" panose="020B0600070205080204" pitchFamily="34" charset="-128"/>
              </a:rPr>
              <a:t>students</a:t>
            </a:r>
            <a:r>
              <a:rPr lang="en-US" altLang="en-US" dirty="0">
                <a:ea typeface="ＭＳ Ｐゴシック" panose="020B0600070205080204" pitchFamily="34" charset="-128"/>
              </a:rPr>
              <a:t> work on research </a:t>
            </a:r>
            <a:r>
              <a:rPr lang="en-US" altLang="en-US" i="1" dirty="0">
                <a:ea typeface="ＭＳ Ｐゴシック" panose="020B0600070205080204" pitchFamily="34" charset="-128"/>
              </a:rPr>
              <a:t>projects</a:t>
            </a:r>
            <a:r>
              <a:rPr lang="en-US" altLang="en-US" dirty="0">
                <a:ea typeface="ＭＳ Ｐゴシック" panose="020B0600070205080204" pitchFamily="34" charset="-128"/>
              </a:rPr>
              <a:t> under the guidance of an </a:t>
            </a:r>
            <a:r>
              <a:rPr lang="en-US" altLang="en-US" i="1" dirty="0">
                <a:ea typeface="ＭＳ Ｐゴシック" panose="020B0600070205080204" pitchFamily="34" charset="-128"/>
              </a:rPr>
              <a:t>instructor</a:t>
            </a:r>
            <a:r>
              <a:rPr lang="en-US" altLang="en-US" dirty="0">
                <a:ea typeface="ＭＳ Ｐゴシック" panose="020B0600070205080204" pitchFamily="34" charset="-128"/>
              </a:rPr>
              <a:t>. </a:t>
            </a:r>
          </a:p>
          <a:p>
            <a:pPr lvl="1">
              <a:buClr>
                <a:srgbClr val="FF9933"/>
              </a:buClr>
            </a:pPr>
            <a:r>
              <a:rPr lang="en-US" altLang="en-US" dirty="0">
                <a:ea typeface="ＭＳ Ｐゴシック" panose="020B0600070205080204" pitchFamily="34" charset="-128"/>
              </a:rPr>
              <a:t>relationship </a:t>
            </a:r>
            <a:r>
              <a:rPr lang="en-US" altLang="en-US" i="1" dirty="0" err="1">
                <a:ea typeface="ＭＳ Ｐゴシック" panose="020B0600070205080204" pitchFamily="34" charset="-128"/>
              </a:rPr>
              <a:t>proj_guide</a:t>
            </a:r>
            <a:r>
              <a:rPr lang="en-US" altLang="en-US" dirty="0">
                <a:ea typeface="ＭＳ Ｐゴシック" panose="020B0600070205080204" pitchFamily="34" charset="-128"/>
              </a:rPr>
              <a:t> is a ternary relationship between </a:t>
            </a:r>
            <a:r>
              <a:rPr lang="en-US" altLang="en-US" i="1" dirty="0">
                <a:ea typeface="ＭＳ Ｐゴシック" panose="020B0600070205080204" pitchFamily="34" charset="-128"/>
              </a:rPr>
              <a:t>instructor, student, </a:t>
            </a:r>
            <a:r>
              <a:rPr lang="en-US" altLang="en-US" dirty="0">
                <a:ea typeface="ＭＳ Ｐゴシック" panose="020B0600070205080204" pitchFamily="34" charset="-128"/>
              </a:rPr>
              <a:t>and </a:t>
            </a:r>
            <a:r>
              <a:rPr lang="en-US" altLang="en-US" i="1" dirty="0">
                <a:ea typeface="ＭＳ Ｐゴシック" panose="020B0600070205080204" pitchFamily="34" charset="-128"/>
              </a:rPr>
              <a:t>project</a:t>
            </a:r>
            <a:endParaRPr kumimoji="0" lang="en-US" altLang="en-US" dirty="0">
              <a:ea typeface="ＭＳ Ｐゴシック" panose="020B0600070205080204" pitchFamily="34" charset="-128"/>
            </a:endParaRPr>
          </a:p>
          <a:p>
            <a:pPr lvl="1"/>
            <a:endParaRPr lang="en-US" altLang="en-US" sz="2000" dirty="0">
              <a:ea typeface="ＭＳ Ｐゴシック" panose="020B0600070205080204" pitchFamily="34" charset="-128"/>
            </a:endParaRPr>
          </a:p>
        </p:txBody>
      </p:sp>
    </p:spTree>
    <p:extLst>
      <p:ext uri="{BB962C8B-B14F-4D97-AF65-F5344CB8AC3E}">
        <p14:creationId xmlns:p14="http://schemas.microsoft.com/office/powerpoint/2010/main" val="35678682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6AF3CF1-7052-4132-BC05-7C4131D52E9A}"/>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510978" name="Rectangle 2"/>
          <p:cNvSpPr>
            <a:spLocks noGrp="1" noChangeArrowheads="1"/>
          </p:cNvSpPr>
          <p:nvPr>
            <p:ph type="title" idx="4294967295"/>
          </p:nvPr>
        </p:nvSpPr>
        <p:spPr>
          <a:xfrm>
            <a:off x="1659510" y="214231"/>
            <a:ext cx="8496300" cy="609600"/>
          </a:xfrm>
        </p:spPr>
        <p:txBody>
          <a:bodyPr/>
          <a:lstStyle/>
          <a:p>
            <a:pPr>
              <a:defRPr/>
            </a:pPr>
            <a:r>
              <a:rPr lang="en-US" altLang="en-US" dirty="0">
                <a:effectLst>
                  <a:outerShdw blurRad="38100" dist="38100" dir="2700000" algn="tl">
                    <a:srgbClr val="C0C0C0"/>
                  </a:outerShdw>
                </a:effectLst>
              </a:rPr>
              <a:t>Non-binary Relationship Sets</a:t>
            </a:r>
          </a:p>
        </p:txBody>
      </p:sp>
      <p:sp>
        <p:nvSpPr>
          <p:cNvPr id="23555" name="Rectangle 3"/>
          <p:cNvSpPr>
            <a:spLocks noGrp="1" noChangeArrowheads="1"/>
          </p:cNvSpPr>
          <p:nvPr>
            <p:ph type="body" idx="4294967295"/>
          </p:nvPr>
        </p:nvSpPr>
        <p:spPr>
          <a:xfrm>
            <a:off x="2361268" y="1346788"/>
            <a:ext cx="7634287" cy="1681163"/>
          </a:xfrm>
        </p:spPr>
        <p:txBody>
          <a:bodyPr/>
          <a:lstStyle/>
          <a:p>
            <a:r>
              <a:rPr lang="en-US" altLang="en-US" dirty="0"/>
              <a:t>Most relationship sets are binary</a:t>
            </a:r>
          </a:p>
          <a:p>
            <a:r>
              <a:rPr lang="en-US" altLang="en-US" dirty="0"/>
              <a:t>There are  occasions when it is more convenient to represent relationships as non-binary.</a:t>
            </a:r>
          </a:p>
          <a:p>
            <a:r>
              <a:rPr lang="en-US" altLang="en-US" dirty="0"/>
              <a:t>E-R Diagram with a Ternary Relationship</a:t>
            </a:r>
          </a:p>
          <a:p>
            <a:endParaRPr lang="en-US" altLang="en-US" dirty="0"/>
          </a:p>
          <a:p>
            <a:endParaRPr lang="en-US" altLang="en-US" dirty="0"/>
          </a:p>
        </p:txBody>
      </p:sp>
      <p:pic>
        <p:nvPicPr>
          <p:cNvPr id="23556"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8580" y="3830049"/>
            <a:ext cx="5098159" cy="196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26129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147FF76-3AD8-4E24-9552-77EC77D1DBAC}"/>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472066" name="Rectangle 2"/>
          <p:cNvSpPr>
            <a:spLocks noGrp="1" noChangeArrowheads="1"/>
          </p:cNvSpPr>
          <p:nvPr>
            <p:ph type="title" idx="4294967295"/>
          </p:nvPr>
        </p:nvSpPr>
        <p:spPr>
          <a:xfrm>
            <a:off x="711200" y="240023"/>
            <a:ext cx="10769600" cy="609600"/>
          </a:xfrm>
        </p:spPr>
        <p:txBody>
          <a:bodyPr/>
          <a:lstStyle/>
          <a:p>
            <a:pPr>
              <a:defRPr/>
            </a:pPr>
            <a:r>
              <a:rPr lang="en-US" altLang="en-US" dirty="0">
                <a:effectLst>
                  <a:outerShdw blurRad="38100" dist="38100" dir="2700000" algn="tl">
                    <a:srgbClr val="C0C0C0"/>
                  </a:outerShdw>
                </a:effectLst>
              </a:rPr>
              <a:t>Complex Attributes</a:t>
            </a:r>
          </a:p>
        </p:txBody>
      </p:sp>
      <p:sp>
        <p:nvSpPr>
          <p:cNvPr id="24579" name="Rectangle 3"/>
          <p:cNvSpPr>
            <a:spLocks noGrp="1" noChangeArrowheads="1"/>
          </p:cNvSpPr>
          <p:nvPr>
            <p:ph type="body" idx="4294967295"/>
          </p:nvPr>
        </p:nvSpPr>
        <p:spPr>
          <a:xfrm>
            <a:off x="2807813" y="1761331"/>
            <a:ext cx="7753350" cy="3335337"/>
          </a:xfrm>
        </p:spPr>
        <p:txBody>
          <a:bodyPr/>
          <a:lstStyle/>
          <a:p>
            <a:r>
              <a:rPr lang="en-US" altLang="en-US" dirty="0"/>
              <a:t>Attribute types:</a:t>
            </a:r>
          </a:p>
          <a:p>
            <a:pPr lvl="1"/>
            <a:r>
              <a:rPr lang="en-US" altLang="en-US" b="1" dirty="0">
                <a:solidFill>
                  <a:srgbClr val="002060"/>
                </a:solidFill>
                <a:ea typeface="ＭＳ Ｐゴシック" panose="020B0600070205080204" pitchFamily="34" charset="-128"/>
              </a:rPr>
              <a:t>Simple</a:t>
            </a:r>
            <a:r>
              <a:rPr lang="en-US" altLang="en-US" dirty="0">
                <a:ea typeface="ＭＳ Ｐゴシック" panose="020B0600070205080204" pitchFamily="34" charset="-128"/>
              </a:rPr>
              <a:t> and </a:t>
            </a:r>
            <a:r>
              <a:rPr lang="en-US" altLang="en-US" b="1" dirty="0">
                <a:solidFill>
                  <a:srgbClr val="002060"/>
                </a:solidFill>
                <a:ea typeface="ＭＳ Ｐゴシック" panose="020B0600070205080204" pitchFamily="34" charset="-128"/>
              </a:rPr>
              <a:t>composite</a:t>
            </a:r>
            <a:r>
              <a:rPr lang="en-US" altLang="en-US" dirty="0">
                <a:ea typeface="ＭＳ Ｐゴシック" panose="020B0600070205080204" pitchFamily="34" charset="-128"/>
              </a:rPr>
              <a:t> attributes.</a:t>
            </a:r>
          </a:p>
          <a:p>
            <a:pPr lvl="1"/>
            <a:r>
              <a:rPr lang="en-US" altLang="en-US" b="1" dirty="0">
                <a:solidFill>
                  <a:srgbClr val="002060"/>
                </a:solidFill>
                <a:ea typeface="ＭＳ Ｐゴシック" panose="020B0600070205080204" pitchFamily="34" charset="-128"/>
              </a:rPr>
              <a:t>Single-valued</a:t>
            </a:r>
            <a:r>
              <a:rPr lang="en-US" altLang="en-US" dirty="0">
                <a:ea typeface="ＭＳ Ｐゴシック" panose="020B0600070205080204" pitchFamily="34" charset="-128"/>
              </a:rPr>
              <a:t> and </a:t>
            </a:r>
            <a:r>
              <a:rPr lang="en-US" altLang="en-US" b="1" dirty="0">
                <a:solidFill>
                  <a:srgbClr val="002060"/>
                </a:solidFill>
                <a:ea typeface="ＭＳ Ｐゴシック" panose="020B0600070205080204" pitchFamily="34" charset="-128"/>
              </a:rPr>
              <a:t>multivalued</a:t>
            </a:r>
            <a:r>
              <a:rPr lang="en-US" altLang="en-US" dirty="0">
                <a:ea typeface="ＭＳ Ｐゴシック" panose="020B0600070205080204" pitchFamily="34" charset="-128"/>
              </a:rPr>
              <a:t> attributes</a:t>
            </a:r>
          </a:p>
          <a:p>
            <a:pPr lvl="2"/>
            <a:r>
              <a:rPr lang="en-US" altLang="en-US" dirty="0">
                <a:ea typeface="ＭＳ Ｐゴシック" panose="020B0600070205080204" pitchFamily="34" charset="-128"/>
              </a:rPr>
              <a:t>Example: multivalued attribute: </a:t>
            </a:r>
            <a:r>
              <a:rPr lang="en-US" altLang="en-US" i="1" dirty="0" err="1">
                <a:ea typeface="ＭＳ Ｐゴシック" panose="020B0600070205080204" pitchFamily="34" charset="-128"/>
              </a:rPr>
              <a:t>phone_numbers</a:t>
            </a:r>
            <a:endParaRPr lang="en-US" altLang="en-US" i="1" dirty="0">
              <a:ea typeface="ＭＳ Ｐゴシック" panose="020B0600070205080204" pitchFamily="34" charset="-128"/>
            </a:endParaRPr>
          </a:p>
          <a:p>
            <a:pPr lvl="1"/>
            <a:r>
              <a:rPr lang="en-US" altLang="en-US" b="1" dirty="0">
                <a:solidFill>
                  <a:srgbClr val="002060"/>
                </a:solidFill>
                <a:ea typeface="ＭＳ Ｐゴシック" panose="020B0600070205080204" pitchFamily="34" charset="-128"/>
              </a:rPr>
              <a:t>Derived</a:t>
            </a:r>
            <a:r>
              <a:rPr lang="en-US" altLang="en-US" dirty="0">
                <a:ea typeface="ＭＳ Ｐゴシック" panose="020B0600070205080204" pitchFamily="34" charset="-128"/>
              </a:rPr>
              <a:t> attributes</a:t>
            </a:r>
          </a:p>
          <a:p>
            <a:pPr lvl="2"/>
            <a:r>
              <a:rPr lang="en-US" altLang="en-US" dirty="0">
                <a:ea typeface="ＭＳ Ｐゴシック" panose="020B0600070205080204" pitchFamily="34" charset="-128"/>
              </a:rPr>
              <a:t>Can be computed from other attributes</a:t>
            </a:r>
          </a:p>
          <a:p>
            <a:pPr lvl="2"/>
            <a:r>
              <a:rPr lang="en-US" altLang="en-US" dirty="0">
                <a:ea typeface="ＭＳ Ｐゴシック" panose="020B0600070205080204" pitchFamily="34" charset="-128"/>
              </a:rPr>
              <a:t>Example:  age, given </a:t>
            </a:r>
            <a:r>
              <a:rPr lang="en-US" altLang="en-US" dirty="0" err="1">
                <a:ea typeface="ＭＳ Ｐゴシック" panose="020B0600070205080204" pitchFamily="34" charset="-128"/>
              </a:rPr>
              <a:t>date_of_birth</a:t>
            </a:r>
            <a:endParaRPr lang="en-US" altLang="en-US" dirty="0">
              <a:ea typeface="ＭＳ Ｐゴシック" panose="020B0600070205080204" pitchFamily="34" charset="-128"/>
            </a:endParaRPr>
          </a:p>
          <a:p>
            <a:r>
              <a:rPr lang="en-US" altLang="en-US" b="1" dirty="0">
                <a:solidFill>
                  <a:srgbClr val="002060"/>
                </a:solidFill>
              </a:rPr>
              <a:t>Domain</a:t>
            </a:r>
            <a:r>
              <a:rPr lang="en-US" altLang="en-US" dirty="0"/>
              <a:t> – the set of permitted values for each attribute </a:t>
            </a:r>
          </a:p>
          <a:p>
            <a:endParaRPr lang="en-US" altLang="en-US" dirty="0"/>
          </a:p>
        </p:txBody>
      </p:sp>
    </p:spTree>
    <p:extLst>
      <p:ext uri="{BB962C8B-B14F-4D97-AF65-F5344CB8AC3E}">
        <p14:creationId xmlns:p14="http://schemas.microsoft.com/office/powerpoint/2010/main" val="7462947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3743894-A7D2-481D-9232-969407554A7F}"/>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472066" name="Rectangle 2"/>
          <p:cNvSpPr>
            <a:spLocks noGrp="1" noChangeArrowheads="1"/>
          </p:cNvSpPr>
          <p:nvPr>
            <p:ph type="title" idx="4294967295"/>
          </p:nvPr>
        </p:nvSpPr>
        <p:spPr>
          <a:xfrm>
            <a:off x="1422400" y="117475"/>
            <a:ext cx="10769600" cy="609600"/>
          </a:xfrm>
        </p:spPr>
        <p:txBody>
          <a:bodyPr/>
          <a:lstStyle/>
          <a:p>
            <a:pPr>
              <a:defRPr/>
            </a:pPr>
            <a:r>
              <a:rPr lang="en-US" altLang="en-US" dirty="0">
                <a:effectLst>
                  <a:outerShdw blurRad="38100" dist="38100" dir="2700000" algn="tl">
                    <a:srgbClr val="C0C0C0"/>
                  </a:outerShdw>
                </a:effectLst>
              </a:rPr>
              <a:t>Composite Attributes</a:t>
            </a:r>
          </a:p>
        </p:txBody>
      </p:sp>
      <p:sp>
        <p:nvSpPr>
          <p:cNvPr id="25603" name="Rectangle 3"/>
          <p:cNvSpPr>
            <a:spLocks noGrp="1" noChangeArrowheads="1"/>
          </p:cNvSpPr>
          <p:nvPr>
            <p:ph type="body" idx="4294967295"/>
          </p:nvPr>
        </p:nvSpPr>
        <p:spPr>
          <a:xfrm>
            <a:off x="2611225" y="1367528"/>
            <a:ext cx="7558088" cy="901700"/>
          </a:xfrm>
        </p:spPr>
        <p:txBody>
          <a:bodyPr/>
          <a:lstStyle/>
          <a:p>
            <a:r>
              <a:rPr lang="en-US" altLang="en-US" dirty="0"/>
              <a:t>Composite attributes allow us to divided attributes  into subparts (other attributes).</a:t>
            </a:r>
          </a:p>
        </p:txBody>
      </p:sp>
      <p:pic>
        <p:nvPicPr>
          <p:cNvPr id="2560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4086" y="2909681"/>
            <a:ext cx="6119901" cy="1882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34472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1E5383E-01AA-44A8-9245-3174AB52F5DC}"/>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488450" name="Rectangle 2"/>
          <p:cNvSpPr>
            <a:spLocks noGrp="1" noChangeArrowheads="1"/>
          </p:cNvSpPr>
          <p:nvPr>
            <p:ph type="title" idx="4294967295"/>
          </p:nvPr>
        </p:nvSpPr>
        <p:spPr>
          <a:xfrm>
            <a:off x="4033838" y="73025"/>
            <a:ext cx="8158162" cy="639763"/>
          </a:xfrm>
        </p:spPr>
        <p:txBody>
          <a:bodyPr/>
          <a:lstStyle/>
          <a:p>
            <a:pPr>
              <a:defRPr/>
            </a:pPr>
            <a:r>
              <a:rPr lang="en-US" altLang="en-US" sz="2600" dirty="0">
                <a:effectLst>
                  <a:outerShdw blurRad="38100" dist="38100" dir="2700000" algn="tl">
                    <a:srgbClr val="C0C0C0"/>
                  </a:outerShdw>
                </a:effectLst>
              </a:rPr>
              <a:t>Representing Complex Attributes  in ER Diagram</a:t>
            </a:r>
          </a:p>
        </p:txBody>
      </p:sp>
      <p:pic>
        <p:nvPicPr>
          <p:cNvPr id="2662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1" y="1268414"/>
            <a:ext cx="1916113"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5907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1964424-BBAD-4788-B765-F5C913FD4E4D}"/>
              </a:ext>
            </a:extLst>
          </p:cNvPr>
          <p:cNvGraphicFramePr>
            <a:graphicFrameLocks noGrp="1"/>
          </p:cNvGraphicFramePr>
          <p:nvPr>
            <p:extLst>
              <p:ext uri="{D42A27DB-BD31-4B8C-83A1-F6EECF244321}">
                <p14:modId xmlns:p14="http://schemas.microsoft.com/office/powerpoint/2010/main" val="593904237"/>
              </p:ext>
            </p:extLst>
          </p:nvPr>
        </p:nvGraphicFramePr>
        <p:xfrm>
          <a:off x="1189608" y="785951"/>
          <a:ext cx="9561255" cy="5043566"/>
        </p:xfrm>
        <a:graphic>
          <a:graphicData uri="http://schemas.openxmlformats.org/drawingml/2006/table">
            <a:tbl>
              <a:tblPr firstRow="1" firstCol="1" lastRow="1" lastCol="1" bandRow="1" bandCol="1">
                <a:tableStyleId>{5A111915-BE36-4E01-A7E5-04B1672EAD32}</a:tableStyleId>
              </a:tblPr>
              <a:tblGrid>
                <a:gridCol w="579896">
                  <a:extLst>
                    <a:ext uri="{9D8B030D-6E8A-4147-A177-3AD203B41FA5}">
                      <a16:colId xmlns:a16="http://schemas.microsoft.com/office/drawing/2014/main" val="49195885"/>
                    </a:ext>
                  </a:extLst>
                </a:gridCol>
                <a:gridCol w="552597">
                  <a:extLst>
                    <a:ext uri="{9D8B030D-6E8A-4147-A177-3AD203B41FA5}">
                      <a16:colId xmlns:a16="http://schemas.microsoft.com/office/drawing/2014/main" val="2852465249"/>
                    </a:ext>
                  </a:extLst>
                </a:gridCol>
                <a:gridCol w="3443409">
                  <a:extLst>
                    <a:ext uri="{9D8B030D-6E8A-4147-A177-3AD203B41FA5}">
                      <a16:colId xmlns:a16="http://schemas.microsoft.com/office/drawing/2014/main" val="4196413480"/>
                    </a:ext>
                  </a:extLst>
                </a:gridCol>
                <a:gridCol w="2121782">
                  <a:extLst>
                    <a:ext uri="{9D8B030D-6E8A-4147-A177-3AD203B41FA5}">
                      <a16:colId xmlns:a16="http://schemas.microsoft.com/office/drawing/2014/main" val="596378071"/>
                    </a:ext>
                  </a:extLst>
                </a:gridCol>
                <a:gridCol w="1890868">
                  <a:extLst>
                    <a:ext uri="{9D8B030D-6E8A-4147-A177-3AD203B41FA5}">
                      <a16:colId xmlns:a16="http://schemas.microsoft.com/office/drawing/2014/main" val="3980005236"/>
                    </a:ext>
                  </a:extLst>
                </a:gridCol>
                <a:gridCol w="972703">
                  <a:extLst>
                    <a:ext uri="{9D8B030D-6E8A-4147-A177-3AD203B41FA5}">
                      <a16:colId xmlns:a16="http://schemas.microsoft.com/office/drawing/2014/main" val="1454398618"/>
                    </a:ext>
                  </a:extLst>
                </a:gridCol>
              </a:tblGrid>
              <a:tr h="380482">
                <a:tc>
                  <a:txBody>
                    <a:bodyPr/>
                    <a:lstStyle/>
                    <a:p>
                      <a:pPr marL="173355" marR="61595" indent="-93345">
                        <a:lnSpc>
                          <a:spcPts val="1380"/>
                        </a:lnSpc>
                        <a:spcAft>
                          <a:spcPts val="0"/>
                        </a:spcAft>
                      </a:pPr>
                      <a:r>
                        <a:rPr lang="en-US" sz="1200" dirty="0">
                          <a:solidFill>
                            <a:schemeClr val="tx2">
                              <a:lumMod val="75000"/>
                            </a:schemeClr>
                          </a:solidFill>
                          <a:effectLst/>
                        </a:rPr>
                        <a:t>Week No</a:t>
                      </a:r>
                      <a:endParaRPr lang="en-GB" sz="11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1290" marR="64135" indent="-81280">
                        <a:lnSpc>
                          <a:spcPts val="1380"/>
                        </a:lnSpc>
                        <a:spcAft>
                          <a:spcPts val="0"/>
                        </a:spcAft>
                      </a:pPr>
                      <a:r>
                        <a:rPr lang="en-US" sz="1200" dirty="0">
                          <a:solidFill>
                            <a:schemeClr val="tx2">
                              <a:lumMod val="75000"/>
                            </a:schemeClr>
                          </a:solidFill>
                          <a:effectLst/>
                        </a:rPr>
                        <a:t>Class</a:t>
                      </a:r>
                      <a:r>
                        <a:rPr lang="en-US" sz="1200" spc="-285" dirty="0">
                          <a:solidFill>
                            <a:schemeClr val="tx2">
                              <a:lumMod val="75000"/>
                            </a:schemeClr>
                          </a:solidFill>
                          <a:effectLst/>
                        </a:rPr>
                        <a:t> </a:t>
                      </a:r>
                      <a:r>
                        <a:rPr lang="en-US" sz="1200" dirty="0">
                          <a:solidFill>
                            <a:schemeClr val="tx2">
                              <a:lumMod val="75000"/>
                            </a:schemeClr>
                          </a:solidFill>
                          <a:effectLst/>
                        </a:rPr>
                        <a:t>No</a:t>
                      </a:r>
                      <a:endParaRPr lang="en-GB" sz="11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01015" marR="494665" algn="ctr">
                        <a:lnSpc>
                          <a:spcPts val="1365"/>
                        </a:lnSpc>
                        <a:spcAft>
                          <a:spcPts val="0"/>
                        </a:spcAft>
                      </a:pPr>
                      <a:r>
                        <a:rPr lang="en-US" sz="1200" dirty="0">
                          <a:solidFill>
                            <a:schemeClr val="tx2">
                              <a:lumMod val="75000"/>
                            </a:schemeClr>
                          </a:solidFill>
                          <a:effectLst/>
                        </a:rPr>
                        <a:t>Topics</a:t>
                      </a:r>
                      <a:endParaRPr lang="en-GB" sz="1100" dirty="0">
                        <a:solidFill>
                          <a:schemeClr val="tx2">
                            <a:lumMod val="75000"/>
                          </a:schemeClr>
                        </a:solidFill>
                        <a:effectLst/>
                      </a:endParaRPr>
                    </a:p>
                    <a:p>
                      <a:pPr marL="149860">
                        <a:lnSpc>
                          <a:spcPts val="1365"/>
                        </a:lnSpc>
                      </a:pPr>
                      <a:r>
                        <a:rPr lang="en-US" sz="1200" dirty="0">
                          <a:solidFill>
                            <a:schemeClr val="tx2">
                              <a:lumMod val="75000"/>
                            </a:schemeClr>
                          </a:solidFill>
                          <a:effectLst/>
                        </a:rPr>
                        <a:t> </a:t>
                      </a:r>
                      <a:endParaRPr lang="en-GB" sz="11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80390" marR="298450" indent="-265430">
                        <a:lnSpc>
                          <a:spcPts val="1380"/>
                        </a:lnSpc>
                        <a:spcAft>
                          <a:spcPts val="0"/>
                        </a:spcAft>
                      </a:pPr>
                      <a:r>
                        <a:rPr lang="en-US" sz="1200" dirty="0">
                          <a:solidFill>
                            <a:schemeClr val="tx2">
                              <a:lumMod val="75000"/>
                            </a:schemeClr>
                          </a:solidFill>
                          <a:effectLst/>
                        </a:rPr>
                        <a:t>Teaching Learning</a:t>
                      </a:r>
                      <a:r>
                        <a:rPr lang="en-US" sz="1200" spc="-285" dirty="0">
                          <a:solidFill>
                            <a:schemeClr val="tx2">
                              <a:lumMod val="75000"/>
                            </a:schemeClr>
                          </a:solidFill>
                          <a:effectLst/>
                        </a:rPr>
                        <a:t> </a:t>
                      </a:r>
                      <a:r>
                        <a:rPr lang="en-US" sz="1200" dirty="0">
                          <a:solidFill>
                            <a:schemeClr val="tx2">
                              <a:lumMod val="75000"/>
                            </a:schemeClr>
                          </a:solidFill>
                          <a:effectLst/>
                        </a:rPr>
                        <a:t>Strategy(s)</a:t>
                      </a:r>
                      <a:endParaRPr lang="en-GB" sz="11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47675" marR="419100" indent="-15240">
                        <a:lnSpc>
                          <a:spcPts val="1380"/>
                        </a:lnSpc>
                        <a:spcAft>
                          <a:spcPts val="0"/>
                        </a:spcAft>
                      </a:pPr>
                      <a:r>
                        <a:rPr lang="en-US" sz="1200" spc="-5" dirty="0">
                          <a:solidFill>
                            <a:schemeClr val="tx2">
                              <a:lumMod val="75000"/>
                            </a:schemeClr>
                          </a:solidFill>
                          <a:effectLst/>
                        </a:rPr>
                        <a:t>Assessment</a:t>
                      </a:r>
                      <a:r>
                        <a:rPr lang="en-US" sz="1200" spc="-285" dirty="0">
                          <a:solidFill>
                            <a:schemeClr val="tx2">
                              <a:lumMod val="75000"/>
                            </a:schemeClr>
                          </a:solidFill>
                          <a:effectLst/>
                        </a:rPr>
                        <a:t> </a:t>
                      </a:r>
                      <a:r>
                        <a:rPr lang="en-US" sz="1200" dirty="0">
                          <a:solidFill>
                            <a:schemeClr val="tx2">
                              <a:lumMod val="75000"/>
                            </a:schemeClr>
                          </a:solidFill>
                          <a:effectLst/>
                        </a:rPr>
                        <a:t>Strategy(s)</a:t>
                      </a:r>
                      <a:endParaRPr lang="en-GB" sz="11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3675" marR="84455" indent="-94615">
                        <a:lnSpc>
                          <a:spcPts val="1380"/>
                        </a:lnSpc>
                        <a:spcAft>
                          <a:spcPts val="0"/>
                        </a:spcAft>
                      </a:pPr>
                      <a:r>
                        <a:rPr lang="en-US" sz="1200" spc="-5" dirty="0">
                          <a:solidFill>
                            <a:schemeClr val="tx2">
                              <a:lumMod val="75000"/>
                            </a:schemeClr>
                          </a:solidFill>
                          <a:effectLst/>
                        </a:rPr>
                        <a:t>Alignment</a:t>
                      </a:r>
                      <a:r>
                        <a:rPr lang="en-US" sz="1200" spc="-285" dirty="0">
                          <a:solidFill>
                            <a:schemeClr val="tx2">
                              <a:lumMod val="75000"/>
                            </a:schemeClr>
                          </a:solidFill>
                          <a:effectLst/>
                        </a:rPr>
                        <a:t> </a:t>
                      </a:r>
                      <a:r>
                        <a:rPr lang="en-US" sz="1200" dirty="0">
                          <a:solidFill>
                            <a:schemeClr val="tx2">
                              <a:lumMod val="75000"/>
                            </a:schemeClr>
                          </a:solidFill>
                          <a:effectLst/>
                        </a:rPr>
                        <a:t>to</a:t>
                      </a:r>
                      <a:r>
                        <a:rPr lang="en-US" sz="1200" spc="-5" dirty="0">
                          <a:solidFill>
                            <a:schemeClr val="tx2">
                              <a:lumMod val="75000"/>
                            </a:schemeClr>
                          </a:solidFill>
                          <a:effectLst/>
                        </a:rPr>
                        <a:t> </a:t>
                      </a:r>
                      <a:r>
                        <a:rPr lang="en-US" sz="1200" dirty="0">
                          <a:solidFill>
                            <a:schemeClr val="tx2">
                              <a:lumMod val="75000"/>
                            </a:schemeClr>
                          </a:solidFill>
                          <a:effectLst/>
                        </a:rPr>
                        <a:t>CLO</a:t>
                      </a:r>
                      <a:endParaRPr lang="en-GB" sz="11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2450483"/>
                  </a:ext>
                </a:extLst>
              </a:tr>
              <a:tr h="891838">
                <a:tc>
                  <a:txBody>
                    <a:bodyPr/>
                    <a:lstStyle/>
                    <a:p>
                      <a:pPr marL="67945"/>
                      <a:r>
                        <a:rPr lang="en-US" sz="900" dirty="0">
                          <a:solidFill>
                            <a:schemeClr val="tx2">
                              <a:lumMod val="75000"/>
                            </a:schemeClr>
                          </a:solidFill>
                          <a:effectLst/>
                        </a:rPr>
                        <a:t>5</a:t>
                      </a:r>
                      <a:endParaRPr lang="en-GB" sz="9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a:lnSpc>
                          <a:spcPts val="1340"/>
                        </a:lnSpc>
                      </a:pPr>
                      <a:r>
                        <a:rPr lang="en-US" sz="1000">
                          <a:solidFill>
                            <a:schemeClr val="tx2">
                              <a:lumMod val="75000"/>
                            </a:schemeClr>
                          </a:solidFill>
                          <a:effectLst/>
                        </a:rPr>
                        <a:t>5</a:t>
                      </a:r>
                      <a:endParaRPr lang="en-GB" sz="90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a:lnSpc>
                          <a:spcPts val="1340"/>
                        </a:lnSpc>
                      </a:pPr>
                      <a:r>
                        <a:rPr lang="en-US" sz="1000" dirty="0">
                          <a:solidFill>
                            <a:schemeClr val="tx2">
                              <a:lumMod val="75000"/>
                            </a:schemeClr>
                          </a:solidFill>
                          <a:effectLst/>
                        </a:rPr>
                        <a:t>Indexing</a:t>
                      </a:r>
                      <a:r>
                        <a:rPr lang="en-US" sz="1000" spc="-10" dirty="0">
                          <a:solidFill>
                            <a:schemeClr val="tx2">
                              <a:lumMod val="75000"/>
                            </a:schemeClr>
                          </a:solidFill>
                          <a:effectLst/>
                        </a:rPr>
                        <a:t> </a:t>
                      </a:r>
                      <a:r>
                        <a:rPr lang="en-US" sz="1000" dirty="0">
                          <a:solidFill>
                            <a:schemeClr val="tx2">
                              <a:lumMod val="75000"/>
                            </a:schemeClr>
                          </a:solidFill>
                          <a:effectLst/>
                        </a:rPr>
                        <a:t>and Query Optimization</a:t>
                      </a:r>
                      <a:endParaRPr lang="en-GB" sz="900" dirty="0">
                        <a:solidFill>
                          <a:schemeClr val="tx2">
                            <a:lumMod val="75000"/>
                          </a:schemeClr>
                        </a:solidFill>
                        <a:effectLst/>
                      </a:endParaRPr>
                    </a:p>
                    <a:p>
                      <a:pPr marL="67945" marR="115570"/>
                      <a:r>
                        <a:rPr lang="en-US" sz="1000" dirty="0">
                          <a:solidFill>
                            <a:schemeClr val="tx2">
                              <a:lumMod val="75000"/>
                            </a:schemeClr>
                          </a:solidFill>
                          <a:effectLst/>
                        </a:rPr>
                        <a:t>- Learn</a:t>
                      </a:r>
                      <a:r>
                        <a:rPr lang="en-US" sz="1000" spc="-5" dirty="0">
                          <a:solidFill>
                            <a:schemeClr val="tx2">
                              <a:lumMod val="75000"/>
                            </a:schemeClr>
                          </a:solidFill>
                          <a:effectLst/>
                        </a:rPr>
                        <a:t> </a:t>
                      </a:r>
                      <a:r>
                        <a:rPr lang="en-US" sz="1000" dirty="0">
                          <a:solidFill>
                            <a:schemeClr val="tx2">
                              <a:lumMod val="75000"/>
                            </a:schemeClr>
                          </a:solidFill>
                          <a:effectLst/>
                        </a:rPr>
                        <a:t>indexing techniques and query</a:t>
                      </a:r>
                      <a:r>
                        <a:rPr lang="en-US" sz="1000" spc="-285" dirty="0">
                          <a:solidFill>
                            <a:schemeClr val="tx2">
                              <a:lumMod val="75000"/>
                            </a:schemeClr>
                          </a:solidFill>
                          <a:effectLst/>
                        </a:rPr>
                        <a:t> </a:t>
                      </a:r>
                      <a:r>
                        <a:rPr lang="en-US" sz="1000" dirty="0">
                          <a:solidFill>
                            <a:schemeClr val="tx2">
                              <a:lumMod val="75000"/>
                            </a:schemeClr>
                          </a:solidFill>
                          <a:effectLst/>
                        </a:rPr>
                        <a:t>optimization</a:t>
                      </a:r>
                      <a:r>
                        <a:rPr lang="en-US" sz="1000" spc="5" dirty="0">
                          <a:solidFill>
                            <a:schemeClr val="tx2">
                              <a:lumMod val="75000"/>
                            </a:schemeClr>
                          </a:solidFill>
                          <a:effectLst/>
                        </a:rPr>
                        <a:t> </a:t>
                      </a:r>
                      <a:r>
                        <a:rPr lang="en-US" sz="1000" dirty="0">
                          <a:solidFill>
                            <a:schemeClr val="tx2">
                              <a:lumMod val="75000"/>
                            </a:schemeClr>
                          </a:solidFill>
                          <a:effectLst/>
                        </a:rPr>
                        <a:t>strategies</a:t>
                      </a:r>
                      <a:endParaRPr lang="en-GB" sz="9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188595"/>
                      <a:r>
                        <a:rPr lang="en-US" sz="1000">
                          <a:solidFill>
                            <a:schemeClr val="tx2">
                              <a:lumMod val="75000"/>
                            </a:schemeClr>
                          </a:solidFill>
                          <a:effectLst/>
                        </a:rPr>
                        <a:t>-</a:t>
                      </a:r>
                      <a:r>
                        <a:rPr lang="en-US" sz="1000" spc="-10">
                          <a:solidFill>
                            <a:schemeClr val="tx2">
                              <a:lumMod val="75000"/>
                            </a:schemeClr>
                          </a:solidFill>
                          <a:effectLst/>
                        </a:rPr>
                        <a:t> </a:t>
                      </a:r>
                      <a:r>
                        <a:rPr lang="en-US" sz="1000">
                          <a:solidFill>
                            <a:schemeClr val="tx2">
                              <a:lumMod val="75000"/>
                            </a:schemeClr>
                          </a:solidFill>
                          <a:effectLst/>
                        </a:rPr>
                        <a:t>Recap</a:t>
                      </a:r>
                      <a:r>
                        <a:rPr lang="en-US" sz="1000" spc="-5">
                          <a:solidFill>
                            <a:schemeClr val="tx2">
                              <a:lumMod val="75000"/>
                            </a:schemeClr>
                          </a:solidFill>
                          <a:effectLst/>
                        </a:rPr>
                        <a:t> </a:t>
                      </a:r>
                      <a:r>
                        <a:rPr lang="en-US" sz="1000">
                          <a:solidFill>
                            <a:schemeClr val="tx2">
                              <a:lumMod val="75000"/>
                            </a:schemeClr>
                          </a:solidFill>
                          <a:effectLst/>
                        </a:rPr>
                        <a:t>main points</a:t>
                      </a:r>
                      <a:endParaRPr lang="en-GB" sz="900">
                        <a:solidFill>
                          <a:schemeClr val="tx2">
                            <a:lumMod val="75000"/>
                          </a:schemeClr>
                        </a:solidFill>
                        <a:effectLst/>
                      </a:endParaRPr>
                    </a:p>
                    <a:p>
                      <a:pPr marL="67945" marR="188595"/>
                      <a:r>
                        <a:rPr lang="en-US" sz="1000">
                          <a:solidFill>
                            <a:schemeClr val="tx2">
                              <a:lumMod val="75000"/>
                            </a:schemeClr>
                          </a:solidFill>
                          <a:effectLst/>
                        </a:rPr>
                        <a:t>- Interactive discussion </a:t>
                      </a:r>
                      <a:endParaRPr lang="en-GB" sz="900">
                        <a:solidFill>
                          <a:schemeClr val="tx2">
                            <a:lumMod val="75000"/>
                          </a:schemeClr>
                        </a:solidFill>
                        <a:effectLst/>
                      </a:endParaRPr>
                    </a:p>
                    <a:p>
                      <a:pPr marL="67945" marR="188595"/>
                      <a:r>
                        <a:rPr lang="en-US" sz="1000">
                          <a:solidFill>
                            <a:schemeClr val="tx2">
                              <a:lumMod val="75000"/>
                            </a:schemeClr>
                          </a:solidFill>
                          <a:effectLst/>
                        </a:rPr>
                        <a:t>-</a:t>
                      </a:r>
                      <a:r>
                        <a:rPr lang="en-US" sz="1000" spc="5">
                          <a:solidFill>
                            <a:schemeClr val="tx2">
                              <a:lumMod val="75000"/>
                            </a:schemeClr>
                          </a:solidFill>
                          <a:effectLst/>
                        </a:rPr>
                        <a:t> </a:t>
                      </a:r>
                      <a:r>
                        <a:rPr lang="en-US" sz="1000">
                          <a:solidFill>
                            <a:schemeClr val="tx2">
                              <a:lumMod val="75000"/>
                            </a:schemeClr>
                          </a:solidFill>
                          <a:effectLst/>
                        </a:rPr>
                        <a:t>Indexing</a:t>
                      </a:r>
                      <a:r>
                        <a:rPr lang="en-US" sz="1000" spc="-50">
                          <a:solidFill>
                            <a:schemeClr val="tx2">
                              <a:lumMod val="75000"/>
                            </a:schemeClr>
                          </a:solidFill>
                          <a:effectLst/>
                        </a:rPr>
                        <a:t> </a:t>
                      </a:r>
                      <a:r>
                        <a:rPr lang="en-US" sz="1000">
                          <a:solidFill>
                            <a:schemeClr val="tx2">
                              <a:lumMod val="75000"/>
                            </a:schemeClr>
                          </a:solidFill>
                          <a:effectLst/>
                        </a:rPr>
                        <a:t>and</a:t>
                      </a:r>
                      <a:r>
                        <a:rPr lang="en-US" sz="1000" spc="-40">
                          <a:solidFill>
                            <a:schemeClr val="tx2">
                              <a:lumMod val="75000"/>
                            </a:schemeClr>
                          </a:solidFill>
                          <a:effectLst/>
                        </a:rPr>
                        <a:t> </a:t>
                      </a:r>
                      <a:r>
                        <a:rPr lang="en-US" sz="1000">
                          <a:solidFill>
                            <a:schemeClr val="tx2">
                              <a:lumMod val="75000"/>
                            </a:schemeClr>
                          </a:solidFill>
                          <a:effectLst/>
                        </a:rPr>
                        <a:t>optimization</a:t>
                      </a:r>
                      <a:r>
                        <a:rPr lang="en-US" sz="1000" spc="-285">
                          <a:solidFill>
                            <a:schemeClr val="tx2">
                              <a:lumMod val="75000"/>
                            </a:schemeClr>
                          </a:solidFill>
                          <a:effectLst/>
                        </a:rPr>
                        <a:t> </a:t>
                      </a:r>
                      <a:r>
                        <a:rPr lang="en-US" sz="1000">
                          <a:solidFill>
                            <a:schemeClr val="tx2">
                              <a:lumMod val="75000"/>
                            </a:schemeClr>
                          </a:solidFill>
                          <a:effectLst/>
                        </a:rPr>
                        <a:t>exercises</a:t>
                      </a:r>
                      <a:endParaRPr lang="en-GB" sz="900">
                        <a:solidFill>
                          <a:schemeClr val="tx2">
                            <a:lumMod val="75000"/>
                          </a:schemeClr>
                        </a:solidFill>
                        <a:effectLst/>
                      </a:endParaRPr>
                    </a:p>
                    <a:p>
                      <a:pPr marL="67945" marR="188595"/>
                      <a:r>
                        <a:rPr lang="en-US" sz="1000" spc="-5">
                          <a:solidFill>
                            <a:schemeClr val="tx2">
                              <a:lumMod val="75000"/>
                            </a:schemeClr>
                          </a:solidFill>
                          <a:effectLst/>
                        </a:rPr>
                        <a:t> </a:t>
                      </a:r>
                      <a:r>
                        <a:rPr lang="en-US" sz="1000">
                          <a:solidFill>
                            <a:schemeClr val="tx2">
                              <a:lumMod val="75000"/>
                            </a:schemeClr>
                          </a:solidFill>
                          <a:effectLst/>
                        </a:rPr>
                        <a:t>-</a:t>
                      </a:r>
                      <a:r>
                        <a:rPr lang="en-US" sz="1000" spc="-10">
                          <a:solidFill>
                            <a:schemeClr val="tx2">
                              <a:lumMod val="75000"/>
                            </a:schemeClr>
                          </a:solidFill>
                          <a:effectLst/>
                        </a:rPr>
                        <a:t> </a:t>
                      </a:r>
                      <a:r>
                        <a:rPr lang="en-US" sz="1000">
                          <a:solidFill>
                            <a:schemeClr val="tx2">
                              <a:lumMod val="75000"/>
                            </a:schemeClr>
                          </a:solidFill>
                          <a:effectLst/>
                        </a:rPr>
                        <a:t>Performance</a:t>
                      </a:r>
                      <a:endParaRPr lang="en-GB" sz="900">
                        <a:solidFill>
                          <a:schemeClr val="tx2">
                            <a:lumMod val="75000"/>
                          </a:schemeClr>
                        </a:solidFill>
                        <a:effectLst/>
                      </a:endParaRPr>
                    </a:p>
                    <a:p>
                      <a:pPr marL="67945">
                        <a:lnSpc>
                          <a:spcPts val="1320"/>
                        </a:lnSpc>
                      </a:pPr>
                      <a:r>
                        <a:rPr lang="en-US" sz="1000">
                          <a:solidFill>
                            <a:schemeClr val="tx2">
                              <a:lumMod val="75000"/>
                            </a:schemeClr>
                          </a:solidFill>
                          <a:effectLst/>
                        </a:rPr>
                        <a:t>tuning</a:t>
                      </a:r>
                      <a:r>
                        <a:rPr lang="en-US" sz="1000" spc="-20">
                          <a:solidFill>
                            <a:schemeClr val="tx2">
                              <a:lumMod val="75000"/>
                            </a:schemeClr>
                          </a:solidFill>
                          <a:effectLst/>
                        </a:rPr>
                        <a:t> </a:t>
                      </a:r>
                      <a:r>
                        <a:rPr lang="en-US" sz="1000">
                          <a:solidFill>
                            <a:schemeClr val="tx2">
                              <a:lumMod val="75000"/>
                            </a:schemeClr>
                          </a:solidFill>
                          <a:effectLst/>
                        </a:rPr>
                        <a:t>simulations</a:t>
                      </a:r>
                      <a:endParaRPr lang="en-GB" sz="90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742315" algn="just"/>
                      <a:r>
                        <a:rPr lang="en-US" sz="1000">
                          <a:solidFill>
                            <a:schemeClr val="tx2">
                              <a:lumMod val="75000"/>
                            </a:schemeClr>
                          </a:solidFill>
                          <a:effectLst/>
                        </a:rPr>
                        <a:t>-Assessment</a:t>
                      </a:r>
                      <a:r>
                        <a:rPr lang="en-US" sz="1000" spc="-5">
                          <a:solidFill>
                            <a:schemeClr val="tx2">
                              <a:lumMod val="75000"/>
                            </a:schemeClr>
                          </a:solidFill>
                          <a:effectLst/>
                        </a:rPr>
                        <a:t> </a:t>
                      </a:r>
                      <a:r>
                        <a:rPr lang="en-US" sz="1000">
                          <a:solidFill>
                            <a:schemeClr val="tx2">
                              <a:lumMod val="75000"/>
                            </a:schemeClr>
                          </a:solidFill>
                          <a:effectLst/>
                        </a:rPr>
                        <a:t>through indexing and</a:t>
                      </a:r>
                      <a:r>
                        <a:rPr lang="en-US" sz="1000" spc="-290">
                          <a:solidFill>
                            <a:schemeClr val="tx2">
                              <a:lumMod val="75000"/>
                            </a:schemeClr>
                          </a:solidFill>
                          <a:effectLst/>
                        </a:rPr>
                        <a:t> </a:t>
                      </a:r>
                      <a:r>
                        <a:rPr lang="en-US" sz="1000">
                          <a:solidFill>
                            <a:schemeClr val="tx2">
                              <a:lumMod val="75000"/>
                            </a:schemeClr>
                          </a:solidFill>
                          <a:effectLst/>
                        </a:rPr>
                        <a:t>optimization</a:t>
                      </a:r>
                      <a:r>
                        <a:rPr lang="en-US" sz="1000" spc="-290">
                          <a:solidFill>
                            <a:schemeClr val="tx2">
                              <a:lumMod val="75000"/>
                            </a:schemeClr>
                          </a:solidFill>
                          <a:effectLst/>
                        </a:rPr>
                        <a:t> </a:t>
                      </a:r>
                      <a:r>
                        <a:rPr lang="en-US" sz="1000">
                          <a:solidFill>
                            <a:schemeClr val="tx2">
                              <a:lumMod val="75000"/>
                            </a:schemeClr>
                          </a:solidFill>
                          <a:effectLst/>
                        </a:rPr>
                        <a:t>assignments</a:t>
                      </a:r>
                      <a:endParaRPr lang="en-GB" sz="90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a:r>
                        <a:rPr lang="en-US" sz="1000">
                          <a:solidFill>
                            <a:schemeClr val="tx2">
                              <a:lumMod val="75000"/>
                            </a:schemeClr>
                          </a:solidFill>
                          <a:effectLst/>
                        </a:rPr>
                        <a:t>CLO3</a:t>
                      </a:r>
                      <a:endParaRPr lang="en-GB" sz="90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4692800"/>
                  </a:ext>
                </a:extLst>
              </a:tr>
              <a:tr h="1008074">
                <a:tc>
                  <a:txBody>
                    <a:bodyPr/>
                    <a:lstStyle/>
                    <a:p>
                      <a:pPr marL="67945">
                        <a:lnSpc>
                          <a:spcPts val="1340"/>
                        </a:lnSpc>
                      </a:pPr>
                      <a:r>
                        <a:rPr lang="en-US" sz="1000">
                          <a:solidFill>
                            <a:schemeClr val="tx2">
                              <a:lumMod val="75000"/>
                            </a:schemeClr>
                          </a:solidFill>
                          <a:effectLst/>
                        </a:rPr>
                        <a:t>6</a:t>
                      </a:r>
                      <a:endParaRPr lang="en-GB" sz="90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a:r>
                        <a:rPr lang="en-US" sz="1000">
                          <a:solidFill>
                            <a:schemeClr val="tx2">
                              <a:lumMod val="75000"/>
                            </a:schemeClr>
                          </a:solidFill>
                          <a:effectLst/>
                        </a:rPr>
                        <a:t>6</a:t>
                      </a:r>
                      <a:endParaRPr lang="en-GB" sz="90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93980"/>
                      <a:r>
                        <a:rPr lang="en-US" sz="1000" dirty="0">
                          <a:solidFill>
                            <a:schemeClr val="tx2">
                              <a:lumMod val="75000"/>
                            </a:schemeClr>
                          </a:solidFill>
                          <a:effectLst/>
                        </a:rPr>
                        <a:t>Transactions and</a:t>
                      </a:r>
                      <a:r>
                        <a:rPr lang="en-US" sz="1000" spc="5" dirty="0">
                          <a:solidFill>
                            <a:schemeClr val="tx2">
                              <a:lumMod val="75000"/>
                            </a:schemeClr>
                          </a:solidFill>
                          <a:effectLst/>
                        </a:rPr>
                        <a:t> </a:t>
                      </a:r>
                      <a:r>
                        <a:rPr lang="en-US" sz="1000" spc="-5" dirty="0">
                          <a:solidFill>
                            <a:schemeClr val="tx2">
                              <a:lumMod val="75000"/>
                            </a:schemeClr>
                          </a:solidFill>
                          <a:effectLst/>
                        </a:rPr>
                        <a:t>Concurrency</a:t>
                      </a:r>
                      <a:r>
                        <a:rPr lang="en-US" sz="1000" spc="-45" dirty="0">
                          <a:solidFill>
                            <a:schemeClr val="tx2">
                              <a:lumMod val="75000"/>
                            </a:schemeClr>
                          </a:solidFill>
                          <a:effectLst/>
                        </a:rPr>
                        <a:t> </a:t>
                      </a:r>
                      <a:r>
                        <a:rPr lang="en-US" sz="1000" dirty="0">
                          <a:solidFill>
                            <a:schemeClr val="tx2">
                              <a:lumMod val="75000"/>
                            </a:schemeClr>
                          </a:solidFill>
                          <a:effectLst/>
                        </a:rPr>
                        <a:t>Control</a:t>
                      </a:r>
                      <a:endParaRPr lang="en-GB" sz="900" dirty="0">
                        <a:solidFill>
                          <a:schemeClr val="tx2">
                            <a:lumMod val="75000"/>
                          </a:schemeClr>
                        </a:solidFill>
                        <a:effectLst/>
                      </a:endParaRPr>
                    </a:p>
                    <a:p>
                      <a:pPr marL="67945" marR="197485"/>
                      <a:r>
                        <a:rPr lang="en-US" sz="1000" dirty="0">
                          <a:solidFill>
                            <a:schemeClr val="tx2">
                              <a:lumMod val="75000"/>
                            </a:schemeClr>
                          </a:solidFill>
                          <a:effectLst/>
                        </a:rPr>
                        <a:t>- Understand</a:t>
                      </a:r>
                      <a:r>
                        <a:rPr lang="en-US" sz="1000" spc="5" dirty="0">
                          <a:solidFill>
                            <a:schemeClr val="tx2">
                              <a:lumMod val="75000"/>
                            </a:schemeClr>
                          </a:solidFill>
                          <a:effectLst/>
                        </a:rPr>
                        <a:t> </a:t>
                      </a:r>
                      <a:r>
                        <a:rPr lang="en-US" sz="1000" dirty="0">
                          <a:solidFill>
                            <a:schemeClr val="tx2">
                              <a:lumMod val="75000"/>
                            </a:schemeClr>
                          </a:solidFill>
                          <a:effectLst/>
                        </a:rPr>
                        <a:t>transaction</a:t>
                      </a:r>
                      <a:r>
                        <a:rPr lang="en-US" sz="1000" spc="5" dirty="0">
                          <a:solidFill>
                            <a:schemeClr val="tx2">
                              <a:lumMod val="75000"/>
                            </a:schemeClr>
                          </a:solidFill>
                          <a:effectLst/>
                        </a:rPr>
                        <a:t> </a:t>
                      </a:r>
                      <a:r>
                        <a:rPr lang="en-US" sz="1000" dirty="0">
                          <a:solidFill>
                            <a:schemeClr val="tx2">
                              <a:lumMod val="75000"/>
                            </a:schemeClr>
                          </a:solidFill>
                          <a:effectLst/>
                        </a:rPr>
                        <a:t>management and</a:t>
                      </a:r>
                      <a:r>
                        <a:rPr lang="en-US" sz="1000" spc="5" dirty="0">
                          <a:solidFill>
                            <a:schemeClr val="tx2">
                              <a:lumMod val="75000"/>
                            </a:schemeClr>
                          </a:solidFill>
                          <a:effectLst/>
                        </a:rPr>
                        <a:t> </a:t>
                      </a:r>
                      <a:r>
                        <a:rPr lang="en-US" sz="1000" dirty="0">
                          <a:solidFill>
                            <a:schemeClr val="tx2">
                              <a:lumMod val="75000"/>
                            </a:schemeClr>
                          </a:solidFill>
                          <a:effectLst/>
                        </a:rPr>
                        <a:t>concurrency</a:t>
                      </a:r>
                      <a:r>
                        <a:rPr lang="en-US" sz="1000" spc="-75" dirty="0">
                          <a:solidFill>
                            <a:schemeClr val="tx2">
                              <a:lumMod val="75000"/>
                            </a:schemeClr>
                          </a:solidFill>
                          <a:effectLst/>
                        </a:rPr>
                        <a:t> </a:t>
                      </a:r>
                      <a:r>
                        <a:rPr lang="en-US" sz="1000" dirty="0">
                          <a:solidFill>
                            <a:schemeClr val="tx2">
                              <a:lumMod val="75000"/>
                            </a:schemeClr>
                          </a:solidFill>
                          <a:effectLst/>
                        </a:rPr>
                        <a:t>control</a:t>
                      </a:r>
                      <a:endParaRPr lang="en-GB" sz="900" dirty="0">
                        <a:solidFill>
                          <a:schemeClr val="tx2">
                            <a:lumMod val="75000"/>
                          </a:schemeClr>
                        </a:solidFill>
                        <a:effectLst/>
                      </a:endParaRPr>
                    </a:p>
                    <a:p>
                      <a:pPr marL="67945">
                        <a:lnSpc>
                          <a:spcPts val="1320"/>
                        </a:lnSpc>
                      </a:pPr>
                      <a:r>
                        <a:rPr lang="en-US" sz="1000" dirty="0">
                          <a:solidFill>
                            <a:schemeClr val="tx2">
                              <a:lumMod val="75000"/>
                            </a:schemeClr>
                          </a:solidFill>
                          <a:effectLst/>
                        </a:rPr>
                        <a:t>mechanisms</a:t>
                      </a:r>
                      <a:endParaRPr lang="en-GB" sz="9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259080"/>
                      <a:r>
                        <a:rPr lang="en-US" sz="1000" dirty="0">
                          <a:solidFill>
                            <a:schemeClr val="tx2">
                              <a:lumMod val="75000"/>
                            </a:schemeClr>
                          </a:solidFill>
                          <a:effectLst/>
                        </a:rPr>
                        <a:t>- Recap main points</a:t>
                      </a:r>
                      <a:endParaRPr lang="en-GB" sz="900" dirty="0">
                        <a:solidFill>
                          <a:schemeClr val="tx2">
                            <a:lumMod val="75000"/>
                          </a:schemeClr>
                        </a:solidFill>
                        <a:effectLst/>
                      </a:endParaRPr>
                    </a:p>
                    <a:p>
                      <a:pPr marL="67945" marR="259080"/>
                      <a:r>
                        <a:rPr lang="en-US" sz="1000" dirty="0">
                          <a:solidFill>
                            <a:schemeClr val="tx2">
                              <a:lumMod val="75000"/>
                            </a:schemeClr>
                          </a:solidFill>
                          <a:effectLst/>
                        </a:rPr>
                        <a:t> -</a:t>
                      </a:r>
                      <a:r>
                        <a:rPr lang="en-US" sz="1000" spc="5" dirty="0">
                          <a:solidFill>
                            <a:schemeClr val="tx2">
                              <a:lumMod val="75000"/>
                            </a:schemeClr>
                          </a:solidFill>
                          <a:effectLst/>
                        </a:rPr>
                        <a:t> </a:t>
                      </a:r>
                      <a:r>
                        <a:rPr lang="en-US" sz="1000" dirty="0">
                          <a:solidFill>
                            <a:schemeClr val="tx2">
                              <a:lumMod val="75000"/>
                            </a:schemeClr>
                          </a:solidFill>
                          <a:effectLst/>
                        </a:rPr>
                        <a:t>Interactive discussion</a:t>
                      </a:r>
                      <a:endParaRPr lang="en-GB" sz="900" dirty="0">
                        <a:solidFill>
                          <a:schemeClr val="tx2">
                            <a:lumMod val="75000"/>
                          </a:schemeClr>
                        </a:solidFill>
                        <a:effectLst/>
                      </a:endParaRPr>
                    </a:p>
                    <a:p>
                      <a:pPr marL="67945" marR="259080"/>
                      <a:r>
                        <a:rPr lang="en-US" sz="1000" dirty="0">
                          <a:solidFill>
                            <a:schemeClr val="tx2">
                              <a:lumMod val="75000"/>
                            </a:schemeClr>
                          </a:solidFill>
                          <a:effectLst/>
                        </a:rPr>
                        <a:t> -</a:t>
                      </a:r>
                      <a:r>
                        <a:rPr lang="en-US" sz="1000" spc="5" dirty="0">
                          <a:solidFill>
                            <a:schemeClr val="tx2">
                              <a:lumMod val="75000"/>
                            </a:schemeClr>
                          </a:solidFill>
                          <a:effectLst/>
                        </a:rPr>
                        <a:t> </a:t>
                      </a:r>
                      <a:r>
                        <a:rPr lang="en-US" sz="1000" dirty="0">
                          <a:solidFill>
                            <a:schemeClr val="tx2">
                              <a:lumMod val="75000"/>
                            </a:schemeClr>
                          </a:solidFill>
                          <a:effectLst/>
                        </a:rPr>
                        <a:t>Transaction</a:t>
                      </a:r>
                      <a:r>
                        <a:rPr lang="en-US" sz="1000" spc="-75" dirty="0">
                          <a:solidFill>
                            <a:schemeClr val="tx2">
                              <a:lumMod val="75000"/>
                            </a:schemeClr>
                          </a:solidFill>
                          <a:effectLst/>
                        </a:rPr>
                        <a:t> </a:t>
                      </a:r>
                      <a:r>
                        <a:rPr lang="en-US" sz="1000" dirty="0">
                          <a:solidFill>
                            <a:schemeClr val="tx2">
                              <a:lumMod val="75000"/>
                            </a:schemeClr>
                          </a:solidFill>
                          <a:effectLst/>
                        </a:rPr>
                        <a:t>management</a:t>
                      </a:r>
                      <a:r>
                        <a:rPr lang="en-US" sz="1000" spc="-285" dirty="0">
                          <a:solidFill>
                            <a:schemeClr val="tx2">
                              <a:lumMod val="75000"/>
                            </a:schemeClr>
                          </a:solidFill>
                          <a:effectLst/>
                        </a:rPr>
                        <a:t> </a:t>
                      </a:r>
                      <a:r>
                        <a:rPr lang="en-US" sz="1000" dirty="0">
                          <a:solidFill>
                            <a:schemeClr val="tx2">
                              <a:lumMod val="75000"/>
                            </a:schemeClr>
                          </a:solidFill>
                          <a:effectLst/>
                        </a:rPr>
                        <a:t>exercises</a:t>
                      </a:r>
                      <a:r>
                        <a:rPr lang="en-US" sz="1000" spc="-5" dirty="0">
                          <a:solidFill>
                            <a:schemeClr val="tx2">
                              <a:lumMod val="75000"/>
                            </a:schemeClr>
                          </a:solidFill>
                          <a:effectLst/>
                        </a:rPr>
                        <a:t> </a:t>
                      </a:r>
                      <a:r>
                        <a:rPr lang="en-US" sz="1000" dirty="0">
                          <a:solidFill>
                            <a:schemeClr val="tx2">
                              <a:lumMod val="75000"/>
                            </a:schemeClr>
                          </a:solidFill>
                          <a:effectLst/>
                        </a:rPr>
                        <a:t>-</a:t>
                      </a:r>
                      <a:r>
                        <a:rPr lang="en-US" sz="1000" spc="-5" dirty="0">
                          <a:solidFill>
                            <a:schemeClr val="tx2">
                              <a:lumMod val="75000"/>
                            </a:schemeClr>
                          </a:solidFill>
                          <a:effectLst/>
                        </a:rPr>
                        <a:t> </a:t>
                      </a:r>
                      <a:r>
                        <a:rPr lang="en-US" sz="1000" dirty="0">
                          <a:solidFill>
                            <a:schemeClr val="tx2">
                              <a:lumMod val="75000"/>
                            </a:schemeClr>
                          </a:solidFill>
                          <a:effectLst/>
                        </a:rPr>
                        <a:t>Concurrency</a:t>
                      </a:r>
                      <a:endParaRPr lang="en-GB" sz="900" dirty="0">
                        <a:solidFill>
                          <a:schemeClr val="tx2">
                            <a:lumMod val="75000"/>
                          </a:schemeClr>
                        </a:solidFill>
                        <a:effectLst/>
                      </a:endParaRPr>
                    </a:p>
                    <a:p>
                      <a:pPr marL="67945">
                        <a:lnSpc>
                          <a:spcPts val="1320"/>
                        </a:lnSpc>
                      </a:pPr>
                      <a:r>
                        <a:rPr lang="en-US" sz="1000" dirty="0">
                          <a:solidFill>
                            <a:schemeClr val="tx2">
                              <a:lumMod val="75000"/>
                            </a:schemeClr>
                          </a:solidFill>
                          <a:effectLst/>
                        </a:rPr>
                        <a:t>control</a:t>
                      </a:r>
                      <a:r>
                        <a:rPr lang="en-US" sz="1000" spc="-5" dirty="0">
                          <a:solidFill>
                            <a:schemeClr val="tx2">
                              <a:lumMod val="75000"/>
                            </a:schemeClr>
                          </a:solidFill>
                          <a:effectLst/>
                        </a:rPr>
                        <a:t> </a:t>
                      </a:r>
                      <a:r>
                        <a:rPr lang="en-US" sz="1000" dirty="0">
                          <a:solidFill>
                            <a:schemeClr val="tx2">
                              <a:lumMod val="75000"/>
                            </a:schemeClr>
                          </a:solidFill>
                          <a:effectLst/>
                        </a:rPr>
                        <a:t>simulations</a:t>
                      </a:r>
                      <a:endParaRPr lang="en-GB" sz="9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184150"/>
                      <a:r>
                        <a:rPr lang="en-US" sz="1000">
                          <a:solidFill>
                            <a:schemeClr val="tx2">
                              <a:lumMod val="75000"/>
                            </a:schemeClr>
                          </a:solidFill>
                          <a:effectLst/>
                        </a:rPr>
                        <a:t>- Assessment of</a:t>
                      </a:r>
                      <a:r>
                        <a:rPr lang="en-US" sz="1000" spc="5">
                          <a:solidFill>
                            <a:schemeClr val="tx2">
                              <a:lumMod val="75000"/>
                            </a:schemeClr>
                          </a:solidFill>
                          <a:effectLst/>
                        </a:rPr>
                        <a:t> </a:t>
                      </a:r>
                      <a:r>
                        <a:rPr lang="en-US" sz="1000">
                          <a:solidFill>
                            <a:schemeClr val="tx2">
                              <a:lumMod val="75000"/>
                            </a:schemeClr>
                          </a:solidFill>
                          <a:effectLst/>
                        </a:rPr>
                        <a:t>transaction and</a:t>
                      </a:r>
                      <a:r>
                        <a:rPr lang="en-US" sz="1000" spc="5">
                          <a:solidFill>
                            <a:schemeClr val="tx2">
                              <a:lumMod val="75000"/>
                            </a:schemeClr>
                          </a:solidFill>
                          <a:effectLst/>
                        </a:rPr>
                        <a:t> </a:t>
                      </a:r>
                      <a:r>
                        <a:rPr lang="en-US" sz="1000" spc="-5">
                          <a:solidFill>
                            <a:schemeClr val="tx2">
                              <a:lumMod val="75000"/>
                            </a:schemeClr>
                          </a:solidFill>
                          <a:effectLst/>
                        </a:rPr>
                        <a:t>concurrency</a:t>
                      </a:r>
                      <a:r>
                        <a:rPr lang="en-US" sz="1000" spc="-40">
                          <a:solidFill>
                            <a:schemeClr val="tx2">
                              <a:lumMod val="75000"/>
                            </a:schemeClr>
                          </a:solidFill>
                          <a:effectLst/>
                        </a:rPr>
                        <a:t> </a:t>
                      </a:r>
                      <a:r>
                        <a:rPr lang="en-US" sz="1000">
                          <a:solidFill>
                            <a:schemeClr val="tx2">
                              <a:lumMod val="75000"/>
                            </a:schemeClr>
                          </a:solidFill>
                          <a:effectLst/>
                        </a:rPr>
                        <a:t>exercises</a:t>
                      </a:r>
                      <a:endParaRPr lang="en-GB" sz="90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a:lnSpc>
                          <a:spcPts val="1340"/>
                        </a:lnSpc>
                      </a:pPr>
                      <a:r>
                        <a:rPr lang="en-US" sz="1000">
                          <a:solidFill>
                            <a:schemeClr val="tx2">
                              <a:lumMod val="75000"/>
                            </a:schemeClr>
                          </a:solidFill>
                          <a:effectLst/>
                        </a:rPr>
                        <a:t>CLO3</a:t>
                      </a:r>
                      <a:endParaRPr lang="en-GB" sz="90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659473"/>
                  </a:ext>
                </a:extLst>
              </a:tr>
              <a:tr h="1007589">
                <a:tc>
                  <a:txBody>
                    <a:bodyPr/>
                    <a:lstStyle/>
                    <a:p>
                      <a:pPr marL="67945">
                        <a:lnSpc>
                          <a:spcPts val="1340"/>
                        </a:lnSpc>
                      </a:pPr>
                      <a:r>
                        <a:rPr lang="en-US" sz="1000" dirty="0">
                          <a:solidFill>
                            <a:schemeClr val="tx2">
                              <a:lumMod val="75000"/>
                            </a:schemeClr>
                          </a:solidFill>
                          <a:effectLst/>
                        </a:rPr>
                        <a:t>7</a:t>
                      </a:r>
                      <a:endParaRPr lang="en-GB" sz="9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a:r>
                        <a:rPr lang="en-US" sz="1000">
                          <a:solidFill>
                            <a:schemeClr val="tx2">
                              <a:lumMod val="75000"/>
                            </a:schemeClr>
                          </a:solidFill>
                          <a:effectLst/>
                        </a:rPr>
                        <a:t>7</a:t>
                      </a:r>
                      <a:endParaRPr lang="en-GB" sz="90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a:lnSpc>
                          <a:spcPts val="1340"/>
                        </a:lnSpc>
                      </a:pPr>
                      <a:r>
                        <a:rPr lang="en-US" sz="1000" dirty="0">
                          <a:solidFill>
                            <a:schemeClr val="tx2">
                              <a:lumMod val="75000"/>
                            </a:schemeClr>
                          </a:solidFill>
                          <a:effectLst/>
                        </a:rPr>
                        <a:t>Database</a:t>
                      </a:r>
                      <a:r>
                        <a:rPr lang="en-US" sz="1000" spc="-10" dirty="0">
                          <a:solidFill>
                            <a:schemeClr val="tx2">
                              <a:lumMod val="75000"/>
                            </a:schemeClr>
                          </a:solidFill>
                          <a:effectLst/>
                        </a:rPr>
                        <a:t> </a:t>
                      </a:r>
                      <a:r>
                        <a:rPr lang="en-US" sz="1000" dirty="0">
                          <a:solidFill>
                            <a:schemeClr val="tx2">
                              <a:lumMod val="75000"/>
                            </a:schemeClr>
                          </a:solidFill>
                          <a:effectLst/>
                        </a:rPr>
                        <a:t>Security</a:t>
                      </a:r>
                      <a:endParaRPr lang="en-GB" sz="900" dirty="0">
                        <a:solidFill>
                          <a:schemeClr val="tx2">
                            <a:lumMod val="75000"/>
                          </a:schemeClr>
                        </a:solidFill>
                        <a:effectLst/>
                      </a:endParaRPr>
                    </a:p>
                    <a:p>
                      <a:pPr marL="67945" marR="288925" algn="just"/>
                      <a:r>
                        <a:rPr lang="en-US" sz="1000" dirty="0">
                          <a:solidFill>
                            <a:schemeClr val="tx2">
                              <a:lumMod val="75000"/>
                            </a:schemeClr>
                          </a:solidFill>
                          <a:effectLst/>
                        </a:rPr>
                        <a:t>- Explore database</a:t>
                      </a:r>
                      <a:r>
                        <a:rPr lang="en-US" sz="1000" spc="-290" dirty="0">
                          <a:solidFill>
                            <a:schemeClr val="tx2">
                              <a:lumMod val="75000"/>
                            </a:schemeClr>
                          </a:solidFill>
                          <a:effectLst/>
                        </a:rPr>
                        <a:t> </a:t>
                      </a:r>
                      <a:r>
                        <a:rPr lang="en-US" sz="1000" dirty="0">
                          <a:solidFill>
                            <a:schemeClr val="tx2">
                              <a:lumMod val="75000"/>
                            </a:schemeClr>
                          </a:solidFill>
                          <a:effectLst/>
                        </a:rPr>
                        <a:t>security principles</a:t>
                      </a:r>
                      <a:r>
                        <a:rPr lang="en-US" sz="1000" spc="-285" dirty="0">
                          <a:solidFill>
                            <a:schemeClr val="tx2">
                              <a:lumMod val="75000"/>
                            </a:schemeClr>
                          </a:solidFill>
                          <a:effectLst/>
                        </a:rPr>
                        <a:t> </a:t>
                      </a:r>
                      <a:r>
                        <a:rPr lang="en-US" sz="1000" dirty="0">
                          <a:solidFill>
                            <a:schemeClr val="tx2">
                              <a:lumMod val="75000"/>
                            </a:schemeClr>
                          </a:solidFill>
                          <a:effectLst/>
                        </a:rPr>
                        <a:t>and access control</a:t>
                      </a:r>
                      <a:r>
                        <a:rPr lang="en-US" sz="1000" spc="-285" dirty="0">
                          <a:solidFill>
                            <a:schemeClr val="tx2">
                              <a:lumMod val="75000"/>
                            </a:schemeClr>
                          </a:solidFill>
                          <a:effectLst/>
                        </a:rPr>
                        <a:t> </a:t>
                      </a:r>
                      <a:r>
                        <a:rPr lang="en-US" sz="1000" dirty="0">
                          <a:solidFill>
                            <a:schemeClr val="tx2">
                              <a:lumMod val="75000"/>
                            </a:schemeClr>
                          </a:solidFill>
                          <a:effectLst/>
                        </a:rPr>
                        <a:t>mechanisms</a:t>
                      </a:r>
                      <a:endParaRPr lang="en-GB" sz="9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113665" lvl="0" indent="-342900">
                        <a:spcAft>
                          <a:spcPts val="0"/>
                        </a:spcAft>
                        <a:buSzPts val="1200"/>
                        <a:buFont typeface="Times New Roman" panose="02020603050405020304" pitchFamily="18" charset="0"/>
                        <a:buChar char="-"/>
                        <a:tabLst>
                          <a:tab pos="157480" algn="l"/>
                        </a:tabLst>
                      </a:pPr>
                      <a:r>
                        <a:rPr lang="en-US" sz="1000">
                          <a:solidFill>
                            <a:schemeClr val="tx2">
                              <a:lumMod val="75000"/>
                            </a:schemeClr>
                          </a:solidFill>
                          <a:effectLst/>
                        </a:rPr>
                        <a:t>Recap</a:t>
                      </a:r>
                      <a:r>
                        <a:rPr lang="en-US" sz="1000" spc="-5">
                          <a:solidFill>
                            <a:schemeClr val="tx2">
                              <a:lumMod val="75000"/>
                            </a:schemeClr>
                          </a:solidFill>
                          <a:effectLst/>
                        </a:rPr>
                        <a:t> </a:t>
                      </a:r>
                      <a:r>
                        <a:rPr lang="en-US" sz="1000">
                          <a:solidFill>
                            <a:schemeClr val="tx2">
                              <a:lumMod val="75000"/>
                            </a:schemeClr>
                          </a:solidFill>
                          <a:effectLst/>
                        </a:rPr>
                        <a:t>main points</a:t>
                      </a:r>
                      <a:endParaRPr lang="en-GB" sz="900">
                        <a:solidFill>
                          <a:schemeClr val="tx2">
                            <a:lumMod val="75000"/>
                          </a:schemeClr>
                        </a:solidFill>
                        <a:effectLst/>
                      </a:endParaRPr>
                    </a:p>
                    <a:p>
                      <a:pPr marL="342900" marR="113665" lvl="0" indent="-342900">
                        <a:spcAft>
                          <a:spcPts val="0"/>
                        </a:spcAft>
                        <a:buSzPts val="1200"/>
                        <a:buFont typeface="Times New Roman" panose="02020603050405020304" pitchFamily="18" charset="0"/>
                        <a:buChar char="-"/>
                        <a:tabLst>
                          <a:tab pos="157480" algn="l"/>
                        </a:tabLst>
                      </a:pPr>
                      <a:r>
                        <a:rPr lang="en-US" sz="1000" spc="5">
                          <a:solidFill>
                            <a:schemeClr val="tx2">
                              <a:lumMod val="75000"/>
                            </a:schemeClr>
                          </a:solidFill>
                          <a:effectLst/>
                        </a:rPr>
                        <a:t> </a:t>
                      </a:r>
                      <a:r>
                        <a:rPr lang="en-US" sz="1000">
                          <a:solidFill>
                            <a:schemeClr val="tx2">
                              <a:lumMod val="75000"/>
                            </a:schemeClr>
                          </a:solidFill>
                          <a:effectLst/>
                        </a:rPr>
                        <a:t>-</a:t>
                      </a:r>
                      <a:r>
                        <a:rPr lang="en-US" sz="1000" spc="5">
                          <a:solidFill>
                            <a:schemeClr val="tx2">
                              <a:lumMod val="75000"/>
                            </a:schemeClr>
                          </a:solidFill>
                          <a:effectLst/>
                        </a:rPr>
                        <a:t> </a:t>
                      </a:r>
                      <a:r>
                        <a:rPr lang="en-US" sz="1000">
                          <a:solidFill>
                            <a:schemeClr val="tx2">
                              <a:lumMod val="75000"/>
                            </a:schemeClr>
                          </a:solidFill>
                          <a:effectLst/>
                        </a:rPr>
                        <a:t>Interactive discussion </a:t>
                      </a:r>
                      <a:endParaRPr lang="en-GB" sz="900">
                        <a:solidFill>
                          <a:schemeClr val="tx2">
                            <a:lumMod val="75000"/>
                          </a:schemeClr>
                        </a:solidFill>
                        <a:effectLst/>
                      </a:endParaRPr>
                    </a:p>
                    <a:p>
                      <a:pPr marL="68580" marR="113665">
                        <a:spcAft>
                          <a:spcPts val="0"/>
                        </a:spcAft>
                        <a:tabLst>
                          <a:tab pos="157480" algn="l"/>
                        </a:tabLst>
                      </a:pPr>
                      <a:r>
                        <a:rPr lang="en-US" sz="1000">
                          <a:solidFill>
                            <a:schemeClr val="tx2">
                              <a:lumMod val="75000"/>
                            </a:schemeClr>
                          </a:solidFill>
                          <a:effectLst/>
                        </a:rPr>
                        <a:t>-</a:t>
                      </a:r>
                      <a:r>
                        <a:rPr lang="en-US" sz="1000" spc="5">
                          <a:solidFill>
                            <a:schemeClr val="tx2">
                              <a:lumMod val="75000"/>
                            </a:schemeClr>
                          </a:solidFill>
                          <a:effectLst/>
                        </a:rPr>
                        <a:t> </a:t>
                      </a:r>
                      <a:r>
                        <a:rPr lang="en-US" sz="1000">
                          <a:solidFill>
                            <a:schemeClr val="tx2">
                              <a:lumMod val="75000"/>
                            </a:schemeClr>
                          </a:solidFill>
                          <a:effectLst/>
                        </a:rPr>
                        <a:t>Database</a:t>
                      </a:r>
                      <a:r>
                        <a:rPr lang="en-US" sz="1000" spc="-35">
                          <a:solidFill>
                            <a:schemeClr val="tx2">
                              <a:lumMod val="75000"/>
                            </a:schemeClr>
                          </a:solidFill>
                          <a:effectLst/>
                        </a:rPr>
                        <a:t> </a:t>
                      </a:r>
                      <a:r>
                        <a:rPr lang="en-US" sz="1000">
                          <a:solidFill>
                            <a:schemeClr val="tx2">
                              <a:lumMod val="75000"/>
                            </a:schemeClr>
                          </a:solidFill>
                          <a:effectLst/>
                        </a:rPr>
                        <a:t>security</a:t>
                      </a:r>
                      <a:r>
                        <a:rPr lang="en-US" sz="1000" spc="-55">
                          <a:solidFill>
                            <a:schemeClr val="tx2">
                              <a:lumMod val="75000"/>
                            </a:schemeClr>
                          </a:solidFill>
                          <a:effectLst/>
                        </a:rPr>
                        <a:t> </a:t>
                      </a:r>
                      <a:r>
                        <a:rPr lang="en-US" sz="1000">
                          <a:solidFill>
                            <a:schemeClr val="tx2">
                              <a:lumMod val="75000"/>
                            </a:schemeClr>
                          </a:solidFill>
                          <a:effectLst/>
                        </a:rPr>
                        <a:t>scenarios</a:t>
                      </a:r>
                      <a:endParaRPr lang="en-GB" sz="900">
                        <a:solidFill>
                          <a:schemeClr val="tx2">
                            <a:lumMod val="75000"/>
                          </a:schemeClr>
                        </a:solidFill>
                        <a:effectLst/>
                      </a:endParaRPr>
                    </a:p>
                    <a:p>
                      <a:pPr marL="342900" marR="329565" lvl="0" indent="-342900">
                        <a:lnSpc>
                          <a:spcPts val="1350"/>
                        </a:lnSpc>
                        <a:spcAft>
                          <a:spcPts val="0"/>
                        </a:spcAft>
                        <a:buSzPts val="1200"/>
                        <a:buFont typeface="Times New Roman" panose="02020603050405020304" pitchFamily="18" charset="0"/>
                        <a:buChar char="-"/>
                        <a:tabLst>
                          <a:tab pos="157480" algn="l"/>
                        </a:tabLst>
                      </a:pPr>
                      <a:r>
                        <a:rPr lang="en-US" sz="1000">
                          <a:solidFill>
                            <a:schemeClr val="tx2">
                              <a:lumMod val="75000"/>
                            </a:schemeClr>
                          </a:solidFill>
                          <a:effectLst/>
                        </a:rPr>
                        <a:t>Group</a:t>
                      </a:r>
                      <a:r>
                        <a:rPr lang="en-US" sz="1000" spc="-45">
                          <a:solidFill>
                            <a:schemeClr val="tx2">
                              <a:lumMod val="75000"/>
                            </a:schemeClr>
                          </a:solidFill>
                          <a:effectLst/>
                        </a:rPr>
                        <a:t> </a:t>
                      </a:r>
                      <a:r>
                        <a:rPr lang="en-US" sz="1000">
                          <a:solidFill>
                            <a:schemeClr val="tx2">
                              <a:lumMod val="75000"/>
                            </a:schemeClr>
                          </a:solidFill>
                          <a:effectLst/>
                        </a:rPr>
                        <a:t>discussions</a:t>
                      </a:r>
                      <a:r>
                        <a:rPr lang="en-US" sz="1000" spc="-40">
                          <a:solidFill>
                            <a:schemeClr val="tx2">
                              <a:lumMod val="75000"/>
                            </a:schemeClr>
                          </a:solidFill>
                          <a:effectLst/>
                        </a:rPr>
                        <a:t> </a:t>
                      </a:r>
                      <a:r>
                        <a:rPr lang="en-US" sz="1000">
                          <a:solidFill>
                            <a:schemeClr val="tx2">
                              <a:lumMod val="75000"/>
                            </a:schemeClr>
                          </a:solidFill>
                          <a:effectLst/>
                        </a:rPr>
                        <a:t>and</a:t>
                      </a:r>
                      <a:r>
                        <a:rPr lang="en-US" sz="1000" spc="-285">
                          <a:solidFill>
                            <a:schemeClr val="tx2">
                              <a:lumMod val="75000"/>
                            </a:schemeClr>
                          </a:solidFill>
                          <a:effectLst/>
                        </a:rPr>
                        <a:t> </a:t>
                      </a:r>
                      <a:r>
                        <a:rPr lang="en-US" sz="1000">
                          <a:solidFill>
                            <a:schemeClr val="tx2">
                              <a:lumMod val="75000"/>
                            </a:schemeClr>
                          </a:solidFill>
                          <a:effectLst/>
                        </a:rPr>
                        <a:t>role</a:t>
                      </a:r>
                      <a:endParaRPr lang="en-GB" sz="900">
                        <a:solidFill>
                          <a:schemeClr val="tx2">
                            <a:lumMod val="75000"/>
                          </a:schemeClr>
                        </a:solidFill>
                        <a:effectLst/>
                      </a:endParaRPr>
                    </a:p>
                    <a:p>
                      <a:pPr marL="68580" marR="329565">
                        <a:lnSpc>
                          <a:spcPts val="1350"/>
                        </a:lnSpc>
                        <a:spcAft>
                          <a:spcPts val="0"/>
                        </a:spcAft>
                        <a:tabLst>
                          <a:tab pos="157480" algn="l"/>
                        </a:tabLst>
                      </a:pPr>
                      <a:r>
                        <a:rPr lang="en-US" sz="1000">
                          <a:solidFill>
                            <a:schemeClr val="tx2">
                              <a:lumMod val="75000"/>
                            </a:schemeClr>
                          </a:solidFill>
                          <a:effectLst/>
                        </a:rPr>
                        <a:t>-playing</a:t>
                      </a:r>
                      <a:r>
                        <a:rPr lang="en-US" sz="1000" spc="-20">
                          <a:solidFill>
                            <a:schemeClr val="tx2">
                              <a:lumMod val="75000"/>
                            </a:schemeClr>
                          </a:solidFill>
                          <a:effectLst/>
                        </a:rPr>
                        <a:t> </a:t>
                      </a:r>
                      <a:r>
                        <a:rPr lang="en-US" sz="1000">
                          <a:solidFill>
                            <a:schemeClr val="tx2">
                              <a:lumMod val="75000"/>
                            </a:schemeClr>
                          </a:solidFill>
                          <a:effectLst/>
                        </a:rPr>
                        <a:t>exercises</a:t>
                      </a:r>
                      <a:endParaRPr lang="en-GB" sz="90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212725"/>
                      <a:r>
                        <a:rPr lang="en-US" sz="1000">
                          <a:solidFill>
                            <a:schemeClr val="tx2">
                              <a:lumMod val="75000"/>
                            </a:schemeClr>
                          </a:solidFill>
                          <a:effectLst/>
                        </a:rPr>
                        <a:t>-</a:t>
                      </a:r>
                      <a:r>
                        <a:rPr lang="en-US" sz="1000" spc="-50">
                          <a:solidFill>
                            <a:schemeClr val="tx2">
                              <a:lumMod val="75000"/>
                            </a:schemeClr>
                          </a:solidFill>
                          <a:effectLst/>
                        </a:rPr>
                        <a:t> </a:t>
                      </a:r>
                      <a:r>
                        <a:rPr lang="en-US" sz="1000">
                          <a:solidFill>
                            <a:schemeClr val="tx2">
                              <a:lumMod val="75000"/>
                            </a:schemeClr>
                          </a:solidFill>
                          <a:effectLst/>
                        </a:rPr>
                        <a:t>Assessment</a:t>
                      </a:r>
                      <a:r>
                        <a:rPr lang="en-US" sz="1000" spc="-40">
                          <a:solidFill>
                            <a:schemeClr val="tx2">
                              <a:lumMod val="75000"/>
                            </a:schemeClr>
                          </a:solidFill>
                          <a:effectLst/>
                        </a:rPr>
                        <a:t> </a:t>
                      </a:r>
                      <a:r>
                        <a:rPr lang="en-US" sz="1000">
                          <a:solidFill>
                            <a:schemeClr val="tx2">
                              <a:lumMod val="75000"/>
                            </a:schemeClr>
                          </a:solidFill>
                          <a:effectLst/>
                        </a:rPr>
                        <a:t>through</a:t>
                      </a:r>
                      <a:r>
                        <a:rPr lang="en-US" sz="1000" spc="-285">
                          <a:solidFill>
                            <a:schemeClr val="tx2">
                              <a:lumMod val="75000"/>
                            </a:schemeClr>
                          </a:solidFill>
                          <a:effectLst/>
                        </a:rPr>
                        <a:t> </a:t>
                      </a:r>
                      <a:r>
                        <a:rPr lang="en-US" sz="1000">
                          <a:solidFill>
                            <a:schemeClr val="tx2">
                              <a:lumMod val="75000"/>
                            </a:schemeClr>
                          </a:solidFill>
                          <a:effectLst/>
                        </a:rPr>
                        <a:t>database security</a:t>
                      </a:r>
                      <a:r>
                        <a:rPr lang="en-US" sz="1000" spc="5">
                          <a:solidFill>
                            <a:schemeClr val="tx2">
                              <a:lumMod val="75000"/>
                            </a:schemeClr>
                          </a:solidFill>
                          <a:effectLst/>
                        </a:rPr>
                        <a:t> </a:t>
                      </a:r>
                      <a:r>
                        <a:rPr lang="en-US" sz="1000">
                          <a:solidFill>
                            <a:schemeClr val="tx2">
                              <a:lumMod val="75000"/>
                            </a:schemeClr>
                          </a:solidFill>
                          <a:effectLst/>
                        </a:rPr>
                        <a:t>scenarios and access</a:t>
                      </a:r>
                      <a:r>
                        <a:rPr lang="en-US" sz="1000" spc="5">
                          <a:solidFill>
                            <a:schemeClr val="tx2">
                              <a:lumMod val="75000"/>
                            </a:schemeClr>
                          </a:solidFill>
                          <a:effectLst/>
                        </a:rPr>
                        <a:t> </a:t>
                      </a:r>
                      <a:r>
                        <a:rPr lang="en-US" sz="1000">
                          <a:solidFill>
                            <a:schemeClr val="tx2">
                              <a:lumMod val="75000"/>
                            </a:schemeClr>
                          </a:solidFill>
                          <a:effectLst/>
                        </a:rPr>
                        <a:t>control</a:t>
                      </a:r>
                      <a:r>
                        <a:rPr lang="en-US" sz="1000" spc="-5">
                          <a:solidFill>
                            <a:schemeClr val="tx2">
                              <a:lumMod val="75000"/>
                            </a:schemeClr>
                          </a:solidFill>
                          <a:effectLst/>
                        </a:rPr>
                        <a:t> </a:t>
                      </a:r>
                      <a:r>
                        <a:rPr lang="en-US" sz="1000">
                          <a:solidFill>
                            <a:schemeClr val="tx2">
                              <a:lumMod val="75000"/>
                            </a:schemeClr>
                          </a:solidFill>
                          <a:effectLst/>
                        </a:rPr>
                        <a:t>policies</a:t>
                      </a:r>
                      <a:endParaRPr lang="en-GB" sz="90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a:lnSpc>
                          <a:spcPts val="1340"/>
                        </a:lnSpc>
                      </a:pPr>
                      <a:r>
                        <a:rPr lang="en-US" sz="1000">
                          <a:solidFill>
                            <a:schemeClr val="tx2">
                              <a:lumMod val="75000"/>
                            </a:schemeClr>
                          </a:solidFill>
                          <a:effectLst/>
                        </a:rPr>
                        <a:t>CLO4</a:t>
                      </a:r>
                      <a:endParaRPr lang="en-GB" sz="90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9282371"/>
                  </a:ext>
                </a:extLst>
              </a:tr>
              <a:tr h="1008074">
                <a:tc>
                  <a:txBody>
                    <a:bodyPr/>
                    <a:lstStyle/>
                    <a:p>
                      <a:pPr marL="67945">
                        <a:lnSpc>
                          <a:spcPts val="1350"/>
                        </a:lnSpc>
                      </a:pPr>
                      <a:r>
                        <a:rPr lang="en-US" sz="1000">
                          <a:solidFill>
                            <a:schemeClr val="tx2">
                              <a:lumMod val="75000"/>
                            </a:schemeClr>
                          </a:solidFill>
                          <a:effectLst/>
                        </a:rPr>
                        <a:t>8</a:t>
                      </a:r>
                      <a:endParaRPr lang="en-GB" sz="90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a:r>
                        <a:rPr lang="en-US" sz="1000">
                          <a:solidFill>
                            <a:schemeClr val="tx2">
                              <a:lumMod val="75000"/>
                            </a:schemeClr>
                          </a:solidFill>
                          <a:effectLst/>
                        </a:rPr>
                        <a:t>8</a:t>
                      </a:r>
                      <a:endParaRPr lang="en-GB" sz="90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233680"/>
                      <a:r>
                        <a:rPr lang="en-US" sz="1000" b="0" kern="1200" dirty="0">
                          <a:solidFill>
                            <a:schemeClr val="tx2">
                              <a:lumMod val="75000"/>
                            </a:schemeClr>
                          </a:solidFill>
                          <a:effectLst/>
                          <a:latin typeface="+mn-lt"/>
                          <a:ea typeface="+mn-ea"/>
                          <a:cs typeface="+mn-cs"/>
                        </a:rPr>
                        <a:t>Data Warehousing and OLAP</a:t>
                      </a:r>
                      <a:endParaRPr lang="en-GB" sz="1000" b="0" kern="1200" dirty="0">
                        <a:solidFill>
                          <a:schemeClr val="tx2">
                            <a:lumMod val="75000"/>
                          </a:schemeClr>
                        </a:solidFill>
                        <a:effectLst/>
                        <a:latin typeface="+mn-lt"/>
                        <a:ea typeface="+mn-ea"/>
                        <a:cs typeface="+mn-cs"/>
                      </a:endParaRPr>
                    </a:p>
                    <a:p>
                      <a:pPr marL="67945" marR="67945"/>
                      <a:r>
                        <a:rPr lang="en-US" sz="1000" b="0" kern="1200" dirty="0">
                          <a:solidFill>
                            <a:schemeClr val="tx2">
                              <a:lumMod val="75000"/>
                            </a:schemeClr>
                          </a:solidFill>
                          <a:effectLst/>
                          <a:latin typeface="+mn-lt"/>
                          <a:ea typeface="+mn-ea"/>
                          <a:cs typeface="+mn-cs"/>
                        </a:rPr>
                        <a:t>- Learn about data warehousing concepts and OLAP tools</a:t>
                      </a:r>
                      <a:endParaRPr lang="en-GB" sz="1000" b="0" kern="1200" dirty="0">
                        <a:solidFill>
                          <a:schemeClr val="tx2">
                            <a:lumMod val="75000"/>
                          </a:schemeClr>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372110"/>
                      <a:r>
                        <a:rPr lang="en-US" sz="1000" b="0" kern="1200" dirty="0">
                          <a:solidFill>
                            <a:schemeClr val="tx2">
                              <a:lumMod val="75000"/>
                            </a:schemeClr>
                          </a:solidFill>
                          <a:effectLst/>
                          <a:latin typeface="+mn-lt"/>
                          <a:ea typeface="+mn-ea"/>
                          <a:cs typeface="+mn-cs"/>
                        </a:rPr>
                        <a:t>- Recap main points - Interactive discussion </a:t>
                      </a:r>
                      <a:endParaRPr lang="en-GB" sz="1000" b="0" kern="1200" dirty="0">
                        <a:solidFill>
                          <a:schemeClr val="tx2">
                            <a:lumMod val="75000"/>
                          </a:schemeClr>
                        </a:solidFill>
                        <a:effectLst/>
                        <a:latin typeface="+mn-lt"/>
                        <a:ea typeface="+mn-ea"/>
                        <a:cs typeface="+mn-cs"/>
                      </a:endParaRPr>
                    </a:p>
                    <a:p>
                      <a:pPr marL="67945" marR="372110"/>
                      <a:r>
                        <a:rPr lang="en-US" sz="1000" b="0" kern="1200" dirty="0">
                          <a:solidFill>
                            <a:schemeClr val="tx2">
                              <a:lumMod val="75000"/>
                            </a:schemeClr>
                          </a:solidFill>
                          <a:effectLst/>
                          <a:latin typeface="+mn-lt"/>
                          <a:ea typeface="+mn-ea"/>
                          <a:cs typeface="+mn-cs"/>
                        </a:rPr>
                        <a:t>- Data warehousing case</a:t>
                      </a:r>
                      <a:endParaRPr lang="en-GB" sz="1000" b="0" kern="1200" dirty="0">
                        <a:solidFill>
                          <a:schemeClr val="tx2">
                            <a:lumMod val="75000"/>
                          </a:schemeClr>
                        </a:solidFill>
                        <a:effectLst/>
                        <a:latin typeface="+mn-lt"/>
                        <a:ea typeface="+mn-ea"/>
                        <a:cs typeface="+mn-cs"/>
                      </a:endParaRPr>
                    </a:p>
                    <a:p>
                      <a:pPr marL="67945" marR="561975">
                        <a:lnSpc>
                          <a:spcPts val="1370"/>
                        </a:lnSpc>
                      </a:pPr>
                      <a:r>
                        <a:rPr lang="en-US" sz="1000" b="0" kern="1200" dirty="0">
                          <a:solidFill>
                            <a:schemeClr val="tx2">
                              <a:lumMod val="75000"/>
                            </a:schemeClr>
                          </a:solidFill>
                          <a:effectLst/>
                          <a:latin typeface="+mn-lt"/>
                          <a:ea typeface="+mn-ea"/>
                          <a:cs typeface="+mn-cs"/>
                        </a:rPr>
                        <a:t>Studies</a:t>
                      </a:r>
                      <a:endParaRPr lang="en-GB" sz="1000" b="0" kern="1200" dirty="0">
                        <a:solidFill>
                          <a:schemeClr val="tx2">
                            <a:lumMod val="75000"/>
                          </a:schemeClr>
                        </a:solidFill>
                        <a:effectLst/>
                        <a:latin typeface="+mn-lt"/>
                        <a:ea typeface="+mn-ea"/>
                        <a:cs typeface="+mn-cs"/>
                      </a:endParaRPr>
                    </a:p>
                    <a:p>
                      <a:pPr marL="67945" marR="561975">
                        <a:lnSpc>
                          <a:spcPts val="1370"/>
                        </a:lnSpc>
                      </a:pPr>
                      <a:r>
                        <a:rPr lang="en-US" sz="1000" b="0" kern="1200" dirty="0">
                          <a:solidFill>
                            <a:schemeClr val="tx2">
                              <a:lumMod val="75000"/>
                            </a:schemeClr>
                          </a:solidFill>
                          <a:effectLst/>
                          <a:latin typeface="+mn-lt"/>
                          <a:ea typeface="+mn-ea"/>
                          <a:cs typeface="+mn-cs"/>
                        </a:rPr>
                        <a:t> - OLAP tool demonstrations</a:t>
                      </a:r>
                      <a:endParaRPr lang="en-GB" sz="1000" b="0" kern="1200" dirty="0">
                        <a:solidFill>
                          <a:schemeClr val="tx2">
                            <a:lumMod val="75000"/>
                          </a:schemeClr>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73025"/>
                      <a:r>
                        <a:rPr lang="en-US" sz="1000" b="0" kern="1200" dirty="0">
                          <a:solidFill>
                            <a:schemeClr val="tx2">
                              <a:lumMod val="75000"/>
                            </a:schemeClr>
                          </a:solidFill>
                          <a:effectLst/>
                          <a:latin typeface="+mn-lt"/>
                          <a:ea typeface="+mn-ea"/>
                          <a:cs typeface="+mn-cs"/>
                        </a:rPr>
                        <a:t>- Assessment of data warehousing projects and OLAP tool analysis</a:t>
                      </a:r>
                      <a:endParaRPr lang="en-GB" sz="1000" b="0" kern="1200" dirty="0">
                        <a:solidFill>
                          <a:schemeClr val="tx2">
                            <a:lumMod val="75000"/>
                          </a:schemeClr>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a:lnSpc>
                          <a:spcPts val="1350"/>
                        </a:lnSpc>
                      </a:pPr>
                      <a:r>
                        <a:rPr lang="en-US" sz="1000" b="0" kern="1200" dirty="0">
                          <a:solidFill>
                            <a:schemeClr val="tx2">
                              <a:lumMod val="75000"/>
                            </a:schemeClr>
                          </a:solidFill>
                          <a:effectLst/>
                          <a:latin typeface="+mn-lt"/>
                          <a:ea typeface="+mn-ea"/>
                          <a:cs typeface="+mn-cs"/>
                        </a:rPr>
                        <a:t>CLO4</a:t>
                      </a:r>
                      <a:endParaRPr lang="en-GB" sz="1000" b="0" kern="1200" dirty="0">
                        <a:solidFill>
                          <a:schemeClr val="tx2">
                            <a:lumMod val="75000"/>
                          </a:schemeClr>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4109310"/>
                  </a:ext>
                </a:extLst>
              </a:tr>
              <a:tr h="723931">
                <a:tc>
                  <a:txBody>
                    <a:bodyPr/>
                    <a:lstStyle/>
                    <a:p>
                      <a:pPr marL="67945">
                        <a:lnSpc>
                          <a:spcPts val="1350"/>
                        </a:lnSpc>
                      </a:pPr>
                      <a:endParaRPr lang="en-GB" sz="90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marL="67945" algn="ctr"/>
                      <a:endParaRPr lang="en-GB" sz="9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67945" algn="ctr"/>
                      <a:endParaRPr lang="en-GB" sz="9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67945" algn="ctr"/>
                      <a:r>
                        <a:rPr lang="en-GB" sz="9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Mid-Term Examination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pPr marL="67945" marR="67945"/>
                      <a:endParaRPr lang="en-GB" sz="1000" b="0" kern="1200" dirty="0">
                        <a:solidFill>
                          <a:schemeClr val="tx1"/>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67945" marR="561975">
                        <a:lnSpc>
                          <a:spcPts val="1370"/>
                        </a:lnSpc>
                      </a:pPr>
                      <a:endParaRPr lang="en-GB" sz="1000" b="0" kern="1200" dirty="0">
                        <a:solidFill>
                          <a:schemeClr val="tx1"/>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67945" marR="73025"/>
                      <a:endParaRPr lang="en-GB" sz="1000" b="0" kern="1200" dirty="0">
                        <a:solidFill>
                          <a:schemeClr val="tx1"/>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67945">
                        <a:lnSpc>
                          <a:spcPts val="1350"/>
                        </a:lnSpc>
                      </a:pPr>
                      <a:endParaRPr lang="en-GB" sz="1000" b="0" kern="1200" dirty="0">
                        <a:solidFill>
                          <a:schemeClr val="tx1"/>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7388433"/>
                  </a:ext>
                </a:extLst>
              </a:tr>
            </a:tbl>
          </a:graphicData>
        </a:graphic>
      </p:graphicFrame>
      <p:sp>
        <p:nvSpPr>
          <p:cNvPr id="6" name="Rectangle 1">
            <a:extLst>
              <a:ext uri="{FF2B5EF4-FFF2-40B4-BE49-F238E27FC236}">
                <a16:creationId xmlns:a16="http://schemas.microsoft.com/office/drawing/2014/main" id="{D17C00E4-41E4-4990-8393-D25DD4C17E7C}"/>
              </a:ext>
            </a:extLst>
          </p:cNvPr>
          <p:cNvSpPr>
            <a:spLocks noChangeArrowheads="1"/>
          </p:cNvSpPr>
          <p:nvPr/>
        </p:nvSpPr>
        <p:spPr bwMode="auto">
          <a:xfrm>
            <a:off x="1023784" y="349111"/>
            <a:ext cx="2276506" cy="272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b="1" dirty="0">
                <a:latin typeface="Times New Roman" panose="02020603050405020304" pitchFamily="18" charset="0"/>
              </a:rPr>
              <a:t>Course Plan</a:t>
            </a:r>
          </a:p>
        </p:txBody>
      </p:sp>
    </p:spTree>
    <p:extLst>
      <p:ext uri="{BB962C8B-B14F-4D97-AF65-F5344CB8AC3E}">
        <p14:creationId xmlns:p14="http://schemas.microsoft.com/office/powerpoint/2010/main" val="29519644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951B197-0634-436E-AF91-B9FCD0568D3D}"/>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476162"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Mapping Cardinality Constraints</a:t>
            </a:r>
          </a:p>
        </p:txBody>
      </p:sp>
      <p:sp>
        <p:nvSpPr>
          <p:cNvPr id="27651" name="Rectangle 3"/>
          <p:cNvSpPr>
            <a:spLocks noGrp="1" noChangeArrowheads="1"/>
          </p:cNvSpPr>
          <p:nvPr>
            <p:ph type="body" idx="4294967295"/>
          </p:nvPr>
        </p:nvSpPr>
        <p:spPr>
          <a:xfrm>
            <a:off x="3001169" y="1371600"/>
            <a:ext cx="7612062" cy="4114800"/>
          </a:xfrm>
        </p:spPr>
        <p:txBody>
          <a:bodyPr/>
          <a:lstStyle/>
          <a:p>
            <a:r>
              <a:rPr lang="en-US" altLang="en-US" dirty="0"/>
              <a:t>Express the number of entities to which another entity can be associated via a relationship set.</a:t>
            </a:r>
          </a:p>
          <a:p>
            <a:r>
              <a:rPr lang="en-US" altLang="en-US" dirty="0"/>
              <a:t>Most useful in describing binary relationship sets.</a:t>
            </a:r>
          </a:p>
          <a:p>
            <a:r>
              <a:rPr lang="en-US" altLang="en-US" dirty="0"/>
              <a:t>For a binary relationship set the mapping cardinality must be one of the following types:</a:t>
            </a:r>
          </a:p>
          <a:p>
            <a:pPr lvl="1"/>
            <a:r>
              <a:rPr lang="en-US" altLang="en-US" dirty="0">
                <a:ea typeface="ＭＳ Ｐゴシック" panose="020B0600070205080204" pitchFamily="34" charset="-128"/>
              </a:rPr>
              <a:t>One to one</a:t>
            </a:r>
          </a:p>
          <a:p>
            <a:pPr lvl="1"/>
            <a:r>
              <a:rPr lang="en-US" altLang="en-US" dirty="0">
                <a:ea typeface="ＭＳ Ｐゴシック" panose="020B0600070205080204" pitchFamily="34" charset="-128"/>
              </a:rPr>
              <a:t>One to many</a:t>
            </a:r>
          </a:p>
          <a:p>
            <a:pPr lvl="1"/>
            <a:r>
              <a:rPr lang="en-US" altLang="en-US" dirty="0">
                <a:ea typeface="ＭＳ Ｐゴシック" panose="020B0600070205080204" pitchFamily="34" charset="-128"/>
              </a:rPr>
              <a:t>Many to one</a:t>
            </a:r>
          </a:p>
          <a:p>
            <a:pPr lvl="1"/>
            <a:r>
              <a:rPr lang="en-US" altLang="en-US" dirty="0">
                <a:ea typeface="ＭＳ Ｐゴシック" panose="020B0600070205080204" pitchFamily="34" charset="-128"/>
              </a:rPr>
              <a:t>Many to many </a:t>
            </a:r>
          </a:p>
        </p:txBody>
      </p:sp>
    </p:spTree>
    <p:extLst>
      <p:ext uri="{BB962C8B-B14F-4D97-AF65-F5344CB8AC3E}">
        <p14:creationId xmlns:p14="http://schemas.microsoft.com/office/powerpoint/2010/main" val="26678116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7FDFECB-BF84-4C4B-9869-536D9A33F5EE}"/>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478210"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Mapping Cardinalities</a:t>
            </a:r>
          </a:p>
        </p:txBody>
      </p:sp>
      <p:sp>
        <p:nvSpPr>
          <p:cNvPr id="28675" name="Text Box 3"/>
          <p:cNvSpPr txBox="1">
            <a:spLocks noChangeArrowheads="1"/>
          </p:cNvSpPr>
          <p:nvPr/>
        </p:nvSpPr>
        <p:spPr bwMode="auto">
          <a:xfrm>
            <a:off x="4053459" y="4675887"/>
            <a:ext cx="1416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US" altLang="en-US" sz="1700" dirty="0">
                <a:solidFill>
                  <a:srgbClr val="000000"/>
                </a:solidFill>
              </a:rPr>
              <a:t>One to one</a:t>
            </a:r>
          </a:p>
        </p:txBody>
      </p:sp>
      <p:sp>
        <p:nvSpPr>
          <p:cNvPr id="28676" name="Text Box 4"/>
          <p:cNvSpPr txBox="1">
            <a:spLocks noChangeArrowheads="1"/>
          </p:cNvSpPr>
          <p:nvPr/>
        </p:nvSpPr>
        <p:spPr bwMode="auto">
          <a:xfrm>
            <a:off x="7789697" y="4679855"/>
            <a:ext cx="14874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US" altLang="en-US" sz="1700" dirty="0">
                <a:solidFill>
                  <a:srgbClr val="000000"/>
                </a:solidFill>
              </a:rPr>
              <a:t>One to many</a:t>
            </a:r>
          </a:p>
        </p:txBody>
      </p:sp>
      <p:sp>
        <p:nvSpPr>
          <p:cNvPr id="28677" name="Text Box 5"/>
          <p:cNvSpPr txBox="1">
            <a:spLocks noChangeArrowheads="1"/>
          </p:cNvSpPr>
          <p:nvPr/>
        </p:nvSpPr>
        <p:spPr bwMode="auto">
          <a:xfrm>
            <a:off x="3012821" y="5267580"/>
            <a:ext cx="606929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kumimoji="1" lang="en-US" altLang="en-US" sz="1700" dirty="0">
                <a:solidFill>
                  <a:srgbClr val="000000"/>
                </a:solidFill>
              </a:rPr>
              <a:t>Note: Some elements in </a:t>
            </a:r>
            <a:r>
              <a:rPr kumimoji="1" lang="en-US" altLang="en-US" sz="1700" i="1" dirty="0">
                <a:solidFill>
                  <a:srgbClr val="000000"/>
                </a:solidFill>
              </a:rPr>
              <a:t>A</a:t>
            </a:r>
            <a:r>
              <a:rPr kumimoji="1" lang="en-US" altLang="en-US" sz="1700" dirty="0">
                <a:solidFill>
                  <a:srgbClr val="000000"/>
                </a:solidFill>
              </a:rPr>
              <a:t> and </a:t>
            </a:r>
            <a:r>
              <a:rPr kumimoji="1" lang="en-US" altLang="en-US" sz="1700" i="1" dirty="0">
                <a:solidFill>
                  <a:srgbClr val="000000"/>
                </a:solidFill>
              </a:rPr>
              <a:t>B</a:t>
            </a:r>
            <a:r>
              <a:rPr kumimoji="1" lang="en-US" altLang="en-US" sz="1700" dirty="0">
                <a:solidFill>
                  <a:srgbClr val="000000"/>
                </a:solidFill>
              </a:rPr>
              <a:t> may not be mapped to any </a:t>
            </a:r>
          </a:p>
          <a:p>
            <a:pPr eaLnBrk="0" fontAlgn="base" hangingPunct="0">
              <a:spcBef>
                <a:spcPct val="0"/>
              </a:spcBef>
              <a:spcAft>
                <a:spcPct val="0"/>
              </a:spcAft>
            </a:pPr>
            <a:r>
              <a:rPr kumimoji="1" lang="en-US" altLang="en-US" sz="1700" dirty="0">
                <a:solidFill>
                  <a:srgbClr val="000000"/>
                </a:solidFill>
              </a:rPr>
              <a:t>elements in the other set</a:t>
            </a:r>
          </a:p>
        </p:txBody>
      </p:sp>
      <p:pic>
        <p:nvPicPr>
          <p:cNvPr id="28678" name="Picture 7" descr="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5680" y="1389380"/>
            <a:ext cx="5939028" cy="30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92353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6131B0C-19E4-4A63-BF29-BB039C88E935}"/>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480258"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Mapping Cardinalities </a:t>
            </a:r>
          </a:p>
        </p:txBody>
      </p:sp>
      <p:sp>
        <p:nvSpPr>
          <p:cNvPr id="29699" name="Text Box 3"/>
          <p:cNvSpPr txBox="1">
            <a:spLocks noChangeArrowheads="1"/>
          </p:cNvSpPr>
          <p:nvPr/>
        </p:nvSpPr>
        <p:spPr bwMode="auto">
          <a:xfrm>
            <a:off x="3808922" y="4593781"/>
            <a:ext cx="1689671"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US" altLang="en-US" sz="1700" dirty="0">
                <a:solidFill>
                  <a:srgbClr val="000000"/>
                </a:solidFill>
              </a:rPr>
              <a:t>Many to one</a:t>
            </a:r>
          </a:p>
        </p:txBody>
      </p:sp>
      <p:sp>
        <p:nvSpPr>
          <p:cNvPr id="29700" name="Text Box 4"/>
          <p:cNvSpPr txBox="1">
            <a:spLocks noChangeArrowheads="1"/>
          </p:cNvSpPr>
          <p:nvPr/>
        </p:nvSpPr>
        <p:spPr bwMode="auto">
          <a:xfrm>
            <a:off x="7486207" y="4632453"/>
            <a:ext cx="160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US" altLang="en-US" sz="1700" dirty="0">
                <a:solidFill>
                  <a:srgbClr val="000000"/>
                </a:solidFill>
              </a:rPr>
              <a:t>Many to many</a:t>
            </a:r>
          </a:p>
        </p:txBody>
      </p:sp>
      <p:sp>
        <p:nvSpPr>
          <p:cNvPr id="29701" name="Text Box 5"/>
          <p:cNvSpPr txBox="1">
            <a:spLocks noChangeArrowheads="1"/>
          </p:cNvSpPr>
          <p:nvPr/>
        </p:nvSpPr>
        <p:spPr bwMode="auto">
          <a:xfrm>
            <a:off x="3031110" y="5126039"/>
            <a:ext cx="604518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kumimoji="1" lang="en-US" altLang="en-US" sz="1700" dirty="0">
                <a:solidFill>
                  <a:srgbClr val="000000"/>
                </a:solidFill>
              </a:rPr>
              <a:t>Note: Some elements in A and B may not be mapped to any </a:t>
            </a:r>
          </a:p>
          <a:p>
            <a:pPr eaLnBrk="0" fontAlgn="base" hangingPunct="0">
              <a:spcBef>
                <a:spcPct val="0"/>
              </a:spcBef>
              <a:spcAft>
                <a:spcPct val="0"/>
              </a:spcAft>
            </a:pPr>
            <a:r>
              <a:rPr kumimoji="1" lang="en-US" altLang="en-US" sz="1700" dirty="0">
                <a:solidFill>
                  <a:srgbClr val="000000"/>
                </a:solidFill>
              </a:rPr>
              <a:t>elements in the other set</a:t>
            </a:r>
          </a:p>
        </p:txBody>
      </p:sp>
      <p:pic>
        <p:nvPicPr>
          <p:cNvPr id="29702" name="Picture 7" descr="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6313" y="1277157"/>
            <a:ext cx="5851524" cy="3053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7397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B171FF3-63AB-41B5-B0A2-FC5B1E933C3E}"/>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494594" name="Rectangle 2"/>
          <p:cNvSpPr>
            <a:spLocks noGrp="1" noChangeArrowheads="1"/>
          </p:cNvSpPr>
          <p:nvPr>
            <p:ph type="title" idx="4294967295"/>
          </p:nvPr>
        </p:nvSpPr>
        <p:spPr>
          <a:xfrm>
            <a:off x="1422400" y="117475"/>
            <a:ext cx="10769600" cy="609600"/>
          </a:xfrm>
        </p:spPr>
        <p:txBody>
          <a:bodyPr/>
          <a:lstStyle/>
          <a:p>
            <a:pPr>
              <a:defRPr/>
            </a:pPr>
            <a:r>
              <a:rPr lang="en-US" altLang="en-US" sz="2400" dirty="0">
                <a:effectLst>
                  <a:outerShdw blurRad="38100" dist="38100" dir="2700000" algn="tl">
                    <a:srgbClr val="C0C0C0"/>
                  </a:outerShdw>
                </a:effectLst>
              </a:rPr>
              <a:t>Representing Cardinality Constraints in ER Diagram</a:t>
            </a:r>
          </a:p>
        </p:txBody>
      </p:sp>
      <p:sp>
        <p:nvSpPr>
          <p:cNvPr id="30723" name="Rectangle 3"/>
          <p:cNvSpPr>
            <a:spLocks noGrp="1" noChangeArrowheads="1"/>
          </p:cNvSpPr>
          <p:nvPr>
            <p:ph type="body" idx="4294967295"/>
          </p:nvPr>
        </p:nvSpPr>
        <p:spPr>
          <a:xfrm>
            <a:off x="2565384" y="1161756"/>
            <a:ext cx="7646987" cy="2744788"/>
          </a:xfrm>
        </p:spPr>
        <p:txBody>
          <a:bodyPr/>
          <a:lstStyle/>
          <a:p>
            <a:pPr>
              <a:lnSpc>
                <a:spcPct val="90000"/>
              </a:lnSpc>
            </a:pPr>
            <a:r>
              <a:rPr lang="en-US" altLang="en-US" dirty="0"/>
              <a:t>We express cardinality constraints by drawing either a directed line (</a:t>
            </a:r>
            <a:r>
              <a:rPr lang="en-US" altLang="en-US" dirty="0">
                <a:sym typeface="Symbol" panose="05050102010706020507" pitchFamily="18" charset="2"/>
              </a:rPr>
              <a:t>), signifying “one,” or an undirected line (—), signifying “many,” between the relationship set and the entity set.</a:t>
            </a:r>
          </a:p>
          <a:p>
            <a:pPr>
              <a:lnSpc>
                <a:spcPct val="90000"/>
              </a:lnSpc>
              <a:buFont typeface="Monotype Sorts" charset="2"/>
              <a:buNone/>
            </a:pPr>
            <a:endParaRPr lang="en-US" altLang="en-US" sz="800" dirty="0">
              <a:sym typeface="Symbol" panose="05050102010706020507" pitchFamily="18" charset="2"/>
            </a:endParaRPr>
          </a:p>
          <a:p>
            <a:pPr>
              <a:lnSpc>
                <a:spcPct val="90000"/>
              </a:lnSpc>
            </a:pPr>
            <a:r>
              <a:rPr lang="en-US" altLang="en-US" dirty="0"/>
              <a:t>One-to-one relationship between an </a:t>
            </a:r>
            <a:r>
              <a:rPr lang="en-US" altLang="en-US" i="1" dirty="0"/>
              <a:t>instructor</a:t>
            </a:r>
            <a:r>
              <a:rPr lang="en-US" altLang="en-US" dirty="0"/>
              <a:t> and a </a:t>
            </a:r>
            <a:r>
              <a:rPr lang="en-US" altLang="en-US" i="1" dirty="0"/>
              <a:t>student </a:t>
            </a:r>
            <a:r>
              <a:rPr lang="en-US" altLang="en-US" dirty="0"/>
              <a:t>:</a:t>
            </a:r>
          </a:p>
          <a:p>
            <a:pPr lvl="1">
              <a:lnSpc>
                <a:spcPct val="90000"/>
              </a:lnSpc>
            </a:pPr>
            <a:r>
              <a:rPr lang="en-US" altLang="en-US" dirty="0">
                <a:ea typeface="ＭＳ Ｐゴシック" panose="020B0600070205080204" pitchFamily="34" charset="-128"/>
              </a:rPr>
              <a:t>A student is associated with at most one </a:t>
            </a:r>
            <a:r>
              <a:rPr lang="en-US" altLang="en-US" i="1" dirty="0">
                <a:ea typeface="ＭＳ Ｐゴシック" panose="020B0600070205080204" pitchFamily="34" charset="-128"/>
              </a:rPr>
              <a:t>instructor</a:t>
            </a:r>
            <a:r>
              <a:rPr lang="en-US" altLang="en-US" dirty="0">
                <a:ea typeface="ＭＳ Ｐゴシック" panose="020B0600070205080204" pitchFamily="34" charset="-128"/>
              </a:rPr>
              <a:t> via the relationship </a:t>
            </a:r>
            <a:r>
              <a:rPr lang="en-US" altLang="en-US" i="1" dirty="0">
                <a:ea typeface="ＭＳ Ｐゴシック" panose="020B0600070205080204" pitchFamily="34" charset="-128"/>
              </a:rPr>
              <a:t>advisor</a:t>
            </a:r>
          </a:p>
          <a:p>
            <a:pPr lvl="1">
              <a:lnSpc>
                <a:spcPct val="90000"/>
              </a:lnSpc>
            </a:pPr>
            <a:r>
              <a:rPr lang="en-US" altLang="en-US" dirty="0">
                <a:ea typeface="ＭＳ Ｐゴシック" panose="020B0600070205080204" pitchFamily="34" charset="-128"/>
              </a:rPr>
              <a:t>A </a:t>
            </a:r>
            <a:r>
              <a:rPr lang="en-US" altLang="en-US" i="1" dirty="0">
                <a:ea typeface="ＭＳ Ｐゴシック" panose="020B0600070205080204" pitchFamily="34" charset="-128"/>
              </a:rPr>
              <a:t>student</a:t>
            </a:r>
            <a:r>
              <a:rPr lang="en-US" altLang="en-US" dirty="0">
                <a:ea typeface="ＭＳ Ｐゴシック" panose="020B0600070205080204" pitchFamily="34" charset="-128"/>
              </a:rPr>
              <a:t> is associated with at most one </a:t>
            </a:r>
            <a:r>
              <a:rPr lang="en-US" altLang="en-US" i="1" dirty="0">
                <a:ea typeface="ＭＳ Ｐゴシック" panose="020B0600070205080204" pitchFamily="34" charset="-128"/>
              </a:rPr>
              <a:t>department</a:t>
            </a:r>
            <a:r>
              <a:rPr lang="en-US" altLang="en-US" dirty="0">
                <a:ea typeface="ＭＳ Ｐゴシック" panose="020B0600070205080204" pitchFamily="34" charset="-128"/>
              </a:rPr>
              <a:t> via </a:t>
            </a:r>
            <a:r>
              <a:rPr lang="en-US" altLang="en-US" i="1" dirty="0" err="1">
                <a:ea typeface="ＭＳ Ｐゴシック" panose="020B0600070205080204" pitchFamily="34" charset="-128"/>
              </a:rPr>
              <a:t>stud_dept</a:t>
            </a:r>
            <a:endParaRPr lang="en-US" altLang="en-US" dirty="0">
              <a:ea typeface="ＭＳ Ｐゴシック" panose="020B0600070205080204" pitchFamily="34" charset="-128"/>
            </a:endParaRPr>
          </a:p>
        </p:txBody>
      </p:sp>
      <p:pic>
        <p:nvPicPr>
          <p:cNvPr id="30724" name="Picture 5"/>
          <p:cNvPicPr>
            <a:picLocks noChangeAspect="1" noChangeArrowheads="1"/>
          </p:cNvPicPr>
          <p:nvPr/>
        </p:nvPicPr>
        <p:blipFill>
          <a:blip r:embed="rId3">
            <a:extLst>
              <a:ext uri="{28A0092B-C50C-407E-A947-70E740481C1C}">
                <a14:useLocalDpi xmlns:a14="http://schemas.microsoft.com/office/drawing/2010/main" val="0"/>
              </a:ext>
            </a:extLst>
          </a:blip>
          <a:srcRect b="78418"/>
          <a:stretch>
            <a:fillRect/>
          </a:stretch>
        </p:blipFill>
        <p:spPr bwMode="auto">
          <a:xfrm>
            <a:off x="3923688" y="4242632"/>
            <a:ext cx="5534851" cy="145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26227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184CFEF-5B98-4A34-910C-283EB9B840BF}"/>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498690" name="Rectangle 2"/>
          <p:cNvSpPr>
            <a:spLocks noGrp="1" noChangeArrowheads="1"/>
          </p:cNvSpPr>
          <p:nvPr>
            <p:ph type="title" idx="4294967295"/>
          </p:nvPr>
        </p:nvSpPr>
        <p:spPr>
          <a:xfrm>
            <a:off x="4114800" y="95250"/>
            <a:ext cx="8077200" cy="609600"/>
          </a:xfrm>
        </p:spPr>
        <p:txBody>
          <a:bodyPr/>
          <a:lstStyle/>
          <a:p>
            <a:pPr>
              <a:defRPr/>
            </a:pPr>
            <a:r>
              <a:rPr lang="en-US" altLang="en-US" dirty="0">
                <a:effectLst>
                  <a:outerShdw blurRad="38100" dist="38100" dir="2700000" algn="tl">
                    <a:srgbClr val="C0C0C0"/>
                  </a:outerShdw>
                </a:effectLst>
              </a:rPr>
              <a:t>One-to-Many Relationship</a:t>
            </a:r>
          </a:p>
        </p:txBody>
      </p:sp>
      <p:sp>
        <p:nvSpPr>
          <p:cNvPr id="31747" name="Rectangle 3"/>
          <p:cNvSpPr>
            <a:spLocks noGrp="1" noChangeArrowheads="1"/>
          </p:cNvSpPr>
          <p:nvPr>
            <p:ph type="body" idx="4294967295"/>
          </p:nvPr>
        </p:nvSpPr>
        <p:spPr>
          <a:xfrm>
            <a:off x="2609731" y="1280690"/>
            <a:ext cx="7643812" cy="1582737"/>
          </a:xfrm>
        </p:spPr>
        <p:txBody>
          <a:bodyPr/>
          <a:lstStyle/>
          <a:p>
            <a:r>
              <a:rPr lang="en-US" altLang="en-US" dirty="0"/>
              <a:t>one-to-many relationship between an </a:t>
            </a:r>
            <a:r>
              <a:rPr lang="en-US" altLang="en-US" i="1" dirty="0"/>
              <a:t>instructor</a:t>
            </a:r>
            <a:r>
              <a:rPr lang="en-US" altLang="en-US" dirty="0"/>
              <a:t> and a </a:t>
            </a:r>
            <a:r>
              <a:rPr lang="en-US" altLang="en-US" i="1" dirty="0"/>
              <a:t>student</a:t>
            </a:r>
          </a:p>
          <a:p>
            <a:pPr lvl="1"/>
            <a:r>
              <a:rPr lang="en-US" altLang="en-US" dirty="0">
                <a:ea typeface="ＭＳ Ｐゴシック" panose="020B0600070205080204" pitchFamily="34" charset="-128"/>
              </a:rPr>
              <a:t>an instructor is associated with several (including 0) students via </a:t>
            </a:r>
            <a:r>
              <a:rPr lang="en-US" altLang="en-US" i="1" dirty="0">
                <a:ea typeface="ＭＳ Ｐゴシック" panose="020B0600070205080204" pitchFamily="34" charset="-128"/>
              </a:rPr>
              <a:t>advisor </a:t>
            </a:r>
          </a:p>
          <a:p>
            <a:pPr lvl="1"/>
            <a:r>
              <a:rPr lang="en-US" altLang="en-US" dirty="0">
                <a:ea typeface="ＭＳ Ｐゴシック" panose="020B0600070205080204" pitchFamily="34" charset="-128"/>
              </a:rPr>
              <a:t>a student is associated with at most one instructor via advisor, </a:t>
            </a:r>
          </a:p>
        </p:txBody>
      </p:sp>
      <p:pic>
        <p:nvPicPr>
          <p:cNvPr id="31748" name="Picture 5"/>
          <p:cNvPicPr>
            <a:picLocks noChangeAspect="1" noChangeArrowheads="1"/>
          </p:cNvPicPr>
          <p:nvPr/>
        </p:nvPicPr>
        <p:blipFill>
          <a:blip r:embed="rId3">
            <a:extLst>
              <a:ext uri="{28A0092B-C50C-407E-A947-70E740481C1C}">
                <a14:useLocalDpi xmlns:a14="http://schemas.microsoft.com/office/drawing/2010/main" val="0"/>
              </a:ext>
            </a:extLst>
          </a:blip>
          <a:srcRect t="31459" b="44698"/>
          <a:stretch>
            <a:fillRect/>
          </a:stretch>
        </p:blipFill>
        <p:spPr bwMode="auto">
          <a:xfrm>
            <a:off x="3855437" y="3439267"/>
            <a:ext cx="5152400" cy="1497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71523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DA7C434-1F11-433B-B868-5B8C52821A12}"/>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500738" name="Rectangle 2"/>
          <p:cNvSpPr>
            <a:spLocks noGrp="1" noChangeArrowheads="1"/>
          </p:cNvSpPr>
          <p:nvPr>
            <p:ph type="title" idx="4294967295"/>
          </p:nvPr>
        </p:nvSpPr>
        <p:spPr>
          <a:xfrm>
            <a:off x="2178851" y="397880"/>
            <a:ext cx="8113712" cy="457200"/>
          </a:xfrm>
        </p:spPr>
        <p:txBody>
          <a:bodyPr/>
          <a:lstStyle/>
          <a:p>
            <a:pPr>
              <a:defRPr/>
            </a:pPr>
            <a:r>
              <a:rPr lang="en-US" altLang="en-US" dirty="0">
                <a:effectLst>
                  <a:outerShdw blurRad="38100" dist="38100" dir="2700000" algn="tl">
                    <a:srgbClr val="C0C0C0"/>
                  </a:outerShdw>
                </a:effectLst>
              </a:rPr>
              <a:t>Many-to-One Relationships</a:t>
            </a:r>
          </a:p>
        </p:txBody>
      </p:sp>
      <p:sp>
        <p:nvSpPr>
          <p:cNvPr id="32771" name="Rectangle 3"/>
          <p:cNvSpPr>
            <a:spLocks noGrp="1" noChangeArrowheads="1"/>
          </p:cNvSpPr>
          <p:nvPr>
            <p:ph type="body" idx="4294967295"/>
          </p:nvPr>
        </p:nvSpPr>
        <p:spPr>
          <a:xfrm>
            <a:off x="2359826" y="1324892"/>
            <a:ext cx="7751762" cy="1814513"/>
          </a:xfrm>
        </p:spPr>
        <p:txBody>
          <a:bodyPr/>
          <a:lstStyle/>
          <a:p>
            <a:r>
              <a:rPr lang="en-US" altLang="en-US" dirty="0"/>
              <a:t>In a many-to-one relationship between an </a:t>
            </a:r>
            <a:r>
              <a:rPr lang="en-US" altLang="en-US" i="1" dirty="0"/>
              <a:t>instructor</a:t>
            </a:r>
            <a:r>
              <a:rPr lang="en-US" altLang="en-US" dirty="0"/>
              <a:t> and a </a:t>
            </a:r>
            <a:r>
              <a:rPr lang="en-US" altLang="en-US" i="1" dirty="0"/>
              <a:t>student, </a:t>
            </a:r>
          </a:p>
          <a:p>
            <a:pPr lvl="1"/>
            <a:r>
              <a:rPr lang="en-US" altLang="en-US" dirty="0">
                <a:ea typeface="ＭＳ Ｐゴシック" panose="020B0600070205080204" pitchFamily="34" charset="-128"/>
              </a:rPr>
              <a:t>an instructor</a:t>
            </a:r>
            <a:r>
              <a:rPr lang="en-US" altLang="en-US" i="1" dirty="0">
                <a:ea typeface="ＭＳ Ｐゴシック" panose="020B0600070205080204" pitchFamily="34" charset="-128"/>
              </a:rPr>
              <a:t> </a:t>
            </a:r>
            <a:r>
              <a:rPr lang="en-US" altLang="en-US" dirty="0">
                <a:ea typeface="ＭＳ Ｐゴシック" panose="020B0600070205080204" pitchFamily="34" charset="-128"/>
              </a:rPr>
              <a:t> is associated with at most one student via </a:t>
            </a:r>
            <a:r>
              <a:rPr lang="en-US" altLang="en-US" i="1" dirty="0">
                <a:ea typeface="ＭＳ Ｐゴシック" panose="020B0600070205080204" pitchFamily="34" charset="-128"/>
              </a:rPr>
              <a:t>advisor</a:t>
            </a:r>
            <a:r>
              <a:rPr lang="en-US" altLang="en-US" dirty="0">
                <a:ea typeface="ＭＳ Ｐゴシック" panose="020B0600070205080204" pitchFamily="34" charset="-128"/>
              </a:rPr>
              <a:t>, </a:t>
            </a:r>
          </a:p>
          <a:p>
            <a:pPr lvl="1"/>
            <a:r>
              <a:rPr lang="en-US" altLang="en-US" dirty="0">
                <a:ea typeface="ＭＳ Ｐゴシック" panose="020B0600070205080204" pitchFamily="34" charset="-128"/>
              </a:rPr>
              <a:t>and a student is associated with several (including 0) instructors via </a:t>
            </a:r>
            <a:r>
              <a:rPr lang="en-US" altLang="en-US" i="1" dirty="0">
                <a:ea typeface="ＭＳ Ｐゴシック" panose="020B0600070205080204" pitchFamily="34" charset="-128"/>
              </a:rPr>
              <a:t>advisor</a:t>
            </a:r>
          </a:p>
        </p:txBody>
      </p:sp>
      <p:grpSp>
        <p:nvGrpSpPr>
          <p:cNvPr id="3" name="Group 2">
            <a:extLst>
              <a:ext uri="{FF2B5EF4-FFF2-40B4-BE49-F238E27FC236}">
                <a16:creationId xmlns:a16="http://schemas.microsoft.com/office/drawing/2014/main" id="{0F11A9D3-B35F-4D20-8A97-EE883DFF5759}"/>
              </a:ext>
            </a:extLst>
          </p:cNvPr>
          <p:cNvGrpSpPr/>
          <p:nvPr/>
        </p:nvGrpSpPr>
        <p:grpSpPr>
          <a:xfrm>
            <a:off x="3297626" y="3348038"/>
            <a:ext cx="5876163" cy="1814513"/>
            <a:chOff x="1999869" y="2532454"/>
            <a:chExt cx="5876163" cy="1814513"/>
          </a:xfrm>
        </p:grpSpPr>
        <p:pic>
          <p:nvPicPr>
            <p:cNvPr id="32772" name="Picture 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t="68164" b="6378"/>
            <a:stretch>
              <a:fillRect/>
            </a:stretch>
          </p:blipFill>
          <p:spPr bwMode="auto">
            <a:xfrm>
              <a:off x="1999869" y="2532454"/>
              <a:ext cx="5876163"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Line 6"/>
            <p:cNvSpPr>
              <a:spLocks noChangeShapeType="1"/>
            </p:cNvSpPr>
            <p:nvPr/>
          </p:nvSpPr>
          <p:spPr bwMode="auto">
            <a:xfrm>
              <a:off x="6361211" y="3472078"/>
              <a:ext cx="228600" cy="1587"/>
            </a:xfrm>
            <a:prstGeom prst="line">
              <a:avLst/>
            </a:prstGeom>
            <a:noFill/>
            <a:ln w="12700">
              <a:solidFill>
                <a:schemeClr val="tx1"/>
              </a:solidFill>
              <a:round/>
              <a:headEnd type="none" w="lg" len="lg"/>
              <a:tailEnd type="stealth" w="lg" len="lg"/>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z="1600">
                <a:solidFill>
                  <a:srgbClr val="000000"/>
                </a:solidFill>
                <a:latin typeface="Helvetica" panose="020B0604020202020204" pitchFamily="34" charset="0"/>
                <a:ea typeface="MS PGothic" panose="020B0600070205080204" pitchFamily="34" charset="-128"/>
              </a:endParaRPr>
            </a:p>
          </p:txBody>
        </p:sp>
      </p:grpSp>
    </p:spTree>
    <p:extLst>
      <p:ext uri="{BB962C8B-B14F-4D97-AF65-F5344CB8AC3E}">
        <p14:creationId xmlns:p14="http://schemas.microsoft.com/office/powerpoint/2010/main" val="12852069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4D901F7-E18E-4092-8CEE-D775F0E83EE9}"/>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502786" name="Rectangle 2"/>
          <p:cNvSpPr>
            <a:spLocks noGrp="1" noChangeArrowheads="1"/>
          </p:cNvSpPr>
          <p:nvPr>
            <p:ph type="title" idx="4294967295"/>
          </p:nvPr>
        </p:nvSpPr>
        <p:spPr>
          <a:xfrm>
            <a:off x="711200" y="174036"/>
            <a:ext cx="10769600" cy="609600"/>
          </a:xfrm>
        </p:spPr>
        <p:txBody>
          <a:bodyPr/>
          <a:lstStyle/>
          <a:p>
            <a:pPr>
              <a:defRPr/>
            </a:pPr>
            <a:r>
              <a:rPr lang="en-US" altLang="en-US" dirty="0">
                <a:effectLst>
                  <a:outerShdw blurRad="38100" dist="38100" dir="2700000" algn="tl">
                    <a:srgbClr val="C0C0C0"/>
                  </a:outerShdw>
                </a:effectLst>
              </a:rPr>
              <a:t>Many-to-Many Relationship</a:t>
            </a:r>
          </a:p>
        </p:txBody>
      </p:sp>
      <p:sp>
        <p:nvSpPr>
          <p:cNvPr id="33795" name="Rectangle 3"/>
          <p:cNvSpPr>
            <a:spLocks noGrp="1" noChangeArrowheads="1"/>
          </p:cNvSpPr>
          <p:nvPr>
            <p:ph type="body" idx="4294967295"/>
          </p:nvPr>
        </p:nvSpPr>
        <p:spPr>
          <a:xfrm>
            <a:off x="2209800" y="2017614"/>
            <a:ext cx="7772400" cy="1546225"/>
          </a:xfrm>
        </p:spPr>
        <p:txBody>
          <a:bodyPr/>
          <a:lstStyle/>
          <a:p>
            <a:r>
              <a:rPr lang="en-US" altLang="en-US" dirty="0"/>
              <a:t>An instructor is associated with several (possibly 0) students via </a:t>
            </a:r>
            <a:r>
              <a:rPr lang="en-US" altLang="en-US" i="1" dirty="0"/>
              <a:t>advisor</a:t>
            </a:r>
          </a:p>
          <a:p>
            <a:r>
              <a:rPr lang="en-US" altLang="en-US" dirty="0"/>
              <a:t>A student is associated with several (possibly 0) instructors via </a:t>
            </a:r>
            <a:r>
              <a:rPr lang="en-US" altLang="en-US" i="1" dirty="0"/>
              <a:t>advisor</a:t>
            </a:r>
            <a:r>
              <a:rPr lang="en-US" altLang="en-US" dirty="0"/>
              <a:t> </a:t>
            </a:r>
          </a:p>
        </p:txBody>
      </p:sp>
      <p:pic>
        <p:nvPicPr>
          <p:cNvPr id="3379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5456" y="4029452"/>
            <a:ext cx="6161088" cy="1260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22556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0AAD82A-5D5B-40A7-94DA-C76C720BA788}"/>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504834" name="Rectangle 2"/>
          <p:cNvSpPr>
            <a:spLocks noGrp="1" noChangeArrowheads="1"/>
          </p:cNvSpPr>
          <p:nvPr>
            <p:ph type="title" idx="4294967295"/>
          </p:nvPr>
        </p:nvSpPr>
        <p:spPr>
          <a:xfrm>
            <a:off x="2438400" y="306515"/>
            <a:ext cx="7427912" cy="455612"/>
          </a:xfrm>
        </p:spPr>
        <p:txBody>
          <a:bodyPr/>
          <a:lstStyle/>
          <a:p>
            <a:pPr>
              <a:defRPr/>
            </a:pPr>
            <a:r>
              <a:rPr lang="en-US" altLang="en-US" dirty="0">
                <a:effectLst>
                  <a:outerShdw blurRad="38100" dist="38100" dir="2700000" algn="tl">
                    <a:srgbClr val="C0C0C0"/>
                  </a:outerShdw>
                </a:effectLst>
              </a:rPr>
              <a:t>Total and Partial Participation</a:t>
            </a:r>
          </a:p>
        </p:txBody>
      </p:sp>
      <p:sp>
        <p:nvSpPr>
          <p:cNvPr id="34819" name="Rectangle 3"/>
          <p:cNvSpPr>
            <a:spLocks noChangeArrowheads="1"/>
          </p:cNvSpPr>
          <p:nvPr/>
        </p:nvSpPr>
        <p:spPr bwMode="auto">
          <a:xfrm>
            <a:off x="2352919" y="1210044"/>
            <a:ext cx="7762043" cy="457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08585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eaLnBrk="0" fontAlgn="base" hangingPunct="0">
              <a:spcBef>
                <a:spcPct val="35000"/>
              </a:spcBef>
              <a:spcAft>
                <a:spcPct val="0"/>
              </a:spcAft>
              <a:buClr>
                <a:srgbClr val="002060"/>
              </a:buClr>
              <a:buSzPct val="110000"/>
              <a:buFont typeface="Wingdings" panose="05000000000000000000" pitchFamily="2" charset="2"/>
              <a:buChar char="§"/>
            </a:pPr>
            <a:r>
              <a:rPr kumimoji="1" lang="en-US" altLang="en-US" sz="1700" b="1" dirty="0">
                <a:solidFill>
                  <a:srgbClr val="000000"/>
                </a:solidFill>
              </a:rPr>
              <a:t>Total participation </a:t>
            </a:r>
            <a:r>
              <a:rPr kumimoji="1" lang="en-US" altLang="en-US" sz="1700" dirty="0">
                <a:solidFill>
                  <a:srgbClr val="000000"/>
                </a:solidFill>
              </a:rPr>
              <a:t>(indicated by double line):  every entity in the entity set participates in at least one relationship in the relationship set</a:t>
            </a:r>
          </a:p>
          <a:p>
            <a:pPr eaLnBrk="0" fontAlgn="base" hangingPunct="0">
              <a:spcBef>
                <a:spcPct val="35000"/>
              </a:spcBef>
              <a:spcAft>
                <a:spcPct val="0"/>
              </a:spcAft>
              <a:buClr>
                <a:srgbClr val="CC3300"/>
              </a:buClr>
              <a:buSzPct val="90000"/>
              <a:buFont typeface="Monotype Sorts" charset="2"/>
              <a:buChar char="n"/>
            </a:pPr>
            <a:endParaRPr kumimoji="1" lang="en-US" altLang="en-US" sz="1700" dirty="0">
              <a:solidFill>
                <a:srgbClr val="000000"/>
              </a:solidFill>
            </a:endParaRPr>
          </a:p>
          <a:p>
            <a:pPr eaLnBrk="0" fontAlgn="base" hangingPunct="0">
              <a:spcBef>
                <a:spcPct val="35000"/>
              </a:spcBef>
              <a:spcAft>
                <a:spcPct val="0"/>
              </a:spcAft>
              <a:buClr>
                <a:srgbClr val="CC3300"/>
              </a:buClr>
              <a:buSzPct val="90000"/>
              <a:buFont typeface="Monotype Sorts" charset="2"/>
              <a:buChar char="n"/>
            </a:pPr>
            <a:endParaRPr kumimoji="1" lang="en-US" altLang="en-US" sz="1700" dirty="0">
              <a:solidFill>
                <a:srgbClr val="000000"/>
              </a:solidFill>
            </a:endParaRPr>
          </a:p>
          <a:p>
            <a:pPr eaLnBrk="0" fontAlgn="base" hangingPunct="0">
              <a:spcBef>
                <a:spcPct val="35000"/>
              </a:spcBef>
              <a:spcAft>
                <a:spcPct val="0"/>
              </a:spcAft>
              <a:buClr>
                <a:srgbClr val="CC3300"/>
              </a:buClr>
              <a:buSzPct val="90000"/>
              <a:buFont typeface="Monotype Sorts" charset="2"/>
              <a:buChar char="n"/>
            </a:pPr>
            <a:endParaRPr kumimoji="1" lang="en-US" altLang="en-US" sz="1700" dirty="0">
              <a:solidFill>
                <a:srgbClr val="000000"/>
              </a:solidFill>
            </a:endParaRPr>
          </a:p>
          <a:p>
            <a:pPr eaLnBrk="0" fontAlgn="base" hangingPunct="0">
              <a:spcBef>
                <a:spcPct val="35000"/>
              </a:spcBef>
              <a:spcAft>
                <a:spcPct val="0"/>
              </a:spcAft>
              <a:buClr>
                <a:srgbClr val="CC3300"/>
              </a:buClr>
              <a:buSzPct val="90000"/>
              <a:buFont typeface="Monotype Sorts" charset="2"/>
              <a:buChar char="n"/>
            </a:pPr>
            <a:endParaRPr kumimoji="1" lang="en-US" altLang="en-US" sz="1700" dirty="0">
              <a:solidFill>
                <a:srgbClr val="000000"/>
              </a:solidFill>
            </a:endParaRPr>
          </a:p>
          <a:p>
            <a:pPr lvl="1" eaLnBrk="0" fontAlgn="base" hangingPunct="0">
              <a:spcBef>
                <a:spcPct val="35000"/>
              </a:spcBef>
              <a:spcAft>
                <a:spcPct val="0"/>
              </a:spcAft>
              <a:buClr>
                <a:srgbClr val="FF9900"/>
              </a:buClr>
              <a:buSzPct val="80000"/>
            </a:pPr>
            <a:endParaRPr kumimoji="1" lang="en-US" altLang="en-US" sz="1700" dirty="0">
              <a:solidFill>
                <a:srgbClr val="000000"/>
              </a:solidFill>
            </a:endParaRPr>
          </a:p>
          <a:p>
            <a:pPr lvl="1" eaLnBrk="0" fontAlgn="base" hangingPunct="0">
              <a:spcBef>
                <a:spcPct val="35000"/>
              </a:spcBef>
              <a:spcAft>
                <a:spcPct val="0"/>
              </a:spcAft>
              <a:buClr>
                <a:srgbClr val="FF9900"/>
              </a:buClr>
              <a:buSzPct val="80000"/>
            </a:pPr>
            <a:r>
              <a:rPr kumimoji="1" lang="en-US" altLang="en-US" sz="1700" dirty="0">
                <a:solidFill>
                  <a:srgbClr val="000000"/>
                </a:solidFill>
              </a:rPr>
              <a:t>participation of </a:t>
            </a:r>
            <a:r>
              <a:rPr kumimoji="1" lang="en-US" altLang="en-US" sz="1700" i="1" dirty="0">
                <a:solidFill>
                  <a:srgbClr val="000000"/>
                </a:solidFill>
              </a:rPr>
              <a:t>student  </a:t>
            </a:r>
            <a:r>
              <a:rPr kumimoji="1" lang="en-US" altLang="en-US" sz="1700" dirty="0">
                <a:solidFill>
                  <a:srgbClr val="000000"/>
                </a:solidFill>
              </a:rPr>
              <a:t>in </a:t>
            </a:r>
            <a:r>
              <a:rPr kumimoji="1" lang="en-US" altLang="en-US" sz="1700" i="1" dirty="0">
                <a:solidFill>
                  <a:srgbClr val="000000"/>
                </a:solidFill>
              </a:rPr>
              <a:t>advisor r</a:t>
            </a:r>
            <a:r>
              <a:rPr kumimoji="1" lang="en-US" altLang="en-US" sz="1700" dirty="0">
                <a:solidFill>
                  <a:srgbClr val="000000"/>
                </a:solidFill>
              </a:rPr>
              <a:t>elation is total</a:t>
            </a:r>
          </a:p>
          <a:p>
            <a:pPr marL="1200150" lvl="2" indent="-342900" eaLnBrk="0" fontAlgn="base" hangingPunct="0">
              <a:spcBef>
                <a:spcPct val="35000"/>
              </a:spcBef>
              <a:spcAft>
                <a:spcPct val="0"/>
              </a:spcAft>
              <a:buClr>
                <a:srgbClr val="33CC33"/>
              </a:buClr>
              <a:buSzPct val="90000"/>
              <a:buFont typeface="Wingdings" panose="05000000000000000000" pitchFamily="2" charset="2"/>
              <a:buChar char="§"/>
            </a:pPr>
            <a:r>
              <a:rPr kumimoji="1" lang="en-US" altLang="en-US" sz="1700" dirty="0">
                <a:solidFill>
                  <a:srgbClr val="000000"/>
                </a:solidFill>
              </a:rPr>
              <a:t> every </a:t>
            </a:r>
            <a:r>
              <a:rPr kumimoji="1" lang="en-US" altLang="en-US" sz="1700" i="1" dirty="0">
                <a:solidFill>
                  <a:srgbClr val="000000"/>
                </a:solidFill>
              </a:rPr>
              <a:t>student </a:t>
            </a:r>
            <a:r>
              <a:rPr kumimoji="1" lang="en-US" altLang="en-US" sz="1700" dirty="0">
                <a:solidFill>
                  <a:srgbClr val="000000"/>
                </a:solidFill>
              </a:rPr>
              <a:t>must have an associated instructor</a:t>
            </a:r>
          </a:p>
          <a:p>
            <a:pPr eaLnBrk="0" fontAlgn="base" hangingPunct="0">
              <a:spcBef>
                <a:spcPct val="35000"/>
              </a:spcBef>
              <a:spcAft>
                <a:spcPct val="0"/>
              </a:spcAft>
              <a:buClr>
                <a:srgbClr val="002060"/>
              </a:buClr>
              <a:buSzPct val="110000"/>
              <a:buFont typeface="Wingdings" panose="05000000000000000000" pitchFamily="2" charset="2"/>
              <a:buChar char="§"/>
            </a:pPr>
            <a:r>
              <a:rPr kumimoji="1" lang="en-US" altLang="en-US" sz="1700" b="1" dirty="0">
                <a:solidFill>
                  <a:srgbClr val="000000"/>
                </a:solidFill>
              </a:rPr>
              <a:t>Partial participation</a:t>
            </a:r>
            <a:r>
              <a:rPr kumimoji="1" lang="en-US" altLang="en-US" sz="1700" dirty="0">
                <a:solidFill>
                  <a:srgbClr val="000000"/>
                </a:solidFill>
              </a:rPr>
              <a:t>:  some entities may not participate in any relationship in the relationship set</a:t>
            </a:r>
          </a:p>
          <a:p>
            <a:pPr marL="800100" lvl="1" indent="-342900" eaLnBrk="0" fontAlgn="base" hangingPunct="0">
              <a:spcBef>
                <a:spcPct val="35000"/>
              </a:spcBef>
              <a:spcAft>
                <a:spcPct val="0"/>
              </a:spcAft>
              <a:buClr>
                <a:srgbClr val="FF9900"/>
              </a:buClr>
              <a:buSzPct val="110000"/>
              <a:buFont typeface="Arial" panose="020B0604020202020204" pitchFamily="34" charset="0"/>
              <a:buChar char="•"/>
            </a:pPr>
            <a:r>
              <a:rPr kumimoji="1" lang="en-US" altLang="en-US" sz="1700" dirty="0">
                <a:solidFill>
                  <a:srgbClr val="000000"/>
                </a:solidFill>
              </a:rPr>
              <a:t>Example: participation of </a:t>
            </a:r>
            <a:r>
              <a:rPr kumimoji="1" lang="en-US" altLang="en-US" sz="1700" i="1" dirty="0">
                <a:solidFill>
                  <a:srgbClr val="000000"/>
                </a:solidFill>
              </a:rPr>
              <a:t>instructor</a:t>
            </a:r>
            <a:r>
              <a:rPr kumimoji="1" lang="en-US" altLang="en-US" sz="1700" dirty="0">
                <a:solidFill>
                  <a:srgbClr val="000000"/>
                </a:solidFill>
              </a:rPr>
              <a:t> in </a:t>
            </a:r>
            <a:r>
              <a:rPr kumimoji="1" lang="en-US" altLang="en-US" sz="1700" i="1" dirty="0">
                <a:solidFill>
                  <a:srgbClr val="000000"/>
                </a:solidFill>
              </a:rPr>
              <a:t>advisor</a:t>
            </a:r>
            <a:r>
              <a:rPr kumimoji="1" lang="en-US" altLang="en-US" sz="1700" dirty="0">
                <a:solidFill>
                  <a:srgbClr val="000000"/>
                </a:solidFill>
              </a:rPr>
              <a:t> is partial</a:t>
            </a:r>
          </a:p>
        </p:txBody>
      </p:sp>
      <p:pic>
        <p:nvPicPr>
          <p:cNvPr id="504851" name="Picture 504850">
            <a:extLst>
              <a:ext uri="{FF2B5EF4-FFF2-40B4-BE49-F238E27FC236}">
                <a16:creationId xmlns:a16="http://schemas.microsoft.com/office/drawing/2014/main" id="{7AD8FC18-4D82-4ED5-AF97-0EC81F628D61}"/>
              </a:ext>
            </a:extLst>
          </p:cNvPr>
          <p:cNvPicPr>
            <a:picLocks noChangeAspect="1"/>
          </p:cNvPicPr>
          <p:nvPr/>
        </p:nvPicPr>
        <p:blipFill>
          <a:blip r:embed="rId3"/>
          <a:stretch>
            <a:fillRect/>
          </a:stretch>
        </p:blipFill>
        <p:spPr>
          <a:xfrm>
            <a:off x="2834522" y="2109757"/>
            <a:ext cx="5985366" cy="1181140"/>
          </a:xfrm>
          <a:prstGeom prst="rect">
            <a:avLst/>
          </a:prstGeom>
        </p:spPr>
      </p:pic>
    </p:spTree>
    <p:extLst>
      <p:ext uri="{BB962C8B-B14F-4D97-AF65-F5344CB8AC3E}">
        <p14:creationId xmlns:p14="http://schemas.microsoft.com/office/powerpoint/2010/main" val="37771523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C7BCFE4-7BE2-4D24-8AB3-C7558E9772FA}"/>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506882" name="Rectangle 2"/>
          <p:cNvSpPr>
            <a:spLocks noGrp="1" noChangeArrowheads="1"/>
          </p:cNvSpPr>
          <p:nvPr>
            <p:ph type="title" idx="4294967295"/>
          </p:nvPr>
        </p:nvSpPr>
        <p:spPr>
          <a:xfrm>
            <a:off x="2169343" y="211932"/>
            <a:ext cx="8420100" cy="682625"/>
          </a:xfrm>
        </p:spPr>
        <p:txBody>
          <a:bodyPr/>
          <a:lstStyle/>
          <a:p>
            <a:pPr>
              <a:defRPr/>
            </a:pPr>
            <a:r>
              <a:rPr lang="en-US" altLang="en-US" sz="2600" dirty="0">
                <a:effectLst>
                  <a:outerShdw blurRad="38100" dist="38100" dir="2700000" algn="tl">
                    <a:srgbClr val="C0C0C0"/>
                  </a:outerShdw>
                </a:effectLst>
              </a:rPr>
              <a:t>Notation for Expressing More Complex Constraints</a:t>
            </a:r>
          </a:p>
        </p:txBody>
      </p:sp>
      <p:sp>
        <p:nvSpPr>
          <p:cNvPr id="35843" name="Rectangle 3"/>
          <p:cNvSpPr>
            <a:spLocks noChangeArrowheads="1"/>
          </p:cNvSpPr>
          <p:nvPr/>
        </p:nvSpPr>
        <p:spPr bwMode="auto">
          <a:xfrm>
            <a:off x="2284707" y="1106488"/>
            <a:ext cx="7632954" cy="446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Helvetica" panose="020B0604020202020204" pitchFamily="34" charset="0"/>
                <a:ea typeface="ＭＳ Ｐゴシック" panose="020B0600070205080204" pitchFamily="34" charset="-128"/>
              </a:defRPr>
            </a:lvl1pPr>
            <a:lvl2pPr marL="800100" indent="-34290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eaLnBrk="0" fontAlgn="base" hangingPunct="0">
              <a:spcBef>
                <a:spcPct val="35000"/>
              </a:spcBef>
              <a:spcAft>
                <a:spcPct val="0"/>
              </a:spcAft>
              <a:buClr>
                <a:srgbClr val="002060"/>
              </a:buClr>
              <a:buSzPct val="110000"/>
              <a:buFont typeface="Wingdings" panose="05000000000000000000" pitchFamily="2" charset="2"/>
              <a:buChar char="§"/>
            </a:pPr>
            <a:r>
              <a:rPr kumimoji="1" lang="en-US" altLang="en-US" sz="1700" dirty="0">
                <a:solidFill>
                  <a:srgbClr val="000000"/>
                </a:solidFill>
              </a:rPr>
              <a:t>A line may have an associated minimum and maximum cardinality, shown in the form </a:t>
            </a:r>
            <a:r>
              <a:rPr kumimoji="1" lang="en-US" altLang="en-US" sz="1700" i="1" dirty="0" err="1">
                <a:solidFill>
                  <a:srgbClr val="000000"/>
                </a:solidFill>
              </a:rPr>
              <a:t>l..h</a:t>
            </a:r>
            <a:r>
              <a:rPr kumimoji="1" lang="en-US" altLang="en-US" sz="1700" dirty="0">
                <a:solidFill>
                  <a:srgbClr val="000000"/>
                </a:solidFill>
              </a:rPr>
              <a:t>, where </a:t>
            </a:r>
            <a:r>
              <a:rPr kumimoji="1" lang="en-US" altLang="en-US" sz="1700" i="1" dirty="0">
                <a:solidFill>
                  <a:srgbClr val="000000"/>
                </a:solidFill>
              </a:rPr>
              <a:t>l</a:t>
            </a:r>
            <a:r>
              <a:rPr kumimoji="1" lang="en-US" altLang="en-US" sz="1700" dirty="0">
                <a:solidFill>
                  <a:srgbClr val="000000"/>
                </a:solidFill>
              </a:rPr>
              <a:t> is the minimum and </a:t>
            </a:r>
            <a:r>
              <a:rPr kumimoji="1" lang="en-US" altLang="en-US" sz="1700" i="1" dirty="0">
                <a:solidFill>
                  <a:srgbClr val="000000"/>
                </a:solidFill>
              </a:rPr>
              <a:t>h</a:t>
            </a:r>
            <a:r>
              <a:rPr kumimoji="1" lang="en-US" altLang="en-US" sz="1700" dirty="0">
                <a:solidFill>
                  <a:srgbClr val="000000"/>
                </a:solidFill>
              </a:rPr>
              <a:t> the maximum cardinality</a:t>
            </a:r>
          </a:p>
          <a:p>
            <a:pPr lvl="1" eaLnBrk="0" fontAlgn="base" hangingPunct="0">
              <a:spcBef>
                <a:spcPct val="35000"/>
              </a:spcBef>
              <a:spcAft>
                <a:spcPct val="0"/>
              </a:spcAft>
              <a:buClr>
                <a:srgbClr val="FF9933"/>
              </a:buClr>
              <a:buSzPct val="110000"/>
              <a:buFont typeface="Arial" panose="020B0604020202020204" pitchFamily="34" charset="0"/>
              <a:buChar char="•"/>
            </a:pPr>
            <a:r>
              <a:rPr kumimoji="1" lang="en-US" altLang="en-US" sz="1700" dirty="0">
                <a:solidFill>
                  <a:srgbClr val="000000"/>
                </a:solidFill>
              </a:rPr>
              <a:t>A minimum value of 1 indicates total participation.</a:t>
            </a:r>
          </a:p>
          <a:p>
            <a:pPr lvl="1" eaLnBrk="0" fontAlgn="base" hangingPunct="0">
              <a:spcBef>
                <a:spcPct val="35000"/>
              </a:spcBef>
              <a:spcAft>
                <a:spcPct val="0"/>
              </a:spcAft>
              <a:buClr>
                <a:srgbClr val="FF9933"/>
              </a:buClr>
              <a:buSzPct val="110000"/>
              <a:buFont typeface="Arial" panose="020B0604020202020204" pitchFamily="34" charset="0"/>
              <a:buChar char="•"/>
            </a:pPr>
            <a:r>
              <a:rPr kumimoji="1" lang="en-US" altLang="en-US" sz="1700" dirty="0">
                <a:solidFill>
                  <a:srgbClr val="000000"/>
                </a:solidFill>
              </a:rPr>
              <a:t>A maximum value of 1 indicates that the entity participates  in at most one relationship</a:t>
            </a:r>
          </a:p>
          <a:p>
            <a:pPr lvl="1" eaLnBrk="0" fontAlgn="base" hangingPunct="0">
              <a:spcBef>
                <a:spcPct val="35000"/>
              </a:spcBef>
              <a:spcAft>
                <a:spcPct val="0"/>
              </a:spcAft>
              <a:buClr>
                <a:srgbClr val="FF9933"/>
              </a:buClr>
              <a:buSzPct val="110000"/>
              <a:buFont typeface="Arial" panose="020B0604020202020204" pitchFamily="34" charset="0"/>
              <a:buChar char="•"/>
            </a:pPr>
            <a:r>
              <a:rPr kumimoji="1" lang="en-US" altLang="en-US" sz="1700" dirty="0">
                <a:solidFill>
                  <a:srgbClr val="000000"/>
                </a:solidFill>
              </a:rPr>
              <a:t>A maximum value of * indicates no limit.</a:t>
            </a:r>
          </a:p>
          <a:p>
            <a:pPr eaLnBrk="0" fontAlgn="base" hangingPunct="0">
              <a:spcBef>
                <a:spcPct val="35000"/>
              </a:spcBef>
              <a:spcAft>
                <a:spcPct val="0"/>
              </a:spcAft>
              <a:buClr>
                <a:srgbClr val="002060"/>
              </a:buClr>
              <a:buSzPct val="110000"/>
              <a:buFont typeface="Wingdings" panose="05000000000000000000" pitchFamily="2" charset="2"/>
              <a:buChar char="§"/>
            </a:pPr>
            <a:r>
              <a:rPr kumimoji="1" lang="en-US" altLang="en-US" sz="1700" dirty="0">
                <a:solidFill>
                  <a:srgbClr val="000000"/>
                </a:solidFill>
              </a:rPr>
              <a:t>Example</a:t>
            </a:r>
          </a:p>
          <a:p>
            <a:pPr eaLnBrk="0" fontAlgn="base" hangingPunct="0">
              <a:spcBef>
                <a:spcPct val="35000"/>
              </a:spcBef>
              <a:spcAft>
                <a:spcPct val="0"/>
              </a:spcAft>
              <a:buClr>
                <a:srgbClr val="002060"/>
              </a:buClr>
              <a:buSzPct val="110000"/>
              <a:buFont typeface="Wingdings" panose="05000000000000000000" pitchFamily="2" charset="2"/>
              <a:buChar char="§"/>
            </a:pPr>
            <a:endParaRPr kumimoji="1" lang="en-US" altLang="en-US" sz="1700" dirty="0">
              <a:solidFill>
                <a:srgbClr val="000000"/>
              </a:solidFill>
            </a:endParaRPr>
          </a:p>
          <a:p>
            <a:pPr eaLnBrk="0" fontAlgn="base" hangingPunct="0">
              <a:spcBef>
                <a:spcPct val="35000"/>
              </a:spcBef>
              <a:spcAft>
                <a:spcPct val="0"/>
              </a:spcAft>
              <a:buClr>
                <a:srgbClr val="002060"/>
              </a:buClr>
              <a:buSzPct val="100000"/>
              <a:buFont typeface="Wingdings" panose="05000000000000000000" pitchFamily="2" charset="2"/>
              <a:buChar char="§"/>
            </a:pPr>
            <a:endParaRPr kumimoji="1" lang="en-US" altLang="en-US" sz="1700" dirty="0">
              <a:solidFill>
                <a:srgbClr val="000000"/>
              </a:solidFill>
            </a:endParaRPr>
          </a:p>
          <a:p>
            <a:pPr eaLnBrk="0" fontAlgn="base" hangingPunct="0">
              <a:spcBef>
                <a:spcPct val="35000"/>
              </a:spcBef>
              <a:spcAft>
                <a:spcPct val="0"/>
              </a:spcAft>
              <a:buClr>
                <a:srgbClr val="002060"/>
              </a:buClr>
              <a:buSzPct val="100000"/>
              <a:buFont typeface="Wingdings" panose="05000000000000000000" pitchFamily="2" charset="2"/>
              <a:buChar char="§"/>
            </a:pPr>
            <a:endParaRPr kumimoji="1" lang="en-US" altLang="en-US" sz="1700" dirty="0">
              <a:solidFill>
                <a:srgbClr val="000000"/>
              </a:solidFill>
            </a:endParaRPr>
          </a:p>
          <a:p>
            <a:pPr eaLnBrk="0" fontAlgn="base" hangingPunct="0">
              <a:spcBef>
                <a:spcPct val="35000"/>
              </a:spcBef>
              <a:spcAft>
                <a:spcPct val="0"/>
              </a:spcAft>
              <a:buClr>
                <a:srgbClr val="002060"/>
              </a:buClr>
              <a:buSzPct val="100000"/>
              <a:buFont typeface="Wingdings" panose="05000000000000000000" pitchFamily="2" charset="2"/>
              <a:buChar char="§"/>
            </a:pPr>
            <a:endParaRPr kumimoji="1" lang="en-US" altLang="en-US" sz="1700" dirty="0">
              <a:solidFill>
                <a:srgbClr val="000000"/>
              </a:solidFill>
            </a:endParaRPr>
          </a:p>
          <a:p>
            <a:pPr lvl="1" eaLnBrk="0" fontAlgn="base" hangingPunct="0">
              <a:spcBef>
                <a:spcPct val="35000"/>
              </a:spcBef>
              <a:spcAft>
                <a:spcPct val="0"/>
              </a:spcAft>
              <a:buClr>
                <a:srgbClr val="FF9933"/>
              </a:buClr>
              <a:buSzPct val="110000"/>
              <a:buFont typeface="Arial" panose="020B0604020202020204" pitchFamily="34" charset="0"/>
              <a:buChar char="•"/>
            </a:pPr>
            <a:r>
              <a:rPr kumimoji="1" lang="en-US" altLang="en-US" sz="1700" dirty="0">
                <a:solidFill>
                  <a:srgbClr val="000000"/>
                </a:solidFill>
              </a:rPr>
              <a:t>Instructor can advise 0 or more students.  A student must have 1 advisor; cannot have multiple advisors</a:t>
            </a:r>
          </a:p>
          <a:p>
            <a:pPr eaLnBrk="0" fontAlgn="base" hangingPunct="0">
              <a:spcBef>
                <a:spcPct val="35000"/>
              </a:spcBef>
              <a:spcAft>
                <a:spcPct val="0"/>
              </a:spcAft>
              <a:buClr>
                <a:srgbClr val="CC3300"/>
              </a:buClr>
              <a:buSzPct val="90000"/>
            </a:pPr>
            <a:endParaRPr kumimoji="1" lang="en-US" altLang="en-US" sz="1700" dirty="0">
              <a:solidFill>
                <a:srgbClr val="000000"/>
              </a:solidFill>
            </a:endParaRPr>
          </a:p>
          <a:p>
            <a:pPr eaLnBrk="0" fontAlgn="base" hangingPunct="0">
              <a:spcBef>
                <a:spcPct val="35000"/>
              </a:spcBef>
              <a:spcAft>
                <a:spcPct val="0"/>
              </a:spcAft>
              <a:buClr>
                <a:srgbClr val="CC3300"/>
              </a:buClr>
              <a:buSzPct val="90000"/>
              <a:buFont typeface="Monotype Sorts" charset="2"/>
              <a:buChar char="n"/>
            </a:pPr>
            <a:endParaRPr kumimoji="1" lang="en-US" altLang="en-US" sz="1700" dirty="0">
              <a:solidFill>
                <a:srgbClr val="000000"/>
              </a:solidFill>
            </a:endParaRPr>
          </a:p>
        </p:txBody>
      </p:sp>
      <p:pic>
        <p:nvPicPr>
          <p:cNvPr id="3584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457" y="3602834"/>
            <a:ext cx="5392484" cy="105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26957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5EE80D2-CFF8-494A-BF2A-53B032EA69B0}"/>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510978" name="Rectangle 2"/>
          <p:cNvSpPr>
            <a:spLocks noGrp="1" noChangeArrowheads="1"/>
          </p:cNvSpPr>
          <p:nvPr>
            <p:ph type="title" idx="4294967295"/>
          </p:nvPr>
        </p:nvSpPr>
        <p:spPr>
          <a:xfrm>
            <a:off x="2093143" y="176801"/>
            <a:ext cx="8496300" cy="609600"/>
          </a:xfrm>
        </p:spPr>
        <p:txBody>
          <a:bodyPr/>
          <a:lstStyle/>
          <a:p>
            <a:pPr>
              <a:defRPr/>
            </a:pPr>
            <a:r>
              <a:rPr lang="en-US" altLang="en-US" dirty="0">
                <a:effectLst>
                  <a:outerShdw blurRad="38100" dist="38100" dir="2700000" algn="tl">
                    <a:srgbClr val="C0C0C0"/>
                  </a:outerShdw>
                </a:effectLst>
              </a:rPr>
              <a:t>Cardinality Constraints on Ternary Relationship</a:t>
            </a:r>
          </a:p>
        </p:txBody>
      </p:sp>
      <p:sp>
        <p:nvSpPr>
          <p:cNvPr id="14339" name="Rectangle 3"/>
          <p:cNvSpPr>
            <a:spLocks noGrp="1" noChangeArrowheads="1"/>
          </p:cNvSpPr>
          <p:nvPr>
            <p:ph type="body" idx="4294967295"/>
          </p:nvPr>
        </p:nvSpPr>
        <p:spPr>
          <a:xfrm>
            <a:off x="2922310" y="1186861"/>
            <a:ext cx="7516813" cy="5189538"/>
          </a:xfrm>
        </p:spPr>
        <p:txBody>
          <a:bodyPr/>
          <a:lstStyle/>
          <a:p>
            <a:pPr>
              <a:defRPr/>
            </a:pPr>
            <a:r>
              <a:rPr lang="en-US" altLang="en-US" dirty="0">
                <a:ea typeface="ＭＳ Ｐゴシック" charset="-128"/>
              </a:rPr>
              <a:t>We allow at most one arrow out of a ternary (or greater degree) relationship to indicate a cardinality constraint</a:t>
            </a:r>
          </a:p>
          <a:p>
            <a:pPr>
              <a:defRPr/>
            </a:pPr>
            <a:r>
              <a:rPr lang="en-US" altLang="en-US" dirty="0">
                <a:ea typeface="ＭＳ Ｐゴシック" charset="-128"/>
              </a:rPr>
              <a:t>For example, an arrow from </a:t>
            </a:r>
            <a:r>
              <a:rPr lang="en-US" altLang="en-US" i="1" dirty="0" err="1">
                <a:ea typeface="ＭＳ Ｐゴシック" charset="-128"/>
              </a:rPr>
              <a:t>proj_guide</a:t>
            </a:r>
            <a:r>
              <a:rPr lang="en-US" altLang="en-US" dirty="0">
                <a:ea typeface="ＭＳ Ｐゴシック" charset="-128"/>
              </a:rPr>
              <a:t> to </a:t>
            </a:r>
            <a:r>
              <a:rPr lang="en-US" altLang="en-US" i="1" dirty="0">
                <a:ea typeface="ＭＳ Ｐゴシック" charset="-128"/>
              </a:rPr>
              <a:t>instructor</a:t>
            </a:r>
            <a:r>
              <a:rPr lang="en-US" altLang="en-US" dirty="0">
                <a:ea typeface="ＭＳ Ｐゴシック" charset="-128"/>
              </a:rPr>
              <a:t> indicates each student has at most one guide for a project</a:t>
            </a:r>
          </a:p>
          <a:p>
            <a:pPr>
              <a:defRPr/>
            </a:pPr>
            <a:r>
              <a:rPr lang="en-US" altLang="en-US" dirty="0">
                <a:ea typeface="ＭＳ Ｐゴシック" charset="-128"/>
              </a:rPr>
              <a:t>If there is more than one arrow, there are two ways of defining the meaning.  </a:t>
            </a:r>
          </a:p>
          <a:p>
            <a:pPr lvl="1">
              <a:defRPr/>
            </a:pPr>
            <a:r>
              <a:rPr lang="en-US" altLang="en-US" dirty="0"/>
              <a:t>For example, a ternary relationship </a:t>
            </a:r>
            <a:r>
              <a:rPr lang="en-US" altLang="en-US" i="1" dirty="0"/>
              <a:t>R </a:t>
            </a:r>
            <a:r>
              <a:rPr lang="en-US" altLang="en-US" dirty="0"/>
              <a:t>between </a:t>
            </a:r>
            <a:r>
              <a:rPr lang="en-US" altLang="en-US" i="1" dirty="0"/>
              <a:t>A</a:t>
            </a:r>
            <a:r>
              <a:rPr lang="en-US" altLang="en-US" dirty="0"/>
              <a:t>,</a:t>
            </a:r>
            <a:r>
              <a:rPr lang="en-US" altLang="en-US" i="1" dirty="0"/>
              <a:t> B </a:t>
            </a:r>
            <a:r>
              <a:rPr lang="en-US" altLang="en-US" dirty="0"/>
              <a:t>and </a:t>
            </a:r>
            <a:r>
              <a:rPr lang="en-US" altLang="en-US" i="1" dirty="0"/>
              <a:t>C </a:t>
            </a:r>
            <a:r>
              <a:rPr lang="en-US" altLang="en-US" dirty="0"/>
              <a:t>with arrows to </a:t>
            </a:r>
            <a:r>
              <a:rPr lang="en-US" altLang="en-US" i="1" dirty="0"/>
              <a:t>B </a:t>
            </a:r>
            <a:r>
              <a:rPr lang="en-US" altLang="en-US" dirty="0"/>
              <a:t>and </a:t>
            </a:r>
            <a:r>
              <a:rPr lang="en-US" altLang="en-US" i="1" dirty="0"/>
              <a:t>C </a:t>
            </a:r>
            <a:r>
              <a:rPr lang="en-US" altLang="en-US" dirty="0"/>
              <a:t>could mean</a:t>
            </a:r>
          </a:p>
          <a:p>
            <a:pPr marL="800100" lvl="2" indent="0">
              <a:buNone/>
              <a:defRPr/>
            </a:pPr>
            <a:r>
              <a:rPr lang="en-US" altLang="en-US" dirty="0"/>
              <a:t>	     1.      Each </a:t>
            </a:r>
            <a:r>
              <a:rPr lang="en-US" altLang="en-US" i="1" dirty="0"/>
              <a:t>A </a:t>
            </a:r>
            <a:r>
              <a:rPr lang="en-US" altLang="en-US" dirty="0"/>
              <a:t>entity is associated with a unique entity from B</a:t>
            </a:r>
          </a:p>
          <a:p>
            <a:pPr marL="800100" lvl="2" indent="0">
              <a:buNone/>
              <a:defRPr/>
            </a:pPr>
            <a:r>
              <a:rPr lang="en-US" altLang="en-US" dirty="0"/>
              <a:t>                and </a:t>
            </a:r>
            <a:r>
              <a:rPr lang="en-US" altLang="en-US" i="1" dirty="0"/>
              <a:t>C </a:t>
            </a:r>
            <a:r>
              <a:rPr lang="en-US" altLang="en-US" dirty="0"/>
              <a:t>or </a:t>
            </a:r>
          </a:p>
          <a:p>
            <a:pPr lvl="2">
              <a:buFont typeface="Monotype Sorts" charset="2"/>
              <a:buNone/>
              <a:defRPr/>
            </a:pPr>
            <a:r>
              <a:rPr lang="en-US" altLang="en-US" dirty="0"/>
              <a:t>	   2.     Each pair of entities from (</a:t>
            </a:r>
            <a:r>
              <a:rPr lang="en-US" altLang="en-US" i="1" dirty="0"/>
              <a:t>A, B</a:t>
            </a:r>
            <a:r>
              <a:rPr lang="en-US" altLang="en-US" dirty="0"/>
              <a:t>) is associated with a   	unique  </a:t>
            </a:r>
            <a:r>
              <a:rPr lang="en-US" altLang="en-US" i="1" dirty="0"/>
              <a:t>C </a:t>
            </a:r>
            <a:r>
              <a:rPr lang="en-US" altLang="en-US" dirty="0"/>
              <a:t>entity, and each pair (</a:t>
            </a:r>
            <a:r>
              <a:rPr lang="en-US" altLang="en-US" i="1" dirty="0"/>
              <a:t>A, C</a:t>
            </a:r>
            <a:r>
              <a:rPr lang="en-US" altLang="en-US" dirty="0"/>
              <a:t>) is associated 	with a unique </a:t>
            </a:r>
            <a:r>
              <a:rPr lang="en-US" altLang="en-US" i="1" dirty="0"/>
              <a:t>B</a:t>
            </a:r>
          </a:p>
          <a:p>
            <a:pPr lvl="1">
              <a:defRPr/>
            </a:pPr>
            <a:r>
              <a:rPr lang="en-US" altLang="en-US" dirty="0"/>
              <a:t>Each alternative has been used in different formalisms</a:t>
            </a:r>
          </a:p>
          <a:p>
            <a:pPr lvl="1">
              <a:defRPr/>
            </a:pPr>
            <a:r>
              <a:rPr lang="en-US" altLang="en-US" dirty="0"/>
              <a:t>To avoid confusion we outlaw more than one arrow</a:t>
            </a:r>
          </a:p>
        </p:txBody>
      </p:sp>
    </p:spTree>
    <p:extLst>
      <p:ext uri="{BB962C8B-B14F-4D97-AF65-F5344CB8AC3E}">
        <p14:creationId xmlns:p14="http://schemas.microsoft.com/office/powerpoint/2010/main" val="915404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CBA2016-FCA4-40F5-A557-1FAE4526A12A}"/>
              </a:ext>
            </a:extLst>
          </p:cNvPr>
          <p:cNvSpPr>
            <a:spLocks noChangeArrowheads="1"/>
          </p:cNvSpPr>
          <p:nvPr/>
        </p:nvSpPr>
        <p:spPr bwMode="auto">
          <a:xfrm>
            <a:off x="1156949" y="366867"/>
            <a:ext cx="2276506" cy="272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b="1" dirty="0">
                <a:latin typeface="Times New Roman" panose="02020603050405020304" pitchFamily="18" charset="0"/>
              </a:rPr>
              <a:t>Course Plan</a:t>
            </a:r>
          </a:p>
        </p:txBody>
      </p:sp>
      <p:graphicFrame>
        <p:nvGraphicFramePr>
          <p:cNvPr id="6" name="Table 5">
            <a:extLst>
              <a:ext uri="{FF2B5EF4-FFF2-40B4-BE49-F238E27FC236}">
                <a16:creationId xmlns:a16="http://schemas.microsoft.com/office/drawing/2014/main" id="{2C6E03CE-FF52-4ABD-8EBC-3CA0A6416B1C}"/>
              </a:ext>
            </a:extLst>
          </p:cNvPr>
          <p:cNvGraphicFramePr>
            <a:graphicFrameLocks noGrp="1"/>
          </p:cNvGraphicFramePr>
          <p:nvPr>
            <p:extLst>
              <p:ext uri="{D42A27DB-BD31-4B8C-83A1-F6EECF244321}">
                <p14:modId xmlns:p14="http://schemas.microsoft.com/office/powerpoint/2010/main" val="3052043408"/>
              </p:ext>
            </p:extLst>
          </p:nvPr>
        </p:nvGraphicFramePr>
        <p:xfrm>
          <a:off x="1935333" y="849783"/>
          <a:ext cx="8056685" cy="4936220"/>
        </p:xfrm>
        <a:graphic>
          <a:graphicData uri="http://schemas.openxmlformats.org/drawingml/2006/table">
            <a:tbl>
              <a:tblPr firstRow="1" firstCol="1" lastRow="1" lastCol="1" bandRow="1" bandCol="1">
                <a:tableStyleId>{5A111915-BE36-4E01-A7E5-04B1672EAD32}</a:tableStyleId>
              </a:tblPr>
              <a:tblGrid>
                <a:gridCol w="617132">
                  <a:extLst>
                    <a:ext uri="{9D8B030D-6E8A-4147-A177-3AD203B41FA5}">
                      <a16:colId xmlns:a16="http://schemas.microsoft.com/office/drawing/2014/main" val="4253602143"/>
                    </a:ext>
                  </a:extLst>
                </a:gridCol>
                <a:gridCol w="501420">
                  <a:extLst>
                    <a:ext uri="{9D8B030D-6E8A-4147-A177-3AD203B41FA5}">
                      <a16:colId xmlns:a16="http://schemas.microsoft.com/office/drawing/2014/main" val="3052753267"/>
                    </a:ext>
                  </a:extLst>
                </a:gridCol>
                <a:gridCol w="1909252">
                  <a:extLst>
                    <a:ext uri="{9D8B030D-6E8A-4147-A177-3AD203B41FA5}">
                      <a16:colId xmlns:a16="http://schemas.microsoft.com/office/drawing/2014/main" val="1519587614"/>
                    </a:ext>
                  </a:extLst>
                </a:gridCol>
                <a:gridCol w="1918896">
                  <a:extLst>
                    <a:ext uri="{9D8B030D-6E8A-4147-A177-3AD203B41FA5}">
                      <a16:colId xmlns:a16="http://schemas.microsoft.com/office/drawing/2014/main" val="1449543231"/>
                    </a:ext>
                  </a:extLst>
                </a:gridCol>
                <a:gridCol w="2111749">
                  <a:extLst>
                    <a:ext uri="{9D8B030D-6E8A-4147-A177-3AD203B41FA5}">
                      <a16:colId xmlns:a16="http://schemas.microsoft.com/office/drawing/2014/main" val="1145285285"/>
                    </a:ext>
                  </a:extLst>
                </a:gridCol>
                <a:gridCol w="998236">
                  <a:extLst>
                    <a:ext uri="{9D8B030D-6E8A-4147-A177-3AD203B41FA5}">
                      <a16:colId xmlns:a16="http://schemas.microsoft.com/office/drawing/2014/main" val="3287549251"/>
                    </a:ext>
                  </a:extLst>
                </a:gridCol>
              </a:tblGrid>
              <a:tr h="401969">
                <a:tc>
                  <a:txBody>
                    <a:bodyPr/>
                    <a:lstStyle/>
                    <a:p>
                      <a:pPr marL="173355" marR="61595" indent="-93345">
                        <a:lnSpc>
                          <a:spcPts val="1380"/>
                        </a:lnSpc>
                        <a:spcAft>
                          <a:spcPts val="0"/>
                        </a:spcAft>
                      </a:pPr>
                      <a:r>
                        <a:rPr lang="en-US" sz="1200" dirty="0">
                          <a:solidFill>
                            <a:schemeClr val="tx2">
                              <a:lumMod val="75000"/>
                            </a:schemeClr>
                          </a:solidFill>
                          <a:effectLst/>
                        </a:rPr>
                        <a:t>Week No</a:t>
                      </a:r>
                      <a:endParaRPr lang="en-GB" sz="11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1290" marR="64135" indent="-81280">
                        <a:lnSpc>
                          <a:spcPts val="1380"/>
                        </a:lnSpc>
                        <a:spcAft>
                          <a:spcPts val="0"/>
                        </a:spcAft>
                      </a:pPr>
                      <a:r>
                        <a:rPr lang="en-US" sz="1200" dirty="0">
                          <a:solidFill>
                            <a:schemeClr val="tx2">
                              <a:lumMod val="75000"/>
                            </a:schemeClr>
                          </a:solidFill>
                          <a:effectLst/>
                        </a:rPr>
                        <a:t>Class</a:t>
                      </a:r>
                      <a:r>
                        <a:rPr lang="en-US" sz="1200" spc="-285" dirty="0">
                          <a:solidFill>
                            <a:schemeClr val="tx2">
                              <a:lumMod val="75000"/>
                            </a:schemeClr>
                          </a:solidFill>
                          <a:effectLst/>
                        </a:rPr>
                        <a:t> </a:t>
                      </a:r>
                      <a:r>
                        <a:rPr lang="en-US" sz="1200" dirty="0">
                          <a:solidFill>
                            <a:schemeClr val="tx2">
                              <a:lumMod val="75000"/>
                            </a:schemeClr>
                          </a:solidFill>
                          <a:effectLst/>
                        </a:rPr>
                        <a:t>No</a:t>
                      </a:r>
                      <a:endParaRPr lang="en-GB" sz="11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01015" marR="494665" algn="ctr">
                        <a:lnSpc>
                          <a:spcPts val="1365"/>
                        </a:lnSpc>
                        <a:spcAft>
                          <a:spcPts val="0"/>
                        </a:spcAft>
                      </a:pPr>
                      <a:r>
                        <a:rPr lang="en-US" sz="1200" dirty="0">
                          <a:solidFill>
                            <a:schemeClr val="tx2">
                              <a:lumMod val="75000"/>
                            </a:schemeClr>
                          </a:solidFill>
                          <a:effectLst/>
                        </a:rPr>
                        <a:t>Topics</a:t>
                      </a:r>
                      <a:endParaRPr lang="en-GB" sz="1100" dirty="0">
                        <a:solidFill>
                          <a:schemeClr val="tx2">
                            <a:lumMod val="75000"/>
                          </a:schemeClr>
                        </a:solidFill>
                        <a:effectLst/>
                      </a:endParaRPr>
                    </a:p>
                    <a:p>
                      <a:pPr marL="149860">
                        <a:lnSpc>
                          <a:spcPts val="1365"/>
                        </a:lnSpc>
                      </a:pPr>
                      <a:r>
                        <a:rPr lang="en-US" sz="1200" dirty="0">
                          <a:solidFill>
                            <a:schemeClr val="tx2">
                              <a:lumMod val="75000"/>
                            </a:schemeClr>
                          </a:solidFill>
                          <a:effectLst/>
                        </a:rPr>
                        <a:t> </a:t>
                      </a:r>
                      <a:endParaRPr lang="en-GB" sz="11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80390" marR="298450" indent="-265430">
                        <a:lnSpc>
                          <a:spcPts val="1380"/>
                        </a:lnSpc>
                        <a:spcAft>
                          <a:spcPts val="0"/>
                        </a:spcAft>
                      </a:pPr>
                      <a:r>
                        <a:rPr lang="en-US" sz="1200" dirty="0">
                          <a:solidFill>
                            <a:schemeClr val="tx2">
                              <a:lumMod val="75000"/>
                            </a:schemeClr>
                          </a:solidFill>
                          <a:effectLst/>
                        </a:rPr>
                        <a:t>Teaching Learning</a:t>
                      </a:r>
                      <a:r>
                        <a:rPr lang="en-US" sz="1200" spc="-285" dirty="0">
                          <a:solidFill>
                            <a:schemeClr val="tx2">
                              <a:lumMod val="75000"/>
                            </a:schemeClr>
                          </a:solidFill>
                          <a:effectLst/>
                        </a:rPr>
                        <a:t> </a:t>
                      </a:r>
                      <a:r>
                        <a:rPr lang="en-US" sz="1200" dirty="0">
                          <a:solidFill>
                            <a:schemeClr val="tx2">
                              <a:lumMod val="75000"/>
                            </a:schemeClr>
                          </a:solidFill>
                          <a:effectLst/>
                        </a:rPr>
                        <a:t>Strategy(s)</a:t>
                      </a:r>
                      <a:endParaRPr lang="en-GB" sz="11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47675" marR="419100" indent="-15240">
                        <a:lnSpc>
                          <a:spcPts val="1380"/>
                        </a:lnSpc>
                        <a:spcAft>
                          <a:spcPts val="0"/>
                        </a:spcAft>
                      </a:pPr>
                      <a:r>
                        <a:rPr lang="en-US" sz="1200" spc="-5" dirty="0">
                          <a:solidFill>
                            <a:schemeClr val="tx2">
                              <a:lumMod val="75000"/>
                            </a:schemeClr>
                          </a:solidFill>
                          <a:effectLst/>
                        </a:rPr>
                        <a:t>Assessment</a:t>
                      </a:r>
                      <a:r>
                        <a:rPr lang="en-US" sz="1200" spc="-285" dirty="0">
                          <a:solidFill>
                            <a:schemeClr val="tx2">
                              <a:lumMod val="75000"/>
                            </a:schemeClr>
                          </a:solidFill>
                          <a:effectLst/>
                        </a:rPr>
                        <a:t> </a:t>
                      </a:r>
                      <a:r>
                        <a:rPr lang="en-US" sz="1200" dirty="0">
                          <a:solidFill>
                            <a:schemeClr val="tx2">
                              <a:lumMod val="75000"/>
                            </a:schemeClr>
                          </a:solidFill>
                          <a:effectLst/>
                        </a:rPr>
                        <a:t>Strategy(s)</a:t>
                      </a:r>
                      <a:endParaRPr lang="en-GB" sz="11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3675" marR="84455" indent="-94615">
                        <a:lnSpc>
                          <a:spcPts val="1380"/>
                        </a:lnSpc>
                        <a:spcAft>
                          <a:spcPts val="0"/>
                        </a:spcAft>
                      </a:pPr>
                      <a:r>
                        <a:rPr lang="en-US" sz="1200" spc="-5" dirty="0">
                          <a:solidFill>
                            <a:schemeClr val="tx2">
                              <a:lumMod val="75000"/>
                            </a:schemeClr>
                          </a:solidFill>
                          <a:effectLst/>
                        </a:rPr>
                        <a:t>Alignment</a:t>
                      </a:r>
                      <a:r>
                        <a:rPr lang="en-US" sz="1200" spc="-285" dirty="0">
                          <a:solidFill>
                            <a:schemeClr val="tx2">
                              <a:lumMod val="75000"/>
                            </a:schemeClr>
                          </a:solidFill>
                          <a:effectLst/>
                        </a:rPr>
                        <a:t> </a:t>
                      </a:r>
                      <a:r>
                        <a:rPr lang="en-US" sz="1200" dirty="0">
                          <a:solidFill>
                            <a:schemeClr val="tx2">
                              <a:lumMod val="75000"/>
                            </a:schemeClr>
                          </a:solidFill>
                          <a:effectLst/>
                        </a:rPr>
                        <a:t>to</a:t>
                      </a:r>
                      <a:r>
                        <a:rPr lang="en-US" sz="1200" spc="-5" dirty="0">
                          <a:solidFill>
                            <a:schemeClr val="tx2">
                              <a:lumMod val="75000"/>
                            </a:schemeClr>
                          </a:solidFill>
                          <a:effectLst/>
                        </a:rPr>
                        <a:t> </a:t>
                      </a:r>
                      <a:r>
                        <a:rPr lang="en-US" sz="1200" dirty="0">
                          <a:solidFill>
                            <a:schemeClr val="tx2">
                              <a:lumMod val="75000"/>
                            </a:schemeClr>
                          </a:solidFill>
                          <a:effectLst/>
                        </a:rPr>
                        <a:t>CLO</a:t>
                      </a:r>
                      <a:endParaRPr lang="en-GB" sz="11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7248013"/>
                  </a:ext>
                </a:extLst>
              </a:tr>
              <a:tr h="991758">
                <a:tc>
                  <a:txBody>
                    <a:bodyPr/>
                    <a:lstStyle/>
                    <a:p>
                      <a:pPr marL="67945">
                        <a:lnSpc>
                          <a:spcPts val="1340"/>
                        </a:lnSpc>
                      </a:pPr>
                      <a:r>
                        <a:rPr lang="en-US" sz="900">
                          <a:effectLst/>
                        </a:rPr>
                        <a:t>9</a:t>
                      </a:r>
                      <a:endParaRPr lang="en-GB"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a:r>
                        <a:rPr lang="en-US" sz="900" dirty="0">
                          <a:effectLst/>
                        </a:rPr>
                        <a:t>9</a:t>
                      </a:r>
                      <a:endParaRPr lang="en-GB"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253365"/>
                      <a:r>
                        <a:rPr lang="en-US" sz="900">
                          <a:effectLst/>
                        </a:rPr>
                        <a:t>Introduction to</a:t>
                      </a:r>
                      <a:r>
                        <a:rPr lang="en-US" sz="900" spc="5">
                          <a:effectLst/>
                        </a:rPr>
                        <a:t> </a:t>
                      </a:r>
                      <a:r>
                        <a:rPr lang="en-US" sz="900" spc="-5">
                          <a:effectLst/>
                        </a:rPr>
                        <a:t>NoSQL</a:t>
                      </a:r>
                      <a:r>
                        <a:rPr lang="en-US" sz="900" spc="-65">
                          <a:effectLst/>
                        </a:rPr>
                        <a:t> </a:t>
                      </a:r>
                      <a:r>
                        <a:rPr lang="en-US" sz="900">
                          <a:effectLst/>
                        </a:rPr>
                        <a:t>Databases</a:t>
                      </a:r>
                      <a:endParaRPr lang="en-GB" sz="800">
                        <a:effectLst/>
                      </a:endParaRPr>
                    </a:p>
                    <a:p>
                      <a:pPr marL="67945" marR="107315"/>
                      <a:r>
                        <a:rPr lang="en-US" sz="900">
                          <a:effectLst/>
                        </a:rPr>
                        <a:t>- Understand NoSQL</a:t>
                      </a:r>
                      <a:r>
                        <a:rPr lang="en-US" sz="900" spc="-290">
                          <a:effectLst/>
                        </a:rPr>
                        <a:t> </a:t>
                      </a:r>
                      <a:r>
                        <a:rPr lang="en-US" sz="900">
                          <a:effectLst/>
                        </a:rPr>
                        <a:t>databases</a:t>
                      </a:r>
                      <a:r>
                        <a:rPr lang="en-US" sz="900" spc="5">
                          <a:effectLst/>
                        </a:rPr>
                        <a:t> </a:t>
                      </a:r>
                      <a:r>
                        <a:rPr lang="en-US" sz="900">
                          <a:effectLst/>
                        </a:rPr>
                        <a:t>and</a:t>
                      </a:r>
                      <a:r>
                        <a:rPr lang="en-US" sz="900" spc="-5">
                          <a:effectLst/>
                        </a:rPr>
                        <a:t> </a:t>
                      </a:r>
                      <a:r>
                        <a:rPr lang="en-US" sz="900">
                          <a:effectLst/>
                        </a:rPr>
                        <a:t>their</a:t>
                      </a:r>
                      <a:r>
                        <a:rPr lang="en-US" sz="900" spc="5">
                          <a:effectLst/>
                        </a:rPr>
                        <a:t> </a:t>
                      </a:r>
                      <a:r>
                        <a:rPr lang="en-US" sz="900">
                          <a:effectLst/>
                        </a:rPr>
                        <a:t>use</a:t>
                      </a:r>
                      <a:r>
                        <a:rPr lang="en-US" sz="900" spc="-5">
                          <a:effectLst/>
                        </a:rPr>
                        <a:t> </a:t>
                      </a:r>
                      <a:r>
                        <a:rPr lang="en-US" sz="900">
                          <a:effectLst/>
                        </a:rPr>
                        <a:t>cases</a:t>
                      </a:r>
                      <a:endParaRPr lang="en-GB"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218440"/>
                      <a:r>
                        <a:rPr lang="en-US" sz="900">
                          <a:effectLst/>
                        </a:rPr>
                        <a:t>- Recap main points </a:t>
                      </a:r>
                      <a:endParaRPr lang="en-GB" sz="800">
                        <a:effectLst/>
                      </a:endParaRPr>
                    </a:p>
                    <a:p>
                      <a:pPr marL="67945" marR="218440"/>
                      <a:r>
                        <a:rPr lang="en-US" sz="900">
                          <a:effectLst/>
                        </a:rPr>
                        <a:t>-</a:t>
                      </a:r>
                      <a:r>
                        <a:rPr lang="en-US" sz="900" spc="5">
                          <a:effectLst/>
                        </a:rPr>
                        <a:t> </a:t>
                      </a:r>
                      <a:r>
                        <a:rPr lang="en-US" sz="900">
                          <a:effectLst/>
                        </a:rPr>
                        <a:t>Interactive discussion </a:t>
                      </a:r>
                      <a:endParaRPr lang="en-GB" sz="800">
                        <a:effectLst/>
                      </a:endParaRPr>
                    </a:p>
                    <a:p>
                      <a:pPr marL="67945" marR="218440"/>
                      <a:r>
                        <a:rPr lang="en-US" sz="900">
                          <a:effectLst/>
                        </a:rPr>
                        <a:t>-</a:t>
                      </a:r>
                      <a:r>
                        <a:rPr lang="en-US" sz="900" spc="5">
                          <a:effectLst/>
                        </a:rPr>
                        <a:t> </a:t>
                      </a:r>
                      <a:r>
                        <a:rPr lang="en-US" sz="900">
                          <a:effectLst/>
                        </a:rPr>
                        <a:t>Guest</a:t>
                      </a:r>
                      <a:r>
                        <a:rPr lang="en-US" sz="900" spc="-5">
                          <a:effectLst/>
                        </a:rPr>
                        <a:t> </a:t>
                      </a:r>
                      <a:r>
                        <a:rPr lang="en-US" sz="900">
                          <a:effectLst/>
                        </a:rPr>
                        <a:t>lecture</a:t>
                      </a:r>
                      <a:r>
                        <a:rPr lang="en-US" sz="900" spc="-10">
                          <a:effectLst/>
                        </a:rPr>
                        <a:t> </a:t>
                      </a:r>
                      <a:r>
                        <a:rPr lang="en-US" sz="900">
                          <a:effectLst/>
                        </a:rPr>
                        <a:t>on</a:t>
                      </a:r>
                      <a:r>
                        <a:rPr lang="en-US" sz="900" spc="10">
                          <a:effectLst/>
                        </a:rPr>
                        <a:t> </a:t>
                      </a:r>
                      <a:r>
                        <a:rPr lang="en-US" sz="900">
                          <a:effectLst/>
                        </a:rPr>
                        <a:t>NoSQL</a:t>
                      </a:r>
                      <a:endParaRPr lang="en-GB" sz="800">
                        <a:effectLst/>
                      </a:endParaRPr>
                    </a:p>
                    <a:p>
                      <a:pPr marL="67945" marR="69215">
                        <a:lnSpc>
                          <a:spcPts val="1350"/>
                        </a:lnSpc>
                      </a:pPr>
                      <a:r>
                        <a:rPr lang="en-US" sz="900">
                          <a:effectLst/>
                        </a:rPr>
                        <a:t>databases</a:t>
                      </a:r>
                      <a:r>
                        <a:rPr lang="en-US" sz="900" spc="-25">
                          <a:effectLst/>
                        </a:rPr>
                        <a:t> </a:t>
                      </a:r>
                      <a:endParaRPr lang="en-GB" sz="800">
                        <a:effectLst/>
                      </a:endParaRPr>
                    </a:p>
                    <a:p>
                      <a:pPr marL="67945" marR="69215">
                        <a:lnSpc>
                          <a:spcPts val="1350"/>
                        </a:lnSpc>
                      </a:pPr>
                      <a:r>
                        <a:rPr lang="en-US" sz="900">
                          <a:effectLst/>
                        </a:rPr>
                        <a:t>-</a:t>
                      </a:r>
                      <a:r>
                        <a:rPr lang="en-US" sz="900" spc="-25">
                          <a:effectLst/>
                        </a:rPr>
                        <a:t> </a:t>
                      </a:r>
                      <a:r>
                        <a:rPr lang="en-US" sz="900">
                          <a:effectLst/>
                        </a:rPr>
                        <a:t>Case</a:t>
                      </a:r>
                      <a:r>
                        <a:rPr lang="en-US" sz="900" spc="-25">
                          <a:effectLst/>
                        </a:rPr>
                        <a:t> </a:t>
                      </a:r>
                      <a:r>
                        <a:rPr lang="en-US" sz="900">
                          <a:effectLst/>
                        </a:rPr>
                        <a:t>studies</a:t>
                      </a:r>
                      <a:r>
                        <a:rPr lang="en-US" sz="900" spc="-10">
                          <a:effectLst/>
                        </a:rPr>
                        <a:t> </a:t>
                      </a:r>
                      <a:r>
                        <a:rPr lang="en-US" sz="900">
                          <a:effectLst/>
                        </a:rPr>
                        <a:t>and</a:t>
                      </a:r>
                      <a:r>
                        <a:rPr lang="en-US" sz="900" spc="-285">
                          <a:effectLst/>
                        </a:rPr>
                        <a:t> </a:t>
                      </a:r>
                      <a:r>
                        <a:rPr lang="en-US" sz="900">
                          <a:effectLst/>
                        </a:rPr>
                        <a:t>comparative analysis</a:t>
                      </a:r>
                      <a:endParaRPr lang="en-GB"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196850" algn="just"/>
                      <a:r>
                        <a:rPr lang="en-US" sz="900">
                          <a:effectLst/>
                        </a:rPr>
                        <a:t>- Assessment through</a:t>
                      </a:r>
                      <a:r>
                        <a:rPr lang="en-US" sz="900" spc="-285">
                          <a:effectLst/>
                        </a:rPr>
                        <a:t> </a:t>
                      </a:r>
                      <a:r>
                        <a:rPr lang="en-US" sz="900">
                          <a:effectLst/>
                        </a:rPr>
                        <a:t>NoSQL database case</a:t>
                      </a:r>
                      <a:r>
                        <a:rPr lang="en-US" sz="900" spc="-290">
                          <a:effectLst/>
                        </a:rPr>
                        <a:t> </a:t>
                      </a:r>
                      <a:r>
                        <a:rPr lang="en-US" sz="900">
                          <a:effectLst/>
                        </a:rPr>
                        <a:t>study and comparison</a:t>
                      </a:r>
                      <a:r>
                        <a:rPr lang="en-US" sz="900" spc="-290">
                          <a:effectLst/>
                        </a:rPr>
                        <a:t> </a:t>
                      </a:r>
                      <a:r>
                        <a:rPr lang="en-US" sz="900">
                          <a:effectLst/>
                        </a:rPr>
                        <a:t>with</a:t>
                      </a:r>
                      <a:r>
                        <a:rPr lang="en-US" sz="900" spc="-5">
                          <a:effectLst/>
                        </a:rPr>
                        <a:t> </a:t>
                      </a:r>
                      <a:r>
                        <a:rPr lang="en-US" sz="900">
                          <a:effectLst/>
                        </a:rPr>
                        <a:t>RDBMS</a:t>
                      </a:r>
                      <a:endParaRPr lang="en-GB"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a:lnSpc>
                          <a:spcPts val="1340"/>
                        </a:lnSpc>
                      </a:pPr>
                      <a:r>
                        <a:rPr lang="en-US" sz="900">
                          <a:effectLst/>
                        </a:rPr>
                        <a:t>CLO5</a:t>
                      </a:r>
                      <a:endParaRPr lang="en-GB"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762703"/>
                  </a:ext>
                </a:extLst>
              </a:tr>
              <a:tr h="1189156">
                <a:tc>
                  <a:txBody>
                    <a:bodyPr/>
                    <a:lstStyle/>
                    <a:p>
                      <a:pPr marL="67945">
                        <a:lnSpc>
                          <a:spcPts val="1340"/>
                        </a:lnSpc>
                      </a:pPr>
                      <a:r>
                        <a:rPr lang="en-US" sz="900">
                          <a:effectLst/>
                        </a:rPr>
                        <a:t>10</a:t>
                      </a:r>
                      <a:endParaRPr lang="en-GB"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a:r>
                        <a:rPr lang="en-US" sz="900">
                          <a:effectLst/>
                        </a:rPr>
                        <a:t>10</a:t>
                      </a:r>
                      <a:endParaRPr lang="en-GB"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88265"/>
                      <a:r>
                        <a:rPr lang="en-US" sz="900">
                          <a:effectLst/>
                        </a:rPr>
                        <a:t>Introduction to ORM</a:t>
                      </a:r>
                      <a:r>
                        <a:rPr lang="en-US" sz="900" spc="-290">
                          <a:effectLst/>
                        </a:rPr>
                        <a:t> </a:t>
                      </a:r>
                      <a:r>
                        <a:rPr lang="en-US" sz="900">
                          <a:effectLst/>
                        </a:rPr>
                        <a:t>(Object-Relational</a:t>
                      </a:r>
                      <a:r>
                        <a:rPr lang="en-US" sz="900" spc="5">
                          <a:effectLst/>
                        </a:rPr>
                        <a:t> </a:t>
                      </a:r>
                      <a:r>
                        <a:rPr lang="en-US" sz="900">
                          <a:effectLst/>
                        </a:rPr>
                        <a:t>Mapping)</a:t>
                      </a:r>
                      <a:endParaRPr lang="en-GB" sz="800">
                        <a:effectLst/>
                      </a:endParaRPr>
                    </a:p>
                    <a:p>
                      <a:pPr marL="67945" marR="117475"/>
                      <a:r>
                        <a:rPr lang="en-US" sz="900">
                          <a:effectLst/>
                        </a:rPr>
                        <a:t>- Explore ORM</a:t>
                      </a:r>
                      <a:r>
                        <a:rPr lang="en-US" sz="900" spc="5">
                          <a:effectLst/>
                        </a:rPr>
                        <a:t> </a:t>
                      </a:r>
                      <a:r>
                        <a:rPr lang="en-US" sz="900">
                          <a:effectLst/>
                        </a:rPr>
                        <a:t>frameworks</a:t>
                      </a:r>
                      <a:r>
                        <a:rPr lang="en-US" sz="900" spc="-40">
                          <a:effectLst/>
                        </a:rPr>
                        <a:t> </a:t>
                      </a:r>
                      <a:r>
                        <a:rPr lang="en-US" sz="900">
                          <a:effectLst/>
                        </a:rPr>
                        <a:t>and</a:t>
                      </a:r>
                      <a:r>
                        <a:rPr lang="en-US" sz="900" spc="-40">
                          <a:effectLst/>
                        </a:rPr>
                        <a:t> </a:t>
                      </a:r>
                      <a:r>
                        <a:rPr lang="en-US" sz="900">
                          <a:effectLst/>
                        </a:rPr>
                        <a:t>their</a:t>
                      </a:r>
                      <a:r>
                        <a:rPr lang="en-US" sz="900" spc="-285">
                          <a:effectLst/>
                        </a:rPr>
                        <a:t> </a:t>
                      </a:r>
                      <a:r>
                        <a:rPr lang="en-US" sz="900">
                          <a:effectLst/>
                        </a:rPr>
                        <a:t>integration with</a:t>
                      </a:r>
                      <a:r>
                        <a:rPr lang="en-US" sz="900" spc="5">
                          <a:effectLst/>
                        </a:rPr>
                        <a:t> </a:t>
                      </a:r>
                      <a:r>
                        <a:rPr lang="en-US" sz="900">
                          <a:effectLst/>
                        </a:rPr>
                        <a:t>RDBMS</a:t>
                      </a:r>
                      <a:endParaRPr lang="en-GB"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107315"/>
                      <a:r>
                        <a:rPr lang="en-US" sz="900">
                          <a:effectLst/>
                        </a:rPr>
                        <a:t>- Recap main points</a:t>
                      </a:r>
                      <a:endParaRPr lang="en-GB" sz="800">
                        <a:effectLst/>
                      </a:endParaRPr>
                    </a:p>
                    <a:p>
                      <a:pPr marL="67945" marR="107315"/>
                      <a:r>
                        <a:rPr lang="en-US" sz="900">
                          <a:effectLst/>
                        </a:rPr>
                        <a:t> -</a:t>
                      </a:r>
                      <a:r>
                        <a:rPr lang="en-US" sz="900" spc="5">
                          <a:effectLst/>
                        </a:rPr>
                        <a:t> </a:t>
                      </a:r>
                      <a:r>
                        <a:rPr lang="en-US" sz="900">
                          <a:effectLst/>
                        </a:rPr>
                        <a:t>Interactive discussion -</a:t>
                      </a:r>
                      <a:r>
                        <a:rPr lang="en-US" sz="900" spc="5">
                          <a:effectLst/>
                        </a:rPr>
                        <a:t> </a:t>
                      </a:r>
                      <a:r>
                        <a:rPr lang="en-US" sz="900">
                          <a:effectLst/>
                        </a:rPr>
                        <a:t>ORM</a:t>
                      </a:r>
                      <a:r>
                        <a:rPr lang="en-US" sz="900" spc="-30">
                          <a:effectLst/>
                        </a:rPr>
                        <a:t> </a:t>
                      </a:r>
                      <a:r>
                        <a:rPr lang="en-US" sz="900">
                          <a:effectLst/>
                        </a:rPr>
                        <a:t>framework</a:t>
                      </a:r>
                      <a:r>
                        <a:rPr lang="en-US" sz="900" spc="-25">
                          <a:effectLst/>
                        </a:rPr>
                        <a:t> </a:t>
                      </a:r>
                      <a:r>
                        <a:rPr lang="en-US" sz="900">
                          <a:effectLst/>
                        </a:rPr>
                        <a:t>demo</a:t>
                      </a:r>
                      <a:r>
                        <a:rPr lang="en-US" sz="900" spc="-30">
                          <a:effectLst/>
                        </a:rPr>
                        <a:t> </a:t>
                      </a:r>
                      <a:r>
                        <a:rPr lang="en-US" sz="900">
                          <a:effectLst/>
                        </a:rPr>
                        <a:t>and</a:t>
                      </a:r>
                      <a:r>
                        <a:rPr lang="en-US" sz="900" spc="-285">
                          <a:effectLst/>
                        </a:rPr>
                        <a:t> </a:t>
                      </a:r>
                      <a:r>
                        <a:rPr lang="en-US" sz="900">
                          <a:effectLst/>
                        </a:rPr>
                        <a:t>exercises</a:t>
                      </a:r>
                      <a:endParaRPr lang="en-GB" sz="800">
                        <a:effectLst/>
                      </a:endParaRPr>
                    </a:p>
                    <a:p>
                      <a:pPr marL="67945" marR="107315"/>
                      <a:r>
                        <a:rPr lang="en-US" sz="900" spc="-5">
                          <a:effectLst/>
                        </a:rPr>
                        <a:t> </a:t>
                      </a:r>
                      <a:r>
                        <a:rPr lang="en-US" sz="900">
                          <a:effectLst/>
                        </a:rPr>
                        <a:t>-</a:t>
                      </a:r>
                      <a:r>
                        <a:rPr lang="en-US" sz="900" spc="-10">
                          <a:effectLst/>
                        </a:rPr>
                        <a:t> </a:t>
                      </a:r>
                      <a:r>
                        <a:rPr lang="en-US" sz="900">
                          <a:effectLst/>
                        </a:rPr>
                        <a:t>Group projects</a:t>
                      </a:r>
                      <a:endParaRPr lang="en-GB" sz="800">
                        <a:effectLst/>
                      </a:endParaRPr>
                    </a:p>
                    <a:p>
                      <a:pPr marL="67945" marR="828675">
                        <a:lnSpc>
                          <a:spcPts val="1350"/>
                        </a:lnSpc>
                      </a:pPr>
                      <a:r>
                        <a:rPr lang="en-US" sz="900">
                          <a:effectLst/>
                        </a:rPr>
                        <a:t>and practical</a:t>
                      </a:r>
                      <a:r>
                        <a:rPr lang="en-US" sz="900" spc="5">
                          <a:effectLst/>
                        </a:rPr>
                        <a:t> </a:t>
                      </a:r>
                      <a:r>
                        <a:rPr lang="en-US" sz="900">
                          <a:effectLst/>
                        </a:rPr>
                        <a:t>implementation</a:t>
                      </a:r>
                      <a:endParaRPr lang="en-GB"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175260"/>
                      <a:r>
                        <a:rPr lang="en-US" sz="900">
                          <a:effectLst/>
                        </a:rPr>
                        <a:t>-</a:t>
                      </a:r>
                      <a:r>
                        <a:rPr lang="en-US" sz="900" spc="-35">
                          <a:effectLst/>
                        </a:rPr>
                        <a:t> </a:t>
                      </a:r>
                      <a:r>
                        <a:rPr lang="en-US" sz="900">
                          <a:effectLst/>
                        </a:rPr>
                        <a:t>Assessment</a:t>
                      </a:r>
                      <a:r>
                        <a:rPr lang="en-US" sz="900" spc="-30">
                          <a:effectLst/>
                        </a:rPr>
                        <a:t> </a:t>
                      </a:r>
                      <a:r>
                        <a:rPr lang="en-US" sz="900">
                          <a:effectLst/>
                        </a:rPr>
                        <a:t>of</a:t>
                      </a:r>
                      <a:r>
                        <a:rPr lang="en-US" sz="900" spc="-30">
                          <a:effectLst/>
                        </a:rPr>
                        <a:t> </a:t>
                      </a:r>
                      <a:r>
                        <a:rPr lang="en-US" sz="900">
                          <a:effectLst/>
                        </a:rPr>
                        <a:t>ORM</a:t>
                      </a:r>
                      <a:r>
                        <a:rPr lang="en-US" sz="900" spc="-285">
                          <a:effectLst/>
                        </a:rPr>
                        <a:t> </a:t>
                      </a:r>
                      <a:r>
                        <a:rPr lang="en-US" sz="900">
                          <a:effectLst/>
                        </a:rPr>
                        <a:t>framework</a:t>
                      </a:r>
                      <a:r>
                        <a:rPr lang="en-US" sz="900" spc="5">
                          <a:effectLst/>
                        </a:rPr>
                        <a:t> </a:t>
                      </a:r>
                      <a:r>
                        <a:rPr lang="en-US" sz="900">
                          <a:effectLst/>
                        </a:rPr>
                        <a:t>implementation and</a:t>
                      </a:r>
                      <a:r>
                        <a:rPr lang="en-US" sz="900" spc="5">
                          <a:effectLst/>
                        </a:rPr>
                        <a:t> </a:t>
                      </a:r>
                      <a:r>
                        <a:rPr lang="en-US" sz="900">
                          <a:effectLst/>
                        </a:rPr>
                        <a:t>integration with</a:t>
                      </a:r>
                      <a:r>
                        <a:rPr lang="en-US" sz="900" spc="5">
                          <a:effectLst/>
                        </a:rPr>
                        <a:t> </a:t>
                      </a:r>
                      <a:r>
                        <a:rPr lang="en-US" sz="900">
                          <a:effectLst/>
                        </a:rPr>
                        <a:t>RDBMS</a:t>
                      </a:r>
                      <a:endParaRPr lang="en-GB"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a:lnSpc>
                          <a:spcPts val="1340"/>
                        </a:lnSpc>
                      </a:pPr>
                      <a:r>
                        <a:rPr lang="en-US" sz="900">
                          <a:effectLst/>
                        </a:rPr>
                        <a:t>CLO5</a:t>
                      </a:r>
                      <a:endParaRPr lang="en-GB"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8856603"/>
                  </a:ext>
                </a:extLst>
              </a:tr>
              <a:tr h="810571">
                <a:tc>
                  <a:txBody>
                    <a:bodyPr/>
                    <a:lstStyle/>
                    <a:p>
                      <a:pPr marL="67945">
                        <a:lnSpc>
                          <a:spcPts val="1280"/>
                        </a:lnSpc>
                      </a:pPr>
                      <a:r>
                        <a:rPr lang="en-US" sz="900">
                          <a:effectLst/>
                        </a:rPr>
                        <a:t>11</a:t>
                      </a:r>
                      <a:endParaRPr lang="en-GB"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a:lnSpc>
                          <a:spcPts val="1280"/>
                        </a:lnSpc>
                      </a:pPr>
                      <a:r>
                        <a:rPr lang="en-US" sz="900">
                          <a:effectLst/>
                        </a:rPr>
                        <a:t>11</a:t>
                      </a:r>
                      <a:endParaRPr lang="en-GB"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a:lnSpc>
                          <a:spcPts val="1280"/>
                        </a:lnSpc>
                      </a:pPr>
                      <a:r>
                        <a:rPr lang="en-US" sz="900">
                          <a:effectLst/>
                        </a:rPr>
                        <a:t>Database Administration</a:t>
                      </a:r>
                      <a:endParaRPr lang="en-GB" sz="800">
                        <a:effectLst/>
                      </a:endParaRPr>
                    </a:p>
                    <a:p>
                      <a:pPr marL="67945" marR="116205" algn="just"/>
                      <a:r>
                        <a:rPr lang="en-US" sz="900">
                          <a:effectLst/>
                        </a:rPr>
                        <a:t>-</a:t>
                      </a:r>
                      <a:r>
                        <a:rPr lang="en-US" sz="900" spc="-5">
                          <a:effectLst/>
                        </a:rPr>
                        <a:t> </a:t>
                      </a:r>
                      <a:r>
                        <a:rPr lang="en-US" sz="900">
                          <a:effectLst/>
                        </a:rPr>
                        <a:t>Learn</a:t>
                      </a:r>
                      <a:r>
                        <a:rPr lang="en-US" sz="900" spc="-10">
                          <a:effectLst/>
                        </a:rPr>
                        <a:t> </a:t>
                      </a:r>
                      <a:r>
                        <a:rPr lang="en-US" sz="900">
                          <a:effectLst/>
                        </a:rPr>
                        <a:t>database</a:t>
                      </a:r>
                      <a:r>
                        <a:rPr lang="en-US" sz="800">
                          <a:effectLst/>
                        </a:rPr>
                        <a:t> </a:t>
                      </a:r>
                      <a:r>
                        <a:rPr lang="en-US" sz="900">
                          <a:effectLst/>
                        </a:rPr>
                        <a:t>administration tasks:</a:t>
                      </a:r>
                      <a:r>
                        <a:rPr lang="en-US" sz="900" spc="5">
                          <a:effectLst/>
                        </a:rPr>
                        <a:t> </a:t>
                      </a:r>
                      <a:r>
                        <a:rPr lang="en-US" sz="900">
                          <a:effectLst/>
                        </a:rPr>
                        <a:t>backup and recovery,</a:t>
                      </a:r>
                      <a:r>
                        <a:rPr lang="en-US" sz="900" spc="-290">
                          <a:effectLst/>
                        </a:rPr>
                        <a:t> </a:t>
                      </a:r>
                      <a:r>
                        <a:rPr lang="en-US" sz="900">
                          <a:effectLst/>
                        </a:rPr>
                        <a:t>performance</a:t>
                      </a:r>
                      <a:endParaRPr lang="en-GB" sz="800">
                        <a:effectLst/>
                      </a:endParaRPr>
                    </a:p>
                    <a:p>
                      <a:pPr marL="67945">
                        <a:lnSpc>
                          <a:spcPts val="1280"/>
                        </a:lnSpc>
                      </a:pPr>
                      <a:r>
                        <a:rPr lang="en-US" sz="900">
                          <a:effectLst/>
                        </a:rPr>
                        <a:t>monitoring</a:t>
                      </a:r>
                      <a:endParaRPr lang="en-GB"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114935"/>
                      <a:r>
                        <a:rPr lang="en-US" sz="900">
                          <a:effectLst/>
                        </a:rPr>
                        <a:t>-</a:t>
                      </a:r>
                      <a:r>
                        <a:rPr lang="en-US" sz="900" spc="-10">
                          <a:effectLst/>
                        </a:rPr>
                        <a:t> </a:t>
                      </a:r>
                      <a:r>
                        <a:rPr lang="en-US" sz="900">
                          <a:effectLst/>
                        </a:rPr>
                        <a:t>Recap</a:t>
                      </a:r>
                      <a:r>
                        <a:rPr lang="en-US" sz="900" spc="-5">
                          <a:effectLst/>
                        </a:rPr>
                        <a:t> </a:t>
                      </a:r>
                      <a:r>
                        <a:rPr lang="en-US" sz="900">
                          <a:effectLst/>
                        </a:rPr>
                        <a:t>main points</a:t>
                      </a:r>
                      <a:endParaRPr lang="en-GB" sz="800">
                        <a:effectLst/>
                      </a:endParaRPr>
                    </a:p>
                    <a:p>
                      <a:pPr marL="67945" marR="114935"/>
                      <a:r>
                        <a:rPr lang="en-US" sz="900">
                          <a:effectLst/>
                        </a:rPr>
                        <a:t> -</a:t>
                      </a:r>
                      <a:r>
                        <a:rPr lang="en-US" sz="800">
                          <a:effectLst/>
                        </a:rPr>
                        <a:t> </a:t>
                      </a:r>
                      <a:r>
                        <a:rPr lang="en-US" sz="900">
                          <a:effectLst/>
                        </a:rPr>
                        <a:t>Interactive discussion</a:t>
                      </a:r>
                      <a:endParaRPr lang="en-GB" sz="800">
                        <a:effectLst/>
                      </a:endParaRPr>
                    </a:p>
                    <a:p>
                      <a:pPr marL="67945" marR="114935"/>
                      <a:r>
                        <a:rPr lang="en-US" sz="900">
                          <a:effectLst/>
                        </a:rPr>
                        <a:t> -</a:t>
                      </a:r>
                      <a:r>
                        <a:rPr lang="en-US" sz="900" spc="5">
                          <a:effectLst/>
                        </a:rPr>
                        <a:t> </a:t>
                      </a:r>
                      <a:r>
                        <a:rPr lang="en-US" sz="900">
                          <a:effectLst/>
                        </a:rPr>
                        <a:t>Database admin tasks</a:t>
                      </a:r>
                      <a:r>
                        <a:rPr lang="en-US" sz="900" spc="5">
                          <a:effectLst/>
                        </a:rPr>
                        <a:t> </a:t>
                      </a:r>
                      <a:r>
                        <a:rPr lang="en-US" sz="900">
                          <a:effectLst/>
                        </a:rPr>
                        <a:t>simulation</a:t>
                      </a:r>
                      <a:r>
                        <a:rPr lang="en-US" sz="900" spc="-25">
                          <a:effectLst/>
                        </a:rPr>
                        <a:t> </a:t>
                      </a:r>
                      <a:endParaRPr lang="en-GB" sz="800">
                        <a:effectLst/>
                      </a:endParaRPr>
                    </a:p>
                    <a:p>
                      <a:pPr marL="67945" marR="114935"/>
                      <a:r>
                        <a:rPr lang="en-US" sz="900">
                          <a:effectLst/>
                        </a:rPr>
                        <a:t>-</a:t>
                      </a:r>
                      <a:r>
                        <a:rPr lang="en-US" sz="900" spc="-30">
                          <a:effectLst/>
                        </a:rPr>
                        <a:t> </a:t>
                      </a:r>
                      <a:r>
                        <a:rPr lang="en-US" sz="900">
                          <a:effectLst/>
                        </a:rPr>
                        <a:t>Group</a:t>
                      </a:r>
                      <a:r>
                        <a:rPr lang="en-US" sz="900" spc="-25">
                          <a:effectLst/>
                        </a:rPr>
                        <a:t> </a:t>
                      </a:r>
                      <a:r>
                        <a:rPr lang="en-US" sz="900">
                          <a:effectLst/>
                        </a:rPr>
                        <a:t>projects</a:t>
                      </a:r>
                      <a:endParaRPr lang="en-GB" sz="800">
                        <a:effectLst/>
                      </a:endParaRPr>
                    </a:p>
                    <a:p>
                      <a:pPr marL="67945">
                        <a:lnSpc>
                          <a:spcPts val="1280"/>
                        </a:lnSpc>
                      </a:pPr>
                      <a:r>
                        <a:rPr lang="en-US" sz="900">
                          <a:effectLst/>
                        </a:rPr>
                        <a:t>and</a:t>
                      </a:r>
                      <a:r>
                        <a:rPr lang="en-US" sz="900" spc="-10">
                          <a:effectLst/>
                        </a:rPr>
                        <a:t> </a:t>
                      </a:r>
                      <a:r>
                        <a:rPr lang="en-US" sz="900">
                          <a:effectLst/>
                        </a:rPr>
                        <a:t>case</a:t>
                      </a:r>
                      <a:r>
                        <a:rPr lang="en-US" sz="900" spc="-10">
                          <a:effectLst/>
                        </a:rPr>
                        <a:t> </a:t>
                      </a:r>
                      <a:r>
                        <a:rPr lang="en-US" sz="900">
                          <a:effectLst/>
                        </a:rPr>
                        <a:t>studies</a:t>
                      </a:r>
                      <a:endParaRPr lang="en-GB"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245110"/>
                      <a:r>
                        <a:rPr lang="en-US" sz="900">
                          <a:effectLst/>
                        </a:rPr>
                        <a:t>-</a:t>
                      </a:r>
                      <a:r>
                        <a:rPr lang="en-US" sz="900" spc="-15">
                          <a:effectLst/>
                        </a:rPr>
                        <a:t> </a:t>
                      </a:r>
                      <a:r>
                        <a:rPr lang="en-US" sz="900">
                          <a:effectLst/>
                        </a:rPr>
                        <a:t>Assessment</a:t>
                      </a:r>
                      <a:r>
                        <a:rPr lang="en-US" sz="900" spc="-5">
                          <a:effectLst/>
                        </a:rPr>
                        <a:t> </a:t>
                      </a:r>
                      <a:r>
                        <a:rPr lang="en-US" sz="900">
                          <a:effectLst/>
                        </a:rPr>
                        <a:t>through database</a:t>
                      </a:r>
                      <a:r>
                        <a:rPr lang="en-US" sz="900" spc="-40">
                          <a:effectLst/>
                        </a:rPr>
                        <a:t> </a:t>
                      </a:r>
                      <a:r>
                        <a:rPr lang="en-US" sz="900">
                          <a:effectLst/>
                        </a:rPr>
                        <a:t>admin</a:t>
                      </a:r>
                      <a:r>
                        <a:rPr lang="en-US" sz="900" spc="-40">
                          <a:effectLst/>
                        </a:rPr>
                        <a:t> </a:t>
                      </a:r>
                      <a:r>
                        <a:rPr lang="en-US" sz="900">
                          <a:effectLst/>
                        </a:rPr>
                        <a:t>tasks</a:t>
                      </a:r>
                      <a:r>
                        <a:rPr lang="en-US" sz="900" spc="-285">
                          <a:effectLst/>
                        </a:rPr>
                        <a:t> </a:t>
                      </a:r>
                      <a:r>
                        <a:rPr lang="en-US" sz="900">
                          <a:effectLst/>
                        </a:rPr>
                        <a:t>simulation and</a:t>
                      </a:r>
                      <a:r>
                        <a:rPr lang="en-US" sz="900" spc="5">
                          <a:effectLst/>
                        </a:rPr>
                        <a:t> </a:t>
                      </a:r>
                      <a:r>
                        <a:rPr lang="en-US" sz="900">
                          <a:effectLst/>
                        </a:rPr>
                        <a:t>performance</a:t>
                      </a:r>
                      <a:endParaRPr lang="en-GB" sz="800">
                        <a:effectLst/>
                      </a:endParaRPr>
                    </a:p>
                    <a:p>
                      <a:pPr marL="67945">
                        <a:lnSpc>
                          <a:spcPts val="1280"/>
                        </a:lnSpc>
                      </a:pPr>
                      <a:r>
                        <a:rPr lang="en-US" sz="900">
                          <a:effectLst/>
                        </a:rPr>
                        <a:t>monitoring</a:t>
                      </a:r>
                      <a:r>
                        <a:rPr lang="en-US" sz="900" spc="-20">
                          <a:effectLst/>
                        </a:rPr>
                        <a:t> </a:t>
                      </a:r>
                      <a:r>
                        <a:rPr lang="en-US" sz="900">
                          <a:effectLst/>
                        </a:rPr>
                        <a:t>reports</a:t>
                      </a:r>
                      <a:endParaRPr lang="en-GB"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a:lnSpc>
                          <a:spcPts val="1280"/>
                        </a:lnSpc>
                      </a:pPr>
                      <a:r>
                        <a:rPr lang="en-US" sz="900">
                          <a:effectLst/>
                        </a:rPr>
                        <a:t>CLO6</a:t>
                      </a:r>
                      <a:endParaRPr lang="en-GB"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6335159"/>
                  </a:ext>
                </a:extLst>
              </a:tr>
              <a:tr h="673251">
                <a:tc>
                  <a:txBody>
                    <a:bodyPr/>
                    <a:lstStyle/>
                    <a:p>
                      <a:pPr marL="67945">
                        <a:lnSpc>
                          <a:spcPts val="1340"/>
                        </a:lnSpc>
                      </a:pPr>
                      <a:r>
                        <a:rPr lang="en-US" sz="900">
                          <a:effectLst/>
                        </a:rPr>
                        <a:t>12</a:t>
                      </a:r>
                      <a:endParaRPr lang="en-GB"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a:r>
                        <a:rPr lang="en-US" sz="900">
                          <a:effectLst/>
                        </a:rPr>
                        <a:t>12</a:t>
                      </a:r>
                      <a:endParaRPr lang="en-GB"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578485"/>
                      <a:r>
                        <a:rPr lang="en-US" sz="900">
                          <a:effectLst/>
                        </a:rPr>
                        <a:t>Big</a:t>
                      </a:r>
                      <a:r>
                        <a:rPr lang="en-US" sz="900" spc="-45">
                          <a:effectLst/>
                        </a:rPr>
                        <a:t> </a:t>
                      </a:r>
                      <a:r>
                        <a:rPr lang="en-US" sz="900">
                          <a:effectLst/>
                        </a:rPr>
                        <a:t>Data</a:t>
                      </a:r>
                      <a:r>
                        <a:rPr lang="en-US" sz="900" spc="-40">
                          <a:effectLst/>
                        </a:rPr>
                        <a:t> </a:t>
                      </a:r>
                      <a:r>
                        <a:rPr lang="en-US" sz="900">
                          <a:effectLst/>
                        </a:rPr>
                        <a:t>and</a:t>
                      </a:r>
                      <a:r>
                        <a:rPr lang="en-US" sz="900" spc="-285">
                          <a:effectLst/>
                        </a:rPr>
                        <a:t> </a:t>
                      </a:r>
                      <a:r>
                        <a:rPr lang="en-US" sz="900">
                          <a:effectLst/>
                        </a:rPr>
                        <a:t>Distributed</a:t>
                      </a:r>
                      <a:r>
                        <a:rPr lang="en-US" sz="900" spc="5">
                          <a:effectLst/>
                        </a:rPr>
                        <a:t> </a:t>
                      </a:r>
                      <a:r>
                        <a:rPr lang="en-US" sz="900">
                          <a:effectLst/>
                        </a:rPr>
                        <a:t>Databases</a:t>
                      </a:r>
                      <a:endParaRPr lang="en-GB" sz="800">
                        <a:effectLst/>
                      </a:endParaRPr>
                    </a:p>
                    <a:p>
                      <a:pPr marL="67945" marR="94615"/>
                      <a:r>
                        <a:rPr lang="en-US" sz="900">
                          <a:effectLst/>
                        </a:rPr>
                        <a:t>- Understand big data</a:t>
                      </a:r>
                      <a:r>
                        <a:rPr lang="en-US" sz="900" spc="-290">
                          <a:effectLst/>
                        </a:rPr>
                        <a:t> </a:t>
                      </a:r>
                      <a:r>
                        <a:rPr lang="en-US" sz="900">
                          <a:effectLst/>
                        </a:rPr>
                        <a:t>concepts and</a:t>
                      </a:r>
                      <a:r>
                        <a:rPr lang="en-US" sz="900" spc="5">
                          <a:effectLst/>
                        </a:rPr>
                        <a:t> </a:t>
                      </a:r>
                      <a:r>
                        <a:rPr lang="en-US" sz="900">
                          <a:effectLst/>
                        </a:rPr>
                        <a:t>distributed database</a:t>
                      </a:r>
                      <a:r>
                        <a:rPr lang="en-US" sz="900" spc="5">
                          <a:effectLst/>
                        </a:rPr>
                        <a:t> </a:t>
                      </a:r>
                      <a:r>
                        <a:rPr lang="en-US" sz="900">
                          <a:effectLst/>
                        </a:rPr>
                        <a:t>systems</a:t>
                      </a:r>
                      <a:endParaRPr lang="en-GB"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113665"/>
                      <a:r>
                        <a:rPr lang="en-US" sz="900">
                          <a:effectLst/>
                        </a:rPr>
                        <a:t>- Recap main points </a:t>
                      </a:r>
                      <a:endParaRPr lang="en-GB" sz="800">
                        <a:effectLst/>
                      </a:endParaRPr>
                    </a:p>
                    <a:p>
                      <a:pPr marL="67945" marR="113665"/>
                      <a:r>
                        <a:rPr lang="en-US" sz="900">
                          <a:effectLst/>
                        </a:rPr>
                        <a:t>-</a:t>
                      </a:r>
                      <a:r>
                        <a:rPr lang="en-US" sz="900" spc="5">
                          <a:effectLst/>
                        </a:rPr>
                        <a:t> </a:t>
                      </a:r>
                      <a:r>
                        <a:rPr lang="en-US" sz="900">
                          <a:effectLst/>
                        </a:rPr>
                        <a:t>Interactive discussion</a:t>
                      </a:r>
                      <a:endParaRPr lang="en-GB" sz="800">
                        <a:effectLst/>
                      </a:endParaRPr>
                    </a:p>
                    <a:p>
                      <a:pPr marL="67945" marR="113665"/>
                      <a:r>
                        <a:rPr lang="en-US" sz="900">
                          <a:effectLst/>
                        </a:rPr>
                        <a:t> - Big</a:t>
                      </a:r>
                      <a:r>
                        <a:rPr lang="en-US" sz="900" spc="-290">
                          <a:effectLst/>
                        </a:rPr>
                        <a:t> </a:t>
                      </a:r>
                      <a:r>
                        <a:rPr lang="en-US" sz="900">
                          <a:effectLst/>
                        </a:rPr>
                        <a:t>data case studies</a:t>
                      </a:r>
                      <a:endParaRPr lang="en-GB" sz="800">
                        <a:effectLst/>
                      </a:endParaRPr>
                    </a:p>
                    <a:p>
                      <a:pPr marL="67945" marR="113665"/>
                      <a:r>
                        <a:rPr lang="en-US" sz="900">
                          <a:effectLst/>
                        </a:rPr>
                        <a:t> -</a:t>
                      </a:r>
                      <a:r>
                        <a:rPr lang="en-US" sz="900" spc="5">
                          <a:effectLst/>
                        </a:rPr>
                        <a:t> </a:t>
                      </a:r>
                      <a:r>
                        <a:rPr lang="en-US" sz="900">
                          <a:effectLst/>
                        </a:rPr>
                        <a:t>Distributed</a:t>
                      </a:r>
                      <a:r>
                        <a:rPr lang="en-US" sz="900" spc="-5">
                          <a:effectLst/>
                        </a:rPr>
                        <a:t> </a:t>
                      </a:r>
                      <a:r>
                        <a:rPr lang="en-US" sz="900">
                          <a:effectLst/>
                        </a:rPr>
                        <a:t>database</a:t>
                      </a:r>
                      <a:endParaRPr lang="en-GB" sz="800">
                        <a:effectLst/>
                      </a:endParaRPr>
                    </a:p>
                    <a:p>
                      <a:pPr marL="67945">
                        <a:lnSpc>
                          <a:spcPts val="1320"/>
                        </a:lnSpc>
                      </a:pPr>
                      <a:r>
                        <a:rPr lang="en-US" sz="900">
                          <a:effectLst/>
                        </a:rPr>
                        <a:t>simulations</a:t>
                      </a:r>
                      <a:endParaRPr lang="en-GB"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315595"/>
                      <a:r>
                        <a:rPr lang="en-US" sz="900">
                          <a:effectLst/>
                        </a:rPr>
                        <a:t>- Assessment of big</a:t>
                      </a:r>
                      <a:r>
                        <a:rPr lang="en-US" sz="900" spc="-285">
                          <a:effectLst/>
                        </a:rPr>
                        <a:t> </a:t>
                      </a:r>
                      <a:r>
                        <a:rPr lang="en-US" sz="900">
                          <a:effectLst/>
                        </a:rPr>
                        <a:t>data analysis and</a:t>
                      </a:r>
                      <a:r>
                        <a:rPr lang="en-US" sz="900" spc="5">
                          <a:effectLst/>
                        </a:rPr>
                        <a:t> </a:t>
                      </a:r>
                      <a:r>
                        <a:rPr lang="en-US" sz="900">
                          <a:effectLst/>
                        </a:rPr>
                        <a:t>distributed</a:t>
                      </a:r>
                      <a:r>
                        <a:rPr lang="en-US" sz="900" spc="-75">
                          <a:effectLst/>
                        </a:rPr>
                        <a:t> </a:t>
                      </a:r>
                      <a:r>
                        <a:rPr lang="en-US" sz="900">
                          <a:effectLst/>
                        </a:rPr>
                        <a:t>database</a:t>
                      </a:r>
                      <a:r>
                        <a:rPr lang="en-US" sz="900" spc="-285">
                          <a:effectLst/>
                        </a:rPr>
                        <a:t> </a:t>
                      </a:r>
                      <a:r>
                        <a:rPr lang="en-US" sz="900">
                          <a:effectLst/>
                        </a:rPr>
                        <a:t>implementation</a:t>
                      </a:r>
                      <a:endParaRPr lang="en-GB"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a:lnSpc>
                          <a:spcPts val="1340"/>
                        </a:lnSpc>
                      </a:pPr>
                      <a:r>
                        <a:rPr lang="en-US" sz="900">
                          <a:effectLst/>
                        </a:rPr>
                        <a:t>CLO6</a:t>
                      </a:r>
                      <a:endParaRPr lang="en-GB"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8337131"/>
                  </a:ext>
                </a:extLst>
              </a:tr>
              <a:tr h="686602">
                <a:tc>
                  <a:txBody>
                    <a:bodyPr/>
                    <a:lstStyle/>
                    <a:p>
                      <a:pPr marL="67945">
                        <a:lnSpc>
                          <a:spcPts val="1340"/>
                        </a:lnSpc>
                      </a:pPr>
                      <a:r>
                        <a:rPr lang="en-US" sz="900" b="0" dirty="0">
                          <a:effectLst/>
                        </a:rPr>
                        <a:t>13</a:t>
                      </a:r>
                      <a:endParaRPr lang="en-GB" sz="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a:r>
                        <a:rPr lang="en-US" sz="900" b="0">
                          <a:effectLst/>
                        </a:rPr>
                        <a:t>13</a:t>
                      </a:r>
                      <a:endParaRPr lang="en-GB" sz="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349885"/>
                      <a:r>
                        <a:rPr lang="en-US" sz="900" b="0" dirty="0">
                          <a:effectLst/>
                        </a:rPr>
                        <a:t>Data</a:t>
                      </a:r>
                      <a:r>
                        <a:rPr lang="en-US" sz="900" b="0" spc="-40" dirty="0">
                          <a:effectLst/>
                        </a:rPr>
                        <a:t> </a:t>
                      </a:r>
                      <a:r>
                        <a:rPr lang="en-US" sz="900" b="0" dirty="0">
                          <a:effectLst/>
                        </a:rPr>
                        <a:t>Mining</a:t>
                      </a:r>
                      <a:r>
                        <a:rPr lang="en-US" sz="900" b="0" spc="-45" dirty="0">
                          <a:effectLst/>
                        </a:rPr>
                        <a:t> </a:t>
                      </a:r>
                      <a:r>
                        <a:rPr lang="en-US" sz="900" b="0" dirty="0">
                          <a:effectLst/>
                        </a:rPr>
                        <a:t>and</a:t>
                      </a:r>
                      <a:r>
                        <a:rPr lang="en-US" sz="900" b="0" spc="-285" dirty="0">
                          <a:effectLst/>
                        </a:rPr>
                        <a:t> </a:t>
                      </a:r>
                      <a:r>
                        <a:rPr lang="en-US" sz="900" b="0" dirty="0">
                          <a:effectLst/>
                        </a:rPr>
                        <a:t>Analytics</a:t>
                      </a:r>
                      <a:endParaRPr lang="en-GB" sz="800" b="0" dirty="0">
                        <a:effectLst/>
                      </a:endParaRPr>
                    </a:p>
                    <a:p>
                      <a:pPr marL="67945" marR="77470"/>
                      <a:r>
                        <a:rPr lang="en-US" sz="900" b="0" dirty="0">
                          <a:effectLst/>
                        </a:rPr>
                        <a:t>- Explore data mining</a:t>
                      </a:r>
                      <a:r>
                        <a:rPr lang="en-US" sz="900" b="0" spc="-285" dirty="0">
                          <a:effectLst/>
                        </a:rPr>
                        <a:t> </a:t>
                      </a:r>
                      <a:r>
                        <a:rPr lang="en-US" sz="900" b="0" dirty="0">
                          <a:effectLst/>
                        </a:rPr>
                        <a:t>techniques and</a:t>
                      </a:r>
                      <a:r>
                        <a:rPr lang="en-US" sz="900" b="0" spc="5" dirty="0">
                          <a:effectLst/>
                        </a:rPr>
                        <a:t> </a:t>
                      </a:r>
                      <a:r>
                        <a:rPr lang="en-US" sz="900" b="0" dirty="0">
                          <a:effectLst/>
                        </a:rPr>
                        <a:t>analytics</a:t>
                      </a:r>
                      <a:r>
                        <a:rPr lang="en-US" sz="900" b="0" spc="-5" dirty="0">
                          <a:effectLst/>
                        </a:rPr>
                        <a:t> </a:t>
                      </a:r>
                      <a:r>
                        <a:rPr lang="en-US" sz="900" b="0" dirty="0">
                          <a:effectLst/>
                        </a:rPr>
                        <a:t>tools</a:t>
                      </a:r>
                      <a:endParaRPr lang="en-GB" sz="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298450"/>
                      <a:r>
                        <a:rPr lang="en-US" sz="900" b="0" dirty="0">
                          <a:effectLst/>
                        </a:rPr>
                        <a:t>- Recap main points </a:t>
                      </a:r>
                      <a:endParaRPr lang="en-GB" sz="800" b="0" dirty="0">
                        <a:effectLst/>
                      </a:endParaRPr>
                    </a:p>
                    <a:p>
                      <a:pPr marL="67945" marR="298450"/>
                      <a:r>
                        <a:rPr lang="en-US" sz="900" b="0" dirty="0">
                          <a:effectLst/>
                        </a:rPr>
                        <a:t>-</a:t>
                      </a:r>
                      <a:r>
                        <a:rPr lang="en-US" sz="900" b="0" spc="5" dirty="0">
                          <a:effectLst/>
                        </a:rPr>
                        <a:t> </a:t>
                      </a:r>
                      <a:r>
                        <a:rPr lang="en-US" sz="900" b="0" dirty="0">
                          <a:effectLst/>
                        </a:rPr>
                        <a:t>Interactive discussion </a:t>
                      </a:r>
                      <a:endParaRPr lang="en-GB" sz="800" b="0" dirty="0">
                        <a:effectLst/>
                      </a:endParaRPr>
                    </a:p>
                    <a:p>
                      <a:pPr marL="67945" marR="298450"/>
                      <a:r>
                        <a:rPr lang="en-US" sz="900" b="0" dirty="0">
                          <a:effectLst/>
                        </a:rPr>
                        <a:t>-</a:t>
                      </a:r>
                      <a:r>
                        <a:rPr lang="en-US" sz="900" b="0" spc="5" dirty="0">
                          <a:effectLst/>
                        </a:rPr>
                        <a:t> </a:t>
                      </a:r>
                      <a:r>
                        <a:rPr lang="en-US" sz="900" b="0" dirty="0">
                          <a:effectLst/>
                        </a:rPr>
                        <a:t>Data</a:t>
                      </a:r>
                      <a:r>
                        <a:rPr lang="en-US" sz="900" b="0" spc="-5" dirty="0">
                          <a:effectLst/>
                        </a:rPr>
                        <a:t> </a:t>
                      </a:r>
                      <a:r>
                        <a:rPr lang="en-US" sz="900" b="0" dirty="0">
                          <a:effectLst/>
                        </a:rPr>
                        <a:t>mining</a:t>
                      </a:r>
                      <a:r>
                        <a:rPr lang="en-US" sz="900" b="0" spc="-15" dirty="0">
                          <a:effectLst/>
                        </a:rPr>
                        <a:t> </a:t>
                      </a:r>
                      <a:r>
                        <a:rPr lang="en-US" sz="900" b="0" dirty="0">
                          <a:effectLst/>
                        </a:rPr>
                        <a:t>projects</a:t>
                      </a:r>
                      <a:endParaRPr lang="en-GB" sz="800" b="0" dirty="0">
                        <a:effectLst/>
                      </a:endParaRPr>
                    </a:p>
                    <a:p>
                      <a:pPr marL="67945" marR="298450"/>
                      <a:r>
                        <a:rPr lang="en-US" sz="900" b="0" dirty="0">
                          <a:effectLst/>
                        </a:rPr>
                        <a:t> -Analytics software demos</a:t>
                      </a:r>
                      <a:r>
                        <a:rPr lang="en-US" sz="900" b="0" spc="-290" dirty="0">
                          <a:effectLst/>
                        </a:rPr>
                        <a:t> </a:t>
                      </a:r>
                      <a:r>
                        <a:rPr lang="en-US" sz="900" b="0" dirty="0">
                          <a:effectLst/>
                        </a:rPr>
                        <a:t>and</a:t>
                      </a:r>
                      <a:r>
                        <a:rPr lang="en-US" sz="900" b="0" spc="-5" dirty="0">
                          <a:effectLst/>
                        </a:rPr>
                        <a:t> </a:t>
                      </a:r>
                      <a:r>
                        <a:rPr lang="en-US" sz="900" b="0" dirty="0">
                          <a:effectLst/>
                        </a:rPr>
                        <a:t>workshops</a:t>
                      </a:r>
                      <a:endParaRPr lang="en-GB" sz="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212725"/>
                      <a:r>
                        <a:rPr lang="en-US" sz="900" b="0" dirty="0">
                          <a:effectLst/>
                        </a:rPr>
                        <a:t>-</a:t>
                      </a:r>
                      <a:r>
                        <a:rPr lang="en-US" sz="900" b="0" spc="-50" dirty="0">
                          <a:effectLst/>
                        </a:rPr>
                        <a:t> </a:t>
                      </a:r>
                      <a:r>
                        <a:rPr lang="en-US" sz="900" b="0" dirty="0">
                          <a:effectLst/>
                        </a:rPr>
                        <a:t>Assessment</a:t>
                      </a:r>
                      <a:r>
                        <a:rPr lang="en-US" sz="900" b="0" spc="-40" dirty="0">
                          <a:effectLst/>
                        </a:rPr>
                        <a:t> </a:t>
                      </a:r>
                      <a:r>
                        <a:rPr lang="en-US" sz="900" b="0" dirty="0">
                          <a:effectLst/>
                        </a:rPr>
                        <a:t>through</a:t>
                      </a:r>
                      <a:r>
                        <a:rPr lang="en-US" sz="900" b="0" spc="-285" dirty="0">
                          <a:effectLst/>
                        </a:rPr>
                        <a:t> </a:t>
                      </a:r>
                      <a:r>
                        <a:rPr lang="en-US" sz="900" b="0" dirty="0">
                          <a:effectLst/>
                        </a:rPr>
                        <a:t>data mining projects</a:t>
                      </a:r>
                      <a:r>
                        <a:rPr lang="en-US" sz="900" b="0" spc="5" dirty="0">
                          <a:effectLst/>
                        </a:rPr>
                        <a:t> </a:t>
                      </a:r>
                      <a:r>
                        <a:rPr lang="en-US" sz="900" b="0" dirty="0">
                          <a:effectLst/>
                        </a:rPr>
                        <a:t>and</a:t>
                      </a:r>
                      <a:r>
                        <a:rPr lang="en-US" sz="900" b="0" spc="-10" dirty="0">
                          <a:effectLst/>
                        </a:rPr>
                        <a:t> </a:t>
                      </a:r>
                      <a:r>
                        <a:rPr lang="en-US" sz="900" b="0" dirty="0">
                          <a:effectLst/>
                        </a:rPr>
                        <a:t>analytics</a:t>
                      </a:r>
                      <a:r>
                        <a:rPr lang="en-US" sz="900" b="0" spc="-5" dirty="0">
                          <a:effectLst/>
                        </a:rPr>
                        <a:t> </a:t>
                      </a:r>
                      <a:r>
                        <a:rPr lang="en-US" sz="900" b="0" dirty="0">
                          <a:effectLst/>
                        </a:rPr>
                        <a:t>reports</a:t>
                      </a:r>
                      <a:endParaRPr lang="en-GB" sz="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a:lnSpc>
                          <a:spcPts val="1340"/>
                        </a:lnSpc>
                      </a:pPr>
                      <a:r>
                        <a:rPr lang="en-US" sz="900" b="0" dirty="0">
                          <a:effectLst/>
                        </a:rPr>
                        <a:t>CLO7</a:t>
                      </a:r>
                      <a:endParaRPr lang="en-GB" sz="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1902131"/>
                  </a:ext>
                </a:extLst>
              </a:tr>
            </a:tbl>
          </a:graphicData>
        </a:graphic>
      </p:graphicFrame>
    </p:spTree>
    <p:extLst>
      <p:ext uri="{BB962C8B-B14F-4D97-AF65-F5344CB8AC3E}">
        <p14:creationId xmlns:p14="http://schemas.microsoft.com/office/powerpoint/2010/main" val="42302725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5C6DFD9-7FC0-49F4-952D-5E315506DDB3}"/>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525314" name="Rectangle 2"/>
          <p:cNvSpPr>
            <a:spLocks noGrp="1" noChangeArrowheads="1"/>
          </p:cNvSpPr>
          <p:nvPr>
            <p:ph type="title" idx="4294967295"/>
          </p:nvPr>
        </p:nvSpPr>
        <p:spPr>
          <a:xfrm>
            <a:off x="1422400" y="117475"/>
            <a:ext cx="10769600" cy="609600"/>
          </a:xfrm>
        </p:spPr>
        <p:txBody>
          <a:bodyPr/>
          <a:lstStyle/>
          <a:p>
            <a:pPr>
              <a:defRPr/>
            </a:pPr>
            <a:r>
              <a:rPr lang="en-US" altLang="en-US" dirty="0">
                <a:effectLst>
                  <a:outerShdw blurRad="38100" dist="38100" dir="2700000" algn="tl">
                    <a:srgbClr val="C0C0C0"/>
                  </a:outerShdw>
                </a:effectLst>
              </a:rPr>
              <a:t>Primary Key</a:t>
            </a:r>
          </a:p>
        </p:txBody>
      </p:sp>
      <p:sp>
        <p:nvSpPr>
          <p:cNvPr id="37891" name="Rectangle 3"/>
          <p:cNvSpPr>
            <a:spLocks noGrp="1" noChangeArrowheads="1"/>
          </p:cNvSpPr>
          <p:nvPr>
            <p:ph type="body" idx="4294967295"/>
          </p:nvPr>
        </p:nvSpPr>
        <p:spPr>
          <a:xfrm>
            <a:off x="4545013" y="1222375"/>
            <a:ext cx="7646987" cy="3386138"/>
          </a:xfrm>
        </p:spPr>
        <p:txBody>
          <a:bodyPr/>
          <a:lstStyle/>
          <a:p>
            <a:r>
              <a:rPr lang="en-US" altLang="en-US" dirty="0"/>
              <a:t>Primary keys provide a way to specify how entities and  relations are distinguished.  We will consider:</a:t>
            </a:r>
          </a:p>
          <a:p>
            <a:pPr lvl="1"/>
            <a:r>
              <a:rPr lang="en-US" altLang="en-US" dirty="0">
                <a:ea typeface="ＭＳ Ｐゴシック" panose="020B0600070205080204" pitchFamily="34" charset="-128"/>
              </a:rPr>
              <a:t>Entity sets</a:t>
            </a:r>
          </a:p>
          <a:p>
            <a:pPr lvl="1"/>
            <a:r>
              <a:rPr lang="en-US" altLang="en-US" dirty="0">
                <a:ea typeface="ＭＳ Ｐゴシック" panose="020B0600070205080204" pitchFamily="34" charset="-128"/>
              </a:rPr>
              <a:t>Relationship sets.</a:t>
            </a:r>
          </a:p>
          <a:p>
            <a:pPr lvl="1"/>
            <a:r>
              <a:rPr lang="en-US" altLang="en-US" dirty="0">
                <a:ea typeface="ＭＳ Ｐゴシック" panose="020B0600070205080204" pitchFamily="34" charset="-128"/>
              </a:rPr>
              <a:t>Weak entity sets</a:t>
            </a:r>
          </a:p>
          <a:p>
            <a:pPr lvl="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0340050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D15450F-CD50-4228-93A1-517A01BC9FC0}"/>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525314" name="Rectangle 2"/>
          <p:cNvSpPr>
            <a:spLocks noGrp="1" noChangeArrowheads="1"/>
          </p:cNvSpPr>
          <p:nvPr>
            <p:ph type="title" idx="4294967295"/>
          </p:nvPr>
        </p:nvSpPr>
        <p:spPr>
          <a:xfrm>
            <a:off x="1422400" y="117475"/>
            <a:ext cx="10769600" cy="609600"/>
          </a:xfrm>
        </p:spPr>
        <p:txBody>
          <a:bodyPr/>
          <a:lstStyle/>
          <a:p>
            <a:pPr>
              <a:defRPr/>
            </a:pPr>
            <a:r>
              <a:rPr lang="en-US" altLang="en-US" dirty="0">
                <a:effectLst>
                  <a:outerShdw blurRad="38100" dist="38100" dir="2700000" algn="tl">
                    <a:srgbClr val="C0C0C0"/>
                  </a:outerShdw>
                </a:effectLst>
              </a:rPr>
              <a:t>Primary key for Entity Sets</a:t>
            </a:r>
          </a:p>
        </p:txBody>
      </p:sp>
      <p:sp>
        <p:nvSpPr>
          <p:cNvPr id="38915" name="Rectangle 3"/>
          <p:cNvSpPr>
            <a:spLocks noGrp="1" noChangeArrowheads="1"/>
          </p:cNvSpPr>
          <p:nvPr>
            <p:ph type="body" idx="4294967295"/>
          </p:nvPr>
        </p:nvSpPr>
        <p:spPr>
          <a:xfrm>
            <a:off x="2884602" y="1658692"/>
            <a:ext cx="7534275" cy="3894138"/>
          </a:xfrm>
        </p:spPr>
        <p:txBody>
          <a:bodyPr/>
          <a:lstStyle/>
          <a:p>
            <a:r>
              <a:rPr lang="en-US" altLang="en-US" dirty="0"/>
              <a:t>By definition, individual entities are distinct.</a:t>
            </a:r>
          </a:p>
          <a:p>
            <a:r>
              <a:rPr lang="en-US" altLang="en-US" dirty="0"/>
              <a:t>From database perspective, the differences among them must be expressed in terms of their attributes.</a:t>
            </a:r>
          </a:p>
          <a:p>
            <a:r>
              <a:rPr lang="en-US" altLang="en-US" dirty="0"/>
              <a:t>The values of the attribute values of an entity must be such that they can uniquely identify the entity.</a:t>
            </a:r>
          </a:p>
          <a:p>
            <a:pPr lvl="1"/>
            <a:r>
              <a:rPr lang="en-US" altLang="en-US" dirty="0">
                <a:ea typeface="ＭＳ Ｐゴシック" panose="020B0600070205080204" pitchFamily="34" charset="-128"/>
              </a:rPr>
              <a:t>No two entities in an entity set are allowed to have exactly the same value for all attributes.</a:t>
            </a:r>
          </a:p>
          <a:p>
            <a:r>
              <a:rPr lang="en-US" altLang="en-US" dirty="0"/>
              <a:t>A key for an entity is a set of attributes that suffice to distinguish entities from each other</a:t>
            </a:r>
          </a:p>
        </p:txBody>
      </p:sp>
    </p:spTree>
    <p:extLst>
      <p:ext uri="{BB962C8B-B14F-4D97-AF65-F5344CB8AC3E}">
        <p14:creationId xmlns:p14="http://schemas.microsoft.com/office/powerpoint/2010/main" val="19991627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0B272E9-6B86-466C-89CA-04C4FFF714A9}"/>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525314" name="Rectangle 2"/>
          <p:cNvSpPr>
            <a:spLocks noGrp="1" noChangeArrowheads="1"/>
          </p:cNvSpPr>
          <p:nvPr>
            <p:ph type="title" idx="4294967295"/>
          </p:nvPr>
        </p:nvSpPr>
        <p:spPr>
          <a:xfrm>
            <a:off x="1422400" y="117475"/>
            <a:ext cx="10769600" cy="609600"/>
          </a:xfrm>
        </p:spPr>
        <p:txBody>
          <a:bodyPr/>
          <a:lstStyle/>
          <a:p>
            <a:pPr>
              <a:defRPr/>
            </a:pPr>
            <a:r>
              <a:rPr lang="en-US" altLang="en-US" dirty="0">
                <a:effectLst>
                  <a:outerShdw blurRad="38100" dist="38100" dir="2700000" algn="tl">
                    <a:srgbClr val="C0C0C0"/>
                  </a:outerShdw>
                </a:effectLst>
              </a:rPr>
              <a:t>Primary Key for Relationship Sets</a:t>
            </a:r>
          </a:p>
        </p:txBody>
      </p:sp>
      <p:sp>
        <p:nvSpPr>
          <p:cNvPr id="39939" name="Rectangle 3"/>
          <p:cNvSpPr>
            <a:spLocks noGrp="1" noChangeArrowheads="1"/>
          </p:cNvSpPr>
          <p:nvPr>
            <p:ph type="body" idx="4294967295"/>
          </p:nvPr>
        </p:nvSpPr>
        <p:spPr>
          <a:xfrm>
            <a:off x="2876273" y="1197768"/>
            <a:ext cx="7666037" cy="4462463"/>
          </a:xfrm>
        </p:spPr>
        <p:txBody>
          <a:bodyPr/>
          <a:lstStyle/>
          <a:p>
            <a:r>
              <a:rPr lang="en-US" altLang="en-US" dirty="0"/>
              <a:t>To distinguish among the various relationships of a relationship set we use the individual  primary keys of the entities in the relationship set.</a:t>
            </a:r>
          </a:p>
          <a:p>
            <a:pPr lvl="1"/>
            <a:r>
              <a:rPr lang="en-US" altLang="en-US" dirty="0">
                <a:ea typeface="ＭＳ Ｐゴシック" panose="020B0600070205080204" pitchFamily="34" charset="-128"/>
              </a:rPr>
              <a:t>Let </a:t>
            </a:r>
            <a:r>
              <a:rPr lang="en-US" altLang="en-US" i="1" dirty="0">
                <a:ea typeface="ＭＳ Ｐゴシック" panose="020B0600070205080204" pitchFamily="34" charset="-128"/>
              </a:rPr>
              <a:t>R</a:t>
            </a:r>
            <a:r>
              <a:rPr lang="en-US" altLang="en-US" dirty="0">
                <a:ea typeface="ＭＳ Ｐゴシック" panose="020B0600070205080204" pitchFamily="34" charset="-128"/>
              </a:rPr>
              <a:t> be a relationship set involving entity sets E1, E2, .. </a:t>
            </a:r>
            <a:r>
              <a:rPr lang="en-US" altLang="en-US" dirty="0" err="1">
                <a:ea typeface="ＭＳ Ｐゴシック" panose="020B0600070205080204" pitchFamily="34" charset="-128"/>
              </a:rPr>
              <a:t>En</a:t>
            </a:r>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The primary key for R is consists of the  union of the primary keys of entity sets E1, E2, ..</a:t>
            </a:r>
            <a:r>
              <a:rPr lang="en-US" altLang="en-US" dirty="0" err="1">
                <a:ea typeface="ＭＳ Ｐゴシック" panose="020B0600070205080204" pitchFamily="34" charset="-128"/>
              </a:rPr>
              <a:t>En</a:t>
            </a:r>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If the relationship set </a:t>
            </a:r>
            <a:r>
              <a:rPr lang="en-US" altLang="en-US" i="1" dirty="0">
                <a:ea typeface="ＭＳ Ｐゴシック" panose="020B0600070205080204" pitchFamily="34" charset="-128"/>
              </a:rPr>
              <a:t>R</a:t>
            </a:r>
            <a:r>
              <a:rPr lang="en-US" altLang="en-US" dirty="0">
                <a:ea typeface="ＭＳ Ｐゴシック" panose="020B0600070205080204" pitchFamily="34" charset="-128"/>
              </a:rPr>
              <a:t> has attributes  a1, a2, .., am associated with it, then the  primary key of </a:t>
            </a:r>
            <a:r>
              <a:rPr lang="en-US" altLang="en-US" i="1" dirty="0">
                <a:ea typeface="ＭＳ Ｐゴシック" panose="020B0600070205080204" pitchFamily="34" charset="-128"/>
              </a:rPr>
              <a:t>R  </a:t>
            </a:r>
            <a:r>
              <a:rPr lang="en-US" altLang="en-US" dirty="0">
                <a:ea typeface="ＭＳ Ｐゴシック" panose="020B0600070205080204" pitchFamily="34" charset="-128"/>
              </a:rPr>
              <a:t>also includes the attributes  a1, a2, .., am </a:t>
            </a:r>
          </a:p>
          <a:p>
            <a:r>
              <a:rPr lang="en-US" altLang="en-US" dirty="0"/>
              <a:t>Example: relationship set “advisor”.</a:t>
            </a:r>
          </a:p>
          <a:p>
            <a:pPr lvl="1"/>
            <a:r>
              <a:rPr lang="en-US" altLang="en-US" dirty="0">
                <a:ea typeface="ＭＳ Ｐゴシック" panose="020B0600070205080204" pitchFamily="34" charset="-128"/>
              </a:rPr>
              <a:t>The primary key  consists of </a:t>
            </a:r>
            <a:r>
              <a:rPr lang="en-US" altLang="en-US" i="1" dirty="0">
                <a:ea typeface="ＭＳ Ｐゴシック" panose="020B0600070205080204" pitchFamily="34" charset="-128"/>
              </a:rPr>
              <a:t>instructor.ID</a:t>
            </a:r>
            <a:r>
              <a:rPr lang="en-US" altLang="en-US" dirty="0">
                <a:ea typeface="ＭＳ Ｐゴシック" panose="020B0600070205080204" pitchFamily="34" charset="-128"/>
              </a:rPr>
              <a:t> and s</a:t>
            </a:r>
            <a:r>
              <a:rPr lang="en-US" altLang="en-US" i="1" dirty="0">
                <a:ea typeface="ＭＳ Ｐゴシック" panose="020B0600070205080204" pitchFamily="34" charset="-128"/>
              </a:rPr>
              <a:t>tudent.ID</a:t>
            </a:r>
          </a:p>
          <a:p>
            <a:r>
              <a:rPr lang="en-US" altLang="en-US" dirty="0"/>
              <a:t>The choice of the primary key for a relationship set depends on  the mapping cardinality of the relationship set.</a:t>
            </a:r>
          </a:p>
        </p:txBody>
      </p:sp>
    </p:spTree>
    <p:extLst>
      <p:ext uri="{BB962C8B-B14F-4D97-AF65-F5344CB8AC3E}">
        <p14:creationId xmlns:p14="http://schemas.microsoft.com/office/powerpoint/2010/main" val="11867411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7133808-BDE8-4C4B-BE46-AB5DFF7F9160}"/>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525314" name="Rectangle 2"/>
          <p:cNvSpPr>
            <a:spLocks noGrp="1" noChangeArrowheads="1"/>
          </p:cNvSpPr>
          <p:nvPr>
            <p:ph type="title" idx="4294967295"/>
          </p:nvPr>
        </p:nvSpPr>
        <p:spPr>
          <a:xfrm>
            <a:off x="2257720" y="145755"/>
            <a:ext cx="8077200" cy="609600"/>
          </a:xfrm>
        </p:spPr>
        <p:txBody>
          <a:bodyPr/>
          <a:lstStyle/>
          <a:p>
            <a:pPr>
              <a:defRPr/>
            </a:pPr>
            <a:r>
              <a:rPr lang="en-US" altLang="en-US" dirty="0">
                <a:effectLst>
                  <a:outerShdw blurRad="38100" dist="38100" dir="2700000" algn="tl">
                    <a:srgbClr val="C0C0C0"/>
                  </a:outerShdw>
                </a:effectLst>
              </a:rPr>
              <a:t>Choice of Primary key for Binary Relationship</a:t>
            </a:r>
          </a:p>
        </p:txBody>
      </p:sp>
      <p:sp>
        <p:nvSpPr>
          <p:cNvPr id="40963" name="Rectangle 3"/>
          <p:cNvSpPr>
            <a:spLocks noGrp="1" noChangeArrowheads="1"/>
          </p:cNvSpPr>
          <p:nvPr>
            <p:ph type="body" idx="4294967295"/>
          </p:nvPr>
        </p:nvSpPr>
        <p:spPr>
          <a:xfrm>
            <a:off x="2438400" y="1616370"/>
            <a:ext cx="7742237" cy="5095875"/>
          </a:xfrm>
        </p:spPr>
        <p:txBody>
          <a:bodyPr/>
          <a:lstStyle/>
          <a:p>
            <a:r>
              <a:rPr lang="en-US" altLang="en-US" dirty="0"/>
              <a:t>Many-to-Many relationships.   The preceding union of the primary keys is a minimal superkey and is chosen  as the primary key.</a:t>
            </a:r>
          </a:p>
          <a:p>
            <a:r>
              <a:rPr lang="en-US" altLang="en-US" dirty="0"/>
              <a:t>One-to-Many relationships . The primary key of the “Many” side is a minimal superkey and is used as the primary key.</a:t>
            </a:r>
          </a:p>
          <a:p>
            <a:r>
              <a:rPr lang="en-US" altLang="en-US" dirty="0"/>
              <a:t>Many-to-one relationships. The primary key of the “Many” side is a minimal superkey and is used as the primary key.</a:t>
            </a:r>
          </a:p>
          <a:p>
            <a:r>
              <a:rPr lang="en-US" altLang="en-US" dirty="0"/>
              <a:t>One-to-one relationships. The primary key of either one of the participating entity sets forms a minimal superkey, and either one can be chosen as the primary key.</a:t>
            </a:r>
          </a:p>
          <a:p>
            <a:endParaRPr lang="en-US" altLang="en-US" dirty="0"/>
          </a:p>
        </p:txBody>
      </p:sp>
    </p:spTree>
    <p:extLst>
      <p:ext uri="{BB962C8B-B14F-4D97-AF65-F5344CB8AC3E}">
        <p14:creationId xmlns:p14="http://schemas.microsoft.com/office/powerpoint/2010/main" val="33512931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67992AA-4E72-44C7-8240-7058EF6CCDF9}"/>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525314" name="Rectangle 2"/>
          <p:cNvSpPr>
            <a:spLocks noGrp="1" noChangeArrowheads="1"/>
          </p:cNvSpPr>
          <p:nvPr>
            <p:ph type="title" idx="4294967295"/>
          </p:nvPr>
        </p:nvSpPr>
        <p:spPr>
          <a:xfrm>
            <a:off x="965674" y="89195"/>
            <a:ext cx="10769600" cy="609600"/>
          </a:xfrm>
        </p:spPr>
        <p:txBody>
          <a:bodyPr/>
          <a:lstStyle/>
          <a:p>
            <a:pPr>
              <a:defRPr/>
            </a:pPr>
            <a:r>
              <a:rPr lang="en-US" altLang="en-US" dirty="0">
                <a:effectLst>
                  <a:outerShdw blurRad="38100" dist="38100" dir="2700000" algn="tl">
                    <a:srgbClr val="C0C0C0"/>
                  </a:outerShdw>
                </a:effectLst>
              </a:rPr>
              <a:t>Weak Entity Sets</a:t>
            </a:r>
          </a:p>
        </p:txBody>
      </p:sp>
      <p:sp>
        <p:nvSpPr>
          <p:cNvPr id="43011" name="Rectangle 3"/>
          <p:cNvSpPr>
            <a:spLocks noGrp="1" noChangeArrowheads="1"/>
          </p:cNvSpPr>
          <p:nvPr>
            <p:ph type="body" idx="4294967295"/>
          </p:nvPr>
        </p:nvSpPr>
        <p:spPr>
          <a:xfrm>
            <a:off x="2535712" y="1462415"/>
            <a:ext cx="7629525" cy="4138612"/>
          </a:xfrm>
        </p:spPr>
        <p:txBody>
          <a:bodyPr/>
          <a:lstStyle/>
          <a:p>
            <a:r>
              <a:rPr lang="en-US" altLang="en-US" dirty="0"/>
              <a:t>Consider a </a:t>
            </a:r>
            <a:r>
              <a:rPr lang="en-US" altLang="en-US" i="1" dirty="0"/>
              <a:t>section</a:t>
            </a:r>
            <a:r>
              <a:rPr lang="en-US" altLang="en-US" dirty="0"/>
              <a:t> entity, which is uniquely identified by a </a:t>
            </a:r>
            <a:r>
              <a:rPr lang="en-US" altLang="en-US" i="1" dirty="0" err="1"/>
              <a:t>course_id</a:t>
            </a:r>
            <a:r>
              <a:rPr lang="en-US" altLang="en-US" dirty="0"/>
              <a:t>, </a:t>
            </a:r>
            <a:r>
              <a:rPr lang="en-US" altLang="en-US" i="1" dirty="0"/>
              <a:t>semester, year</a:t>
            </a:r>
            <a:r>
              <a:rPr lang="en-US" altLang="en-US" dirty="0"/>
              <a:t>, and </a:t>
            </a:r>
            <a:r>
              <a:rPr lang="en-US" altLang="en-US" i="1" dirty="0" err="1"/>
              <a:t>sec_id</a:t>
            </a:r>
            <a:r>
              <a:rPr lang="en-US" altLang="en-US" dirty="0"/>
              <a:t>.</a:t>
            </a:r>
          </a:p>
          <a:p>
            <a:r>
              <a:rPr lang="en-US" altLang="en-US" dirty="0"/>
              <a:t>Clearly, section entities are related to course entities. Suppose we create a relationship set </a:t>
            </a:r>
            <a:r>
              <a:rPr lang="en-US" altLang="en-US" i="1" dirty="0" err="1"/>
              <a:t>sec_course</a:t>
            </a:r>
            <a:r>
              <a:rPr lang="en-US" altLang="en-US" dirty="0"/>
              <a:t> between entity sets </a:t>
            </a:r>
            <a:r>
              <a:rPr lang="en-US" altLang="en-US" i="1" dirty="0"/>
              <a:t>section</a:t>
            </a:r>
            <a:r>
              <a:rPr lang="en-US" altLang="en-US" dirty="0"/>
              <a:t> and </a:t>
            </a:r>
            <a:r>
              <a:rPr lang="en-US" altLang="en-US" i="1" dirty="0"/>
              <a:t>course</a:t>
            </a:r>
            <a:r>
              <a:rPr lang="en-US" altLang="en-US" dirty="0"/>
              <a:t>.</a:t>
            </a:r>
          </a:p>
          <a:p>
            <a:r>
              <a:rPr lang="en-US" altLang="en-US" dirty="0"/>
              <a:t>Note that the information in </a:t>
            </a:r>
            <a:r>
              <a:rPr lang="en-US" altLang="en-US" i="1" dirty="0" err="1"/>
              <a:t>sec_course</a:t>
            </a:r>
            <a:r>
              <a:rPr lang="en-US" altLang="en-US" dirty="0"/>
              <a:t> is redundant, since </a:t>
            </a:r>
            <a:r>
              <a:rPr lang="en-US" altLang="en-US" i="1" dirty="0"/>
              <a:t>section</a:t>
            </a:r>
            <a:r>
              <a:rPr lang="en-US" altLang="en-US" dirty="0"/>
              <a:t> already has an attribute </a:t>
            </a:r>
            <a:r>
              <a:rPr lang="en-US" altLang="en-US" i="1" dirty="0" err="1"/>
              <a:t>course_id</a:t>
            </a:r>
            <a:r>
              <a:rPr lang="en-US" altLang="en-US" dirty="0"/>
              <a:t>, which identifies the course with which the section is related. </a:t>
            </a:r>
          </a:p>
          <a:p>
            <a:r>
              <a:rPr lang="en-US" altLang="en-US" dirty="0"/>
              <a:t>One option to deal with this redundancy is to get rid of the relationship </a:t>
            </a:r>
            <a:r>
              <a:rPr lang="en-US" altLang="en-US" dirty="0" err="1"/>
              <a:t>s</a:t>
            </a:r>
            <a:r>
              <a:rPr lang="en-US" altLang="en-US" i="1" dirty="0" err="1"/>
              <a:t>ec_course</a:t>
            </a:r>
            <a:r>
              <a:rPr lang="en-US" altLang="en-US" dirty="0"/>
              <a:t>;  however, by doing so the relationship between </a:t>
            </a:r>
            <a:r>
              <a:rPr lang="en-US" altLang="en-US" i="1" dirty="0"/>
              <a:t>section</a:t>
            </a:r>
            <a:r>
              <a:rPr lang="en-US" altLang="en-US" dirty="0"/>
              <a:t> and </a:t>
            </a:r>
            <a:r>
              <a:rPr lang="en-US" altLang="en-US" i="1" dirty="0"/>
              <a:t>course </a:t>
            </a:r>
            <a:r>
              <a:rPr lang="en-US" altLang="en-US" dirty="0"/>
              <a:t>becomes implicit in an attribute, which is not desirable.</a:t>
            </a:r>
          </a:p>
        </p:txBody>
      </p:sp>
    </p:spTree>
    <p:extLst>
      <p:ext uri="{BB962C8B-B14F-4D97-AF65-F5344CB8AC3E}">
        <p14:creationId xmlns:p14="http://schemas.microsoft.com/office/powerpoint/2010/main" val="13012810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6D73449-60D4-4B06-B02E-221FA5D7001F}"/>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525314"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Weak Entity Sets (Cont.)</a:t>
            </a:r>
          </a:p>
        </p:txBody>
      </p:sp>
      <p:sp>
        <p:nvSpPr>
          <p:cNvPr id="44035" name="Rectangle 3"/>
          <p:cNvSpPr>
            <a:spLocks noGrp="1" noChangeArrowheads="1"/>
          </p:cNvSpPr>
          <p:nvPr>
            <p:ph type="body" idx="4294967295"/>
          </p:nvPr>
        </p:nvSpPr>
        <p:spPr>
          <a:xfrm>
            <a:off x="2652012" y="1126710"/>
            <a:ext cx="7669212" cy="5043487"/>
          </a:xfrm>
        </p:spPr>
        <p:txBody>
          <a:bodyPr/>
          <a:lstStyle/>
          <a:p>
            <a:r>
              <a:rPr lang="en-US" altLang="en-US" dirty="0"/>
              <a:t>An alternative way to deal with this redundancy is to not store the attribute </a:t>
            </a:r>
            <a:r>
              <a:rPr lang="en-US" altLang="en-US" i="1" dirty="0" err="1"/>
              <a:t>course_id</a:t>
            </a:r>
            <a:r>
              <a:rPr lang="en-US" altLang="en-US" dirty="0"/>
              <a:t>  in the </a:t>
            </a:r>
            <a:r>
              <a:rPr lang="en-US" altLang="en-US" i="1" dirty="0"/>
              <a:t>section</a:t>
            </a:r>
            <a:r>
              <a:rPr lang="en-US" altLang="en-US" dirty="0"/>
              <a:t> entity and to only store the remaining attributes </a:t>
            </a:r>
            <a:r>
              <a:rPr lang="en-US" altLang="en-US" i="1" dirty="0" err="1"/>
              <a:t>section_id</a:t>
            </a:r>
            <a:r>
              <a:rPr lang="en-US" altLang="en-US" dirty="0"/>
              <a:t>,  </a:t>
            </a:r>
            <a:r>
              <a:rPr lang="en-US" altLang="en-US" i="1" dirty="0"/>
              <a:t>year</a:t>
            </a:r>
            <a:r>
              <a:rPr lang="en-US" altLang="en-US" dirty="0"/>
              <a:t>, and </a:t>
            </a:r>
            <a:r>
              <a:rPr lang="en-US" altLang="en-US" i="1" dirty="0"/>
              <a:t>semester. </a:t>
            </a:r>
          </a:p>
          <a:p>
            <a:pPr lvl="1"/>
            <a:r>
              <a:rPr lang="en-US" altLang="en-US" dirty="0">
                <a:ea typeface="ＭＳ Ｐゴシック" panose="020B0600070205080204" pitchFamily="34" charset="-128"/>
              </a:rPr>
              <a:t>However, the entity set </a:t>
            </a:r>
            <a:r>
              <a:rPr lang="en-US" altLang="en-US" i="1" dirty="0">
                <a:ea typeface="ＭＳ Ｐゴシック" panose="020B0600070205080204" pitchFamily="34" charset="-128"/>
              </a:rPr>
              <a:t>section</a:t>
            </a:r>
            <a:r>
              <a:rPr lang="en-US" altLang="en-US" dirty="0">
                <a:ea typeface="ＭＳ Ｐゴシック" panose="020B0600070205080204" pitchFamily="34" charset="-128"/>
              </a:rPr>
              <a:t> then does not have enough attributes to identify a particular </a:t>
            </a:r>
            <a:r>
              <a:rPr lang="en-US" altLang="en-US" i="1" dirty="0">
                <a:ea typeface="ＭＳ Ｐゴシック" panose="020B0600070205080204" pitchFamily="34" charset="-128"/>
              </a:rPr>
              <a:t>section</a:t>
            </a:r>
            <a:r>
              <a:rPr lang="en-US" altLang="en-US" dirty="0">
                <a:ea typeface="ＭＳ Ｐゴシック" panose="020B0600070205080204" pitchFamily="34" charset="-128"/>
              </a:rPr>
              <a:t> entity uniquely</a:t>
            </a:r>
          </a:p>
          <a:p>
            <a:r>
              <a:rPr lang="en-US" altLang="en-US" dirty="0"/>
              <a:t>To deal with this problem, we treat the relationship </a:t>
            </a:r>
            <a:r>
              <a:rPr lang="en-US" altLang="en-US" i="1" dirty="0" err="1"/>
              <a:t>sec_course</a:t>
            </a:r>
            <a:r>
              <a:rPr lang="en-US" altLang="en-US" dirty="0"/>
              <a:t>  as a special relationship that provides extra information, in this case, the </a:t>
            </a:r>
            <a:r>
              <a:rPr lang="en-US" altLang="en-US" i="1" dirty="0" err="1"/>
              <a:t>course_id</a:t>
            </a:r>
            <a:r>
              <a:rPr lang="en-US" altLang="en-US" dirty="0"/>
              <a:t>, required to identify </a:t>
            </a:r>
            <a:r>
              <a:rPr lang="en-US" altLang="en-US" i="1" dirty="0"/>
              <a:t>section</a:t>
            </a:r>
            <a:r>
              <a:rPr lang="en-US" altLang="en-US" dirty="0"/>
              <a:t>  entities uniquely.</a:t>
            </a:r>
          </a:p>
          <a:p>
            <a:r>
              <a:rPr lang="en-US" altLang="en-US" dirty="0"/>
              <a:t>A </a:t>
            </a:r>
            <a:r>
              <a:rPr lang="en-US" altLang="en-US" b="1" dirty="0">
                <a:solidFill>
                  <a:srgbClr val="002060"/>
                </a:solidFill>
              </a:rPr>
              <a:t>weak entity set</a:t>
            </a:r>
            <a:r>
              <a:rPr lang="en-US" altLang="en-US" dirty="0">
                <a:solidFill>
                  <a:srgbClr val="002060"/>
                </a:solidFill>
              </a:rPr>
              <a:t> </a:t>
            </a:r>
            <a:r>
              <a:rPr lang="en-US" altLang="en-US" dirty="0"/>
              <a:t>is one whose existence is dependent on another entity, called its </a:t>
            </a:r>
            <a:r>
              <a:rPr lang="en-US" altLang="en-US" b="1" dirty="0">
                <a:solidFill>
                  <a:srgbClr val="002060"/>
                </a:solidFill>
              </a:rPr>
              <a:t>identifying entity</a:t>
            </a:r>
            <a:endParaRPr lang="en-US" altLang="en-US" dirty="0">
              <a:solidFill>
                <a:srgbClr val="002060"/>
              </a:solidFill>
            </a:endParaRPr>
          </a:p>
          <a:p>
            <a:r>
              <a:rPr lang="en-US" altLang="en-US" dirty="0"/>
              <a:t>Instead of associating a primary key with a weak entity, we use the identifying entity, along with extra attributes called </a:t>
            </a:r>
            <a:r>
              <a:rPr lang="en-US" altLang="en-US" b="1" dirty="0">
                <a:solidFill>
                  <a:srgbClr val="002060"/>
                </a:solidFill>
              </a:rPr>
              <a:t>discriminator</a:t>
            </a:r>
            <a:r>
              <a:rPr lang="en-US" altLang="en-US" dirty="0">
                <a:solidFill>
                  <a:srgbClr val="002060"/>
                </a:solidFill>
              </a:rPr>
              <a:t> </a:t>
            </a:r>
            <a:r>
              <a:rPr lang="en-US" altLang="en-US" dirty="0"/>
              <a:t>to uniquely identify a weak entity. </a:t>
            </a:r>
          </a:p>
          <a:p>
            <a:endParaRPr lang="en-US" altLang="en-US" dirty="0"/>
          </a:p>
        </p:txBody>
      </p:sp>
    </p:spTree>
    <p:extLst>
      <p:ext uri="{BB962C8B-B14F-4D97-AF65-F5344CB8AC3E}">
        <p14:creationId xmlns:p14="http://schemas.microsoft.com/office/powerpoint/2010/main" val="27580739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4C3A8C8-1BA7-4535-808C-0989B0B796DE}"/>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525314"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Weak Entity Sets (Cont.)</a:t>
            </a:r>
          </a:p>
        </p:txBody>
      </p:sp>
      <p:sp>
        <p:nvSpPr>
          <p:cNvPr id="45059" name="Rectangle 3"/>
          <p:cNvSpPr>
            <a:spLocks noGrp="1" noChangeArrowheads="1"/>
          </p:cNvSpPr>
          <p:nvPr>
            <p:ph type="body" idx="4294967295"/>
          </p:nvPr>
        </p:nvSpPr>
        <p:spPr>
          <a:xfrm>
            <a:off x="2121763" y="1113631"/>
            <a:ext cx="7534275" cy="4630737"/>
          </a:xfrm>
        </p:spPr>
        <p:txBody>
          <a:bodyPr/>
          <a:lstStyle/>
          <a:p>
            <a:r>
              <a:rPr lang="en-US" altLang="en-US" dirty="0"/>
              <a:t>An entity set that is not a weak entity set is termed a </a:t>
            </a:r>
            <a:r>
              <a:rPr lang="en-US" altLang="en-US" b="1" dirty="0">
                <a:solidFill>
                  <a:srgbClr val="002060"/>
                </a:solidFill>
              </a:rPr>
              <a:t>strong entity set</a:t>
            </a:r>
            <a:r>
              <a:rPr lang="en-US" altLang="en-US" dirty="0">
                <a:solidFill>
                  <a:srgbClr val="000099"/>
                </a:solidFill>
              </a:rPr>
              <a:t>.</a:t>
            </a:r>
          </a:p>
          <a:p>
            <a:r>
              <a:rPr lang="en-US" altLang="en-US" dirty="0"/>
              <a:t>Every weak entity must be associated with an identifying entity; that is, the weak entity set is said to be </a:t>
            </a:r>
            <a:r>
              <a:rPr lang="en-US" altLang="en-US" b="1" dirty="0">
                <a:solidFill>
                  <a:srgbClr val="002060"/>
                </a:solidFill>
              </a:rPr>
              <a:t>existence dependent</a:t>
            </a:r>
            <a:r>
              <a:rPr lang="en-US" altLang="en-US" dirty="0">
                <a:solidFill>
                  <a:srgbClr val="002060"/>
                </a:solidFill>
              </a:rPr>
              <a:t> </a:t>
            </a:r>
            <a:r>
              <a:rPr lang="en-US" altLang="en-US" dirty="0"/>
              <a:t>on the identifying entity set. </a:t>
            </a:r>
          </a:p>
          <a:p>
            <a:r>
              <a:rPr lang="en-US" altLang="en-US" dirty="0"/>
              <a:t>The identifying entity set is said to </a:t>
            </a:r>
            <a:r>
              <a:rPr lang="en-US" altLang="en-US" b="1" dirty="0">
                <a:solidFill>
                  <a:srgbClr val="002060"/>
                </a:solidFill>
              </a:rPr>
              <a:t>own</a:t>
            </a:r>
            <a:r>
              <a:rPr lang="en-US" altLang="en-US" dirty="0"/>
              <a:t> the weak entity set that it identifies. </a:t>
            </a:r>
          </a:p>
          <a:p>
            <a:r>
              <a:rPr lang="en-US" altLang="en-US" dirty="0"/>
              <a:t>The relationship associating the weak entity set with the identifying entity set is called the </a:t>
            </a:r>
            <a:r>
              <a:rPr lang="en-US" altLang="en-US" b="1" dirty="0">
                <a:solidFill>
                  <a:srgbClr val="002060"/>
                </a:solidFill>
              </a:rPr>
              <a:t>identifying relationship</a:t>
            </a:r>
            <a:r>
              <a:rPr lang="en-US" altLang="en-US" dirty="0"/>
              <a:t>.</a:t>
            </a:r>
          </a:p>
          <a:p>
            <a:r>
              <a:rPr lang="en-US" altLang="en-US" dirty="0"/>
              <a:t>Note that the relational schema we eventually create from the entity set </a:t>
            </a:r>
            <a:r>
              <a:rPr lang="en-US" altLang="en-US" i="1" dirty="0"/>
              <a:t>section</a:t>
            </a:r>
            <a:r>
              <a:rPr lang="en-US" altLang="en-US" dirty="0"/>
              <a:t> does have the attribute </a:t>
            </a:r>
            <a:r>
              <a:rPr lang="en-US" altLang="en-US" i="1" dirty="0" err="1"/>
              <a:t>course_id</a:t>
            </a:r>
            <a:r>
              <a:rPr lang="en-US" altLang="en-US" dirty="0"/>
              <a:t>, for reasons that will become clear later, even though we have dropped the attribute </a:t>
            </a:r>
            <a:r>
              <a:rPr lang="en-US" altLang="en-US" i="1" dirty="0" err="1"/>
              <a:t>course_id</a:t>
            </a:r>
            <a:r>
              <a:rPr lang="en-US" altLang="en-US" dirty="0"/>
              <a:t>  from the entity set </a:t>
            </a:r>
            <a:r>
              <a:rPr lang="en-US" altLang="en-US" i="1" dirty="0"/>
              <a:t>section.</a:t>
            </a:r>
          </a:p>
        </p:txBody>
      </p:sp>
    </p:spTree>
    <p:extLst>
      <p:ext uri="{BB962C8B-B14F-4D97-AF65-F5344CB8AC3E}">
        <p14:creationId xmlns:p14="http://schemas.microsoft.com/office/powerpoint/2010/main" val="304844842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17B4A19-FF1C-465B-95AB-C7FE48D7DDD3}"/>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527362" name="Rectangle 2"/>
          <p:cNvSpPr>
            <a:spLocks noGrp="1" noChangeArrowheads="1"/>
          </p:cNvSpPr>
          <p:nvPr>
            <p:ph type="title" idx="4294967295"/>
          </p:nvPr>
        </p:nvSpPr>
        <p:spPr>
          <a:xfrm>
            <a:off x="4114800" y="85725"/>
            <a:ext cx="8077200" cy="609600"/>
          </a:xfrm>
        </p:spPr>
        <p:txBody>
          <a:bodyPr/>
          <a:lstStyle/>
          <a:p>
            <a:pPr>
              <a:defRPr/>
            </a:pPr>
            <a:r>
              <a:rPr lang="en-US" altLang="en-US" dirty="0">
                <a:effectLst>
                  <a:outerShdw blurRad="38100" dist="38100" dir="2700000" algn="tl">
                    <a:srgbClr val="C0C0C0"/>
                  </a:outerShdw>
                </a:effectLst>
              </a:rPr>
              <a:t>Expressing Weak Entity Sets</a:t>
            </a:r>
          </a:p>
        </p:txBody>
      </p:sp>
      <p:sp>
        <p:nvSpPr>
          <p:cNvPr id="46083" name="Rectangle 3"/>
          <p:cNvSpPr>
            <a:spLocks noGrp="1" noChangeArrowheads="1"/>
          </p:cNvSpPr>
          <p:nvPr>
            <p:ph type="body" idx="4294967295"/>
          </p:nvPr>
        </p:nvSpPr>
        <p:spPr>
          <a:xfrm>
            <a:off x="1981200" y="1206499"/>
            <a:ext cx="7412038" cy="2222500"/>
          </a:xfrm>
        </p:spPr>
        <p:txBody>
          <a:bodyPr/>
          <a:lstStyle/>
          <a:p>
            <a:r>
              <a:rPr lang="en-US" altLang="en-US" dirty="0"/>
              <a:t>In E-R diagrams, a weak entity set is depicted via a double rectangle.</a:t>
            </a:r>
          </a:p>
          <a:p>
            <a:r>
              <a:rPr lang="en-US" altLang="en-US" dirty="0"/>
              <a:t>We underline the discriminator of a weak entity set  with a dashed line.</a:t>
            </a:r>
          </a:p>
          <a:p>
            <a:r>
              <a:rPr lang="en-US" altLang="en-US" dirty="0"/>
              <a:t>The relationship set connecting the  weak entity set to the identifying strong entity set is depicted by a double diamond. </a:t>
            </a:r>
          </a:p>
          <a:p>
            <a:r>
              <a:rPr lang="en-US" altLang="en-US" dirty="0"/>
              <a:t>Primary key for </a:t>
            </a:r>
            <a:r>
              <a:rPr lang="en-US" altLang="en-US" i="1" dirty="0"/>
              <a:t>section </a:t>
            </a:r>
            <a:r>
              <a:rPr lang="en-US" altLang="en-US" dirty="0"/>
              <a:t>– (</a:t>
            </a:r>
            <a:r>
              <a:rPr lang="en-US" altLang="en-US" i="1" dirty="0" err="1"/>
              <a:t>course_id</a:t>
            </a:r>
            <a:r>
              <a:rPr lang="en-US" altLang="en-US" i="1" dirty="0"/>
              <a:t>, </a:t>
            </a:r>
            <a:r>
              <a:rPr lang="en-US" altLang="en-US" i="1" dirty="0" err="1"/>
              <a:t>sec_id</a:t>
            </a:r>
            <a:r>
              <a:rPr lang="en-US" altLang="en-US" i="1" dirty="0"/>
              <a:t>, semester, year</a:t>
            </a:r>
            <a:r>
              <a:rPr lang="en-US" altLang="en-US" sz="2000" dirty="0"/>
              <a:t>)</a:t>
            </a:r>
          </a:p>
        </p:txBody>
      </p:sp>
      <p:pic>
        <p:nvPicPr>
          <p:cNvPr id="9" name="Picture 8">
            <a:extLst>
              <a:ext uri="{FF2B5EF4-FFF2-40B4-BE49-F238E27FC236}">
                <a16:creationId xmlns:a16="http://schemas.microsoft.com/office/drawing/2014/main" id="{4DAEF5BF-475C-4A31-832E-515CEDA7E2E2}"/>
              </a:ext>
            </a:extLst>
          </p:cNvPr>
          <p:cNvPicPr>
            <a:picLocks noChangeAspect="1"/>
          </p:cNvPicPr>
          <p:nvPr/>
        </p:nvPicPr>
        <p:blipFill>
          <a:blip r:embed="rId3"/>
          <a:stretch>
            <a:fillRect/>
          </a:stretch>
        </p:blipFill>
        <p:spPr>
          <a:xfrm>
            <a:off x="2438400" y="3806074"/>
            <a:ext cx="6591616" cy="1351281"/>
          </a:xfrm>
          <a:prstGeom prst="rect">
            <a:avLst/>
          </a:prstGeom>
        </p:spPr>
      </p:pic>
    </p:spTree>
    <p:extLst>
      <p:ext uri="{BB962C8B-B14F-4D97-AF65-F5344CB8AC3E}">
        <p14:creationId xmlns:p14="http://schemas.microsoft.com/office/powerpoint/2010/main" val="19315246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FE1A20F-926A-46D5-878A-CC8BCEA5D0C5}"/>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679938"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Redundant Attributes</a:t>
            </a:r>
          </a:p>
        </p:txBody>
      </p:sp>
      <p:sp>
        <p:nvSpPr>
          <p:cNvPr id="47109" name="Rectangle 3"/>
          <p:cNvSpPr>
            <a:spLocks noGrp="1" noChangeArrowheads="1"/>
          </p:cNvSpPr>
          <p:nvPr>
            <p:ph type="body" idx="4294967295"/>
          </p:nvPr>
        </p:nvSpPr>
        <p:spPr>
          <a:xfrm>
            <a:off x="2639505" y="844549"/>
            <a:ext cx="7594600" cy="3314700"/>
          </a:xfrm>
        </p:spPr>
        <p:txBody>
          <a:bodyPr/>
          <a:lstStyle/>
          <a:p>
            <a:r>
              <a:rPr lang="en-US" altLang="en-US" dirty="0"/>
              <a:t>Suppose we have entity sets:</a:t>
            </a:r>
          </a:p>
          <a:p>
            <a:pPr lvl="1"/>
            <a:r>
              <a:rPr lang="en-US" altLang="en-US" i="1" dirty="0">
                <a:ea typeface="ＭＳ Ｐゴシック" panose="020B0600070205080204" pitchFamily="34" charset="-128"/>
              </a:rPr>
              <a:t>student</a:t>
            </a:r>
            <a:r>
              <a:rPr lang="en-US" altLang="en-US" dirty="0">
                <a:ea typeface="ＭＳ Ｐゴシック" panose="020B0600070205080204" pitchFamily="34" charset="-128"/>
              </a:rPr>
              <a:t>, with attributes: </a:t>
            </a:r>
            <a:r>
              <a:rPr lang="en-US" altLang="en-US" i="1" dirty="0">
                <a:ea typeface="ＭＳ Ｐゴシック" panose="020B0600070205080204" pitchFamily="34" charset="-128"/>
              </a:rPr>
              <a:t>ID</a:t>
            </a:r>
            <a:r>
              <a:rPr lang="en-US" altLang="en-US" dirty="0">
                <a:ea typeface="ＭＳ Ｐゴシック" panose="020B0600070205080204" pitchFamily="34" charset="-128"/>
              </a:rPr>
              <a:t>, </a:t>
            </a:r>
            <a:r>
              <a:rPr lang="en-US" altLang="en-US" i="1" dirty="0">
                <a:ea typeface="ＭＳ Ｐゴシック" panose="020B0600070205080204" pitchFamily="34" charset="-128"/>
              </a:rPr>
              <a:t>name, </a:t>
            </a:r>
            <a:r>
              <a:rPr lang="en-US" altLang="en-US" i="1" dirty="0" err="1">
                <a:ea typeface="ＭＳ Ｐゴシック" panose="020B0600070205080204" pitchFamily="34" charset="-128"/>
              </a:rPr>
              <a:t>tot_cred</a:t>
            </a:r>
            <a:r>
              <a:rPr lang="en-US" altLang="en-US" dirty="0">
                <a:ea typeface="ＭＳ Ｐゴシック" panose="020B0600070205080204" pitchFamily="34" charset="-128"/>
              </a:rPr>
              <a:t>, </a:t>
            </a:r>
            <a:r>
              <a:rPr lang="en-US" altLang="en-US" i="1" dirty="0">
                <a:ea typeface="ＭＳ Ｐゴシック" panose="020B0600070205080204" pitchFamily="34" charset="-128"/>
              </a:rPr>
              <a:t>dept_name</a:t>
            </a:r>
          </a:p>
          <a:p>
            <a:pPr lvl="1"/>
            <a:r>
              <a:rPr lang="en-US" altLang="en-US" i="1" dirty="0">
                <a:ea typeface="ＭＳ Ｐゴシック" panose="020B0600070205080204" pitchFamily="34" charset="-128"/>
              </a:rPr>
              <a:t>department, </a:t>
            </a:r>
            <a:r>
              <a:rPr lang="en-US" altLang="en-US" dirty="0">
                <a:ea typeface="ＭＳ Ｐゴシック" panose="020B0600070205080204" pitchFamily="34" charset="-128"/>
              </a:rPr>
              <a:t>with attributes: </a:t>
            </a:r>
            <a:r>
              <a:rPr lang="en-US" altLang="en-US" i="1" dirty="0" err="1">
                <a:ea typeface="ＭＳ Ｐゴシック" panose="020B0600070205080204" pitchFamily="34" charset="-128"/>
              </a:rPr>
              <a:t>dept_name</a:t>
            </a:r>
            <a:r>
              <a:rPr lang="en-US" altLang="en-US" i="1" dirty="0">
                <a:ea typeface="ＭＳ Ｐゴシック" panose="020B0600070205080204" pitchFamily="34" charset="-128"/>
              </a:rPr>
              <a:t>, building, budget</a:t>
            </a:r>
          </a:p>
          <a:p>
            <a:r>
              <a:rPr lang="en-US" altLang="en-US" dirty="0"/>
              <a:t>We model the fact that each student has an associated department</a:t>
            </a:r>
            <a:r>
              <a:rPr lang="en-US" altLang="en-US" i="1" dirty="0"/>
              <a:t> </a:t>
            </a:r>
            <a:r>
              <a:rPr lang="en-US" altLang="en-US" dirty="0"/>
              <a:t>using a relationship set </a:t>
            </a:r>
            <a:r>
              <a:rPr lang="en-US" altLang="en-US" i="1" dirty="0" err="1"/>
              <a:t>stud_dept</a:t>
            </a:r>
            <a:endParaRPr lang="en-US" altLang="en-US" i="1" dirty="0"/>
          </a:p>
          <a:p>
            <a:r>
              <a:rPr lang="en-US" altLang="en-US" dirty="0"/>
              <a:t>The attribute </a:t>
            </a:r>
            <a:r>
              <a:rPr lang="en-US" altLang="en-US" i="1" dirty="0"/>
              <a:t>dept_name </a:t>
            </a:r>
            <a:r>
              <a:rPr lang="en-US" altLang="en-US" dirty="0"/>
              <a:t>in </a:t>
            </a:r>
            <a:r>
              <a:rPr lang="en-US" altLang="en-US" i="1" dirty="0"/>
              <a:t>student</a:t>
            </a:r>
            <a:r>
              <a:rPr lang="en-US" altLang="en-US" dirty="0"/>
              <a:t> below replicates information present in the relationship and is therefore  redundant</a:t>
            </a:r>
          </a:p>
          <a:p>
            <a:pPr lvl="1"/>
            <a:r>
              <a:rPr lang="en-US" altLang="en-US" dirty="0">
                <a:ea typeface="ＭＳ Ｐゴシック" panose="020B0600070205080204" pitchFamily="34" charset="-128"/>
              </a:rPr>
              <a:t>and needs to be removed.</a:t>
            </a:r>
          </a:p>
          <a:p>
            <a:r>
              <a:rPr lang="en-US" altLang="en-US" dirty="0"/>
              <a:t>BUT: when converting back to tables, in some cases the attribute gets reintroduced, as we will see later.</a:t>
            </a:r>
          </a:p>
        </p:txBody>
      </p:sp>
      <p:pic>
        <p:nvPicPr>
          <p:cNvPr id="8" name="Picture 7">
            <a:extLst>
              <a:ext uri="{FF2B5EF4-FFF2-40B4-BE49-F238E27FC236}">
                <a16:creationId xmlns:a16="http://schemas.microsoft.com/office/drawing/2014/main" id="{31DC5132-C467-4720-85B4-2A91343719EF}"/>
              </a:ext>
            </a:extLst>
          </p:cNvPr>
          <p:cNvPicPr>
            <a:picLocks noChangeAspect="1"/>
          </p:cNvPicPr>
          <p:nvPr/>
        </p:nvPicPr>
        <p:blipFill>
          <a:blip r:embed="rId3"/>
          <a:stretch>
            <a:fillRect/>
          </a:stretch>
        </p:blipFill>
        <p:spPr>
          <a:xfrm>
            <a:off x="3315871" y="4504642"/>
            <a:ext cx="5560258" cy="2085054"/>
          </a:xfrm>
          <a:prstGeom prst="rect">
            <a:avLst/>
          </a:prstGeom>
        </p:spPr>
      </p:pic>
      <p:cxnSp>
        <p:nvCxnSpPr>
          <p:cNvPr id="7" name="Straight Connector 6">
            <a:extLst>
              <a:ext uri="{FF2B5EF4-FFF2-40B4-BE49-F238E27FC236}">
                <a16:creationId xmlns:a16="http://schemas.microsoft.com/office/drawing/2014/main" id="{C7F3C57B-A0A6-425B-ABE4-183F329F79F4}"/>
              </a:ext>
            </a:extLst>
          </p:cNvPr>
          <p:cNvCxnSpPr/>
          <p:nvPr/>
        </p:nvCxnSpPr>
        <p:spPr bwMode="auto">
          <a:xfrm>
            <a:off x="3530600" y="6075680"/>
            <a:ext cx="924561" cy="0"/>
          </a:xfrm>
          <a:prstGeom prst="line">
            <a:avLst/>
          </a:prstGeom>
          <a:solidFill>
            <a:schemeClr val="accent1"/>
          </a:solidFill>
          <a:ln w="19050"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300479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F9C4E9B-3D94-4F2A-98AF-58F41B649410}"/>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506882" name="Rectangle 2"/>
          <p:cNvSpPr>
            <a:spLocks noGrp="1" noChangeArrowheads="1"/>
          </p:cNvSpPr>
          <p:nvPr>
            <p:ph type="title" idx="4294967295"/>
          </p:nvPr>
        </p:nvSpPr>
        <p:spPr>
          <a:xfrm>
            <a:off x="3771900" y="38100"/>
            <a:ext cx="8420100" cy="682625"/>
          </a:xfrm>
        </p:spPr>
        <p:txBody>
          <a:bodyPr/>
          <a:lstStyle/>
          <a:p>
            <a:pPr>
              <a:defRPr/>
            </a:pPr>
            <a:r>
              <a:rPr lang="en-US" altLang="en-US">
                <a:effectLst>
                  <a:outerShdw blurRad="38100" dist="38100" dir="2700000" algn="tl">
                    <a:srgbClr val="C0C0C0"/>
                  </a:outerShdw>
                </a:effectLst>
              </a:rPr>
              <a:t>E-R Diagram for a University Enterprise</a:t>
            </a:r>
          </a:p>
        </p:txBody>
      </p:sp>
      <p:pic>
        <p:nvPicPr>
          <p:cNvPr id="7" name="Picture 6">
            <a:extLst>
              <a:ext uri="{FF2B5EF4-FFF2-40B4-BE49-F238E27FC236}">
                <a16:creationId xmlns:a16="http://schemas.microsoft.com/office/drawing/2014/main" id="{F52F3C4F-CF32-4104-A221-A27D4040C28D}"/>
              </a:ext>
            </a:extLst>
          </p:cNvPr>
          <p:cNvPicPr>
            <a:picLocks noChangeAspect="1"/>
          </p:cNvPicPr>
          <p:nvPr/>
        </p:nvPicPr>
        <p:blipFill rotWithShape="1">
          <a:blip r:embed="rId3"/>
          <a:srcRect r="-2934"/>
          <a:stretch/>
        </p:blipFill>
        <p:spPr>
          <a:xfrm>
            <a:off x="3289570" y="720725"/>
            <a:ext cx="6464227" cy="5740400"/>
          </a:xfrm>
          <a:prstGeom prst="rect">
            <a:avLst/>
          </a:prstGeom>
        </p:spPr>
      </p:pic>
    </p:spTree>
    <p:extLst>
      <p:ext uri="{BB962C8B-B14F-4D97-AF65-F5344CB8AC3E}">
        <p14:creationId xmlns:p14="http://schemas.microsoft.com/office/powerpoint/2010/main" val="3261096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EC066F4-3101-4D5D-A40D-8921B269898A}"/>
              </a:ext>
            </a:extLst>
          </p:cNvPr>
          <p:cNvGraphicFramePr>
            <a:graphicFrameLocks noGrp="1"/>
          </p:cNvGraphicFramePr>
          <p:nvPr>
            <p:extLst>
              <p:ext uri="{D42A27DB-BD31-4B8C-83A1-F6EECF244321}">
                <p14:modId xmlns:p14="http://schemas.microsoft.com/office/powerpoint/2010/main" val="2275734071"/>
              </p:ext>
            </p:extLst>
          </p:nvPr>
        </p:nvGraphicFramePr>
        <p:xfrm>
          <a:off x="2095130" y="1155619"/>
          <a:ext cx="8637974" cy="4806082"/>
        </p:xfrm>
        <a:graphic>
          <a:graphicData uri="http://schemas.openxmlformats.org/drawingml/2006/table">
            <a:tbl>
              <a:tblPr firstRow="1" firstCol="1" lastRow="1" lastCol="1" bandRow="1" bandCol="1">
                <a:tableStyleId>{5A111915-BE36-4E01-A7E5-04B1672EAD32}</a:tableStyleId>
              </a:tblPr>
              <a:tblGrid>
                <a:gridCol w="568799">
                  <a:extLst>
                    <a:ext uri="{9D8B030D-6E8A-4147-A177-3AD203B41FA5}">
                      <a16:colId xmlns:a16="http://schemas.microsoft.com/office/drawing/2014/main" val="4267380514"/>
                    </a:ext>
                  </a:extLst>
                </a:gridCol>
                <a:gridCol w="542025">
                  <a:extLst>
                    <a:ext uri="{9D8B030D-6E8A-4147-A177-3AD203B41FA5}">
                      <a16:colId xmlns:a16="http://schemas.microsoft.com/office/drawing/2014/main" val="902894519"/>
                    </a:ext>
                  </a:extLst>
                </a:gridCol>
                <a:gridCol w="2156526">
                  <a:extLst>
                    <a:ext uri="{9D8B030D-6E8A-4147-A177-3AD203B41FA5}">
                      <a16:colId xmlns:a16="http://schemas.microsoft.com/office/drawing/2014/main" val="2988946884"/>
                    </a:ext>
                  </a:extLst>
                </a:gridCol>
                <a:gridCol w="2283428">
                  <a:extLst>
                    <a:ext uri="{9D8B030D-6E8A-4147-A177-3AD203B41FA5}">
                      <a16:colId xmlns:a16="http://schemas.microsoft.com/office/drawing/2014/main" val="2997782937"/>
                    </a:ext>
                  </a:extLst>
                </a:gridCol>
                <a:gridCol w="2146423">
                  <a:extLst>
                    <a:ext uri="{9D8B030D-6E8A-4147-A177-3AD203B41FA5}">
                      <a16:colId xmlns:a16="http://schemas.microsoft.com/office/drawing/2014/main" val="3645164925"/>
                    </a:ext>
                  </a:extLst>
                </a:gridCol>
                <a:gridCol w="940773">
                  <a:extLst>
                    <a:ext uri="{9D8B030D-6E8A-4147-A177-3AD203B41FA5}">
                      <a16:colId xmlns:a16="http://schemas.microsoft.com/office/drawing/2014/main" val="3390978490"/>
                    </a:ext>
                  </a:extLst>
                </a:gridCol>
              </a:tblGrid>
              <a:tr h="442362">
                <a:tc>
                  <a:txBody>
                    <a:bodyPr/>
                    <a:lstStyle/>
                    <a:p>
                      <a:pPr marL="173355" marR="61595" indent="-93345">
                        <a:lnSpc>
                          <a:spcPts val="1380"/>
                        </a:lnSpc>
                        <a:spcAft>
                          <a:spcPts val="0"/>
                        </a:spcAft>
                      </a:pPr>
                      <a:r>
                        <a:rPr lang="en-US" sz="1200" dirty="0">
                          <a:solidFill>
                            <a:schemeClr val="tx2">
                              <a:lumMod val="75000"/>
                            </a:schemeClr>
                          </a:solidFill>
                          <a:effectLst/>
                        </a:rPr>
                        <a:t>Week No</a:t>
                      </a:r>
                      <a:endParaRPr lang="en-GB" sz="11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1290" marR="64135" indent="-81280">
                        <a:lnSpc>
                          <a:spcPts val="1380"/>
                        </a:lnSpc>
                        <a:spcAft>
                          <a:spcPts val="0"/>
                        </a:spcAft>
                      </a:pPr>
                      <a:r>
                        <a:rPr lang="en-US" sz="1200" dirty="0">
                          <a:solidFill>
                            <a:schemeClr val="tx2">
                              <a:lumMod val="75000"/>
                            </a:schemeClr>
                          </a:solidFill>
                          <a:effectLst/>
                        </a:rPr>
                        <a:t>Class</a:t>
                      </a:r>
                      <a:r>
                        <a:rPr lang="en-US" sz="1200" spc="-285" dirty="0">
                          <a:solidFill>
                            <a:schemeClr val="tx2">
                              <a:lumMod val="75000"/>
                            </a:schemeClr>
                          </a:solidFill>
                          <a:effectLst/>
                        </a:rPr>
                        <a:t> </a:t>
                      </a:r>
                      <a:r>
                        <a:rPr lang="en-US" sz="1200" dirty="0">
                          <a:solidFill>
                            <a:schemeClr val="tx2">
                              <a:lumMod val="75000"/>
                            </a:schemeClr>
                          </a:solidFill>
                          <a:effectLst/>
                        </a:rPr>
                        <a:t>No</a:t>
                      </a:r>
                      <a:endParaRPr lang="en-GB" sz="11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01015" marR="494665" algn="ctr">
                        <a:lnSpc>
                          <a:spcPts val="1365"/>
                        </a:lnSpc>
                        <a:spcAft>
                          <a:spcPts val="0"/>
                        </a:spcAft>
                      </a:pPr>
                      <a:r>
                        <a:rPr lang="en-US" sz="1200" dirty="0">
                          <a:solidFill>
                            <a:schemeClr val="tx2">
                              <a:lumMod val="75000"/>
                            </a:schemeClr>
                          </a:solidFill>
                          <a:effectLst/>
                        </a:rPr>
                        <a:t>Topics</a:t>
                      </a:r>
                      <a:endParaRPr lang="en-GB" sz="1100" dirty="0">
                        <a:solidFill>
                          <a:schemeClr val="tx2">
                            <a:lumMod val="75000"/>
                          </a:schemeClr>
                        </a:solidFill>
                        <a:effectLst/>
                      </a:endParaRPr>
                    </a:p>
                    <a:p>
                      <a:pPr marL="149860">
                        <a:lnSpc>
                          <a:spcPts val="1365"/>
                        </a:lnSpc>
                      </a:pPr>
                      <a:r>
                        <a:rPr lang="en-US" sz="1200" dirty="0">
                          <a:solidFill>
                            <a:schemeClr val="tx2">
                              <a:lumMod val="75000"/>
                            </a:schemeClr>
                          </a:solidFill>
                          <a:effectLst/>
                        </a:rPr>
                        <a:t> </a:t>
                      </a:r>
                      <a:endParaRPr lang="en-GB" sz="11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80390" marR="298450" indent="-265430">
                        <a:lnSpc>
                          <a:spcPts val="1380"/>
                        </a:lnSpc>
                        <a:spcAft>
                          <a:spcPts val="0"/>
                        </a:spcAft>
                      </a:pPr>
                      <a:r>
                        <a:rPr lang="en-US" sz="1200" dirty="0">
                          <a:solidFill>
                            <a:schemeClr val="tx2">
                              <a:lumMod val="75000"/>
                            </a:schemeClr>
                          </a:solidFill>
                          <a:effectLst/>
                        </a:rPr>
                        <a:t>Teaching Learning</a:t>
                      </a:r>
                      <a:r>
                        <a:rPr lang="en-US" sz="1200" spc="-285" dirty="0">
                          <a:solidFill>
                            <a:schemeClr val="tx2">
                              <a:lumMod val="75000"/>
                            </a:schemeClr>
                          </a:solidFill>
                          <a:effectLst/>
                        </a:rPr>
                        <a:t> </a:t>
                      </a:r>
                      <a:r>
                        <a:rPr lang="en-US" sz="1200" dirty="0">
                          <a:solidFill>
                            <a:schemeClr val="tx2">
                              <a:lumMod val="75000"/>
                            </a:schemeClr>
                          </a:solidFill>
                          <a:effectLst/>
                        </a:rPr>
                        <a:t>Strategy(s)</a:t>
                      </a:r>
                      <a:endParaRPr lang="en-GB" sz="11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47675" marR="419100" indent="-15240">
                        <a:lnSpc>
                          <a:spcPts val="1380"/>
                        </a:lnSpc>
                        <a:spcAft>
                          <a:spcPts val="0"/>
                        </a:spcAft>
                      </a:pPr>
                      <a:r>
                        <a:rPr lang="en-US" sz="1200" spc="-5" dirty="0">
                          <a:solidFill>
                            <a:schemeClr val="tx2">
                              <a:lumMod val="75000"/>
                            </a:schemeClr>
                          </a:solidFill>
                          <a:effectLst/>
                        </a:rPr>
                        <a:t>Assessment</a:t>
                      </a:r>
                      <a:r>
                        <a:rPr lang="en-US" sz="1200" spc="-285" dirty="0">
                          <a:solidFill>
                            <a:schemeClr val="tx2">
                              <a:lumMod val="75000"/>
                            </a:schemeClr>
                          </a:solidFill>
                          <a:effectLst/>
                        </a:rPr>
                        <a:t> </a:t>
                      </a:r>
                      <a:r>
                        <a:rPr lang="en-US" sz="1200" dirty="0">
                          <a:solidFill>
                            <a:schemeClr val="tx2">
                              <a:lumMod val="75000"/>
                            </a:schemeClr>
                          </a:solidFill>
                          <a:effectLst/>
                        </a:rPr>
                        <a:t>Strategy(s)</a:t>
                      </a:r>
                      <a:endParaRPr lang="en-GB" sz="11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3675" marR="84455" indent="-94615">
                        <a:lnSpc>
                          <a:spcPts val="1380"/>
                        </a:lnSpc>
                        <a:spcAft>
                          <a:spcPts val="0"/>
                        </a:spcAft>
                      </a:pPr>
                      <a:r>
                        <a:rPr lang="en-US" sz="1200" spc="-5" dirty="0">
                          <a:solidFill>
                            <a:schemeClr val="tx2">
                              <a:lumMod val="75000"/>
                            </a:schemeClr>
                          </a:solidFill>
                          <a:effectLst/>
                        </a:rPr>
                        <a:t>Alignment</a:t>
                      </a:r>
                      <a:r>
                        <a:rPr lang="en-US" sz="1200" spc="-285" dirty="0">
                          <a:solidFill>
                            <a:schemeClr val="tx2">
                              <a:lumMod val="75000"/>
                            </a:schemeClr>
                          </a:solidFill>
                          <a:effectLst/>
                        </a:rPr>
                        <a:t> </a:t>
                      </a:r>
                      <a:r>
                        <a:rPr lang="en-US" sz="1200" dirty="0">
                          <a:solidFill>
                            <a:schemeClr val="tx2">
                              <a:lumMod val="75000"/>
                            </a:schemeClr>
                          </a:solidFill>
                          <a:effectLst/>
                        </a:rPr>
                        <a:t>to</a:t>
                      </a:r>
                      <a:r>
                        <a:rPr lang="en-US" sz="1200" spc="-5" dirty="0">
                          <a:solidFill>
                            <a:schemeClr val="tx2">
                              <a:lumMod val="75000"/>
                            </a:schemeClr>
                          </a:solidFill>
                          <a:effectLst/>
                        </a:rPr>
                        <a:t> </a:t>
                      </a:r>
                      <a:r>
                        <a:rPr lang="en-US" sz="1200" dirty="0">
                          <a:solidFill>
                            <a:schemeClr val="tx2">
                              <a:lumMod val="75000"/>
                            </a:schemeClr>
                          </a:solidFill>
                          <a:effectLst/>
                        </a:rPr>
                        <a:t>CLO</a:t>
                      </a:r>
                      <a:endParaRPr lang="en-GB" sz="1100"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7009309"/>
                  </a:ext>
                </a:extLst>
              </a:tr>
              <a:tr h="876300">
                <a:tc>
                  <a:txBody>
                    <a:bodyPr/>
                    <a:lstStyle/>
                    <a:p>
                      <a:pPr marL="67945">
                        <a:lnSpc>
                          <a:spcPts val="1350"/>
                        </a:lnSpc>
                      </a:pPr>
                      <a:r>
                        <a:rPr lang="en-US" sz="1200">
                          <a:effectLst/>
                        </a:rPr>
                        <a:t>14</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a:r>
                        <a:rPr lang="en-US" sz="1200" dirty="0">
                          <a:effectLst/>
                        </a:rPr>
                        <a:t>14</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a:lnSpc>
                          <a:spcPts val="1350"/>
                        </a:lnSpc>
                      </a:pPr>
                      <a:r>
                        <a:rPr lang="en-US" sz="1200" dirty="0">
                          <a:effectLst/>
                        </a:rPr>
                        <a:t>Data</a:t>
                      </a:r>
                      <a:r>
                        <a:rPr lang="en-US" sz="1200" spc="-10" dirty="0">
                          <a:effectLst/>
                        </a:rPr>
                        <a:t> </a:t>
                      </a:r>
                      <a:r>
                        <a:rPr lang="en-US" sz="1200" dirty="0">
                          <a:effectLst/>
                        </a:rPr>
                        <a:t>Visualization</a:t>
                      </a:r>
                      <a:endParaRPr lang="en-GB" sz="1100" dirty="0">
                        <a:effectLst/>
                      </a:endParaRPr>
                    </a:p>
                    <a:p>
                      <a:pPr marL="67945" marR="176530"/>
                      <a:r>
                        <a:rPr lang="en-US" sz="1200" dirty="0">
                          <a:effectLst/>
                        </a:rPr>
                        <a:t>- Learn data</a:t>
                      </a:r>
                      <a:r>
                        <a:rPr lang="en-US" sz="1200" spc="5" dirty="0">
                          <a:effectLst/>
                        </a:rPr>
                        <a:t> </a:t>
                      </a:r>
                      <a:r>
                        <a:rPr lang="en-US" sz="1200" dirty="0">
                          <a:effectLst/>
                        </a:rPr>
                        <a:t>visualization</a:t>
                      </a:r>
                      <a:r>
                        <a:rPr lang="en-US" sz="1200" spc="5" dirty="0">
                          <a:effectLst/>
                        </a:rPr>
                        <a:t> </a:t>
                      </a:r>
                      <a:r>
                        <a:rPr lang="en-US" sz="1200" dirty="0">
                          <a:effectLst/>
                        </a:rPr>
                        <a:t>techniques</a:t>
                      </a:r>
                      <a:r>
                        <a:rPr lang="en-US" sz="1200" spc="-40" dirty="0">
                          <a:effectLst/>
                        </a:rPr>
                        <a:t> </a:t>
                      </a:r>
                      <a:r>
                        <a:rPr lang="en-US" sz="1200" dirty="0">
                          <a:effectLst/>
                        </a:rPr>
                        <a:t>and</a:t>
                      </a:r>
                      <a:r>
                        <a:rPr lang="en-US" sz="1200" spc="-40" dirty="0">
                          <a:effectLst/>
                        </a:rPr>
                        <a:t> </a:t>
                      </a:r>
                      <a:r>
                        <a:rPr lang="en-US" sz="1200" dirty="0">
                          <a:effectLst/>
                        </a:rPr>
                        <a:t>tools</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81280"/>
                      <a:r>
                        <a:rPr lang="en-US" sz="1200">
                          <a:effectLst/>
                        </a:rPr>
                        <a:t>- Recap main points -</a:t>
                      </a:r>
                      <a:r>
                        <a:rPr lang="en-US" sz="1200" spc="5">
                          <a:effectLst/>
                        </a:rPr>
                        <a:t> </a:t>
                      </a:r>
                      <a:r>
                        <a:rPr lang="en-US" sz="1200">
                          <a:effectLst/>
                        </a:rPr>
                        <a:t>Interactive</a:t>
                      </a:r>
                      <a:r>
                        <a:rPr lang="en-US" sz="1200" spc="55">
                          <a:effectLst/>
                        </a:rPr>
                        <a:t> </a:t>
                      </a:r>
                      <a:r>
                        <a:rPr lang="en-US" sz="1200">
                          <a:effectLst/>
                        </a:rPr>
                        <a:t>discussion</a:t>
                      </a:r>
                      <a:r>
                        <a:rPr lang="en-US" sz="1200" spc="65">
                          <a:effectLst/>
                        </a:rPr>
                        <a:t> </a:t>
                      </a:r>
                      <a:r>
                        <a:rPr lang="en-US" sz="1200">
                          <a:effectLst/>
                        </a:rPr>
                        <a:t>-</a:t>
                      </a:r>
                      <a:r>
                        <a:rPr lang="en-US" sz="1200" spc="5">
                          <a:effectLst/>
                        </a:rPr>
                        <a:t> </a:t>
                      </a:r>
                      <a:r>
                        <a:rPr lang="en-US" sz="1200">
                          <a:effectLst/>
                        </a:rPr>
                        <a:t>Data</a:t>
                      </a:r>
                      <a:r>
                        <a:rPr lang="en-US" sz="1200" spc="-30">
                          <a:effectLst/>
                        </a:rPr>
                        <a:t> </a:t>
                      </a:r>
                      <a:r>
                        <a:rPr lang="en-US" sz="1200">
                          <a:effectLst/>
                        </a:rPr>
                        <a:t>visualization</a:t>
                      </a:r>
                      <a:r>
                        <a:rPr lang="en-US" sz="1200" spc="-25">
                          <a:effectLst/>
                        </a:rPr>
                        <a:t> </a:t>
                      </a:r>
                      <a:r>
                        <a:rPr lang="en-US" sz="1200">
                          <a:effectLst/>
                        </a:rPr>
                        <a:t>projects</a:t>
                      </a:r>
                      <a:r>
                        <a:rPr lang="en-US" sz="1200" spc="-15">
                          <a:effectLst/>
                        </a:rPr>
                        <a:t> </a:t>
                      </a:r>
                      <a:r>
                        <a:rPr lang="en-US" sz="1200">
                          <a:effectLst/>
                        </a:rPr>
                        <a:t>-</a:t>
                      </a:r>
                      <a:endParaRPr lang="en-GB" sz="1100">
                        <a:effectLst/>
                      </a:endParaRPr>
                    </a:p>
                    <a:p>
                      <a:pPr marL="67945" marR="410210">
                        <a:lnSpc>
                          <a:spcPts val="1370"/>
                        </a:lnSpc>
                      </a:pPr>
                      <a:r>
                        <a:rPr lang="en-US" sz="1200">
                          <a:effectLst/>
                        </a:rPr>
                        <a:t>Visualization software</a:t>
                      </a:r>
                      <a:r>
                        <a:rPr lang="en-US" sz="1200" spc="-290">
                          <a:effectLst/>
                        </a:rPr>
                        <a:t> </a:t>
                      </a:r>
                      <a:r>
                        <a:rPr lang="en-US" sz="1200">
                          <a:effectLst/>
                        </a:rPr>
                        <a:t>demonstrations</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234315" algn="just"/>
                      <a:r>
                        <a:rPr lang="en-US" sz="1200" dirty="0">
                          <a:effectLst/>
                        </a:rPr>
                        <a:t>- Assessment of data</a:t>
                      </a:r>
                      <a:r>
                        <a:rPr lang="en-US" sz="1200" spc="-285" dirty="0">
                          <a:effectLst/>
                        </a:rPr>
                        <a:t> </a:t>
                      </a:r>
                      <a:r>
                        <a:rPr lang="en-US" sz="1200" dirty="0">
                          <a:effectLst/>
                        </a:rPr>
                        <a:t>visualization projects</a:t>
                      </a:r>
                      <a:r>
                        <a:rPr lang="en-US" sz="1200" spc="-290" dirty="0">
                          <a:effectLst/>
                        </a:rPr>
                        <a:t> </a:t>
                      </a:r>
                      <a:r>
                        <a:rPr lang="en-US" sz="1200" dirty="0">
                          <a:effectLst/>
                        </a:rPr>
                        <a:t>and</a:t>
                      </a:r>
                      <a:r>
                        <a:rPr lang="en-US" sz="1200" spc="-5" dirty="0">
                          <a:effectLst/>
                        </a:rPr>
                        <a:t> </a:t>
                      </a:r>
                      <a:r>
                        <a:rPr lang="en-US" sz="1200" dirty="0">
                          <a:effectLst/>
                        </a:rPr>
                        <a:t>presentation</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a:lnSpc>
                          <a:spcPts val="1350"/>
                        </a:lnSpc>
                      </a:pPr>
                      <a:r>
                        <a:rPr lang="en-US" sz="1200" dirty="0">
                          <a:effectLst/>
                        </a:rPr>
                        <a:t>CLO7</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9377592"/>
                  </a:ext>
                </a:extLst>
              </a:tr>
              <a:tr h="876935">
                <a:tc>
                  <a:txBody>
                    <a:bodyPr/>
                    <a:lstStyle/>
                    <a:p>
                      <a:pPr marL="67945">
                        <a:lnSpc>
                          <a:spcPts val="1350"/>
                        </a:lnSpc>
                      </a:pPr>
                      <a:r>
                        <a:rPr lang="en-US" sz="1200">
                          <a:effectLst/>
                        </a:rPr>
                        <a:t>15</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a:r>
                        <a:rPr lang="en-US" sz="1200">
                          <a:effectLst/>
                        </a:rPr>
                        <a:t>15</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98425"/>
                      <a:r>
                        <a:rPr lang="en-US" sz="1200">
                          <a:effectLst/>
                        </a:rPr>
                        <a:t>Cloud</a:t>
                      </a:r>
                      <a:r>
                        <a:rPr lang="en-US" sz="1200" spc="-45">
                          <a:effectLst/>
                        </a:rPr>
                        <a:t> </a:t>
                      </a:r>
                      <a:r>
                        <a:rPr lang="en-US" sz="1200">
                          <a:effectLst/>
                        </a:rPr>
                        <a:t>Databases</a:t>
                      </a:r>
                      <a:r>
                        <a:rPr lang="en-US" sz="1200" spc="-45">
                          <a:effectLst/>
                        </a:rPr>
                        <a:t> </a:t>
                      </a:r>
                      <a:r>
                        <a:rPr lang="en-US" sz="1200">
                          <a:effectLst/>
                        </a:rPr>
                        <a:t>and</a:t>
                      </a:r>
                      <a:r>
                        <a:rPr lang="en-US" sz="1200" spc="-285">
                          <a:effectLst/>
                        </a:rPr>
                        <a:t> </a:t>
                      </a:r>
                      <a:r>
                        <a:rPr lang="en-US" sz="1200">
                          <a:effectLst/>
                        </a:rPr>
                        <a:t>Database as a</a:t>
                      </a:r>
                      <a:r>
                        <a:rPr lang="en-US" sz="1200" spc="5">
                          <a:effectLst/>
                        </a:rPr>
                        <a:t> </a:t>
                      </a:r>
                      <a:r>
                        <a:rPr lang="en-US" sz="1200">
                          <a:effectLst/>
                        </a:rPr>
                        <a:t>Service</a:t>
                      </a:r>
                      <a:r>
                        <a:rPr lang="en-US" sz="1200" spc="-10">
                          <a:effectLst/>
                        </a:rPr>
                        <a:t> </a:t>
                      </a:r>
                      <a:r>
                        <a:rPr lang="en-US" sz="1200">
                          <a:effectLst/>
                        </a:rPr>
                        <a:t>(DBaaS)</a:t>
                      </a:r>
                      <a:endParaRPr lang="en-GB" sz="1100">
                        <a:effectLst/>
                      </a:endParaRPr>
                    </a:p>
                    <a:p>
                      <a:pPr marL="67945" marR="77470" algn="just"/>
                      <a:r>
                        <a:rPr lang="en-US" sz="1200">
                          <a:effectLst/>
                        </a:rPr>
                        <a:t>- Explore cloud-based</a:t>
                      </a:r>
                      <a:r>
                        <a:rPr lang="en-US" sz="1200" spc="-290">
                          <a:effectLst/>
                        </a:rPr>
                        <a:t> </a:t>
                      </a:r>
                      <a:r>
                        <a:rPr lang="en-US" sz="1200">
                          <a:effectLst/>
                        </a:rPr>
                        <a:t>databases and DBaaS</a:t>
                      </a:r>
                      <a:r>
                        <a:rPr lang="en-US" sz="1200" spc="-285">
                          <a:effectLst/>
                        </a:rPr>
                        <a:t> </a:t>
                      </a:r>
                      <a:r>
                        <a:rPr lang="en-US" sz="1200">
                          <a:effectLst/>
                        </a:rPr>
                        <a:t>platforms</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99060" lvl="0" indent="-342900">
                        <a:spcAft>
                          <a:spcPts val="0"/>
                        </a:spcAft>
                        <a:buSzPts val="1200"/>
                        <a:buFont typeface="+mj-lt"/>
                        <a:buAutoNum type="arabicPeriod"/>
                        <a:tabLst>
                          <a:tab pos="157480" algn="l"/>
                        </a:tabLst>
                      </a:pPr>
                      <a:r>
                        <a:rPr lang="en-US" sz="1200">
                          <a:effectLst/>
                        </a:rPr>
                        <a:t>Recap</a:t>
                      </a:r>
                      <a:r>
                        <a:rPr lang="en-US" sz="1200" spc="-5">
                          <a:effectLst/>
                        </a:rPr>
                        <a:t> </a:t>
                      </a:r>
                      <a:r>
                        <a:rPr lang="en-US" sz="1200">
                          <a:effectLst/>
                        </a:rPr>
                        <a:t>main points</a:t>
                      </a:r>
                      <a:r>
                        <a:rPr lang="en-US" sz="1200" spc="5">
                          <a:effectLst/>
                        </a:rPr>
                        <a:t> </a:t>
                      </a:r>
                      <a:r>
                        <a:rPr lang="en-US" sz="1200">
                          <a:effectLst/>
                        </a:rPr>
                        <a:t>-</a:t>
                      </a:r>
                      <a:r>
                        <a:rPr lang="en-US" sz="1200" spc="5">
                          <a:effectLst/>
                        </a:rPr>
                        <a:t> </a:t>
                      </a:r>
                      <a:r>
                        <a:rPr lang="en-US" sz="1200">
                          <a:effectLst/>
                        </a:rPr>
                        <a:t>Interactive discussion -</a:t>
                      </a:r>
                      <a:r>
                        <a:rPr lang="en-US" sz="1200" spc="5">
                          <a:effectLst/>
                        </a:rPr>
                        <a:t> </a:t>
                      </a:r>
                      <a:r>
                        <a:rPr lang="en-US" sz="1200">
                          <a:effectLst/>
                        </a:rPr>
                        <a:t>Cloud</a:t>
                      </a:r>
                      <a:r>
                        <a:rPr lang="en-US" sz="1200" spc="-25">
                          <a:effectLst/>
                        </a:rPr>
                        <a:t> </a:t>
                      </a:r>
                      <a:r>
                        <a:rPr lang="en-US" sz="1200">
                          <a:effectLst/>
                        </a:rPr>
                        <a:t>database</a:t>
                      </a:r>
                      <a:r>
                        <a:rPr lang="en-US" sz="1200" spc="-25">
                          <a:effectLst/>
                        </a:rPr>
                        <a:t> </a:t>
                      </a:r>
                      <a:r>
                        <a:rPr lang="en-US" sz="1200">
                          <a:effectLst/>
                        </a:rPr>
                        <a:t>case</a:t>
                      </a:r>
                      <a:r>
                        <a:rPr lang="en-US" sz="1200" spc="-30">
                          <a:effectLst/>
                        </a:rPr>
                        <a:t> </a:t>
                      </a:r>
                      <a:r>
                        <a:rPr lang="en-US" sz="1200">
                          <a:effectLst/>
                        </a:rPr>
                        <a:t>studies</a:t>
                      </a:r>
                      <a:endParaRPr lang="en-GB" sz="1100">
                        <a:effectLst/>
                      </a:endParaRPr>
                    </a:p>
                    <a:p>
                      <a:pPr marL="342900" marR="262255" lvl="0" indent="-342900">
                        <a:lnSpc>
                          <a:spcPts val="1350"/>
                        </a:lnSpc>
                        <a:spcAft>
                          <a:spcPts val="0"/>
                        </a:spcAft>
                        <a:buSzPts val="1200"/>
                        <a:buFont typeface="+mj-lt"/>
                        <a:buAutoNum type="arabicPeriod"/>
                        <a:tabLst>
                          <a:tab pos="157480" algn="l"/>
                        </a:tabLst>
                      </a:pPr>
                      <a:r>
                        <a:rPr lang="en-US" sz="1200">
                          <a:effectLst/>
                        </a:rPr>
                        <a:t>Hands-on</a:t>
                      </a:r>
                      <a:r>
                        <a:rPr lang="en-US" sz="1200" spc="-40">
                          <a:effectLst/>
                        </a:rPr>
                        <a:t> </a:t>
                      </a:r>
                      <a:r>
                        <a:rPr lang="en-US" sz="1200">
                          <a:effectLst/>
                        </a:rPr>
                        <a:t>exercises</a:t>
                      </a:r>
                      <a:r>
                        <a:rPr lang="en-US" sz="1200" spc="-45">
                          <a:effectLst/>
                        </a:rPr>
                        <a:t> </a:t>
                      </a:r>
                      <a:r>
                        <a:rPr lang="en-US" sz="1200">
                          <a:effectLst/>
                        </a:rPr>
                        <a:t>and</a:t>
                      </a:r>
                      <a:r>
                        <a:rPr lang="en-US" sz="1200" spc="-285">
                          <a:effectLst/>
                        </a:rPr>
                        <a:t> </a:t>
                      </a:r>
                      <a:r>
                        <a:rPr lang="en-US" sz="1200">
                          <a:effectLst/>
                        </a:rPr>
                        <a:t>practical</a:t>
                      </a:r>
                      <a:r>
                        <a:rPr lang="en-US" sz="1200" spc="-20">
                          <a:effectLst/>
                        </a:rPr>
                        <a:t> </a:t>
                      </a:r>
                      <a:r>
                        <a:rPr lang="en-US" sz="1200">
                          <a:effectLst/>
                        </a:rPr>
                        <a:t>implementation</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111760"/>
                      <a:r>
                        <a:rPr lang="en-US" sz="1200">
                          <a:effectLst/>
                        </a:rPr>
                        <a:t>- Assessment through</a:t>
                      </a:r>
                      <a:r>
                        <a:rPr lang="en-US" sz="1200" spc="5">
                          <a:effectLst/>
                        </a:rPr>
                        <a:t> </a:t>
                      </a:r>
                      <a:r>
                        <a:rPr lang="en-US" sz="1200">
                          <a:effectLst/>
                        </a:rPr>
                        <a:t>cloud</a:t>
                      </a:r>
                      <a:r>
                        <a:rPr lang="en-US" sz="1200" spc="-45">
                          <a:effectLst/>
                        </a:rPr>
                        <a:t> </a:t>
                      </a:r>
                      <a:r>
                        <a:rPr lang="en-US" sz="1200">
                          <a:effectLst/>
                        </a:rPr>
                        <a:t>database</a:t>
                      </a:r>
                      <a:r>
                        <a:rPr lang="en-US" sz="1200" spc="-50">
                          <a:effectLst/>
                        </a:rPr>
                        <a:t> </a:t>
                      </a:r>
                      <a:r>
                        <a:rPr lang="en-US" sz="1200">
                          <a:effectLst/>
                        </a:rPr>
                        <a:t>projects</a:t>
                      </a:r>
                      <a:r>
                        <a:rPr lang="en-US" sz="1200" spc="-285">
                          <a:effectLst/>
                        </a:rPr>
                        <a:t> </a:t>
                      </a:r>
                      <a:r>
                        <a:rPr lang="en-US" sz="1200">
                          <a:effectLst/>
                        </a:rPr>
                        <a:t>and DBaaS</a:t>
                      </a:r>
                      <a:r>
                        <a:rPr lang="en-US" sz="1200" spc="5">
                          <a:effectLst/>
                        </a:rPr>
                        <a:t> </a:t>
                      </a:r>
                      <a:r>
                        <a:rPr lang="en-US" sz="1200">
                          <a:effectLst/>
                        </a:rPr>
                        <a:t>implementation</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a:lnSpc>
                          <a:spcPts val="1350"/>
                        </a:lnSpc>
                      </a:pPr>
                      <a:r>
                        <a:rPr lang="en-US" sz="1200">
                          <a:effectLst/>
                        </a:rPr>
                        <a:t>CLO7</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1800565"/>
                  </a:ext>
                </a:extLst>
              </a:tr>
              <a:tr h="876300">
                <a:tc>
                  <a:txBody>
                    <a:bodyPr/>
                    <a:lstStyle/>
                    <a:p>
                      <a:pPr marL="67945">
                        <a:lnSpc>
                          <a:spcPts val="1340"/>
                        </a:lnSpc>
                      </a:pPr>
                      <a:r>
                        <a:rPr lang="en-US" sz="1200">
                          <a:effectLst/>
                        </a:rPr>
                        <a:t>16</a:t>
                      </a:r>
                      <a:endParaRPr lang="en-GB" sz="1100">
                        <a:effectLst/>
                      </a:endParaRPr>
                    </a:p>
                    <a:p>
                      <a:pPr marL="67945">
                        <a:lnSpc>
                          <a:spcPts val="1340"/>
                        </a:lnSpc>
                      </a:pPr>
                      <a:r>
                        <a:rPr lang="en-US" sz="1200">
                          <a:effectLst/>
                        </a:rPr>
                        <a:t> </a:t>
                      </a:r>
                      <a:endParaRPr lang="en-GB" sz="1100">
                        <a:effectLst/>
                      </a:endParaRPr>
                    </a:p>
                    <a:p>
                      <a:pPr marL="67945">
                        <a:lnSpc>
                          <a:spcPts val="1340"/>
                        </a:lnSpc>
                      </a:pPr>
                      <a:r>
                        <a:rPr lang="en-US" sz="1200">
                          <a:effectLst/>
                        </a:rPr>
                        <a:t> </a:t>
                      </a:r>
                      <a:endParaRPr lang="en-GB" sz="1100">
                        <a:effectLst/>
                      </a:endParaRPr>
                    </a:p>
                    <a:p>
                      <a:pPr marL="67945">
                        <a:lnSpc>
                          <a:spcPts val="1340"/>
                        </a:lnSpc>
                      </a:pPr>
                      <a:r>
                        <a:rPr lang="en-US" sz="1200">
                          <a:effectLst/>
                        </a:rPr>
                        <a:t> </a:t>
                      </a:r>
                      <a:endParaRPr lang="en-GB" sz="1100">
                        <a:effectLst/>
                      </a:endParaRPr>
                    </a:p>
                    <a:p>
                      <a:pPr marL="67945">
                        <a:lnSpc>
                          <a:spcPts val="1340"/>
                        </a:lnSpc>
                      </a:pPr>
                      <a:r>
                        <a:rPr lang="en-US" sz="1200">
                          <a:effectLst/>
                        </a:rPr>
                        <a:t> </a:t>
                      </a:r>
                      <a:endParaRPr lang="en-GB" sz="1100">
                        <a:effectLst/>
                      </a:endParaRPr>
                    </a:p>
                    <a:p>
                      <a:pPr marL="67945">
                        <a:lnSpc>
                          <a:spcPts val="1340"/>
                        </a:lnSpc>
                      </a:pPr>
                      <a:r>
                        <a:rPr lang="en-US" sz="1200">
                          <a:effectLst/>
                        </a:rPr>
                        <a:t> </a:t>
                      </a:r>
                      <a:endParaRPr lang="en-GB" sz="1100">
                        <a:effectLst/>
                      </a:endParaRPr>
                    </a:p>
                    <a:p>
                      <a:pPr marL="67945">
                        <a:lnSpc>
                          <a:spcPts val="1340"/>
                        </a:lnSpc>
                      </a:pPr>
                      <a:r>
                        <a:rPr lang="en-US" sz="1200">
                          <a:effectLst/>
                        </a:rPr>
                        <a:t> </a:t>
                      </a:r>
                      <a:endParaRPr lang="en-GB" sz="1100">
                        <a:effectLst/>
                      </a:endParaRPr>
                    </a:p>
                    <a:p>
                      <a:pPr marL="67945">
                        <a:lnSpc>
                          <a:spcPts val="1340"/>
                        </a:lnSpc>
                      </a:pPr>
                      <a:r>
                        <a:rPr lang="en-US" sz="1200">
                          <a:effectLst/>
                        </a:rPr>
                        <a:t> </a:t>
                      </a:r>
                      <a:endParaRPr lang="en-GB" sz="1100">
                        <a:effectLst/>
                      </a:endParaRPr>
                    </a:p>
                    <a:p>
                      <a:pPr marL="67945">
                        <a:lnSpc>
                          <a:spcPts val="1340"/>
                        </a:lnSpc>
                      </a:pPr>
                      <a:r>
                        <a:rPr lang="en-US" sz="120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a:r>
                        <a:rPr lang="en-US" sz="1200">
                          <a:effectLst/>
                        </a:rPr>
                        <a:t>16</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303530"/>
                      <a:r>
                        <a:rPr lang="en-US" sz="1200" dirty="0">
                          <a:effectLst/>
                        </a:rPr>
                        <a:t>Project</a:t>
                      </a:r>
                      <a:r>
                        <a:rPr lang="en-US" sz="1200" spc="-45" dirty="0">
                          <a:effectLst/>
                        </a:rPr>
                        <a:t> </a:t>
                      </a:r>
                      <a:r>
                        <a:rPr lang="en-US" sz="1200" dirty="0">
                          <a:effectLst/>
                        </a:rPr>
                        <a:t>Work</a:t>
                      </a:r>
                      <a:r>
                        <a:rPr lang="en-US" sz="1200" spc="-40" dirty="0">
                          <a:effectLst/>
                        </a:rPr>
                        <a:t> </a:t>
                      </a:r>
                      <a:r>
                        <a:rPr lang="en-US" sz="1200" dirty="0">
                          <a:effectLst/>
                        </a:rPr>
                        <a:t>and</a:t>
                      </a:r>
                      <a:r>
                        <a:rPr lang="en-US" sz="1200" spc="-285" dirty="0">
                          <a:effectLst/>
                        </a:rPr>
                        <a:t> </a:t>
                      </a:r>
                      <a:r>
                        <a:rPr lang="en-US" sz="1200" dirty="0">
                          <a:effectLst/>
                        </a:rPr>
                        <a:t>Final</a:t>
                      </a:r>
                      <a:r>
                        <a:rPr lang="en-US" sz="1200" spc="-20" dirty="0">
                          <a:effectLst/>
                        </a:rPr>
                        <a:t> </a:t>
                      </a:r>
                      <a:r>
                        <a:rPr lang="en-US" sz="1200" dirty="0">
                          <a:effectLst/>
                        </a:rPr>
                        <a:t>Assessment</a:t>
                      </a:r>
                      <a:endParaRPr lang="en-GB" sz="1100" dirty="0">
                        <a:effectLst/>
                      </a:endParaRPr>
                    </a:p>
                    <a:p>
                      <a:pPr marL="67945" marR="102870"/>
                      <a:r>
                        <a:rPr lang="en-US" sz="1200" dirty="0">
                          <a:effectLst/>
                        </a:rPr>
                        <a:t>- Apply RDBMS</a:t>
                      </a:r>
                      <a:r>
                        <a:rPr lang="en-US" sz="1200" spc="5" dirty="0">
                          <a:effectLst/>
                        </a:rPr>
                        <a:t> </a:t>
                      </a:r>
                      <a:r>
                        <a:rPr lang="en-US" sz="1200" dirty="0">
                          <a:effectLst/>
                        </a:rPr>
                        <a:t>concepts and skills to</a:t>
                      </a:r>
                      <a:r>
                        <a:rPr lang="en-US" sz="1200" spc="-290" dirty="0">
                          <a:effectLst/>
                        </a:rPr>
                        <a:t> </a:t>
                      </a:r>
                      <a:r>
                        <a:rPr lang="en-US" sz="1200" dirty="0">
                          <a:effectLst/>
                        </a:rPr>
                        <a:t>develop a real-world</a:t>
                      </a:r>
                      <a:r>
                        <a:rPr lang="en-US" sz="1200" spc="5" dirty="0">
                          <a:effectLst/>
                        </a:rPr>
                        <a:t> </a:t>
                      </a:r>
                      <a:r>
                        <a:rPr lang="en-US" sz="1200" dirty="0">
                          <a:effectLst/>
                        </a:rPr>
                        <a:t>database</a:t>
                      </a:r>
                      <a:r>
                        <a:rPr lang="en-US" sz="1200" spc="-10" dirty="0">
                          <a:effectLst/>
                        </a:rPr>
                        <a:t> </a:t>
                      </a:r>
                      <a:r>
                        <a:rPr lang="en-US" sz="1200" dirty="0">
                          <a:effectLst/>
                        </a:rPr>
                        <a:t>project</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139065"/>
                      <a:r>
                        <a:rPr lang="en-US" sz="1200">
                          <a:effectLst/>
                        </a:rPr>
                        <a:t>- Recap main points -</a:t>
                      </a:r>
                      <a:r>
                        <a:rPr lang="en-US" sz="1200" spc="5">
                          <a:effectLst/>
                        </a:rPr>
                        <a:t> </a:t>
                      </a:r>
                      <a:r>
                        <a:rPr lang="en-US" sz="1200">
                          <a:effectLst/>
                        </a:rPr>
                        <a:t>Interactive discussion -</a:t>
                      </a:r>
                      <a:r>
                        <a:rPr lang="en-US" sz="1200" spc="5">
                          <a:effectLst/>
                        </a:rPr>
                        <a:t> </a:t>
                      </a:r>
                      <a:r>
                        <a:rPr lang="en-US" sz="1200">
                          <a:effectLst/>
                        </a:rPr>
                        <a:t>Final project presentation -</a:t>
                      </a:r>
                      <a:r>
                        <a:rPr lang="en-US" sz="1200" spc="-285">
                          <a:effectLst/>
                        </a:rPr>
                        <a:t> </a:t>
                      </a:r>
                      <a:r>
                        <a:rPr lang="en-US" sz="1200">
                          <a:effectLst/>
                        </a:rPr>
                        <a:t>Group</a:t>
                      </a:r>
                      <a:r>
                        <a:rPr lang="en-US" sz="1200" spc="-5">
                          <a:effectLst/>
                        </a:rPr>
                        <a:t> </a:t>
                      </a:r>
                      <a:r>
                        <a:rPr lang="en-US" sz="1200">
                          <a:effectLst/>
                        </a:rPr>
                        <a:t>evaluation</a:t>
                      </a:r>
                      <a:r>
                        <a:rPr lang="en-US" sz="1200" spc="-5">
                          <a:effectLst/>
                        </a:rPr>
                        <a:t> </a:t>
                      </a:r>
                      <a:r>
                        <a:rPr lang="en-US" sz="1200">
                          <a:effectLst/>
                        </a:rPr>
                        <a:t>and</a:t>
                      </a:r>
                      <a:r>
                        <a:rPr lang="en-US" sz="1200" spc="-5">
                          <a:effectLst/>
                        </a:rPr>
                        <a:t> </a:t>
                      </a:r>
                      <a:r>
                        <a:rPr lang="en-US" sz="1200">
                          <a:effectLst/>
                        </a:rPr>
                        <a:t>peer</a:t>
                      </a:r>
                      <a:endParaRPr lang="en-GB" sz="1100">
                        <a:effectLst/>
                      </a:endParaRPr>
                    </a:p>
                    <a:p>
                      <a:pPr marL="67945">
                        <a:lnSpc>
                          <a:spcPts val="1320"/>
                        </a:lnSpc>
                      </a:pPr>
                      <a:r>
                        <a:rPr lang="en-US" sz="1200">
                          <a:effectLst/>
                        </a:rPr>
                        <a:t>assessment</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342265"/>
                      <a:r>
                        <a:rPr lang="en-US" sz="1200">
                          <a:effectLst/>
                        </a:rPr>
                        <a:t>- Final project</a:t>
                      </a:r>
                      <a:r>
                        <a:rPr lang="en-US" sz="1200" spc="5">
                          <a:effectLst/>
                        </a:rPr>
                        <a:t> </a:t>
                      </a:r>
                      <a:r>
                        <a:rPr lang="en-US" sz="1200">
                          <a:effectLst/>
                        </a:rPr>
                        <a:t>assessment and</a:t>
                      </a:r>
                      <a:r>
                        <a:rPr lang="en-US" sz="1200" spc="5">
                          <a:effectLst/>
                        </a:rPr>
                        <a:t> </a:t>
                      </a:r>
                      <a:r>
                        <a:rPr lang="en-US" sz="1200">
                          <a:effectLst/>
                        </a:rPr>
                        <a:t>presentation of the</a:t>
                      </a:r>
                      <a:r>
                        <a:rPr lang="en-US" sz="1200" spc="5">
                          <a:effectLst/>
                        </a:rPr>
                        <a:t> </a:t>
                      </a:r>
                      <a:r>
                        <a:rPr lang="en-US" sz="1200">
                          <a:effectLst/>
                        </a:rPr>
                        <a:t>developed</a:t>
                      </a:r>
                      <a:r>
                        <a:rPr lang="en-US" sz="1200" spc="-75">
                          <a:effectLst/>
                        </a:rPr>
                        <a:t> </a:t>
                      </a:r>
                      <a:r>
                        <a:rPr lang="en-US" sz="1200">
                          <a:effectLst/>
                        </a:rPr>
                        <a:t>database</a:t>
                      </a:r>
                      <a:endParaRPr lang="en-GB" sz="1100">
                        <a:effectLst/>
                      </a:endParaRPr>
                    </a:p>
                    <a:p>
                      <a:pPr marL="67945">
                        <a:lnSpc>
                          <a:spcPts val="1320"/>
                        </a:lnSpc>
                      </a:pPr>
                      <a:r>
                        <a:rPr lang="en-US" sz="1200">
                          <a:effectLst/>
                        </a:rPr>
                        <a:t>project</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a:lnSpc>
                          <a:spcPts val="1340"/>
                        </a:lnSpc>
                      </a:pPr>
                      <a:r>
                        <a:rPr lang="en-US" sz="1200" dirty="0">
                          <a:effectLst/>
                        </a:rPr>
                        <a:t>CLO7</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0077365"/>
                  </a:ext>
                </a:extLst>
              </a:tr>
              <a:tr h="876300">
                <a:tc>
                  <a:txBody>
                    <a:bodyPr/>
                    <a:lstStyle/>
                    <a:p>
                      <a:pPr marL="67945">
                        <a:lnSpc>
                          <a:spcPts val="1340"/>
                        </a:lnSpc>
                      </a:pP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marL="67945" algn="ct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7945" algn="ct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7945" algn="ctr"/>
                      <a:r>
                        <a:rPr lang="en-GB" sz="1100" dirty="0">
                          <a:effectLst/>
                          <a:latin typeface="Times New Roman" panose="02020603050405020304" pitchFamily="18" charset="0"/>
                          <a:ea typeface="Times New Roman" panose="02020603050405020304" pitchFamily="18" charset="0"/>
                          <a:cs typeface="Times New Roman" panose="02020603050405020304" pitchFamily="18" charset="0"/>
                        </a:rPr>
                        <a:t>Final-Semester Examination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pPr marL="67945" marR="102870"/>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67945">
                        <a:lnSpc>
                          <a:spcPts val="1320"/>
                        </a:lnSpc>
                      </a:pP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67945">
                        <a:lnSpc>
                          <a:spcPts val="1320"/>
                        </a:lnSpc>
                      </a:pP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67945">
                        <a:lnSpc>
                          <a:spcPts val="1340"/>
                        </a:lnSpc>
                      </a:pP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8284705"/>
                  </a:ext>
                </a:extLst>
              </a:tr>
            </a:tbl>
          </a:graphicData>
        </a:graphic>
      </p:graphicFrame>
      <p:sp>
        <p:nvSpPr>
          <p:cNvPr id="5" name="Rectangle 1">
            <a:extLst>
              <a:ext uri="{FF2B5EF4-FFF2-40B4-BE49-F238E27FC236}">
                <a16:creationId xmlns:a16="http://schemas.microsoft.com/office/drawing/2014/main" id="{815A694E-38FE-4CBF-AE51-A427055F008C}"/>
              </a:ext>
            </a:extLst>
          </p:cNvPr>
          <p:cNvSpPr>
            <a:spLocks noChangeArrowheads="1"/>
          </p:cNvSpPr>
          <p:nvPr/>
        </p:nvSpPr>
        <p:spPr bwMode="auto">
          <a:xfrm>
            <a:off x="1680732" y="695341"/>
            <a:ext cx="2276506" cy="272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b="1" dirty="0">
                <a:latin typeface="Times New Roman" panose="02020603050405020304" pitchFamily="18" charset="0"/>
              </a:rPr>
              <a:t>Course Plan</a:t>
            </a:r>
          </a:p>
        </p:txBody>
      </p:sp>
    </p:spTree>
    <p:extLst>
      <p:ext uri="{BB962C8B-B14F-4D97-AF65-F5344CB8AC3E}">
        <p14:creationId xmlns:p14="http://schemas.microsoft.com/office/powerpoint/2010/main" val="246068689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57B4C2C-4A96-44B1-9B21-040C9858EAC8}"/>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658434" name="Rectangle 2"/>
          <p:cNvSpPr>
            <a:spLocks noGrp="1" noChangeArrowheads="1"/>
          </p:cNvSpPr>
          <p:nvPr>
            <p:ph type="title" idx="4294967295"/>
          </p:nvPr>
        </p:nvSpPr>
        <p:spPr>
          <a:xfrm>
            <a:off x="2314280" y="2619097"/>
            <a:ext cx="8077200" cy="609600"/>
          </a:xfrm>
        </p:spPr>
        <p:txBody>
          <a:bodyPr/>
          <a:lstStyle/>
          <a:p>
            <a:pPr>
              <a:defRPr/>
            </a:pPr>
            <a:r>
              <a:rPr lang="en-US" altLang="en-US" dirty="0">
                <a:effectLst>
                  <a:outerShdw blurRad="38100" dist="38100" dir="2700000" algn="tl">
                    <a:srgbClr val="C0C0C0"/>
                  </a:outerShdw>
                </a:effectLst>
              </a:rPr>
              <a:t>Reduction to Relation Schemas</a:t>
            </a:r>
          </a:p>
        </p:txBody>
      </p:sp>
    </p:spTree>
    <p:extLst>
      <p:ext uri="{BB962C8B-B14F-4D97-AF65-F5344CB8AC3E}">
        <p14:creationId xmlns:p14="http://schemas.microsoft.com/office/powerpoint/2010/main" val="4022020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431AD14-9CAC-4B27-9ABE-33EDDFE6F28A}"/>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658434" name="Rectangle 2"/>
          <p:cNvSpPr>
            <a:spLocks noGrp="1" noChangeArrowheads="1"/>
          </p:cNvSpPr>
          <p:nvPr>
            <p:ph type="title" idx="4294967295"/>
          </p:nvPr>
        </p:nvSpPr>
        <p:spPr>
          <a:xfrm>
            <a:off x="2524526" y="331117"/>
            <a:ext cx="8077200" cy="609600"/>
          </a:xfrm>
        </p:spPr>
        <p:txBody>
          <a:bodyPr/>
          <a:lstStyle/>
          <a:p>
            <a:pPr>
              <a:defRPr/>
            </a:pPr>
            <a:r>
              <a:rPr lang="en-US" altLang="en-US" dirty="0">
                <a:effectLst>
                  <a:outerShdw blurRad="38100" dist="38100" dir="2700000" algn="tl">
                    <a:srgbClr val="C0C0C0"/>
                  </a:outerShdw>
                </a:effectLst>
              </a:rPr>
              <a:t>Reduction to Relation Schemas</a:t>
            </a:r>
          </a:p>
        </p:txBody>
      </p:sp>
      <p:sp>
        <p:nvSpPr>
          <p:cNvPr id="50179" name="Rectangle 3"/>
          <p:cNvSpPr>
            <a:spLocks noGrp="1" noChangeArrowheads="1"/>
          </p:cNvSpPr>
          <p:nvPr>
            <p:ph type="body" idx="4294967295"/>
          </p:nvPr>
        </p:nvSpPr>
        <p:spPr>
          <a:xfrm>
            <a:off x="2780907" y="1545079"/>
            <a:ext cx="7564438" cy="3917950"/>
          </a:xfrm>
        </p:spPr>
        <p:txBody>
          <a:bodyPr/>
          <a:lstStyle/>
          <a:p>
            <a:r>
              <a:rPr lang="en-US" altLang="en-US" dirty="0"/>
              <a:t>Entity sets and relationship sets can be expressed uniformly as </a:t>
            </a:r>
            <a:r>
              <a:rPr lang="en-US" altLang="en-US" i="1" dirty="0"/>
              <a:t>relation schemas </a:t>
            </a:r>
            <a:r>
              <a:rPr lang="en-US" altLang="en-US" dirty="0"/>
              <a:t>that represent the contents of the database.</a:t>
            </a:r>
          </a:p>
          <a:p>
            <a:r>
              <a:rPr lang="en-US" altLang="en-US" dirty="0"/>
              <a:t>A database which conforms to an E-R diagram can be represented by a collection of schemas.</a:t>
            </a:r>
          </a:p>
          <a:p>
            <a:r>
              <a:rPr lang="en-US" altLang="en-US" dirty="0"/>
              <a:t>For each entity set and relationship set there is a unique schema that is assigned the name of the corresponding entity set or relationship set.</a:t>
            </a:r>
          </a:p>
          <a:p>
            <a:r>
              <a:rPr lang="en-US" altLang="en-US" dirty="0"/>
              <a:t>Each schema has a number of columns (generally corresponding to attributes), which have unique names.</a:t>
            </a:r>
          </a:p>
        </p:txBody>
      </p:sp>
    </p:spTree>
    <p:extLst>
      <p:ext uri="{BB962C8B-B14F-4D97-AF65-F5344CB8AC3E}">
        <p14:creationId xmlns:p14="http://schemas.microsoft.com/office/powerpoint/2010/main" val="39788199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2604BBA-5A1B-425B-BBBF-E447F1A4D69A}"/>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660482" name="Rectangle 2"/>
          <p:cNvSpPr>
            <a:spLocks noGrp="1" noChangeArrowheads="1"/>
          </p:cNvSpPr>
          <p:nvPr>
            <p:ph type="title" idx="4294967295"/>
          </p:nvPr>
        </p:nvSpPr>
        <p:spPr>
          <a:xfrm>
            <a:off x="711200" y="146742"/>
            <a:ext cx="10769600" cy="609600"/>
          </a:xfrm>
        </p:spPr>
        <p:txBody>
          <a:bodyPr/>
          <a:lstStyle/>
          <a:p>
            <a:pPr>
              <a:defRPr/>
            </a:pPr>
            <a:r>
              <a:rPr lang="en-US" altLang="en-US" dirty="0">
                <a:effectLst>
                  <a:outerShdw blurRad="38100" dist="38100" dir="2700000" algn="tl">
                    <a:srgbClr val="C0C0C0"/>
                  </a:outerShdw>
                </a:effectLst>
              </a:rPr>
              <a:t>Representing Entity Sets</a:t>
            </a:r>
          </a:p>
        </p:txBody>
      </p:sp>
      <p:sp>
        <p:nvSpPr>
          <p:cNvPr id="51203" name="Rectangle 3"/>
          <p:cNvSpPr>
            <a:spLocks noGrp="1" noChangeArrowheads="1"/>
          </p:cNvSpPr>
          <p:nvPr>
            <p:ph type="body" idx="4294967295"/>
          </p:nvPr>
        </p:nvSpPr>
        <p:spPr>
          <a:xfrm>
            <a:off x="2807699" y="1056572"/>
            <a:ext cx="7612062" cy="2528887"/>
          </a:xfrm>
        </p:spPr>
        <p:txBody>
          <a:bodyPr/>
          <a:lstStyle/>
          <a:p>
            <a:r>
              <a:rPr lang="en-US" altLang="en-US" dirty="0"/>
              <a:t>A strong entity set reduces to a schema with the same attributes</a:t>
            </a:r>
          </a:p>
          <a:p>
            <a:pPr>
              <a:buFont typeface="Monotype Sorts" charset="2"/>
              <a:buNone/>
            </a:pPr>
            <a:br>
              <a:rPr lang="en-US" altLang="en-US" dirty="0"/>
            </a:br>
            <a:r>
              <a:rPr lang="en-US" altLang="en-US" dirty="0"/>
              <a:t>            </a:t>
            </a:r>
            <a:r>
              <a:rPr lang="en-US" altLang="en-US" i="1" dirty="0"/>
              <a:t>student(</a:t>
            </a:r>
            <a:r>
              <a:rPr lang="en-US" altLang="en-US" i="1" u="sng" dirty="0"/>
              <a:t>ID</a:t>
            </a:r>
            <a:r>
              <a:rPr lang="en-US" altLang="en-US" i="1" dirty="0"/>
              <a:t>, name, </a:t>
            </a:r>
            <a:r>
              <a:rPr lang="en-US" altLang="en-US" i="1" dirty="0" err="1"/>
              <a:t>tot_cred</a:t>
            </a:r>
            <a:r>
              <a:rPr lang="en-US" altLang="en-US" i="1" dirty="0"/>
              <a:t>)</a:t>
            </a:r>
          </a:p>
          <a:p>
            <a:pPr>
              <a:buFont typeface="Monotype Sorts" charset="2"/>
              <a:buNone/>
            </a:pPr>
            <a:endParaRPr lang="en-US" altLang="en-US" sz="800" dirty="0"/>
          </a:p>
          <a:p>
            <a:r>
              <a:rPr lang="en-US" altLang="en-US" dirty="0"/>
              <a:t>A weak entity set becomes a table that includes a column for the primary key of the identifying strong entity set </a:t>
            </a:r>
          </a:p>
          <a:p>
            <a:pPr>
              <a:buFont typeface="Monotype Sorts" charset="2"/>
              <a:buNone/>
            </a:pPr>
            <a:r>
              <a:rPr lang="en-US" altLang="en-US" sz="800" dirty="0"/>
              <a:t> </a:t>
            </a:r>
            <a:br>
              <a:rPr lang="en-US" altLang="en-US" dirty="0"/>
            </a:br>
            <a:r>
              <a:rPr lang="en-US" altLang="en-US" dirty="0"/>
              <a:t>           </a:t>
            </a:r>
            <a:r>
              <a:rPr lang="en-US" altLang="en-US" i="1" dirty="0"/>
              <a:t>section ( </a:t>
            </a:r>
            <a:r>
              <a:rPr lang="en-US" altLang="en-US" i="1" u="sng" dirty="0" err="1"/>
              <a:t>course_id</a:t>
            </a:r>
            <a:r>
              <a:rPr lang="en-US" altLang="en-US" i="1" u="sng" dirty="0"/>
              <a:t>, </a:t>
            </a:r>
            <a:r>
              <a:rPr lang="en-US" altLang="en-US" i="1" u="sng" dirty="0" err="1"/>
              <a:t>sec_id</a:t>
            </a:r>
            <a:r>
              <a:rPr lang="en-US" altLang="en-US" i="1" u="sng" dirty="0"/>
              <a:t>, </a:t>
            </a:r>
            <a:r>
              <a:rPr lang="en-US" altLang="en-US" i="1" u="sng" dirty="0" err="1"/>
              <a:t>sem</a:t>
            </a:r>
            <a:r>
              <a:rPr lang="en-US" altLang="en-US" i="1" u="sng" dirty="0"/>
              <a:t>, year</a:t>
            </a:r>
            <a:r>
              <a:rPr lang="en-US" altLang="en-US" i="1" dirty="0"/>
              <a:t> )</a:t>
            </a:r>
          </a:p>
          <a:p>
            <a:r>
              <a:rPr lang="en-US" altLang="en-US" dirty="0"/>
              <a:t>Example</a:t>
            </a:r>
          </a:p>
        </p:txBody>
      </p:sp>
      <p:pic>
        <p:nvPicPr>
          <p:cNvPr id="5" name="Graphic 4">
            <a:extLst>
              <a:ext uri="{FF2B5EF4-FFF2-40B4-BE49-F238E27FC236}">
                <a16:creationId xmlns:a16="http://schemas.microsoft.com/office/drawing/2014/main" id="{8B6D0D4F-80F3-46B7-992C-E3FCD232DE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10573" y="4185920"/>
            <a:ext cx="6471285" cy="1310640"/>
          </a:xfrm>
          <a:prstGeom prst="rect">
            <a:avLst/>
          </a:prstGeom>
        </p:spPr>
      </p:pic>
    </p:spTree>
    <p:extLst>
      <p:ext uri="{BB962C8B-B14F-4D97-AF65-F5344CB8AC3E}">
        <p14:creationId xmlns:p14="http://schemas.microsoft.com/office/powerpoint/2010/main" val="38274416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B752CFA-C0EB-4F40-9218-876595694A01}"/>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668674" name="Rectangle 2"/>
          <p:cNvSpPr>
            <a:spLocks noGrp="1" noChangeArrowheads="1"/>
          </p:cNvSpPr>
          <p:nvPr>
            <p:ph type="title" idx="4294967295"/>
          </p:nvPr>
        </p:nvSpPr>
        <p:spPr>
          <a:xfrm>
            <a:off x="1980406" y="205703"/>
            <a:ext cx="8370887" cy="609601"/>
          </a:xfrm>
        </p:spPr>
        <p:txBody>
          <a:bodyPr/>
          <a:lstStyle/>
          <a:p>
            <a:pPr>
              <a:defRPr/>
            </a:pPr>
            <a:r>
              <a:rPr lang="en-US" altLang="en-US" sz="2400" dirty="0">
                <a:effectLst>
                  <a:outerShdw blurRad="38100" dist="38100" dir="2700000" algn="tl">
                    <a:srgbClr val="C0C0C0"/>
                  </a:outerShdw>
                </a:effectLst>
              </a:rPr>
              <a:t>Representation of Entity Sets with Composite Attributes</a:t>
            </a:r>
          </a:p>
        </p:txBody>
      </p:sp>
      <p:sp>
        <p:nvSpPr>
          <p:cNvPr id="52227" name="Rectangle 3"/>
          <p:cNvSpPr>
            <a:spLocks noGrp="1" noChangeArrowheads="1"/>
          </p:cNvSpPr>
          <p:nvPr>
            <p:ph type="body" idx="4294967295"/>
          </p:nvPr>
        </p:nvSpPr>
        <p:spPr>
          <a:xfrm>
            <a:off x="5232596" y="1142607"/>
            <a:ext cx="6026150" cy="5097463"/>
          </a:xfrm>
        </p:spPr>
        <p:txBody>
          <a:bodyPr/>
          <a:lstStyle/>
          <a:p>
            <a:pPr>
              <a:buFont typeface="Wingdings" panose="05000000000000000000" pitchFamily="2" charset="2"/>
              <a:buChar char="§"/>
            </a:pPr>
            <a:r>
              <a:rPr lang="en-US" altLang="en-US" dirty="0"/>
              <a:t>Composite attributes are flattened out by creating a separate attribute for each component attribute</a:t>
            </a:r>
          </a:p>
          <a:p>
            <a:pPr lvl="1">
              <a:buSzPct val="110000"/>
              <a:buFont typeface="Arial" panose="020B0604020202020204" pitchFamily="34" charset="0"/>
              <a:buChar char="•"/>
            </a:pPr>
            <a:r>
              <a:rPr lang="en-US" altLang="en-US" dirty="0">
                <a:ea typeface="ＭＳ Ｐゴシック" panose="020B0600070205080204" pitchFamily="34" charset="-128"/>
              </a:rPr>
              <a:t>Example: given entity set </a:t>
            </a:r>
            <a:r>
              <a:rPr lang="en-US" altLang="en-US" i="1" dirty="0">
                <a:ea typeface="ＭＳ Ｐゴシック" panose="020B0600070205080204" pitchFamily="34" charset="-128"/>
              </a:rPr>
              <a:t>instructor</a:t>
            </a:r>
            <a:r>
              <a:rPr lang="en-US" altLang="en-US" dirty="0">
                <a:ea typeface="ＭＳ Ｐゴシック" panose="020B0600070205080204" pitchFamily="34" charset="-128"/>
              </a:rPr>
              <a:t> with composite attribute </a:t>
            </a:r>
            <a:r>
              <a:rPr lang="en-US" altLang="en-US" i="1" dirty="0">
                <a:ea typeface="ＭＳ Ｐゴシック" panose="020B0600070205080204" pitchFamily="34" charset="-128"/>
              </a:rPr>
              <a:t>name</a:t>
            </a:r>
            <a:r>
              <a:rPr lang="en-US" altLang="en-US" dirty="0">
                <a:ea typeface="ＭＳ Ｐゴシック" panose="020B0600070205080204" pitchFamily="34" charset="-128"/>
              </a:rPr>
              <a:t> with component attributes </a:t>
            </a:r>
            <a:r>
              <a:rPr lang="en-US" altLang="en-US" i="1" dirty="0" err="1">
                <a:ea typeface="ＭＳ Ｐゴシック" panose="020B0600070205080204" pitchFamily="34" charset="-128"/>
              </a:rPr>
              <a:t>first_name</a:t>
            </a:r>
            <a:r>
              <a:rPr lang="en-US" altLang="en-US" i="1" dirty="0">
                <a:ea typeface="ＭＳ Ｐゴシック" panose="020B0600070205080204" pitchFamily="34" charset="-128"/>
              </a:rPr>
              <a:t> </a:t>
            </a:r>
            <a:r>
              <a:rPr lang="en-US" altLang="en-US" dirty="0">
                <a:ea typeface="ＭＳ Ｐゴシック" panose="020B0600070205080204" pitchFamily="34" charset="-128"/>
              </a:rPr>
              <a:t>and </a:t>
            </a:r>
            <a:r>
              <a:rPr lang="en-US" altLang="en-US" i="1" dirty="0" err="1">
                <a:ea typeface="ＭＳ Ｐゴシック" panose="020B0600070205080204" pitchFamily="34" charset="-128"/>
              </a:rPr>
              <a:t>last_name</a:t>
            </a:r>
            <a:r>
              <a:rPr lang="en-US" altLang="en-US" dirty="0">
                <a:ea typeface="ＭＳ Ｐゴシック" panose="020B0600070205080204" pitchFamily="34" charset="-128"/>
              </a:rPr>
              <a:t> the schema corresponding to the entity set has two attributes </a:t>
            </a:r>
            <a:r>
              <a:rPr lang="en-US" altLang="en-US" i="1" dirty="0" err="1">
                <a:ea typeface="ＭＳ Ｐゴシック" panose="020B0600070205080204" pitchFamily="34" charset="-128"/>
              </a:rPr>
              <a:t>name_first_name</a:t>
            </a:r>
            <a:r>
              <a:rPr lang="en-US" altLang="en-US" dirty="0">
                <a:ea typeface="ＭＳ Ｐゴシック" panose="020B0600070205080204" pitchFamily="34" charset="-128"/>
              </a:rPr>
              <a:t>  and </a:t>
            </a:r>
            <a:r>
              <a:rPr lang="en-US" altLang="en-US" i="1" dirty="0" err="1">
                <a:ea typeface="ＭＳ Ｐゴシック" panose="020B0600070205080204" pitchFamily="34" charset="-128"/>
              </a:rPr>
              <a:t>name_last_name</a:t>
            </a:r>
            <a:endParaRPr lang="en-US" altLang="en-US" i="1" dirty="0">
              <a:ea typeface="ＭＳ Ｐゴシック" panose="020B0600070205080204" pitchFamily="34" charset="-128"/>
            </a:endParaRPr>
          </a:p>
          <a:p>
            <a:pPr lvl="2">
              <a:buFont typeface="Wingdings" panose="05000000000000000000" pitchFamily="2" charset="2"/>
              <a:buChar char="§"/>
            </a:pPr>
            <a:r>
              <a:rPr lang="en-US" altLang="en-US" dirty="0">
                <a:ea typeface="ＭＳ Ｐゴシック" panose="020B0600070205080204" pitchFamily="34" charset="-128"/>
              </a:rPr>
              <a:t>Prefix omitted if there is no ambiguity (</a:t>
            </a:r>
            <a:r>
              <a:rPr lang="en-US" altLang="en-US" i="1" dirty="0" err="1">
                <a:ea typeface="ＭＳ Ｐゴシック" panose="020B0600070205080204" pitchFamily="34" charset="-128"/>
              </a:rPr>
              <a:t>name_first_name</a:t>
            </a:r>
            <a:r>
              <a:rPr lang="en-US" altLang="en-US" i="1" dirty="0">
                <a:ea typeface="ＭＳ Ｐゴシック" panose="020B0600070205080204" pitchFamily="34" charset="-128"/>
              </a:rPr>
              <a:t> </a:t>
            </a:r>
            <a:r>
              <a:rPr lang="en-US" altLang="en-US" dirty="0">
                <a:ea typeface="ＭＳ Ｐゴシック" panose="020B0600070205080204" pitchFamily="34" charset="-128"/>
              </a:rPr>
              <a:t>could be </a:t>
            </a:r>
            <a:r>
              <a:rPr lang="en-US" altLang="en-US" i="1" dirty="0" err="1">
                <a:ea typeface="ＭＳ Ｐゴシック" panose="020B0600070205080204" pitchFamily="34" charset="-128"/>
              </a:rPr>
              <a:t>first_name</a:t>
            </a:r>
            <a:r>
              <a:rPr lang="en-US" altLang="en-US" i="1" dirty="0">
                <a:ea typeface="ＭＳ Ｐゴシック" panose="020B0600070205080204" pitchFamily="34" charset="-128"/>
              </a:rPr>
              <a:t>)</a:t>
            </a:r>
            <a:endParaRPr lang="en-US" altLang="en-US" dirty="0">
              <a:ea typeface="ＭＳ Ｐゴシック" panose="020B0600070205080204" pitchFamily="34" charset="-128"/>
            </a:endParaRPr>
          </a:p>
          <a:p>
            <a:pPr>
              <a:buFont typeface="Wingdings" panose="05000000000000000000" pitchFamily="2" charset="2"/>
              <a:buChar char="§"/>
            </a:pPr>
            <a:r>
              <a:rPr lang="en-US" altLang="en-US" dirty="0"/>
              <a:t>Ignoring multivalued attributes, extended instructor schema is</a:t>
            </a:r>
          </a:p>
          <a:p>
            <a:pPr lvl="1">
              <a:buSzPct val="110000"/>
              <a:buFont typeface="Arial" panose="020B0604020202020204" pitchFamily="34" charset="0"/>
              <a:buChar char="•"/>
            </a:pPr>
            <a:r>
              <a:rPr lang="en-US" altLang="en-US" i="1" dirty="0">
                <a:ea typeface="ＭＳ Ｐゴシック" panose="020B0600070205080204" pitchFamily="34" charset="-128"/>
              </a:rPr>
              <a:t>instructor(ID, </a:t>
            </a:r>
            <a:br>
              <a:rPr lang="en-US" altLang="en-US" i="1" dirty="0">
                <a:ea typeface="ＭＳ Ｐゴシック" panose="020B0600070205080204" pitchFamily="34" charset="-128"/>
              </a:rPr>
            </a:br>
            <a:r>
              <a:rPr lang="en-US" altLang="en-US" i="1" dirty="0">
                <a:ea typeface="ＭＳ Ｐゴシック" panose="020B0600070205080204" pitchFamily="34" charset="-128"/>
              </a:rPr>
              <a:t>      </a:t>
            </a:r>
            <a:r>
              <a:rPr lang="en-US" altLang="en-US" i="1" dirty="0" err="1">
                <a:ea typeface="ＭＳ Ｐゴシック" panose="020B0600070205080204" pitchFamily="34" charset="-128"/>
              </a:rPr>
              <a:t>first_name</a:t>
            </a:r>
            <a:r>
              <a:rPr lang="en-US" altLang="en-US" i="1" dirty="0">
                <a:ea typeface="ＭＳ Ｐゴシック" panose="020B0600070205080204" pitchFamily="34" charset="-128"/>
              </a:rPr>
              <a:t>, </a:t>
            </a:r>
            <a:r>
              <a:rPr lang="en-US" altLang="en-US" i="1" dirty="0" err="1">
                <a:ea typeface="ＭＳ Ｐゴシック" panose="020B0600070205080204" pitchFamily="34" charset="-128"/>
              </a:rPr>
              <a:t>middle_initial</a:t>
            </a:r>
            <a:r>
              <a:rPr lang="en-US" altLang="en-US" i="1" dirty="0">
                <a:ea typeface="ＭＳ Ｐゴシック" panose="020B0600070205080204" pitchFamily="34" charset="-128"/>
              </a:rPr>
              <a:t>,  </a:t>
            </a:r>
            <a:r>
              <a:rPr lang="en-US" altLang="en-US" i="1" dirty="0" err="1">
                <a:ea typeface="ＭＳ Ｐゴシック" panose="020B0600070205080204" pitchFamily="34" charset="-128"/>
              </a:rPr>
              <a:t>last_name</a:t>
            </a:r>
            <a:r>
              <a:rPr lang="en-US" altLang="en-US" i="1" dirty="0">
                <a:ea typeface="ＭＳ Ｐゴシック" panose="020B0600070205080204" pitchFamily="34" charset="-128"/>
              </a:rPr>
              <a:t>,</a:t>
            </a:r>
            <a:br>
              <a:rPr lang="en-US" altLang="en-US" i="1" dirty="0">
                <a:ea typeface="ＭＳ Ｐゴシック" panose="020B0600070205080204" pitchFamily="34" charset="-128"/>
              </a:rPr>
            </a:br>
            <a:r>
              <a:rPr lang="en-US" altLang="en-US" i="1" dirty="0">
                <a:ea typeface="ＭＳ Ｐゴシック" panose="020B0600070205080204" pitchFamily="34" charset="-128"/>
              </a:rPr>
              <a:t>      </a:t>
            </a:r>
            <a:r>
              <a:rPr lang="en-US" altLang="en-US" i="1" dirty="0" err="1">
                <a:ea typeface="ＭＳ Ｐゴシック" panose="020B0600070205080204" pitchFamily="34" charset="-128"/>
              </a:rPr>
              <a:t>street_number</a:t>
            </a:r>
            <a:r>
              <a:rPr lang="en-US" altLang="en-US" i="1" dirty="0">
                <a:ea typeface="ＭＳ Ｐゴシック" panose="020B0600070205080204" pitchFamily="34" charset="-128"/>
              </a:rPr>
              <a:t>, </a:t>
            </a:r>
            <a:r>
              <a:rPr lang="en-US" altLang="en-US" i="1" dirty="0" err="1">
                <a:ea typeface="ＭＳ Ｐゴシック" panose="020B0600070205080204" pitchFamily="34" charset="-128"/>
              </a:rPr>
              <a:t>street_name</a:t>
            </a:r>
            <a:r>
              <a:rPr lang="en-US" altLang="en-US" i="1" dirty="0">
                <a:ea typeface="ＭＳ Ｐゴシック" panose="020B0600070205080204" pitchFamily="34" charset="-128"/>
              </a:rPr>
              <a:t>,  </a:t>
            </a:r>
            <a:br>
              <a:rPr lang="en-US" altLang="en-US" i="1" dirty="0">
                <a:ea typeface="ＭＳ Ｐゴシック" panose="020B0600070205080204" pitchFamily="34" charset="-128"/>
              </a:rPr>
            </a:br>
            <a:r>
              <a:rPr lang="en-US" altLang="en-US" i="1" dirty="0">
                <a:ea typeface="ＭＳ Ｐゴシック" panose="020B0600070205080204" pitchFamily="34" charset="-128"/>
              </a:rPr>
              <a:t>           </a:t>
            </a:r>
            <a:r>
              <a:rPr lang="en-US" altLang="en-US" i="1" dirty="0" err="1">
                <a:ea typeface="ＭＳ Ｐゴシック" panose="020B0600070205080204" pitchFamily="34" charset="-128"/>
              </a:rPr>
              <a:t>apt_number</a:t>
            </a:r>
            <a:r>
              <a:rPr lang="en-US" altLang="en-US" i="1" dirty="0">
                <a:ea typeface="ＭＳ Ｐゴシック" panose="020B0600070205080204" pitchFamily="34" charset="-128"/>
              </a:rPr>
              <a:t>, city, state, </a:t>
            </a:r>
            <a:r>
              <a:rPr lang="en-US" altLang="en-US" i="1" dirty="0" err="1">
                <a:ea typeface="ＭＳ Ｐゴシック" panose="020B0600070205080204" pitchFamily="34" charset="-128"/>
              </a:rPr>
              <a:t>zip_code</a:t>
            </a:r>
            <a:r>
              <a:rPr lang="en-US" altLang="en-US" i="1" dirty="0">
                <a:ea typeface="ＭＳ Ｐゴシック" panose="020B0600070205080204" pitchFamily="34" charset="-128"/>
              </a:rPr>
              <a:t>,  </a:t>
            </a:r>
            <a:br>
              <a:rPr lang="en-US" altLang="en-US" i="1" dirty="0">
                <a:ea typeface="ＭＳ Ｐゴシック" panose="020B0600070205080204" pitchFamily="34" charset="-128"/>
              </a:rPr>
            </a:br>
            <a:r>
              <a:rPr lang="en-US" altLang="en-US" i="1" dirty="0">
                <a:ea typeface="ＭＳ Ｐゴシック" panose="020B0600070205080204" pitchFamily="34" charset="-128"/>
              </a:rPr>
              <a:t>      </a:t>
            </a:r>
            <a:r>
              <a:rPr lang="en-US" altLang="en-US" i="1" dirty="0" err="1">
                <a:ea typeface="ＭＳ Ｐゴシック" panose="020B0600070205080204" pitchFamily="34" charset="-128"/>
              </a:rPr>
              <a:t>date_of_birth</a:t>
            </a:r>
            <a:r>
              <a:rPr lang="en-US" altLang="en-US" i="1" dirty="0">
                <a:ea typeface="ＭＳ Ｐゴシック" panose="020B0600070205080204" pitchFamily="34" charset="-128"/>
              </a:rPr>
              <a:t>)</a:t>
            </a:r>
          </a:p>
          <a:p>
            <a:pPr lvl="1"/>
            <a:endParaRPr lang="en-US" altLang="en-US" dirty="0">
              <a:ea typeface="ＭＳ Ｐゴシック" panose="020B0600070205080204" pitchFamily="34" charset="-128"/>
            </a:endParaRPr>
          </a:p>
        </p:txBody>
      </p:sp>
      <p:pic>
        <p:nvPicPr>
          <p:cNvPr id="522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5627" y="1414272"/>
            <a:ext cx="1963786" cy="41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711236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4677EE1-E8DB-4D68-A10F-B4FE5C51B6C8}"/>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668674" name="Rectangle 2"/>
          <p:cNvSpPr>
            <a:spLocks noGrp="1" noChangeArrowheads="1"/>
          </p:cNvSpPr>
          <p:nvPr>
            <p:ph type="title" idx="4294967295"/>
          </p:nvPr>
        </p:nvSpPr>
        <p:spPr>
          <a:xfrm>
            <a:off x="2089576" y="178291"/>
            <a:ext cx="8537575" cy="609600"/>
          </a:xfrm>
        </p:spPr>
        <p:txBody>
          <a:bodyPr/>
          <a:lstStyle/>
          <a:p>
            <a:pPr>
              <a:defRPr/>
            </a:pPr>
            <a:r>
              <a:rPr lang="en-US" altLang="en-US" sz="2400" dirty="0">
                <a:effectLst>
                  <a:outerShdw blurRad="38100" dist="38100" dir="2700000" algn="tl">
                    <a:srgbClr val="C0C0C0"/>
                  </a:outerShdw>
                </a:effectLst>
              </a:rPr>
              <a:t>Representation of Entity Sets with Multivalued Attributes</a:t>
            </a:r>
          </a:p>
        </p:txBody>
      </p:sp>
      <p:sp>
        <p:nvSpPr>
          <p:cNvPr id="53251" name="Rectangle 3"/>
          <p:cNvSpPr>
            <a:spLocks noGrp="1" noChangeArrowheads="1"/>
          </p:cNvSpPr>
          <p:nvPr>
            <p:ph type="body" idx="4294967295"/>
          </p:nvPr>
        </p:nvSpPr>
        <p:spPr>
          <a:xfrm>
            <a:off x="2438400" y="1252047"/>
            <a:ext cx="7516813" cy="4818062"/>
          </a:xfrm>
        </p:spPr>
        <p:txBody>
          <a:bodyPr/>
          <a:lstStyle/>
          <a:p>
            <a:pPr>
              <a:buFont typeface="Wingdings" panose="05000000000000000000" pitchFamily="2" charset="2"/>
              <a:buChar char="§"/>
            </a:pPr>
            <a:r>
              <a:rPr lang="en-US" altLang="en-US" dirty="0"/>
              <a:t>A multivalued attribute </a:t>
            </a:r>
            <a:r>
              <a:rPr lang="en-US" altLang="en-US" i="1" dirty="0"/>
              <a:t>M</a:t>
            </a:r>
            <a:r>
              <a:rPr lang="en-US" altLang="en-US" dirty="0"/>
              <a:t> of an entity </a:t>
            </a:r>
            <a:r>
              <a:rPr lang="en-US" altLang="en-US" i="1" dirty="0"/>
              <a:t>E</a:t>
            </a:r>
            <a:r>
              <a:rPr lang="en-US" altLang="en-US" dirty="0"/>
              <a:t> is represented by a separate schema </a:t>
            </a:r>
            <a:r>
              <a:rPr lang="en-US" altLang="en-US" i="1" dirty="0"/>
              <a:t>EM</a:t>
            </a:r>
            <a:endParaRPr lang="en-US" altLang="en-US" dirty="0"/>
          </a:p>
          <a:p>
            <a:pPr>
              <a:buFont typeface="Wingdings" panose="05000000000000000000" pitchFamily="2" charset="2"/>
              <a:buChar char="§"/>
            </a:pPr>
            <a:r>
              <a:rPr lang="en-US" altLang="en-US" dirty="0"/>
              <a:t>Schema </a:t>
            </a:r>
            <a:r>
              <a:rPr lang="en-US" altLang="en-US" i="1" dirty="0"/>
              <a:t>EM</a:t>
            </a:r>
            <a:r>
              <a:rPr lang="en-US" altLang="en-US" dirty="0"/>
              <a:t> has attributes corresponding to the primary key of </a:t>
            </a:r>
            <a:r>
              <a:rPr lang="en-US" altLang="en-US" i="1" dirty="0"/>
              <a:t>E</a:t>
            </a:r>
            <a:r>
              <a:rPr lang="en-US" altLang="en-US" dirty="0"/>
              <a:t> and an attribute corresponding to multivalued attribute </a:t>
            </a:r>
            <a:r>
              <a:rPr lang="en-US" altLang="en-US" i="1" dirty="0"/>
              <a:t>M</a:t>
            </a:r>
            <a:endParaRPr lang="en-US" altLang="en-US" dirty="0"/>
          </a:p>
          <a:p>
            <a:pPr>
              <a:buFont typeface="Wingdings" panose="05000000000000000000" pitchFamily="2" charset="2"/>
              <a:buChar char="§"/>
            </a:pPr>
            <a:r>
              <a:rPr lang="en-US" altLang="en-US" dirty="0"/>
              <a:t>Example:  Multivalued attribute </a:t>
            </a:r>
            <a:r>
              <a:rPr lang="en-US" altLang="en-US" i="1" dirty="0" err="1"/>
              <a:t>phone_number</a:t>
            </a:r>
            <a:r>
              <a:rPr lang="en-US" altLang="en-US" i="1" dirty="0"/>
              <a:t> </a:t>
            </a:r>
            <a:r>
              <a:rPr lang="en-US" altLang="en-US" dirty="0"/>
              <a:t>of </a:t>
            </a:r>
            <a:r>
              <a:rPr lang="en-US" altLang="en-US" i="1" dirty="0"/>
              <a:t>instructor</a:t>
            </a:r>
            <a:r>
              <a:rPr lang="en-US" altLang="en-US" dirty="0"/>
              <a:t> is represented by a schema:</a:t>
            </a:r>
            <a:br>
              <a:rPr lang="en-US" altLang="en-US" dirty="0"/>
            </a:br>
            <a:r>
              <a:rPr lang="en-US" altLang="en-US" dirty="0"/>
              <a:t>    </a:t>
            </a:r>
            <a:r>
              <a:rPr lang="en-US" altLang="en-US" i="1" dirty="0" err="1"/>
              <a:t>inst_phone</a:t>
            </a:r>
            <a:r>
              <a:rPr lang="en-US" altLang="en-US" i="1" dirty="0"/>
              <a:t>= </a:t>
            </a:r>
            <a:r>
              <a:rPr lang="en-US" altLang="en-US" dirty="0"/>
              <a:t>(</a:t>
            </a:r>
            <a:r>
              <a:rPr lang="en-US" altLang="en-US" i="1" dirty="0"/>
              <a:t> </a:t>
            </a:r>
            <a:r>
              <a:rPr lang="en-US" altLang="en-US" i="1" u="sng" dirty="0"/>
              <a:t>ID</a:t>
            </a:r>
            <a:r>
              <a:rPr lang="en-US" altLang="en-US" i="1" dirty="0"/>
              <a:t>, </a:t>
            </a:r>
            <a:r>
              <a:rPr lang="en-US" altLang="en-US" i="1" u="sng" dirty="0" err="1"/>
              <a:t>phone_number</a:t>
            </a:r>
            <a:r>
              <a:rPr lang="en-US" altLang="en-US" dirty="0"/>
              <a:t>)</a:t>
            </a:r>
            <a:r>
              <a:rPr lang="en-US" altLang="en-US" i="1" dirty="0"/>
              <a:t> </a:t>
            </a:r>
          </a:p>
          <a:p>
            <a:pPr>
              <a:buFont typeface="Wingdings" panose="05000000000000000000" pitchFamily="2" charset="2"/>
              <a:buChar char="§"/>
            </a:pPr>
            <a:r>
              <a:rPr lang="en-US" altLang="en-US" dirty="0"/>
              <a:t>Each value of the multivalued attribute maps to a separate tuple of the relation on schema </a:t>
            </a:r>
            <a:r>
              <a:rPr lang="en-US" altLang="en-US" i="1" dirty="0"/>
              <a:t>EM</a:t>
            </a:r>
            <a:endParaRPr lang="en-US" altLang="en-US" dirty="0"/>
          </a:p>
          <a:p>
            <a:pPr lvl="1">
              <a:buSzPct val="110000"/>
              <a:buFont typeface="Arial" panose="020B0604020202020204" pitchFamily="34" charset="0"/>
              <a:buChar char="•"/>
            </a:pPr>
            <a:r>
              <a:rPr lang="en-US" altLang="en-US" dirty="0">
                <a:ea typeface="ＭＳ Ｐゴシック" panose="020B0600070205080204" pitchFamily="34" charset="-128"/>
              </a:rPr>
              <a:t>For example, an </a:t>
            </a:r>
            <a:r>
              <a:rPr lang="en-US" altLang="en-US" i="1" dirty="0">
                <a:ea typeface="ＭＳ Ｐゴシック" panose="020B0600070205080204" pitchFamily="34" charset="-128"/>
              </a:rPr>
              <a:t>instructor</a:t>
            </a:r>
            <a:r>
              <a:rPr lang="en-US" altLang="en-US" dirty="0">
                <a:ea typeface="ＭＳ Ｐゴシック" panose="020B0600070205080204" pitchFamily="34" charset="-128"/>
              </a:rPr>
              <a:t> entity with primary key  22222 and phone numbers 456-7890 and 123-4567 maps to two tuples:   </a:t>
            </a:r>
            <a:br>
              <a:rPr lang="en-US" altLang="en-US" dirty="0">
                <a:ea typeface="ＭＳ Ｐゴシック" panose="020B0600070205080204" pitchFamily="34" charset="-128"/>
              </a:rPr>
            </a:br>
            <a:r>
              <a:rPr lang="en-US" altLang="en-US" dirty="0">
                <a:ea typeface="ＭＳ Ｐゴシック" panose="020B0600070205080204" pitchFamily="34" charset="-128"/>
              </a:rPr>
              <a:t>   (22222, 456-7890) and (22222, 123-4567) </a:t>
            </a:r>
          </a:p>
        </p:txBody>
      </p:sp>
    </p:spTree>
    <p:extLst>
      <p:ext uri="{BB962C8B-B14F-4D97-AF65-F5344CB8AC3E}">
        <p14:creationId xmlns:p14="http://schemas.microsoft.com/office/powerpoint/2010/main" val="42387939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55F7536-BC6B-4913-B44A-500E76086342}"/>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662530" name="Rectangle 2"/>
          <p:cNvSpPr>
            <a:spLocks noGrp="1" noChangeArrowheads="1"/>
          </p:cNvSpPr>
          <p:nvPr>
            <p:ph type="title" idx="4294967295"/>
          </p:nvPr>
        </p:nvSpPr>
        <p:spPr>
          <a:xfrm>
            <a:off x="1981200" y="341701"/>
            <a:ext cx="8429625" cy="603250"/>
          </a:xfrm>
        </p:spPr>
        <p:txBody>
          <a:bodyPr/>
          <a:lstStyle/>
          <a:p>
            <a:pPr>
              <a:defRPr/>
            </a:pPr>
            <a:r>
              <a:rPr lang="en-US" altLang="en-US" dirty="0">
                <a:effectLst>
                  <a:outerShdw blurRad="38100" dist="38100" dir="2700000" algn="tl">
                    <a:srgbClr val="C0C0C0"/>
                  </a:outerShdw>
                </a:effectLst>
              </a:rPr>
              <a:t>Representing Relationship Sets</a:t>
            </a:r>
          </a:p>
        </p:txBody>
      </p:sp>
      <p:sp>
        <p:nvSpPr>
          <p:cNvPr id="54275" name="Rectangle 3"/>
          <p:cNvSpPr>
            <a:spLocks noGrp="1" noChangeArrowheads="1"/>
          </p:cNvSpPr>
          <p:nvPr>
            <p:ph type="body" idx="4294967295"/>
          </p:nvPr>
        </p:nvSpPr>
        <p:spPr>
          <a:xfrm>
            <a:off x="2333624" y="1391313"/>
            <a:ext cx="7524750" cy="1931987"/>
          </a:xfrm>
        </p:spPr>
        <p:txBody>
          <a:bodyPr/>
          <a:lstStyle/>
          <a:p>
            <a:r>
              <a:rPr lang="en-US" altLang="en-US" dirty="0"/>
              <a:t>A many-to-many relationship set is represented as a schema with attributes for the primary keys of the two participating entity sets, and any descriptive attributes of the relationship set. </a:t>
            </a:r>
          </a:p>
          <a:p>
            <a:r>
              <a:rPr lang="en-US" altLang="en-US" dirty="0"/>
              <a:t>Example: schema for relationship set </a:t>
            </a:r>
            <a:r>
              <a:rPr lang="en-US" altLang="en-US" i="1" dirty="0"/>
              <a:t>advisor</a:t>
            </a:r>
          </a:p>
          <a:p>
            <a:pPr>
              <a:buFont typeface="Monotype Sorts" charset="2"/>
              <a:buNone/>
            </a:pPr>
            <a:endParaRPr lang="en-US" altLang="en-US" i="1" dirty="0"/>
          </a:p>
          <a:p>
            <a:pPr>
              <a:buFont typeface="Monotype Sorts" charset="2"/>
              <a:buNone/>
            </a:pPr>
            <a:r>
              <a:rPr lang="en-US" altLang="en-US" dirty="0"/>
              <a:t>	         </a:t>
            </a:r>
            <a:r>
              <a:rPr lang="en-US" altLang="en-US" i="1" dirty="0"/>
              <a:t>advisor = </a:t>
            </a:r>
            <a:r>
              <a:rPr lang="en-US" altLang="en-US" dirty="0"/>
              <a:t>(</a:t>
            </a:r>
            <a:r>
              <a:rPr lang="en-US" altLang="en-US" i="1" u="sng" dirty="0" err="1"/>
              <a:t>s_id</a:t>
            </a:r>
            <a:r>
              <a:rPr lang="en-US" altLang="en-US" i="1" u="sng" dirty="0"/>
              <a:t>, </a:t>
            </a:r>
            <a:r>
              <a:rPr lang="en-US" altLang="en-US" i="1" u="sng" dirty="0" err="1"/>
              <a:t>i_id</a:t>
            </a:r>
            <a:r>
              <a:rPr lang="en-US" altLang="en-US" dirty="0"/>
              <a:t>)</a:t>
            </a:r>
          </a:p>
        </p:txBody>
      </p:sp>
      <p:sp>
        <p:nvSpPr>
          <p:cNvPr id="54276" name="Rectangle 5"/>
          <p:cNvSpPr>
            <a:spLocks noChangeArrowheads="1"/>
          </p:cNvSpPr>
          <p:nvPr/>
        </p:nvSpPr>
        <p:spPr bwMode="auto">
          <a:xfrm rot="-372694">
            <a:off x="3740150" y="3624264"/>
            <a:ext cx="1970088" cy="2809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pic>
        <p:nvPicPr>
          <p:cNvPr id="5427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9777" y="4051024"/>
            <a:ext cx="5592445" cy="1144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71126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C4510CF-E01A-48DE-9D75-D2621C2E4C18}"/>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664578"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Redundancy of Schemas</a:t>
            </a:r>
          </a:p>
        </p:txBody>
      </p:sp>
      <p:sp>
        <p:nvSpPr>
          <p:cNvPr id="55299" name="Rectangle 4"/>
          <p:cNvSpPr>
            <a:spLocks noChangeArrowheads="1"/>
          </p:cNvSpPr>
          <p:nvPr/>
        </p:nvSpPr>
        <p:spPr bwMode="auto">
          <a:xfrm>
            <a:off x="2292350" y="1237997"/>
            <a:ext cx="7729474" cy="203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eaLnBrk="0" fontAlgn="base" hangingPunct="0">
              <a:lnSpc>
                <a:spcPct val="90000"/>
              </a:lnSpc>
              <a:spcBef>
                <a:spcPct val="35000"/>
              </a:spcBef>
              <a:spcAft>
                <a:spcPct val="0"/>
              </a:spcAft>
              <a:buClr>
                <a:srgbClr val="002060"/>
              </a:buClr>
              <a:buSzPct val="100000"/>
              <a:buFont typeface="Wingdings" panose="05000000000000000000" pitchFamily="2" charset="2"/>
              <a:buChar char="§"/>
            </a:pPr>
            <a:r>
              <a:rPr kumimoji="1" lang="en-US" altLang="en-US" sz="1700" dirty="0">
                <a:solidFill>
                  <a:srgbClr val="000000"/>
                </a:solidFill>
              </a:rPr>
              <a:t>Many-to-one and one-to-many relationship sets that are total on the many-side can be represented by adding an extra attribute to the “many” side, containing the primary key of the “one” side</a:t>
            </a:r>
          </a:p>
          <a:p>
            <a:pPr eaLnBrk="0" fontAlgn="base" hangingPunct="0">
              <a:lnSpc>
                <a:spcPct val="90000"/>
              </a:lnSpc>
              <a:spcBef>
                <a:spcPct val="35000"/>
              </a:spcBef>
              <a:spcAft>
                <a:spcPct val="0"/>
              </a:spcAft>
              <a:buClr>
                <a:srgbClr val="002060"/>
              </a:buClr>
              <a:buSzPct val="100000"/>
              <a:buFont typeface="Wingdings" panose="05000000000000000000" pitchFamily="2" charset="2"/>
              <a:buChar char="§"/>
            </a:pPr>
            <a:r>
              <a:rPr kumimoji="1" lang="en-US" altLang="en-US" sz="1700" dirty="0">
                <a:solidFill>
                  <a:srgbClr val="000000"/>
                </a:solidFill>
              </a:rPr>
              <a:t>Example: Instead of creating a schema for relationship set </a:t>
            </a:r>
            <a:r>
              <a:rPr kumimoji="1" lang="en-US" altLang="en-US" sz="1700" i="1" dirty="0" err="1">
                <a:solidFill>
                  <a:srgbClr val="000000"/>
                </a:solidFill>
              </a:rPr>
              <a:t>inst_dept</a:t>
            </a:r>
            <a:r>
              <a:rPr kumimoji="1" lang="en-US" altLang="en-US" sz="1700" dirty="0">
                <a:solidFill>
                  <a:srgbClr val="000000"/>
                </a:solidFill>
              </a:rPr>
              <a:t>, add an attribute </a:t>
            </a:r>
            <a:r>
              <a:rPr kumimoji="1" lang="en-US" altLang="en-US" sz="1700" i="1" dirty="0">
                <a:solidFill>
                  <a:srgbClr val="000000"/>
                </a:solidFill>
              </a:rPr>
              <a:t>dept_name</a:t>
            </a:r>
            <a:r>
              <a:rPr kumimoji="1" lang="en-US" altLang="en-US" sz="1700" dirty="0">
                <a:solidFill>
                  <a:srgbClr val="000000"/>
                </a:solidFill>
              </a:rPr>
              <a:t> to the schema arising from entity set </a:t>
            </a:r>
            <a:r>
              <a:rPr kumimoji="1" lang="en-US" altLang="en-US" sz="1700" i="1" dirty="0">
                <a:solidFill>
                  <a:srgbClr val="000000"/>
                </a:solidFill>
              </a:rPr>
              <a:t>instructor</a:t>
            </a:r>
          </a:p>
          <a:p>
            <a:pPr eaLnBrk="0" fontAlgn="base" hangingPunct="0">
              <a:lnSpc>
                <a:spcPct val="90000"/>
              </a:lnSpc>
              <a:spcBef>
                <a:spcPct val="35000"/>
              </a:spcBef>
              <a:spcAft>
                <a:spcPct val="0"/>
              </a:spcAft>
              <a:buClr>
                <a:srgbClr val="002060"/>
              </a:buClr>
              <a:buSzPct val="100000"/>
              <a:buFont typeface="Wingdings" panose="05000000000000000000" pitchFamily="2" charset="2"/>
              <a:buChar char="§"/>
            </a:pPr>
            <a:r>
              <a:rPr kumimoji="1" lang="en-US" altLang="en-US" sz="1700" dirty="0">
                <a:solidFill>
                  <a:srgbClr val="000000"/>
                </a:solidFill>
              </a:rPr>
              <a:t>Example</a:t>
            </a:r>
          </a:p>
        </p:txBody>
      </p:sp>
      <p:sp>
        <p:nvSpPr>
          <p:cNvPr id="55300" name="Rectangle 6"/>
          <p:cNvSpPr>
            <a:spLocks noChangeArrowheads="1"/>
          </p:cNvSpPr>
          <p:nvPr/>
        </p:nvSpPr>
        <p:spPr bwMode="auto">
          <a:xfrm rot="-372694">
            <a:off x="3216275" y="3449639"/>
            <a:ext cx="1970088" cy="2809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grpSp>
        <p:nvGrpSpPr>
          <p:cNvPr id="2" name="Group 13"/>
          <p:cNvGrpSpPr>
            <a:grpSpLocks/>
          </p:cNvGrpSpPr>
          <p:nvPr/>
        </p:nvGrpSpPr>
        <p:grpSpPr bwMode="auto">
          <a:xfrm>
            <a:off x="2797772" y="3041395"/>
            <a:ext cx="6317679" cy="2578608"/>
            <a:chOff x="0" y="1413"/>
            <a:chExt cx="5483" cy="2545"/>
          </a:xfrm>
        </p:grpSpPr>
        <p:pic>
          <p:nvPicPr>
            <p:cNvPr id="55302" name="Picture 6"/>
            <p:cNvPicPr>
              <a:picLocks noChangeAspect="1" noChangeArrowheads="1"/>
            </p:cNvPicPr>
            <p:nvPr/>
          </p:nvPicPr>
          <p:blipFill>
            <a:blip r:embed="rId3">
              <a:extLst>
                <a:ext uri="{28A0092B-C50C-407E-A947-70E740481C1C}">
                  <a14:useLocalDpi xmlns:a14="http://schemas.microsoft.com/office/drawing/2010/main" val="0"/>
                </a:ext>
              </a:extLst>
            </a:blip>
            <a:srcRect l="17952" t="423" r="7481" b="61655"/>
            <a:stretch>
              <a:fillRect/>
            </a:stretch>
          </p:blipFill>
          <p:spPr bwMode="auto">
            <a:xfrm>
              <a:off x="175" y="1413"/>
              <a:ext cx="5308" cy="2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Rectangle 11"/>
            <p:cNvSpPr>
              <a:spLocks noChangeArrowheads="1"/>
            </p:cNvSpPr>
            <p:nvPr/>
          </p:nvSpPr>
          <p:spPr bwMode="auto">
            <a:xfrm>
              <a:off x="0" y="1500"/>
              <a:ext cx="1956" cy="44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55304" name="Rectangle 12"/>
            <p:cNvSpPr>
              <a:spLocks noChangeArrowheads="1"/>
            </p:cNvSpPr>
            <p:nvPr/>
          </p:nvSpPr>
          <p:spPr bwMode="auto">
            <a:xfrm>
              <a:off x="1920" y="1690"/>
              <a:ext cx="374" cy="11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grpSp>
    </p:spTree>
    <p:extLst>
      <p:ext uri="{BB962C8B-B14F-4D97-AF65-F5344CB8AC3E}">
        <p14:creationId xmlns:p14="http://schemas.microsoft.com/office/powerpoint/2010/main" val="26708182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C76CA3E-8E5B-4E32-8319-D6101395F8ED}"/>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666626" name="Rectangle 2"/>
          <p:cNvSpPr>
            <a:spLocks noGrp="1" noChangeArrowheads="1"/>
          </p:cNvSpPr>
          <p:nvPr>
            <p:ph type="title" idx="4294967295"/>
          </p:nvPr>
        </p:nvSpPr>
        <p:spPr>
          <a:xfrm>
            <a:off x="1422400" y="117475"/>
            <a:ext cx="10769600" cy="609600"/>
          </a:xfrm>
        </p:spPr>
        <p:txBody>
          <a:bodyPr/>
          <a:lstStyle/>
          <a:p>
            <a:pPr>
              <a:defRPr/>
            </a:pPr>
            <a:r>
              <a:rPr lang="en-US" altLang="en-US" dirty="0">
                <a:effectLst>
                  <a:outerShdw blurRad="38100" dist="38100" dir="2700000" algn="tl">
                    <a:srgbClr val="C0C0C0"/>
                  </a:outerShdw>
                </a:effectLst>
              </a:rPr>
              <a:t>Redundancy of Schemas (Cont.)</a:t>
            </a:r>
          </a:p>
        </p:txBody>
      </p:sp>
      <p:sp>
        <p:nvSpPr>
          <p:cNvPr id="56323" name="Rectangle 3"/>
          <p:cNvSpPr>
            <a:spLocks noGrp="1" noChangeArrowheads="1"/>
          </p:cNvSpPr>
          <p:nvPr>
            <p:ph type="body" idx="4294967295"/>
          </p:nvPr>
        </p:nvSpPr>
        <p:spPr>
          <a:xfrm>
            <a:off x="2316162" y="1504983"/>
            <a:ext cx="7559675" cy="2855913"/>
          </a:xfrm>
        </p:spPr>
        <p:txBody>
          <a:bodyPr/>
          <a:lstStyle/>
          <a:p>
            <a:pPr>
              <a:lnSpc>
                <a:spcPct val="90000"/>
              </a:lnSpc>
              <a:buFont typeface="Wingdings" panose="05000000000000000000" pitchFamily="2" charset="2"/>
              <a:buChar char="§"/>
            </a:pPr>
            <a:r>
              <a:rPr lang="en-US" altLang="en-US" dirty="0"/>
              <a:t>For one-to-one relationship sets, either side can be chosen to act as the “many” side</a:t>
            </a:r>
          </a:p>
          <a:p>
            <a:pPr lvl="1">
              <a:lnSpc>
                <a:spcPct val="90000"/>
              </a:lnSpc>
              <a:buSzPct val="110000"/>
              <a:buFont typeface="Arial" panose="020B0604020202020204" pitchFamily="34" charset="0"/>
              <a:buChar char="•"/>
            </a:pPr>
            <a:r>
              <a:rPr lang="en-US" altLang="en-US" dirty="0">
                <a:ea typeface="ＭＳ Ｐゴシック" panose="020B0600070205080204" pitchFamily="34" charset="-128"/>
              </a:rPr>
              <a:t>That is, an extra attribute can be added to either of the tables corresponding to the two entity sets </a:t>
            </a:r>
          </a:p>
          <a:p>
            <a:pPr>
              <a:lnSpc>
                <a:spcPct val="90000"/>
              </a:lnSpc>
              <a:buFont typeface="Wingdings" panose="05000000000000000000" pitchFamily="2" charset="2"/>
              <a:buChar char="§"/>
            </a:pPr>
            <a:r>
              <a:rPr lang="en-US" altLang="en-US" dirty="0"/>
              <a:t>If participation is </a:t>
            </a:r>
            <a:r>
              <a:rPr lang="en-US" altLang="en-US" i="1" dirty="0"/>
              <a:t>partial</a:t>
            </a:r>
            <a:r>
              <a:rPr lang="en-US" altLang="en-US" dirty="0"/>
              <a:t> on the “many” side, replacing a schema by an extra attribute in the schema corresponding to the “many” side could result in null values</a:t>
            </a:r>
          </a:p>
          <a:p>
            <a:endParaRPr lang="en-US" altLang="en-US" dirty="0"/>
          </a:p>
        </p:txBody>
      </p:sp>
    </p:spTree>
    <p:extLst>
      <p:ext uri="{BB962C8B-B14F-4D97-AF65-F5344CB8AC3E}">
        <p14:creationId xmlns:p14="http://schemas.microsoft.com/office/powerpoint/2010/main" val="68986008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B14CE7-7739-4499-9091-0388D54C4160}"/>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666626" name="Rectangle 2"/>
          <p:cNvSpPr>
            <a:spLocks noGrp="1" noChangeArrowheads="1"/>
          </p:cNvSpPr>
          <p:nvPr>
            <p:ph type="title" idx="4294967295"/>
          </p:nvPr>
        </p:nvSpPr>
        <p:spPr>
          <a:xfrm>
            <a:off x="1422400" y="117475"/>
            <a:ext cx="10769600" cy="609600"/>
          </a:xfrm>
        </p:spPr>
        <p:txBody>
          <a:bodyPr/>
          <a:lstStyle/>
          <a:p>
            <a:pPr>
              <a:defRPr/>
            </a:pPr>
            <a:r>
              <a:rPr lang="en-US" altLang="en-US">
                <a:effectLst>
                  <a:outerShdw blurRad="38100" dist="38100" dir="2700000" algn="tl">
                    <a:srgbClr val="C0C0C0"/>
                  </a:outerShdw>
                </a:effectLst>
              </a:rPr>
              <a:t>Redundancy of Schemas (Cont.)</a:t>
            </a:r>
          </a:p>
        </p:txBody>
      </p:sp>
      <p:sp>
        <p:nvSpPr>
          <p:cNvPr id="57347" name="Rectangle 3"/>
          <p:cNvSpPr>
            <a:spLocks noGrp="1" noChangeArrowheads="1"/>
          </p:cNvSpPr>
          <p:nvPr>
            <p:ph type="body" idx="4294967295"/>
          </p:nvPr>
        </p:nvSpPr>
        <p:spPr>
          <a:xfrm>
            <a:off x="2438400" y="1269509"/>
            <a:ext cx="7621587" cy="1544638"/>
          </a:xfrm>
        </p:spPr>
        <p:txBody>
          <a:bodyPr/>
          <a:lstStyle/>
          <a:p>
            <a:pPr>
              <a:lnSpc>
                <a:spcPct val="90000"/>
              </a:lnSpc>
              <a:buFont typeface="Wingdings" panose="05000000000000000000" pitchFamily="2" charset="2"/>
              <a:buChar char="§"/>
            </a:pPr>
            <a:r>
              <a:rPr lang="en-US" altLang="en-US" dirty="0"/>
              <a:t>The schema corresponding to a relationship set linking a weak entity set to its identifying strong entity set is redundant.</a:t>
            </a:r>
          </a:p>
          <a:p>
            <a:pPr>
              <a:lnSpc>
                <a:spcPct val="90000"/>
              </a:lnSpc>
              <a:buFont typeface="Wingdings" panose="05000000000000000000" pitchFamily="2" charset="2"/>
              <a:buChar char="§"/>
            </a:pPr>
            <a:r>
              <a:rPr lang="en-US" altLang="en-US" dirty="0"/>
              <a:t>Example: The </a:t>
            </a:r>
            <a:r>
              <a:rPr lang="en-US" altLang="en-US" i="1" dirty="0"/>
              <a:t>section </a:t>
            </a:r>
            <a:r>
              <a:rPr lang="en-US" altLang="en-US" dirty="0"/>
              <a:t>schema already contains the attributes that would appear in the </a:t>
            </a:r>
            <a:r>
              <a:rPr lang="en-US" altLang="en-US" i="1" dirty="0" err="1"/>
              <a:t>sec_course</a:t>
            </a:r>
            <a:r>
              <a:rPr lang="en-US" altLang="en-US" dirty="0"/>
              <a:t> schema</a:t>
            </a:r>
          </a:p>
          <a:p>
            <a:endParaRPr lang="en-US" altLang="en-US" dirty="0"/>
          </a:p>
        </p:txBody>
      </p:sp>
      <p:pic>
        <p:nvPicPr>
          <p:cNvPr id="4" name="Graphic 3">
            <a:extLst>
              <a:ext uri="{FF2B5EF4-FFF2-40B4-BE49-F238E27FC236}">
                <a16:creationId xmlns:a16="http://schemas.microsoft.com/office/drawing/2014/main" id="{F144012E-1398-4884-B663-0D56D36F5B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05760" y="3210718"/>
            <a:ext cx="6930708" cy="1403688"/>
          </a:xfrm>
          <a:prstGeom prst="rect">
            <a:avLst/>
          </a:prstGeom>
        </p:spPr>
      </p:pic>
    </p:spTree>
    <p:extLst>
      <p:ext uri="{BB962C8B-B14F-4D97-AF65-F5344CB8AC3E}">
        <p14:creationId xmlns:p14="http://schemas.microsoft.com/office/powerpoint/2010/main" val="169675043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0A76AC4-F330-4D11-A19E-B6BCAEE76B93}"/>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486402" name="Rectangle 2"/>
          <p:cNvSpPr>
            <a:spLocks noGrp="1" noChangeArrowheads="1"/>
          </p:cNvSpPr>
          <p:nvPr>
            <p:ph type="title" idx="4294967295"/>
          </p:nvPr>
        </p:nvSpPr>
        <p:spPr>
          <a:xfrm>
            <a:off x="2400300" y="2680289"/>
            <a:ext cx="8267700" cy="609600"/>
          </a:xfrm>
        </p:spPr>
        <p:txBody>
          <a:bodyPr/>
          <a:lstStyle/>
          <a:p>
            <a:pPr>
              <a:defRPr/>
            </a:pPr>
            <a:r>
              <a:rPr lang="en-US" altLang="en-US" dirty="0">
                <a:effectLst>
                  <a:outerShdw blurRad="38100" dist="38100" dir="2700000" algn="tl">
                    <a:srgbClr val="C0C0C0"/>
                  </a:outerShdw>
                </a:effectLst>
              </a:rPr>
              <a:t>Extended E-R Features</a:t>
            </a:r>
          </a:p>
        </p:txBody>
      </p:sp>
      <p:sp>
        <p:nvSpPr>
          <p:cNvPr id="58371" name="Rectangle 3"/>
          <p:cNvSpPr>
            <a:spLocks noChangeArrowheads="1"/>
          </p:cNvSpPr>
          <p:nvPr/>
        </p:nvSpPr>
        <p:spPr bwMode="auto">
          <a:xfrm>
            <a:off x="2946400" y="2851151"/>
            <a:ext cx="684530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eaLnBrk="0" fontAlgn="base" hangingPunct="0">
              <a:spcBef>
                <a:spcPct val="35000"/>
              </a:spcBef>
              <a:spcAft>
                <a:spcPct val="0"/>
              </a:spcAft>
              <a:buClr>
                <a:srgbClr val="CC3300"/>
              </a:buClr>
              <a:buSzPct val="90000"/>
            </a:pPr>
            <a:endParaRPr kumimoji="1" lang="en-US" altLang="en-US" sz="1800">
              <a:solidFill>
                <a:srgbClr val="000000"/>
              </a:solidFill>
            </a:endParaRPr>
          </a:p>
        </p:txBody>
      </p:sp>
    </p:spTree>
    <p:extLst>
      <p:ext uri="{BB962C8B-B14F-4D97-AF65-F5344CB8AC3E}">
        <p14:creationId xmlns:p14="http://schemas.microsoft.com/office/powerpoint/2010/main" val="3573697891"/>
      </p:ext>
    </p:extLst>
  </p:cSld>
  <p:clrMapOvr>
    <a:masterClrMapping/>
  </p:clrMapOvr>
</p:sld>
</file>

<file path=ppt/theme/theme1.xml><?xml version="1.0" encoding="utf-8"?>
<a:theme xmlns:a="http://schemas.openxmlformats.org/drawingml/2006/main" name="4_db-5-grey">
  <a:themeElements>
    <a:clrScheme name="">
      <a:dk1>
        <a:srgbClr val="000000"/>
      </a:dk1>
      <a:lt1>
        <a:srgbClr val="CCECFF"/>
      </a:lt1>
      <a:dk2>
        <a:srgbClr val="CC3300"/>
      </a:dk2>
      <a:lt2>
        <a:srgbClr val="666699"/>
      </a:lt2>
      <a:accent1>
        <a:srgbClr val="FFFFFF"/>
      </a:accent1>
      <a:accent2>
        <a:srgbClr val="CCCC00"/>
      </a:accent2>
      <a:accent3>
        <a:srgbClr val="E2F4FF"/>
      </a:accent3>
      <a:accent4>
        <a:srgbClr val="000000"/>
      </a:accent4>
      <a:accent5>
        <a:srgbClr val="FFFFFF"/>
      </a:accent5>
      <a:accent6>
        <a:srgbClr val="B9B900"/>
      </a:accent6>
      <a:hlink>
        <a:srgbClr val="FF9900"/>
      </a:hlink>
      <a:folHlink>
        <a:srgbClr val="FF9933"/>
      </a:folHlink>
    </a:clrScheme>
    <a:fontScheme name="2_db-5-grey">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Helvetic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Helvetica" charset="0"/>
          </a:defRPr>
        </a:defPPr>
      </a:lstStyle>
    </a:lnDef>
  </a:objectDefaults>
  <a:extraClrSchemeLst>
    <a:extraClrScheme>
      <a:clrScheme name="2_db-5-grey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2_db-5-grey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2_db-5-grey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822</TotalTime>
  <Words>37377</Words>
  <Application>Microsoft Office PowerPoint</Application>
  <PresentationFormat>Widescreen</PresentationFormat>
  <Paragraphs>4795</Paragraphs>
  <Slides>506</Slides>
  <Notes>337</Notes>
  <HiddenSlides>21</HiddenSlides>
  <MMClips>0</MMClips>
  <ScaleCrop>false</ScaleCrop>
  <HeadingPairs>
    <vt:vector size="8" baseType="variant">
      <vt:variant>
        <vt:lpstr>Fonts Used</vt:lpstr>
      </vt:variant>
      <vt:variant>
        <vt:i4>15</vt:i4>
      </vt:variant>
      <vt:variant>
        <vt:lpstr>Theme</vt:lpstr>
      </vt:variant>
      <vt:variant>
        <vt:i4>2</vt:i4>
      </vt:variant>
      <vt:variant>
        <vt:lpstr>Embedded OLE Servers</vt:lpstr>
      </vt:variant>
      <vt:variant>
        <vt:i4>2</vt:i4>
      </vt:variant>
      <vt:variant>
        <vt:lpstr>Slide Titles</vt:lpstr>
      </vt:variant>
      <vt:variant>
        <vt:i4>506</vt:i4>
      </vt:variant>
    </vt:vector>
  </HeadingPairs>
  <TitlesOfParts>
    <vt:vector size="525" baseType="lpstr">
      <vt:lpstr>Arial</vt:lpstr>
      <vt:lpstr>Arial MT</vt:lpstr>
      <vt:lpstr>Calibri</vt:lpstr>
      <vt:lpstr>Cambria</vt:lpstr>
      <vt:lpstr>Century Gothic</vt:lpstr>
      <vt:lpstr>Comic Sans MS</vt:lpstr>
      <vt:lpstr>Consolas</vt:lpstr>
      <vt:lpstr>Courier New</vt:lpstr>
      <vt:lpstr>Helvetica</vt:lpstr>
      <vt:lpstr>Monotype Sorts</vt:lpstr>
      <vt:lpstr>Symbol</vt:lpstr>
      <vt:lpstr>Tahoma</vt:lpstr>
      <vt:lpstr>Times New Roman</vt:lpstr>
      <vt:lpstr>Webdings</vt:lpstr>
      <vt:lpstr>Wingdings</vt:lpstr>
      <vt:lpstr>4_db-5-grey</vt:lpstr>
      <vt:lpstr>Office Theme</vt:lpstr>
      <vt:lpstr>Visio</vt:lpstr>
      <vt:lpstr>图表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Database Systems</vt:lpstr>
      <vt:lpstr>Database Applications Examples</vt:lpstr>
      <vt:lpstr>Database Applications Examples (Cont.)</vt:lpstr>
      <vt:lpstr>Purpose of Database Systems</vt:lpstr>
      <vt:lpstr>Purpose of Database Systems (Cont.)</vt:lpstr>
      <vt:lpstr>University Database Example</vt:lpstr>
      <vt:lpstr>View of Data</vt:lpstr>
      <vt:lpstr>Data Models</vt:lpstr>
      <vt:lpstr>Relational Model</vt:lpstr>
      <vt:lpstr>A Sample Relational Database</vt:lpstr>
      <vt:lpstr>Levels of Abstraction</vt:lpstr>
      <vt:lpstr>View of Data</vt:lpstr>
      <vt:lpstr>Instances and Schemas</vt:lpstr>
      <vt:lpstr>Physical Data Independence </vt:lpstr>
      <vt:lpstr>Data Definition Language (DDL)</vt:lpstr>
      <vt:lpstr>Data Manipulation Language (DML)</vt:lpstr>
      <vt:lpstr>SQL Query Language</vt:lpstr>
      <vt:lpstr>Database Access from Application Program</vt:lpstr>
      <vt:lpstr>Database Design</vt:lpstr>
      <vt:lpstr>Database Engine</vt:lpstr>
      <vt:lpstr>Storage Manager</vt:lpstr>
      <vt:lpstr>Storage Manager (Cont.)</vt:lpstr>
      <vt:lpstr>Query Processor</vt:lpstr>
      <vt:lpstr>Query Processing</vt:lpstr>
      <vt:lpstr>Transaction Management </vt:lpstr>
      <vt:lpstr>Database Architecture</vt:lpstr>
      <vt:lpstr>Database Architecture  (Centralized/Shared-Memory)</vt:lpstr>
      <vt:lpstr>Database Applications</vt:lpstr>
      <vt:lpstr>Two-tier and three-tier architectures</vt:lpstr>
      <vt:lpstr>Database Users</vt:lpstr>
      <vt:lpstr>Database Administrator</vt:lpstr>
      <vt:lpstr>History of Database Systems</vt:lpstr>
      <vt:lpstr>History of Database Systems (Cont.)</vt:lpstr>
      <vt:lpstr>History of Database Systems (Cont.)</vt:lpstr>
      <vt:lpstr>PowerPoint Presentation</vt:lpstr>
      <vt:lpstr>Outline</vt:lpstr>
      <vt:lpstr>Outline</vt:lpstr>
      <vt:lpstr>Design Phases</vt:lpstr>
      <vt:lpstr>Design Phases (Cont.)</vt:lpstr>
      <vt:lpstr>Design Alternatives</vt:lpstr>
      <vt:lpstr>Design Approaches</vt:lpstr>
      <vt:lpstr>Outline of the ER Model</vt:lpstr>
      <vt:lpstr>ER model -- Database Modeling</vt:lpstr>
      <vt:lpstr>Entity Sets</vt:lpstr>
      <vt:lpstr>Entity Sets -- instructor and student</vt:lpstr>
      <vt:lpstr>Representing Entity sets in ER Diagram</vt:lpstr>
      <vt:lpstr>Relationship Sets</vt:lpstr>
      <vt:lpstr>Relationship Sets (Cont.)</vt:lpstr>
      <vt:lpstr>Representing Relationship  Sets via ER Diagrams </vt:lpstr>
      <vt:lpstr>Relationship Sets (Cont.)</vt:lpstr>
      <vt:lpstr>Relationship Sets with Attributes</vt:lpstr>
      <vt:lpstr>Roles</vt:lpstr>
      <vt:lpstr>Degree of a Relationship Set</vt:lpstr>
      <vt:lpstr>Non-binary Relationship Sets</vt:lpstr>
      <vt:lpstr>Complex Attributes</vt:lpstr>
      <vt:lpstr>Composite Attributes</vt:lpstr>
      <vt:lpstr>Representing Complex Attributes  in ER Diagram</vt:lpstr>
      <vt:lpstr>Mapping Cardinality Constraints</vt:lpstr>
      <vt:lpstr>Mapping Cardinalities</vt:lpstr>
      <vt:lpstr>Mapping Cardinalities </vt:lpstr>
      <vt:lpstr>Representing Cardinality Constraints in ER Diagram</vt:lpstr>
      <vt:lpstr>One-to-Many Relationship</vt:lpstr>
      <vt:lpstr>Many-to-One Relationships</vt:lpstr>
      <vt:lpstr>Many-to-Many Relationship</vt:lpstr>
      <vt:lpstr>Total and Partial Participation</vt:lpstr>
      <vt:lpstr>Notation for Expressing More Complex Constraints</vt:lpstr>
      <vt:lpstr>Cardinality Constraints on Ternary Relationship</vt:lpstr>
      <vt:lpstr>Primary Key</vt:lpstr>
      <vt:lpstr>Primary key for Entity Sets</vt:lpstr>
      <vt:lpstr>Primary Key for Relationship Sets</vt:lpstr>
      <vt:lpstr>Choice of Primary key for Binary Relationship</vt:lpstr>
      <vt:lpstr>Weak Entity Sets</vt:lpstr>
      <vt:lpstr>Weak Entity Sets (Cont.)</vt:lpstr>
      <vt:lpstr>Weak Entity Sets (Cont.)</vt:lpstr>
      <vt:lpstr>Expressing Weak Entity Sets</vt:lpstr>
      <vt:lpstr>Redundant Attributes</vt:lpstr>
      <vt:lpstr>E-R Diagram for a University Enterprise</vt:lpstr>
      <vt:lpstr>Reduction to Relation Schemas</vt:lpstr>
      <vt:lpstr>Reduction to Relation Schemas</vt:lpstr>
      <vt:lpstr>Representing Entity Sets</vt:lpstr>
      <vt:lpstr>Representation of Entity Sets with Composite Attributes</vt:lpstr>
      <vt:lpstr>Representation of Entity Sets with Multivalued Attributes</vt:lpstr>
      <vt:lpstr>Representing Relationship Sets</vt:lpstr>
      <vt:lpstr>Redundancy of Schemas</vt:lpstr>
      <vt:lpstr>Redundancy of Schemas (Cont.)</vt:lpstr>
      <vt:lpstr>Redundancy of Schemas (Cont.)</vt:lpstr>
      <vt:lpstr>Extended E-R Features</vt:lpstr>
      <vt:lpstr>Specialization</vt:lpstr>
      <vt:lpstr>Specialization Example</vt:lpstr>
      <vt:lpstr>Representing Specialization via Schemas</vt:lpstr>
      <vt:lpstr>Representing Specialization as Schemas (Cont.)</vt:lpstr>
      <vt:lpstr>Generalization</vt:lpstr>
      <vt:lpstr>Completeness constraint</vt:lpstr>
      <vt:lpstr>Completeness constraint (Cont.)</vt:lpstr>
      <vt:lpstr>Aggregation</vt:lpstr>
      <vt:lpstr>Aggregation (Cont.)</vt:lpstr>
      <vt:lpstr>Aggregation (Cont.)</vt:lpstr>
      <vt:lpstr>Reduction to Relational Schemas</vt:lpstr>
      <vt:lpstr>Design Issues</vt:lpstr>
      <vt:lpstr>Common Mistakes in E-R Diagrams</vt:lpstr>
      <vt:lpstr>Common Mistakes in E-R Diagrams (Cont.)</vt:lpstr>
      <vt:lpstr>Entities vs. Attributes</vt:lpstr>
      <vt:lpstr>Entities vs. Relationship sets</vt:lpstr>
      <vt:lpstr>Binary Vs. Non-Binary Relationships</vt:lpstr>
      <vt:lpstr>Converting Non-Binary Relationships to Binary Form</vt:lpstr>
      <vt:lpstr>Converting Non-Binary Relationships (Cont.)</vt:lpstr>
      <vt:lpstr>E-R Design Decisions</vt:lpstr>
      <vt:lpstr>Summary of Symbols Used in E-R Notation</vt:lpstr>
      <vt:lpstr>Symbols Used in E-R Notation (Cont.)</vt:lpstr>
      <vt:lpstr>Alternative ER Notations</vt:lpstr>
      <vt:lpstr>Alternative ER Notations</vt:lpstr>
      <vt:lpstr>UML </vt:lpstr>
      <vt:lpstr>ER vs. UML Class Diagrams</vt:lpstr>
      <vt:lpstr>ER vs. UML Class Diagrams</vt:lpstr>
      <vt:lpstr>UML Class Diagrams (Cont.)</vt:lpstr>
      <vt:lpstr>ER vs. UML Class Diagrams</vt:lpstr>
      <vt:lpstr>Other Aspects of Database Design</vt:lpstr>
      <vt:lpstr>PowerPoint Presentation</vt:lpstr>
      <vt:lpstr>Outline</vt:lpstr>
      <vt:lpstr>History</vt:lpstr>
      <vt:lpstr>SQL Parts</vt:lpstr>
      <vt:lpstr>Data Definition Language</vt:lpstr>
      <vt:lpstr>Domain Types in SQL</vt:lpstr>
      <vt:lpstr>Create Table Construct</vt:lpstr>
      <vt:lpstr>Integrity Constraints in Create Table</vt:lpstr>
      <vt:lpstr>And a Few More Relation Definitions</vt:lpstr>
      <vt:lpstr>And more still</vt:lpstr>
      <vt:lpstr>Updates to tables</vt:lpstr>
      <vt:lpstr>Basic Query Structure </vt:lpstr>
      <vt:lpstr>The select Clause</vt:lpstr>
      <vt:lpstr>The select Clause (Cont.)</vt:lpstr>
      <vt:lpstr>The select Clause (Cont.)</vt:lpstr>
      <vt:lpstr>The select Clause (Cont.)</vt:lpstr>
      <vt:lpstr>The where Clause</vt:lpstr>
      <vt:lpstr>The from Clause</vt:lpstr>
      <vt:lpstr>Examples</vt:lpstr>
      <vt:lpstr>The Rename Operation</vt:lpstr>
      <vt:lpstr>Self Join Example</vt:lpstr>
      <vt:lpstr>String Operations</vt:lpstr>
      <vt:lpstr>String Operations (Cont.)</vt:lpstr>
      <vt:lpstr>Ordering the Display of Tuples</vt:lpstr>
      <vt:lpstr>Where Clause Predicates</vt:lpstr>
      <vt:lpstr>Set Operations</vt:lpstr>
      <vt:lpstr>Set Operations (Cont.)</vt:lpstr>
      <vt:lpstr>Null Values</vt:lpstr>
      <vt:lpstr>Null Values (Cont.)</vt:lpstr>
      <vt:lpstr>Aggregate Functions</vt:lpstr>
      <vt:lpstr>Aggregate Functions Examples</vt:lpstr>
      <vt:lpstr>Aggregate Functions – Group By</vt:lpstr>
      <vt:lpstr>Aggregation (Cont.)</vt:lpstr>
      <vt:lpstr>Aggregate Functions – Having Clause</vt:lpstr>
      <vt:lpstr>Nested Subqueries</vt:lpstr>
      <vt:lpstr>Set Membership</vt:lpstr>
      <vt:lpstr>Set Membership </vt:lpstr>
      <vt:lpstr>Set Membership (Cont.)</vt:lpstr>
      <vt:lpstr>Set Comparison</vt:lpstr>
      <vt:lpstr>Set Comparison – “some” Clause</vt:lpstr>
      <vt:lpstr>Definition of  “some” Clause</vt:lpstr>
      <vt:lpstr>Set Comparison – “all” Clause</vt:lpstr>
      <vt:lpstr>Definition of “all” Clause</vt:lpstr>
      <vt:lpstr>Test for Empty Relations</vt:lpstr>
      <vt:lpstr>Use of “exists” Clause</vt:lpstr>
      <vt:lpstr>Use of “not exists” Clause</vt:lpstr>
      <vt:lpstr>Test for Absence of Duplicate Tuples</vt:lpstr>
      <vt:lpstr>Subqueries in the From Clause</vt:lpstr>
      <vt:lpstr>Subqueries in the Form Clause</vt:lpstr>
      <vt:lpstr>With Clause</vt:lpstr>
      <vt:lpstr>Complex Queries using With Clause</vt:lpstr>
      <vt:lpstr>Scalar Subquery</vt:lpstr>
      <vt:lpstr>Modification of the Database</vt:lpstr>
      <vt:lpstr>Deletion</vt:lpstr>
      <vt:lpstr>Deletion (Cont.)</vt:lpstr>
      <vt:lpstr>Insertion</vt:lpstr>
      <vt:lpstr>Insertion (Cont.)</vt:lpstr>
      <vt:lpstr>Updates</vt:lpstr>
      <vt:lpstr>Updates (Cont.)</vt:lpstr>
      <vt:lpstr>Case Statement for Conditional Updates</vt:lpstr>
      <vt:lpstr>Updates with Scalar Subqueries</vt:lpstr>
      <vt:lpstr>Chapter 4 : Intermediate SQL</vt:lpstr>
      <vt:lpstr>Outline</vt:lpstr>
      <vt:lpstr>Joined Relations</vt:lpstr>
      <vt:lpstr>Natural Join in SQL</vt:lpstr>
      <vt:lpstr>Natural Join in SQL (Cont.)</vt:lpstr>
      <vt:lpstr>Student Relation</vt:lpstr>
      <vt:lpstr>Takes Relation</vt:lpstr>
      <vt:lpstr>student natural join takes</vt:lpstr>
      <vt:lpstr>Dangerous in Natural Join</vt:lpstr>
      <vt:lpstr>Natural Join with Using Clause</vt:lpstr>
      <vt:lpstr>Join Condition</vt:lpstr>
      <vt:lpstr>Join Condition (Cont.)</vt:lpstr>
      <vt:lpstr>Outer Join</vt:lpstr>
      <vt:lpstr>Outer Join Examples</vt:lpstr>
      <vt:lpstr>Left Outer Join</vt:lpstr>
      <vt:lpstr>Right Outer Join</vt:lpstr>
      <vt:lpstr>Full Outer Join</vt:lpstr>
      <vt:lpstr>Joined Types and Conditions</vt:lpstr>
      <vt:lpstr>Joined Relations – Examples</vt:lpstr>
      <vt:lpstr>Joined Relations – Examples </vt:lpstr>
      <vt:lpstr>Joined Relations – Examples</vt:lpstr>
      <vt:lpstr>Views</vt:lpstr>
      <vt:lpstr>View Definition</vt:lpstr>
      <vt:lpstr>View Definition and Use</vt:lpstr>
      <vt:lpstr>Views Defined Using Other Views</vt:lpstr>
      <vt:lpstr>Views Defined Using Other Views</vt:lpstr>
      <vt:lpstr>View Expansion</vt:lpstr>
      <vt:lpstr>View Expansion (Cont.)</vt:lpstr>
      <vt:lpstr>Materialized Views</vt:lpstr>
      <vt:lpstr>Update of a View</vt:lpstr>
      <vt:lpstr>Some Updates Cannot be Translated Uniquely</vt:lpstr>
      <vt:lpstr>And Some Not at All</vt:lpstr>
      <vt:lpstr>View Updates in SQL </vt:lpstr>
      <vt:lpstr>Transactions</vt:lpstr>
      <vt:lpstr>Integrity Constraints</vt:lpstr>
      <vt:lpstr> Constraints on a Single Relation </vt:lpstr>
      <vt:lpstr>Not Null Constraints </vt:lpstr>
      <vt:lpstr>Unique Constraints </vt:lpstr>
      <vt:lpstr>The check clause</vt:lpstr>
      <vt:lpstr>Referential Integrity</vt:lpstr>
      <vt:lpstr>Referential Integrity (Cont.)</vt:lpstr>
      <vt:lpstr>Cascading Actions in Referential Integrity</vt:lpstr>
      <vt:lpstr>Integrity Constraint Violation During Transactions</vt:lpstr>
      <vt:lpstr>Complex Check Conditions</vt:lpstr>
      <vt:lpstr>Assertions</vt:lpstr>
      <vt:lpstr>Built-in Data Types in SQL </vt:lpstr>
      <vt:lpstr>Large-Object Types</vt:lpstr>
      <vt:lpstr>User-Defined Types</vt:lpstr>
      <vt:lpstr>Domains</vt:lpstr>
      <vt:lpstr>Index Creation</vt:lpstr>
      <vt:lpstr>Index Creation Example</vt:lpstr>
      <vt:lpstr>Authorization</vt:lpstr>
      <vt:lpstr>Authorization (Cont.)</vt:lpstr>
      <vt:lpstr>Authorization Specification in SQL</vt:lpstr>
      <vt:lpstr>Privileges in SQL</vt:lpstr>
      <vt:lpstr>Revoking Authorization in SQL</vt:lpstr>
      <vt:lpstr>Roles</vt:lpstr>
      <vt:lpstr>Roles Example</vt:lpstr>
      <vt:lpstr>Authorization on Views</vt:lpstr>
      <vt:lpstr>Other Authorization Features</vt:lpstr>
      <vt:lpstr>PowerPoint Presentation</vt:lpstr>
      <vt:lpstr>Chapter 5: Advanced SQL</vt:lpstr>
      <vt:lpstr>Outline</vt:lpstr>
      <vt:lpstr>Accessing SQL from a Programming Language</vt:lpstr>
      <vt:lpstr>Accessing SQL from a Programming Language (Cont.)</vt:lpstr>
      <vt:lpstr>PowerPoint Presentation</vt:lpstr>
      <vt:lpstr>JDBC</vt:lpstr>
      <vt:lpstr>JDBC Code</vt:lpstr>
      <vt:lpstr>JDBC Code for  Older Versions of Java/JDBC</vt:lpstr>
      <vt:lpstr>JDBC Code (Cont.)</vt:lpstr>
      <vt:lpstr>JDBC SUBSECTIONS       </vt:lpstr>
      <vt:lpstr>JDBC Code Details       </vt:lpstr>
      <vt:lpstr>Prepared Statement</vt:lpstr>
      <vt:lpstr>SQL Injection</vt:lpstr>
      <vt:lpstr>Metadata Features</vt:lpstr>
      <vt:lpstr>Metadata (Cont)</vt:lpstr>
      <vt:lpstr>Metadata (Cont)</vt:lpstr>
      <vt:lpstr>Finding Primary Keys</vt:lpstr>
      <vt:lpstr>Transaction Control in JDBC</vt:lpstr>
      <vt:lpstr>Other JDBC Features</vt:lpstr>
      <vt:lpstr>JDBC Resources</vt:lpstr>
      <vt:lpstr>SQLJ</vt:lpstr>
      <vt:lpstr>PowerPoint Presentation</vt:lpstr>
      <vt:lpstr>ODBC</vt:lpstr>
      <vt:lpstr>Embedded SQL</vt:lpstr>
      <vt:lpstr>Embedded SQL (Cont.)</vt:lpstr>
      <vt:lpstr>Embedded SQL (Cont.)</vt:lpstr>
      <vt:lpstr>Embedded SQL (Cont.)</vt:lpstr>
      <vt:lpstr>Embedded SQL (Cont.)</vt:lpstr>
      <vt:lpstr>Updates Through Embedded SQL</vt:lpstr>
      <vt:lpstr>PowerPoint Presentation</vt:lpstr>
      <vt:lpstr>Functions and Procedures</vt:lpstr>
      <vt:lpstr>Declaring SQL Functions</vt:lpstr>
      <vt:lpstr>Table Functions</vt:lpstr>
      <vt:lpstr>SQL Procedures</vt:lpstr>
      <vt:lpstr>SQL Procedures (Cont.)</vt:lpstr>
      <vt:lpstr>Language Constructs for Procedures &amp; Functions</vt:lpstr>
      <vt:lpstr>Language Constructs (Cont.)</vt:lpstr>
      <vt:lpstr>Language Constructs – if-then-else</vt:lpstr>
      <vt:lpstr>Example procedure</vt:lpstr>
      <vt:lpstr>External Language Routines</vt:lpstr>
      <vt:lpstr>External Language Routines (Cont.)</vt:lpstr>
      <vt:lpstr>Security with External Language Routines</vt:lpstr>
      <vt:lpstr>PowerPoint Presentation</vt:lpstr>
      <vt:lpstr>Triggers</vt:lpstr>
      <vt:lpstr>Triggering Events and Actions in SQL</vt:lpstr>
      <vt:lpstr>Trigger to Maintain credits_earned value</vt:lpstr>
      <vt:lpstr>Statement Level Triggers</vt:lpstr>
      <vt:lpstr>When Not To Use Triggers</vt:lpstr>
      <vt:lpstr>When Not To Use Triggers (Cont.)</vt:lpstr>
      <vt:lpstr>PowerPoint Presentation</vt:lpstr>
      <vt:lpstr>Recursion in SQL</vt:lpstr>
      <vt:lpstr>The Power of Recursion</vt:lpstr>
      <vt:lpstr>The Power of Recursion</vt:lpstr>
      <vt:lpstr>Example of Fixed-Point Computation</vt:lpstr>
      <vt:lpstr>Advanced Aggregation Features</vt:lpstr>
      <vt:lpstr>Ranking</vt:lpstr>
      <vt:lpstr>Ranking</vt:lpstr>
      <vt:lpstr>Ranking (Cont.)</vt:lpstr>
      <vt:lpstr>Ranking (Cont.)</vt:lpstr>
      <vt:lpstr>Ranking (Cont.)</vt:lpstr>
      <vt:lpstr>Windowing</vt:lpstr>
      <vt:lpstr>Windowing</vt:lpstr>
      <vt:lpstr>Windowing (Cont.)</vt:lpstr>
      <vt:lpstr>OLAP</vt:lpstr>
      <vt:lpstr>Data Analysis and OLAP</vt:lpstr>
      <vt:lpstr>Example sales relation </vt:lpstr>
      <vt:lpstr>Cross Tabulation of sales by item_name and color</vt:lpstr>
      <vt:lpstr>Data Cube</vt:lpstr>
      <vt:lpstr>Hierarchies on Dimensions</vt:lpstr>
      <vt:lpstr>Cross Tabulation With Hierarchy</vt:lpstr>
      <vt:lpstr>Relational Representation of Cross-tabs</vt:lpstr>
      <vt:lpstr>Extended Aggregation to Support OLAP</vt:lpstr>
      <vt:lpstr>Online Analytical Processing Operations</vt:lpstr>
      <vt:lpstr>Online Analytical Processing Operations</vt:lpstr>
      <vt:lpstr>Extended Aggregation (Cont.)</vt:lpstr>
      <vt:lpstr>Extended Aggregation (Cont.)</vt:lpstr>
      <vt:lpstr>Online Analytical Processing Operations</vt:lpstr>
      <vt:lpstr>OLAP Implementation</vt:lpstr>
      <vt:lpstr>OLAP Implementation (Cont.)</vt:lpstr>
      <vt:lpstr>PowerPoint Presentation</vt:lpstr>
      <vt:lpstr>Chapter 24: Advanced Indexing</vt:lpstr>
      <vt:lpstr>Bloom Filters</vt:lpstr>
      <vt:lpstr>Bloom Filters (Cont.)</vt:lpstr>
      <vt:lpstr>Write Optimized Indices</vt:lpstr>
      <vt:lpstr>Log Structured Merge (LSM) Tree</vt:lpstr>
      <vt:lpstr>LSM Tree (Cont.)</vt:lpstr>
      <vt:lpstr>Optimizations of LSM</vt:lpstr>
      <vt:lpstr>Stepped Merge Index</vt:lpstr>
      <vt:lpstr>LSM Trees (Cont.)</vt:lpstr>
      <vt:lpstr>Buffer Tree</vt:lpstr>
      <vt:lpstr>Bitmap Indices</vt:lpstr>
      <vt:lpstr>Bitmap Indices (Cont.)</vt:lpstr>
      <vt:lpstr>Bitmap Indices (Cont.)</vt:lpstr>
      <vt:lpstr>Bitmap Indices (Cont.)</vt:lpstr>
      <vt:lpstr>Efficient Implementation of Bitmap Operations</vt:lpstr>
      <vt:lpstr>PowerPoint Presentation</vt:lpstr>
      <vt:lpstr>Transactions </vt:lpstr>
      <vt:lpstr>Outline</vt:lpstr>
      <vt:lpstr>Transaction Concept</vt:lpstr>
      <vt:lpstr>Example of Fund Transfer</vt:lpstr>
      <vt:lpstr>Example of Fund Transfer (Cont.)</vt:lpstr>
      <vt:lpstr>Example of Fund Transfer (Cont.)</vt:lpstr>
      <vt:lpstr>ACID Properties</vt:lpstr>
      <vt:lpstr>Transaction State</vt:lpstr>
      <vt:lpstr>Transaction State (Cont.)</vt:lpstr>
      <vt:lpstr>Concurrent Executions</vt:lpstr>
      <vt:lpstr>Schedules</vt:lpstr>
      <vt:lpstr>Schedule 1</vt:lpstr>
      <vt:lpstr>Schedule 2</vt:lpstr>
      <vt:lpstr>Schedule 3</vt:lpstr>
      <vt:lpstr>Schedule 4</vt:lpstr>
      <vt:lpstr>Serializability</vt:lpstr>
      <vt:lpstr>Simplified view of transactions</vt:lpstr>
      <vt:lpstr>Conflicting Instructions </vt:lpstr>
      <vt:lpstr>Conflict Serializability</vt:lpstr>
      <vt:lpstr>Conflict Serializability (Cont.)</vt:lpstr>
      <vt:lpstr>Conflict Serializability (Cont.)</vt:lpstr>
      <vt:lpstr>View Serializability</vt:lpstr>
      <vt:lpstr>View Serializability (Cont.)</vt:lpstr>
      <vt:lpstr>Other Notions of Serializability</vt:lpstr>
      <vt:lpstr>PowerPoint Presentation</vt:lpstr>
      <vt:lpstr>PowerPoint Presentation</vt:lpstr>
      <vt:lpstr>Database Security</vt:lpstr>
      <vt:lpstr>Importance of Data</vt:lpstr>
      <vt:lpstr>Why is Security Important?</vt:lpstr>
      <vt:lpstr>Types of Security</vt:lpstr>
      <vt:lpstr>Security Countermeasures</vt:lpstr>
      <vt:lpstr>PowerPoint Presentation</vt:lpstr>
      <vt:lpstr>Access Protection</vt:lpstr>
      <vt:lpstr>Closed Vs Open Systems</vt:lpstr>
      <vt:lpstr>ecur1 ya Database/ Application Program</vt:lpstr>
      <vt:lpstr>Authorization</vt:lpstr>
      <vt:lpstr>Database vs. Application</vt:lpstr>
      <vt:lpstr>Auditing</vt:lpstr>
      <vt:lpstr>Backup</vt:lpstr>
      <vt:lpstr>Encryption</vt:lpstr>
      <vt:lpstr>Encryption Methods - DES</vt:lpstr>
      <vt:lpstr>Encryption Methods - AES</vt:lpstr>
      <vt:lpstr>Encryption Methods - Public Key</vt:lpstr>
      <vt:lpstr>Encryption Methods - Public Key</vt:lpstr>
      <vt:lpstr>DBMS Security Mechanisms</vt:lpstr>
      <vt:lpstr>Discretionary Access Protection</vt:lpstr>
      <vt:lpstr>Inferenee Control</vt:lpstr>
      <vt:lpstr>Flow Control</vt:lpstr>
      <vt:lpstr>Flow Control &amp; Covert Channels</vt:lpstr>
      <vt:lpstr>RAID</vt:lpstr>
      <vt:lpstr>RAID (Cont)</vt:lpstr>
      <vt:lpstr>SQL Injections</vt:lpstr>
      <vt:lpstr>Passwords in Scripts</vt:lpstr>
      <vt:lpstr>References</vt:lpstr>
      <vt:lpstr>PowerPoint Presentation</vt:lpstr>
      <vt:lpstr>Data Warehousing and OLAP</vt:lpstr>
      <vt:lpstr>Warehousing</vt:lpstr>
      <vt:lpstr>Outiine</vt:lpstr>
      <vt:lpstr>What is a Warehouse?</vt:lpstr>
      <vt:lpstr>What is a Warehouse?</vt:lpstr>
      <vt:lpstr>Warehouse Architecture</vt:lpstr>
      <vt:lpstr>Why a Warehouse?</vt:lpstr>
      <vt:lpstr>Query-Driven Approach</vt:lpstr>
      <vt:lpstr>Advantages of Warehousing</vt:lpstr>
      <vt:lpstr>Advantages of Query-Driven</vt:lpstr>
      <vt:lpstr>OLTP vs. OLAP</vt:lpstr>
      <vt:lpstr>OLTP vs. OLAP</vt:lpstr>
      <vt:lpstr>Data Marts</vt:lpstr>
      <vt:lpstr>Warehouse Modeis</vt:lpstr>
      <vt:lpstr>Star</vt:lpstr>
      <vt:lpstr>Star Schema</vt:lpstr>
      <vt:lpstr>Terms</vt:lpstr>
      <vt:lpstr>Dimension Hierarchies</vt:lpstr>
      <vt:lpstr>Gube</vt:lpstr>
      <vt:lpstr>Cube</vt:lpstr>
      <vt:lpstr>ROLAP vs. MOLAP</vt:lpstr>
      <vt:lpstr>Aggregates</vt:lpstr>
      <vt:lpstr>Aggregates</vt:lpstr>
      <vt:lpstr>Another Exampie</vt:lpstr>
      <vt:lpstr>Aggregates</vt:lpstr>
      <vt:lpstr>Cube Aggregation</vt:lpstr>
      <vt:lpstr>Cube Operators</vt:lpstr>
      <vt:lpstr>Extended Cube</vt:lpstr>
      <vt:lpstr>Aggregation</vt:lpstr>
      <vt:lpstr>Pivoting</vt:lpstr>
      <vt:lpstr>impiementing a Warehouse</vt:lpstr>
      <vt:lpstr>Monitoring</vt:lpstr>
      <vt:lpstr>Monitoring Techniques</vt:lpstr>
      <vt:lpstr>Monitoring</vt:lpstr>
      <vt:lpstr>integration</vt:lpstr>
      <vt:lpstr>Data Cieaning</vt:lpstr>
      <vt:lpstr>Loading Data</vt:lpstr>
      <vt:lpstr>Derived Data</vt:lpstr>
      <vt:lpstr>Materiaiized Views</vt:lpstr>
      <vt:lpstr>Processing</vt:lpstr>
      <vt:lpstr>ROLAP Server</vt:lpstr>
      <vt:lpstr>MOLAP Server</vt:lpstr>
      <vt:lpstr>IndexStructures</vt:lpstr>
      <vt:lpstr>Inverted Lists</vt:lpstr>
      <vt:lpstr>Using Inverted Lists</vt:lpstr>
      <vt:lpstr>Bit Maps</vt:lpstr>
      <vt:lpstr>Using Bit Maps</vt:lpstr>
      <vt:lpstr>.</vt:lpstr>
      <vt:lpstr>Join ìndexes</vt:lpstr>
      <vt:lpstr>What Materialize?</vt:lpstr>
      <vt:lpstr>Materialization Factors</vt:lpstr>
      <vt:lpstr>Cube Aggregates Lattice</vt:lpstr>
      <vt:lpstr>Dimension Hierarchies</vt:lpstr>
      <vt:lpstr>Dimension</vt:lpstr>
      <vt:lpstr>Interesting Hierarchy</vt:lpstr>
      <vt:lpstr>Design</vt:lpstr>
      <vt:lpstr>Toois</vt:lpstr>
      <vt:lpstr>Current State of Industry</vt:lpstr>
      <vt:lpstr>PowerPoint Presentation</vt:lpstr>
      <vt:lpstr>Outline</vt:lpstr>
      <vt:lpstr>Background</vt:lpstr>
      <vt:lpstr>Issues with scaling up</vt:lpstr>
      <vt:lpstr>Scaling out RDBMS: Master/Slave</vt:lpstr>
      <vt:lpstr>Scaling out RDBMS: Sharding</vt:lpstr>
      <vt:lpstr>Other ways to scale out RDBMS</vt:lpstr>
      <vt:lpstr>What is NOSQL?</vt:lpstr>
      <vt:lpstr>What is NOSQL?</vt:lpstr>
      <vt:lpstr>What is NOSQL?</vt:lpstr>
      <vt:lpstr>Who is using them?</vt:lpstr>
      <vt:lpstr>3 major papers for NOSQL</vt:lpstr>
      <vt:lpstr>The Perfect Storm</vt:lpstr>
      <vt:lpstr>CAP Theorem</vt:lpstr>
      <vt:lpstr>CAP Theorem</vt:lpstr>
      <vt:lpstr>CAP Theorem</vt:lpstr>
      <vt:lpstr>CAP Theorem</vt:lpstr>
      <vt:lpstr>CAP Theorem</vt:lpstr>
      <vt:lpstr>CAP Theorem</vt:lpstr>
      <vt:lpstr>CAP Theorem</vt:lpstr>
      <vt:lpstr>CAP Theorem</vt:lpstr>
      <vt:lpstr>CAP Theorem</vt:lpstr>
      <vt:lpstr>NOSQL categories</vt:lpstr>
      <vt:lpstr>Key-value</vt:lpstr>
      <vt:lpstr>Key-value</vt:lpstr>
      <vt:lpstr>Key-value</vt:lpstr>
      <vt:lpstr>Key-value</vt:lpstr>
      <vt:lpstr>Document-based</vt:lpstr>
      <vt:lpstr>Document-based</vt:lpstr>
      <vt:lpstr>Document-based</vt:lpstr>
      <vt:lpstr>Column-based</vt:lpstr>
      <vt:lpstr>Column-based</vt:lpstr>
      <vt:lpstr>Column-based</vt:lpstr>
      <vt:lpstr>Column-based</vt:lpstr>
      <vt:lpstr>Graph-based</vt:lpstr>
      <vt:lpstr>Conclusion</vt:lpstr>
      <vt:lpstr>Conclusion</vt:lpstr>
      <vt:lpstr>References</vt:lpstr>
      <vt:lpstr>PowerPoint Presentation</vt:lpstr>
      <vt:lpstr>Introduction: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Rony</dc:creator>
  <cp:lastModifiedBy>Mohammad Rony</cp:lastModifiedBy>
  <cp:revision>13</cp:revision>
  <dcterms:created xsi:type="dcterms:W3CDTF">2024-12-17T19:37:59Z</dcterms:created>
  <dcterms:modified xsi:type="dcterms:W3CDTF">2025-01-20T05:45:00Z</dcterms:modified>
</cp:coreProperties>
</file>